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header3.xml" ContentType="application/vnd.openxmlformats-officedocument.wordprocessingml.header+xml"/>
  <Override PartName="/word/footer1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W w:w="10709" w:type="dxa"/>
        <w:tblInd w:w="-424" w:type="dxa"/>
        <w:tblLayout w:type="fixed"/>
        <w:tblLook w:val="01E0" w:firstRow="1" w:lastRow="1" w:firstColumn="1" w:lastColumn="1" w:noHBand="0" w:noVBand="0"/>
      </w:tblPr>
      <w:tblGrid>
        <w:gridCol w:w="424"/>
        <w:gridCol w:w="9855"/>
        <w:gridCol w:w="430"/>
      </w:tblGrid>
      <w:tr w:rsidR="00282658" w:rsidRPr="00282658" w14:paraId="0A95E718" w14:textId="77777777" w:rsidTr="0050507E">
        <w:trPr>
          <w:gridBefore w:val="1"/>
          <w:gridAfter w:val="1"/>
          <w:wBefore w:w="424" w:type="dxa"/>
          <w:wAfter w:w="430" w:type="dxa"/>
          <w:trHeight w:hRule="exact" w:val="3558"/>
        </w:trPr>
        <w:tc>
          <w:tcPr>
            <w:tcW w:w="9855" w:type="dxa"/>
            <w:shd w:val="clear" w:color="auto" w:fill="auto"/>
          </w:tcPr>
          <w:p w14:paraId="3A6A6808" w14:textId="77777777" w:rsidR="00282658" w:rsidRPr="007B182E" w:rsidRDefault="00282658" w:rsidP="00CC173A">
            <w:pPr>
              <w:spacing w:after="0" w:line="240" w:lineRule="auto"/>
              <w:rPr>
                <w:rFonts w:ascii="Arial" w:eastAsia="Times New Roman" w:hAnsi="Arial" w:cs="Arial"/>
                <w:color w:val="FFFFFF"/>
                <w:sz w:val="60"/>
                <w:szCs w:val="60"/>
              </w:rPr>
            </w:pPr>
            <w:bookmarkStart w:id="0" w:name="_GoBack"/>
            <w:bookmarkEnd w:id="0"/>
            <w:r w:rsidRPr="007B182E">
              <w:rPr>
                <w:rFonts w:ascii="Arial" w:eastAsia="Times New Roman" w:hAnsi="Arial" w:cs="Arial"/>
                <w:color w:val="FFFFFF"/>
                <w:sz w:val="60"/>
                <w:szCs w:val="60"/>
              </w:rPr>
              <w:t xml:space="preserve">Planning Standards for timber </w:t>
            </w:r>
            <w:r w:rsidR="00823632" w:rsidRPr="007B182E">
              <w:rPr>
                <w:rFonts w:ascii="Arial" w:eastAsia="Times New Roman" w:hAnsi="Arial" w:cs="Arial"/>
                <w:color w:val="FFFFFF"/>
                <w:sz w:val="60"/>
                <w:szCs w:val="60"/>
              </w:rPr>
              <w:t xml:space="preserve">harvesting operations </w:t>
            </w:r>
            <w:r w:rsidRPr="007B182E">
              <w:rPr>
                <w:rFonts w:ascii="Arial" w:eastAsia="Times New Roman" w:hAnsi="Arial" w:cs="Arial"/>
                <w:color w:val="FFFFFF"/>
                <w:sz w:val="60"/>
                <w:szCs w:val="60"/>
              </w:rPr>
              <w:t>in Victoria’s State forests 201</w:t>
            </w:r>
            <w:r w:rsidR="002D001D" w:rsidRPr="007B182E">
              <w:rPr>
                <w:rFonts w:ascii="Arial" w:eastAsia="Times New Roman" w:hAnsi="Arial" w:cs="Arial"/>
                <w:color w:val="FFFFFF"/>
                <w:sz w:val="60"/>
                <w:szCs w:val="60"/>
              </w:rPr>
              <w:t>4</w:t>
            </w:r>
          </w:p>
          <w:p w14:paraId="1F25DCD7" w14:textId="77777777" w:rsidR="00282658" w:rsidRPr="005C18FD" w:rsidRDefault="00CF6A57" w:rsidP="00CC173A">
            <w:pPr>
              <w:spacing w:before="240" w:after="0" w:line="240" w:lineRule="auto"/>
              <w:rPr>
                <w:rFonts w:ascii="Arial" w:eastAsia="Times New Roman" w:hAnsi="Arial" w:cs="Arial"/>
                <w:color w:val="FFFFFF"/>
                <w:sz w:val="34"/>
                <w:szCs w:val="34"/>
              </w:rPr>
            </w:pPr>
            <w:r w:rsidRPr="00CF6A57">
              <w:rPr>
                <w:rFonts w:ascii="Arial" w:eastAsia="Times New Roman" w:hAnsi="Arial" w:cs="Arial"/>
                <w:color w:val="FFFFFF"/>
                <w:sz w:val="34"/>
                <w:szCs w:val="34"/>
              </w:rPr>
              <w:t>Appendix 5 to the Management Standards and Procedures for timber harvesting operations i</w:t>
            </w:r>
            <w:r w:rsidR="005C18FD">
              <w:rPr>
                <w:rFonts w:ascii="Arial" w:eastAsia="Times New Roman" w:hAnsi="Arial" w:cs="Arial"/>
                <w:color w:val="FFFFFF"/>
                <w:sz w:val="34"/>
                <w:szCs w:val="34"/>
              </w:rPr>
              <w:t>n Victoria’s State forests 2014</w:t>
            </w:r>
          </w:p>
        </w:tc>
      </w:tr>
      <w:tr w:rsidR="00282658" w:rsidRPr="00282658" w14:paraId="6FB63B53" w14:textId="77777777" w:rsidTr="0050507E">
        <w:trPr>
          <w:trHeight w:hRule="exact" w:val="9982"/>
        </w:trPr>
        <w:tc>
          <w:tcPr>
            <w:tcW w:w="10709" w:type="dxa"/>
            <w:gridSpan w:val="3"/>
            <w:shd w:val="clear" w:color="auto" w:fill="auto"/>
            <w:tcMar>
              <w:left w:w="0" w:type="dxa"/>
              <w:right w:w="0" w:type="dxa"/>
            </w:tcMar>
          </w:tcPr>
          <w:tbl>
            <w:tblPr>
              <w:tblW w:w="10710" w:type="dxa"/>
              <w:tblLayout w:type="fixed"/>
              <w:tblLook w:val="01E0" w:firstRow="1" w:lastRow="1" w:firstColumn="1" w:lastColumn="1" w:noHBand="0" w:noVBand="0"/>
            </w:tblPr>
            <w:tblGrid>
              <w:gridCol w:w="10710"/>
            </w:tblGrid>
            <w:tr w:rsidR="005C18FD" w14:paraId="76C7231F" w14:textId="77777777" w:rsidTr="005C18FD">
              <w:trPr>
                <w:trHeight w:val="9982"/>
              </w:trPr>
              <w:tc>
                <w:tcPr>
                  <w:tcW w:w="10710" w:type="dxa"/>
                  <w:tcMar>
                    <w:top w:w="0" w:type="dxa"/>
                    <w:left w:w="0" w:type="dxa"/>
                    <w:bottom w:w="0" w:type="dxa"/>
                    <w:right w:w="0" w:type="dxa"/>
                  </w:tcMar>
                </w:tcPr>
                <w:p w14:paraId="33CF4608" w14:textId="77777777" w:rsidR="005C18FD" w:rsidRDefault="005C18FD">
                  <w:pPr>
                    <w:spacing w:after="113" w:line="240" w:lineRule="atLeast"/>
                    <w:rPr>
                      <w:rFonts w:ascii="Arial" w:hAnsi="Arial" w:cs="Arial"/>
                      <w:b/>
                      <w:sz w:val="18"/>
                      <w:szCs w:val="24"/>
                    </w:rPr>
                  </w:pPr>
                </w:p>
                <w:tbl>
                  <w:tblPr>
                    <w:tblW w:w="10710" w:type="dxa"/>
                    <w:tblLayout w:type="fixed"/>
                    <w:tblLook w:val="01E0" w:firstRow="1" w:lastRow="1" w:firstColumn="1" w:lastColumn="1" w:noHBand="0" w:noVBand="0"/>
                  </w:tblPr>
                  <w:tblGrid>
                    <w:gridCol w:w="10710"/>
                  </w:tblGrid>
                  <w:tr w:rsidR="005C18FD" w14:paraId="033B9DF3" w14:textId="77777777">
                    <w:trPr>
                      <w:trHeight w:val="9982"/>
                    </w:trPr>
                    <w:tc>
                      <w:tcPr>
                        <w:tcW w:w="10709" w:type="dxa"/>
                        <w:tcMar>
                          <w:top w:w="0" w:type="dxa"/>
                          <w:left w:w="0" w:type="dxa"/>
                          <w:bottom w:w="0" w:type="dxa"/>
                          <w:right w:w="0" w:type="dxa"/>
                        </w:tcMar>
                        <w:hideMark/>
                      </w:tcPr>
                      <w:tbl>
                        <w:tblPr>
                          <w:tblW w:w="10709" w:type="dxa"/>
                          <w:tblLayout w:type="fixed"/>
                          <w:tblLook w:val="01E0" w:firstRow="1" w:lastRow="1" w:firstColumn="1" w:lastColumn="1" w:noHBand="0" w:noVBand="0"/>
                        </w:tblPr>
                        <w:tblGrid>
                          <w:gridCol w:w="10709"/>
                        </w:tblGrid>
                        <w:tr w:rsidR="00923D8B" w:rsidRPr="00812ADC" w14:paraId="599C560A" w14:textId="77777777" w:rsidTr="00A82045">
                          <w:trPr>
                            <w:trHeight w:hRule="exact" w:val="9982"/>
                          </w:trPr>
                          <w:tc>
                            <w:tcPr>
                              <w:tcW w:w="10709" w:type="dxa"/>
                              <w:shd w:val="clear" w:color="auto" w:fill="auto"/>
                              <w:tcMar>
                                <w:left w:w="0" w:type="dxa"/>
                                <w:right w:w="0" w:type="dxa"/>
                              </w:tcMar>
                            </w:tcPr>
                            <w:tbl>
                              <w:tblPr>
                                <w:tblW w:w="10709" w:type="dxa"/>
                                <w:tblLayout w:type="fixed"/>
                                <w:tblLook w:val="01E0" w:firstRow="1" w:lastRow="1" w:firstColumn="1" w:lastColumn="1" w:noHBand="0" w:noVBand="0"/>
                              </w:tblPr>
                              <w:tblGrid>
                                <w:gridCol w:w="10709"/>
                              </w:tblGrid>
                              <w:tr w:rsidR="00923D8B" w:rsidRPr="00347172" w14:paraId="1995BC06" w14:textId="77777777" w:rsidTr="00A82045">
                                <w:trPr>
                                  <w:trHeight w:hRule="exact" w:val="9982"/>
                                </w:trPr>
                                <w:tc>
                                  <w:tcPr>
                                    <w:tcW w:w="10709" w:type="dxa"/>
                                    <w:shd w:val="clear" w:color="auto" w:fill="auto"/>
                                    <w:tcMar>
                                      <w:left w:w="0" w:type="dxa"/>
                                      <w:right w:w="0" w:type="dxa"/>
                                    </w:tcMar>
                                  </w:tcPr>
                                  <w:tbl>
                                    <w:tblPr>
                                      <w:tblW w:w="10709" w:type="dxa"/>
                                      <w:tblLayout w:type="fixed"/>
                                      <w:tblLook w:val="01E0" w:firstRow="1" w:lastRow="1" w:firstColumn="1" w:lastColumn="1" w:noHBand="0" w:noVBand="0"/>
                                    </w:tblPr>
                                    <w:tblGrid>
                                      <w:gridCol w:w="10709"/>
                                    </w:tblGrid>
                                    <w:tr w:rsidR="00923D8B" w:rsidRPr="00347172" w14:paraId="7D6C1593" w14:textId="77777777" w:rsidTr="00A82045">
                                      <w:trPr>
                                        <w:trHeight w:hRule="exact" w:val="9982"/>
                                      </w:trPr>
                                      <w:tc>
                                        <w:tcPr>
                                          <w:tcW w:w="10709" w:type="dxa"/>
                                          <w:shd w:val="clear" w:color="auto" w:fill="auto"/>
                                          <w:tcMar>
                                            <w:left w:w="0" w:type="dxa"/>
                                            <w:right w:w="0" w:type="dxa"/>
                                          </w:tcMar>
                                        </w:tcPr>
                                        <w:tbl>
                                          <w:tblPr>
                                            <w:tblStyle w:val="TableGrid"/>
                                            <w:tblW w:w="0" w:type="auto"/>
                                            <w:tblLayout w:type="fixed"/>
                                            <w:tblLook w:val="04A0" w:firstRow="1" w:lastRow="0" w:firstColumn="1" w:lastColumn="0" w:noHBand="0" w:noVBand="1"/>
                                          </w:tblPr>
                                          <w:tblGrid>
                                            <w:gridCol w:w="3564"/>
                                            <w:gridCol w:w="3565"/>
                                            <w:gridCol w:w="3565"/>
                                          </w:tblGrid>
                                          <w:tr w:rsidR="00923D8B" w14:paraId="1B5C0FBB" w14:textId="77777777" w:rsidTr="00BD407B">
                                            <w:tc>
                                              <w:tcPr>
                                                <w:tcW w:w="3564" w:type="dxa"/>
                                                <w:tcBorders>
                                                  <w:top w:val="nil"/>
                                                  <w:left w:val="nil"/>
                                                  <w:bottom w:val="nil"/>
                                                  <w:right w:val="nil"/>
                                                </w:tcBorders>
                                              </w:tcPr>
                                              <w:p w14:paraId="31BE713B" w14:textId="77777777" w:rsidR="00923D8B" w:rsidRDefault="00923D8B" w:rsidP="00A82045">
                                                <w:pPr>
                                                  <w:tabs>
                                                    <w:tab w:val="left" w:pos="459"/>
                                                  </w:tabs>
                                                  <w:spacing w:after="0" w:line="520" w:lineRule="atLeast"/>
                                                  <w:ind w:left="-147"/>
                                                  <w:jc w:val="center"/>
                                                  <w:rPr>
                                                    <w:rFonts w:ascii="Arial" w:hAnsi="Arial" w:cs="Arial"/>
                                                    <w:b/>
                                                    <w:color w:val="F58426"/>
                                                    <w:sz w:val="32"/>
                                                    <w:szCs w:val="24"/>
                                                  </w:rPr>
                                                </w:pPr>
                                                <w:r>
                                                  <w:rPr>
                                                    <w:noProof/>
                                                    <w:lang w:eastAsia="en-AU"/>
                                                  </w:rPr>
                                                  <w:drawing>
                                                    <wp:inline distT="0" distB="0" distL="0" distR="0" wp14:anchorId="73CA9047" wp14:editId="3D0DD952">
                                                      <wp:extent cx="2326182" cy="2124075"/>
                                                      <wp:effectExtent l="0" t="0" r="0" b="0"/>
                                                      <wp:docPr id="15" name="Picture 15" descr="G:\LFE_Group\LMP\Management\Timber_Harvesting_Comp\Projects\Better Regulation Project\New Code and supporting document\Code &amp; rulebook\pictures\col_5337.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G:\LFE_Group\LMP\Management\Timber_Harvesting_Comp\Projects\Better Regulation Project\New Code and supporting document\Code &amp; rulebook\pictures\col_5337.jpg"/>
                                                              <pic:cNvPicPr>
                                                                <a:picLocks noChangeAspect="1" noChangeArrowheads="1"/>
                                                              </pic:cNvPicPr>
                                                            </pic:nvPicPr>
                                                            <pic:blipFill rotWithShape="1">
                                                              <a:blip r:embed="rId13" cstate="print">
                                                                <a:extLst>
                                                                  <a:ext uri="{28A0092B-C50C-407E-A947-70E740481C1C}">
                                                                    <a14:useLocalDpi xmlns:a14="http://schemas.microsoft.com/office/drawing/2010/main" val="0"/>
                                                                  </a:ext>
                                                                </a:extLst>
                                                              </a:blip>
                                                              <a:srcRect/>
                                                              <a:stretch/>
                                                            </pic:blipFill>
                                                            <pic:spPr bwMode="auto">
                                                              <a:xfrm>
                                                                <a:off x="0" y="0"/>
                                                                <a:ext cx="2325763" cy="2123692"/>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3565" w:type="dxa"/>
                                                <w:tcBorders>
                                                  <w:top w:val="nil"/>
                                                  <w:left w:val="nil"/>
                                                  <w:bottom w:val="nil"/>
                                                  <w:right w:val="nil"/>
                                                </w:tcBorders>
                                              </w:tcPr>
                                              <w:p w14:paraId="720AB37B" w14:textId="77777777" w:rsidR="00923D8B" w:rsidRDefault="00923D8B" w:rsidP="00A82045">
                                                <w:pPr>
                                                  <w:tabs>
                                                    <w:tab w:val="left" w:pos="459"/>
                                                  </w:tabs>
                                                  <w:spacing w:after="0" w:line="520" w:lineRule="atLeast"/>
                                                  <w:ind w:left="-170" w:right="-170"/>
                                                  <w:jc w:val="center"/>
                                                  <w:rPr>
                                                    <w:rFonts w:ascii="Arial" w:hAnsi="Arial" w:cs="Arial"/>
                                                    <w:b/>
                                                    <w:color w:val="F58426"/>
                                                    <w:sz w:val="32"/>
                                                    <w:szCs w:val="24"/>
                                                  </w:rPr>
                                                </w:pPr>
                                                <w:r w:rsidRPr="00AB3888">
                                                  <w:rPr>
                                                    <w:noProof/>
                                                    <w:color w:val="FFFFFF" w:themeColor="background1"/>
                                                    <w:lang w:eastAsia="en-AU"/>
                                                  </w:rPr>
                                                  <w:drawing>
                                                    <wp:inline distT="0" distB="0" distL="0" distR="0" wp14:anchorId="5756FD6C" wp14:editId="3F4501E2">
                                                      <wp:extent cx="2397045" cy="2127250"/>
                                                      <wp:effectExtent l="0" t="0" r="0" b="0"/>
                                                      <wp:docPr id="289" name="Picture 289" descr="G:\LFE_Group\LMP\Management\Timber_Harvesting_Comp\Projects\Better Regulation Project\New Code and supporting document\Code &amp; rulebook\pictures\2co_7149.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G:\LFE_Group\LMP\Management\Timber_Harvesting_Comp\Projects\Better Regulation Project\New Code and supporting document\Code &amp; rulebook\pictures\2co_7149.jpg"/>
                                                              <pic:cNvPicPr>
                                                                <a:picLocks noChangeAspect="1" noChangeArrowheads="1"/>
                                                              </pic:cNvPicPr>
                                                            </pic:nvPicPr>
                                                            <pic:blipFill rotWithShape="1">
                                                              <a:blip r:embed="rId14" cstate="print">
                                                                <a:extLst>
                                                                  <a:ext uri="{28A0092B-C50C-407E-A947-70E740481C1C}">
                                                                    <a14:useLocalDpi xmlns:a14="http://schemas.microsoft.com/office/drawing/2010/main" val="0"/>
                                                                  </a:ext>
                                                                </a:extLst>
                                                              </a:blip>
                                                              <a:srcRect/>
                                                              <a:stretch/>
                                                            </pic:blipFill>
                                                            <pic:spPr bwMode="auto">
                                                              <a:xfrm>
                                                                <a:off x="0" y="0"/>
                                                                <a:ext cx="2402834" cy="2132388"/>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3565" w:type="dxa"/>
                                                <w:tcBorders>
                                                  <w:top w:val="nil"/>
                                                  <w:left w:val="nil"/>
                                                  <w:bottom w:val="nil"/>
                                                  <w:right w:val="nil"/>
                                                </w:tcBorders>
                                              </w:tcPr>
                                              <w:p w14:paraId="1F9467BA" w14:textId="77777777" w:rsidR="00923D8B" w:rsidRDefault="00923D8B" w:rsidP="008608FB">
                                                <w:pPr>
                                                  <w:tabs>
                                                    <w:tab w:val="left" w:pos="459"/>
                                                  </w:tabs>
                                                  <w:spacing w:after="0" w:line="520" w:lineRule="atLeast"/>
                                                  <w:ind w:left="-326" w:right="-289"/>
                                                  <w:jc w:val="center"/>
                                                  <w:rPr>
                                                    <w:rFonts w:ascii="Arial" w:hAnsi="Arial" w:cs="Arial"/>
                                                    <w:b/>
                                                    <w:color w:val="F58426"/>
                                                    <w:sz w:val="32"/>
                                                    <w:szCs w:val="24"/>
                                                  </w:rPr>
                                                </w:pPr>
                                                <w:r>
                                                  <w:rPr>
                                                    <w:rFonts w:ascii="Arial" w:hAnsi="Arial" w:cs="Arial"/>
                                                    <w:b/>
                                                    <w:noProof/>
                                                    <w:color w:val="F58426"/>
                                                    <w:sz w:val="32"/>
                                                    <w:szCs w:val="24"/>
                                                    <w:lang w:eastAsia="en-AU"/>
                                                  </w:rPr>
                                                  <w:drawing>
                                                    <wp:inline distT="0" distB="0" distL="0" distR="0" wp14:anchorId="55661949" wp14:editId="48E4EBB9">
                                                      <wp:extent cx="2311039" cy="2128838"/>
                                                      <wp:effectExtent l="0" t="0" r="0" b="0"/>
                                                      <wp:docPr id="6" name="Picture 6" descr="G:\LFE_Group\LMP\Management\Timber_Harvesting_Comp\Projects\Better Regulation Project\New Code and supporting document\Code &amp; rulebook\pictures\sec_4865_stephen colquitt photographer.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G:\LFE_Group\LMP\Management\Timber_Harvesting_Comp\Projects\Better Regulation Project\New Code and supporting document\Code &amp; rulebook\pictures\sec_4865_stephen colquitt photographer.jpg"/>
                                                              <pic:cNvPicPr>
                                                                <a:picLocks noChangeAspect="1" noChangeArrowheads="1"/>
                                                              </pic:cNvPicPr>
                                                            </pic:nvPicPr>
                                                            <pic:blipFill rotWithShape="1">
                                                              <a:blip r:embed="rId15" cstate="print">
                                                                <a:extLst>
                                                                  <a:ext uri="{28A0092B-C50C-407E-A947-70E740481C1C}">
                                                                    <a14:useLocalDpi xmlns:a14="http://schemas.microsoft.com/office/drawing/2010/main" val="0"/>
                                                                  </a:ext>
                                                                </a:extLst>
                                                              </a:blip>
                                                              <a:srcRect r="6019"/>
                                                              <a:stretch/>
                                                            </pic:blipFill>
                                                            <pic:spPr bwMode="auto">
                                                              <a:xfrm>
                                                                <a:off x="0" y="0"/>
                                                                <a:ext cx="2314306" cy="2131848"/>
                                                              </a:xfrm>
                                                              <a:prstGeom prst="rect">
                                                                <a:avLst/>
                                                              </a:prstGeom>
                                                              <a:noFill/>
                                                              <a:ln>
                                                                <a:noFill/>
                                                              </a:ln>
                                                              <a:extLst>
                                                                <a:ext uri="{53640926-AAD7-44D8-BBD7-CCE9431645EC}">
                                                                  <a14:shadowObscured xmlns:a14="http://schemas.microsoft.com/office/drawing/2010/main"/>
                                                                </a:ext>
                                                              </a:extLst>
                                                            </pic:spPr>
                                                          </pic:pic>
                                                        </a:graphicData>
                                                      </a:graphic>
                                                    </wp:inline>
                                                  </w:drawing>
                                                </w:r>
                                              </w:p>
                                            </w:tc>
                                          </w:tr>
                                          <w:tr w:rsidR="00923D8B" w14:paraId="2B7B7E7E" w14:textId="77777777" w:rsidTr="00BD407B">
                                            <w:tc>
                                              <w:tcPr>
                                                <w:tcW w:w="10694" w:type="dxa"/>
                                                <w:gridSpan w:val="3"/>
                                                <w:tcBorders>
                                                  <w:top w:val="nil"/>
                                                  <w:left w:val="nil"/>
                                                  <w:bottom w:val="nil"/>
                                                  <w:right w:val="nil"/>
                                                </w:tcBorders>
                                              </w:tcPr>
                                              <w:p w14:paraId="35D44583" w14:textId="77777777" w:rsidR="00923D8B" w:rsidRDefault="00923D8B" w:rsidP="008355C8">
                                                <w:pPr>
                                                  <w:tabs>
                                                    <w:tab w:val="left" w:pos="459"/>
                                                  </w:tabs>
                                                  <w:spacing w:after="0" w:line="240" w:lineRule="auto"/>
                                                  <w:ind w:left="-147"/>
                                                  <w:jc w:val="center"/>
                                                  <w:rPr>
                                                    <w:rFonts w:ascii="Arial" w:hAnsi="Arial" w:cs="Arial"/>
                                                    <w:b/>
                                                    <w:color w:val="F58426"/>
                                                    <w:sz w:val="32"/>
                                                    <w:szCs w:val="24"/>
                                                  </w:rPr>
                                                </w:pPr>
                                                <w:r>
                                                  <w:rPr>
                                                    <w:rFonts w:ascii="Arial" w:hAnsi="Arial" w:cs="Arial"/>
                                                    <w:b/>
                                                    <w:noProof/>
                                                    <w:color w:val="F58426"/>
                                                    <w:sz w:val="32"/>
                                                    <w:szCs w:val="24"/>
                                                    <w:lang w:eastAsia="en-AU"/>
                                                  </w:rPr>
                                                  <w:drawing>
                                                    <wp:inline distT="0" distB="0" distL="0" distR="0" wp14:anchorId="1133E8C2" wp14:editId="0F751812">
                                                      <wp:extent cx="6844400" cy="4162425"/>
                                                      <wp:effectExtent l="0" t="0" r="0" b="0"/>
                                                      <wp:docPr id="292" name="Picture 292" descr="G:\LFE_Group\LMP\Management\Timber_Harvesting_Comp\Projects\Better Regulation Project\New Code and supporting document\Code &amp; rulebook\pictures\ash forest.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G:\LFE_Group\LMP\Management\Timber_Harvesting_Comp\Projects\Better Regulation Project\New Code and supporting document\Code &amp; rulebook\pictures\ash forest.jpg"/>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6844400" cy="4162425"/>
                                                              </a:xfrm>
                                                              <a:prstGeom prst="rect">
                                                                <a:avLst/>
                                                              </a:prstGeom>
                                                              <a:noFill/>
                                                              <a:ln>
                                                                <a:noFill/>
                                                              </a:ln>
                                                            </pic:spPr>
                                                          </pic:pic>
                                                        </a:graphicData>
                                                      </a:graphic>
                                                    </wp:inline>
                                                  </w:drawing>
                                                </w:r>
                                              </w:p>
                                            </w:tc>
                                          </w:tr>
                                        </w:tbl>
                                        <w:p w14:paraId="3BB081B0" w14:textId="77777777" w:rsidR="00923D8B" w:rsidRPr="00347172" w:rsidRDefault="00923D8B" w:rsidP="00A82045">
                                          <w:pPr>
                                            <w:tabs>
                                              <w:tab w:val="left" w:pos="459"/>
                                            </w:tabs>
                                            <w:spacing w:line="520" w:lineRule="atLeast"/>
                                            <w:jc w:val="center"/>
                                            <w:rPr>
                                              <w:rFonts w:ascii="Arial" w:hAnsi="Arial" w:cs="Arial"/>
                                              <w:b/>
                                              <w:color w:val="F58426"/>
                                              <w:sz w:val="32"/>
                                              <w:szCs w:val="24"/>
                                            </w:rPr>
                                          </w:pPr>
                                        </w:p>
                                      </w:tc>
                                    </w:tr>
                                  </w:tbl>
                                  <w:p w14:paraId="3684A409" w14:textId="77777777" w:rsidR="00923D8B" w:rsidRPr="00347172" w:rsidRDefault="00923D8B" w:rsidP="00A82045">
                                    <w:pPr>
                                      <w:tabs>
                                        <w:tab w:val="left" w:pos="459"/>
                                      </w:tabs>
                                      <w:spacing w:line="520" w:lineRule="atLeast"/>
                                      <w:jc w:val="center"/>
                                      <w:rPr>
                                        <w:rFonts w:ascii="Arial" w:hAnsi="Arial" w:cs="Arial"/>
                                        <w:b/>
                                        <w:color w:val="F58426"/>
                                        <w:sz w:val="32"/>
                                        <w:szCs w:val="24"/>
                                      </w:rPr>
                                    </w:pPr>
                                  </w:p>
                                </w:tc>
                              </w:tr>
                            </w:tbl>
                            <w:p w14:paraId="205AE1FC" w14:textId="77777777" w:rsidR="00923D8B" w:rsidRPr="00812ADC" w:rsidRDefault="00923D8B" w:rsidP="00A82045">
                              <w:pPr>
                                <w:tabs>
                                  <w:tab w:val="left" w:pos="459"/>
                                </w:tabs>
                                <w:spacing w:after="0" w:line="520" w:lineRule="atLeast"/>
                                <w:jc w:val="center"/>
                                <w:rPr>
                                  <w:rFonts w:ascii="Arial" w:eastAsia="Times New Roman" w:hAnsi="Arial" w:cs="Arial"/>
                                  <w:color w:val="F58426"/>
                                  <w:sz w:val="32"/>
                                  <w:szCs w:val="24"/>
                                </w:rPr>
                              </w:pPr>
                            </w:p>
                          </w:tc>
                        </w:tr>
                      </w:tbl>
                      <w:p w14:paraId="5D9DA123" w14:textId="77777777" w:rsidR="005C18FD" w:rsidRDefault="00510644">
                        <w:pPr>
                          <w:tabs>
                            <w:tab w:val="left" w:pos="459"/>
                          </w:tabs>
                          <w:spacing w:line="520" w:lineRule="atLeast"/>
                          <w:jc w:val="center"/>
                          <w:rPr>
                            <w:rFonts w:ascii="Arial" w:hAnsi="Arial" w:cs="Arial"/>
                            <w:b/>
                            <w:color w:val="F58426"/>
                            <w:sz w:val="32"/>
                            <w:szCs w:val="24"/>
                          </w:rPr>
                        </w:pPr>
                        <w:r>
                          <w:pict w14:anchorId="1A2929DB">
                            <v:shapetype id="_x0000_t202" coordsize="21600,21600" o:spt="202" path="m,l,21600r21600,l21600,xe">
                              <v:stroke joinstyle="miter"/>
                              <v:path gradientshapeok="t" o:connecttype="rect"/>
                            </v:shapetype>
                            <v:shape id="_x0000_s1027" type="#_x0000_t202" style="position:absolute;left:0;text-align:left;margin-left:370.4pt;margin-top:282.65pt;width:172.5pt;height:204.75pt;z-index:251660288;visibility:visible;mso-wrap-style:square;mso-width-percent:0;mso-height-percent:0;mso-wrap-distance-left:9pt;mso-wrap-distance-top:0;mso-wrap-distance-right:9pt;mso-wrap-distance-bottom:0;mso-position-horizontal-relative:text;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I/0ELwIAAEMEAAAOAAAAZHJzL2Uyb0RvYy54bWysU9tu2zAMfR+wfxD0vviypG2MOEWXLsOA&#10;7gK0+wBZlmNhkqhJSuzs60fJaZptb8P0IIgieUgekqvbUStyEM5LMDUtZjklwnBopdnV9NvT9s0N&#10;JT4w0zIFRtT0KDy9Xb9+tRpsJUroQbXCEQQxvhpsTfsQbJVlnvdCMz8DKwwqO3CaBRTdLmsdGxBd&#10;q6zM86tsANdaB1x4j7/3k5KuE37XCR6+dJ0XgaiaYm4h3S7dTbyz9YpVO8dsL/kpDfYPWWgmDQY9&#10;Q92zwMjeyb+gtOQOPHRhxkFn0HWSi1QDVlPkf1Tz2DMrUi1Ijrdnmvz/g+WfD18dkW1NyyXyY5jG&#10;Jj2JMZB3MJIy8jNYX6HZo0XDMOI39jnV6u0D8O+eGNj0zOzEnXMw9IK1mF8RPbML1wnHR5Bm+AQt&#10;hmH7AAlo7JyO5CEdBNExj+O5NzEVjp9lscyvF6jiqCuv8vxtuUgxWPXsbp0PHwRoEh81ddj8BM8O&#10;Dz7EdFj1bBKjeVCy3UqlkuB2zUY5cmA4KNt0Jl9lezb9pmFBDD+ZJrzfMJQhQ02XC0wsQhqI4GnA&#10;tAw45Urqmt7k8UxzF7l6b9pkEphU0xtDKHMiL/I1MRfGZkx9KpJzZLaB9oh0OpimGrcQHz24n5QM&#10;ONE19T/2zAlK1EeDLVkW83lcgSTMF9clCu5S01xqmOEIVdNAyfTchLQ2U2V32LpOJlJfMjnljJOa&#10;uDltVVyFSzlZvez++hcAAAD//wMAUEsDBBQABgAIAAAAIQC8L47T3wAAAA0BAAAPAAAAZHJzL2Rv&#10;d25yZXYueG1sTE/LTsMwELwj8Q/WInFB1KblkYQ4FarggFSQCHB34iVJiddR7Lbh79mc4LazM5pH&#10;vp5cLw44hs6ThquFAoFUe9tRo+Hj/ekyARGiIWt6T6jhBwOsi9OT3GTWH+kND2VsBJtQyIyGNsYh&#10;kzLULToTFn5AYu7Lj85EhmMj7WiObO56uVTqVjrTESe0ZsBNi/V3uXec+zglw2e13eyey4tqt3yl&#10;7iUhrc/Ppod7EBGn+CeGuT5Xh4I7VX5PNohew90qXbFUw02a8oZZoZJrflXzpZiURS7/ryh+AQAA&#10;//8DAFBLAQItABQABgAIAAAAIQC2gziS/gAAAOEBAAATAAAAAAAAAAAAAAAAAAAAAABbQ29udGVu&#10;dF9UeXBlc10ueG1sUEsBAi0AFAAGAAgAAAAhADj9If/WAAAAlAEAAAsAAAAAAAAAAAAAAAAALwEA&#10;AF9yZWxzLy5yZWxzUEsBAi0AFAAGAAgAAAAhAGMj/QQvAgAAQwQAAA4AAAAAAAAAAAAAAAAALgIA&#10;AGRycy9lMm9Eb2MueG1sUEsBAi0AFAAGAAgAAAAhALwvjtPfAAAADQEAAA8AAAAAAAAAAAAAAAAA&#10;iQQAAGRycy9kb3ducmV2LnhtbFBLBQYAAAAABAAEAPMAAACVBQAAAAA=&#10;" stroked="f">
                              <v:fill opacity="0"/>
                              <v:textbox style="mso-next-textbox:#_x0000_s1027">
                                <w:txbxContent>
                                  <w:p w14:paraId="3F01F289" w14:textId="77777777" w:rsidR="004B2A46" w:rsidRDefault="004B2A46" w:rsidP="005C18FD">
                                    <w:pPr>
                                      <w:rPr>
                                        <w:color w:val="FFFFFF" w:themeColor="background1"/>
                                      </w:rPr>
                                    </w:pPr>
                                  </w:p>
                                </w:txbxContent>
                              </v:textbox>
                            </v:shape>
                          </w:pict>
                        </w:r>
                      </w:p>
                    </w:tc>
                  </w:tr>
                </w:tbl>
                <w:p w14:paraId="21272BC7" w14:textId="77777777" w:rsidR="005C18FD" w:rsidRDefault="005C18FD">
                  <w:pPr>
                    <w:tabs>
                      <w:tab w:val="left" w:pos="459"/>
                    </w:tabs>
                    <w:spacing w:after="0" w:line="520" w:lineRule="atLeast"/>
                    <w:jc w:val="center"/>
                    <w:rPr>
                      <w:rFonts w:ascii="Arial" w:eastAsia="Times New Roman" w:hAnsi="Arial" w:cs="Arial"/>
                      <w:color w:val="F58426"/>
                      <w:sz w:val="32"/>
                      <w:szCs w:val="24"/>
                    </w:rPr>
                  </w:pPr>
                </w:p>
              </w:tc>
            </w:tr>
          </w:tbl>
          <w:p w14:paraId="509B4516" w14:textId="77777777" w:rsidR="00282658" w:rsidRPr="00282658" w:rsidRDefault="00282658" w:rsidP="00282658">
            <w:pPr>
              <w:tabs>
                <w:tab w:val="left" w:pos="459"/>
              </w:tabs>
              <w:spacing w:after="0" w:line="520" w:lineRule="atLeast"/>
              <w:jc w:val="center"/>
              <w:rPr>
                <w:rFonts w:ascii="Arial" w:eastAsia="Times New Roman" w:hAnsi="Arial" w:cs="Arial"/>
                <w:color w:val="F58426"/>
                <w:sz w:val="32"/>
                <w:szCs w:val="24"/>
              </w:rPr>
            </w:pPr>
          </w:p>
        </w:tc>
      </w:tr>
    </w:tbl>
    <w:p w14:paraId="3D0ED34B" w14:textId="77777777" w:rsidR="00282658" w:rsidRPr="00282658" w:rsidRDefault="00282658" w:rsidP="00282658">
      <w:pPr>
        <w:spacing w:after="113" w:line="240" w:lineRule="atLeast"/>
        <w:rPr>
          <w:rFonts w:ascii="Arial" w:eastAsia="Times New Roman" w:hAnsi="Arial" w:cs="Arial"/>
          <w:sz w:val="18"/>
          <w:szCs w:val="24"/>
        </w:rPr>
      </w:pPr>
    </w:p>
    <w:p w14:paraId="7CCCACB3" w14:textId="77777777" w:rsidR="00282658" w:rsidRPr="00282658" w:rsidRDefault="00282658" w:rsidP="00282658">
      <w:pPr>
        <w:spacing w:after="113" w:line="240" w:lineRule="atLeast"/>
        <w:rPr>
          <w:rFonts w:ascii="Arial" w:eastAsia="Times New Roman" w:hAnsi="Arial" w:cs="Arial"/>
          <w:sz w:val="18"/>
          <w:szCs w:val="24"/>
        </w:rPr>
        <w:sectPr w:rsidR="00282658" w:rsidRPr="00282658" w:rsidSect="00D00BB8">
          <w:headerReference w:type="default" r:id="rId17"/>
          <w:footerReference w:type="default" r:id="rId18"/>
          <w:pgSz w:w="11907" w:h="16840" w:code="9"/>
          <w:pgMar w:top="1701" w:right="1134" w:bottom="568" w:left="1134" w:header="709" w:footer="709" w:gutter="0"/>
          <w:cols w:space="708"/>
          <w:docGrid w:linePitch="360"/>
        </w:sectPr>
      </w:pPr>
    </w:p>
    <w:p w14:paraId="530A41AB" w14:textId="77777777" w:rsidR="00282658" w:rsidRDefault="00282658" w:rsidP="00282658">
      <w:pPr>
        <w:rPr>
          <w:snapToGrid w:val="0"/>
        </w:rPr>
      </w:pPr>
    </w:p>
    <w:p w14:paraId="4B8613AA" w14:textId="77777777" w:rsidR="00282658" w:rsidRDefault="00282658" w:rsidP="00282658">
      <w:pPr>
        <w:rPr>
          <w:snapToGrid w:val="0"/>
        </w:rPr>
      </w:pPr>
    </w:p>
    <w:p w14:paraId="71AD32BA" w14:textId="77777777" w:rsidR="00282658" w:rsidRDefault="00282658" w:rsidP="00282658">
      <w:pPr>
        <w:rPr>
          <w:snapToGrid w:val="0"/>
        </w:rPr>
      </w:pPr>
    </w:p>
    <w:p w14:paraId="1C7FFED6" w14:textId="77777777" w:rsidR="00282658" w:rsidRDefault="00282658" w:rsidP="00282658">
      <w:pPr>
        <w:rPr>
          <w:snapToGrid w:val="0"/>
        </w:rPr>
      </w:pPr>
    </w:p>
    <w:p w14:paraId="7560158E" w14:textId="77777777" w:rsidR="00501C55" w:rsidRDefault="00501C55" w:rsidP="00501C55">
      <w:pPr>
        <w:spacing w:after="113" w:line="240" w:lineRule="atLeast"/>
        <w:rPr>
          <w:rFonts w:asciiTheme="minorHAnsi" w:hAnsiTheme="minorHAnsi" w:cstheme="minorHAnsi"/>
          <w:color w:val="000000" w:themeColor="text1"/>
          <w:sz w:val="24"/>
          <w:szCs w:val="24"/>
        </w:rPr>
      </w:pPr>
    </w:p>
    <w:p w14:paraId="0227E32C" w14:textId="77777777" w:rsidR="00501C55" w:rsidRDefault="00501C55" w:rsidP="00501C55">
      <w:pPr>
        <w:spacing w:after="113" w:line="240" w:lineRule="atLeast"/>
        <w:rPr>
          <w:rFonts w:asciiTheme="minorHAnsi" w:hAnsiTheme="minorHAnsi" w:cstheme="minorHAnsi"/>
          <w:color w:val="000000" w:themeColor="text1"/>
          <w:sz w:val="24"/>
          <w:szCs w:val="24"/>
        </w:rPr>
      </w:pPr>
    </w:p>
    <w:p w14:paraId="4F42C8C1" w14:textId="77777777" w:rsidR="00501C55" w:rsidRDefault="00501C55" w:rsidP="00501C55">
      <w:pPr>
        <w:spacing w:after="113" w:line="240" w:lineRule="atLeast"/>
        <w:rPr>
          <w:rFonts w:asciiTheme="minorHAnsi" w:hAnsiTheme="minorHAnsi" w:cstheme="minorHAnsi"/>
          <w:color w:val="000000" w:themeColor="text1"/>
          <w:sz w:val="24"/>
          <w:szCs w:val="24"/>
        </w:rPr>
      </w:pPr>
    </w:p>
    <w:p w14:paraId="501C6FAD" w14:textId="77777777" w:rsidR="00501C55" w:rsidRDefault="00501C55" w:rsidP="00501C55">
      <w:pPr>
        <w:spacing w:after="113" w:line="240" w:lineRule="atLeast"/>
        <w:rPr>
          <w:rFonts w:asciiTheme="minorHAnsi" w:hAnsiTheme="minorHAnsi" w:cstheme="minorHAnsi"/>
          <w:color w:val="000000" w:themeColor="text1"/>
          <w:sz w:val="24"/>
          <w:szCs w:val="24"/>
        </w:rPr>
      </w:pPr>
    </w:p>
    <w:p w14:paraId="6DF52F57" w14:textId="77777777" w:rsidR="00501C55" w:rsidRDefault="00501C55" w:rsidP="00501C55">
      <w:pPr>
        <w:spacing w:after="113" w:line="240" w:lineRule="atLeast"/>
        <w:rPr>
          <w:rFonts w:asciiTheme="minorHAnsi" w:hAnsiTheme="minorHAnsi" w:cstheme="minorHAnsi"/>
          <w:color w:val="000000" w:themeColor="text1"/>
          <w:sz w:val="24"/>
          <w:szCs w:val="24"/>
        </w:rPr>
      </w:pPr>
    </w:p>
    <w:p w14:paraId="7226013B" w14:textId="77777777" w:rsidR="00501C55" w:rsidRDefault="00501C55" w:rsidP="00501C55">
      <w:pPr>
        <w:spacing w:after="113" w:line="240" w:lineRule="atLeast"/>
        <w:rPr>
          <w:rFonts w:asciiTheme="minorHAnsi" w:hAnsiTheme="minorHAnsi" w:cstheme="minorHAnsi"/>
          <w:color w:val="000000" w:themeColor="text1"/>
          <w:sz w:val="24"/>
          <w:szCs w:val="24"/>
        </w:rPr>
      </w:pPr>
    </w:p>
    <w:p w14:paraId="370A328A" w14:textId="77777777" w:rsidR="00501C55" w:rsidRDefault="00501C55" w:rsidP="00501C55">
      <w:pPr>
        <w:spacing w:after="113" w:line="240" w:lineRule="atLeast"/>
        <w:rPr>
          <w:rFonts w:asciiTheme="minorHAnsi" w:hAnsiTheme="minorHAnsi" w:cstheme="minorHAnsi"/>
          <w:color w:val="000000" w:themeColor="text1"/>
          <w:sz w:val="24"/>
          <w:szCs w:val="24"/>
        </w:rPr>
      </w:pPr>
    </w:p>
    <w:p w14:paraId="1D41A696" w14:textId="77777777" w:rsidR="00501C55" w:rsidRDefault="00501C55" w:rsidP="00501C55">
      <w:pPr>
        <w:spacing w:after="113" w:line="240" w:lineRule="atLeast"/>
        <w:rPr>
          <w:rFonts w:asciiTheme="minorHAnsi" w:hAnsiTheme="minorHAnsi" w:cstheme="minorHAnsi"/>
          <w:color w:val="000000" w:themeColor="text1"/>
          <w:sz w:val="24"/>
          <w:szCs w:val="24"/>
        </w:rPr>
      </w:pPr>
    </w:p>
    <w:p w14:paraId="7AA082C8" w14:textId="77777777" w:rsidR="00501C55" w:rsidRDefault="00501C55" w:rsidP="00501C55">
      <w:pPr>
        <w:spacing w:after="113" w:line="240" w:lineRule="atLeast"/>
        <w:rPr>
          <w:rFonts w:asciiTheme="minorHAnsi" w:hAnsiTheme="minorHAnsi" w:cstheme="minorHAnsi"/>
          <w:color w:val="000000" w:themeColor="text1"/>
          <w:sz w:val="24"/>
          <w:szCs w:val="24"/>
        </w:rPr>
      </w:pPr>
    </w:p>
    <w:p w14:paraId="7AC63EFE" w14:textId="77777777" w:rsidR="00F1255B" w:rsidRDefault="00F1255B" w:rsidP="00501C55">
      <w:pPr>
        <w:spacing w:after="113" w:line="240" w:lineRule="atLeast"/>
        <w:rPr>
          <w:rFonts w:asciiTheme="minorHAnsi" w:hAnsiTheme="minorHAnsi" w:cstheme="minorHAnsi"/>
          <w:color w:val="000000" w:themeColor="text1"/>
          <w:sz w:val="24"/>
          <w:szCs w:val="24"/>
        </w:rPr>
      </w:pPr>
    </w:p>
    <w:p w14:paraId="226B9EB8" w14:textId="77777777" w:rsidR="00F1255B" w:rsidRDefault="00F1255B" w:rsidP="00501C55">
      <w:pPr>
        <w:spacing w:after="113" w:line="240" w:lineRule="atLeast"/>
        <w:rPr>
          <w:rFonts w:asciiTheme="minorHAnsi" w:hAnsiTheme="minorHAnsi" w:cstheme="minorHAnsi"/>
          <w:color w:val="000000" w:themeColor="text1"/>
          <w:sz w:val="24"/>
          <w:szCs w:val="24"/>
        </w:rPr>
      </w:pPr>
    </w:p>
    <w:p w14:paraId="15B4C9D8" w14:textId="77777777" w:rsidR="00F1255B" w:rsidRDefault="00F1255B" w:rsidP="00501C55">
      <w:pPr>
        <w:spacing w:after="113" w:line="240" w:lineRule="atLeast"/>
        <w:rPr>
          <w:rFonts w:asciiTheme="minorHAnsi" w:hAnsiTheme="minorHAnsi" w:cstheme="minorHAnsi"/>
          <w:color w:val="000000" w:themeColor="text1"/>
          <w:sz w:val="24"/>
          <w:szCs w:val="24"/>
        </w:rPr>
      </w:pPr>
    </w:p>
    <w:p w14:paraId="53B02481" w14:textId="77777777" w:rsidR="00F1255B" w:rsidRDefault="00F1255B" w:rsidP="00501C55">
      <w:pPr>
        <w:spacing w:after="113" w:line="240" w:lineRule="atLeast"/>
        <w:rPr>
          <w:rFonts w:asciiTheme="minorHAnsi" w:hAnsiTheme="minorHAnsi" w:cstheme="minorHAnsi"/>
          <w:color w:val="000000" w:themeColor="text1"/>
          <w:sz w:val="24"/>
          <w:szCs w:val="24"/>
        </w:rPr>
      </w:pPr>
    </w:p>
    <w:p w14:paraId="27755C2E" w14:textId="77777777" w:rsidR="00F1255B" w:rsidRDefault="00F1255B" w:rsidP="00501C55">
      <w:pPr>
        <w:spacing w:after="113" w:line="240" w:lineRule="atLeast"/>
        <w:rPr>
          <w:rFonts w:asciiTheme="minorHAnsi" w:hAnsiTheme="minorHAnsi" w:cstheme="minorHAnsi"/>
          <w:color w:val="000000" w:themeColor="text1"/>
          <w:sz w:val="24"/>
          <w:szCs w:val="24"/>
        </w:rPr>
      </w:pPr>
    </w:p>
    <w:p w14:paraId="5C5E1917" w14:textId="77777777" w:rsidR="00F1255B" w:rsidRDefault="00F1255B" w:rsidP="00501C55">
      <w:pPr>
        <w:spacing w:after="113" w:line="240" w:lineRule="atLeast"/>
        <w:rPr>
          <w:rFonts w:asciiTheme="minorHAnsi" w:hAnsiTheme="minorHAnsi" w:cstheme="minorHAnsi"/>
          <w:color w:val="000000" w:themeColor="text1"/>
          <w:sz w:val="24"/>
          <w:szCs w:val="24"/>
        </w:rPr>
      </w:pPr>
    </w:p>
    <w:p w14:paraId="20F57308" w14:textId="77777777" w:rsidR="00F1255B" w:rsidRDefault="00F1255B" w:rsidP="00501C55">
      <w:pPr>
        <w:spacing w:after="113" w:line="240" w:lineRule="atLeast"/>
        <w:rPr>
          <w:rFonts w:asciiTheme="minorHAnsi" w:hAnsiTheme="minorHAnsi" w:cstheme="minorHAnsi"/>
          <w:color w:val="000000" w:themeColor="text1"/>
          <w:sz w:val="24"/>
          <w:szCs w:val="24"/>
        </w:rPr>
      </w:pPr>
    </w:p>
    <w:p w14:paraId="034AAE0F" w14:textId="77777777" w:rsidR="00F1255B" w:rsidRDefault="00F1255B" w:rsidP="00501C55">
      <w:pPr>
        <w:spacing w:after="113" w:line="240" w:lineRule="atLeast"/>
        <w:rPr>
          <w:rFonts w:asciiTheme="minorHAnsi" w:hAnsiTheme="minorHAnsi" w:cstheme="minorHAnsi"/>
          <w:color w:val="000000" w:themeColor="text1"/>
          <w:sz w:val="24"/>
          <w:szCs w:val="24"/>
        </w:rPr>
      </w:pPr>
    </w:p>
    <w:p w14:paraId="6304391C" w14:textId="77777777" w:rsidR="00F1255B" w:rsidRPr="00CE175E" w:rsidRDefault="00F1255B" w:rsidP="00F1255B">
      <w:pPr>
        <w:autoSpaceDE w:val="0"/>
        <w:autoSpaceDN w:val="0"/>
        <w:adjustRightInd w:val="0"/>
        <w:spacing w:after="320"/>
        <w:ind w:right="3238"/>
        <w:rPr>
          <w:rFonts w:ascii="Arial" w:hAnsi="Arial" w:cs="Arial"/>
          <w:color w:val="000000"/>
          <w:sz w:val="14"/>
          <w:szCs w:val="14"/>
        </w:rPr>
      </w:pPr>
      <w:r>
        <w:rPr>
          <w:noProof/>
          <w:sz w:val="14"/>
          <w:szCs w:val="14"/>
          <w:lang w:eastAsia="en-AU"/>
        </w:rPr>
        <w:drawing>
          <wp:anchor distT="0" distB="0" distL="144145" distR="144145" simplePos="0" relativeHeight="251663360" behindDoc="1" locked="0" layoutInCell="1" allowOverlap="1" wp14:anchorId="38377CB1" wp14:editId="43B76CBD">
            <wp:simplePos x="0" y="0"/>
            <wp:positionH relativeFrom="column">
              <wp:posOffset>-635</wp:posOffset>
            </wp:positionH>
            <wp:positionV relativeFrom="paragraph">
              <wp:posOffset>180975</wp:posOffset>
            </wp:positionV>
            <wp:extent cx="809625" cy="282575"/>
            <wp:effectExtent l="0" t="0" r="9525" b="3175"/>
            <wp:wrapTight wrapText="bothSides">
              <wp:wrapPolygon edited="0">
                <wp:start x="0" y="0"/>
                <wp:lineTo x="0" y="20387"/>
                <wp:lineTo x="21346" y="20387"/>
                <wp:lineTo x="21346" y="0"/>
                <wp:lineTo x="0" y="0"/>
              </wp:wrapPolygon>
            </wp:wrapTight>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809625" cy="282575"/>
                    </a:xfrm>
                    <a:prstGeom prst="rect">
                      <a:avLst/>
                    </a:prstGeom>
                    <a:noFill/>
                    <a:ln>
                      <a:noFill/>
                    </a:ln>
                  </pic:spPr>
                </pic:pic>
              </a:graphicData>
            </a:graphic>
            <wp14:sizeRelH relativeFrom="page">
              <wp14:pctWidth>0</wp14:pctWidth>
            </wp14:sizeRelH>
            <wp14:sizeRelV relativeFrom="page">
              <wp14:pctHeight>0</wp14:pctHeight>
            </wp14:sizeRelV>
          </wp:anchor>
        </w:drawing>
      </w:r>
      <w:r w:rsidRPr="00CE175E">
        <w:rPr>
          <w:rFonts w:ascii="Arial" w:hAnsi="Arial" w:cs="Arial"/>
          <w:color w:val="000000"/>
          <w:sz w:val="14"/>
          <w:szCs w:val="14"/>
        </w:rPr>
        <w:t>© The State of Victoria Department of Environment and Primary Industries 2014</w:t>
      </w:r>
    </w:p>
    <w:p w14:paraId="340FC1D7" w14:textId="77777777" w:rsidR="00F1255B" w:rsidRDefault="00F1255B" w:rsidP="00F1255B">
      <w:pPr>
        <w:autoSpaceDE w:val="0"/>
        <w:autoSpaceDN w:val="0"/>
        <w:adjustRightInd w:val="0"/>
        <w:spacing w:after="120"/>
        <w:ind w:right="3238"/>
        <w:rPr>
          <w:rFonts w:ascii="Arial" w:hAnsi="Arial" w:cs="Arial"/>
          <w:color w:val="000000"/>
          <w:sz w:val="18"/>
          <w:szCs w:val="18"/>
        </w:rPr>
      </w:pPr>
    </w:p>
    <w:p w14:paraId="5B8C1757" w14:textId="77777777" w:rsidR="00F1255B" w:rsidRPr="00CE175E" w:rsidRDefault="00F1255B" w:rsidP="00F1255B">
      <w:pPr>
        <w:autoSpaceDE w:val="0"/>
        <w:autoSpaceDN w:val="0"/>
        <w:adjustRightInd w:val="0"/>
        <w:spacing w:after="120"/>
        <w:ind w:right="3238"/>
        <w:rPr>
          <w:rFonts w:ascii="Arial" w:hAnsi="Arial" w:cs="Arial"/>
          <w:color w:val="0000FF"/>
          <w:sz w:val="14"/>
          <w:szCs w:val="14"/>
          <w:u w:val="single"/>
        </w:rPr>
      </w:pPr>
      <w:r w:rsidRPr="00CE175E">
        <w:rPr>
          <w:rFonts w:ascii="Arial" w:hAnsi="Arial" w:cs="Arial"/>
          <w:color w:val="000000"/>
          <w:sz w:val="14"/>
          <w:szCs w:val="14"/>
        </w:rPr>
        <w:t xml:space="preserve">This work is licensed under a Creative Commons Attribution 3.0 Australia licence. You are free to re-use the work under that licence, on the condition that you credit the State of Victoria as author. The licence does not apply to any images, photographs or branding, including the Victorian Coat of Arms, the Victorian Government logo and the Department of Environment and Primary Industries logo. To view a copy of this licence, visit </w:t>
      </w:r>
      <w:hyperlink r:id="rId20" w:history="1">
        <w:r w:rsidRPr="00CE175E">
          <w:rPr>
            <w:rFonts w:ascii="Arial" w:hAnsi="Arial" w:cs="Arial"/>
            <w:color w:val="0000FF"/>
            <w:sz w:val="14"/>
            <w:szCs w:val="14"/>
            <w:u w:val="single"/>
          </w:rPr>
          <w:t>http://creativecommons.org/licenses/by/3.0/au/deed.en</w:t>
        </w:r>
      </w:hyperlink>
    </w:p>
    <w:p w14:paraId="28685453" w14:textId="77777777" w:rsidR="00F1255B" w:rsidRDefault="00F1255B" w:rsidP="00F1255B">
      <w:pPr>
        <w:spacing w:after="113" w:line="240" w:lineRule="atLeast"/>
        <w:ind w:right="3238"/>
        <w:rPr>
          <w:rFonts w:ascii="Arial" w:hAnsi="Arial" w:cs="Arial"/>
          <w:color w:val="000000"/>
          <w:sz w:val="14"/>
          <w:szCs w:val="14"/>
        </w:rPr>
      </w:pPr>
      <w:r w:rsidRPr="004C4107">
        <w:rPr>
          <w:rFonts w:ascii="Arial" w:hAnsi="Arial" w:cs="Arial"/>
          <w:color w:val="000000"/>
          <w:sz w:val="14"/>
          <w:szCs w:val="14"/>
        </w:rPr>
        <w:t>ISBN 978-1-74326-929-9 (online)</w:t>
      </w:r>
    </w:p>
    <w:p w14:paraId="4577C753" w14:textId="77777777" w:rsidR="00CB636C" w:rsidRPr="004C4107" w:rsidRDefault="00CB636C" w:rsidP="00F1255B">
      <w:pPr>
        <w:spacing w:after="113" w:line="240" w:lineRule="atLeast"/>
        <w:ind w:right="3238"/>
        <w:rPr>
          <w:rFonts w:ascii="Arial" w:hAnsi="Arial" w:cs="Arial"/>
          <w:color w:val="000000"/>
          <w:sz w:val="14"/>
          <w:szCs w:val="14"/>
        </w:rPr>
      </w:pPr>
      <w:r w:rsidRPr="00CB636C">
        <w:rPr>
          <w:rFonts w:ascii="Arial" w:hAnsi="Arial" w:cs="Arial"/>
          <w:color w:val="000000"/>
          <w:sz w:val="14"/>
          <w:szCs w:val="14"/>
        </w:rPr>
        <w:t>ISBN 978-1-74146-266-1 (Print)</w:t>
      </w:r>
    </w:p>
    <w:p w14:paraId="1F268675" w14:textId="77777777" w:rsidR="00F1255B" w:rsidRPr="00CE175E" w:rsidRDefault="00F1255B" w:rsidP="00F1255B">
      <w:pPr>
        <w:autoSpaceDE w:val="0"/>
        <w:autoSpaceDN w:val="0"/>
        <w:adjustRightInd w:val="0"/>
        <w:spacing w:after="80"/>
        <w:ind w:right="3238"/>
        <w:rPr>
          <w:rFonts w:ascii="Arial" w:hAnsi="Arial" w:cs="Arial"/>
          <w:b/>
          <w:bCs/>
          <w:color w:val="000000"/>
          <w:sz w:val="14"/>
          <w:szCs w:val="14"/>
        </w:rPr>
      </w:pPr>
      <w:r w:rsidRPr="00CE175E">
        <w:rPr>
          <w:rFonts w:ascii="Arial" w:hAnsi="Arial" w:cs="Arial"/>
          <w:b/>
          <w:bCs/>
          <w:color w:val="000000"/>
          <w:sz w:val="14"/>
          <w:szCs w:val="14"/>
        </w:rPr>
        <w:t xml:space="preserve">Accessibility </w:t>
      </w:r>
    </w:p>
    <w:p w14:paraId="2400FF09" w14:textId="77777777" w:rsidR="00F1255B" w:rsidRPr="00CE175E" w:rsidRDefault="00F1255B" w:rsidP="00F1255B">
      <w:pPr>
        <w:autoSpaceDE w:val="0"/>
        <w:autoSpaceDN w:val="0"/>
        <w:adjustRightInd w:val="0"/>
        <w:spacing w:after="120"/>
        <w:ind w:right="3238"/>
        <w:rPr>
          <w:rFonts w:ascii="Arial" w:hAnsi="Arial" w:cs="Arial"/>
          <w:color w:val="000000"/>
          <w:sz w:val="14"/>
          <w:szCs w:val="14"/>
        </w:rPr>
      </w:pPr>
      <w:r w:rsidRPr="00CE175E">
        <w:rPr>
          <w:rFonts w:ascii="Arial" w:hAnsi="Arial" w:cs="Arial"/>
          <w:color w:val="000000"/>
          <w:sz w:val="14"/>
          <w:szCs w:val="14"/>
        </w:rPr>
        <w:t xml:space="preserve">If you would like to receive this publication in an alternative format, please telephone the DEPI Customer Service  Centre on 136186, email </w:t>
      </w:r>
      <w:hyperlink r:id="rId21" w:history="1">
        <w:r w:rsidRPr="00CE175E">
          <w:rPr>
            <w:rFonts w:ascii="Arial" w:hAnsi="Arial" w:cs="Arial"/>
            <w:color w:val="0000FF"/>
            <w:sz w:val="14"/>
            <w:szCs w:val="14"/>
            <w:u w:val="single"/>
          </w:rPr>
          <w:t>customer.service@depi.vic.gov.au</w:t>
        </w:r>
      </w:hyperlink>
      <w:r w:rsidRPr="00CE175E">
        <w:rPr>
          <w:rFonts w:ascii="Arial" w:hAnsi="Arial" w:cs="Arial"/>
          <w:color w:val="000000"/>
          <w:sz w:val="14"/>
          <w:szCs w:val="14"/>
        </w:rPr>
        <w:t xml:space="preserve"> </w:t>
      </w:r>
      <w:r>
        <w:rPr>
          <w:rFonts w:ascii="Arial" w:hAnsi="Arial" w:cs="Arial"/>
          <w:color w:val="FF0000"/>
          <w:sz w:val="14"/>
          <w:szCs w:val="14"/>
        </w:rPr>
        <w:t xml:space="preserve"> </w:t>
      </w:r>
      <w:r w:rsidRPr="00CE175E">
        <w:rPr>
          <w:rFonts w:ascii="Arial" w:hAnsi="Arial" w:cs="Arial"/>
          <w:sz w:val="14"/>
          <w:szCs w:val="14"/>
        </w:rPr>
        <w:t xml:space="preserve">or </w:t>
      </w:r>
      <w:r w:rsidRPr="00CE175E">
        <w:rPr>
          <w:rFonts w:ascii="Arial" w:hAnsi="Arial" w:cs="Arial"/>
          <w:color w:val="000000"/>
          <w:sz w:val="14"/>
          <w:szCs w:val="14"/>
        </w:rPr>
        <w:t xml:space="preserve">via the National Relay Service on 133 677  </w:t>
      </w:r>
      <w:hyperlink r:id="rId22" w:history="1">
        <w:r w:rsidRPr="00CE175E">
          <w:rPr>
            <w:rFonts w:ascii="Arial" w:hAnsi="Arial" w:cs="Arial"/>
            <w:color w:val="0000FF"/>
            <w:sz w:val="14"/>
            <w:szCs w:val="14"/>
            <w:u w:val="single"/>
          </w:rPr>
          <w:t>www.relayservice.com.au</w:t>
        </w:r>
      </w:hyperlink>
      <w:r w:rsidRPr="00CE175E">
        <w:rPr>
          <w:rFonts w:ascii="Arial" w:hAnsi="Arial" w:cs="Arial"/>
          <w:color w:val="000000"/>
          <w:sz w:val="14"/>
          <w:szCs w:val="14"/>
        </w:rPr>
        <w:t xml:space="preserve">. This document is also available on the internet at </w:t>
      </w:r>
      <w:hyperlink r:id="rId23" w:history="1">
        <w:r w:rsidRPr="00CE175E">
          <w:rPr>
            <w:rFonts w:ascii="Arial" w:hAnsi="Arial" w:cs="Arial"/>
            <w:color w:val="0000FF"/>
            <w:sz w:val="14"/>
            <w:szCs w:val="14"/>
            <w:u w:val="single"/>
          </w:rPr>
          <w:t>www.depi.vic.gov.au</w:t>
        </w:r>
      </w:hyperlink>
    </w:p>
    <w:p w14:paraId="5544CF84" w14:textId="77777777" w:rsidR="00F1255B" w:rsidRPr="00CE175E" w:rsidRDefault="00F1255B" w:rsidP="00F1255B">
      <w:pPr>
        <w:autoSpaceDE w:val="0"/>
        <w:autoSpaceDN w:val="0"/>
        <w:adjustRightInd w:val="0"/>
        <w:spacing w:after="80"/>
        <w:ind w:right="3238"/>
        <w:rPr>
          <w:rFonts w:ascii="Arial" w:hAnsi="Arial" w:cs="Arial"/>
          <w:b/>
          <w:bCs/>
          <w:color w:val="000000"/>
          <w:sz w:val="14"/>
          <w:szCs w:val="14"/>
        </w:rPr>
      </w:pPr>
      <w:r w:rsidRPr="00CE175E">
        <w:rPr>
          <w:rFonts w:ascii="Arial" w:hAnsi="Arial" w:cs="Arial"/>
          <w:b/>
          <w:bCs/>
          <w:color w:val="000000"/>
          <w:sz w:val="14"/>
          <w:szCs w:val="14"/>
        </w:rPr>
        <w:t>Disclaimer</w:t>
      </w:r>
    </w:p>
    <w:p w14:paraId="4BD9CD39" w14:textId="77777777" w:rsidR="00F1255B" w:rsidRPr="00501C55" w:rsidRDefault="00F1255B" w:rsidP="00F1255B">
      <w:pPr>
        <w:spacing w:after="0" w:line="240" w:lineRule="auto"/>
        <w:ind w:right="3238"/>
        <w:rPr>
          <w:rFonts w:asciiTheme="minorHAnsi" w:hAnsiTheme="minorHAnsi" w:cstheme="minorHAnsi"/>
          <w:b/>
          <w:sz w:val="24"/>
          <w:szCs w:val="24"/>
        </w:rPr>
      </w:pPr>
      <w:r w:rsidRPr="00CE175E">
        <w:rPr>
          <w:rFonts w:ascii="Arial" w:hAnsi="Arial" w:cs="Arial"/>
          <w:color w:val="000000"/>
          <w:sz w:val="14"/>
          <w:szCs w:val="14"/>
        </w:rPr>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7DA2EE7A" w14:textId="77777777" w:rsidR="007C39C6" w:rsidRDefault="007C39C6" w:rsidP="00282658">
      <w:r>
        <w:lastRenderedPageBreak/>
        <w:br w:type="page"/>
      </w:r>
    </w:p>
    <w:tbl>
      <w:tblPr>
        <w:tblW w:w="0" w:type="auto"/>
        <w:tblBorders>
          <w:top w:val="single" w:sz="4" w:space="0" w:color="F79646" w:themeColor="accent6"/>
          <w:bottom w:val="single" w:sz="4" w:space="0" w:color="F79646" w:themeColor="accent6"/>
          <w:insideH w:val="single" w:sz="4" w:space="0" w:color="F79646" w:themeColor="accent6"/>
        </w:tblBorders>
        <w:tblLayout w:type="fixed"/>
        <w:tblCellMar>
          <w:left w:w="56" w:type="dxa"/>
          <w:right w:w="56" w:type="dxa"/>
        </w:tblCellMar>
        <w:tblLook w:val="0000" w:firstRow="0" w:lastRow="0" w:firstColumn="0" w:lastColumn="0" w:noHBand="0" w:noVBand="0"/>
      </w:tblPr>
      <w:tblGrid>
        <w:gridCol w:w="2183"/>
        <w:gridCol w:w="6572"/>
      </w:tblGrid>
      <w:tr w:rsidR="007C39C6" w:rsidRPr="005A4D28" w14:paraId="1B33BD3D" w14:textId="77777777" w:rsidTr="00D00BB8">
        <w:trPr>
          <w:trHeight w:val="300"/>
        </w:trPr>
        <w:tc>
          <w:tcPr>
            <w:tcW w:w="2183" w:type="dxa"/>
            <w:shd w:val="clear" w:color="auto" w:fill="FBD4B4" w:themeFill="accent6" w:themeFillTint="66"/>
            <w:vAlign w:val="center"/>
          </w:tcPr>
          <w:p w14:paraId="6EA3B84D"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lastRenderedPageBreak/>
              <w:t>Procedure</w:t>
            </w:r>
          </w:p>
        </w:tc>
        <w:tc>
          <w:tcPr>
            <w:tcW w:w="6572" w:type="dxa"/>
            <w:shd w:val="clear" w:color="auto" w:fill="FBD4B4" w:themeFill="accent6" w:themeFillTint="66"/>
            <w:vAlign w:val="center"/>
          </w:tcPr>
          <w:p w14:paraId="19E25717" w14:textId="77777777" w:rsidR="007C39C6" w:rsidRPr="005A4D28" w:rsidRDefault="009938F5" w:rsidP="00B916F0">
            <w:pPr>
              <w:jc w:val="both"/>
              <w:rPr>
                <w:rFonts w:asciiTheme="minorHAnsi" w:hAnsiTheme="minorHAnsi" w:cstheme="minorHAnsi"/>
                <w:b/>
                <w:sz w:val="24"/>
                <w:szCs w:val="24"/>
              </w:rPr>
            </w:pPr>
            <w:r w:rsidRPr="005A4D28">
              <w:rPr>
                <w:rFonts w:asciiTheme="minorHAnsi" w:hAnsiTheme="minorHAnsi" w:cstheme="minorHAnsi"/>
                <w:b/>
                <w:sz w:val="24"/>
                <w:szCs w:val="24"/>
              </w:rPr>
              <w:t>Planning</w:t>
            </w:r>
            <w:r w:rsidR="007C39C6" w:rsidRPr="005A4D28">
              <w:rPr>
                <w:rFonts w:asciiTheme="minorHAnsi" w:hAnsiTheme="minorHAnsi" w:cstheme="minorHAnsi"/>
                <w:b/>
                <w:sz w:val="24"/>
                <w:szCs w:val="24"/>
              </w:rPr>
              <w:t xml:space="preserve"> Standards for </w:t>
            </w:r>
            <w:r w:rsidR="00E53BF2" w:rsidRPr="00E53BF2">
              <w:rPr>
                <w:rFonts w:asciiTheme="minorHAnsi" w:hAnsiTheme="minorHAnsi" w:cstheme="minorHAnsi"/>
                <w:b/>
                <w:sz w:val="24"/>
                <w:szCs w:val="24"/>
              </w:rPr>
              <w:t xml:space="preserve">timber </w:t>
            </w:r>
            <w:r w:rsidR="00B916F0">
              <w:rPr>
                <w:rFonts w:asciiTheme="minorHAnsi" w:hAnsiTheme="minorHAnsi" w:cstheme="minorHAnsi"/>
                <w:b/>
                <w:sz w:val="24"/>
                <w:szCs w:val="24"/>
              </w:rPr>
              <w:t>harvesting operations</w:t>
            </w:r>
            <w:r w:rsidR="00B916F0" w:rsidRPr="00E53BF2">
              <w:rPr>
                <w:rFonts w:asciiTheme="minorHAnsi" w:hAnsiTheme="minorHAnsi" w:cstheme="minorHAnsi"/>
                <w:b/>
                <w:sz w:val="24"/>
                <w:szCs w:val="24"/>
              </w:rPr>
              <w:t xml:space="preserve"> </w:t>
            </w:r>
            <w:r w:rsidR="00E53BF2" w:rsidRPr="00E53BF2">
              <w:rPr>
                <w:rFonts w:asciiTheme="minorHAnsi" w:hAnsiTheme="minorHAnsi" w:cstheme="minorHAnsi"/>
                <w:b/>
                <w:sz w:val="24"/>
                <w:szCs w:val="24"/>
              </w:rPr>
              <w:t xml:space="preserve">in </w:t>
            </w:r>
            <w:r w:rsidR="007C39C6" w:rsidRPr="005A4D28">
              <w:rPr>
                <w:rFonts w:asciiTheme="minorHAnsi" w:hAnsiTheme="minorHAnsi" w:cstheme="minorHAnsi"/>
                <w:b/>
                <w:sz w:val="24"/>
                <w:szCs w:val="24"/>
              </w:rPr>
              <w:t>Victoria’s State forests, 201</w:t>
            </w:r>
            <w:r w:rsidR="008F1A28">
              <w:rPr>
                <w:rFonts w:asciiTheme="minorHAnsi" w:hAnsiTheme="minorHAnsi" w:cstheme="minorHAnsi"/>
                <w:b/>
                <w:sz w:val="24"/>
                <w:szCs w:val="24"/>
              </w:rPr>
              <w:t>4</w:t>
            </w:r>
            <w:r w:rsidR="00A51062">
              <w:rPr>
                <w:rFonts w:asciiTheme="minorHAnsi" w:hAnsiTheme="minorHAnsi" w:cstheme="minorHAnsi"/>
                <w:b/>
                <w:sz w:val="24"/>
                <w:szCs w:val="24"/>
              </w:rPr>
              <w:t xml:space="preserve">. </w:t>
            </w:r>
            <w:r w:rsidR="00A51062" w:rsidRPr="00A51062">
              <w:rPr>
                <w:rFonts w:asciiTheme="minorHAnsi" w:hAnsiTheme="minorHAnsi" w:cstheme="minorHAnsi"/>
                <w:b/>
                <w:sz w:val="24"/>
                <w:szCs w:val="24"/>
              </w:rPr>
              <w:t>Appendix 5 to the Management Standards and Procedures for timber harvesting operations in Victoria’s State forests 2014</w:t>
            </w:r>
            <w:r w:rsidR="00A51062">
              <w:rPr>
                <w:rFonts w:asciiTheme="minorHAnsi" w:hAnsiTheme="minorHAnsi" w:cstheme="minorHAnsi"/>
                <w:b/>
                <w:sz w:val="24"/>
                <w:szCs w:val="24"/>
              </w:rPr>
              <w:t>.</w:t>
            </w:r>
          </w:p>
        </w:tc>
      </w:tr>
      <w:tr w:rsidR="007C39C6" w:rsidRPr="005A4D28" w14:paraId="1A165E08" w14:textId="77777777" w:rsidTr="00D00BB8">
        <w:trPr>
          <w:trHeight w:val="300"/>
        </w:trPr>
        <w:tc>
          <w:tcPr>
            <w:tcW w:w="2183" w:type="dxa"/>
            <w:vAlign w:val="center"/>
          </w:tcPr>
          <w:p w14:paraId="2AEF8343"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Date issued</w:t>
            </w:r>
          </w:p>
        </w:tc>
        <w:tc>
          <w:tcPr>
            <w:tcW w:w="6572" w:type="dxa"/>
            <w:shd w:val="clear" w:color="auto" w:fill="FFFFFF"/>
            <w:vAlign w:val="center"/>
          </w:tcPr>
          <w:p w14:paraId="418B5A5C" w14:textId="77777777" w:rsidR="007C39C6" w:rsidRPr="005A4D28" w:rsidRDefault="005B3BF3" w:rsidP="00BA1EBF">
            <w:pPr>
              <w:rPr>
                <w:rFonts w:asciiTheme="minorHAnsi" w:hAnsiTheme="minorHAnsi" w:cstheme="minorHAnsi"/>
                <w:sz w:val="24"/>
                <w:szCs w:val="24"/>
              </w:rPr>
            </w:pPr>
            <w:r>
              <w:rPr>
                <w:rFonts w:asciiTheme="minorHAnsi" w:hAnsiTheme="minorHAnsi" w:cstheme="minorHAnsi"/>
                <w:sz w:val="24"/>
                <w:szCs w:val="24"/>
              </w:rPr>
              <w:t>October 2014</w:t>
            </w:r>
          </w:p>
        </w:tc>
      </w:tr>
      <w:tr w:rsidR="007C39C6" w:rsidRPr="005A4D28" w14:paraId="3752E5A2" w14:textId="77777777" w:rsidTr="00D00BB8">
        <w:trPr>
          <w:trHeight w:val="300"/>
        </w:trPr>
        <w:tc>
          <w:tcPr>
            <w:tcW w:w="2183" w:type="dxa"/>
            <w:vAlign w:val="center"/>
          </w:tcPr>
          <w:p w14:paraId="67220DE1"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Version</w:t>
            </w:r>
          </w:p>
        </w:tc>
        <w:tc>
          <w:tcPr>
            <w:tcW w:w="6572" w:type="dxa"/>
            <w:shd w:val="clear" w:color="auto" w:fill="FFFFFF"/>
            <w:vAlign w:val="center"/>
          </w:tcPr>
          <w:p w14:paraId="207B5AB0" w14:textId="77777777" w:rsidR="007C39C6" w:rsidRPr="005A4D28" w:rsidRDefault="007C39C6" w:rsidP="00BA1EBF">
            <w:pPr>
              <w:rPr>
                <w:rFonts w:asciiTheme="minorHAnsi" w:hAnsiTheme="minorHAnsi" w:cstheme="minorHAnsi"/>
                <w:sz w:val="24"/>
                <w:szCs w:val="24"/>
              </w:rPr>
            </w:pPr>
            <w:r w:rsidRPr="005A4D28">
              <w:rPr>
                <w:rFonts w:asciiTheme="minorHAnsi" w:hAnsiTheme="minorHAnsi" w:cstheme="minorHAnsi"/>
                <w:sz w:val="24"/>
                <w:szCs w:val="24"/>
              </w:rPr>
              <w:t>1</w:t>
            </w:r>
          </w:p>
        </w:tc>
      </w:tr>
      <w:tr w:rsidR="007C39C6" w:rsidRPr="005A4D28" w14:paraId="4D929DDD" w14:textId="77777777" w:rsidTr="00D00BB8">
        <w:trPr>
          <w:trHeight w:val="300"/>
        </w:trPr>
        <w:tc>
          <w:tcPr>
            <w:tcW w:w="2183" w:type="dxa"/>
            <w:vAlign w:val="center"/>
          </w:tcPr>
          <w:p w14:paraId="02404D93"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Commences</w:t>
            </w:r>
          </w:p>
        </w:tc>
        <w:tc>
          <w:tcPr>
            <w:tcW w:w="6572" w:type="dxa"/>
            <w:shd w:val="clear" w:color="auto" w:fill="FFFFFF"/>
            <w:vAlign w:val="center"/>
          </w:tcPr>
          <w:p w14:paraId="77ECAC15" w14:textId="77777777" w:rsidR="007C39C6" w:rsidRPr="005A4D28" w:rsidRDefault="007C39C6" w:rsidP="00BA1EBF">
            <w:pPr>
              <w:rPr>
                <w:rFonts w:asciiTheme="minorHAnsi" w:hAnsiTheme="minorHAnsi" w:cstheme="minorHAnsi"/>
                <w:sz w:val="24"/>
                <w:szCs w:val="24"/>
              </w:rPr>
            </w:pPr>
          </w:p>
        </w:tc>
      </w:tr>
      <w:tr w:rsidR="007C39C6" w:rsidRPr="005A4D28" w14:paraId="44F29857" w14:textId="77777777" w:rsidTr="00D00BB8">
        <w:trPr>
          <w:trHeight w:val="300"/>
        </w:trPr>
        <w:tc>
          <w:tcPr>
            <w:tcW w:w="2183" w:type="dxa"/>
            <w:vAlign w:val="center"/>
          </w:tcPr>
          <w:p w14:paraId="0CBEF7FD"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Last revision date</w:t>
            </w:r>
          </w:p>
        </w:tc>
        <w:tc>
          <w:tcPr>
            <w:tcW w:w="6572" w:type="dxa"/>
            <w:shd w:val="clear" w:color="auto" w:fill="FFFFFF"/>
            <w:vAlign w:val="center"/>
          </w:tcPr>
          <w:p w14:paraId="153C4A14" w14:textId="77777777" w:rsidR="007C39C6" w:rsidRPr="005A4D28" w:rsidRDefault="007C39C6" w:rsidP="00BA1EBF">
            <w:pPr>
              <w:rPr>
                <w:rFonts w:asciiTheme="minorHAnsi" w:hAnsiTheme="minorHAnsi" w:cstheme="minorHAnsi"/>
                <w:sz w:val="24"/>
                <w:szCs w:val="24"/>
              </w:rPr>
            </w:pPr>
          </w:p>
        </w:tc>
      </w:tr>
      <w:tr w:rsidR="007C39C6" w:rsidRPr="005A4D28" w14:paraId="42F7F637" w14:textId="77777777" w:rsidTr="00D00BB8">
        <w:trPr>
          <w:trHeight w:val="300"/>
        </w:trPr>
        <w:tc>
          <w:tcPr>
            <w:tcW w:w="2183" w:type="dxa"/>
            <w:vAlign w:val="center"/>
          </w:tcPr>
          <w:p w14:paraId="29CB087D"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Replaces</w:t>
            </w:r>
          </w:p>
        </w:tc>
        <w:tc>
          <w:tcPr>
            <w:tcW w:w="6572" w:type="dxa"/>
            <w:shd w:val="clear" w:color="auto" w:fill="FFFFFF"/>
            <w:vAlign w:val="center"/>
          </w:tcPr>
          <w:p w14:paraId="6D1176CE" w14:textId="77777777" w:rsidR="00C2232F" w:rsidRPr="00C2232F" w:rsidRDefault="00C2232F" w:rsidP="004E7E14">
            <w:pPr>
              <w:contextualSpacing/>
              <w:rPr>
                <w:rFonts w:asciiTheme="minorHAnsi" w:hAnsiTheme="minorHAnsi" w:cstheme="minorHAnsi"/>
                <w:sz w:val="24"/>
                <w:szCs w:val="24"/>
              </w:rPr>
            </w:pPr>
            <w:r>
              <w:rPr>
                <w:rFonts w:asciiTheme="minorHAnsi" w:hAnsiTheme="minorHAnsi" w:cstheme="minorHAnsi"/>
                <w:sz w:val="24"/>
                <w:szCs w:val="24"/>
              </w:rPr>
              <w:t>Replaces a</w:t>
            </w:r>
            <w:r w:rsidRPr="00C2232F">
              <w:rPr>
                <w:rFonts w:asciiTheme="minorHAnsi" w:hAnsiTheme="minorHAnsi" w:cstheme="minorHAnsi"/>
                <w:sz w:val="24"/>
                <w:szCs w:val="24"/>
              </w:rPr>
              <w:t xml:space="preserve">ny timber harvesting operation prescriptions contained in: </w:t>
            </w:r>
          </w:p>
          <w:p w14:paraId="52079D0B" w14:textId="77777777" w:rsidR="00C2232F" w:rsidRPr="004E7E14" w:rsidRDefault="00F70C72" w:rsidP="004E7E14">
            <w:pPr>
              <w:pStyle w:val="ListParagraph"/>
              <w:numPr>
                <w:ilvl w:val="0"/>
                <w:numId w:val="24"/>
              </w:numPr>
              <w:ind w:left="652" w:hanging="283"/>
              <w:rPr>
                <w:rFonts w:asciiTheme="minorHAnsi" w:hAnsiTheme="minorHAnsi" w:cstheme="minorHAnsi"/>
                <w:sz w:val="24"/>
                <w:szCs w:val="24"/>
              </w:rPr>
            </w:pPr>
            <w:r>
              <w:rPr>
                <w:rFonts w:asciiTheme="minorHAnsi" w:hAnsiTheme="minorHAnsi" w:cstheme="minorHAnsi"/>
                <w:sz w:val="24"/>
                <w:szCs w:val="24"/>
              </w:rPr>
              <w:t>forest m</w:t>
            </w:r>
            <w:r w:rsidR="00C2232F" w:rsidRPr="004E7E14">
              <w:rPr>
                <w:rFonts w:asciiTheme="minorHAnsi" w:hAnsiTheme="minorHAnsi" w:cstheme="minorHAnsi"/>
                <w:sz w:val="24"/>
                <w:szCs w:val="24"/>
              </w:rPr>
              <w:t xml:space="preserve">anagement </w:t>
            </w:r>
            <w:r>
              <w:rPr>
                <w:rFonts w:asciiTheme="minorHAnsi" w:hAnsiTheme="minorHAnsi" w:cstheme="minorHAnsi"/>
                <w:sz w:val="24"/>
                <w:szCs w:val="24"/>
              </w:rPr>
              <w:t>p</w:t>
            </w:r>
            <w:r w:rsidR="00C2232F" w:rsidRPr="004E7E14">
              <w:rPr>
                <w:rFonts w:asciiTheme="minorHAnsi" w:hAnsiTheme="minorHAnsi" w:cstheme="minorHAnsi"/>
                <w:sz w:val="24"/>
                <w:szCs w:val="24"/>
              </w:rPr>
              <w:t>lans; or</w:t>
            </w:r>
          </w:p>
          <w:p w14:paraId="09209188" w14:textId="77777777" w:rsidR="00C2232F" w:rsidRPr="004E7E14" w:rsidRDefault="00C2232F" w:rsidP="004E7E14">
            <w:pPr>
              <w:pStyle w:val="ListParagraph"/>
              <w:numPr>
                <w:ilvl w:val="0"/>
                <w:numId w:val="24"/>
              </w:numPr>
              <w:ind w:left="652" w:hanging="283"/>
              <w:rPr>
                <w:rFonts w:asciiTheme="minorHAnsi" w:hAnsiTheme="minorHAnsi" w:cstheme="minorHAnsi"/>
                <w:sz w:val="24"/>
                <w:szCs w:val="24"/>
              </w:rPr>
            </w:pPr>
            <w:r w:rsidRPr="004E7E14">
              <w:rPr>
                <w:rFonts w:asciiTheme="minorHAnsi" w:hAnsiTheme="minorHAnsi" w:cstheme="minorHAnsi"/>
                <w:sz w:val="24"/>
                <w:szCs w:val="24"/>
              </w:rPr>
              <w:t xml:space="preserve">amendments or additions to </w:t>
            </w:r>
            <w:r w:rsidR="00F70C72">
              <w:rPr>
                <w:rFonts w:asciiTheme="minorHAnsi" w:hAnsiTheme="minorHAnsi" w:cstheme="minorHAnsi"/>
                <w:sz w:val="24"/>
                <w:szCs w:val="24"/>
              </w:rPr>
              <w:t>f</w:t>
            </w:r>
            <w:r w:rsidRPr="004E7E14">
              <w:rPr>
                <w:rFonts w:asciiTheme="minorHAnsi" w:hAnsiTheme="minorHAnsi" w:cstheme="minorHAnsi"/>
                <w:sz w:val="24"/>
                <w:szCs w:val="24"/>
              </w:rPr>
              <w:t xml:space="preserve">orest </w:t>
            </w:r>
            <w:r w:rsidR="00F70C72">
              <w:rPr>
                <w:rFonts w:asciiTheme="minorHAnsi" w:hAnsiTheme="minorHAnsi" w:cstheme="minorHAnsi"/>
                <w:sz w:val="24"/>
                <w:szCs w:val="24"/>
              </w:rPr>
              <w:t>m</w:t>
            </w:r>
            <w:r w:rsidRPr="004E7E14">
              <w:rPr>
                <w:rFonts w:asciiTheme="minorHAnsi" w:hAnsiTheme="minorHAnsi" w:cstheme="minorHAnsi"/>
                <w:sz w:val="24"/>
                <w:szCs w:val="24"/>
              </w:rPr>
              <w:t xml:space="preserve">anagement </w:t>
            </w:r>
            <w:r w:rsidR="00F70C72">
              <w:rPr>
                <w:rFonts w:asciiTheme="minorHAnsi" w:hAnsiTheme="minorHAnsi" w:cstheme="minorHAnsi"/>
                <w:sz w:val="24"/>
                <w:szCs w:val="24"/>
              </w:rPr>
              <w:t>p</w:t>
            </w:r>
            <w:r w:rsidRPr="004E7E14">
              <w:rPr>
                <w:rFonts w:asciiTheme="minorHAnsi" w:hAnsiTheme="minorHAnsi" w:cstheme="minorHAnsi"/>
                <w:sz w:val="24"/>
                <w:szCs w:val="24"/>
              </w:rPr>
              <w:t xml:space="preserve">lans via regional guidance documents; or </w:t>
            </w:r>
          </w:p>
          <w:p w14:paraId="417BBC6A" w14:textId="77777777" w:rsidR="007C39C6" w:rsidRPr="00F67C5A" w:rsidRDefault="00C2232F" w:rsidP="004E7E14">
            <w:pPr>
              <w:pStyle w:val="ListParagraph"/>
              <w:numPr>
                <w:ilvl w:val="0"/>
                <w:numId w:val="24"/>
              </w:numPr>
              <w:ind w:left="652" w:hanging="283"/>
              <w:rPr>
                <w:rFonts w:asciiTheme="minorHAnsi" w:hAnsiTheme="minorHAnsi" w:cstheme="minorHAnsi"/>
                <w:sz w:val="24"/>
                <w:szCs w:val="24"/>
              </w:rPr>
            </w:pPr>
            <w:r w:rsidRPr="004E7E14">
              <w:rPr>
                <w:rFonts w:asciiTheme="minorHAnsi" w:hAnsiTheme="minorHAnsi" w:cstheme="minorHAnsi"/>
                <w:i/>
                <w:sz w:val="24"/>
                <w:szCs w:val="24"/>
              </w:rPr>
              <w:t>Flora and Fauna Guarantee Act 1988</w:t>
            </w:r>
            <w:r w:rsidRPr="004E7E14">
              <w:rPr>
                <w:rFonts w:asciiTheme="minorHAnsi" w:hAnsiTheme="minorHAnsi" w:cstheme="minorHAnsi"/>
                <w:sz w:val="24"/>
                <w:szCs w:val="24"/>
              </w:rPr>
              <w:t xml:space="preserve"> Action Statements</w:t>
            </w:r>
            <w:r w:rsidRPr="00B470C6">
              <w:rPr>
                <w:rFonts w:asciiTheme="minorHAnsi" w:hAnsiTheme="minorHAnsi" w:cstheme="minorHAnsi"/>
                <w:sz w:val="24"/>
                <w:szCs w:val="24"/>
              </w:rPr>
              <w:t>.</w:t>
            </w:r>
          </w:p>
        </w:tc>
      </w:tr>
      <w:tr w:rsidR="007C39C6" w:rsidRPr="005A4D28" w14:paraId="5AC21C45" w14:textId="77777777" w:rsidTr="00D00BB8">
        <w:trPr>
          <w:cantSplit/>
          <w:trHeight w:val="300"/>
        </w:trPr>
        <w:tc>
          <w:tcPr>
            <w:tcW w:w="2183" w:type="dxa"/>
            <w:vAlign w:val="center"/>
          </w:tcPr>
          <w:p w14:paraId="3DAD6F4D"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Authority</w:t>
            </w:r>
          </w:p>
        </w:tc>
        <w:tc>
          <w:tcPr>
            <w:tcW w:w="6572" w:type="dxa"/>
            <w:shd w:val="clear" w:color="auto" w:fill="FFFFFF"/>
            <w:vAlign w:val="center"/>
          </w:tcPr>
          <w:p w14:paraId="4193B636" w14:textId="77777777" w:rsidR="007C39C6" w:rsidRPr="005A4D28" w:rsidRDefault="007C39C6" w:rsidP="00BA1EBF">
            <w:pPr>
              <w:rPr>
                <w:rFonts w:asciiTheme="minorHAnsi" w:hAnsiTheme="minorHAnsi" w:cstheme="minorHAnsi"/>
                <w:sz w:val="24"/>
                <w:szCs w:val="24"/>
              </w:rPr>
            </w:pPr>
            <w:r w:rsidRPr="005A4D28">
              <w:rPr>
                <w:rFonts w:asciiTheme="minorHAnsi" w:hAnsiTheme="minorHAnsi" w:cstheme="minorHAnsi"/>
                <w:sz w:val="24"/>
                <w:szCs w:val="24"/>
              </w:rPr>
              <w:t>Minister for Environment and Climate Change</w:t>
            </w:r>
          </w:p>
        </w:tc>
      </w:tr>
      <w:tr w:rsidR="007C39C6" w:rsidRPr="005A4D28" w14:paraId="2573838F" w14:textId="77777777" w:rsidTr="00D00BB8">
        <w:trPr>
          <w:trHeight w:val="300"/>
        </w:trPr>
        <w:tc>
          <w:tcPr>
            <w:tcW w:w="2183" w:type="dxa"/>
            <w:vAlign w:val="center"/>
          </w:tcPr>
          <w:p w14:paraId="63C3570F"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Prepared by</w:t>
            </w:r>
          </w:p>
        </w:tc>
        <w:tc>
          <w:tcPr>
            <w:tcW w:w="6572" w:type="dxa"/>
            <w:shd w:val="clear" w:color="auto" w:fill="FFFFFF"/>
            <w:vAlign w:val="center"/>
          </w:tcPr>
          <w:p w14:paraId="57EFCC0A" w14:textId="77777777" w:rsidR="007C39C6" w:rsidRPr="005A4D28" w:rsidRDefault="007C39C6" w:rsidP="00BA1EBF">
            <w:pPr>
              <w:rPr>
                <w:rFonts w:asciiTheme="minorHAnsi" w:hAnsiTheme="minorHAnsi" w:cstheme="minorHAnsi"/>
                <w:sz w:val="24"/>
                <w:szCs w:val="24"/>
              </w:rPr>
            </w:pPr>
            <w:r w:rsidRPr="005A4D28">
              <w:rPr>
                <w:rFonts w:asciiTheme="minorHAnsi" w:hAnsiTheme="minorHAnsi" w:cstheme="minorHAnsi"/>
                <w:sz w:val="24"/>
                <w:szCs w:val="24"/>
              </w:rPr>
              <w:t>Land Management Policy Division</w:t>
            </w:r>
          </w:p>
        </w:tc>
      </w:tr>
      <w:tr w:rsidR="007C39C6" w:rsidRPr="005A4D28" w14:paraId="2FFAF516" w14:textId="77777777" w:rsidTr="00D00BB8">
        <w:trPr>
          <w:trHeight w:val="300"/>
        </w:trPr>
        <w:tc>
          <w:tcPr>
            <w:tcW w:w="2183" w:type="dxa"/>
            <w:vAlign w:val="center"/>
          </w:tcPr>
          <w:p w14:paraId="5B8ADC50"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Registry File No</w:t>
            </w:r>
          </w:p>
        </w:tc>
        <w:tc>
          <w:tcPr>
            <w:tcW w:w="6572" w:type="dxa"/>
            <w:shd w:val="clear" w:color="auto" w:fill="FFFFFF"/>
            <w:vAlign w:val="center"/>
          </w:tcPr>
          <w:p w14:paraId="7932E152" w14:textId="77777777" w:rsidR="007C39C6" w:rsidRPr="005A4D28" w:rsidRDefault="007C39C6" w:rsidP="00BA1EBF">
            <w:pPr>
              <w:rPr>
                <w:rFonts w:asciiTheme="minorHAnsi" w:hAnsiTheme="minorHAnsi" w:cstheme="minorHAnsi"/>
                <w:sz w:val="24"/>
                <w:szCs w:val="24"/>
              </w:rPr>
            </w:pPr>
            <w:r w:rsidRPr="005A4D28">
              <w:rPr>
                <w:rFonts w:asciiTheme="minorHAnsi" w:hAnsiTheme="minorHAnsi" w:cstheme="minorHAnsi"/>
                <w:sz w:val="24"/>
                <w:szCs w:val="24"/>
              </w:rPr>
              <w:t>FS/09/0078</w:t>
            </w:r>
          </w:p>
        </w:tc>
      </w:tr>
      <w:tr w:rsidR="007C39C6" w:rsidRPr="005A4D28" w14:paraId="7AA5EE19" w14:textId="77777777" w:rsidTr="00D00BB8">
        <w:trPr>
          <w:trHeight w:val="300"/>
        </w:trPr>
        <w:tc>
          <w:tcPr>
            <w:tcW w:w="2183" w:type="dxa"/>
            <w:vAlign w:val="center"/>
          </w:tcPr>
          <w:p w14:paraId="49990EDB"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Scope</w:t>
            </w:r>
          </w:p>
        </w:tc>
        <w:tc>
          <w:tcPr>
            <w:tcW w:w="6572" w:type="dxa"/>
            <w:shd w:val="clear" w:color="auto" w:fill="FFFFFF"/>
            <w:vAlign w:val="center"/>
          </w:tcPr>
          <w:p w14:paraId="0FDBB470" w14:textId="77777777" w:rsidR="007C39C6" w:rsidRPr="005A4D28" w:rsidRDefault="007F21FB" w:rsidP="007F21FB">
            <w:pPr>
              <w:rPr>
                <w:rFonts w:asciiTheme="minorHAnsi" w:hAnsiTheme="minorHAnsi" w:cstheme="minorHAnsi"/>
                <w:sz w:val="24"/>
                <w:szCs w:val="24"/>
              </w:rPr>
            </w:pPr>
            <w:r w:rsidRPr="007F21FB">
              <w:rPr>
                <w:rFonts w:asciiTheme="minorHAnsi" w:hAnsiTheme="minorHAnsi" w:cstheme="minorHAnsi"/>
                <w:sz w:val="24"/>
                <w:szCs w:val="24"/>
              </w:rPr>
              <w:t xml:space="preserve">All </w:t>
            </w:r>
            <w:r>
              <w:rPr>
                <w:rFonts w:asciiTheme="minorHAnsi" w:hAnsiTheme="minorHAnsi" w:cstheme="minorHAnsi"/>
                <w:sz w:val="24"/>
                <w:szCs w:val="24"/>
              </w:rPr>
              <w:t xml:space="preserve">DEPI planning staff, </w:t>
            </w:r>
            <w:r w:rsidRPr="007F21FB">
              <w:rPr>
                <w:rFonts w:asciiTheme="minorHAnsi" w:hAnsiTheme="minorHAnsi" w:cstheme="minorHAnsi"/>
                <w:sz w:val="24"/>
                <w:szCs w:val="24"/>
              </w:rPr>
              <w:t xml:space="preserve">managing authorities, harvesting entities and operators </w:t>
            </w:r>
          </w:p>
        </w:tc>
      </w:tr>
      <w:tr w:rsidR="007C39C6" w:rsidRPr="005A4D28" w14:paraId="729BB222" w14:textId="77777777" w:rsidTr="00D00BB8">
        <w:trPr>
          <w:trHeight w:val="300"/>
        </w:trPr>
        <w:tc>
          <w:tcPr>
            <w:tcW w:w="2183" w:type="dxa"/>
            <w:vAlign w:val="center"/>
          </w:tcPr>
          <w:p w14:paraId="4AAC24E0"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Review schedule</w:t>
            </w:r>
          </w:p>
        </w:tc>
        <w:tc>
          <w:tcPr>
            <w:tcW w:w="6572" w:type="dxa"/>
            <w:shd w:val="clear" w:color="auto" w:fill="FFFFFF"/>
            <w:vAlign w:val="center"/>
          </w:tcPr>
          <w:p w14:paraId="490F7F83" w14:textId="77777777" w:rsidR="007C39C6" w:rsidRPr="005A4D28" w:rsidRDefault="007C39C6" w:rsidP="00BA1EBF">
            <w:pPr>
              <w:rPr>
                <w:rFonts w:asciiTheme="minorHAnsi" w:hAnsiTheme="minorHAnsi" w:cstheme="minorHAnsi"/>
                <w:sz w:val="24"/>
                <w:szCs w:val="24"/>
              </w:rPr>
            </w:pPr>
            <w:r w:rsidRPr="005A4D28">
              <w:rPr>
                <w:rFonts w:asciiTheme="minorHAnsi" w:hAnsiTheme="minorHAnsi" w:cstheme="minorHAnsi"/>
                <w:sz w:val="24"/>
                <w:szCs w:val="24"/>
              </w:rPr>
              <w:t>As required</w:t>
            </w:r>
          </w:p>
        </w:tc>
      </w:tr>
      <w:tr w:rsidR="007C39C6" w:rsidRPr="005A4D28" w14:paraId="471088F2" w14:textId="77777777" w:rsidTr="00D00BB8">
        <w:trPr>
          <w:trHeight w:val="300"/>
        </w:trPr>
        <w:tc>
          <w:tcPr>
            <w:tcW w:w="2183" w:type="dxa"/>
            <w:vAlign w:val="center"/>
          </w:tcPr>
          <w:p w14:paraId="5A0DB19E" w14:textId="77777777" w:rsidR="007C39C6" w:rsidRPr="005A4D28" w:rsidRDefault="007C39C6" w:rsidP="00BA1EBF">
            <w:pPr>
              <w:rPr>
                <w:rFonts w:asciiTheme="minorHAnsi" w:hAnsiTheme="minorHAnsi" w:cstheme="minorHAnsi"/>
                <w:b/>
                <w:sz w:val="24"/>
                <w:szCs w:val="24"/>
              </w:rPr>
            </w:pPr>
            <w:r w:rsidRPr="005A4D28">
              <w:rPr>
                <w:rFonts w:asciiTheme="minorHAnsi" w:hAnsiTheme="minorHAnsi" w:cstheme="minorHAnsi"/>
                <w:b/>
                <w:sz w:val="24"/>
                <w:szCs w:val="24"/>
              </w:rPr>
              <w:t>Note</w:t>
            </w:r>
          </w:p>
        </w:tc>
        <w:tc>
          <w:tcPr>
            <w:tcW w:w="6572" w:type="dxa"/>
            <w:shd w:val="clear" w:color="auto" w:fill="FFFFFF"/>
            <w:vAlign w:val="center"/>
          </w:tcPr>
          <w:p w14:paraId="5A63F08F" w14:textId="77777777" w:rsidR="007C39C6" w:rsidRPr="005A4D28" w:rsidRDefault="007C39C6" w:rsidP="00BA1EBF">
            <w:pPr>
              <w:rPr>
                <w:rFonts w:asciiTheme="minorHAnsi" w:hAnsiTheme="minorHAnsi" w:cstheme="minorHAnsi"/>
                <w:sz w:val="24"/>
                <w:szCs w:val="24"/>
              </w:rPr>
            </w:pPr>
            <w:r w:rsidRPr="005A4D28">
              <w:rPr>
                <w:rFonts w:asciiTheme="minorHAnsi" w:hAnsiTheme="minorHAnsi" w:cstheme="minorHAnsi"/>
                <w:sz w:val="24"/>
                <w:szCs w:val="24"/>
              </w:rPr>
              <w:t xml:space="preserve">All printed copies of this document are uncontrolled.  The latest version is available on the DEPI website, </w:t>
            </w:r>
            <w:hyperlink r:id="rId24" w:history="1">
              <w:r w:rsidRPr="005A4D28">
                <w:rPr>
                  <w:rStyle w:val="Hyperlink"/>
                  <w:rFonts w:asciiTheme="minorHAnsi" w:hAnsiTheme="minorHAnsi" w:cstheme="minorHAnsi"/>
                  <w:sz w:val="24"/>
                  <w:szCs w:val="24"/>
                </w:rPr>
                <w:t>www.depi.vic.gov.au</w:t>
              </w:r>
            </w:hyperlink>
            <w:r w:rsidRPr="005A4D28">
              <w:rPr>
                <w:rFonts w:asciiTheme="minorHAnsi" w:hAnsiTheme="minorHAnsi" w:cstheme="minorHAnsi"/>
                <w:sz w:val="24"/>
                <w:szCs w:val="24"/>
              </w:rPr>
              <w:t>.</w:t>
            </w:r>
          </w:p>
        </w:tc>
      </w:tr>
    </w:tbl>
    <w:p w14:paraId="60629470" w14:textId="77777777" w:rsidR="00E7125E" w:rsidRDefault="00E7125E" w:rsidP="009F24E6">
      <w:pPr>
        <w:spacing w:after="0" w:line="240" w:lineRule="auto"/>
      </w:pPr>
    </w:p>
    <w:p w14:paraId="40E57570" w14:textId="77777777" w:rsidR="00FD4FE6" w:rsidRDefault="00FD4FE6" w:rsidP="009F24E6">
      <w:pPr>
        <w:spacing w:after="0" w:line="240" w:lineRule="auto"/>
      </w:pPr>
    </w:p>
    <w:p w14:paraId="3DD720FB" w14:textId="77777777" w:rsidR="00FD4FE6" w:rsidRDefault="00FD4FE6" w:rsidP="009F24E6">
      <w:pPr>
        <w:spacing w:after="0" w:line="240" w:lineRule="auto"/>
      </w:pPr>
    </w:p>
    <w:p w14:paraId="0119081E" w14:textId="77777777" w:rsidR="00FD4FE6" w:rsidRDefault="00FD4FE6" w:rsidP="009F24E6">
      <w:pPr>
        <w:spacing w:after="0" w:line="240" w:lineRule="auto"/>
      </w:pPr>
    </w:p>
    <w:p w14:paraId="38590C97" w14:textId="77777777" w:rsidR="00FD4FE6" w:rsidRDefault="00FD4FE6" w:rsidP="009F24E6">
      <w:pPr>
        <w:spacing w:after="0" w:line="240" w:lineRule="auto"/>
      </w:pPr>
    </w:p>
    <w:p w14:paraId="4B44BE58" w14:textId="77777777" w:rsidR="00FD4FE6" w:rsidRDefault="00FD4FE6" w:rsidP="009F24E6">
      <w:pPr>
        <w:spacing w:after="0" w:line="240" w:lineRule="auto"/>
      </w:pPr>
    </w:p>
    <w:p w14:paraId="274711D5" w14:textId="77777777" w:rsidR="00FD4FE6" w:rsidRDefault="00FD4FE6" w:rsidP="009F24E6">
      <w:pPr>
        <w:spacing w:after="0" w:line="240" w:lineRule="auto"/>
      </w:pPr>
    </w:p>
    <w:p w14:paraId="6C83E660" w14:textId="77777777" w:rsidR="00FD4FE6" w:rsidRDefault="00FD4FE6" w:rsidP="009F24E6">
      <w:pPr>
        <w:spacing w:after="0" w:line="240" w:lineRule="auto"/>
      </w:pPr>
    </w:p>
    <w:p w14:paraId="1B29F474" w14:textId="77777777" w:rsidR="00FD4FE6" w:rsidRDefault="00FD4FE6" w:rsidP="009F24E6">
      <w:pPr>
        <w:spacing w:after="0" w:line="240" w:lineRule="auto"/>
      </w:pPr>
    </w:p>
    <w:p w14:paraId="3393B81E" w14:textId="77777777" w:rsidR="00FD4FE6" w:rsidRDefault="00FD4FE6" w:rsidP="009F24E6">
      <w:pPr>
        <w:spacing w:after="0" w:line="240" w:lineRule="auto"/>
      </w:pPr>
    </w:p>
    <w:p w14:paraId="450B36A8" w14:textId="77777777" w:rsidR="00FD4FE6" w:rsidRDefault="00FD4FE6" w:rsidP="009F24E6">
      <w:pPr>
        <w:spacing w:after="0" w:line="240" w:lineRule="auto"/>
      </w:pPr>
    </w:p>
    <w:p w14:paraId="5A3CAA1D" w14:textId="77777777" w:rsidR="00FD4FE6" w:rsidRDefault="00FD4FE6" w:rsidP="009F24E6">
      <w:pPr>
        <w:spacing w:after="0" w:line="240" w:lineRule="auto"/>
      </w:pPr>
    </w:p>
    <w:p w14:paraId="645707A1" w14:textId="77777777" w:rsidR="00FD4FE6" w:rsidRDefault="00FD4FE6" w:rsidP="009F24E6">
      <w:pPr>
        <w:spacing w:after="0" w:line="240" w:lineRule="auto"/>
      </w:pPr>
    </w:p>
    <w:p w14:paraId="79CC974F" w14:textId="77777777" w:rsidR="00FD4FE6" w:rsidRDefault="00FD4FE6" w:rsidP="009F24E6">
      <w:pPr>
        <w:spacing w:after="0" w:line="240" w:lineRule="auto"/>
      </w:pPr>
    </w:p>
    <w:p w14:paraId="38D59A26" w14:textId="77777777" w:rsidR="00FD4FE6" w:rsidRDefault="00FD4FE6" w:rsidP="009F24E6">
      <w:pPr>
        <w:spacing w:after="0" w:line="240" w:lineRule="auto"/>
      </w:pPr>
    </w:p>
    <w:p w14:paraId="758785BC" w14:textId="77777777" w:rsidR="00FD4FE6" w:rsidRDefault="00FD4FE6" w:rsidP="009F24E6">
      <w:pPr>
        <w:spacing w:after="0" w:line="240" w:lineRule="auto"/>
        <w:sectPr w:rsidR="00FD4FE6" w:rsidSect="00D00BB8">
          <w:headerReference w:type="default" r:id="rId25"/>
          <w:footerReference w:type="default" r:id="rId26"/>
          <w:type w:val="continuous"/>
          <w:pgSz w:w="11906" w:h="16838"/>
          <w:pgMar w:top="1440" w:right="1440" w:bottom="1440" w:left="1440" w:header="708" w:footer="708" w:gutter="0"/>
          <w:cols w:space="708"/>
          <w:docGrid w:linePitch="360"/>
        </w:sectPr>
      </w:pPr>
    </w:p>
    <w:p w14:paraId="6B2266A5" w14:textId="77777777" w:rsidR="009F24E6" w:rsidRPr="007C39C6" w:rsidRDefault="009F24E6" w:rsidP="009F24E6">
      <w:pPr>
        <w:spacing w:after="0" w:line="240" w:lineRule="auto"/>
      </w:pPr>
    </w:p>
    <w:sdt>
      <w:sdtPr>
        <w:rPr>
          <w:rFonts w:ascii="Calibri" w:eastAsia="Calibri" w:hAnsi="Calibri"/>
          <w:b w:val="0"/>
          <w:bCs w:val="0"/>
          <w:noProof/>
          <w:color w:val="auto"/>
          <w:sz w:val="22"/>
          <w:szCs w:val="22"/>
          <w:lang w:val="en-AU" w:eastAsia="en-US"/>
        </w:rPr>
        <w:id w:val="-788191775"/>
        <w:docPartObj>
          <w:docPartGallery w:val="Table of Contents"/>
          <w:docPartUnique/>
        </w:docPartObj>
      </w:sdtPr>
      <w:sdtEndPr>
        <w:rPr>
          <w:rFonts w:ascii="Tahoma" w:eastAsia="Times New Roman" w:hAnsi="Tahoma"/>
          <w:sz w:val="18"/>
          <w:szCs w:val="20"/>
        </w:rPr>
      </w:sdtEndPr>
      <w:sdtContent>
        <w:p w14:paraId="21C8B0C5" w14:textId="77777777" w:rsidR="009F24E6" w:rsidRPr="0030669B" w:rsidRDefault="009F24E6" w:rsidP="00EB5072">
          <w:pPr>
            <w:pStyle w:val="TOCHeading"/>
            <w:spacing w:before="0"/>
            <w:rPr>
              <w:rFonts w:asciiTheme="minorHAnsi" w:hAnsiTheme="minorHAnsi" w:cstheme="minorHAnsi"/>
              <w:color w:val="F79646" w:themeColor="accent6"/>
              <w:sz w:val="24"/>
              <w:szCs w:val="24"/>
            </w:rPr>
          </w:pPr>
          <w:r w:rsidRPr="0030669B">
            <w:rPr>
              <w:rFonts w:asciiTheme="minorHAnsi" w:hAnsiTheme="minorHAnsi" w:cstheme="minorHAnsi"/>
              <w:color w:val="F79646" w:themeColor="accent6"/>
              <w:sz w:val="24"/>
              <w:szCs w:val="24"/>
            </w:rPr>
            <w:t>Contents</w:t>
          </w:r>
        </w:p>
        <w:p w14:paraId="2B322D8A" w14:textId="77777777" w:rsidR="00341B0F" w:rsidRPr="0030669B" w:rsidRDefault="009F24E6" w:rsidP="00EF5905">
          <w:pPr>
            <w:pStyle w:val="TOC1"/>
            <w:tabs>
              <w:tab w:val="clear" w:pos="7371"/>
              <w:tab w:val="right" w:pos="9072"/>
            </w:tabs>
            <w:rPr>
              <w:rFonts w:asciiTheme="minorHAnsi" w:eastAsiaTheme="minorEastAsia" w:hAnsiTheme="minorHAnsi" w:cstheme="minorHAnsi"/>
              <w:szCs w:val="24"/>
              <w:lang w:eastAsia="en-AU"/>
            </w:rPr>
          </w:pPr>
          <w:r w:rsidRPr="0030669B">
            <w:rPr>
              <w:rFonts w:asciiTheme="minorHAnsi" w:hAnsiTheme="minorHAnsi" w:cstheme="minorHAnsi"/>
              <w:szCs w:val="24"/>
            </w:rPr>
            <w:fldChar w:fldCharType="begin"/>
          </w:r>
          <w:r w:rsidRPr="0030669B">
            <w:rPr>
              <w:rFonts w:asciiTheme="minorHAnsi" w:hAnsiTheme="minorHAnsi" w:cstheme="minorHAnsi"/>
              <w:szCs w:val="24"/>
            </w:rPr>
            <w:instrText xml:space="preserve"> TOC \o "1-3" \h \z \u </w:instrText>
          </w:r>
          <w:r w:rsidRPr="0030669B">
            <w:rPr>
              <w:rFonts w:asciiTheme="minorHAnsi" w:hAnsiTheme="minorHAnsi" w:cstheme="minorHAnsi"/>
              <w:szCs w:val="24"/>
            </w:rPr>
            <w:fldChar w:fldCharType="separate"/>
          </w:r>
          <w:hyperlink w:anchor="_Toc391297110" w:history="1">
            <w:r w:rsidR="00341B0F" w:rsidRPr="0030669B">
              <w:rPr>
                <w:rStyle w:val="Hyperlink"/>
                <w:rFonts w:asciiTheme="minorHAnsi" w:hAnsiTheme="minorHAnsi" w:cstheme="minorHAnsi"/>
                <w:b/>
                <w:szCs w:val="24"/>
              </w:rPr>
              <w:t>Glossary</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_Toc391297110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8</w:t>
            </w:r>
            <w:r w:rsidR="00341B0F" w:rsidRPr="0030669B">
              <w:rPr>
                <w:rFonts w:asciiTheme="minorHAnsi" w:hAnsiTheme="minorHAnsi" w:cstheme="minorHAnsi"/>
                <w:webHidden/>
                <w:szCs w:val="24"/>
              </w:rPr>
              <w:fldChar w:fldCharType="end"/>
            </w:r>
          </w:hyperlink>
        </w:p>
        <w:p w14:paraId="3F09D4E9" w14:textId="77777777" w:rsidR="00341B0F" w:rsidRPr="0030669B" w:rsidRDefault="00510644" w:rsidP="00EF5905">
          <w:pPr>
            <w:pStyle w:val="TOC1"/>
            <w:tabs>
              <w:tab w:val="clear" w:pos="7371"/>
              <w:tab w:val="right" w:pos="9072"/>
            </w:tabs>
            <w:rPr>
              <w:rFonts w:asciiTheme="minorHAnsi" w:eastAsiaTheme="minorEastAsia" w:hAnsiTheme="minorHAnsi" w:cstheme="minorHAnsi"/>
              <w:szCs w:val="24"/>
              <w:lang w:eastAsia="en-AU"/>
            </w:rPr>
          </w:pPr>
          <w:hyperlink w:anchor="_Toc391297111" w:history="1">
            <w:r w:rsidR="00341B0F" w:rsidRPr="0030669B">
              <w:rPr>
                <w:rStyle w:val="Hyperlink"/>
                <w:rFonts w:asciiTheme="minorHAnsi" w:hAnsiTheme="minorHAnsi" w:cstheme="minorHAnsi"/>
                <w:b/>
                <w:szCs w:val="24"/>
              </w:rPr>
              <w:t>Acronymns</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_Toc391297111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9</w:t>
            </w:r>
            <w:r w:rsidR="00341B0F" w:rsidRPr="0030669B">
              <w:rPr>
                <w:rFonts w:asciiTheme="minorHAnsi" w:hAnsiTheme="minorHAnsi" w:cstheme="minorHAnsi"/>
                <w:webHidden/>
                <w:szCs w:val="24"/>
              </w:rPr>
              <w:fldChar w:fldCharType="end"/>
            </w:r>
          </w:hyperlink>
        </w:p>
        <w:p w14:paraId="7739B6F3" w14:textId="77777777" w:rsidR="00341B0F" w:rsidRPr="0030669B" w:rsidRDefault="00510644" w:rsidP="00EF5905">
          <w:pPr>
            <w:pStyle w:val="TOC1"/>
            <w:tabs>
              <w:tab w:val="clear" w:pos="7371"/>
              <w:tab w:val="right" w:pos="9072"/>
            </w:tabs>
            <w:rPr>
              <w:rFonts w:asciiTheme="minorHAnsi" w:eastAsiaTheme="minorEastAsia" w:hAnsiTheme="minorHAnsi" w:cstheme="minorHAnsi"/>
              <w:szCs w:val="24"/>
              <w:lang w:eastAsia="en-AU"/>
            </w:rPr>
          </w:pPr>
          <w:hyperlink w:anchor="_Toc391297112" w:history="1">
            <w:r w:rsidR="00341B0F" w:rsidRPr="0030669B">
              <w:rPr>
                <w:rStyle w:val="Hyperlink"/>
                <w:rFonts w:asciiTheme="minorHAnsi" w:hAnsiTheme="minorHAnsi" w:cstheme="minorHAnsi"/>
                <w:b/>
                <w:szCs w:val="24"/>
              </w:rPr>
              <w:t>1.</w:t>
            </w:r>
            <w:r w:rsidR="00341B0F" w:rsidRPr="0030669B">
              <w:rPr>
                <w:rFonts w:asciiTheme="minorHAnsi" w:eastAsiaTheme="minorEastAsia" w:hAnsiTheme="minorHAnsi" w:cstheme="minorHAnsi"/>
                <w:szCs w:val="24"/>
                <w:lang w:eastAsia="en-AU"/>
              </w:rPr>
              <w:tab/>
            </w:r>
            <w:r w:rsidR="00341B0F" w:rsidRPr="0030669B">
              <w:rPr>
                <w:rStyle w:val="Hyperlink"/>
                <w:rFonts w:asciiTheme="minorHAnsi" w:hAnsiTheme="minorHAnsi" w:cstheme="minorHAnsi"/>
                <w:b/>
                <w:szCs w:val="24"/>
              </w:rPr>
              <w:t>Introduction</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_Toc391297112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10</w:t>
            </w:r>
            <w:r w:rsidR="00341B0F" w:rsidRPr="0030669B">
              <w:rPr>
                <w:rFonts w:asciiTheme="minorHAnsi" w:hAnsiTheme="minorHAnsi" w:cstheme="minorHAnsi"/>
                <w:webHidden/>
                <w:szCs w:val="24"/>
              </w:rPr>
              <w:fldChar w:fldCharType="end"/>
            </w:r>
          </w:hyperlink>
        </w:p>
        <w:p w14:paraId="7C2C6CFA" w14:textId="77777777" w:rsidR="00341B0F" w:rsidRPr="0030669B" w:rsidRDefault="00510644" w:rsidP="00EF5905">
          <w:pPr>
            <w:pStyle w:val="TOC1"/>
            <w:tabs>
              <w:tab w:val="clear" w:pos="7371"/>
              <w:tab w:val="right" w:pos="9072"/>
            </w:tabs>
            <w:rPr>
              <w:rFonts w:asciiTheme="minorHAnsi" w:eastAsiaTheme="minorEastAsia" w:hAnsiTheme="minorHAnsi" w:cstheme="minorHAnsi"/>
              <w:szCs w:val="24"/>
              <w:lang w:eastAsia="en-AU"/>
            </w:rPr>
          </w:pPr>
          <w:hyperlink w:anchor="_Toc391297113" w:history="1">
            <w:r w:rsidR="00341B0F" w:rsidRPr="0030669B">
              <w:rPr>
                <w:rStyle w:val="Hyperlink"/>
                <w:rFonts w:asciiTheme="minorHAnsi" w:hAnsiTheme="minorHAnsi" w:cstheme="minorHAnsi"/>
                <w:b/>
                <w:szCs w:val="24"/>
              </w:rPr>
              <w:t>2.</w:t>
            </w:r>
            <w:r w:rsidR="00341B0F" w:rsidRPr="0030669B">
              <w:rPr>
                <w:rFonts w:asciiTheme="minorHAnsi" w:eastAsiaTheme="minorEastAsia" w:hAnsiTheme="minorHAnsi" w:cstheme="minorHAnsi"/>
                <w:szCs w:val="24"/>
                <w:lang w:eastAsia="en-AU"/>
              </w:rPr>
              <w:tab/>
            </w:r>
            <w:r w:rsidR="00341B0F" w:rsidRPr="0030669B">
              <w:rPr>
                <w:rStyle w:val="Hyperlink"/>
                <w:rFonts w:asciiTheme="minorHAnsi" w:hAnsiTheme="minorHAnsi" w:cstheme="minorHAnsi"/>
                <w:b/>
                <w:szCs w:val="24"/>
              </w:rPr>
              <w:t>Planning Procedures</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_Toc391297113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11</w:t>
            </w:r>
            <w:r w:rsidR="00341B0F" w:rsidRPr="0030669B">
              <w:rPr>
                <w:rFonts w:asciiTheme="minorHAnsi" w:hAnsiTheme="minorHAnsi" w:cstheme="minorHAnsi"/>
                <w:webHidden/>
                <w:szCs w:val="24"/>
              </w:rPr>
              <w:fldChar w:fldCharType="end"/>
            </w:r>
          </w:hyperlink>
        </w:p>
        <w:p w14:paraId="4F5DB7D1"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14" w:history="1">
            <w:r w:rsidR="00341B0F" w:rsidRPr="0030669B">
              <w:rPr>
                <w:rStyle w:val="Hyperlink"/>
                <w:rFonts w:asciiTheme="minorHAnsi" w:hAnsiTheme="minorHAnsi" w:cstheme="minorHAnsi"/>
                <w:sz w:val="24"/>
                <w:szCs w:val="24"/>
              </w:rPr>
              <w:t>2.1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Forest Management Zoning Scheme</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_Toc391297114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w:t>
            </w:r>
            <w:r w:rsidR="00341B0F" w:rsidRPr="0030669B">
              <w:rPr>
                <w:rFonts w:asciiTheme="minorHAnsi" w:hAnsiTheme="minorHAnsi" w:cstheme="minorHAnsi"/>
                <w:webHidden/>
                <w:sz w:val="24"/>
                <w:szCs w:val="24"/>
              </w:rPr>
              <w:fldChar w:fldCharType="end"/>
            </w:r>
          </w:hyperlink>
        </w:p>
        <w:p w14:paraId="5961B6A6"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15" w:history="1">
            <w:r w:rsidR="00341B0F" w:rsidRPr="0030669B">
              <w:rPr>
                <w:rStyle w:val="Hyperlink"/>
                <w:rFonts w:asciiTheme="minorHAnsi" w:hAnsiTheme="minorHAnsi" w:cstheme="minorHAnsi"/>
                <w:sz w:val="24"/>
                <w:szCs w:val="24"/>
              </w:rPr>
              <w:t>2.1.1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Establishment and amendment</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_Toc391297115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w:t>
            </w:r>
            <w:r w:rsidR="00341B0F" w:rsidRPr="0030669B">
              <w:rPr>
                <w:rFonts w:asciiTheme="minorHAnsi" w:hAnsiTheme="minorHAnsi" w:cstheme="minorHAnsi"/>
                <w:webHidden/>
                <w:sz w:val="24"/>
                <w:szCs w:val="24"/>
              </w:rPr>
              <w:fldChar w:fldCharType="end"/>
            </w:r>
          </w:hyperlink>
        </w:p>
        <w:p w14:paraId="14A8E376"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16" w:history="1">
            <w:r w:rsidR="00341B0F" w:rsidRPr="0030669B">
              <w:rPr>
                <w:rStyle w:val="Hyperlink"/>
                <w:rFonts w:asciiTheme="minorHAnsi" w:hAnsiTheme="minorHAnsi" w:cstheme="minorHAnsi"/>
                <w:sz w:val="24"/>
                <w:szCs w:val="24"/>
              </w:rPr>
              <w:t>2.1.2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Management Actions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_Toc391297116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w:t>
            </w:r>
            <w:r w:rsidR="00341B0F" w:rsidRPr="0030669B">
              <w:rPr>
                <w:rFonts w:asciiTheme="minorHAnsi" w:hAnsiTheme="minorHAnsi" w:cstheme="minorHAnsi"/>
                <w:webHidden/>
                <w:sz w:val="24"/>
                <w:szCs w:val="24"/>
              </w:rPr>
              <w:fldChar w:fldCharType="end"/>
            </w:r>
          </w:hyperlink>
        </w:p>
        <w:p w14:paraId="2E2AE196" w14:textId="77777777" w:rsidR="00341B0F" w:rsidRPr="0030669B" w:rsidRDefault="00510644" w:rsidP="00EF5905">
          <w:pPr>
            <w:pStyle w:val="TOC1"/>
            <w:tabs>
              <w:tab w:val="clear" w:pos="7371"/>
              <w:tab w:val="right" w:pos="9072"/>
            </w:tabs>
            <w:rPr>
              <w:rFonts w:asciiTheme="minorHAnsi" w:eastAsiaTheme="minorEastAsia" w:hAnsiTheme="minorHAnsi" w:cstheme="minorHAnsi"/>
              <w:szCs w:val="24"/>
              <w:lang w:eastAsia="en-AU"/>
            </w:rPr>
          </w:pPr>
          <w:hyperlink w:anchor="_Toc391297117" w:history="1">
            <w:r w:rsidR="00341B0F" w:rsidRPr="0030669B">
              <w:rPr>
                <w:rStyle w:val="Hyperlink"/>
                <w:rFonts w:asciiTheme="minorHAnsi" w:hAnsiTheme="minorHAnsi" w:cstheme="minorHAnsi"/>
                <w:b/>
                <w:szCs w:val="24"/>
              </w:rPr>
              <w:t>3.</w:t>
            </w:r>
            <w:r w:rsidR="00341B0F" w:rsidRPr="0030669B">
              <w:rPr>
                <w:rFonts w:asciiTheme="minorHAnsi" w:eastAsiaTheme="minorEastAsia" w:hAnsiTheme="minorHAnsi" w:cstheme="minorHAnsi"/>
                <w:szCs w:val="24"/>
                <w:lang w:eastAsia="en-AU"/>
              </w:rPr>
              <w:tab/>
            </w:r>
            <w:r w:rsidR="00341B0F" w:rsidRPr="0030669B">
              <w:rPr>
                <w:rStyle w:val="Hyperlink"/>
                <w:rFonts w:asciiTheme="minorHAnsi" w:hAnsiTheme="minorHAnsi" w:cstheme="minorHAnsi"/>
                <w:b/>
                <w:szCs w:val="24"/>
              </w:rPr>
              <w:t>Water Quality, River Health and Soil Protection</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_Toc391297117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12</w:t>
            </w:r>
            <w:r w:rsidR="00341B0F" w:rsidRPr="0030669B">
              <w:rPr>
                <w:rFonts w:asciiTheme="minorHAnsi" w:hAnsiTheme="minorHAnsi" w:cstheme="minorHAnsi"/>
                <w:webHidden/>
                <w:szCs w:val="24"/>
              </w:rPr>
              <w:fldChar w:fldCharType="end"/>
            </w:r>
          </w:hyperlink>
        </w:p>
        <w:p w14:paraId="3E1D086A"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18" w:history="1">
            <w:r w:rsidR="00341B0F" w:rsidRPr="0030669B">
              <w:rPr>
                <w:rStyle w:val="Hyperlink"/>
                <w:rFonts w:asciiTheme="minorHAnsi" w:hAnsiTheme="minorHAnsi" w:cstheme="minorHAnsi"/>
                <w:sz w:val="24"/>
                <w:szCs w:val="24"/>
              </w:rPr>
              <w:t>3.1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Stream protection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_Toc391297118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12</w:t>
            </w:r>
            <w:r w:rsidR="00341B0F" w:rsidRPr="0030669B">
              <w:rPr>
                <w:rFonts w:asciiTheme="minorHAnsi" w:hAnsiTheme="minorHAnsi" w:cstheme="minorHAnsi"/>
                <w:webHidden/>
                <w:sz w:val="24"/>
                <w:szCs w:val="24"/>
              </w:rPr>
              <w:fldChar w:fldCharType="end"/>
            </w:r>
          </w:hyperlink>
        </w:p>
        <w:p w14:paraId="7AD8AAF0"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19" w:history="1">
            <w:r w:rsidR="00341B0F" w:rsidRPr="0030669B">
              <w:rPr>
                <w:rStyle w:val="Hyperlink"/>
                <w:rFonts w:asciiTheme="minorHAnsi" w:hAnsiTheme="minorHAnsi" w:cstheme="minorHAnsi"/>
                <w:sz w:val="24"/>
                <w:szCs w:val="24"/>
              </w:rPr>
              <w:t>3.1.1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East Gippsland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_Toc391297119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12</w:t>
            </w:r>
            <w:r w:rsidR="00341B0F" w:rsidRPr="0030669B">
              <w:rPr>
                <w:rFonts w:asciiTheme="minorHAnsi" w:hAnsiTheme="minorHAnsi" w:cstheme="minorHAnsi"/>
                <w:webHidden/>
                <w:sz w:val="24"/>
                <w:szCs w:val="24"/>
              </w:rPr>
              <w:fldChar w:fldCharType="end"/>
            </w:r>
          </w:hyperlink>
        </w:p>
        <w:p w14:paraId="6522B09F"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20" w:history="1">
            <w:r w:rsidR="00341B0F" w:rsidRPr="0030669B">
              <w:rPr>
                <w:rStyle w:val="Hyperlink"/>
                <w:rFonts w:asciiTheme="minorHAnsi" w:hAnsiTheme="minorHAnsi" w:cstheme="minorHAnsi"/>
                <w:sz w:val="24"/>
                <w:szCs w:val="24"/>
              </w:rPr>
              <w:t>3.1.2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 Murray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_Toc391297120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12</w:t>
            </w:r>
            <w:r w:rsidR="00341B0F" w:rsidRPr="0030669B">
              <w:rPr>
                <w:rFonts w:asciiTheme="minorHAnsi" w:hAnsiTheme="minorHAnsi" w:cstheme="minorHAnsi"/>
                <w:webHidden/>
                <w:sz w:val="24"/>
                <w:szCs w:val="24"/>
              </w:rPr>
              <w:fldChar w:fldCharType="end"/>
            </w:r>
          </w:hyperlink>
        </w:p>
        <w:p w14:paraId="7EDEB247"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21" w:history="1">
            <w:r w:rsidR="00341B0F" w:rsidRPr="0030669B">
              <w:rPr>
                <w:rStyle w:val="Hyperlink"/>
                <w:rFonts w:asciiTheme="minorHAnsi" w:hAnsiTheme="minorHAnsi" w:cstheme="minorHAnsi"/>
                <w:sz w:val="24"/>
                <w:szCs w:val="24"/>
              </w:rPr>
              <w:t>3.2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Water supply protection areas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_Toc391297121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12</w:t>
            </w:r>
            <w:r w:rsidR="00341B0F" w:rsidRPr="0030669B">
              <w:rPr>
                <w:rFonts w:asciiTheme="minorHAnsi" w:hAnsiTheme="minorHAnsi" w:cstheme="minorHAnsi"/>
                <w:webHidden/>
                <w:sz w:val="24"/>
                <w:szCs w:val="24"/>
              </w:rPr>
              <w:fldChar w:fldCharType="end"/>
            </w:r>
          </w:hyperlink>
        </w:p>
        <w:p w14:paraId="406A4AEC"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22" w:history="1">
            <w:r w:rsidR="00341B0F" w:rsidRPr="0030669B">
              <w:rPr>
                <w:rStyle w:val="Hyperlink"/>
                <w:rFonts w:asciiTheme="minorHAnsi" w:hAnsiTheme="minorHAnsi" w:cstheme="minorHAnsi"/>
                <w:sz w:val="24"/>
                <w:szCs w:val="24"/>
              </w:rPr>
              <w:t>3.2.1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Benalla-Mansfield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_Toc391297122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12</w:t>
            </w:r>
            <w:r w:rsidR="00341B0F" w:rsidRPr="0030669B">
              <w:rPr>
                <w:rFonts w:asciiTheme="minorHAnsi" w:hAnsiTheme="minorHAnsi" w:cstheme="minorHAnsi"/>
                <w:webHidden/>
                <w:sz w:val="24"/>
                <w:szCs w:val="24"/>
              </w:rPr>
              <w:fldChar w:fldCharType="end"/>
            </w:r>
          </w:hyperlink>
        </w:p>
        <w:p w14:paraId="48C926C3"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23" w:history="1">
            <w:r w:rsidR="00341B0F" w:rsidRPr="0030669B">
              <w:rPr>
                <w:rStyle w:val="Hyperlink"/>
                <w:rFonts w:asciiTheme="minorHAnsi" w:hAnsiTheme="minorHAnsi" w:cstheme="minorHAnsi"/>
                <w:sz w:val="24"/>
                <w:szCs w:val="24"/>
              </w:rPr>
              <w:t>3.2.2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East Gippsland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_Toc391297123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13</w:t>
            </w:r>
            <w:r w:rsidR="00341B0F" w:rsidRPr="0030669B">
              <w:rPr>
                <w:rFonts w:asciiTheme="minorHAnsi" w:hAnsiTheme="minorHAnsi" w:cstheme="minorHAnsi"/>
                <w:webHidden/>
                <w:sz w:val="24"/>
                <w:szCs w:val="24"/>
              </w:rPr>
              <w:fldChar w:fldCharType="end"/>
            </w:r>
          </w:hyperlink>
        </w:p>
        <w:p w14:paraId="67E0D750"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24" w:history="1">
            <w:r w:rsidR="00341B0F" w:rsidRPr="0030669B">
              <w:rPr>
                <w:rStyle w:val="Hyperlink"/>
                <w:rFonts w:asciiTheme="minorHAnsi" w:hAnsiTheme="minorHAnsi" w:cstheme="minorHAnsi"/>
                <w:sz w:val="24"/>
                <w:szCs w:val="24"/>
              </w:rPr>
              <w:t>3.2.3</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Midlands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_Toc391297124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13</w:t>
            </w:r>
            <w:r w:rsidR="00341B0F" w:rsidRPr="0030669B">
              <w:rPr>
                <w:rFonts w:asciiTheme="minorHAnsi" w:hAnsiTheme="minorHAnsi" w:cstheme="minorHAnsi"/>
                <w:webHidden/>
                <w:sz w:val="24"/>
                <w:szCs w:val="24"/>
              </w:rPr>
              <w:fldChar w:fldCharType="end"/>
            </w:r>
          </w:hyperlink>
        </w:p>
        <w:p w14:paraId="37B0F50D"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25" w:history="1">
            <w:r w:rsidR="00341B0F" w:rsidRPr="0030669B">
              <w:rPr>
                <w:rStyle w:val="Hyperlink"/>
                <w:rFonts w:asciiTheme="minorHAnsi" w:hAnsiTheme="minorHAnsi" w:cstheme="minorHAnsi"/>
                <w:sz w:val="24"/>
                <w:szCs w:val="24"/>
              </w:rPr>
              <w:t>3.3</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Wetlands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_Toc391297125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15</w:t>
            </w:r>
            <w:r w:rsidR="00341B0F" w:rsidRPr="0030669B">
              <w:rPr>
                <w:rFonts w:asciiTheme="minorHAnsi" w:hAnsiTheme="minorHAnsi" w:cstheme="minorHAnsi"/>
                <w:webHidden/>
                <w:sz w:val="24"/>
                <w:szCs w:val="24"/>
              </w:rPr>
              <w:fldChar w:fldCharType="end"/>
            </w:r>
          </w:hyperlink>
        </w:p>
        <w:p w14:paraId="1AB5B729"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26" w:history="1">
            <w:r w:rsidR="00341B0F" w:rsidRPr="0030669B">
              <w:rPr>
                <w:rStyle w:val="Hyperlink"/>
                <w:rFonts w:asciiTheme="minorHAnsi" w:hAnsiTheme="minorHAnsi" w:cstheme="minorHAnsi"/>
                <w:sz w:val="24"/>
                <w:szCs w:val="24"/>
              </w:rPr>
              <w:t>3.3.1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 Murray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_Toc391297126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15</w:t>
            </w:r>
            <w:r w:rsidR="00341B0F" w:rsidRPr="0030669B">
              <w:rPr>
                <w:rFonts w:asciiTheme="minorHAnsi" w:hAnsiTheme="minorHAnsi" w:cstheme="minorHAnsi"/>
                <w:webHidden/>
                <w:sz w:val="24"/>
                <w:szCs w:val="24"/>
              </w:rPr>
              <w:fldChar w:fldCharType="end"/>
            </w:r>
          </w:hyperlink>
        </w:p>
        <w:p w14:paraId="484065A7" w14:textId="77777777" w:rsidR="00341B0F" w:rsidRPr="0030669B" w:rsidRDefault="00510644" w:rsidP="00EF5905">
          <w:pPr>
            <w:pStyle w:val="TOC1"/>
            <w:tabs>
              <w:tab w:val="clear" w:pos="7371"/>
              <w:tab w:val="right" w:pos="9072"/>
            </w:tabs>
            <w:rPr>
              <w:rFonts w:asciiTheme="minorHAnsi" w:eastAsiaTheme="minorEastAsia" w:hAnsiTheme="minorHAnsi" w:cstheme="minorHAnsi"/>
              <w:szCs w:val="24"/>
              <w:lang w:eastAsia="en-AU"/>
            </w:rPr>
          </w:pPr>
          <w:hyperlink w:anchor="_Toc391297127" w:history="1">
            <w:r w:rsidR="00341B0F" w:rsidRPr="0030669B">
              <w:rPr>
                <w:rStyle w:val="Hyperlink"/>
                <w:rFonts w:asciiTheme="minorHAnsi" w:hAnsiTheme="minorHAnsi" w:cstheme="minorHAnsi"/>
                <w:b/>
                <w:szCs w:val="24"/>
              </w:rPr>
              <w:t>4.</w:t>
            </w:r>
            <w:r w:rsidR="00341B0F" w:rsidRPr="0030669B">
              <w:rPr>
                <w:rFonts w:asciiTheme="minorHAnsi" w:eastAsiaTheme="minorEastAsia" w:hAnsiTheme="minorHAnsi" w:cstheme="minorHAnsi"/>
                <w:szCs w:val="24"/>
                <w:lang w:eastAsia="en-AU"/>
              </w:rPr>
              <w:tab/>
            </w:r>
            <w:r w:rsidR="00341B0F" w:rsidRPr="0030669B">
              <w:rPr>
                <w:rStyle w:val="Hyperlink"/>
                <w:rFonts w:asciiTheme="minorHAnsi" w:hAnsiTheme="minorHAnsi" w:cstheme="minorHAnsi"/>
                <w:b/>
                <w:szCs w:val="24"/>
              </w:rPr>
              <w:t>Biodiversity</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_Toc391297127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16</w:t>
            </w:r>
            <w:r w:rsidR="00341B0F" w:rsidRPr="0030669B">
              <w:rPr>
                <w:rFonts w:asciiTheme="minorHAnsi" w:hAnsiTheme="minorHAnsi" w:cstheme="minorHAnsi"/>
                <w:webHidden/>
                <w:szCs w:val="24"/>
              </w:rPr>
              <w:fldChar w:fldCharType="end"/>
            </w:r>
          </w:hyperlink>
        </w:p>
        <w:p w14:paraId="698895A0"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28" w:history="1">
            <w:r w:rsidR="00341B0F" w:rsidRPr="0030669B">
              <w:rPr>
                <w:rStyle w:val="Hyperlink"/>
                <w:rFonts w:asciiTheme="minorHAnsi" w:hAnsiTheme="minorHAnsi" w:cstheme="minorHAnsi"/>
                <w:sz w:val="24"/>
                <w:szCs w:val="24"/>
              </w:rPr>
              <w:t>4.1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Linear reserves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_Toc391297128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16</w:t>
            </w:r>
            <w:r w:rsidR="00341B0F" w:rsidRPr="0030669B">
              <w:rPr>
                <w:rFonts w:asciiTheme="minorHAnsi" w:hAnsiTheme="minorHAnsi" w:cstheme="minorHAnsi"/>
                <w:webHidden/>
                <w:sz w:val="24"/>
                <w:szCs w:val="24"/>
              </w:rPr>
              <w:fldChar w:fldCharType="end"/>
            </w:r>
          </w:hyperlink>
        </w:p>
        <w:p w14:paraId="37E112C9"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29" w:history="1">
            <w:r w:rsidR="00341B0F" w:rsidRPr="0030669B">
              <w:rPr>
                <w:rStyle w:val="Hyperlink"/>
                <w:rFonts w:asciiTheme="minorHAnsi" w:hAnsiTheme="minorHAnsi" w:cstheme="minorHAnsi"/>
                <w:sz w:val="24"/>
                <w:szCs w:val="24"/>
              </w:rPr>
              <w:t>4.1.1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Central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_Toc391297129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16</w:t>
            </w:r>
            <w:r w:rsidR="00341B0F" w:rsidRPr="0030669B">
              <w:rPr>
                <w:rFonts w:asciiTheme="minorHAnsi" w:hAnsiTheme="minorHAnsi" w:cstheme="minorHAnsi"/>
                <w:webHidden/>
                <w:sz w:val="24"/>
                <w:szCs w:val="24"/>
              </w:rPr>
              <w:fldChar w:fldCharType="end"/>
            </w:r>
          </w:hyperlink>
        </w:p>
        <w:p w14:paraId="509A85EE"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30" w:history="1">
            <w:r w:rsidR="00341B0F" w:rsidRPr="0030669B">
              <w:rPr>
                <w:rStyle w:val="Hyperlink"/>
                <w:rFonts w:asciiTheme="minorHAnsi" w:hAnsiTheme="minorHAnsi" w:cstheme="minorHAnsi"/>
                <w:sz w:val="24"/>
                <w:szCs w:val="24"/>
              </w:rPr>
              <w:t>4.1.2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East Gippsland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_Toc391297130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16</w:t>
            </w:r>
            <w:r w:rsidR="00341B0F" w:rsidRPr="0030669B">
              <w:rPr>
                <w:rFonts w:asciiTheme="minorHAnsi" w:hAnsiTheme="minorHAnsi" w:cstheme="minorHAnsi"/>
                <w:webHidden/>
                <w:sz w:val="24"/>
                <w:szCs w:val="24"/>
              </w:rPr>
              <w:fldChar w:fldCharType="end"/>
            </w:r>
          </w:hyperlink>
        </w:p>
        <w:p w14:paraId="5310DE4A"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31" w:history="1">
            <w:r w:rsidR="00341B0F" w:rsidRPr="0030669B">
              <w:rPr>
                <w:rStyle w:val="Hyperlink"/>
                <w:rFonts w:asciiTheme="minorHAnsi" w:hAnsiTheme="minorHAnsi" w:cstheme="minorHAnsi"/>
                <w:sz w:val="24"/>
                <w:szCs w:val="24"/>
              </w:rPr>
              <w:t>4.1.3</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Midlands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_Toc391297131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16</w:t>
            </w:r>
            <w:r w:rsidR="00341B0F" w:rsidRPr="0030669B">
              <w:rPr>
                <w:rFonts w:asciiTheme="minorHAnsi" w:hAnsiTheme="minorHAnsi" w:cstheme="minorHAnsi"/>
                <w:webHidden/>
                <w:sz w:val="24"/>
                <w:szCs w:val="24"/>
              </w:rPr>
              <w:fldChar w:fldCharType="end"/>
            </w:r>
          </w:hyperlink>
        </w:p>
        <w:p w14:paraId="492CAD20"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32" w:history="1">
            <w:r w:rsidR="00341B0F" w:rsidRPr="0030669B">
              <w:rPr>
                <w:rStyle w:val="Hyperlink"/>
                <w:rFonts w:asciiTheme="minorHAnsi" w:hAnsiTheme="minorHAnsi" w:cstheme="minorHAnsi"/>
                <w:sz w:val="24"/>
                <w:szCs w:val="24"/>
              </w:rPr>
              <w:t>4.1.4</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North East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_Toc391297132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17</w:t>
            </w:r>
            <w:r w:rsidR="00341B0F" w:rsidRPr="0030669B">
              <w:rPr>
                <w:rFonts w:asciiTheme="minorHAnsi" w:hAnsiTheme="minorHAnsi" w:cstheme="minorHAnsi"/>
                <w:webHidden/>
                <w:sz w:val="24"/>
                <w:szCs w:val="24"/>
              </w:rPr>
              <w:fldChar w:fldCharType="end"/>
            </w:r>
          </w:hyperlink>
        </w:p>
        <w:p w14:paraId="51FA8236"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33" w:history="1">
            <w:r w:rsidR="00341B0F" w:rsidRPr="0030669B">
              <w:rPr>
                <w:rStyle w:val="Hyperlink"/>
                <w:rFonts w:asciiTheme="minorHAnsi" w:hAnsiTheme="minorHAnsi" w:cstheme="minorHAnsi"/>
                <w:sz w:val="24"/>
                <w:szCs w:val="24"/>
              </w:rPr>
              <w:t>4.1.5</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Otway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_Toc391297133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17</w:t>
            </w:r>
            <w:r w:rsidR="00341B0F" w:rsidRPr="0030669B">
              <w:rPr>
                <w:rFonts w:asciiTheme="minorHAnsi" w:hAnsiTheme="minorHAnsi" w:cstheme="minorHAnsi"/>
                <w:webHidden/>
                <w:sz w:val="24"/>
                <w:szCs w:val="24"/>
              </w:rPr>
              <w:fldChar w:fldCharType="end"/>
            </w:r>
          </w:hyperlink>
        </w:p>
        <w:p w14:paraId="12622670"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34" w:history="1">
            <w:r w:rsidR="00341B0F" w:rsidRPr="0030669B">
              <w:rPr>
                <w:rStyle w:val="Hyperlink"/>
                <w:rFonts w:asciiTheme="minorHAnsi" w:hAnsiTheme="minorHAnsi" w:cstheme="minorHAnsi"/>
                <w:sz w:val="24"/>
                <w:szCs w:val="24"/>
              </w:rPr>
              <w:t>4.2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Fauna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_Toc391297134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17</w:t>
            </w:r>
            <w:r w:rsidR="00341B0F" w:rsidRPr="0030669B">
              <w:rPr>
                <w:rFonts w:asciiTheme="minorHAnsi" w:hAnsiTheme="minorHAnsi" w:cstheme="minorHAnsi"/>
                <w:webHidden/>
                <w:sz w:val="24"/>
                <w:szCs w:val="24"/>
              </w:rPr>
              <w:fldChar w:fldCharType="end"/>
            </w:r>
          </w:hyperlink>
        </w:p>
        <w:p w14:paraId="5A6961D7"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35" w:history="1">
            <w:r w:rsidR="00341B0F" w:rsidRPr="0030669B">
              <w:rPr>
                <w:rStyle w:val="Hyperlink"/>
                <w:rFonts w:asciiTheme="minorHAnsi" w:hAnsiTheme="minorHAnsi" w:cstheme="minorHAnsi"/>
                <w:sz w:val="24"/>
                <w:szCs w:val="24"/>
              </w:rPr>
              <w:t>4.2.1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Statewide</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_Toc391297135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17</w:t>
            </w:r>
            <w:r w:rsidR="00341B0F" w:rsidRPr="0030669B">
              <w:rPr>
                <w:rFonts w:asciiTheme="minorHAnsi" w:hAnsiTheme="minorHAnsi" w:cstheme="minorHAnsi"/>
                <w:webHidden/>
                <w:sz w:val="24"/>
                <w:szCs w:val="24"/>
              </w:rPr>
              <w:fldChar w:fldCharType="end"/>
            </w:r>
          </w:hyperlink>
        </w:p>
        <w:p w14:paraId="17DB5611"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36" w:history="1">
            <w:r w:rsidR="00341B0F" w:rsidRPr="0030669B">
              <w:rPr>
                <w:rStyle w:val="Hyperlink"/>
                <w:rFonts w:asciiTheme="minorHAnsi" w:hAnsiTheme="minorHAnsi" w:cstheme="minorHAnsi"/>
                <w:sz w:val="24"/>
                <w:szCs w:val="24"/>
              </w:rPr>
              <w:t>4.2.2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East Gippsland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_Toc391297136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18</w:t>
            </w:r>
            <w:r w:rsidR="00341B0F" w:rsidRPr="0030669B">
              <w:rPr>
                <w:rFonts w:asciiTheme="minorHAnsi" w:hAnsiTheme="minorHAnsi" w:cstheme="minorHAnsi"/>
                <w:webHidden/>
                <w:sz w:val="24"/>
                <w:szCs w:val="24"/>
              </w:rPr>
              <w:fldChar w:fldCharType="end"/>
            </w:r>
          </w:hyperlink>
        </w:p>
        <w:p w14:paraId="54817F4D"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37" w:history="1">
            <w:r w:rsidR="00341B0F" w:rsidRPr="0030669B">
              <w:rPr>
                <w:rStyle w:val="Hyperlink"/>
                <w:rFonts w:asciiTheme="minorHAnsi" w:hAnsiTheme="minorHAnsi" w:cstheme="minorHAnsi"/>
                <w:sz w:val="24"/>
                <w:szCs w:val="24"/>
              </w:rPr>
              <w:t>4.3</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Fauna - detection based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_Toc391297137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36</w:t>
            </w:r>
            <w:r w:rsidR="00341B0F" w:rsidRPr="0030669B">
              <w:rPr>
                <w:rFonts w:asciiTheme="minorHAnsi" w:hAnsiTheme="minorHAnsi" w:cstheme="minorHAnsi"/>
                <w:webHidden/>
                <w:sz w:val="24"/>
                <w:szCs w:val="24"/>
              </w:rPr>
              <w:fldChar w:fldCharType="end"/>
            </w:r>
          </w:hyperlink>
        </w:p>
        <w:p w14:paraId="06FD7E80"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38" w:history="1">
            <w:r w:rsidR="00341B0F" w:rsidRPr="0030669B">
              <w:rPr>
                <w:rStyle w:val="Hyperlink"/>
                <w:rFonts w:asciiTheme="minorHAnsi" w:hAnsiTheme="minorHAnsi" w:cstheme="minorHAnsi"/>
                <w:sz w:val="24"/>
                <w:szCs w:val="24"/>
              </w:rPr>
              <w:t>4.3.1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Statewide</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_Toc391297138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36</w:t>
            </w:r>
            <w:r w:rsidR="00341B0F" w:rsidRPr="0030669B">
              <w:rPr>
                <w:rFonts w:asciiTheme="minorHAnsi" w:hAnsiTheme="minorHAnsi" w:cstheme="minorHAnsi"/>
                <w:webHidden/>
                <w:sz w:val="24"/>
                <w:szCs w:val="24"/>
              </w:rPr>
              <w:fldChar w:fldCharType="end"/>
            </w:r>
          </w:hyperlink>
        </w:p>
        <w:p w14:paraId="45EA9997"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39" w:history="1">
            <w:r w:rsidR="00341B0F" w:rsidRPr="0030669B">
              <w:rPr>
                <w:rStyle w:val="Hyperlink"/>
                <w:rFonts w:asciiTheme="minorHAnsi" w:hAnsiTheme="minorHAnsi" w:cstheme="minorHAnsi"/>
                <w:sz w:val="24"/>
                <w:szCs w:val="24"/>
              </w:rPr>
              <w:t>4.4</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Flora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_Toc391297139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69</w:t>
            </w:r>
            <w:r w:rsidR="00341B0F" w:rsidRPr="0030669B">
              <w:rPr>
                <w:rFonts w:asciiTheme="minorHAnsi" w:hAnsiTheme="minorHAnsi" w:cstheme="minorHAnsi"/>
                <w:webHidden/>
                <w:sz w:val="24"/>
                <w:szCs w:val="24"/>
              </w:rPr>
              <w:fldChar w:fldCharType="end"/>
            </w:r>
          </w:hyperlink>
        </w:p>
        <w:p w14:paraId="54130C52"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40" w:history="1">
            <w:r w:rsidR="00341B0F" w:rsidRPr="0030669B">
              <w:rPr>
                <w:rStyle w:val="Hyperlink"/>
                <w:rFonts w:asciiTheme="minorHAnsi" w:hAnsiTheme="minorHAnsi" w:cstheme="minorHAnsi"/>
                <w:sz w:val="24"/>
                <w:szCs w:val="24"/>
              </w:rPr>
              <w:t>4.4.1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Tall Astelia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_Toc391297140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69</w:t>
            </w:r>
            <w:r w:rsidR="00341B0F" w:rsidRPr="0030669B">
              <w:rPr>
                <w:rFonts w:asciiTheme="minorHAnsi" w:hAnsiTheme="minorHAnsi" w:cstheme="minorHAnsi"/>
                <w:webHidden/>
                <w:sz w:val="24"/>
                <w:szCs w:val="24"/>
              </w:rPr>
              <w:fldChar w:fldCharType="end"/>
            </w:r>
          </w:hyperlink>
        </w:p>
        <w:p w14:paraId="79CC9727"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41" w:history="1">
            <w:r w:rsidR="00341B0F" w:rsidRPr="0030669B">
              <w:rPr>
                <w:rStyle w:val="Hyperlink"/>
                <w:rFonts w:asciiTheme="minorHAnsi" w:hAnsiTheme="minorHAnsi" w:cstheme="minorHAnsi"/>
                <w:sz w:val="24"/>
                <w:szCs w:val="24"/>
              </w:rPr>
              <w:t>4.5</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Flora – detection based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_Toc391297141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69</w:t>
            </w:r>
            <w:r w:rsidR="00341B0F" w:rsidRPr="0030669B">
              <w:rPr>
                <w:rFonts w:asciiTheme="minorHAnsi" w:hAnsiTheme="minorHAnsi" w:cstheme="minorHAnsi"/>
                <w:webHidden/>
                <w:sz w:val="24"/>
                <w:szCs w:val="24"/>
              </w:rPr>
              <w:fldChar w:fldCharType="end"/>
            </w:r>
          </w:hyperlink>
        </w:p>
        <w:p w14:paraId="38CFAC8D"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42" w:history="1">
            <w:r w:rsidR="00341B0F" w:rsidRPr="0030669B">
              <w:rPr>
                <w:rStyle w:val="Hyperlink"/>
                <w:rFonts w:asciiTheme="minorHAnsi" w:hAnsiTheme="minorHAnsi" w:cstheme="minorHAnsi"/>
                <w:sz w:val="24"/>
                <w:szCs w:val="24"/>
              </w:rPr>
              <w:t>4.5.1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Statewide</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_Toc391297142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69</w:t>
            </w:r>
            <w:r w:rsidR="00341B0F" w:rsidRPr="0030669B">
              <w:rPr>
                <w:rFonts w:asciiTheme="minorHAnsi" w:hAnsiTheme="minorHAnsi" w:cstheme="minorHAnsi"/>
                <w:webHidden/>
                <w:sz w:val="24"/>
                <w:szCs w:val="24"/>
              </w:rPr>
              <w:fldChar w:fldCharType="end"/>
            </w:r>
          </w:hyperlink>
        </w:p>
        <w:p w14:paraId="121B80F5"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43" w:history="1">
            <w:r w:rsidR="00341B0F" w:rsidRPr="0030669B">
              <w:rPr>
                <w:rStyle w:val="Hyperlink"/>
                <w:rFonts w:asciiTheme="minorHAnsi" w:hAnsiTheme="minorHAnsi" w:cstheme="minorHAnsi"/>
                <w:sz w:val="24"/>
                <w:szCs w:val="24"/>
              </w:rPr>
              <w:t>4.5.2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East Gippsland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_Toc391297143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69</w:t>
            </w:r>
            <w:r w:rsidR="00341B0F" w:rsidRPr="0030669B">
              <w:rPr>
                <w:rFonts w:asciiTheme="minorHAnsi" w:hAnsiTheme="minorHAnsi" w:cstheme="minorHAnsi"/>
                <w:webHidden/>
                <w:sz w:val="24"/>
                <w:szCs w:val="24"/>
              </w:rPr>
              <w:fldChar w:fldCharType="end"/>
            </w:r>
          </w:hyperlink>
        </w:p>
        <w:p w14:paraId="442EE16A"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44" w:history="1">
            <w:r w:rsidR="00341B0F" w:rsidRPr="0030669B">
              <w:rPr>
                <w:rStyle w:val="Hyperlink"/>
                <w:rFonts w:asciiTheme="minorHAnsi" w:hAnsiTheme="minorHAnsi" w:cstheme="minorHAnsi"/>
                <w:sz w:val="24"/>
                <w:szCs w:val="24"/>
              </w:rPr>
              <w:t>4.5.3</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Midlands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_Toc391297144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69</w:t>
            </w:r>
            <w:r w:rsidR="00341B0F" w:rsidRPr="0030669B">
              <w:rPr>
                <w:rFonts w:asciiTheme="minorHAnsi" w:hAnsiTheme="minorHAnsi" w:cstheme="minorHAnsi"/>
                <w:webHidden/>
                <w:sz w:val="24"/>
                <w:szCs w:val="24"/>
              </w:rPr>
              <w:fldChar w:fldCharType="end"/>
            </w:r>
          </w:hyperlink>
        </w:p>
        <w:p w14:paraId="558A7201"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45" w:history="1">
            <w:r w:rsidR="00341B0F" w:rsidRPr="0030669B">
              <w:rPr>
                <w:rStyle w:val="Hyperlink"/>
                <w:rFonts w:asciiTheme="minorHAnsi" w:hAnsiTheme="minorHAnsi" w:cstheme="minorHAnsi"/>
                <w:sz w:val="24"/>
                <w:szCs w:val="24"/>
              </w:rPr>
              <w:t>4.5.4</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 Murray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_Toc391297145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70</w:t>
            </w:r>
            <w:r w:rsidR="00341B0F" w:rsidRPr="0030669B">
              <w:rPr>
                <w:rFonts w:asciiTheme="minorHAnsi" w:hAnsiTheme="minorHAnsi" w:cstheme="minorHAnsi"/>
                <w:webHidden/>
                <w:sz w:val="24"/>
                <w:szCs w:val="24"/>
              </w:rPr>
              <w:fldChar w:fldCharType="end"/>
            </w:r>
          </w:hyperlink>
        </w:p>
        <w:p w14:paraId="3B4469AE"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46" w:history="1">
            <w:r w:rsidR="00341B0F" w:rsidRPr="0030669B">
              <w:rPr>
                <w:rStyle w:val="Hyperlink"/>
                <w:rFonts w:asciiTheme="minorHAnsi" w:hAnsiTheme="minorHAnsi" w:cstheme="minorHAnsi"/>
                <w:sz w:val="24"/>
                <w:szCs w:val="24"/>
              </w:rPr>
              <w:t>4.5.5</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North East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_Toc391297146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70</w:t>
            </w:r>
            <w:r w:rsidR="00341B0F" w:rsidRPr="0030669B">
              <w:rPr>
                <w:rFonts w:asciiTheme="minorHAnsi" w:hAnsiTheme="minorHAnsi" w:cstheme="minorHAnsi"/>
                <w:webHidden/>
                <w:sz w:val="24"/>
                <w:szCs w:val="24"/>
              </w:rPr>
              <w:fldChar w:fldCharType="end"/>
            </w:r>
          </w:hyperlink>
        </w:p>
        <w:p w14:paraId="4A96FF78"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47" w:history="1">
            <w:r w:rsidR="00341B0F" w:rsidRPr="0030669B">
              <w:rPr>
                <w:rStyle w:val="Hyperlink"/>
                <w:rFonts w:asciiTheme="minorHAnsi" w:hAnsiTheme="minorHAnsi" w:cstheme="minorHAnsi"/>
                <w:sz w:val="24"/>
                <w:szCs w:val="24"/>
              </w:rPr>
              <w:t>4.5.6</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Otway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_Toc391297147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70</w:t>
            </w:r>
            <w:r w:rsidR="00341B0F" w:rsidRPr="0030669B">
              <w:rPr>
                <w:rFonts w:asciiTheme="minorHAnsi" w:hAnsiTheme="minorHAnsi" w:cstheme="minorHAnsi"/>
                <w:webHidden/>
                <w:sz w:val="24"/>
                <w:szCs w:val="24"/>
              </w:rPr>
              <w:fldChar w:fldCharType="end"/>
            </w:r>
          </w:hyperlink>
        </w:p>
        <w:p w14:paraId="1DD36E78"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48" w:history="1">
            <w:r w:rsidR="00341B0F" w:rsidRPr="0030669B">
              <w:rPr>
                <w:rStyle w:val="Hyperlink"/>
                <w:rFonts w:asciiTheme="minorHAnsi" w:hAnsiTheme="minorHAnsi" w:cstheme="minorHAnsi"/>
                <w:sz w:val="24"/>
                <w:szCs w:val="24"/>
              </w:rPr>
              <w:t>4.6</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Vegetation communities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_Toc391297148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111</w:t>
            </w:r>
            <w:r w:rsidR="00341B0F" w:rsidRPr="0030669B">
              <w:rPr>
                <w:rFonts w:asciiTheme="minorHAnsi" w:hAnsiTheme="minorHAnsi" w:cstheme="minorHAnsi"/>
                <w:webHidden/>
                <w:sz w:val="24"/>
                <w:szCs w:val="24"/>
              </w:rPr>
              <w:fldChar w:fldCharType="end"/>
            </w:r>
          </w:hyperlink>
        </w:p>
        <w:p w14:paraId="5341BD32"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49" w:history="1">
            <w:r w:rsidR="00341B0F" w:rsidRPr="0030669B">
              <w:rPr>
                <w:rStyle w:val="Hyperlink"/>
                <w:rFonts w:asciiTheme="minorHAnsi" w:hAnsiTheme="minorHAnsi" w:cstheme="minorHAnsi"/>
                <w:sz w:val="24"/>
                <w:szCs w:val="24"/>
              </w:rPr>
              <w:t>4.6.1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Statewide</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_Toc391297149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111</w:t>
            </w:r>
            <w:r w:rsidR="00341B0F" w:rsidRPr="0030669B">
              <w:rPr>
                <w:rFonts w:asciiTheme="minorHAnsi" w:hAnsiTheme="minorHAnsi" w:cstheme="minorHAnsi"/>
                <w:webHidden/>
                <w:sz w:val="24"/>
                <w:szCs w:val="24"/>
              </w:rPr>
              <w:fldChar w:fldCharType="end"/>
            </w:r>
          </w:hyperlink>
        </w:p>
        <w:p w14:paraId="1C040B92"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50" w:history="1">
            <w:r w:rsidR="00341B0F" w:rsidRPr="0030669B">
              <w:rPr>
                <w:rStyle w:val="Hyperlink"/>
                <w:rFonts w:asciiTheme="minorHAnsi" w:hAnsiTheme="minorHAnsi" w:cstheme="minorHAnsi"/>
                <w:sz w:val="24"/>
                <w:szCs w:val="24"/>
              </w:rPr>
              <w:t>4.6.2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Bendigo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_Toc391297150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111</w:t>
            </w:r>
            <w:r w:rsidR="00341B0F" w:rsidRPr="0030669B">
              <w:rPr>
                <w:rFonts w:asciiTheme="minorHAnsi" w:hAnsiTheme="minorHAnsi" w:cstheme="minorHAnsi"/>
                <w:webHidden/>
                <w:sz w:val="24"/>
                <w:szCs w:val="24"/>
              </w:rPr>
              <w:fldChar w:fldCharType="end"/>
            </w:r>
          </w:hyperlink>
        </w:p>
        <w:p w14:paraId="623CA2CC"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51" w:history="1">
            <w:r w:rsidR="00341B0F" w:rsidRPr="0030669B">
              <w:rPr>
                <w:rStyle w:val="Hyperlink"/>
                <w:rFonts w:asciiTheme="minorHAnsi" w:hAnsiTheme="minorHAnsi" w:cstheme="minorHAnsi"/>
                <w:sz w:val="24"/>
                <w:szCs w:val="24"/>
              </w:rPr>
              <w:t>4.6.3</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Central Highlands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_Toc391297151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111</w:t>
            </w:r>
            <w:r w:rsidR="00341B0F" w:rsidRPr="0030669B">
              <w:rPr>
                <w:rFonts w:asciiTheme="minorHAnsi" w:hAnsiTheme="minorHAnsi" w:cstheme="minorHAnsi"/>
                <w:webHidden/>
                <w:sz w:val="24"/>
                <w:szCs w:val="24"/>
              </w:rPr>
              <w:fldChar w:fldCharType="end"/>
            </w:r>
          </w:hyperlink>
        </w:p>
        <w:p w14:paraId="4B3E663E"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52" w:history="1">
            <w:r w:rsidR="00341B0F" w:rsidRPr="0030669B">
              <w:rPr>
                <w:rStyle w:val="Hyperlink"/>
                <w:rFonts w:asciiTheme="minorHAnsi" w:hAnsiTheme="minorHAnsi" w:cstheme="minorHAnsi"/>
                <w:sz w:val="24"/>
                <w:szCs w:val="24"/>
              </w:rPr>
              <w:t>4.6.4</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East Gippsland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_Toc391297152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112</w:t>
            </w:r>
            <w:r w:rsidR="00341B0F" w:rsidRPr="0030669B">
              <w:rPr>
                <w:rFonts w:asciiTheme="minorHAnsi" w:hAnsiTheme="minorHAnsi" w:cstheme="minorHAnsi"/>
                <w:webHidden/>
                <w:sz w:val="24"/>
                <w:szCs w:val="24"/>
              </w:rPr>
              <w:fldChar w:fldCharType="end"/>
            </w:r>
          </w:hyperlink>
        </w:p>
        <w:p w14:paraId="33E53536"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53" w:history="1">
            <w:r w:rsidR="00341B0F" w:rsidRPr="0030669B">
              <w:rPr>
                <w:rStyle w:val="Hyperlink"/>
                <w:rFonts w:asciiTheme="minorHAnsi" w:hAnsiTheme="minorHAnsi" w:cstheme="minorHAnsi"/>
                <w:sz w:val="24"/>
                <w:szCs w:val="24"/>
              </w:rPr>
              <w:t>4.6.5</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Gippsland FMAs and North East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_Toc391297153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113</w:t>
            </w:r>
            <w:r w:rsidR="00341B0F" w:rsidRPr="0030669B">
              <w:rPr>
                <w:rFonts w:asciiTheme="minorHAnsi" w:hAnsiTheme="minorHAnsi" w:cstheme="minorHAnsi"/>
                <w:webHidden/>
                <w:sz w:val="24"/>
                <w:szCs w:val="24"/>
              </w:rPr>
              <w:fldChar w:fldCharType="end"/>
            </w:r>
          </w:hyperlink>
        </w:p>
        <w:p w14:paraId="7B37268A"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54" w:history="1">
            <w:r w:rsidR="00341B0F" w:rsidRPr="0030669B">
              <w:rPr>
                <w:rStyle w:val="Hyperlink"/>
                <w:rFonts w:asciiTheme="minorHAnsi" w:hAnsiTheme="minorHAnsi" w:cstheme="minorHAnsi"/>
                <w:sz w:val="24"/>
                <w:szCs w:val="24"/>
              </w:rPr>
              <w:t>4.6.6</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 Murray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_Toc391297154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114</w:t>
            </w:r>
            <w:r w:rsidR="00341B0F" w:rsidRPr="0030669B">
              <w:rPr>
                <w:rFonts w:asciiTheme="minorHAnsi" w:hAnsiTheme="minorHAnsi" w:cstheme="minorHAnsi"/>
                <w:webHidden/>
                <w:sz w:val="24"/>
                <w:szCs w:val="24"/>
              </w:rPr>
              <w:fldChar w:fldCharType="end"/>
            </w:r>
          </w:hyperlink>
        </w:p>
        <w:p w14:paraId="0DCE78BE"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55" w:history="1">
            <w:r w:rsidR="00341B0F" w:rsidRPr="0030669B">
              <w:rPr>
                <w:rStyle w:val="Hyperlink"/>
                <w:rFonts w:asciiTheme="minorHAnsi" w:hAnsiTheme="minorHAnsi" w:cstheme="minorHAnsi"/>
                <w:sz w:val="24"/>
                <w:szCs w:val="24"/>
              </w:rPr>
              <w:t>4.6.7</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Portland and Horsham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_Toc391297155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115</w:t>
            </w:r>
            <w:r w:rsidR="00341B0F" w:rsidRPr="0030669B">
              <w:rPr>
                <w:rFonts w:asciiTheme="minorHAnsi" w:hAnsiTheme="minorHAnsi" w:cstheme="minorHAnsi"/>
                <w:webHidden/>
                <w:sz w:val="24"/>
                <w:szCs w:val="24"/>
              </w:rPr>
              <w:fldChar w:fldCharType="end"/>
            </w:r>
          </w:hyperlink>
        </w:p>
        <w:p w14:paraId="44FAC732"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56" w:history="1">
            <w:r w:rsidR="00341B0F" w:rsidRPr="0030669B">
              <w:rPr>
                <w:rStyle w:val="Hyperlink"/>
                <w:rFonts w:asciiTheme="minorHAnsi" w:hAnsiTheme="minorHAnsi" w:cstheme="minorHAnsi"/>
                <w:sz w:val="24"/>
                <w:szCs w:val="24"/>
              </w:rPr>
              <w:t>4.7</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Vegetation communities – detection based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_Toc391297156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115</w:t>
            </w:r>
            <w:r w:rsidR="00341B0F" w:rsidRPr="0030669B">
              <w:rPr>
                <w:rFonts w:asciiTheme="minorHAnsi" w:hAnsiTheme="minorHAnsi" w:cstheme="minorHAnsi"/>
                <w:webHidden/>
                <w:sz w:val="24"/>
                <w:szCs w:val="24"/>
              </w:rPr>
              <w:fldChar w:fldCharType="end"/>
            </w:r>
          </w:hyperlink>
        </w:p>
        <w:p w14:paraId="63B8AF84"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57" w:history="1">
            <w:r w:rsidR="00341B0F" w:rsidRPr="0030669B">
              <w:rPr>
                <w:rStyle w:val="Hyperlink"/>
                <w:rFonts w:asciiTheme="minorHAnsi" w:hAnsiTheme="minorHAnsi" w:cstheme="minorHAnsi"/>
                <w:sz w:val="24"/>
                <w:szCs w:val="24"/>
              </w:rPr>
              <w:t>4.7.1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East Gippsland, Midlands and Otway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_Toc391297157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115</w:t>
            </w:r>
            <w:r w:rsidR="00341B0F" w:rsidRPr="0030669B">
              <w:rPr>
                <w:rFonts w:asciiTheme="minorHAnsi" w:hAnsiTheme="minorHAnsi" w:cstheme="minorHAnsi"/>
                <w:webHidden/>
                <w:sz w:val="24"/>
                <w:szCs w:val="24"/>
              </w:rPr>
              <w:fldChar w:fldCharType="end"/>
            </w:r>
          </w:hyperlink>
        </w:p>
        <w:p w14:paraId="3F323970" w14:textId="77777777" w:rsidR="00341B0F" w:rsidRPr="0030669B" w:rsidRDefault="00510644" w:rsidP="00EF5905">
          <w:pPr>
            <w:pStyle w:val="TOC1"/>
            <w:tabs>
              <w:tab w:val="clear" w:pos="7371"/>
              <w:tab w:val="right" w:pos="9072"/>
            </w:tabs>
            <w:rPr>
              <w:rFonts w:asciiTheme="minorHAnsi" w:eastAsiaTheme="minorEastAsia" w:hAnsiTheme="minorHAnsi" w:cstheme="minorHAnsi"/>
              <w:szCs w:val="24"/>
              <w:lang w:eastAsia="en-AU"/>
            </w:rPr>
          </w:pPr>
          <w:hyperlink w:anchor="_Toc391297158" w:history="1">
            <w:r w:rsidR="00341B0F" w:rsidRPr="0030669B">
              <w:rPr>
                <w:rStyle w:val="Hyperlink"/>
                <w:rFonts w:asciiTheme="minorHAnsi" w:hAnsiTheme="minorHAnsi" w:cstheme="minorHAnsi"/>
                <w:b/>
                <w:szCs w:val="24"/>
              </w:rPr>
              <w:t>5.</w:t>
            </w:r>
            <w:r w:rsidR="00341B0F" w:rsidRPr="0030669B">
              <w:rPr>
                <w:rFonts w:asciiTheme="minorHAnsi" w:eastAsiaTheme="minorEastAsia" w:hAnsiTheme="minorHAnsi" w:cstheme="minorHAnsi"/>
                <w:szCs w:val="24"/>
                <w:lang w:eastAsia="en-AU"/>
              </w:rPr>
              <w:tab/>
            </w:r>
            <w:r w:rsidR="00341B0F" w:rsidRPr="0030669B">
              <w:rPr>
                <w:rStyle w:val="Hyperlink"/>
                <w:rFonts w:asciiTheme="minorHAnsi" w:hAnsiTheme="minorHAnsi" w:cstheme="minorHAnsi"/>
                <w:b/>
                <w:szCs w:val="24"/>
              </w:rPr>
              <w:t>Historic Places</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_Toc391297158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116</w:t>
            </w:r>
            <w:r w:rsidR="00341B0F" w:rsidRPr="0030669B">
              <w:rPr>
                <w:rFonts w:asciiTheme="minorHAnsi" w:hAnsiTheme="minorHAnsi" w:cstheme="minorHAnsi"/>
                <w:webHidden/>
                <w:szCs w:val="24"/>
              </w:rPr>
              <w:fldChar w:fldCharType="end"/>
            </w:r>
          </w:hyperlink>
        </w:p>
        <w:p w14:paraId="04D25967"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59" w:history="1">
            <w:r w:rsidR="00341B0F" w:rsidRPr="0030669B">
              <w:rPr>
                <w:rStyle w:val="Hyperlink"/>
                <w:rFonts w:asciiTheme="minorHAnsi" w:hAnsiTheme="minorHAnsi" w:cstheme="minorHAnsi"/>
                <w:sz w:val="24"/>
                <w:szCs w:val="24"/>
              </w:rPr>
              <w:t>5.1.1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Statewide – detection based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_Toc391297159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116</w:t>
            </w:r>
            <w:r w:rsidR="00341B0F" w:rsidRPr="0030669B">
              <w:rPr>
                <w:rFonts w:asciiTheme="minorHAnsi" w:hAnsiTheme="minorHAnsi" w:cstheme="minorHAnsi"/>
                <w:webHidden/>
                <w:sz w:val="24"/>
                <w:szCs w:val="24"/>
              </w:rPr>
              <w:fldChar w:fldCharType="end"/>
            </w:r>
          </w:hyperlink>
        </w:p>
        <w:p w14:paraId="14BC847C"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60" w:history="1">
            <w:r w:rsidR="00341B0F" w:rsidRPr="0030669B">
              <w:rPr>
                <w:rStyle w:val="Hyperlink"/>
                <w:rFonts w:asciiTheme="minorHAnsi" w:hAnsiTheme="minorHAnsi" w:cstheme="minorHAnsi"/>
                <w:sz w:val="24"/>
                <w:szCs w:val="24"/>
              </w:rPr>
              <w:t>5.1.2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Bendigo FMA, Central Highlands FMAs, Gippsland FMAs, Mid Murray FMA, North East FMAs and Portland Horsham FMA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_Toc391297160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116</w:t>
            </w:r>
            <w:r w:rsidR="00341B0F" w:rsidRPr="0030669B">
              <w:rPr>
                <w:rFonts w:asciiTheme="minorHAnsi" w:hAnsiTheme="minorHAnsi" w:cstheme="minorHAnsi"/>
                <w:webHidden/>
                <w:sz w:val="24"/>
                <w:szCs w:val="24"/>
              </w:rPr>
              <w:fldChar w:fldCharType="end"/>
            </w:r>
          </w:hyperlink>
        </w:p>
        <w:p w14:paraId="1F334824"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61" w:history="1">
            <w:r w:rsidR="00341B0F" w:rsidRPr="0030669B">
              <w:rPr>
                <w:rStyle w:val="Hyperlink"/>
                <w:rFonts w:asciiTheme="minorHAnsi" w:hAnsiTheme="minorHAnsi" w:cstheme="minorHAnsi"/>
                <w:sz w:val="24"/>
                <w:szCs w:val="24"/>
              </w:rPr>
              <w:t>5.1.3</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Midlands and Otway FMA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_Toc391297161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116</w:t>
            </w:r>
            <w:r w:rsidR="00341B0F" w:rsidRPr="0030669B">
              <w:rPr>
                <w:rFonts w:asciiTheme="minorHAnsi" w:hAnsiTheme="minorHAnsi" w:cstheme="minorHAnsi"/>
                <w:webHidden/>
                <w:sz w:val="24"/>
                <w:szCs w:val="24"/>
              </w:rPr>
              <w:fldChar w:fldCharType="end"/>
            </w:r>
          </w:hyperlink>
        </w:p>
        <w:p w14:paraId="0D633E4F" w14:textId="77777777" w:rsidR="00341B0F" w:rsidRPr="0030669B" w:rsidRDefault="00510644" w:rsidP="00EF5905">
          <w:pPr>
            <w:pStyle w:val="TOC1"/>
            <w:tabs>
              <w:tab w:val="clear" w:pos="7371"/>
              <w:tab w:val="right" w:pos="9072"/>
            </w:tabs>
            <w:rPr>
              <w:rFonts w:asciiTheme="minorHAnsi" w:eastAsiaTheme="minorEastAsia" w:hAnsiTheme="minorHAnsi" w:cstheme="minorHAnsi"/>
              <w:szCs w:val="24"/>
              <w:lang w:eastAsia="en-AU"/>
            </w:rPr>
          </w:pPr>
          <w:hyperlink w:anchor="_Toc391297162" w:history="1">
            <w:r w:rsidR="00341B0F" w:rsidRPr="0030669B">
              <w:rPr>
                <w:rStyle w:val="Hyperlink"/>
                <w:rFonts w:asciiTheme="minorHAnsi" w:hAnsiTheme="minorHAnsi" w:cstheme="minorHAnsi"/>
                <w:b/>
                <w:szCs w:val="24"/>
              </w:rPr>
              <w:t>6.</w:t>
            </w:r>
            <w:r w:rsidR="00341B0F" w:rsidRPr="0030669B">
              <w:rPr>
                <w:rFonts w:asciiTheme="minorHAnsi" w:eastAsiaTheme="minorEastAsia" w:hAnsiTheme="minorHAnsi" w:cstheme="minorHAnsi"/>
                <w:szCs w:val="24"/>
                <w:lang w:eastAsia="en-AU"/>
              </w:rPr>
              <w:tab/>
            </w:r>
            <w:r w:rsidR="00341B0F" w:rsidRPr="0030669B">
              <w:rPr>
                <w:rStyle w:val="Hyperlink"/>
                <w:rFonts w:asciiTheme="minorHAnsi" w:hAnsiTheme="minorHAnsi" w:cstheme="minorHAnsi"/>
                <w:b/>
                <w:szCs w:val="24"/>
              </w:rPr>
              <w:t>Landscape</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_Toc391297162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139</w:t>
            </w:r>
            <w:r w:rsidR="00341B0F" w:rsidRPr="0030669B">
              <w:rPr>
                <w:rFonts w:asciiTheme="minorHAnsi" w:hAnsiTheme="minorHAnsi" w:cstheme="minorHAnsi"/>
                <w:webHidden/>
                <w:szCs w:val="24"/>
              </w:rPr>
              <w:fldChar w:fldCharType="end"/>
            </w:r>
          </w:hyperlink>
        </w:p>
        <w:p w14:paraId="335A1D23"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63" w:history="1">
            <w:r w:rsidR="00341B0F" w:rsidRPr="0030669B">
              <w:rPr>
                <w:rStyle w:val="Hyperlink"/>
                <w:rFonts w:asciiTheme="minorHAnsi" w:hAnsiTheme="minorHAnsi" w:cstheme="minorHAnsi"/>
                <w:sz w:val="24"/>
                <w:szCs w:val="24"/>
              </w:rPr>
              <w:t>6.1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Landscape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_Toc391297163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139</w:t>
            </w:r>
            <w:r w:rsidR="00341B0F" w:rsidRPr="0030669B">
              <w:rPr>
                <w:rFonts w:asciiTheme="minorHAnsi" w:hAnsiTheme="minorHAnsi" w:cstheme="minorHAnsi"/>
                <w:webHidden/>
                <w:sz w:val="24"/>
                <w:szCs w:val="24"/>
              </w:rPr>
              <w:fldChar w:fldCharType="end"/>
            </w:r>
          </w:hyperlink>
        </w:p>
        <w:p w14:paraId="231CA9A6"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64" w:history="1">
            <w:r w:rsidR="00341B0F" w:rsidRPr="0030669B">
              <w:rPr>
                <w:rStyle w:val="Hyperlink"/>
                <w:rFonts w:asciiTheme="minorHAnsi" w:hAnsiTheme="minorHAnsi" w:cstheme="minorHAnsi"/>
                <w:sz w:val="24"/>
                <w:szCs w:val="24"/>
              </w:rPr>
              <w:t>6.1.1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Central Highlands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_Toc391297164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139</w:t>
            </w:r>
            <w:r w:rsidR="00341B0F" w:rsidRPr="0030669B">
              <w:rPr>
                <w:rFonts w:asciiTheme="minorHAnsi" w:hAnsiTheme="minorHAnsi" w:cstheme="minorHAnsi"/>
                <w:webHidden/>
                <w:sz w:val="24"/>
                <w:szCs w:val="24"/>
              </w:rPr>
              <w:fldChar w:fldCharType="end"/>
            </w:r>
          </w:hyperlink>
        </w:p>
        <w:p w14:paraId="1DA5084B"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65" w:history="1">
            <w:r w:rsidR="00341B0F" w:rsidRPr="0030669B">
              <w:rPr>
                <w:rStyle w:val="Hyperlink"/>
                <w:rFonts w:asciiTheme="minorHAnsi" w:hAnsiTheme="minorHAnsi" w:cstheme="minorHAnsi"/>
                <w:sz w:val="24"/>
                <w:szCs w:val="24"/>
              </w:rPr>
              <w:t>6.1.2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East Gippsland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_Toc391297165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139</w:t>
            </w:r>
            <w:r w:rsidR="00341B0F" w:rsidRPr="0030669B">
              <w:rPr>
                <w:rFonts w:asciiTheme="minorHAnsi" w:hAnsiTheme="minorHAnsi" w:cstheme="minorHAnsi"/>
                <w:webHidden/>
                <w:sz w:val="24"/>
                <w:szCs w:val="24"/>
              </w:rPr>
              <w:fldChar w:fldCharType="end"/>
            </w:r>
          </w:hyperlink>
        </w:p>
        <w:p w14:paraId="5F3BE78E"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66" w:history="1">
            <w:r w:rsidR="00341B0F" w:rsidRPr="0030669B">
              <w:rPr>
                <w:rStyle w:val="Hyperlink"/>
                <w:rFonts w:asciiTheme="minorHAnsi" w:hAnsiTheme="minorHAnsi" w:cstheme="minorHAnsi"/>
                <w:sz w:val="24"/>
                <w:szCs w:val="24"/>
              </w:rPr>
              <w:t>6.1.3</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Gippsland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_Toc391297166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139</w:t>
            </w:r>
            <w:r w:rsidR="00341B0F" w:rsidRPr="0030669B">
              <w:rPr>
                <w:rFonts w:asciiTheme="minorHAnsi" w:hAnsiTheme="minorHAnsi" w:cstheme="minorHAnsi"/>
                <w:webHidden/>
                <w:sz w:val="24"/>
                <w:szCs w:val="24"/>
              </w:rPr>
              <w:fldChar w:fldCharType="end"/>
            </w:r>
          </w:hyperlink>
        </w:p>
        <w:p w14:paraId="182F2946"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67" w:history="1">
            <w:r w:rsidR="00341B0F" w:rsidRPr="0030669B">
              <w:rPr>
                <w:rStyle w:val="Hyperlink"/>
                <w:rFonts w:asciiTheme="minorHAnsi" w:hAnsiTheme="minorHAnsi" w:cstheme="minorHAnsi"/>
                <w:sz w:val="24"/>
                <w:szCs w:val="24"/>
              </w:rPr>
              <w:t>6.1.4</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Midlands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_Toc391297167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139</w:t>
            </w:r>
            <w:r w:rsidR="00341B0F" w:rsidRPr="0030669B">
              <w:rPr>
                <w:rFonts w:asciiTheme="minorHAnsi" w:hAnsiTheme="minorHAnsi" w:cstheme="minorHAnsi"/>
                <w:webHidden/>
                <w:sz w:val="24"/>
                <w:szCs w:val="24"/>
              </w:rPr>
              <w:fldChar w:fldCharType="end"/>
            </w:r>
          </w:hyperlink>
        </w:p>
        <w:p w14:paraId="644F317A"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68" w:history="1">
            <w:r w:rsidR="00341B0F" w:rsidRPr="0030669B">
              <w:rPr>
                <w:rStyle w:val="Hyperlink"/>
                <w:rFonts w:asciiTheme="minorHAnsi" w:hAnsiTheme="minorHAnsi" w:cstheme="minorHAnsi"/>
                <w:sz w:val="24"/>
                <w:szCs w:val="24"/>
              </w:rPr>
              <w:t>6.1.5</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 Murray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_Toc391297168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140</w:t>
            </w:r>
            <w:r w:rsidR="00341B0F" w:rsidRPr="0030669B">
              <w:rPr>
                <w:rFonts w:asciiTheme="minorHAnsi" w:hAnsiTheme="minorHAnsi" w:cstheme="minorHAnsi"/>
                <w:webHidden/>
                <w:sz w:val="24"/>
                <w:szCs w:val="24"/>
              </w:rPr>
              <w:fldChar w:fldCharType="end"/>
            </w:r>
          </w:hyperlink>
        </w:p>
        <w:p w14:paraId="4D2A075C"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69" w:history="1">
            <w:r w:rsidR="00341B0F" w:rsidRPr="0030669B">
              <w:rPr>
                <w:rStyle w:val="Hyperlink"/>
                <w:rFonts w:asciiTheme="minorHAnsi" w:hAnsiTheme="minorHAnsi" w:cstheme="minorHAnsi"/>
                <w:sz w:val="24"/>
                <w:szCs w:val="24"/>
              </w:rPr>
              <w:t>6.1.6</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North East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_Toc391297169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140</w:t>
            </w:r>
            <w:r w:rsidR="00341B0F" w:rsidRPr="0030669B">
              <w:rPr>
                <w:rFonts w:asciiTheme="minorHAnsi" w:hAnsiTheme="minorHAnsi" w:cstheme="minorHAnsi"/>
                <w:webHidden/>
                <w:sz w:val="24"/>
                <w:szCs w:val="24"/>
              </w:rPr>
              <w:fldChar w:fldCharType="end"/>
            </w:r>
          </w:hyperlink>
        </w:p>
        <w:p w14:paraId="60693FCB"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70" w:history="1">
            <w:r w:rsidR="00341B0F" w:rsidRPr="0030669B">
              <w:rPr>
                <w:rStyle w:val="Hyperlink"/>
                <w:rFonts w:asciiTheme="minorHAnsi" w:hAnsiTheme="minorHAnsi" w:cstheme="minorHAnsi"/>
                <w:sz w:val="24"/>
                <w:szCs w:val="24"/>
              </w:rPr>
              <w:t>6.2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Heritage Rivers and Natural Catchment Areas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_Toc391297170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154</w:t>
            </w:r>
            <w:r w:rsidR="00341B0F" w:rsidRPr="0030669B">
              <w:rPr>
                <w:rFonts w:asciiTheme="minorHAnsi" w:hAnsiTheme="minorHAnsi" w:cstheme="minorHAnsi"/>
                <w:webHidden/>
                <w:sz w:val="24"/>
                <w:szCs w:val="24"/>
              </w:rPr>
              <w:fldChar w:fldCharType="end"/>
            </w:r>
          </w:hyperlink>
        </w:p>
        <w:p w14:paraId="40C133C0" w14:textId="77777777" w:rsidR="00341B0F" w:rsidRPr="0030669B" w:rsidRDefault="00510644" w:rsidP="00EF5905">
          <w:pPr>
            <w:pStyle w:val="TOC2"/>
            <w:tabs>
              <w:tab w:val="clear" w:pos="7371"/>
              <w:tab w:val="right" w:pos="9072"/>
            </w:tabs>
            <w:rPr>
              <w:rFonts w:asciiTheme="minorHAnsi" w:eastAsiaTheme="minorEastAsia" w:hAnsiTheme="minorHAnsi" w:cstheme="minorHAnsi"/>
              <w:sz w:val="24"/>
              <w:szCs w:val="24"/>
              <w:lang w:eastAsia="en-AU"/>
            </w:rPr>
          </w:pPr>
          <w:hyperlink w:anchor="_Toc391297171" w:history="1">
            <w:r w:rsidR="00341B0F" w:rsidRPr="0030669B">
              <w:rPr>
                <w:rStyle w:val="Hyperlink"/>
                <w:rFonts w:asciiTheme="minorHAnsi" w:hAnsiTheme="minorHAnsi" w:cstheme="minorHAnsi"/>
                <w:sz w:val="24"/>
                <w:szCs w:val="24"/>
              </w:rPr>
              <w:t>6.3</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River Zones and Natural Features Zones – fixed zoning</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_Toc391297171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154</w:t>
            </w:r>
            <w:r w:rsidR="00341B0F" w:rsidRPr="0030669B">
              <w:rPr>
                <w:rFonts w:asciiTheme="minorHAnsi" w:hAnsiTheme="minorHAnsi" w:cstheme="minorHAnsi"/>
                <w:webHidden/>
                <w:sz w:val="24"/>
                <w:szCs w:val="24"/>
              </w:rPr>
              <w:fldChar w:fldCharType="end"/>
            </w:r>
          </w:hyperlink>
        </w:p>
        <w:p w14:paraId="4EEB20E5"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72" w:history="1">
            <w:r w:rsidR="00341B0F" w:rsidRPr="0030669B">
              <w:rPr>
                <w:rStyle w:val="Hyperlink"/>
                <w:rFonts w:asciiTheme="minorHAnsi" w:hAnsiTheme="minorHAnsi" w:cstheme="minorHAnsi"/>
                <w:sz w:val="24"/>
                <w:szCs w:val="24"/>
              </w:rPr>
              <w:t>6.3.1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Central FMAs</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_Toc391297172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154</w:t>
            </w:r>
            <w:r w:rsidR="00341B0F" w:rsidRPr="0030669B">
              <w:rPr>
                <w:rFonts w:asciiTheme="minorHAnsi" w:hAnsiTheme="minorHAnsi" w:cstheme="minorHAnsi"/>
                <w:webHidden/>
                <w:sz w:val="24"/>
                <w:szCs w:val="24"/>
              </w:rPr>
              <w:fldChar w:fldCharType="end"/>
            </w:r>
          </w:hyperlink>
        </w:p>
        <w:p w14:paraId="2D59CA5C"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73" w:history="1">
            <w:r w:rsidR="00341B0F" w:rsidRPr="0030669B">
              <w:rPr>
                <w:rStyle w:val="Hyperlink"/>
                <w:rFonts w:asciiTheme="minorHAnsi" w:hAnsiTheme="minorHAnsi" w:cstheme="minorHAnsi"/>
                <w:sz w:val="24"/>
                <w:szCs w:val="24"/>
              </w:rPr>
              <w:t>6.3.2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East Gippsland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_Toc391297173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154</w:t>
            </w:r>
            <w:r w:rsidR="00341B0F" w:rsidRPr="0030669B">
              <w:rPr>
                <w:rFonts w:asciiTheme="minorHAnsi" w:hAnsiTheme="minorHAnsi" w:cstheme="minorHAnsi"/>
                <w:webHidden/>
                <w:sz w:val="24"/>
                <w:szCs w:val="24"/>
              </w:rPr>
              <w:fldChar w:fldCharType="end"/>
            </w:r>
          </w:hyperlink>
        </w:p>
        <w:p w14:paraId="68B4E4BD" w14:textId="77777777" w:rsidR="00341B0F" w:rsidRPr="0030669B" w:rsidRDefault="00510644" w:rsidP="00EF5905">
          <w:pPr>
            <w:pStyle w:val="TOC1"/>
            <w:tabs>
              <w:tab w:val="clear" w:pos="7371"/>
              <w:tab w:val="right" w:pos="9072"/>
            </w:tabs>
            <w:rPr>
              <w:rFonts w:asciiTheme="minorHAnsi" w:eastAsiaTheme="minorEastAsia" w:hAnsiTheme="minorHAnsi" w:cstheme="minorHAnsi"/>
              <w:szCs w:val="24"/>
              <w:lang w:eastAsia="en-AU"/>
            </w:rPr>
          </w:pPr>
          <w:hyperlink w:anchor="_Toc391297174" w:history="1">
            <w:r w:rsidR="00341B0F" w:rsidRPr="0030669B">
              <w:rPr>
                <w:rStyle w:val="Hyperlink"/>
                <w:rFonts w:asciiTheme="minorHAnsi" w:hAnsiTheme="minorHAnsi" w:cstheme="minorHAnsi"/>
                <w:b/>
                <w:szCs w:val="24"/>
              </w:rPr>
              <w:t>7.</w:t>
            </w:r>
            <w:r w:rsidR="00341B0F" w:rsidRPr="0030669B">
              <w:rPr>
                <w:rFonts w:asciiTheme="minorHAnsi" w:eastAsiaTheme="minorEastAsia" w:hAnsiTheme="minorHAnsi" w:cstheme="minorHAnsi"/>
                <w:szCs w:val="24"/>
                <w:lang w:eastAsia="en-AU"/>
              </w:rPr>
              <w:tab/>
            </w:r>
            <w:r w:rsidR="00341B0F" w:rsidRPr="0030669B">
              <w:rPr>
                <w:rStyle w:val="Hyperlink"/>
                <w:rFonts w:asciiTheme="minorHAnsi" w:hAnsiTheme="minorHAnsi" w:cstheme="minorHAnsi"/>
                <w:b/>
                <w:szCs w:val="24"/>
              </w:rPr>
              <w:t>Recreation – fixed zoning</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_Toc391297174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155</w:t>
            </w:r>
            <w:r w:rsidR="00341B0F" w:rsidRPr="0030669B">
              <w:rPr>
                <w:rFonts w:asciiTheme="minorHAnsi" w:hAnsiTheme="minorHAnsi" w:cstheme="minorHAnsi"/>
                <w:webHidden/>
                <w:szCs w:val="24"/>
              </w:rPr>
              <w:fldChar w:fldCharType="end"/>
            </w:r>
          </w:hyperlink>
        </w:p>
        <w:p w14:paraId="7EB82523"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75" w:history="1">
            <w:r w:rsidR="00341B0F" w:rsidRPr="0030669B">
              <w:rPr>
                <w:rStyle w:val="Hyperlink"/>
                <w:rFonts w:asciiTheme="minorHAnsi" w:hAnsiTheme="minorHAnsi" w:cstheme="minorHAnsi"/>
                <w:sz w:val="24"/>
                <w:szCs w:val="24"/>
              </w:rPr>
              <w:t>7.1.1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Statewide</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_Toc391297175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155</w:t>
            </w:r>
            <w:r w:rsidR="00341B0F" w:rsidRPr="0030669B">
              <w:rPr>
                <w:rFonts w:asciiTheme="minorHAnsi" w:hAnsiTheme="minorHAnsi" w:cstheme="minorHAnsi"/>
                <w:webHidden/>
                <w:sz w:val="24"/>
                <w:szCs w:val="24"/>
              </w:rPr>
              <w:fldChar w:fldCharType="end"/>
            </w:r>
          </w:hyperlink>
        </w:p>
        <w:p w14:paraId="7975A0EE" w14:textId="77777777" w:rsidR="00341B0F" w:rsidRPr="0030669B" w:rsidRDefault="00510644" w:rsidP="00EF5905">
          <w:pPr>
            <w:pStyle w:val="TOC3"/>
            <w:tabs>
              <w:tab w:val="clear" w:pos="7371"/>
              <w:tab w:val="right" w:pos="9072"/>
            </w:tabs>
            <w:rPr>
              <w:rFonts w:asciiTheme="minorHAnsi" w:eastAsiaTheme="minorEastAsia" w:hAnsiTheme="minorHAnsi" w:cstheme="minorHAnsi"/>
              <w:sz w:val="24"/>
              <w:szCs w:val="24"/>
              <w:lang w:eastAsia="en-AU"/>
            </w:rPr>
          </w:pPr>
          <w:hyperlink w:anchor="_Toc391297176" w:history="1">
            <w:r w:rsidR="00341B0F" w:rsidRPr="0030669B">
              <w:rPr>
                <w:rStyle w:val="Hyperlink"/>
                <w:rFonts w:asciiTheme="minorHAnsi" w:hAnsiTheme="minorHAnsi" w:cstheme="minorHAnsi"/>
                <w:sz w:val="24"/>
                <w:szCs w:val="24"/>
              </w:rPr>
              <w:t>7.1.2</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Midlands FMA</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_Toc391297176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155</w:t>
            </w:r>
            <w:r w:rsidR="00341B0F" w:rsidRPr="0030669B">
              <w:rPr>
                <w:rFonts w:asciiTheme="minorHAnsi" w:hAnsiTheme="minorHAnsi" w:cstheme="minorHAnsi"/>
                <w:webHidden/>
                <w:sz w:val="24"/>
                <w:szCs w:val="24"/>
              </w:rPr>
              <w:fldChar w:fldCharType="end"/>
            </w:r>
          </w:hyperlink>
        </w:p>
        <w:p w14:paraId="30ABB5FC" w14:textId="77777777" w:rsidR="00341B0F" w:rsidRPr="0030669B" w:rsidRDefault="00510644" w:rsidP="00EF5905">
          <w:pPr>
            <w:pStyle w:val="TOC1"/>
            <w:tabs>
              <w:tab w:val="clear" w:pos="7371"/>
              <w:tab w:val="right" w:pos="9072"/>
            </w:tabs>
            <w:rPr>
              <w:rFonts w:asciiTheme="minorHAnsi" w:eastAsiaTheme="minorEastAsia" w:hAnsiTheme="minorHAnsi" w:cstheme="minorHAnsi"/>
              <w:szCs w:val="24"/>
              <w:lang w:eastAsia="en-AU"/>
            </w:rPr>
          </w:pPr>
          <w:hyperlink w:anchor="_Toc391297177" w:history="1">
            <w:r w:rsidR="00341B0F" w:rsidRPr="0030669B">
              <w:rPr>
                <w:rStyle w:val="Hyperlink"/>
                <w:rFonts w:asciiTheme="minorHAnsi" w:hAnsiTheme="minorHAnsi" w:cstheme="minorHAnsi"/>
                <w:b/>
                <w:szCs w:val="24"/>
              </w:rPr>
              <w:t>8.</w:t>
            </w:r>
            <w:r w:rsidR="00341B0F" w:rsidRPr="0030669B">
              <w:rPr>
                <w:rFonts w:asciiTheme="minorHAnsi" w:eastAsiaTheme="minorEastAsia" w:hAnsiTheme="minorHAnsi" w:cstheme="minorHAnsi"/>
                <w:szCs w:val="24"/>
                <w:lang w:eastAsia="en-AU"/>
              </w:rPr>
              <w:tab/>
            </w:r>
            <w:r w:rsidR="00341B0F" w:rsidRPr="0030669B">
              <w:rPr>
                <w:rStyle w:val="Hyperlink"/>
                <w:rFonts w:asciiTheme="minorHAnsi" w:hAnsiTheme="minorHAnsi" w:cstheme="minorHAnsi"/>
                <w:b/>
                <w:szCs w:val="24"/>
              </w:rPr>
              <w:t>Research – fixed zoning</w:t>
            </w:r>
            <w:r w:rsidR="00341B0F" w:rsidRPr="0030669B">
              <w:rPr>
                <w:rFonts w:asciiTheme="minorHAnsi" w:hAnsiTheme="minorHAnsi" w:cstheme="minorHAnsi"/>
                <w:webHidden/>
                <w:szCs w:val="24"/>
              </w:rPr>
              <w:tab/>
            </w:r>
            <w:r w:rsidR="00341B0F" w:rsidRPr="0030669B">
              <w:rPr>
                <w:rFonts w:asciiTheme="minorHAnsi" w:hAnsiTheme="minorHAnsi" w:cstheme="minorHAnsi"/>
                <w:webHidden/>
                <w:szCs w:val="24"/>
              </w:rPr>
              <w:fldChar w:fldCharType="begin"/>
            </w:r>
            <w:r w:rsidR="00341B0F" w:rsidRPr="0030669B">
              <w:rPr>
                <w:rFonts w:asciiTheme="minorHAnsi" w:hAnsiTheme="minorHAnsi" w:cstheme="minorHAnsi"/>
                <w:webHidden/>
                <w:szCs w:val="24"/>
              </w:rPr>
              <w:instrText xml:space="preserve"> PAGEREF _Toc391297177 \h </w:instrText>
            </w:r>
            <w:r w:rsidR="00341B0F" w:rsidRPr="0030669B">
              <w:rPr>
                <w:rFonts w:asciiTheme="minorHAnsi" w:hAnsiTheme="minorHAnsi" w:cstheme="minorHAnsi"/>
                <w:webHidden/>
                <w:szCs w:val="24"/>
              </w:rPr>
            </w:r>
            <w:r w:rsidR="00341B0F" w:rsidRPr="0030669B">
              <w:rPr>
                <w:rFonts w:asciiTheme="minorHAnsi" w:hAnsiTheme="minorHAnsi" w:cstheme="minorHAnsi"/>
                <w:webHidden/>
                <w:szCs w:val="24"/>
              </w:rPr>
              <w:fldChar w:fldCharType="separate"/>
            </w:r>
            <w:r w:rsidR="008608FB">
              <w:rPr>
                <w:rFonts w:asciiTheme="minorHAnsi" w:hAnsiTheme="minorHAnsi" w:cstheme="minorHAnsi"/>
                <w:webHidden/>
                <w:szCs w:val="24"/>
              </w:rPr>
              <w:t>167</w:t>
            </w:r>
            <w:r w:rsidR="00341B0F" w:rsidRPr="0030669B">
              <w:rPr>
                <w:rFonts w:asciiTheme="minorHAnsi" w:hAnsiTheme="minorHAnsi" w:cstheme="minorHAnsi"/>
                <w:webHidden/>
                <w:szCs w:val="24"/>
              </w:rPr>
              <w:fldChar w:fldCharType="end"/>
            </w:r>
          </w:hyperlink>
        </w:p>
        <w:p w14:paraId="46715133" w14:textId="77777777" w:rsidR="009F24E6" w:rsidRDefault="00510644" w:rsidP="004B2A46">
          <w:pPr>
            <w:pStyle w:val="TOC3"/>
            <w:tabs>
              <w:tab w:val="clear" w:pos="7371"/>
              <w:tab w:val="right" w:pos="9072"/>
            </w:tabs>
            <w:spacing w:after="0"/>
            <w:ind w:right="907"/>
          </w:pPr>
          <w:hyperlink w:anchor="_Toc391297178" w:history="1">
            <w:r w:rsidR="00341B0F" w:rsidRPr="0030669B">
              <w:rPr>
                <w:rStyle w:val="Hyperlink"/>
                <w:rFonts w:asciiTheme="minorHAnsi" w:hAnsiTheme="minorHAnsi" w:cstheme="minorHAnsi"/>
                <w:sz w:val="24"/>
                <w:szCs w:val="24"/>
              </w:rPr>
              <w:t>8.1.1</w:t>
            </w:r>
            <w:r w:rsidR="00341B0F" w:rsidRPr="0030669B">
              <w:rPr>
                <w:rFonts w:asciiTheme="minorHAnsi" w:eastAsiaTheme="minorEastAsia" w:hAnsiTheme="minorHAnsi" w:cstheme="minorHAnsi"/>
                <w:sz w:val="24"/>
                <w:szCs w:val="24"/>
                <w:lang w:eastAsia="en-AU"/>
              </w:rPr>
              <w:tab/>
            </w:r>
            <w:r w:rsidR="00341B0F" w:rsidRPr="0030669B">
              <w:rPr>
                <w:rStyle w:val="Hyperlink"/>
                <w:rFonts w:asciiTheme="minorHAnsi" w:hAnsiTheme="minorHAnsi" w:cstheme="minorHAnsi"/>
                <w:sz w:val="24"/>
                <w:szCs w:val="24"/>
              </w:rPr>
              <w:t>Statewide</w:t>
            </w:r>
            <w:r w:rsidR="00341B0F" w:rsidRPr="0030669B">
              <w:rPr>
                <w:rFonts w:asciiTheme="minorHAnsi" w:hAnsiTheme="minorHAnsi" w:cstheme="minorHAnsi"/>
                <w:webHidden/>
                <w:sz w:val="24"/>
                <w:szCs w:val="24"/>
              </w:rPr>
              <w:tab/>
            </w:r>
            <w:r w:rsidR="00341B0F" w:rsidRPr="0030669B">
              <w:rPr>
                <w:rFonts w:asciiTheme="minorHAnsi" w:hAnsiTheme="minorHAnsi" w:cstheme="minorHAnsi"/>
                <w:webHidden/>
                <w:sz w:val="24"/>
                <w:szCs w:val="24"/>
              </w:rPr>
              <w:fldChar w:fldCharType="begin"/>
            </w:r>
            <w:r w:rsidR="00341B0F" w:rsidRPr="0030669B">
              <w:rPr>
                <w:rFonts w:asciiTheme="minorHAnsi" w:hAnsiTheme="minorHAnsi" w:cstheme="minorHAnsi"/>
                <w:webHidden/>
                <w:sz w:val="24"/>
                <w:szCs w:val="24"/>
              </w:rPr>
              <w:instrText xml:space="preserve"> PAGEREF _Toc391297178 \h </w:instrText>
            </w:r>
            <w:r w:rsidR="00341B0F" w:rsidRPr="0030669B">
              <w:rPr>
                <w:rFonts w:asciiTheme="minorHAnsi" w:hAnsiTheme="minorHAnsi" w:cstheme="minorHAnsi"/>
                <w:webHidden/>
                <w:sz w:val="24"/>
                <w:szCs w:val="24"/>
              </w:rPr>
            </w:r>
            <w:r w:rsidR="00341B0F" w:rsidRPr="0030669B">
              <w:rPr>
                <w:rFonts w:asciiTheme="minorHAnsi" w:hAnsiTheme="minorHAnsi" w:cstheme="minorHAnsi"/>
                <w:webHidden/>
                <w:sz w:val="24"/>
                <w:szCs w:val="24"/>
              </w:rPr>
              <w:fldChar w:fldCharType="separate"/>
            </w:r>
            <w:r w:rsidR="008608FB">
              <w:rPr>
                <w:rFonts w:asciiTheme="minorHAnsi" w:hAnsiTheme="minorHAnsi" w:cstheme="minorHAnsi"/>
                <w:webHidden/>
                <w:sz w:val="24"/>
                <w:szCs w:val="24"/>
              </w:rPr>
              <w:t>167</w:t>
            </w:r>
            <w:r w:rsidR="00341B0F" w:rsidRPr="0030669B">
              <w:rPr>
                <w:rFonts w:asciiTheme="minorHAnsi" w:hAnsiTheme="minorHAnsi" w:cstheme="minorHAnsi"/>
                <w:webHidden/>
                <w:sz w:val="24"/>
                <w:szCs w:val="24"/>
              </w:rPr>
              <w:fldChar w:fldCharType="end"/>
            </w:r>
          </w:hyperlink>
          <w:r w:rsidR="009F24E6" w:rsidRPr="0030669B">
            <w:rPr>
              <w:rFonts w:asciiTheme="minorHAnsi" w:hAnsiTheme="minorHAnsi" w:cstheme="minorHAnsi"/>
              <w:b/>
              <w:bCs/>
              <w:sz w:val="24"/>
              <w:szCs w:val="24"/>
            </w:rPr>
            <w:fldChar w:fldCharType="end"/>
          </w:r>
        </w:p>
      </w:sdtContent>
    </w:sdt>
    <w:p w14:paraId="0444E467" w14:textId="77777777" w:rsidR="00BD7C56" w:rsidRPr="004E0FD9" w:rsidRDefault="00BD7C56" w:rsidP="004B2A46">
      <w:pPr>
        <w:pStyle w:val="Heading1"/>
        <w:numPr>
          <w:ilvl w:val="0"/>
          <w:numId w:val="0"/>
        </w:numPr>
        <w:rPr>
          <w:b/>
          <w:color w:val="F79646" w:themeColor="accent6"/>
        </w:rPr>
      </w:pPr>
      <w:bookmarkStart w:id="1" w:name="_Toc391297110"/>
      <w:r w:rsidRPr="004E0FD9">
        <w:rPr>
          <w:b/>
          <w:color w:val="F79646" w:themeColor="accent6"/>
        </w:rPr>
        <w:t>Glossary</w:t>
      </w:r>
      <w:bookmarkEnd w:id="1"/>
    </w:p>
    <w:p w14:paraId="61FAF2D9" w14:textId="77777777" w:rsidR="00E73F32" w:rsidRDefault="001D0CD0" w:rsidP="0076560D">
      <w:pPr>
        <w:rPr>
          <w:rFonts w:asciiTheme="minorHAnsi" w:hAnsiTheme="minorHAnsi" w:cstheme="minorHAnsi"/>
          <w:sz w:val="24"/>
          <w:szCs w:val="24"/>
        </w:rPr>
      </w:pPr>
      <w:r w:rsidRPr="001D0CD0">
        <w:rPr>
          <w:rFonts w:asciiTheme="minorHAnsi" w:hAnsiTheme="minorHAnsi" w:cstheme="minorHAnsi"/>
          <w:sz w:val="24"/>
          <w:szCs w:val="24"/>
        </w:rPr>
        <w:t>The first time a word from this glos</w:t>
      </w:r>
      <w:r>
        <w:rPr>
          <w:rFonts w:asciiTheme="minorHAnsi" w:hAnsiTheme="minorHAnsi" w:cstheme="minorHAnsi"/>
          <w:sz w:val="24"/>
          <w:szCs w:val="24"/>
        </w:rPr>
        <w:t>sary appears on each page of these Planning Standards</w:t>
      </w:r>
      <w:r w:rsidRPr="001D0CD0">
        <w:rPr>
          <w:rFonts w:asciiTheme="minorHAnsi" w:hAnsiTheme="minorHAnsi" w:cstheme="minorHAnsi"/>
          <w:sz w:val="24"/>
          <w:szCs w:val="24"/>
        </w:rPr>
        <w:t xml:space="preserve">, it has been highlighted in bold.  </w:t>
      </w:r>
      <w:r w:rsidR="00E73F32" w:rsidRPr="00E73F32">
        <w:rPr>
          <w:rFonts w:asciiTheme="minorHAnsi" w:hAnsiTheme="minorHAnsi" w:cstheme="minorHAnsi"/>
          <w:sz w:val="24"/>
          <w:szCs w:val="24"/>
        </w:rPr>
        <w:t xml:space="preserve">In this document, unless the context requires otherwise terms used have the same meaning as expressed in </w:t>
      </w:r>
      <w:r w:rsidR="00E73F32">
        <w:rPr>
          <w:rFonts w:asciiTheme="minorHAnsi" w:hAnsiTheme="minorHAnsi" w:cstheme="minorHAnsi"/>
          <w:sz w:val="24"/>
          <w:szCs w:val="24"/>
        </w:rPr>
        <w:t>the Management Standards and Procedures</w:t>
      </w:r>
      <w:r w:rsidR="00E73F32" w:rsidRPr="00E73F32">
        <w:rPr>
          <w:rFonts w:asciiTheme="minorHAnsi" w:hAnsiTheme="minorHAnsi" w:cstheme="minorHAnsi"/>
          <w:sz w:val="24"/>
          <w:szCs w:val="24"/>
        </w:rPr>
        <w:t xml:space="preserve"> or as follows:</w:t>
      </w:r>
    </w:p>
    <w:p w14:paraId="734347D8" w14:textId="77777777" w:rsidR="0076560D" w:rsidRDefault="00775310" w:rsidP="0076560D">
      <w:pPr>
        <w:rPr>
          <w:rFonts w:asciiTheme="minorHAnsi" w:hAnsiTheme="minorHAnsi" w:cstheme="minorHAnsi"/>
          <w:sz w:val="24"/>
          <w:szCs w:val="24"/>
        </w:rPr>
      </w:pPr>
      <w:r>
        <w:rPr>
          <w:rFonts w:asciiTheme="minorHAnsi" w:hAnsiTheme="minorHAnsi" w:cstheme="minorHAnsi"/>
          <w:b/>
          <w:sz w:val="24"/>
          <w:szCs w:val="24"/>
        </w:rPr>
        <w:t>‘</w:t>
      </w:r>
      <w:r w:rsidR="0076560D" w:rsidRPr="00040613">
        <w:rPr>
          <w:rFonts w:asciiTheme="minorHAnsi" w:hAnsiTheme="minorHAnsi" w:cstheme="minorHAnsi"/>
          <w:b/>
          <w:sz w:val="24"/>
          <w:szCs w:val="24"/>
        </w:rPr>
        <w:t>JANIS criteria</w:t>
      </w:r>
      <w:r>
        <w:rPr>
          <w:rFonts w:asciiTheme="minorHAnsi" w:hAnsiTheme="minorHAnsi" w:cstheme="minorHAnsi"/>
          <w:b/>
          <w:sz w:val="24"/>
          <w:szCs w:val="24"/>
        </w:rPr>
        <w:t>’</w:t>
      </w:r>
      <w:r w:rsidR="0076560D" w:rsidRPr="0076560D">
        <w:rPr>
          <w:rFonts w:asciiTheme="minorHAnsi" w:hAnsiTheme="minorHAnsi" w:cstheme="minorHAnsi"/>
          <w:sz w:val="24"/>
          <w:szCs w:val="24"/>
        </w:rPr>
        <w:t xml:space="preserve"> </w:t>
      </w:r>
      <w:r w:rsidR="009709C6">
        <w:rPr>
          <w:rFonts w:asciiTheme="minorHAnsi" w:hAnsiTheme="minorHAnsi" w:cstheme="minorHAnsi"/>
          <w:sz w:val="24"/>
          <w:szCs w:val="24"/>
        </w:rPr>
        <w:t xml:space="preserve">means </w:t>
      </w:r>
      <w:r w:rsidR="0076560D" w:rsidRPr="0076560D">
        <w:rPr>
          <w:rFonts w:asciiTheme="minorHAnsi" w:hAnsiTheme="minorHAnsi" w:cstheme="minorHAnsi"/>
          <w:sz w:val="24"/>
          <w:szCs w:val="24"/>
        </w:rPr>
        <w:t xml:space="preserve">the Nationally Agreed Criteria for the Establishment of a Comprehensive Adequate and Representative Reserve System for Forests in Australia.  </w:t>
      </w:r>
    </w:p>
    <w:p w14:paraId="77282193" w14:textId="77777777" w:rsidR="00A46CAE" w:rsidRPr="006006B7" w:rsidRDefault="00775310" w:rsidP="0076560D">
      <w:pPr>
        <w:rPr>
          <w:rFonts w:asciiTheme="minorHAnsi" w:hAnsiTheme="minorHAnsi" w:cstheme="minorHAnsi"/>
          <w:sz w:val="24"/>
          <w:szCs w:val="24"/>
        </w:rPr>
      </w:pPr>
      <w:r>
        <w:rPr>
          <w:rFonts w:asciiTheme="minorHAnsi" w:hAnsiTheme="minorHAnsi" w:cstheme="minorHAnsi"/>
          <w:b/>
          <w:sz w:val="24"/>
          <w:szCs w:val="24"/>
        </w:rPr>
        <w:t>‘</w:t>
      </w:r>
      <w:r w:rsidR="00A46CAE" w:rsidRPr="00040613">
        <w:rPr>
          <w:rFonts w:asciiTheme="minorHAnsi" w:hAnsiTheme="minorHAnsi" w:cstheme="minorHAnsi"/>
          <w:b/>
          <w:sz w:val="24"/>
          <w:szCs w:val="24"/>
        </w:rPr>
        <w:t>Leadbeater’s Possum Management Unit</w:t>
      </w:r>
      <w:r>
        <w:rPr>
          <w:rFonts w:asciiTheme="minorHAnsi" w:hAnsiTheme="minorHAnsi" w:cstheme="minorHAnsi"/>
          <w:b/>
          <w:sz w:val="24"/>
          <w:szCs w:val="24"/>
        </w:rPr>
        <w:t>’</w:t>
      </w:r>
      <w:r w:rsidR="00A46CAE" w:rsidRPr="006006B7">
        <w:rPr>
          <w:rFonts w:asciiTheme="minorHAnsi" w:hAnsiTheme="minorHAnsi" w:cstheme="minorHAnsi"/>
          <w:sz w:val="24"/>
          <w:szCs w:val="24"/>
        </w:rPr>
        <w:t xml:space="preserve"> </w:t>
      </w:r>
      <w:r w:rsidR="009709C6">
        <w:rPr>
          <w:rFonts w:asciiTheme="minorHAnsi" w:hAnsiTheme="minorHAnsi" w:cstheme="minorHAnsi"/>
          <w:sz w:val="24"/>
          <w:szCs w:val="24"/>
        </w:rPr>
        <w:t>means</w:t>
      </w:r>
      <w:r w:rsidR="00A46CAE" w:rsidRPr="006006B7">
        <w:rPr>
          <w:rFonts w:asciiTheme="minorHAnsi" w:hAnsiTheme="minorHAnsi" w:cstheme="minorHAnsi"/>
          <w:sz w:val="24"/>
          <w:szCs w:val="24"/>
        </w:rPr>
        <w:t xml:space="preserve"> aggregations of one or more forest management blocks containing contiguous patches of ash-eucalypt forest within the known range of Leadbeater’s Possum. These spatial units are used to distribute retained habitat areas across the known range of Leadbeater’s Possum.</w:t>
      </w:r>
    </w:p>
    <w:p w14:paraId="599D0B32" w14:textId="77777777" w:rsidR="00BD7C56" w:rsidRDefault="00775310" w:rsidP="00BD7C56">
      <w:pPr>
        <w:rPr>
          <w:rFonts w:asciiTheme="minorHAnsi" w:hAnsiTheme="minorHAnsi" w:cstheme="minorHAnsi"/>
          <w:sz w:val="24"/>
          <w:szCs w:val="24"/>
        </w:rPr>
      </w:pPr>
      <w:r>
        <w:rPr>
          <w:rFonts w:asciiTheme="minorHAnsi" w:hAnsiTheme="minorHAnsi" w:cstheme="minorHAnsi"/>
          <w:b/>
          <w:sz w:val="24"/>
          <w:szCs w:val="24"/>
        </w:rPr>
        <w:t>‘p</w:t>
      </w:r>
      <w:r w:rsidR="00BD7C56" w:rsidRPr="00040613">
        <w:rPr>
          <w:rFonts w:asciiTheme="minorHAnsi" w:hAnsiTheme="minorHAnsi" w:cstheme="minorHAnsi"/>
          <w:b/>
          <w:sz w:val="24"/>
          <w:szCs w:val="24"/>
        </w:rPr>
        <w:t xml:space="preserve">ublic native </w:t>
      </w:r>
      <w:r w:rsidR="004105CB" w:rsidRPr="00040613">
        <w:rPr>
          <w:rFonts w:asciiTheme="minorHAnsi" w:hAnsiTheme="minorHAnsi" w:cstheme="minorHAnsi"/>
          <w:b/>
          <w:sz w:val="24"/>
          <w:szCs w:val="24"/>
        </w:rPr>
        <w:t>forest</w:t>
      </w:r>
      <w:r w:rsidR="004105CB">
        <w:rPr>
          <w:rFonts w:asciiTheme="minorHAnsi" w:hAnsiTheme="minorHAnsi" w:cstheme="minorHAnsi"/>
          <w:b/>
          <w:sz w:val="24"/>
          <w:szCs w:val="24"/>
        </w:rPr>
        <w:t>’</w:t>
      </w:r>
      <w:r w:rsidR="004105CB" w:rsidRPr="006006B7">
        <w:rPr>
          <w:rFonts w:asciiTheme="minorHAnsi" w:hAnsiTheme="minorHAnsi" w:cstheme="minorHAnsi"/>
          <w:sz w:val="24"/>
          <w:szCs w:val="24"/>
        </w:rPr>
        <w:t xml:space="preserve"> includes</w:t>
      </w:r>
      <w:r w:rsidR="00BD7C56" w:rsidRPr="006006B7">
        <w:rPr>
          <w:rFonts w:asciiTheme="minorHAnsi" w:hAnsiTheme="minorHAnsi" w:cstheme="minorHAnsi"/>
          <w:sz w:val="24"/>
          <w:szCs w:val="24"/>
        </w:rPr>
        <w:t xml:space="preserve"> </w:t>
      </w:r>
      <w:r w:rsidR="0084179F" w:rsidRPr="006006B7">
        <w:rPr>
          <w:rFonts w:asciiTheme="minorHAnsi" w:hAnsiTheme="minorHAnsi" w:cstheme="minorHAnsi"/>
          <w:sz w:val="24"/>
          <w:szCs w:val="24"/>
        </w:rPr>
        <w:t>native forest landscape in State forest, parks and reserves.</w:t>
      </w:r>
    </w:p>
    <w:p w14:paraId="78C374AC" w14:textId="77777777" w:rsidR="00F24C74" w:rsidRPr="006006B7" w:rsidRDefault="00775310" w:rsidP="00BD7C56">
      <w:pPr>
        <w:rPr>
          <w:rFonts w:asciiTheme="minorHAnsi" w:hAnsiTheme="minorHAnsi" w:cstheme="minorHAnsi"/>
          <w:sz w:val="24"/>
          <w:szCs w:val="24"/>
        </w:rPr>
      </w:pPr>
      <w:r>
        <w:rPr>
          <w:rFonts w:asciiTheme="minorHAnsi" w:hAnsiTheme="minorHAnsi" w:cstheme="minorHAnsi"/>
          <w:b/>
          <w:sz w:val="24"/>
          <w:szCs w:val="24"/>
        </w:rPr>
        <w:t>‘v</w:t>
      </w:r>
      <w:r w:rsidR="00F24C74" w:rsidRPr="00040613">
        <w:rPr>
          <w:rFonts w:asciiTheme="minorHAnsi" w:hAnsiTheme="minorHAnsi" w:cstheme="minorHAnsi"/>
          <w:b/>
          <w:sz w:val="24"/>
          <w:szCs w:val="24"/>
        </w:rPr>
        <w:t>iable</w:t>
      </w:r>
      <w:r>
        <w:rPr>
          <w:rFonts w:asciiTheme="minorHAnsi" w:hAnsiTheme="minorHAnsi" w:cstheme="minorHAnsi"/>
          <w:b/>
          <w:sz w:val="24"/>
          <w:szCs w:val="24"/>
        </w:rPr>
        <w:t>’</w:t>
      </w:r>
      <w:r w:rsidR="00F24C74">
        <w:rPr>
          <w:rFonts w:asciiTheme="minorHAnsi" w:hAnsiTheme="minorHAnsi" w:cstheme="minorHAnsi"/>
          <w:sz w:val="24"/>
          <w:szCs w:val="24"/>
        </w:rPr>
        <w:t xml:space="preserve"> </w:t>
      </w:r>
      <w:r>
        <w:rPr>
          <w:rFonts w:asciiTheme="minorHAnsi" w:hAnsiTheme="minorHAnsi" w:cstheme="minorHAnsi"/>
          <w:sz w:val="24"/>
          <w:szCs w:val="24"/>
        </w:rPr>
        <w:t>means</w:t>
      </w:r>
      <w:r w:rsidR="00F24C74">
        <w:rPr>
          <w:rFonts w:asciiTheme="minorHAnsi" w:hAnsiTheme="minorHAnsi" w:cstheme="minorHAnsi"/>
          <w:sz w:val="24"/>
          <w:szCs w:val="24"/>
        </w:rPr>
        <w:t xml:space="preserve"> c</w:t>
      </w:r>
      <w:r w:rsidR="00F24C74" w:rsidRPr="00F24C74">
        <w:rPr>
          <w:rFonts w:asciiTheme="minorHAnsi" w:hAnsiTheme="minorHAnsi" w:cstheme="minorHAnsi"/>
          <w:sz w:val="24"/>
          <w:szCs w:val="24"/>
        </w:rPr>
        <w:t>apable of living, developing, or germinating under favo</w:t>
      </w:r>
      <w:r w:rsidR="00F24C74">
        <w:rPr>
          <w:rFonts w:asciiTheme="minorHAnsi" w:hAnsiTheme="minorHAnsi" w:cstheme="minorHAnsi"/>
          <w:sz w:val="24"/>
          <w:szCs w:val="24"/>
        </w:rPr>
        <w:t>u</w:t>
      </w:r>
      <w:r w:rsidR="00F24C74" w:rsidRPr="00F24C74">
        <w:rPr>
          <w:rFonts w:asciiTheme="minorHAnsi" w:hAnsiTheme="minorHAnsi" w:cstheme="minorHAnsi"/>
          <w:sz w:val="24"/>
          <w:szCs w:val="24"/>
        </w:rPr>
        <w:t>rable conditions.</w:t>
      </w:r>
    </w:p>
    <w:p w14:paraId="7D5FDFD2" w14:textId="77777777" w:rsidR="006164DA" w:rsidRPr="008D4B34" w:rsidRDefault="006164DA" w:rsidP="00464AE3">
      <w:pPr>
        <w:pStyle w:val="Heading1"/>
        <w:numPr>
          <w:ilvl w:val="0"/>
          <w:numId w:val="0"/>
        </w:numPr>
        <w:ind w:left="992" w:hanging="992"/>
        <w:rPr>
          <w:b/>
          <w:color w:val="F79646" w:themeColor="accent6"/>
        </w:rPr>
      </w:pPr>
      <w:bookmarkStart w:id="2" w:name="_Toc391297111"/>
      <w:r w:rsidRPr="008D4B34">
        <w:rPr>
          <w:b/>
          <w:color w:val="F79646" w:themeColor="accent6"/>
        </w:rPr>
        <w:t>Acronymns</w:t>
      </w:r>
      <w:bookmarkEnd w:id="2"/>
    </w:p>
    <w:p w14:paraId="621A6682" w14:textId="77777777" w:rsidR="006164DA" w:rsidRPr="006006B7" w:rsidRDefault="006164DA" w:rsidP="006164DA">
      <w:pPr>
        <w:rPr>
          <w:sz w:val="24"/>
          <w:szCs w:val="24"/>
        </w:rPr>
      </w:pPr>
      <w:r w:rsidRPr="006006B7">
        <w:rPr>
          <w:sz w:val="24"/>
          <w:szCs w:val="24"/>
        </w:rPr>
        <w:t>BOMA – Barking Owl Management Area</w:t>
      </w:r>
    </w:p>
    <w:p w14:paraId="29DB86BC" w14:textId="77777777" w:rsidR="002A2681" w:rsidRPr="006006B7" w:rsidRDefault="002A2681" w:rsidP="006164DA">
      <w:pPr>
        <w:rPr>
          <w:sz w:val="24"/>
          <w:szCs w:val="24"/>
        </w:rPr>
      </w:pPr>
      <w:r w:rsidRPr="006006B7">
        <w:rPr>
          <w:sz w:val="24"/>
          <w:szCs w:val="24"/>
        </w:rPr>
        <w:t>BPMA – Brush-tailed Phascogale Management Area</w:t>
      </w:r>
    </w:p>
    <w:p w14:paraId="65CC9749" w14:textId="77777777" w:rsidR="00B366D2" w:rsidRDefault="00B366D2" w:rsidP="006164DA">
      <w:pPr>
        <w:rPr>
          <w:sz w:val="24"/>
          <w:szCs w:val="24"/>
        </w:rPr>
      </w:pPr>
      <w:r w:rsidRPr="00B366D2">
        <w:rPr>
          <w:sz w:val="24"/>
          <w:szCs w:val="24"/>
        </w:rPr>
        <w:t>CAR – Comprehensive, Adequate and Representative</w:t>
      </w:r>
    </w:p>
    <w:p w14:paraId="74D4C62D" w14:textId="77777777" w:rsidR="0084179F" w:rsidRDefault="0084179F" w:rsidP="006164DA">
      <w:pPr>
        <w:rPr>
          <w:sz w:val="24"/>
          <w:szCs w:val="24"/>
        </w:rPr>
      </w:pPr>
      <w:r w:rsidRPr="006006B7">
        <w:rPr>
          <w:sz w:val="24"/>
          <w:szCs w:val="24"/>
        </w:rPr>
        <w:t>CPMA – Carpet Python Management Area</w:t>
      </w:r>
    </w:p>
    <w:p w14:paraId="21C39373" w14:textId="77777777" w:rsidR="00D24703" w:rsidRDefault="00D24703" w:rsidP="006164DA">
      <w:pPr>
        <w:rPr>
          <w:sz w:val="24"/>
          <w:szCs w:val="24"/>
        </w:rPr>
      </w:pPr>
      <w:r>
        <w:rPr>
          <w:sz w:val="24"/>
          <w:szCs w:val="24"/>
        </w:rPr>
        <w:t>DC – Designated Catchment as identified in a Forest Management Plan</w:t>
      </w:r>
    </w:p>
    <w:p w14:paraId="66FC7A37" w14:textId="77777777" w:rsidR="00B366D2" w:rsidRPr="006006B7" w:rsidRDefault="00B366D2" w:rsidP="006164DA">
      <w:pPr>
        <w:rPr>
          <w:sz w:val="24"/>
          <w:szCs w:val="24"/>
        </w:rPr>
      </w:pPr>
      <w:r w:rsidRPr="00B366D2">
        <w:rPr>
          <w:sz w:val="24"/>
          <w:szCs w:val="24"/>
        </w:rPr>
        <w:t>EVC – Ecological Vegetation Class</w:t>
      </w:r>
    </w:p>
    <w:p w14:paraId="7EE98F35" w14:textId="77777777" w:rsidR="00A65995" w:rsidRDefault="00A65995" w:rsidP="00414F8B">
      <w:pPr>
        <w:rPr>
          <w:sz w:val="24"/>
          <w:szCs w:val="24"/>
        </w:rPr>
      </w:pPr>
      <w:r>
        <w:rPr>
          <w:sz w:val="24"/>
          <w:szCs w:val="24"/>
        </w:rPr>
        <w:t>FMA – Forest Management Area</w:t>
      </w:r>
    </w:p>
    <w:p w14:paraId="6127CE6D" w14:textId="77777777" w:rsidR="00414F8B" w:rsidRPr="006006B7" w:rsidRDefault="00414F8B" w:rsidP="00414F8B">
      <w:pPr>
        <w:rPr>
          <w:sz w:val="24"/>
          <w:szCs w:val="24"/>
        </w:rPr>
      </w:pPr>
      <w:r w:rsidRPr="006006B7">
        <w:rPr>
          <w:sz w:val="24"/>
          <w:szCs w:val="24"/>
        </w:rPr>
        <w:t>FMZ – Forest Management Zone</w:t>
      </w:r>
    </w:p>
    <w:p w14:paraId="4F271446" w14:textId="77777777" w:rsidR="00414F8B" w:rsidRDefault="00414F8B" w:rsidP="00414F8B">
      <w:pPr>
        <w:rPr>
          <w:sz w:val="24"/>
          <w:szCs w:val="24"/>
        </w:rPr>
      </w:pPr>
      <w:r w:rsidRPr="006006B7">
        <w:rPr>
          <w:sz w:val="24"/>
          <w:szCs w:val="24"/>
        </w:rPr>
        <w:t>GMZ – General Management Zone</w:t>
      </w:r>
    </w:p>
    <w:p w14:paraId="294191C1" w14:textId="77777777" w:rsidR="00B366D2" w:rsidRPr="00B366D2" w:rsidRDefault="00B366D2" w:rsidP="00B366D2">
      <w:pPr>
        <w:rPr>
          <w:sz w:val="24"/>
          <w:szCs w:val="24"/>
        </w:rPr>
      </w:pPr>
      <w:r w:rsidRPr="00B366D2">
        <w:rPr>
          <w:sz w:val="24"/>
          <w:szCs w:val="24"/>
        </w:rPr>
        <w:t>GRU – Geographic Representation Unit</w:t>
      </w:r>
    </w:p>
    <w:p w14:paraId="53816829" w14:textId="77777777" w:rsidR="00B366D2" w:rsidRPr="00B366D2" w:rsidRDefault="00B366D2" w:rsidP="00B366D2">
      <w:pPr>
        <w:rPr>
          <w:sz w:val="24"/>
          <w:szCs w:val="24"/>
        </w:rPr>
      </w:pPr>
      <w:r w:rsidRPr="00B366D2">
        <w:rPr>
          <w:sz w:val="24"/>
          <w:szCs w:val="24"/>
        </w:rPr>
        <w:t>Ha - hectare</w:t>
      </w:r>
    </w:p>
    <w:p w14:paraId="2685DEF0" w14:textId="77777777" w:rsidR="00B366D2" w:rsidRPr="006006B7" w:rsidRDefault="00B366D2" w:rsidP="00B366D2">
      <w:pPr>
        <w:rPr>
          <w:sz w:val="24"/>
          <w:szCs w:val="24"/>
        </w:rPr>
      </w:pPr>
      <w:r w:rsidRPr="00B366D2">
        <w:rPr>
          <w:sz w:val="24"/>
          <w:szCs w:val="24"/>
        </w:rPr>
        <w:t>JANIS - Joint ANZECC/MCFFA National Forest Policy Statement Implementation Subcommittee</w:t>
      </w:r>
    </w:p>
    <w:p w14:paraId="78C66231" w14:textId="77777777" w:rsidR="00AF4F60" w:rsidRPr="006006B7" w:rsidRDefault="00AF4F60" w:rsidP="006164DA">
      <w:pPr>
        <w:rPr>
          <w:sz w:val="24"/>
          <w:szCs w:val="24"/>
        </w:rPr>
      </w:pPr>
      <w:r w:rsidRPr="006006B7">
        <w:rPr>
          <w:sz w:val="24"/>
          <w:szCs w:val="24"/>
        </w:rPr>
        <w:t>LCC – Land Conservation Council</w:t>
      </w:r>
    </w:p>
    <w:p w14:paraId="6DB1FD2A" w14:textId="77777777" w:rsidR="00A46CAE" w:rsidRPr="006006B7" w:rsidRDefault="00A46CAE" w:rsidP="006164DA">
      <w:pPr>
        <w:rPr>
          <w:sz w:val="24"/>
          <w:szCs w:val="24"/>
        </w:rPr>
      </w:pPr>
      <w:r w:rsidRPr="006006B7">
        <w:rPr>
          <w:sz w:val="24"/>
          <w:szCs w:val="24"/>
        </w:rPr>
        <w:t>LMU – Leadbeater’s Possum Management Unit</w:t>
      </w:r>
    </w:p>
    <w:p w14:paraId="604A2EC4" w14:textId="77777777" w:rsidR="00134A2B" w:rsidRDefault="00134A2B" w:rsidP="006164DA">
      <w:pPr>
        <w:rPr>
          <w:sz w:val="24"/>
          <w:szCs w:val="24"/>
        </w:rPr>
      </w:pPr>
      <w:r w:rsidRPr="006006B7">
        <w:rPr>
          <w:sz w:val="24"/>
          <w:szCs w:val="24"/>
        </w:rPr>
        <w:t>MOMA – Masked Owl Management Area</w:t>
      </w:r>
    </w:p>
    <w:p w14:paraId="18F0EE72" w14:textId="77777777" w:rsidR="007A7BAC" w:rsidRPr="006006B7" w:rsidRDefault="007A7BAC" w:rsidP="006164DA">
      <w:pPr>
        <w:rPr>
          <w:sz w:val="24"/>
          <w:szCs w:val="24"/>
        </w:rPr>
      </w:pPr>
      <w:r w:rsidRPr="006006B7">
        <w:rPr>
          <w:sz w:val="24"/>
          <w:szCs w:val="24"/>
        </w:rPr>
        <w:t>NE – National Estate</w:t>
      </w:r>
    </w:p>
    <w:p w14:paraId="6DF84BB3" w14:textId="77777777" w:rsidR="00FF52AC" w:rsidRPr="006006B7" w:rsidRDefault="00FF52AC" w:rsidP="00FF52AC">
      <w:pPr>
        <w:rPr>
          <w:sz w:val="24"/>
          <w:szCs w:val="24"/>
        </w:rPr>
      </w:pPr>
      <w:r w:rsidRPr="006006B7">
        <w:rPr>
          <w:sz w:val="24"/>
          <w:szCs w:val="24"/>
        </w:rPr>
        <w:t>POMA – Powerful Owl Management Area</w:t>
      </w:r>
    </w:p>
    <w:p w14:paraId="697D0C62" w14:textId="77777777" w:rsidR="00D24703" w:rsidRDefault="00D24703" w:rsidP="006164DA">
      <w:pPr>
        <w:rPr>
          <w:sz w:val="24"/>
          <w:szCs w:val="24"/>
        </w:rPr>
      </w:pPr>
      <w:r>
        <w:rPr>
          <w:sz w:val="24"/>
          <w:szCs w:val="24"/>
        </w:rPr>
        <w:t>SAP – Special Area Plan</w:t>
      </w:r>
    </w:p>
    <w:p w14:paraId="7D50FD44" w14:textId="77777777" w:rsidR="005107E2" w:rsidRPr="006006B7" w:rsidRDefault="005107E2" w:rsidP="006164DA">
      <w:pPr>
        <w:rPr>
          <w:sz w:val="24"/>
          <w:szCs w:val="24"/>
        </w:rPr>
      </w:pPr>
      <w:r w:rsidRPr="006006B7">
        <w:rPr>
          <w:sz w:val="24"/>
          <w:szCs w:val="24"/>
        </w:rPr>
        <w:t>SF – State forest</w:t>
      </w:r>
    </w:p>
    <w:p w14:paraId="27110899" w14:textId="77777777" w:rsidR="00414F8B" w:rsidRPr="006006B7" w:rsidRDefault="00414F8B" w:rsidP="00414F8B">
      <w:pPr>
        <w:rPr>
          <w:sz w:val="24"/>
          <w:szCs w:val="24"/>
        </w:rPr>
      </w:pPr>
      <w:r w:rsidRPr="006006B7">
        <w:rPr>
          <w:sz w:val="24"/>
          <w:szCs w:val="24"/>
        </w:rPr>
        <w:t>SMZ – Special Management Zone</w:t>
      </w:r>
    </w:p>
    <w:p w14:paraId="5383A8D4" w14:textId="77777777" w:rsidR="004D021F" w:rsidRDefault="004D021F" w:rsidP="006164DA">
      <w:pPr>
        <w:rPr>
          <w:sz w:val="24"/>
          <w:szCs w:val="24"/>
        </w:rPr>
      </w:pPr>
      <w:r w:rsidRPr="006006B7">
        <w:rPr>
          <w:sz w:val="24"/>
          <w:szCs w:val="24"/>
        </w:rPr>
        <w:t>SPZ – Special Protection Zone</w:t>
      </w:r>
    </w:p>
    <w:p w14:paraId="7CF09F49" w14:textId="77777777" w:rsidR="00856D46" w:rsidRDefault="00D24703" w:rsidP="006164DA">
      <w:pPr>
        <w:rPr>
          <w:sz w:val="24"/>
          <w:szCs w:val="24"/>
        </w:rPr>
      </w:pPr>
      <w:r>
        <w:rPr>
          <w:sz w:val="24"/>
          <w:szCs w:val="24"/>
        </w:rPr>
        <w:t>SWSC – Special Water Supply Catchment</w:t>
      </w:r>
    </w:p>
    <w:p w14:paraId="361B9E4B" w14:textId="77777777" w:rsidR="008729E8" w:rsidRDefault="008729E8" w:rsidP="00D26B34">
      <w:pPr>
        <w:pStyle w:val="Heading1"/>
        <w:rPr>
          <w:b/>
          <w:color w:val="F79646" w:themeColor="accent6"/>
        </w:rPr>
      </w:pPr>
      <w:bookmarkStart w:id="3" w:name="_Toc391297112"/>
      <w:r>
        <w:rPr>
          <w:b/>
          <w:color w:val="F79646" w:themeColor="accent6"/>
        </w:rPr>
        <w:t>Introduction</w:t>
      </w:r>
      <w:bookmarkEnd w:id="3"/>
    </w:p>
    <w:p w14:paraId="5C9476F1" w14:textId="77777777" w:rsidR="00DB38EB" w:rsidRDefault="00DB38EB" w:rsidP="00FC1351">
      <w:r>
        <w:t xml:space="preserve">The </w:t>
      </w:r>
      <w:r w:rsidRPr="00DB38EB">
        <w:rPr>
          <w:i/>
        </w:rPr>
        <w:t>Planning Standards for timber harvesting operations in Victoria’s State forests 2014</w:t>
      </w:r>
      <w:r>
        <w:t xml:space="preserve"> are an appendix to the Management Standards and Procedures which are incorporated into the Code.</w:t>
      </w:r>
    </w:p>
    <w:p w14:paraId="46A3D145" w14:textId="77777777" w:rsidR="00E5427D" w:rsidRDefault="00F75D4E" w:rsidP="00FC1351">
      <w:r>
        <w:t xml:space="preserve">Throughout this document the planning standards can be categorised as either fixed zoning requirements or detection based zoning requirements.  </w:t>
      </w:r>
    </w:p>
    <w:p w14:paraId="15A0161E" w14:textId="77777777" w:rsidR="00E5427D" w:rsidRDefault="00F75D4E" w:rsidP="00FC1351">
      <w:r>
        <w:t xml:space="preserve">Fixed zoning requirements are the responsibility of DEPI to represent spatially in the corporate FMZ scheme.  </w:t>
      </w:r>
    </w:p>
    <w:p w14:paraId="397D2C67" w14:textId="77777777" w:rsidR="004D389E" w:rsidRDefault="004D389E" w:rsidP="00FC1351">
      <w:r w:rsidRPr="004D389E">
        <w:t xml:space="preserve">Detection based zoning requirements are also the responsibility of DEPI to represent spatially in the corporate FMZ scheme however where evidence of a detection based value (as outlined in this document) is found in the field and it isn’t already included in the FMZ scheme, application must be made by the managing </w:t>
      </w:r>
      <w:r w:rsidR="004105CB" w:rsidRPr="004D389E">
        <w:t>authority to</w:t>
      </w:r>
      <w:r w:rsidRPr="004D389E">
        <w:t xml:space="preserve"> the Secretary or delegate prior to commencement of the timber harvesting to amend the FMZ scheme.</w:t>
      </w:r>
    </w:p>
    <w:p w14:paraId="121D4B67" w14:textId="77777777" w:rsidR="006F083D" w:rsidRPr="00253FC9" w:rsidRDefault="00B21522" w:rsidP="00253FC9">
      <w:pPr>
        <w:pStyle w:val="Heading1"/>
        <w:rPr>
          <w:b/>
          <w:color w:val="F79646" w:themeColor="accent6"/>
        </w:rPr>
      </w:pPr>
      <w:bookmarkStart w:id="4" w:name="_Toc391297113"/>
      <w:r w:rsidRPr="00253FC9">
        <w:rPr>
          <w:b/>
          <w:color w:val="F79646" w:themeColor="accent6"/>
        </w:rPr>
        <w:t>Planning P</w:t>
      </w:r>
      <w:r w:rsidR="006F083D" w:rsidRPr="00253FC9">
        <w:rPr>
          <w:b/>
          <w:color w:val="F79646" w:themeColor="accent6"/>
        </w:rPr>
        <w:t>rocedures</w:t>
      </w:r>
      <w:bookmarkEnd w:id="4"/>
    </w:p>
    <w:p w14:paraId="08E27C0C" w14:textId="77777777" w:rsidR="006F083D" w:rsidRPr="002F277B" w:rsidRDefault="006F083D" w:rsidP="002F277B">
      <w:pPr>
        <w:pStyle w:val="Heading2"/>
        <w:rPr>
          <w:color w:val="F79646" w:themeColor="accent6"/>
        </w:rPr>
      </w:pPr>
      <w:r w:rsidRPr="002F277B">
        <w:rPr>
          <w:color w:val="F79646" w:themeColor="accent6"/>
        </w:rPr>
        <w:t xml:space="preserve"> </w:t>
      </w:r>
      <w:bookmarkStart w:id="5" w:name="_Toc391297114"/>
      <w:r w:rsidRPr="002F277B">
        <w:rPr>
          <w:color w:val="F79646" w:themeColor="accent6"/>
        </w:rPr>
        <w:t>Forest Management Zoning Scheme</w:t>
      </w:r>
      <w:bookmarkEnd w:id="5"/>
    </w:p>
    <w:p w14:paraId="73BD92BA" w14:textId="77777777" w:rsidR="006F083D" w:rsidRPr="008A42E5" w:rsidRDefault="006F083D" w:rsidP="00FB79C0">
      <w:pPr>
        <w:pStyle w:val="Heading3"/>
      </w:pPr>
      <w:bookmarkStart w:id="6" w:name="_Toc391297115"/>
      <w:r w:rsidRPr="008A42E5">
        <w:t>Establishment and amendment</w:t>
      </w:r>
      <w:bookmarkEnd w:id="6"/>
      <w:r w:rsidRPr="008A42E5">
        <w:t xml:space="preserve"> </w:t>
      </w:r>
    </w:p>
    <w:p w14:paraId="4AB2D684" w14:textId="77777777" w:rsidR="006F083D" w:rsidRPr="0047304D" w:rsidRDefault="006F083D" w:rsidP="00024D39">
      <w:pPr>
        <w:numPr>
          <w:ilvl w:val="3"/>
          <w:numId w:val="21"/>
        </w:numPr>
        <w:spacing w:before="240" w:after="60" w:line="240" w:lineRule="auto"/>
        <w:ind w:left="1854" w:hanging="862"/>
        <w:rPr>
          <w:bCs/>
          <w:sz w:val="24"/>
          <w:szCs w:val="24"/>
        </w:rPr>
      </w:pPr>
      <w:r w:rsidRPr="0047304D">
        <w:rPr>
          <w:bCs/>
          <w:sz w:val="24"/>
          <w:szCs w:val="24"/>
        </w:rPr>
        <w:t xml:space="preserve">In establishing and maintaining a </w:t>
      </w:r>
      <w:r w:rsidR="00F75D4E" w:rsidRPr="0047304D">
        <w:rPr>
          <w:bCs/>
          <w:sz w:val="24"/>
          <w:szCs w:val="24"/>
        </w:rPr>
        <w:t>FMZ</w:t>
      </w:r>
      <w:r w:rsidRPr="0047304D">
        <w:rPr>
          <w:bCs/>
          <w:sz w:val="24"/>
          <w:szCs w:val="24"/>
        </w:rPr>
        <w:t xml:space="preserve"> scheme, the planning standards in this document that apply to SPZ and SMZ establishment and amendment should be adhered to. </w:t>
      </w:r>
    </w:p>
    <w:p w14:paraId="49DC63FD" w14:textId="77777777" w:rsidR="006F083D" w:rsidRPr="0047304D" w:rsidRDefault="006F083D" w:rsidP="00024D39">
      <w:pPr>
        <w:numPr>
          <w:ilvl w:val="3"/>
          <w:numId w:val="21"/>
        </w:numPr>
        <w:spacing w:before="240" w:after="60" w:line="240" w:lineRule="auto"/>
        <w:rPr>
          <w:bCs/>
          <w:sz w:val="24"/>
          <w:szCs w:val="24"/>
        </w:rPr>
      </w:pPr>
      <w:r w:rsidRPr="0047304D">
        <w:rPr>
          <w:bCs/>
          <w:iCs/>
          <w:sz w:val="24"/>
          <w:szCs w:val="24"/>
        </w:rPr>
        <w:t xml:space="preserve">Where accurate data is available DEPI will represent planning standards spatially in the corporate </w:t>
      </w:r>
      <w:r w:rsidR="00846688" w:rsidRPr="0047304D">
        <w:rPr>
          <w:bCs/>
          <w:iCs/>
          <w:sz w:val="24"/>
          <w:szCs w:val="24"/>
        </w:rPr>
        <w:t>FMZ</w:t>
      </w:r>
      <w:r w:rsidRPr="0047304D">
        <w:rPr>
          <w:bCs/>
          <w:iCs/>
          <w:sz w:val="24"/>
          <w:szCs w:val="24"/>
        </w:rPr>
        <w:t xml:space="preserve"> scheme.</w:t>
      </w:r>
    </w:p>
    <w:p w14:paraId="26F4B92D" w14:textId="77777777" w:rsidR="00DC696F" w:rsidRPr="00B2397B" w:rsidRDefault="006F083D" w:rsidP="00B2397B">
      <w:pPr>
        <w:numPr>
          <w:ilvl w:val="3"/>
          <w:numId w:val="12"/>
        </w:numPr>
        <w:spacing w:before="240" w:after="60" w:line="240" w:lineRule="auto"/>
        <w:rPr>
          <w:szCs w:val="24"/>
        </w:rPr>
      </w:pPr>
      <w:r w:rsidRPr="0047304D">
        <w:rPr>
          <w:szCs w:val="24"/>
        </w:rPr>
        <w:t xml:space="preserve">Amendments to the FMZ scheme must be in accordance with the relevant </w:t>
      </w:r>
      <w:r w:rsidR="002F277B" w:rsidRPr="0047304D">
        <w:rPr>
          <w:szCs w:val="24"/>
        </w:rPr>
        <w:t>r</w:t>
      </w:r>
      <w:r w:rsidRPr="0047304D">
        <w:rPr>
          <w:szCs w:val="24"/>
        </w:rPr>
        <w:t xml:space="preserve">egional </w:t>
      </w:r>
      <w:r w:rsidR="002F277B" w:rsidRPr="0047304D">
        <w:rPr>
          <w:szCs w:val="24"/>
        </w:rPr>
        <w:t>f</w:t>
      </w:r>
      <w:r w:rsidRPr="0047304D">
        <w:rPr>
          <w:szCs w:val="24"/>
        </w:rPr>
        <w:t xml:space="preserve">orest </w:t>
      </w:r>
      <w:r w:rsidR="002F277B" w:rsidRPr="0047304D">
        <w:rPr>
          <w:szCs w:val="24"/>
        </w:rPr>
        <w:t>a</w:t>
      </w:r>
      <w:r w:rsidRPr="00E53986">
        <w:rPr>
          <w:szCs w:val="24"/>
        </w:rPr>
        <w:t xml:space="preserve">greement, the relevant </w:t>
      </w:r>
      <w:r w:rsidR="00CC45FE" w:rsidRPr="00E53986">
        <w:rPr>
          <w:szCs w:val="24"/>
        </w:rPr>
        <w:t>f</w:t>
      </w:r>
      <w:r w:rsidRPr="00E53986">
        <w:rPr>
          <w:szCs w:val="24"/>
        </w:rPr>
        <w:t xml:space="preserve">orest </w:t>
      </w:r>
      <w:r w:rsidR="00CC45FE" w:rsidRPr="00E53986">
        <w:rPr>
          <w:szCs w:val="24"/>
        </w:rPr>
        <w:t>m</w:t>
      </w:r>
      <w:r w:rsidRPr="00E53986">
        <w:rPr>
          <w:szCs w:val="24"/>
        </w:rPr>
        <w:t xml:space="preserve">anagement </w:t>
      </w:r>
      <w:r w:rsidR="00CC45FE" w:rsidRPr="00DC696F">
        <w:rPr>
          <w:szCs w:val="24"/>
        </w:rPr>
        <w:t xml:space="preserve">plan </w:t>
      </w:r>
      <w:r w:rsidRPr="00DC696F">
        <w:rPr>
          <w:szCs w:val="24"/>
        </w:rPr>
        <w:t xml:space="preserve">and the </w:t>
      </w:r>
      <w:r w:rsidRPr="00DC696F">
        <w:rPr>
          <w:i/>
          <w:szCs w:val="24"/>
        </w:rPr>
        <w:t xml:space="preserve">Code of Practice for </w:t>
      </w:r>
      <w:r w:rsidR="00CC45FE" w:rsidRPr="00DC696F">
        <w:rPr>
          <w:i/>
          <w:szCs w:val="24"/>
        </w:rPr>
        <w:t>T</w:t>
      </w:r>
      <w:r w:rsidRPr="00DC696F">
        <w:rPr>
          <w:i/>
          <w:szCs w:val="24"/>
        </w:rPr>
        <w:t xml:space="preserve">imber </w:t>
      </w:r>
      <w:r w:rsidR="00CC45FE" w:rsidRPr="00F2365C">
        <w:rPr>
          <w:i/>
          <w:szCs w:val="24"/>
        </w:rPr>
        <w:t>P</w:t>
      </w:r>
      <w:r w:rsidRPr="00F2365C">
        <w:rPr>
          <w:i/>
          <w:szCs w:val="24"/>
        </w:rPr>
        <w:t>roduction 2014</w:t>
      </w:r>
      <w:r w:rsidRPr="00B768CA">
        <w:rPr>
          <w:szCs w:val="24"/>
        </w:rPr>
        <w:t xml:space="preserve">. </w:t>
      </w:r>
    </w:p>
    <w:p w14:paraId="1570CC24" w14:textId="77777777" w:rsidR="006F083D" w:rsidRPr="0047304D" w:rsidRDefault="006F083D" w:rsidP="00024D39">
      <w:pPr>
        <w:numPr>
          <w:ilvl w:val="3"/>
          <w:numId w:val="12"/>
        </w:numPr>
        <w:spacing w:before="240" w:after="60" w:line="240" w:lineRule="auto"/>
        <w:rPr>
          <w:bCs/>
          <w:sz w:val="24"/>
          <w:szCs w:val="24"/>
        </w:rPr>
      </w:pPr>
      <w:r w:rsidRPr="0047304D">
        <w:rPr>
          <w:bCs/>
          <w:sz w:val="24"/>
          <w:szCs w:val="24"/>
        </w:rPr>
        <w:t xml:space="preserve">DEPI may produce a Standard Operating Procedure for the purpose of managing amendments to the </w:t>
      </w:r>
      <w:r w:rsidR="00846688" w:rsidRPr="0047304D">
        <w:rPr>
          <w:bCs/>
          <w:sz w:val="24"/>
          <w:szCs w:val="24"/>
        </w:rPr>
        <w:t>FMZ</w:t>
      </w:r>
      <w:r w:rsidRPr="0047304D">
        <w:rPr>
          <w:bCs/>
          <w:sz w:val="24"/>
          <w:szCs w:val="24"/>
        </w:rPr>
        <w:t xml:space="preserve"> scheme.</w:t>
      </w:r>
    </w:p>
    <w:p w14:paraId="23543DEC" w14:textId="77777777" w:rsidR="006F083D" w:rsidRPr="008A42E5" w:rsidRDefault="006F083D" w:rsidP="00FB79C0">
      <w:pPr>
        <w:pStyle w:val="Heading3"/>
      </w:pPr>
      <w:bookmarkStart w:id="7" w:name="_Toc391297116"/>
      <w:r w:rsidRPr="008A42E5">
        <w:t>Management Actions</w:t>
      </w:r>
      <w:bookmarkEnd w:id="7"/>
    </w:p>
    <w:p w14:paraId="71D84D17" w14:textId="77777777" w:rsidR="006F083D" w:rsidRPr="00E53986" w:rsidRDefault="006F083D" w:rsidP="006F083D">
      <w:pPr>
        <w:numPr>
          <w:ilvl w:val="3"/>
          <w:numId w:val="22"/>
        </w:numPr>
        <w:rPr>
          <w:bCs/>
          <w:sz w:val="24"/>
          <w:szCs w:val="24"/>
        </w:rPr>
      </w:pPr>
      <w:r w:rsidRPr="00E53986">
        <w:rPr>
          <w:bCs/>
          <w:sz w:val="24"/>
          <w:szCs w:val="24"/>
        </w:rPr>
        <w:t xml:space="preserve">In conducting timber harvesting operations, the planning standards in this document that apply to SMZ or SPZ management actions (which may or may not be represented </w:t>
      </w:r>
      <w:r w:rsidRPr="00E53986">
        <w:rPr>
          <w:bCs/>
          <w:iCs/>
          <w:sz w:val="24"/>
          <w:szCs w:val="24"/>
        </w:rPr>
        <w:t>spatially in the corporate forest management zoning scheme</w:t>
      </w:r>
      <w:r w:rsidRPr="00E53986">
        <w:rPr>
          <w:bCs/>
          <w:sz w:val="24"/>
          <w:szCs w:val="24"/>
        </w:rPr>
        <w:t>) are to be adhered to.</w:t>
      </w:r>
    </w:p>
    <w:p w14:paraId="12125AB4" w14:textId="77777777" w:rsidR="006F083D" w:rsidRDefault="006F083D" w:rsidP="00FC1351"/>
    <w:p w14:paraId="652E5BDE" w14:textId="77777777" w:rsidR="004D021F" w:rsidRDefault="004D021F" w:rsidP="00D26B34"/>
    <w:p w14:paraId="3E87417E" w14:textId="77777777" w:rsidR="002E1BB1" w:rsidRPr="008D4B34" w:rsidRDefault="002E1BB1" w:rsidP="002E1BB1">
      <w:pPr>
        <w:pStyle w:val="Heading1"/>
        <w:rPr>
          <w:b/>
          <w:color w:val="F79646" w:themeColor="accent6"/>
        </w:rPr>
      </w:pPr>
      <w:bookmarkStart w:id="8" w:name="_Toc391297117"/>
      <w:r w:rsidRPr="008D4B34">
        <w:rPr>
          <w:b/>
          <w:color w:val="F79646" w:themeColor="accent6"/>
        </w:rPr>
        <w:t>Water Quality, River Health and Soil Protection</w:t>
      </w:r>
      <w:bookmarkEnd w:id="8"/>
    </w:p>
    <w:p w14:paraId="65E8638D" w14:textId="77777777" w:rsidR="0009681D" w:rsidRPr="008D4B34" w:rsidRDefault="0009681D" w:rsidP="002E1BB1">
      <w:pPr>
        <w:pStyle w:val="Heading2"/>
        <w:rPr>
          <w:color w:val="F79646" w:themeColor="accent6"/>
        </w:rPr>
      </w:pPr>
      <w:bookmarkStart w:id="9" w:name="_Toc391297118"/>
      <w:r w:rsidRPr="008D4B34">
        <w:rPr>
          <w:color w:val="F79646" w:themeColor="accent6"/>
        </w:rPr>
        <w:t>Stream protection</w:t>
      </w:r>
      <w:r w:rsidR="00FD23C6">
        <w:rPr>
          <w:color w:val="F79646" w:themeColor="accent6"/>
        </w:rPr>
        <w:t xml:space="preserve"> – fixed zoning</w:t>
      </w:r>
      <w:bookmarkEnd w:id="9"/>
    </w:p>
    <w:p w14:paraId="1F3FFDD4" w14:textId="77777777" w:rsidR="0009681D" w:rsidRDefault="0009681D" w:rsidP="0009681D">
      <w:pPr>
        <w:pStyle w:val="Heading3"/>
      </w:pPr>
      <w:bookmarkStart w:id="10" w:name="_Toc391297119"/>
      <w:r>
        <w:t>East Gippsland FMA</w:t>
      </w:r>
      <w:bookmarkEnd w:id="10"/>
    </w:p>
    <w:p w14:paraId="74F96D2D" w14:textId="77777777" w:rsidR="0009681D" w:rsidRDefault="0009681D" w:rsidP="0009681D">
      <w:pPr>
        <w:pStyle w:val="Heading4"/>
      </w:pPr>
      <w:r>
        <w:t>Establish SPZs for str</w:t>
      </w:r>
      <w:r w:rsidR="00DA6239">
        <w:t xml:space="preserve">eam protection as outlined in </w:t>
      </w:r>
      <w:r w:rsidR="00BA652E">
        <w:t>table 1 below</w:t>
      </w:r>
      <w:r>
        <w:t>.</w:t>
      </w:r>
    </w:p>
    <w:p w14:paraId="1FDE5C46" w14:textId="77777777" w:rsidR="0009681D" w:rsidRDefault="0009681D" w:rsidP="00872821">
      <w:pPr>
        <w:pStyle w:val="Caption"/>
        <w:spacing w:before="240" w:after="120" w:line="240" w:lineRule="auto"/>
      </w:pPr>
      <w:bookmarkStart w:id="11" w:name="_Ref361071603"/>
      <w:r>
        <w:t xml:space="preserve">Table </w:t>
      </w:r>
      <w:r w:rsidR="00B345F4">
        <w:fldChar w:fldCharType="begin"/>
      </w:r>
      <w:r w:rsidR="007A7BAC">
        <w:instrText xml:space="preserve"> SEQ Table \* ARABIC </w:instrText>
      </w:r>
      <w:r w:rsidR="00B345F4">
        <w:fldChar w:fldCharType="separate"/>
      </w:r>
      <w:r w:rsidR="008608FB">
        <w:rPr>
          <w:noProof/>
        </w:rPr>
        <w:t>1</w:t>
      </w:r>
      <w:r w:rsidR="00B345F4">
        <w:rPr>
          <w:noProof/>
        </w:rPr>
        <w:fldChar w:fldCharType="end"/>
      </w:r>
      <w:r>
        <w:t xml:space="preserve"> East Gippsland stream protection SPZs</w:t>
      </w:r>
      <w:bookmarkEnd w:id="11"/>
      <w:r w:rsidR="00623147">
        <w:t>.</w:t>
      </w:r>
    </w:p>
    <w:tbl>
      <w:tblPr>
        <w:tblStyle w:val="TableGrid"/>
        <w:tblW w:w="0" w:type="auto"/>
        <w:tblBorders>
          <w:top w:val="single" w:sz="4" w:space="0" w:color="F79646" w:themeColor="accent6"/>
          <w:left w:val="none" w:sz="0" w:space="0" w:color="auto"/>
          <w:bottom w:val="single" w:sz="4" w:space="0" w:color="F79646" w:themeColor="accent6"/>
          <w:right w:val="none" w:sz="0" w:space="0" w:color="auto"/>
          <w:insideH w:val="single" w:sz="4" w:space="0" w:color="F79646" w:themeColor="accent6"/>
          <w:insideV w:val="none" w:sz="0" w:space="0" w:color="auto"/>
        </w:tblBorders>
        <w:tblLook w:val="04A0" w:firstRow="1" w:lastRow="0" w:firstColumn="1" w:lastColumn="0" w:noHBand="0" w:noVBand="1"/>
      </w:tblPr>
      <w:tblGrid>
        <w:gridCol w:w="1482"/>
        <w:gridCol w:w="7760"/>
      </w:tblGrid>
      <w:tr w:rsidR="0009681D" w14:paraId="1B76A9EA" w14:textId="77777777" w:rsidTr="00683DA2">
        <w:tc>
          <w:tcPr>
            <w:tcW w:w="0" w:type="auto"/>
            <w:shd w:val="clear" w:color="auto" w:fill="FABF8F" w:themeFill="accent6" w:themeFillTint="99"/>
          </w:tcPr>
          <w:p w14:paraId="3086A5E6" w14:textId="77777777" w:rsidR="0009681D" w:rsidRPr="00CA4C76" w:rsidRDefault="0009681D" w:rsidP="00CB10A2">
            <w:pPr>
              <w:spacing w:after="0"/>
              <w:rPr>
                <w:b/>
              </w:rPr>
            </w:pPr>
            <w:r w:rsidRPr="00CA4C76">
              <w:rPr>
                <w:b/>
              </w:rPr>
              <w:t>Minimum SPZ width (m)</w:t>
            </w:r>
          </w:p>
        </w:tc>
        <w:tc>
          <w:tcPr>
            <w:tcW w:w="0" w:type="auto"/>
            <w:shd w:val="clear" w:color="auto" w:fill="FABF8F" w:themeFill="accent6" w:themeFillTint="99"/>
          </w:tcPr>
          <w:p w14:paraId="3897326F" w14:textId="77777777" w:rsidR="0009681D" w:rsidRPr="00CA4C76" w:rsidRDefault="0009681D" w:rsidP="00CB10A2">
            <w:pPr>
              <w:spacing w:after="0"/>
              <w:rPr>
                <w:b/>
              </w:rPr>
            </w:pPr>
            <w:r w:rsidRPr="00CA4C76">
              <w:rPr>
                <w:b/>
              </w:rPr>
              <w:t>Stream</w:t>
            </w:r>
          </w:p>
        </w:tc>
      </w:tr>
      <w:tr w:rsidR="0009681D" w:rsidRPr="00CA4C76" w14:paraId="53C0B462" w14:textId="77777777" w:rsidTr="00850593">
        <w:tc>
          <w:tcPr>
            <w:tcW w:w="0" w:type="auto"/>
            <w:gridSpan w:val="2"/>
            <w:tcBorders>
              <w:bottom w:val="single" w:sz="4" w:space="0" w:color="F79646" w:themeColor="accent6"/>
            </w:tcBorders>
            <w:shd w:val="clear" w:color="auto" w:fill="FDE9D9" w:themeFill="accent6" w:themeFillTint="33"/>
          </w:tcPr>
          <w:p w14:paraId="32612477" w14:textId="77777777" w:rsidR="0009681D" w:rsidRPr="00CA4C76" w:rsidRDefault="0009681D" w:rsidP="00CB10A2">
            <w:pPr>
              <w:spacing w:after="0"/>
              <w:rPr>
                <w:b/>
              </w:rPr>
            </w:pPr>
            <w:r w:rsidRPr="00CA4C76">
              <w:rPr>
                <w:b/>
              </w:rPr>
              <w:t>Heritage Rivers</w:t>
            </w:r>
          </w:p>
        </w:tc>
      </w:tr>
      <w:tr w:rsidR="0009681D" w14:paraId="2ABFB336" w14:textId="77777777" w:rsidTr="00683DA2">
        <w:tc>
          <w:tcPr>
            <w:tcW w:w="0" w:type="auto"/>
          </w:tcPr>
          <w:p w14:paraId="22D4F490" w14:textId="77777777" w:rsidR="0009681D" w:rsidRDefault="0009681D" w:rsidP="00CB10A2">
            <w:pPr>
              <w:spacing w:after="0"/>
            </w:pPr>
            <w:r>
              <w:t>100</w:t>
            </w:r>
          </w:p>
        </w:tc>
        <w:tc>
          <w:tcPr>
            <w:tcW w:w="0" w:type="auto"/>
          </w:tcPr>
          <w:p w14:paraId="5EB6ED6F" w14:textId="77777777" w:rsidR="0009681D" w:rsidRDefault="0009681D" w:rsidP="00CB10A2">
            <w:pPr>
              <w:spacing w:after="0"/>
            </w:pPr>
            <w:r>
              <w:t>Arte River</w:t>
            </w:r>
          </w:p>
        </w:tc>
      </w:tr>
      <w:tr w:rsidR="00850593" w14:paraId="6C9B96BA" w14:textId="77777777" w:rsidTr="0085059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0" w:type="auto"/>
            <w:tcBorders>
              <w:top w:val="single" w:sz="4" w:space="0" w:color="F79646" w:themeColor="accent6"/>
              <w:left w:val="nil"/>
              <w:bottom w:val="single" w:sz="4" w:space="0" w:color="F79646" w:themeColor="accent6"/>
              <w:right w:val="nil"/>
            </w:tcBorders>
          </w:tcPr>
          <w:p w14:paraId="174AEA13" w14:textId="77777777" w:rsidR="00850593" w:rsidRDefault="00850593" w:rsidP="0041179B">
            <w:pPr>
              <w:spacing w:after="0"/>
            </w:pPr>
            <w:r>
              <w:t>200</w:t>
            </w:r>
          </w:p>
        </w:tc>
        <w:tc>
          <w:tcPr>
            <w:tcW w:w="0" w:type="auto"/>
            <w:tcBorders>
              <w:top w:val="single" w:sz="4" w:space="0" w:color="F79646" w:themeColor="accent6"/>
              <w:left w:val="nil"/>
              <w:bottom w:val="single" w:sz="4" w:space="0" w:color="F79646" w:themeColor="accent6"/>
              <w:right w:val="nil"/>
            </w:tcBorders>
          </w:tcPr>
          <w:p w14:paraId="30028B02" w14:textId="77777777" w:rsidR="00850593" w:rsidRDefault="00850593" w:rsidP="0041179B">
            <w:pPr>
              <w:spacing w:after="0"/>
            </w:pPr>
            <w:r>
              <w:t>Bemm River (downstream of Princes Hwy)</w:t>
            </w:r>
          </w:p>
        </w:tc>
      </w:tr>
      <w:tr w:rsidR="00850593" w14:paraId="440DB749" w14:textId="77777777" w:rsidTr="0085059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0" w:type="auto"/>
            <w:tcBorders>
              <w:top w:val="single" w:sz="4" w:space="0" w:color="F79646" w:themeColor="accent6"/>
              <w:left w:val="nil"/>
              <w:bottom w:val="single" w:sz="4" w:space="0" w:color="F79646" w:themeColor="accent6"/>
              <w:right w:val="nil"/>
            </w:tcBorders>
          </w:tcPr>
          <w:p w14:paraId="27F256F5" w14:textId="77777777" w:rsidR="00850593" w:rsidRDefault="00850593" w:rsidP="0041179B">
            <w:pPr>
              <w:spacing w:after="0"/>
            </w:pPr>
            <w:r>
              <w:t>150</w:t>
            </w:r>
          </w:p>
        </w:tc>
        <w:tc>
          <w:tcPr>
            <w:tcW w:w="0" w:type="auto"/>
            <w:tcBorders>
              <w:top w:val="single" w:sz="4" w:space="0" w:color="F79646" w:themeColor="accent6"/>
              <w:left w:val="nil"/>
              <w:bottom w:val="single" w:sz="4" w:space="0" w:color="F79646" w:themeColor="accent6"/>
              <w:right w:val="nil"/>
            </w:tcBorders>
          </w:tcPr>
          <w:p w14:paraId="16FEB25F" w14:textId="77777777" w:rsidR="00850593" w:rsidRDefault="00850593" w:rsidP="0041179B">
            <w:pPr>
              <w:spacing w:after="0"/>
            </w:pPr>
            <w:r>
              <w:t>Bemm River (upstream of Princes Hwy), Goolengook River</w:t>
            </w:r>
          </w:p>
        </w:tc>
      </w:tr>
      <w:tr w:rsidR="00850593" w14:paraId="1BD464D3" w14:textId="77777777" w:rsidTr="0085059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0" w:type="auto"/>
            <w:tcBorders>
              <w:top w:val="single" w:sz="4" w:space="0" w:color="F79646" w:themeColor="accent6"/>
              <w:left w:val="nil"/>
              <w:bottom w:val="single" w:sz="4" w:space="0" w:color="F79646" w:themeColor="accent6"/>
              <w:right w:val="nil"/>
            </w:tcBorders>
          </w:tcPr>
          <w:p w14:paraId="5D3D3E04" w14:textId="77777777" w:rsidR="00850593" w:rsidRDefault="00850593" w:rsidP="0041179B">
            <w:pPr>
              <w:spacing w:after="0"/>
            </w:pPr>
            <w:r>
              <w:t>&gt;200</w:t>
            </w:r>
          </w:p>
        </w:tc>
        <w:tc>
          <w:tcPr>
            <w:tcW w:w="0" w:type="auto"/>
            <w:tcBorders>
              <w:top w:val="single" w:sz="4" w:space="0" w:color="F79646" w:themeColor="accent6"/>
              <w:left w:val="nil"/>
              <w:bottom w:val="single" w:sz="4" w:space="0" w:color="F79646" w:themeColor="accent6"/>
              <w:right w:val="nil"/>
            </w:tcBorders>
          </w:tcPr>
          <w:p w14:paraId="1180F8C5" w14:textId="77777777" w:rsidR="00850593" w:rsidRDefault="00850593" w:rsidP="0041179B">
            <w:pPr>
              <w:spacing w:after="0"/>
            </w:pPr>
            <w:r>
              <w:t>Snowy River</w:t>
            </w:r>
          </w:p>
        </w:tc>
      </w:tr>
      <w:tr w:rsidR="0009681D" w:rsidRPr="00CA4C76" w14:paraId="562F80A5" w14:textId="77777777" w:rsidTr="00683DA2">
        <w:tc>
          <w:tcPr>
            <w:tcW w:w="0" w:type="auto"/>
            <w:gridSpan w:val="2"/>
            <w:shd w:val="clear" w:color="auto" w:fill="FDE9D9" w:themeFill="accent6" w:themeFillTint="33"/>
          </w:tcPr>
          <w:p w14:paraId="3E2CC287" w14:textId="77777777" w:rsidR="0009681D" w:rsidRPr="00CA4C76" w:rsidRDefault="0009681D" w:rsidP="00CB10A2">
            <w:pPr>
              <w:spacing w:after="0"/>
              <w:rPr>
                <w:b/>
              </w:rPr>
            </w:pPr>
            <w:r w:rsidRPr="00CA4C76">
              <w:rPr>
                <w:b/>
              </w:rPr>
              <w:t>Linear Reserves</w:t>
            </w:r>
          </w:p>
        </w:tc>
      </w:tr>
      <w:tr w:rsidR="0009681D" w14:paraId="165E0F91" w14:textId="77777777" w:rsidTr="00683DA2">
        <w:tc>
          <w:tcPr>
            <w:tcW w:w="0" w:type="auto"/>
          </w:tcPr>
          <w:p w14:paraId="77671E58" w14:textId="77777777" w:rsidR="0009681D" w:rsidRDefault="0009681D" w:rsidP="00CB10A2">
            <w:pPr>
              <w:spacing w:after="0"/>
            </w:pPr>
            <w:r>
              <w:t>150</w:t>
            </w:r>
          </w:p>
        </w:tc>
        <w:tc>
          <w:tcPr>
            <w:tcW w:w="0" w:type="auto"/>
          </w:tcPr>
          <w:p w14:paraId="4A03FF18" w14:textId="77777777" w:rsidR="0009681D" w:rsidRDefault="0009681D" w:rsidP="00CB10A2">
            <w:pPr>
              <w:spacing w:after="0"/>
            </w:pPr>
            <w:r>
              <w:t>Betka River, Brodribb River (from Sardine Creek upstream to Big River junction), Genoa River, Mueller River, Timbarra River (downstream of Timbarra), Wallagaraugh River, Wingan River (downstream of Wingan Swamp), Thurra River (downstream of Thurra junction)</w:t>
            </w:r>
          </w:p>
        </w:tc>
      </w:tr>
      <w:tr w:rsidR="00850593" w14:paraId="37DF4F2C" w14:textId="77777777" w:rsidTr="00850593">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0" w:type="auto"/>
            <w:tcBorders>
              <w:top w:val="single" w:sz="4" w:space="0" w:color="F79646" w:themeColor="accent6"/>
              <w:left w:val="nil"/>
              <w:bottom w:val="single" w:sz="4" w:space="0" w:color="F79646" w:themeColor="accent6"/>
              <w:right w:val="nil"/>
            </w:tcBorders>
          </w:tcPr>
          <w:p w14:paraId="3187EAF8" w14:textId="77777777" w:rsidR="00850593" w:rsidRDefault="00850593" w:rsidP="0041179B">
            <w:pPr>
              <w:spacing w:after="0"/>
            </w:pPr>
            <w:bookmarkStart w:id="12" w:name="_Toc376364503"/>
            <w:r>
              <w:t>200</w:t>
            </w:r>
          </w:p>
        </w:tc>
        <w:tc>
          <w:tcPr>
            <w:tcW w:w="0" w:type="auto"/>
            <w:tcBorders>
              <w:top w:val="single" w:sz="4" w:space="0" w:color="F79646" w:themeColor="accent6"/>
              <w:left w:val="nil"/>
              <w:bottom w:val="single" w:sz="4" w:space="0" w:color="F79646" w:themeColor="accent6"/>
              <w:right w:val="nil"/>
            </w:tcBorders>
          </w:tcPr>
          <w:p w14:paraId="464DF5E6" w14:textId="77777777" w:rsidR="00850593" w:rsidRDefault="00850593" w:rsidP="0041179B">
            <w:pPr>
              <w:spacing w:after="0"/>
            </w:pPr>
            <w:r>
              <w:t>Brodribb River (from Brodribb Flora reserve upstream to Sardine Creek), Simpson Creek, Hartland River (part), Hensleigh Creek and tributaries, Cann River (downstream of Cann River township), Little River (in the Blue Gum Flat area)</w:t>
            </w:r>
          </w:p>
        </w:tc>
      </w:tr>
    </w:tbl>
    <w:p w14:paraId="0CED23ED" w14:textId="77777777" w:rsidR="00872821" w:rsidRDefault="00872821" w:rsidP="00872821">
      <w:pPr>
        <w:pStyle w:val="Heading3"/>
        <w:numPr>
          <w:ilvl w:val="2"/>
          <w:numId w:val="4"/>
        </w:numPr>
      </w:pPr>
      <w:bookmarkStart w:id="13" w:name="_Toc391297120"/>
      <w:r>
        <w:t>Mid Murray FMA</w:t>
      </w:r>
      <w:bookmarkEnd w:id="12"/>
      <w:bookmarkEnd w:id="13"/>
    </w:p>
    <w:p w14:paraId="008805E1" w14:textId="77777777" w:rsidR="00872821" w:rsidRDefault="00872821" w:rsidP="00872821">
      <w:pPr>
        <w:pStyle w:val="Heading4"/>
        <w:numPr>
          <w:ilvl w:val="3"/>
          <w:numId w:val="4"/>
        </w:numPr>
      </w:pPr>
      <w:r>
        <w:t>Establish a 10</w:t>
      </w:r>
      <w:r w:rsidR="00613C0C">
        <w:t xml:space="preserve"> </w:t>
      </w:r>
      <w:r>
        <w:t>m SPZ extending from the top of either bank of Yarran Creek in Gunbower Forest.</w:t>
      </w:r>
    </w:p>
    <w:p w14:paraId="7D5646DA" w14:textId="77777777" w:rsidR="0058749D" w:rsidRPr="00697420" w:rsidRDefault="00DF742E" w:rsidP="0058749D">
      <w:pPr>
        <w:pStyle w:val="Heading2"/>
        <w:rPr>
          <w:color w:val="F79646" w:themeColor="accent6"/>
        </w:rPr>
      </w:pPr>
      <w:bookmarkStart w:id="14" w:name="_Toc391297121"/>
      <w:r>
        <w:rPr>
          <w:color w:val="F79646" w:themeColor="accent6"/>
        </w:rPr>
        <w:t xml:space="preserve">Water supply protection areas </w:t>
      </w:r>
      <w:r w:rsidR="00784972">
        <w:rPr>
          <w:color w:val="F79646" w:themeColor="accent6"/>
        </w:rPr>
        <w:t>– fixed zoning</w:t>
      </w:r>
      <w:bookmarkEnd w:id="14"/>
    </w:p>
    <w:p w14:paraId="71E90949" w14:textId="77777777" w:rsidR="00E41FE2" w:rsidRDefault="00E41FE2" w:rsidP="00E41FE2">
      <w:pPr>
        <w:pStyle w:val="Heading3"/>
      </w:pPr>
      <w:bookmarkStart w:id="15" w:name="_Toc391297122"/>
      <w:r>
        <w:t>Benalla-Mansfield FMA</w:t>
      </w:r>
      <w:bookmarkEnd w:id="15"/>
    </w:p>
    <w:p w14:paraId="14163713" w14:textId="77777777" w:rsidR="00E41FE2" w:rsidRPr="00E708FC" w:rsidRDefault="00E41FE2" w:rsidP="00D27734">
      <w:pPr>
        <w:pStyle w:val="Heading4"/>
      </w:pPr>
      <w:r w:rsidRPr="00E708FC">
        <w:t xml:space="preserve">Include the designated catchments listed in </w:t>
      </w:r>
      <w:r w:rsidR="006F37CB">
        <w:t>T</w:t>
      </w:r>
      <w:r w:rsidRPr="00E708FC">
        <w:t>able</w:t>
      </w:r>
      <w:r>
        <w:t xml:space="preserve"> 2</w:t>
      </w:r>
      <w:r w:rsidR="00D27734">
        <w:t xml:space="preserve"> (</w:t>
      </w:r>
      <w:r w:rsidR="006F37CB">
        <w:t>Water s</w:t>
      </w:r>
      <w:r w:rsidR="00D27734" w:rsidRPr="00D27734">
        <w:t xml:space="preserve">upply </w:t>
      </w:r>
      <w:r w:rsidR="007D2C10">
        <w:t>protection areas</w:t>
      </w:r>
      <w:r w:rsidR="00D27734">
        <w:t>)</w:t>
      </w:r>
      <w:r>
        <w:t xml:space="preserve"> below</w:t>
      </w:r>
      <w:r w:rsidRPr="00E708FC">
        <w:t xml:space="preserve"> in the SMZ. Within the SMZ:</w:t>
      </w:r>
    </w:p>
    <w:p w14:paraId="334B89A1" w14:textId="77777777" w:rsidR="00E41FE2" w:rsidRDefault="00E41FE2" w:rsidP="00E41FE2">
      <w:pPr>
        <w:pStyle w:val="Heading4"/>
        <w:numPr>
          <w:ilvl w:val="4"/>
          <w:numId w:val="3"/>
        </w:numPr>
        <w:tabs>
          <w:tab w:val="clear" w:pos="492"/>
          <w:tab w:val="num" w:pos="1985"/>
        </w:tabs>
        <w:ind w:left="1985" w:hanging="567"/>
      </w:pPr>
      <w:r>
        <w:t>a</w:t>
      </w:r>
      <w:r w:rsidRPr="009E230A">
        <w:t xml:space="preserve">pply winter closures and maximum coupe sizes in accordance with </w:t>
      </w:r>
      <w:r w:rsidR="006F37CB">
        <w:t>T</w:t>
      </w:r>
      <w:r w:rsidRPr="009E230A">
        <w:t xml:space="preserve">able </w:t>
      </w:r>
      <w:r>
        <w:t xml:space="preserve">2 </w:t>
      </w:r>
      <w:r w:rsidR="006F37CB" w:rsidRPr="006F37CB">
        <w:t xml:space="preserve">(Water supply </w:t>
      </w:r>
      <w:r w:rsidR="007D2C10">
        <w:t>protection areas</w:t>
      </w:r>
      <w:r w:rsidR="006F37CB" w:rsidRPr="006F37CB">
        <w:t>)</w:t>
      </w:r>
      <w:r w:rsidR="006F37CB">
        <w:t xml:space="preserve"> </w:t>
      </w:r>
      <w:r>
        <w:t>below</w:t>
      </w:r>
      <w:r w:rsidRPr="009E230A">
        <w:t xml:space="preserve"> for timber harvesting, roadw</w:t>
      </w:r>
      <w:r>
        <w:t>orks and other heavy earthworks; and</w:t>
      </w:r>
    </w:p>
    <w:p w14:paraId="73EBA207" w14:textId="77777777" w:rsidR="00085867" w:rsidRDefault="00085867">
      <w:pPr>
        <w:spacing w:after="0" w:line="240" w:lineRule="auto"/>
        <w:rPr>
          <w:rFonts w:eastAsia="Times New Roman"/>
          <w:bCs/>
          <w:sz w:val="24"/>
          <w:szCs w:val="28"/>
        </w:rPr>
      </w:pPr>
      <w:r>
        <w:br w:type="page"/>
      </w:r>
    </w:p>
    <w:p w14:paraId="31B3DDC1" w14:textId="77777777" w:rsidR="00E41FE2" w:rsidRDefault="00E41FE2" w:rsidP="00E41FE2">
      <w:pPr>
        <w:pStyle w:val="Heading4"/>
        <w:numPr>
          <w:ilvl w:val="4"/>
          <w:numId w:val="3"/>
        </w:numPr>
        <w:tabs>
          <w:tab w:val="clear" w:pos="492"/>
          <w:tab w:val="num" w:pos="1985"/>
        </w:tabs>
        <w:ind w:left="1985" w:hanging="567"/>
      </w:pPr>
      <w:r>
        <w:t>limit the total area of coupes using even aged harvesting and regeneration systems, such as clearfell or seed tree operations, to 5% of the area of public land in designated catchments over any 3 year period.</w:t>
      </w:r>
    </w:p>
    <w:p w14:paraId="5C4F0EA7" w14:textId="77777777" w:rsidR="0058749D" w:rsidRDefault="0058749D" w:rsidP="0058749D">
      <w:pPr>
        <w:pStyle w:val="Heading3"/>
      </w:pPr>
      <w:bookmarkStart w:id="16" w:name="_Toc391297123"/>
      <w:r>
        <w:t>East Gippsland FMA</w:t>
      </w:r>
      <w:bookmarkEnd w:id="16"/>
    </w:p>
    <w:p w14:paraId="5FF1F8D4" w14:textId="77777777" w:rsidR="0058749D" w:rsidRDefault="0058749D" w:rsidP="0058749D">
      <w:pPr>
        <w:pStyle w:val="Heading4"/>
      </w:pPr>
      <w:r>
        <w:t>Include the Rocky and Betka River catchments in the SMZ. Within the SMZ:</w:t>
      </w:r>
    </w:p>
    <w:p w14:paraId="60E3C6E3" w14:textId="77777777" w:rsidR="0058749D" w:rsidRDefault="0057021A" w:rsidP="0058749D">
      <w:pPr>
        <w:pStyle w:val="Heading4"/>
        <w:numPr>
          <w:ilvl w:val="4"/>
          <w:numId w:val="3"/>
        </w:numPr>
        <w:tabs>
          <w:tab w:val="clear" w:pos="492"/>
          <w:tab w:val="num" w:pos="1985"/>
        </w:tabs>
        <w:ind w:left="1985" w:hanging="567"/>
      </w:pPr>
      <w:r>
        <w:t>n</w:t>
      </w:r>
      <w:r w:rsidR="0058749D">
        <w:t>o new road crossings may be built on major streams</w:t>
      </w:r>
      <w:r>
        <w:t>; and</w:t>
      </w:r>
    </w:p>
    <w:p w14:paraId="1D51E58F" w14:textId="77777777" w:rsidR="0058749D" w:rsidRDefault="0057021A" w:rsidP="0058749D">
      <w:pPr>
        <w:pStyle w:val="Heading4"/>
        <w:numPr>
          <w:ilvl w:val="4"/>
          <w:numId w:val="3"/>
        </w:numPr>
        <w:tabs>
          <w:tab w:val="clear" w:pos="492"/>
          <w:tab w:val="num" w:pos="1985"/>
        </w:tabs>
        <w:ind w:left="1985" w:hanging="567"/>
      </w:pPr>
      <w:r>
        <w:t>a</w:t>
      </w:r>
      <w:r w:rsidR="0058749D">
        <w:t xml:space="preserve">pply harvesting restrictions and stream buffers in accordance with </w:t>
      </w:r>
      <w:r w:rsidR="006F37CB">
        <w:t>T</w:t>
      </w:r>
      <w:r w:rsidR="0058749D">
        <w:t>able 2</w:t>
      </w:r>
      <w:r w:rsidR="006F37CB">
        <w:t xml:space="preserve"> </w:t>
      </w:r>
      <w:r w:rsidR="006F37CB" w:rsidRPr="006F37CB">
        <w:t xml:space="preserve">(Water supply </w:t>
      </w:r>
      <w:r w:rsidR="007D2C10">
        <w:t>protection areas</w:t>
      </w:r>
      <w:r w:rsidR="006F37CB" w:rsidRPr="006F37CB">
        <w:t>)</w:t>
      </w:r>
      <w:r w:rsidR="0058749D">
        <w:t xml:space="preserve"> below.</w:t>
      </w:r>
    </w:p>
    <w:p w14:paraId="69E0526C" w14:textId="77777777" w:rsidR="007F624B" w:rsidRDefault="007F624B" w:rsidP="007F624B">
      <w:pPr>
        <w:pStyle w:val="Heading3"/>
      </w:pPr>
      <w:bookmarkStart w:id="17" w:name="_Toc391297124"/>
      <w:r>
        <w:t>Midlands FMA</w:t>
      </w:r>
      <w:bookmarkEnd w:id="17"/>
    </w:p>
    <w:p w14:paraId="5DC6F145" w14:textId="77777777" w:rsidR="007F624B" w:rsidRPr="00E708FC" w:rsidRDefault="007F624B" w:rsidP="007F624B">
      <w:pPr>
        <w:pStyle w:val="Heading4"/>
      </w:pPr>
      <w:r w:rsidRPr="00E708FC">
        <w:t xml:space="preserve">Include the designated catchments listed in </w:t>
      </w:r>
      <w:r w:rsidR="006F37CB">
        <w:t>T</w:t>
      </w:r>
      <w:r w:rsidRPr="00E708FC">
        <w:t xml:space="preserve">able </w:t>
      </w:r>
      <w:r w:rsidR="002326F7">
        <w:t xml:space="preserve">2 </w:t>
      </w:r>
      <w:r w:rsidR="006F37CB" w:rsidRPr="006F37CB">
        <w:t xml:space="preserve">(Water supply </w:t>
      </w:r>
      <w:r w:rsidR="007D2C10">
        <w:t>protection areas</w:t>
      </w:r>
      <w:r w:rsidR="006F37CB" w:rsidRPr="006F37CB">
        <w:t>)</w:t>
      </w:r>
      <w:r w:rsidR="006F37CB">
        <w:t xml:space="preserve"> </w:t>
      </w:r>
      <w:r w:rsidR="002326F7">
        <w:t>below</w:t>
      </w:r>
      <w:r w:rsidRPr="00E708FC">
        <w:t xml:space="preserve"> in the SMZ. Within the SMZ:</w:t>
      </w:r>
    </w:p>
    <w:p w14:paraId="3422BD75" w14:textId="77777777" w:rsidR="007F624B" w:rsidRPr="009E230A" w:rsidRDefault="00E331A8" w:rsidP="008578AE">
      <w:pPr>
        <w:pStyle w:val="Heading4"/>
        <w:numPr>
          <w:ilvl w:val="4"/>
          <w:numId w:val="3"/>
        </w:numPr>
        <w:tabs>
          <w:tab w:val="clear" w:pos="492"/>
          <w:tab w:val="num" w:pos="1985"/>
        </w:tabs>
        <w:ind w:left="1985" w:hanging="567"/>
      </w:pPr>
      <w:r>
        <w:t>a</w:t>
      </w:r>
      <w:r w:rsidR="007F624B" w:rsidRPr="009E230A">
        <w:t xml:space="preserve">pply winter closures and maximum coupe sizes in accordance with </w:t>
      </w:r>
      <w:r w:rsidR="007F624B">
        <w:t xml:space="preserve">the </w:t>
      </w:r>
      <w:r w:rsidR="00F230F5" w:rsidRPr="00F230F5">
        <w:t>Management Standards and Procedures</w:t>
      </w:r>
      <w:r w:rsidR="00F230F5">
        <w:t xml:space="preserve"> </w:t>
      </w:r>
      <w:r w:rsidR="007F624B" w:rsidRPr="009E230A">
        <w:t>for timber harvesting, roadw</w:t>
      </w:r>
      <w:r>
        <w:t>orks and other heavy earthworks;</w:t>
      </w:r>
    </w:p>
    <w:p w14:paraId="33CAFFBB" w14:textId="77777777" w:rsidR="007F624B" w:rsidRDefault="00E331A8" w:rsidP="008578AE">
      <w:pPr>
        <w:pStyle w:val="Heading4"/>
        <w:numPr>
          <w:ilvl w:val="4"/>
          <w:numId w:val="3"/>
        </w:numPr>
        <w:tabs>
          <w:tab w:val="clear" w:pos="492"/>
          <w:tab w:val="num" w:pos="1985"/>
        </w:tabs>
        <w:ind w:left="1985" w:hanging="567"/>
      </w:pPr>
      <w:r>
        <w:t>e</w:t>
      </w:r>
      <w:r w:rsidR="007F624B">
        <w:t xml:space="preserve">xtend the period of closure should wet conditions commence earlier or continue beyond the </w:t>
      </w:r>
      <w:r>
        <w:t>standard seasonal closure dates;</w:t>
      </w:r>
    </w:p>
    <w:p w14:paraId="0DC174B1" w14:textId="77777777" w:rsidR="007F624B" w:rsidRPr="00823244" w:rsidRDefault="00E331A8" w:rsidP="008578AE">
      <w:pPr>
        <w:pStyle w:val="Heading4"/>
        <w:numPr>
          <w:ilvl w:val="4"/>
          <w:numId w:val="3"/>
        </w:numPr>
        <w:tabs>
          <w:tab w:val="clear" w:pos="492"/>
          <w:tab w:val="num" w:pos="1985"/>
        </w:tabs>
        <w:ind w:left="1985" w:hanging="567"/>
      </w:pPr>
      <w:r w:rsidRPr="00823244">
        <w:t>m</w:t>
      </w:r>
      <w:r w:rsidR="007F624B" w:rsidRPr="00823244">
        <w:t xml:space="preserve">anage harvesting and other soil disturbing operations in accordance with section </w:t>
      </w:r>
      <w:r w:rsidR="00823244" w:rsidRPr="00823244">
        <w:t>3</w:t>
      </w:r>
      <w:r w:rsidR="007F624B" w:rsidRPr="00823244">
        <w:t>.5</w:t>
      </w:r>
      <w:r w:rsidR="006A6883" w:rsidRPr="00823244">
        <w:t xml:space="preserve"> of the Management Standards and Procedures</w:t>
      </w:r>
      <w:r w:rsidR="00CA13BC" w:rsidRPr="00823244">
        <w:t>;</w:t>
      </w:r>
    </w:p>
    <w:p w14:paraId="51A64FEA" w14:textId="77777777" w:rsidR="007F624B" w:rsidRDefault="00073A2E" w:rsidP="008578AE">
      <w:pPr>
        <w:pStyle w:val="Heading4"/>
        <w:numPr>
          <w:ilvl w:val="4"/>
          <w:numId w:val="3"/>
        </w:numPr>
        <w:tabs>
          <w:tab w:val="clear" w:pos="492"/>
          <w:tab w:val="num" w:pos="1985"/>
        </w:tabs>
        <w:ind w:left="1985" w:hanging="567"/>
      </w:pPr>
      <w:r>
        <w:t>s</w:t>
      </w:r>
      <w:r w:rsidR="007F624B">
        <w:t xml:space="preserve">chedule timber harvesting operations to limit the proportion of regrowth up to 20 years old (including post-shelterwood 1 areas) to a maximum of 20% of the area of public native </w:t>
      </w:r>
      <w:r>
        <w:t>forest in designated catchments; and</w:t>
      </w:r>
    </w:p>
    <w:p w14:paraId="7454A4E3" w14:textId="77777777" w:rsidR="007F624B" w:rsidRDefault="00073A2E" w:rsidP="008578AE">
      <w:pPr>
        <w:pStyle w:val="Heading4"/>
        <w:numPr>
          <w:ilvl w:val="4"/>
          <w:numId w:val="3"/>
        </w:numPr>
        <w:tabs>
          <w:tab w:val="clear" w:pos="492"/>
          <w:tab w:val="num" w:pos="1985"/>
        </w:tabs>
        <w:ind w:left="1985" w:hanging="567"/>
      </w:pPr>
      <w:r>
        <w:t>l</w:t>
      </w:r>
      <w:r w:rsidR="007F624B">
        <w:t>imit clearfell, seed-tree or shelterwood 1 operations to 5% of the area of public land in designated catchments over any 3 year period.</w:t>
      </w:r>
    </w:p>
    <w:p w14:paraId="6E469358" w14:textId="77777777" w:rsidR="00212842" w:rsidRDefault="00212842">
      <w:pPr>
        <w:spacing w:after="0" w:line="240" w:lineRule="auto"/>
      </w:pPr>
      <w:r>
        <w:br w:type="page"/>
      </w:r>
    </w:p>
    <w:p w14:paraId="248F92FA" w14:textId="77777777" w:rsidR="00DE3037" w:rsidRPr="00562C7F" w:rsidRDefault="00DE3037" w:rsidP="00DE3037">
      <w:pPr>
        <w:spacing w:before="240" w:after="120" w:line="240" w:lineRule="auto"/>
      </w:pPr>
      <w:r w:rsidRPr="002E6D9D">
        <w:t xml:space="preserve">Table 2 Water </w:t>
      </w:r>
      <w:r w:rsidR="006F37CB">
        <w:t>s</w:t>
      </w:r>
      <w:r w:rsidRPr="002E6D9D">
        <w:t xml:space="preserve">upply </w:t>
      </w:r>
      <w:r w:rsidR="007D2C10">
        <w:t>protection areas</w:t>
      </w:r>
      <w:r w:rsidR="00623147">
        <w:t>.</w:t>
      </w:r>
    </w:p>
    <w:tbl>
      <w:tblPr>
        <w:tblW w:w="9523" w:type="dxa"/>
        <w:tblInd w:w="108" w:type="dxa"/>
        <w:tblBorders>
          <w:top w:val="single" w:sz="4" w:space="0" w:color="F79646" w:themeColor="accent6"/>
          <w:bottom w:val="single" w:sz="4" w:space="0" w:color="F79646" w:themeColor="accent6"/>
          <w:insideH w:val="single" w:sz="4" w:space="0" w:color="F79646" w:themeColor="accent6"/>
        </w:tblBorders>
        <w:tblLayout w:type="fixed"/>
        <w:tblLook w:val="0000" w:firstRow="0" w:lastRow="0" w:firstColumn="0" w:lastColumn="0" w:noHBand="0" w:noVBand="0"/>
      </w:tblPr>
      <w:tblGrid>
        <w:gridCol w:w="1134"/>
        <w:gridCol w:w="1134"/>
        <w:gridCol w:w="993"/>
        <w:gridCol w:w="2409"/>
        <w:gridCol w:w="3853"/>
      </w:tblGrid>
      <w:tr w:rsidR="00A83DC8" w:rsidRPr="00562C7F" w14:paraId="45796D59" w14:textId="77777777" w:rsidTr="00D244E4">
        <w:trPr>
          <w:cantSplit/>
          <w:trHeight w:val="240"/>
          <w:tblHeader/>
        </w:trPr>
        <w:tc>
          <w:tcPr>
            <w:tcW w:w="1134" w:type="dxa"/>
            <w:tcBorders>
              <w:top w:val="nil"/>
              <w:bottom w:val="nil"/>
            </w:tcBorders>
            <w:shd w:val="clear" w:color="auto" w:fill="FFFFFF" w:themeFill="background1"/>
          </w:tcPr>
          <w:p w14:paraId="33064BF9" w14:textId="77777777" w:rsidR="00A83DC8" w:rsidRPr="003E4848" w:rsidRDefault="00A83DC8" w:rsidP="006C75A4">
            <w:pPr>
              <w:spacing w:before="120" w:after="0" w:line="240" w:lineRule="auto"/>
              <w:ind w:left="-57" w:right="-57"/>
              <w:jc w:val="center"/>
              <w:rPr>
                <w:rFonts w:cs="Arial"/>
                <w:b/>
                <w:sz w:val="18"/>
                <w:szCs w:val="18"/>
              </w:rPr>
            </w:pPr>
          </w:p>
        </w:tc>
        <w:tc>
          <w:tcPr>
            <w:tcW w:w="1134" w:type="dxa"/>
            <w:tcBorders>
              <w:top w:val="nil"/>
              <w:bottom w:val="nil"/>
            </w:tcBorders>
            <w:shd w:val="clear" w:color="auto" w:fill="FFFFFF" w:themeFill="background1"/>
            <w:vAlign w:val="center"/>
          </w:tcPr>
          <w:p w14:paraId="139D706B" w14:textId="77777777" w:rsidR="00A83DC8" w:rsidRPr="00C52532" w:rsidRDefault="00A83DC8" w:rsidP="00B87393">
            <w:pPr>
              <w:spacing w:after="0" w:line="240" w:lineRule="auto"/>
              <w:ind w:left="-57" w:right="-57"/>
              <w:jc w:val="center"/>
              <w:rPr>
                <w:rFonts w:cs="Arial"/>
                <w:sz w:val="18"/>
                <w:szCs w:val="18"/>
              </w:rPr>
            </w:pPr>
          </w:p>
        </w:tc>
        <w:tc>
          <w:tcPr>
            <w:tcW w:w="993" w:type="dxa"/>
            <w:tcBorders>
              <w:top w:val="nil"/>
              <w:bottom w:val="nil"/>
            </w:tcBorders>
            <w:shd w:val="clear" w:color="auto" w:fill="FFFFFF" w:themeFill="background1"/>
            <w:vAlign w:val="center"/>
          </w:tcPr>
          <w:p w14:paraId="19EE6DFF" w14:textId="77777777" w:rsidR="00A83DC8" w:rsidRPr="00C52532" w:rsidRDefault="00A83DC8" w:rsidP="00B87393">
            <w:pPr>
              <w:spacing w:after="0" w:line="240" w:lineRule="auto"/>
              <w:ind w:left="-57" w:right="-57"/>
              <w:jc w:val="center"/>
              <w:rPr>
                <w:rFonts w:cs="Arial"/>
                <w:b/>
                <w:sz w:val="18"/>
                <w:szCs w:val="18"/>
              </w:rPr>
            </w:pPr>
          </w:p>
        </w:tc>
        <w:tc>
          <w:tcPr>
            <w:tcW w:w="6262" w:type="dxa"/>
            <w:gridSpan w:val="2"/>
            <w:shd w:val="clear" w:color="auto" w:fill="FABF8F" w:themeFill="accent6" w:themeFillTint="99"/>
            <w:vAlign w:val="center"/>
          </w:tcPr>
          <w:p w14:paraId="6AFEA128" w14:textId="77777777" w:rsidR="00A83DC8" w:rsidRDefault="00CE6A49" w:rsidP="00CE6A49">
            <w:pPr>
              <w:spacing w:after="0" w:line="240" w:lineRule="auto"/>
              <w:ind w:left="-74" w:right="-276"/>
              <w:jc w:val="both"/>
              <w:rPr>
                <w:rFonts w:cs="Arial"/>
                <w:b/>
                <w:sz w:val="18"/>
                <w:szCs w:val="18"/>
              </w:rPr>
            </w:pPr>
            <w:r>
              <w:rPr>
                <w:rFonts w:cs="Arial"/>
                <w:b/>
                <w:sz w:val="18"/>
                <w:szCs w:val="18"/>
              </w:rPr>
              <w:t xml:space="preserve">                          </w:t>
            </w:r>
            <w:r w:rsidR="00A83DC8">
              <w:rPr>
                <w:rFonts w:cs="Arial"/>
                <w:b/>
                <w:sz w:val="18"/>
                <w:szCs w:val="18"/>
              </w:rPr>
              <w:t>Management actions</w:t>
            </w:r>
          </w:p>
        </w:tc>
      </w:tr>
      <w:tr w:rsidR="000A4D04" w:rsidRPr="00562C7F" w14:paraId="336966E6" w14:textId="77777777" w:rsidTr="00C81A7D">
        <w:trPr>
          <w:cantSplit/>
          <w:trHeight w:val="240"/>
          <w:tblHeader/>
        </w:trPr>
        <w:tc>
          <w:tcPr>
            <w:tcW w:w="1134" w:type="dxa"/>
            <w:tcBorders>
              <w:top w:val="nil"/>
            </w:tcBorders>
            <w:shd w:val="clear" w:color="auto" w:fill="FABF8F" w:themeFill="accent6" w:themeFillTint="99"/>
          </w:tcPr>
          <w:p w14:paraId="5E64C5DF" w14:textId="77777777" w:rsidR="005863D2" w:rsidRPr="003E4848" w:rsidRDefault="005863D2" w:rsidP="006C75A4">
            <w:pPr>
              <w:spacing w:before="120" w:after="0" w:line="240" w:lineRule="auto"/>
              <w:ind w:left="-57" w:right="-57"/>
              <w:jc w:val="center"/>
              <w:rPr>
                <w:rFonts w:cs="Arial"/>
                <w:b/>
                <w:sz w:val="18"/>
                <w:szCs w:val="18"/>
              </w:rPr>
            </w:pPr>
            <w:r w:rsidRPr="003E4848">
              <w:rPr>
                <w:rFonts w:cs="Arial"/>
                <w:b/>
                <w:sz w:val="18"/>
                <w:szCs w:val="18"/>
              </w:rPr>
              <w:t>FMA</w:t>
            </w:r>
          </w:p>
        </w:tc>
        <w:tc>
          <w:tcPr>
            <w:tcW w:w="1134" w:type="dxa"/>
            <w:tcBorders>
              <w:top w:val="nil"/>
            </w:tcBorders>
            <w:shd w:val="clear" w:color="auto" w:fill="FABF8F" w:themeFill="accent6" w:themeFillTint="99"/>
            <w:vAlign w:val="center"/>
          </w:tcPr>
          <w:p w14:paraId="5B07F458" w14:textId="77777777" w:rsidR="005863D2" w:rsidRPr="00562C7F" w:rsidRDefault="005863D2" w:rsidP="00B87393">
            <w:pPr>
              <w:spacing w:after="0" w:line="240" w:lineRule="auto"/>
              <w:ind w:left="-57" w:right="-57"/>
              <w:jc w:val="center"/>
              <w:rPr>
                <w:rFonts w:cs="Arial"/>
                <w:sz w:val="18"/>
                <w:szCs w:val="18"/>
              </w:rPr>
            </w:pPr>
            <w:r w:rsidRPr="00C52532">
              <w:rPr>
                <w:rFonts w:cs="Arial"/>
                <w:sz w:val="18"/>
                <w:szCs w:val="18"/>
              </w:rPr>
              <w:br w:type="page"/>
            </w:r>
            <w:r w:rsidRPr="00C52532">
              <w:rPr>
                <w:rFonts w:cs="Arial"/>
                <w:b/>
                <w:sz w:val="18"/>
                <w:szCs w:val="18"/>
              </w:rPr>
              <w:t>Catchment</w:t>
            </w:r>
          </w:p>
        </w:tc>
        <w:tc>
          <w:tcPr>
            <w:tcW w:w="993" w:type="dxa"/>
            <w:tcBorders>
              <w:top w:val="nil"/>
            </w:tcBorders>
            <w:shd w:val="clear" w:color="auto" w:fill="FABF8F" w:themeFill="accent6" w:themeFillTint="99"/>
            <w:vAlign w:val="center"/>
          </w:tcPr>
          <w:p w14:paraId="5B35C93B" w14:textId="77777777" w:rsidR="005863D2" w:rsidRPr="00562C7F" w:rsidRDefault="005863D2" w:rsidP="00B87393">
            <w:pPr>
              <w:spacing w:after="0" w:line="240" w:lineRule="auto"/>
              <w:ind w:left="-57" w:right="-57"/>
              <w:jc w:val="center"/>
              <w:rPr>
                <w:rFonts w:cs="Arial"/>
                <w:sz w:val="18"/>
                <w:szCs w:val="18"/>
              </w:rPr>
            </w:pPr>
            <w:r w:rsidRPr="00C52532">
              <w:rPr>
                <w:rFonts w:cs="Arial"/>
                <w:b/>
                <w:sz w:val="18"/>
                <w:szCs w:val="18"/>
              </w:rPr>
              <w:t>Status</w:t>
            </w:r>
          </w:p>
        </w:tc>
        <w:tc>
          <w:tcPr>
            <w:tcW w:w="2409" w:type="dxa"/>
            <w:shd w:val="clear" w:color="auto" w:fill="FABF8F" w:themeFill="accent6" w:themeFillTint="99"/>
            <w:vAlign w:val="center"/>
          </w:tcPr>
          <w:p w14:paraId="3975C08A" w14:textId="77777777" w:rsidR="00117F33" w:rsidRDefault="003E4848" w:rsidP="00B90E90">
            <w:pPr>
              <w:spacing w:after="0" w:line="240" w:lineRule="auto"/>
              <w:ind w:left="-74" w:right="-276"/>
              <w:jc w:val="both"/>
              <w:rPr>
                <w:rFonts w:cs="Arial"/>
                <w:b/>
                <w:sz w:val="18"/>
                <w:szCs w:val="18"/>
              </w:rPr>
            </w:pPr>
            <w:r>
              <w:rPr>
                <w:rFonts w:cs="Arial"/>
                <w:b/>
                <w:sz w:val="18"/>
                <w:szCs w:val="18"/>
              </w:rPr>
              <w:t>Stream b</w:t>
            </w:r>
            <w:r w:rsidR="005863D2" w:rsidRPr="00C52532">
              <w:rPr>
                <w:rFonts w:cs="Arial"/>
                <w:b/>
                <w:sz w:val="18"/>
                <w:szCs w:val="18"/>
              </w:rPr>
              <w:t>uffers</w:t>
            </w:r>
            <w:r w:rsidR="00117F33">
              <w:rPr>
                <w:rFonts w:cs="Arial"/>
                <w:b/>
                <w:sz w:val="18"/>
                <w:szCs w:val="18"/>
              </w:rPr>
              <w:t xml:space="preserve"> or </w:t>
            </w:r>
          </w:p>
          <w:p w14:paraId="75683B62" w14:textId="77777777" w:rsidR="005863D2" w:rsidRPr="00562C7F" w:rsidRDefault="00117F33" w:rsidP="00B87393">
            <w:pPr>
              <w:spacing w:after="0" w:line="240" w:lineRule="auto"/>
              <w:ind w:left="-74" w:right="-74"/>
              <w:jc w:val="both"/>
              <w:rPr>
                <w:rFonts w:cs="Arial"/>
                <w:sz w:val="18"/>
                <w:szCs w:val="18"/>
              </w:rPr>
            </w:pPr>
            <w:r>
              <w:rPr>
                <w:rFonts w:cs="Arial"/>
                <w:b/>
                <w:sz w:val="18"/>
                <w:szCs w:val="18"/>
              </w:rPr>
              <w:t>seasonal closure</w:t>
            </w:r>
          </w:p>
        </w:tc>
        <w:tc>
          <w:tcPr>
            <w:tcW w:w="3853" w:type="dxa"/>
            <w:shd w:val="clear" w:color="auto" w:fill="FABF8F" w:themeFill="accent6" w:themeFillTint="99"/>
            <w:vAlign w:val="center"/>
          </w:tcPr>
          <w:p w14:paraId="3ABB02DB" w14:textId="77777777" w:rsidR="005863D2" w:rsidRPr="00562C7F" w:rsidRDefault="005863D2" w:rsidP="00B87393">
            <w:pPr>
              <w:spacing w:after="0" w:line="240" w:lineRule="auto"/>
              <w:ind w:left="-57" w:right="-57"/>
              <w:jc w:val="both"/>
              <w:rPr>
                <w:rFonts w:cs="Arial"/>
                <w:sz w:val="18"/>
                <w:szCs w:val="18"/>
              </w:rPr>
            </w:pPr>
            <w:r>
              <w:rPr>
                <w:rFonts w:cs="Arial"/>
                <w:b/>
                <w:sz w:val="18"/>
                <w:szCs w:val="18"/>
              </w:rPr>
              <w:t>Harvesting restriction</w:t>
            </w:r>
            <w:r w:rsidR="00C53D48">
              <w:rPr>
                <w:rFonts w:cs="Arial"/>
                <w:b/>
                <w:sz w:val="18"/>
                <w:szCs w:val="18"/>
              </w:rPr>
              <w:t>s</w:t>
            </w:r>
          </w:p>
        </w:tc>
      </w:tr>
      <w:tr w:rsidR="00F41A48" w:rsidRPr="00562C7F" w14:paraId="6A6A2292" w14:textId="77777777" w:rsidTr="00B90E90">
        <w:trPr>
          <w:cantSplit/>
          <w:trHeight w:val="240"/>
        </w:trPr>
        <w:tc>
          <w:tcPr>
            <w:tcW w:w="1134" w:type="dxa"/>
          </w:tcPr>
          <w:p w14:paraId="6D9D4923" w14:textId="77777777" w:rsidR="00F41A48" w:rsidRDefault="00F41A48" w:rsidP="00B87393">
            <w:pPr>
              <w:spacing w:after="0" w:line="240" w:lineRule="auto"/>
              <w:ind w:left="-57" w:right="-57"/>
              <w:jc w:val="center"/>
              <w:rPr>
                <w:rFonts w:cs="Arial"/>
                <w:sz w:val="18"/>
                <w:szCs w:val="18"/>
              </w:rPr>
            </w:pPr>
            <w:r w:rsidRPr="000A4D04">
              <w:rPr>
                <w:rFonts w:cs="Arial"/>
                <w:sz w:val="18"/>
                <w:szCs w:val="18"/>
              </w:rPr>
              <w:tab/>
              <w:t>Benalla-Mansfield</w:t>
            </w:r>
          </w:p>
        </w:tc>
        <w:tc>
          <w:tcPr>
            <w:tcW w:w="1134" w:type="dxa"/>
            <w:vAlign w:val="center"/>
          </w:tcPr>
          <w:p w14:paraId="460BBDC6" w14:textId="77777777" w:rsidR="00F41A48" w:rsidRPr="00753674" w:rsidRDefault="00F41A48" w:rsidP="00B87393">
            <w:pPr>
              <w:spacing w:after="0" w:line="240" w:lineRule="auto"/>
              <w:ind w:left="-57" w:right="-57"/>
              <w:jc w:val="center"/>
              <w:rPr>
                <w:rFonts w:asciiTheme="minorHAnsi" w:hAnsiTheme="minorHAnsi" w:cstheme="minorHAnsi"/>
                <w:sz w:val="18"/>
                <w:szCs w:val="18"/>
              </w:rPr>
            </w:pPr>
            <w:r w:rsidRPr="00753674">
              <w:rPr>
                <w:rFonts w:asciiTheme="minorHAnsi" w:hAnsiTheme="minorHAnsi" w:cstheme="minorHAnsi"/>
                <w:sz w:val="18"/>
                <w:szCs w:val="18"/>
              </w:rPr>
              <w:t>Upper Goulburn (Upper Delatite)</w:t>
            </w:r>
          </w:p>
        </w:tc>
        <w:tc>
          <w:tcPr>
            <w:tcW w:w="993" w:type="dxa"/>
            <w:vAlign w:val="center"/>
          </w:tcPr>
          <w:p w14:paraId="4B7C2AB9" w14:textId="77777777" w:rsidR="00F41A48" w:rsidRPr="00753674" w:rsidRDefault="00F41A48" w:rsidP="00B87393">
            <w:pPr>
              <w:spacing w:after="0" w:line="240" w:lineRule="auto"/>
              <w:ind w:left="-108" w:right="-1"/>
              <w:jc w:val="center"/>
              <w:rPr>
                <w:rFonts w:asciiTheme="minorHAnsi" w:hAnsiTheme="minorHAnsi" w:cstheme="minorHAnsi"/>
                <w:sz w:val="18"/>
                <w:szCs w:val="18"/>
              </w:rPr>
            </w:pPr>
            <w:r w:rsidRPr="00753674">
              <w:rPr>
                <w:rFonts w:asciiTheme="minorHAnsi" w:hAnsiTheme="minorHAnsi" w:cstheme="minorHAnsi"/>
                <w:sz w:val="18"/>
                <w:szCs w:val="18"/>
              </w:rPr>
              <w:t>SWSC &amp; SAP</w:t>
            </w:r>
          </w:p>
        </w:tc>
        <w:tc>
          <w:tcPr>
            <w:tcW w:w="2409" w:type="dxa"/>
            <w:vAlign w:val="center"/>
          </w:tcPr>
          <w:p w14:paraId="757FD438" w14:textId="77777777" w:rsidR="00F41A48" w:rsidRPr="00753674" w:rsidRDefault="00F41A48" w:rsidP="00F41A48">
            <w:pPr>
              <w:spacing w:after="0" w:line="240" w:lineRule="auto"/>
              <w:ind w:left="-108" w:right="-1"/>
              <w:rPr>
                <w:rFonts w:asciiTheme="minorHAnsi" w:hAnsiTheme="minorHAnsi" w:cstheme="minorHAnsi"/>
                <w:sz w:val="18"/>
                <w:szCs w:val="18"/>
              </w:rPr>
            </w:pPr>
            <w:r w:rsidRPr="00753674">
              <w:rPr>
                <w:rFonts w:asciiTheme="minorHAnsi" w:hAnsiTheme="minorHAnsi" w:cstheme="minorHAnsi"/>
                <w:sz w:val="18"/>
                <w:szCs w:val="18"/>
              </w:rPr>
              <w:t>1 June – 31 Oct</w:t>
            </w:r>
          </w:p>
        </w:tc>
        <w:tc>
          <w:tcPr>
            <w:tcW w:w="3853" w:type="dxa"/>
          </w:tcPr>
          <w:p w14:paraId="43FD6074" w14:textId="77777777" w:rsidR="00F41A48" w:rsidRPr="00562C7F" w:rsidRDefault="004B72E8" w:rsidP="00F41A48">
            <w:pPr>
              <w:spacing w:after="0" w:line="240" w:lineRule="auto"/>
              <w:ind w:left="-57" w:right="-57"/>
              <w:rPr>
                <w:rFonts w:cs="Arial"/>
                <w:sz w:val="18"/>
                <w:szCs w:val="18"/>
              </w:rPr>
            </w:pPr>
            <w:r>
              <w:rPr>
                <w:rFonts w:cs="Arial"/>
                <w:sz w:val="18"/>
                <w:szCs w:val="18"/>
              </w:rPr>
              <w:t xml:space="preserve"> </w:t>
            </w:r>
            <w:r w:rsidRPr="004B72E8">
              <w:rPr>
                <w:rFonts w:cs="Arial"/>
                <w:sz w:val="18"/>
                <w:szCs w:val="18"/>
              </w:rPr>
              <w:t>20</w:t>
            </w:r>
            <w:r w:rsidR="00120A81">
              <w:rPr>
                <w:rFonts w:cs="Arial"/>
                <w:sz w:val="18"/>
                <w:szCs w:val="18"/>
              </w:rPr>
              <w:t xml:space="preserve"> </w:t>
            </w:r>
            <w:r w:rsidRPr="004B72E8">
              <w:rPr>
                <w:rFonts w:cs="Arial"/>
                <w:sz w:val="18"/>
                <w:szCs w:val="18"/>
              </w:rPr>
              <w:t>m B 10</w:t>
            </w:r>
            <w:r w:rsidR="00120A81">
              <w:rPr>
                <w:rFonts w:cs="Arial"/>
                <w:sz w:val="18"/>
                <w:szCs w:val="18"/>
              </w:rPr>
              <w:t xml:space="preserve"> </w:t>
            </w:r>
            <w:r w:rsidRPr="004B72E8">
              <w:rPr>
                <w:rFonts w:cs="Arial"/>
                <w:sz w:val="18"/>
                <w:szCs w:val="18"/>
              </w:rPr>
              <w:t>m F</w:t>
            </w:r>
            <w:r>
              <w:rPr>
                <w:rFonts w:cs="Arial"/>
                <w:sz w:val="18"/>
                <w:szCs w:val="18"/>
              </w:rPr>
              <w:t xml:space="preserve"> and </w:t>
            </w:r>
            <w:r>
              <w:rPr>
                <w:rFonts w:asciiTheme="minorHAnsi" w:hAnsiTheme="minorHAnsi" w:cstheme="minorHAnsi"/>
                <w:sz w:val="18"/>
                <w:szCs w:val="18"/>
              </w:rPr>
              <w:t>slope limit 30</w:t>
            </w:r>
            <w:r w:rsidRPr="00753674">
              <w:rPr>
                <w:rFonts w:asciiTheme="minorHAnsi" w:hAnsiTheme="minorHAnsi" w:cstheme="minorHAnsi"/>
                <w:sz w:val="18"/>
                <w:szCs w:val="18"/>
                <w:vertAlign w:val="superscript"/>
              </w:rPr>
              <w:t>o</w:t>
            </w:r>
          </w:p>
        </w:tc>
      </w:tr>
      <w:tr w:rsidR="00F41A48" w:rsidRPr="00562C7F" w14:paraId="2374C180" w14:textId="77777777" w:rsidTr="00B90E90">
        <w:trPr>
          <w:cantSplit/>
          <w:trHeight w:val="240"/>
        </w:trPr>
        <w:tc>
          <w:tcPr>
            <w:tcW w:w="1134" w:type="dxa"/>
          </w:tcPr>
          <w:p w14:paraId="04BD327B" w14:textId="77777777" w:rsidR="00F41A48" w:rsidRDefault="00F41A48" w:rsidP="00B87393">
            <w:pPr>
              <w:spacing w:after="0" w:line="240" w:lineRule="auto"/>
              <w:ind w:left="-57" w:right="-57"/>
              <w:jc w:val="center"/>
              <w:rPr>
                <w:rFonts w:cs="Arial"/>
                <w:sz w:val="18"/>
                <w:szCs w:val="18"/>
              </w:rPr>
            </w:pPr>
            <w:r w:rsidRPr="000A4D04">
              <w:rPr>
                <w:rFonts w:cs="Arial"/>
                <w:sz w:val="18"/>
                <w:szCs w:val="18"/>
              </w:rPr>
              <w:tab/>
              <w:t>Benalla-Mansfield</w:t>
            </w:r>
          </w:p>
        </w:tc>
        <w:tc>
          <w:tcPr>
            <w:tcW w:w="1134" w:type="dxa"/>
            <w:vAlign w:val="center"/>
          </w:tcPr>
          <w:p w14:paraId="69463A53" w14:textId="77777777" w:rsidR="00F41A48" w:rsidRPr="00753674" w:rsidRDefault="00F41A48" w:rsidP="00B87393">
            <w:pPr>
              <w:spacing w:after="0" w:line="240" w:lineRule="auto"/>
              <w:ind w:left="-57" w:right="-57"/>
              <w:jc w:val="center"/>
              <w:rPr>
                <w:rFonts w:asciiTheme="minorHAnsi" w:hAnsiTheme="minorHAnsi" w:cstheme="minorHAnsi"/>
                <w:sz w:val="18"/>
                <w:szCs w:val="18"/>
              </w:rPr>
            </w:pPr>
            <w:r w:rsidRPr="00753674">
              <w:rPr>
                <w:rFonts w:asciiTheme="minorHAnsi" w:hAnsiTheme="minorHAnsi" w:cstheme="minorHAnsi"/>
                <w:sz w:val="18"/>
                <w:szCs w:val="18"/>
              </w:rPr>
              <w:t>Lake Nillahcootie</w:t>
            </w:r>
          </w:p>
        </w:tc>
        <w:tc>
          <w:tcPr>
            <w:tcW w:w="993" w:type="dxa"/>
            <w:vAlign w:val="center"/>
          </w:tcPr>
          <w:p w14:paraId="46387159" w14:textId="77777777" w:rsidR="00F41A48" w:rsidRPr="00753674" w:rsidRDefault="00F41A48" w:rsidP="00B87393">
            <w:pPr>
              <w:spacing w:after="0" w:line="240" w:lineRule="auto"/>
              <w:ind w:left="-108" w:right="-1"/>
              <w:jc w:val="center"/>
              <w:rPr>
                <w:rFonts w:asciiTheme="minorHAnsi" w:hAnsiTheme="minorHAnsi" w:cstheme="minorHAnsi"/>
                <w:sz w:val="18"/>
                <w:szCs w:val="18"/>
              </w:rPr>
            </w:pPr>
            <w:r w:rsidRPr="00753674">
              <w:rPr>
                <w:rFonts w:asciiTheme="minorHAnsi" w:hAnsiTheme="minorHAnsi" w:cstheme="minorHAnsi"/>
                <w:sz w:val="18"/>
                <w:szCs w:val="18"/>
              </w:rPr>
              <w:t>SWSC</w:t>
            </w:r>
          </w:p>
        </w:tc>
        <w:tc>
          <w:tcPr>
            <w:tcW w:w="2409" w:type="dxa"/>
            <w:vAlign w:val="center"/>
          </w:tcPr>
          <w:p w14:paraId="7E612C15" w14:textId="77777777" w:rsidR="00F41A48" w:rsidRPr="00753674" w:rsidRDefault="00F41A48" w:rsidP="00F41A48">
            <w:pPr>
              <w:spacing w:after="0" w:line="240" w:lineRule="auto"/>
              <w:ind w:left="-108" w:right="-1"/>
              <w:rPr>
                <w:rFonts w:asciiTheme="minorHAnsi" w:hAnsiTheme="minorHAnsi" w:cstheme="minorHAnsi"/>
                <w:sz w:val="18"/>
                <w:szCs w:val="18"/>
              </w:rPr>
            </w:pPr>
            <w:r w:rsidRPr="00753674">
              <w:rPr>
                <w:rFonts w:asciiTheme="minorHAnsi" w:hAnsiTheme="minorHAnsi" w:cstheme="minorHAnsi"/>
                <w:sz w:val="18"/>
                <w:szCs w:val="18"/>
              </w:rPr>
              <w:t>1 June – 31 Oct</w:t>
            </w:r>
          </w:p>
        </w:tc>
        <w:tc>
          <w:tcPr>
            <w:tcW w:w="3853" w:type="dxa"/>
          </w:tcPr>
          <w:p w14:paraId="70E53024" w14:textId="77777777" w:rsidR="00F41A48" w:rsidRPr="00562C7F" w:rsidRDefault="004B72E8" w:rsidP="00F41A48">
            <w:pPr>
              <w:spacing w:after="0" w:line="240" w:lineRule="auto"/>
              <w:ind w:left="-57" w:right="-57"/>
              <w:rPr>
                <w:rFonts w:cs="Arial"/>
                <w:sz w:val="18"/>
                <w:szCs w:val="18"/>
              </w:rPr>
            </w:pPr>
            <w:r w:rsidRPr="004B72E8">
              <w:rPr>
                <w:rFonts w:cs="Arial"/>
                <w:sz w:val="18"/>
                <w:szCs w:val="18"/>
              </w:rPr>
              <w:t>20</w:t>
            </w:r>
            <w:r w:rsidR="00120A81">
              <w:rPr>
                <w:rFonts w:cs="Arial"/>
                <w:sz w:val="18"/>
                <w:szCs w:val="18"/>
              </w:rPr>
              <w:t xml:space="preserve"> </w:t>
            </w:r>
            <w:r w:rsidRPr="004B72E8">
              <w:rPr>
                <w:rFonts w:cs="Arial"/>
                <w:sz w:val="18"/>
                <w:szCs w:val="18"/>
              </w:rPr>
              <w:t>m B 10</w:t>
            </w:r>
            <w:r w:rsidR="00120A81">
              <w:rPr>
                <w:rFonts w:cs="Arial"/>
                <w:sz w:val="18"/>
                <w:szCs w:val="18"/>
              </w:rPr>
              <w:t xml:space="preserve"> </w:t>
            </w:r>
            <w:r w:rsidRPr="004B72E8">
              <w:rPr>
                <w:rFonts w:cs="Arial"/>
                <w:sz w:val="18"/>
                <w:szCs w:val="18"/>
              </w:rPr>
              <w:t>m F</w:t>
            </w:r>
            <w:r>
              <w:rPr>
                <w:rFonts w:cs="Arial"/>
                <w:sz w:val="18"/>
                <w:szCs w:val="18"/>
              </w:rPr>
              <w:t xml:space="preserve"> and </w:t>
            </w:r>
            <w:r>
              <w:rPr>
                <w:rFonts w:asciiTheme="minorHAnsi" w:hAnsiTheme="minorHAnsi" w:cstheme="minorHAnsi"/>
                <w:sz w:val="18"/>
                <w:szCs w:val="18"/>
              </w:rPr>
              <w:t>slope limit 30</w:t>
            </w:r>
            <w:r w:rsidRPr="00753674">
              <w:rPr>
                <w:rFonts w:asciiTheme="minorHAnsi" w:hAnsiTheme="minorHAnsi" w:cstheme="minorHAnsi"/>
                <w:sz w:val="18"/>
                <w:szCs w:val="18"/>
                <w:vertAlign w:val="superscript"/>
              </w:rPr>
              <w:t>o</w:t>
            </w:r>
          </w:p>
        </w:tc>
      </w:tr>
      <w:tr w:rsidR="00F41A48" w:rsidRPr="00562C7F" w14:paraId="11578192" w14:textId="77777777" w:rsidTr="00B90E90">
        <w:trPr>
          <w:cantSplit/>
          <w:trHeight w:val="240"/>
        </w:trPr>
        <w:tc>
          <w:tcPr>
            <w:tcW w:w="1134" w:type="dxa"/>
          </w:tcPr>
          <w:p w14:paraId="51301F0B" w14:textId="77777777" w:rsidR="00F41A48" w:rsidRDefault="00F41A48" w:rsidP="00B87393">
            <w:pPr>
              <w:spacing w:after="0" w:line="240" w:lineRule="auto"/>
              <w:ind w:left="-57" w:right="-57"/>
              <w:jc w:val="center"/>
              <w:rPr>
                <w:rFonts w:cs="Arial"/>
                <w:sz w:val="18"/>
                <w:szCs w:val="18"/>
              </w:rPr>
            </w:pPr>
            <w:r w:rsidRPr="000A4D04">
              <w:rPr>
                <w:rFonts w:cs="Arial"/>
                <w:sz w:val="18"/>
                <w:szCs w:val="18"/>
              </w:rPr>
              <w:tab/>
              <w:t>Benalla-Mansfield</w:t>
            </w:r>
          </w:p>
        </w:tc>
        <w:tc>
          <w:tcPr>
            <w:tcW w:w="1134" w:type="dxa"/>
            <w:vAlign w:val="center"/>
          </w:tcPr>
          <w:p w14:paraId="3E23D724" w14:textId="77777777" w:rsidR="00F41A48" w:rsidRPr="00753674" w:rsidRDefault="00F41A48" w:rsidP="00B87393">
            <w:pPr>
              <w:spacing w:after="0" w:line="240" w:lineRule="auto"/>
              <w:ind w:left="-57" w:right="-57"/>
              <w:jc w:val="center"/>
              <w:rPr>
                <w:rFonts w:asciiTheme="minorHAnsi" w:hAnsiTheme="minorHAnsi" w:cstheme="minorHAnsi"/>
                <w:sz w:val="18"/>
                <w:szCs w:val="18"/>
              </w:rPr>
            </w:pPr>
            <w:r w:rsidRPr="00753674">
              <w:rPr>
                <w:rFonts w:asciiTheme="minorHAnsi" w:hAnsiTheme="minorHAnsi" w:cstheme="minorHAnsi"/>
                <w:sz w:val="18"/>
                <w:szCs w:val="18"/>
              </w:rPr>
              <w:t>Ryans Creek</w:t>
            </w:r>
          </w:p>
        </w:tc>
        <w:tc>
          <w:tcPr>
            <w:tcW w:w="993" w:type="dxa"/>
            <w:vAlign w:val="center"/>
          </w:tcPr>
          <w:p w14:paraId="00015A5F" w14:textId="77777777" w:rsidR="00F41A48" w:rsidRPr="00753674" w:rsidRDefault="00F41A48" w:rsidP="00B87393">
            <w:pPr>
              <w:spacing w:after="0" w:line="240" w:lineRule="auto"/>
              <w:ind w:left="-79" w:right="-79"/>
              <w:jc w:val="center"/>
              <w:rPr>
                <w:rFonts w:asciiTheme="minorHAnsi" w:hAnsiTheme="minorHAnsi" w:cstheme="minorHAnsi"/>
                <w:sz w:val="18"/>
                <w:szCs w:val="18"/>
              </w:rPr>
            </w:pPr>
            <w:r w:rsidRPr="00753674">
              <w:rPr>
                <w:rFonts w:asciiTheme="minorHAnsi" w:hAnsiTheme="minorHAnsi" w:cstheme="minorHAnsi"/>
                <w:sz w:val="18"/>
                <w:szCs w:val="18"/>
              </w:rPr>
              <w:t>SWSC &amp; SAP; DC</w:t>
            </w:r>
          </w:p>
          <w:p w14:paraId="4EF49D44" w14:textId="77777777" w:rsidR="00F41A48" w:rsidRPr="00753674" w:rsidRDefault="00F41A48" w:rsidP="00B87393">
            <w:pPr>
              <w:spacing w:after="0" w:line="240" w:lineRule="auto"/>
              <w:ind w:left="-79" w:right="-79"/>
              <w:jc w:val="center"/>
              <w:rPr>
                <w:rFonts w:asciiTheme="minorHAnsi" w:hAnsiTheme="minorHAnsi" w:cstheme="minorHAnsi"/>
                <w:sz w:val="18"/>
                <w:szCs w:val="18"/>
              </w:rPr>
            </w:pPr>
            <w:r w:rsidRPr="00753674">
              <w:rPr>
                <w:rFonts w:asciiTheme="minorHAnsi" w:hAnsiTheme="minorHAnsi" w:cstheme="minorHAnsi"/>
                <w:sz w:val="18"/>
                <w:szCs w:val="18"/>
              </w:rPr>
              <w:t>Category 1</w:t>
            </w:r>
          </w:p>
          <w:p w14:paraId="194220BC" w14:textId="77777777" w:rsidR="00F41A48" w:rsidRPr="00753674" w:rsidRDefault="00F41A48" w:rsidP="00B87393">
            <w:pPr>
              <w:spacing w:after="0" w:line="240" w:lineRule="auto"/>
              <w:ind w:left="-79" w:right="-79"/>
              <w:jc w:val="center"/>
              <w:rPr>
                <w:rFonts w:asciiTheme="minorHAnsi" w:hAnsiTheme="minorHAnsi" w:cstheme="minorHAnsi"/>
                <w:sz w:val="18"/>
                <w:szCs w:val="18"/>
              </w:rPr>
            </w:pPr>
            <w:r w:rsidRPr="00753674">
              <w:rPr>
                <w:rFonts w:asciiTheme="minorHAnsi" w:hAnsiTheme="minorHAnsi" w:cstheme="minorHAnsi"/>
                <w:sz w:val="18"/>
                <w:szCs w:val="18"/>
              </w:rPr>
              <w:t>Category 2</w:t>
            </w:r>
          </w:p>
          <w:p w14:paraId="18EE8445" w14:textId="77777777" w:rsidR="00F41A48" w:rsidRPr="00753674" w:rsidRDefault="00F41A48" w:rsidP="00B87393">
            <w:pPr>
              <w:spacing w:after="0" w:line="240" w:lineRule="auto"/>
              <w:ind w:left="-79" w:right="-79"/>
              <w:jc w:val="center"/>
              <w:rPr>
                <w:rFonts w:asciiTheme="minorHAnsi" w:hAnsiTheme="minorHAnsi" w:cstheme="minorHAnsi"/>
                <w:sz w:val="18"/>
                <w:szCs w:val="18"/>
              </w:rPr>
            </w:pPr>
            <w:r w:rsidRPr="00753674">
              <w:rPr>
                <w:rFonts w:asciiTheme="minorHAnsi" w:hAnsiTheme="minorHAnsi" w:cstheme="minorHAnsi"/>
                <w:sz w:val="18"/>
                <w:szCs w:val="18"/>
              </w:rPr>
              <w:t>Category 3</w:t>
            </w:r>
          </w:p>
        </w:tc>
        <w:tc>
          <w:tcPr>
            <w:tcW w:w="2409" w:type="dxa"/>
            <w:vAlign w:val="center"/>
          </w:tcPr>
          <w:p w14:paraId="115518D8" w14:textId="77777777" w:rsidR="00F41A48" w:rsidRPr="00753674" w:rsidRDefault="00F41A48" w:rsidP="00F41A48">
            <w:pPr>
              <w:spacing w:after="0" w:line="240" w:lineRule="auto"/>
              <w:ind w:left="-108" w:right="-1"/>
              <w:rPr>
                <w:rFonts w:asciiTheme="minorHAnsi" w:hAnsiTheme="minorHAnsi" w:cstheme="minorHAnsi"/>
                <w:sz w:val="18"/>
                <w:szCs w:val="18"/>
              </w:rPr>
            </w:pPr>
          </w:p>
          <w:p w14:paraId="08A6DEC7" w14:textId="77777777" w:rsidR="00F41A48" w:rsidRPr="00753674" w:rsidRDefault="00F41A48" w:rsidP="00F41A48">
            <w:pPr>
              <w:spacing w:after="0" w:line="240" w:lineRule="auto"/>
              <w:ind w:left="-108" w:right="-1"/>
              <w:rPr>
                <w:rFonts w:asciiTheme="minorHAnsi" w:hAnsiTheme="minorHAnsi" w:cstheme="minorHAnsi"/>
                <w:sz w:val="18"/>
                <w:szCs w:val="18"/>
              </w:rPr>
            </w:pPr>
          </w:p>
          <w:p w14:paraId="04BD36A3" w14:textId="77777777" w:rsidR="00F41A48" w:rsidRPr="00753674" w:rsidRDefault="00F41A48" w:rsidP="00F41A48">
            <w:pPr>
              <w:spacing w:after="0" w:line="240" w:lineRule="auto"/>
              <w:ind w:right="-1"/>
              <w:rPr>
                <w:rFonts w:asciiTheme="minorHAnsi" w:hAnsiTheme="minorHAnsi" w:cstheme="minorHAnsi"/>
                <w:sz w:val="18"/>
                <w:szCs w:val="18"/>
              </w:rPr>
            </w:pPr>
            <w:r w:rsidRPr="00753674">
              <w:rPr>
                <w:rFonts w:asciiTheme="minorHAnsi" w:hAnsiTheme="minorHAnsi" w:cstheme="minorHAnsi"/>
                <w:sz w:val="18"/>
                <w:szCs w:val="18"/>
              </w:rPr>
              <w:t>-</w:t>
            </w:r>
          </w:p>
          <w:p w14:paraId="69E5C37C" w14:textId="77777777" w:rsidR="00F41A48" w:rsidRPr="00753674" w:rsidRDefault="00F41A48" w:rsidP="00F41A48">
            <w:pPr>
              <w:spacing w:after="0" w:line="240" w:lineRule="auto"/>
              <w:ind w:left="-108" w:right="-1"/>
              <w:rPr>
                <w:rFonts w:asciiTheme="minorHAnsi" w:hAnsiTheme="minorHAnsi" w:cstheme="minorHAnsi"/>
                <w:sz w:val="18"/>
                <w:szCs w:val="18"/>
              </w:rPr>
            </w:pPr>
            <w:r w:rsidRPr="00753674">
              <w:rPr>
                <w:rFonts w:asciiTheme="minorHAnsi" w:hAnsiTheme="minorHAnsi" w:cstheme="minorHAnsi"/>
                <w:sz w:val="18"/>
                <w:szCs w:val="18"/>
              </w:rPr>
              <w:t>1 May – 31 Oct</w:t>
            </w:r>
            <w:r w:rsidR="003A29EC">
              <w:rPr>
                <w:rFonts w:asciiTheme="minorHAnsi" w:hAnsiTheme="minorHAnsi" w:cstheme="minorHAnsi"/>
                <w:sz w:val="18"/>
                <w:szCs w:val="18"/>
              </w:rPr>
              <w:t xml:space="preserve">  20</w:t>
            </w:r>
            <w:r w:rsidR="00120A81">
              <w:rPr>
                <w:rFonts w:asciiTheme="minorHAnsi" w:hAnsiTheme="minorHAnsi" w:cstheme="minorHAnsi"/>
                <w:sz w:val="18"/>
                <w:szCs w:val="18"/>
              </w:rPr>
              <w:t xml:space="preserve"> </w:t>
            </w:r>
            <w:r w:rsidR="003A29EC">
              <w:rPr>
                <w:rFonts w:asciiTheme="minorHAnsi" w:hAnsiTheme="minorHAnsi" w:cstheme="minorHAnsi"/>
                <w:sz w:val="18"/>
                <w:szCs w:val="18"/>
              </w:rPr>
              <w:t>m B 10</w:t>
            </w:r>
            <w:r w:rsidR="00120A81">
              <w:rPr>
                <w:rFonts w:asciiTheme="minorHAnsi" w:hAnsiTheme="minorHAnsi" w:cstheme="minorHAnsi"/>
                <w:sz w:val="18"/>
                <w:szCs w:val="18"/>
              </w:rPr>
              <w:t xml:space="preserve"> </w:t>
            </w:r>
            <w:r w:rsidR="003A29EC">
              <w:rPr>
                <w:rFonts w:asciiTheme="minorHAnsi" w:hAnsiTheme="minorHAnsi" w:cstheme="minorHAnsi"/>
                <w:sz w:val="18"/>
                <w:szCs w:val="18"/>
              </w:rPr>
              <w:t>m F</w:t>
            </w:r>
          </w:p>
          <w:p w14:paraId="2E8955B2" w14:textId="77777777" w:rsidR="00F41A48" w:rsidRPr="00753674" w:rsidRDefault="00F41A48" w:rsidP="00F41A48">
            <w:pPr>
              <w:spacing w:after="0" w:line="240" w:lineRule="auto"/>
              <w:ind w:left="-108" w:right="-1"/>
              <w:rPr>
                <w:rFonts w:asciiTheme="minorHAnsi" w:hAnsiTheme="minorHAnsi" w:cstheme="minorHAnsi"/>
                <w:sz w:val="18"/>
                <w:szCs w:val="18"/>
              </w:rPr>
            </w:pPr>
            <w:r w:rsidRPr="00753674">
              <w:rPr>
                <w:rFonts w:asciiTheme="minorHAnsi" w:hAnsiTheme="minorHAnsi" w:cstheme="minorHAnsi"/>
                <w:sz w:val="18"/>
                <w:szCs w:val="18"/>
              </w:rPr>
              <w:t>1 May – 31 Oct</w:t>
            </w:r>
            <w:r w:rsidR="003A29EC">
              <w:rPr>
                <w:rFonts w:asciiTheme="minorHAnsi" w:hAnsiTheme="minorHAnsi" w:cstheme="minorHAnsi"/>
                <w:sz w:val="18"/>
                <w:szCs w:val="18"/>
              </w:rPr>
              <w:t xml:space="preserve">  </w:t>
            </w:r>
            <w:r w:rsidR="003A29EC" w:rsidRPr="003A29EC">
              <w:rPr>
                <w:rFonts w:asciiTheme="minorHAnsi" w:hAnsiTheme="minorHAnsi" w:cstheme="minorHAnsi"/>
                <w:sz w:val="18"/>
                <w:szCs w:val="18"/>
              </w:rPr>
              <w:t>20</w:t>
            </w:r>
            <w:r w:rsidR="00120A81">
              <w:rPr>
                <w:rFonts w:asciiTheme="minorHAnsi" w:hAnsiTheme="minorHAnsi" w:cstheme="minorHAnsi"/>
                <w:sz w:val="18"/>
                <w:szCs w:val="18"/>
              </w:rPr>
              <w:t xml:space="preserve"> </w:t>
            </w:r>
            <w:r w:rsidR="003A29EC" w:rsidRPr="003A29EC">
              <w:rPr>
                <w:rFonts w:asciiTheme="minorHAnsi" w:hAnsiTheme="minorHAnsi" w:cstheme="minorHAnsi"/>
                <w:sz w:val="18"/>
                <w:szCs w:val="18"/>
              </w:rPr>
              <w:t>m B 10</w:t>
            </w:r>
            <w:r w:rsidR="00120A81">
              <w:rPr>
                <w:rFonts w:asciiTheme="minorHAnsi" w:hAnsiTheme="minorHAnsi" w:cstheme="minorHAnsi"/>
                <w:sz w:val="18"/>
                <w:szCs w:val="18"/>
              </w:rPr>
              <w:t xml:space="preserve"> </w:t>
            </w:r>
            <w:r w:rsidR="003A29EC" w:rsidRPr="003A29EC">
              <w:rPr>
                <w:rFonts w:asciiTheme="minorHAnsi" w:hAnsiTheme="minorHAnsi" w:cstheme="minorHAnsi"/>
                <w:sz w:val="18"/>
                <w:szCs w:val="18"/>
              </w:rPr>
              <w:t>m F</w:t>
            </w:r>
          </w:p>
        </w:tc>
        <w:tc>
          <w:tcPr>
            <w:tcW w:w="3853" w:type="dxa"/>
          </w:tcPr>
          <w:p w14:paraId="65A96BD9" w14:textId="77777777" w:rsidR="00F41A48" w:rsidRPr="00753674" w:rsidRDefault="00F41A48" w:rsidP="00F41A48">
            <w:pPr>
              <w:spacing w:after="0" w:line="240" w:lineRule="auto"/>
              <w:rPr>
                <w:rFonts w:asciiTheme="minorHAnsi" w:hAnsiTheme="minorHAnsi" w:cstheme="minorHAnsi"/>
                <w:sz w:val="18"/>
                <w:szCs w:val="18"/>
              </w:rPr>
            </w:pPr>
            <w:r>
              <w:rPr>
                <w:rFonts w:asciiTheme="minorHAnsi" w:hAnsiTheme="minorHAnsi" w:cstheme="minorHAnsi"/>
                <w:sz w:val="18"/>
                <w:szCs w:val="18"/>
              </w:rPr>
              <w:t>40 ha max</w:t>
            </w:r>
            <w:r w:rsidRPr="00753674">
              <w:rPr>
                <w:rFonts w:asciiTheme="minorHAnsi" w:hAnsiTheme="minorHAnsi" w:cstheme="minorHAnsi"/>
                <w:sz w:val="18"/>
                <w:szCs w:val="18"/>
              </w:rPr>
              <w:t xml:space="preserve"> coupe size where harvesting permitted</w:t>
            </w:r>
          </w:p>
          <w:p w14:paraId="2F9B4A09" w14:textId="77777777" w:rsidR="00F41A48" w:rsidRPr="00753674" w:rsidRDefault="00F41A48" w:rsidP="00F41A48">
            <w:pPr>
              <w:spacing w:after="0" w:line="240" w:lineRule="auto"/>
              <w:rPr>
                <w:rFonts w:asciiTheme="minorHAnsi" w:hAnsiTheme="minorHAnsi" w:cstheme="minorHAnsi"/>
                <w:sz w:val="18"/>
                <w:szCs w:val="18"/>
              </w:rPr>
            </w:pPr>
            <w:r w:rsidRPr="00753674">
              <w:rPr>
                <w:rFonts w:asciiTheme="minorHAnsi" w:hAnsiTheme="minorHAnsi" w:cstheme="minorHAnsi"/>
                <w:sz w:val="18"/>
                <w:szCs w:val="18"/>
              </w:rPr>
              <w:t>No harvesting</w:t>
            </w:r>
          </w:p>
          <w:p w14:paraId="73740BD1" w14:textId="77777777" w:rsidR="00F41A48" w:rsidRDefault="00AF2970" w:rsidP="00F41A48">
            <w:pPr>
              <w:spacing w:after="0" w:line="240" w:lineRule="auto"/>
              <w:ind w:left="-57" w:right="-57"/>
              <w:rPr>
                <w:rFonts w:asciiTheme="minorHAnsi" w:hAnsiTheme="minorHAnsi" w:cstheme="minorHAnsi"/>
                <w:sz w:val="18"/>
                <w:szCs w:val="18"/>
                <w:vertAlign w:val="superscript"/>
              </w:rPr>
            </w:pPr>
            <w:r>
              <w:rPr>
                <w:rFonts w:asciiTheme="minorHAnsi" w:hAnsiTheme="minorHAnsi" w:cstheme="minorHAnsi"/>
                <w:sz w:val="18"/>
                <w:szCs w:val="18"/>
              </w:rPr>
              <w:t xml:space="preserve"> </w:t>
            </w:r>
            <w:r w:rsidR="00F41A48" w:rsidRPr="00753674">
              <w:rPr>
                <w:rFonts w:asciiTheme="minorHAnsi" w:hAnsiTheme="minorHAnsi" w:cstheme="minorHAnsi"/>
                <w:sz w:val="18"/>
                <w:szCs w:val="18"/>
              </w:rPr>
              <w:t>No clearfall</w:t>
            </w:r>
            <w:r w:rsidR="003A29EC">
              <w:rPr>
                <w:rFonts w:asciiTheme="minorHAnsi" w:hAnsiTheme="minorHAnsi" w:cstheme="minorHAnsi"/>
                <w:sz w:val="18"/>
                <w:szCs w:val="18"/>
              </w:rPr>
              <w:t xml:space="preserve"> and slope limit &lt;</w:t>
            </w:r>
            <w:r w:rsidR="003A29EC" w:rsidRPr="00753674">
              <w:rPr>
                <w:rFonts w:asciiTheme="minorHAnsi" w:hAnsiTheme="minorHAnsi" w:cstheme="minorHAnsi"/>
                <w:sz w:val="18"/>
                <w:szCs w:val="18"/>
              </w:rPr>
              <w:t>12</w:t>
            </w:r>
            <w:r w:rsidR="003A29EC" w:rsidRPr="00753674">
              <w:rPr>
                <w:rFonts w:asciiTheme="minorHAnsi" w:hAnsiTheme="minorHAnsi" w:cstheme="minorHAnsi"/>
                <w:sz w:val="18"/>
                <w:szCs w:val="18"/>
                <w:vertAlign w:val="superscript"/>
              </w:rPr>
              <w:t>o</w:t>
            </w:r>
          </w:p>
          <w:p w14:paraId="45F634E1" w14:textId="77777777" w:rsidR="003A29EC" w:rsidRPr="00562C7F" w:rsidRDefault="003A29EC" w:rsidP="003A29EC">
            <w:pPr>
              <w:spacing w:after="0" w:line="240" w:lineRule="auto"/>
              <w:ind w:left="-57" w:right="-57"/>
              <w:rPr>
                <w:rFonts w:cs="Arial"/>
                <w:sz w:val="18"/>
                <w:szCs w:val="18"/>
              </w:rPr>
            </w:pPr>
            <w:r>
              <w:rPr>
                <w:rFonts w:asciiTheme="minorHAnsi" w:hAnsiTheme="minorHAnsi" w:cstheme="minorHAnsi"/>
                <w:sz w:val="18"/>
                <w:szCs w:val="18"/>
                <w:vertAlign w:val="superscript"/>
              </w:rPr>
              <w:t xml:space="preserve"> </w:t>
            </w:r>
            <w:r w:rsidR="00AF2970">
              <w:rPr>
                <w:rFonts w:asciiTheme="minorHAnsi" w:hAnsiTheme="minorHAnsi" w:cstheme="minorHAnsi"/>
                <w:sz w:val="18"/>
                <w:szCs w:val="18"/>
                <w:vertAlign w:val="superscript"/>
              </w:rPr>
              <w:t xml:space="preserve"> </w:t>
            </w:r>
            <w:r>
              <w:rPr>
                <w:rFonts w:asciiTheme="minorHAnsi" w:hAnsiTheme="minorHAnsi" w:cstheme="minorHAnsi"/>
                <w:sz w:val="18"/>
                <w:szCs w:val="18"/>
              </w:rPr>
              <w:t>slope limit 30</w:t>
            </w:r>
            <w:r w:rsidRPr="00753674">
              <w:rPr>
                <w:rFonts w:asciiTheme="minorHAnsi" w:hAnsiTheme="minorHAnsi" w:cstheme="minorHAnsi"/>
                <w:sz w:val="18"/>
                <w:szCs w:val="18"/>
                <w:vertAlign w:val="superscript"/>
              </w:rPr>
              <w:t>o</w:t>
            </w:r>
          </w:p>
        </w:tc>
      </w:tr>
      <w:tr w:rsidR="00845556" w:rsidRPr="00562C7F" w14:paraId="5BAEE651" w14:textId="77777777" w:rsidTr="002909F3">
        <w:trPr>
          <w:cantSplit/>
          <w:trHeight w:val="240"/>
        </w:trPr>
        <w:tc>
          <w:tcPr>
            <w:tcW w:w="1134" w:type="dxa"/>
          </w:tcPr>
          <w:p w14:paraId="65126BBE" w14:textId="77777777" w:rsidR="00845556" w:rsidRDefault="00845556" w:rsidP="0041179B">
            <w:pPr>
              <w:spacing w:after="0" w:line="240" w:lineRule="auto"/>
              <w:ind w:left="-57" w:right="-57"/>
              <w:jc w:val="center"/>
              <w:rPr>
                <w:rFonts w:cs="Arial"/>
                <w:sz w:val="18"/>
                <w:szCs w:val="18"/>
              </w:rPr>
            </w:pPr>
            <w:r>
              <w:rPr>
                <w:rFonts w:cs="Arial"/>
                <w:sz w:val="18"/>
                <w:szCs w:val="18"/>
              </w:rPr>
              <w:t>East</w:t>
            </w:r>
          </w:p>
          <w:p w14:paraId="0EBC5096" w14:textId="77777777" w:rsidR="00845556" w:rsidRPr="00562C7F" w:rsidRDefault="00845556" w:rsidP="0041179B">
            <w:pPr>
              <w:spacing w:after="0" w:line="240" w:lineRule="auto"/>
              <w:ind w:left="-57" w:right="-57"/>
              <w:jc w:val="center"/>
              <w:rPr>
                <w:rFonts w:cs="Arial"/>
                <w:sz w:val="18"/>
                <w:szCs w:val="18"/>
              </w:rPr>
            </w:pPr>
            <w:r>
              <w:rPr>
                <w:rFonts w:cs="Arial"/>
                <w:sz w:val="18"/>
                <w:szCs w:val="18"/>
              </w:rPr>
              <w:t>Gippsland</w:t>
            </w:r>
          </w:p>
        </w:tc>
        <w:tc>
          <w:tcPr>
            <w:tcW w:w="1134" w:type="dxa"/>
            <w:vAlign w:val="center"/>
          </w:tcPr>
          <w:p w14:paraId="696C47EE" w14:textId="77777777" w:rsidR="00845556" w:rsidRPr="00845556" w:rsidRDefault="00845556" w:rsidP="0041179B">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Orbost</w:t>
            </w:r>
          </w:p>
          <w:p w14:paraId="7A107390" w14:textId="77777777" w:rsidR="00845556" w:rsidRPr="00845556" w:rsidRDefault="00845556" w:rsidP="0041179B">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(Rocky River)</w:t>
            </w:r>
          </w:p>
        </w:tc>
        <w:tc>
          <w:tcPr>
            <w:tcW w:w="993" w:type="dxa"/>
            <w:vAlign w:val="center"/>
          </w:tcPr>
          <w:p w14:paraId="642E500D"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SWSC &amp; SAP</w:t>
            </w:r>
          </w:p>
        </w:tc>
        <w:tc>
          <w:tcPr>
            <w:tcW w:w="2409" w:type="dxa"/>
            <w:vAlign w:val="center"/>
          </w:tcPr>
          <w:p w14:paraId="5FC1DC8F"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100m on main river.</w:t>
            </w:r>
          </w:p>
          <w:p w14:paraId="2B3751FC"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40m on major tributaries</w:t>
            </w:r>
          </w:p>
          <w:p w14:paraId="045109F1"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30m on other watercourses</w:t>
            </w:r>
          </w:p>
          <w:p w14:paraId="33F70A6A"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100m on off-take weir.</w:t>
            </w:r>
          </w:p>
        </w:tc>
        <w:tc>
          <w:tcPr>
            <w:tcW w:w="3853" w:type="dxa"/>
          </w:tcPr>
          <w:p w14:paraId="27575043"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40 ha maximum annual area harvested.</w:t>
            </w:r>
          </w:p>
        </w:tc>
      </w:tr>
      <w:tr w:rsidR="00845556" w:rsidRPr="00562C7F" w14:paraId="11AE50F2" w14:textId="77777777" w:rsidTr="002909F3">
        <w:trPr>
          <w:cantSplit/>
          <w:trHeight w:val="240"/>
        </w:trPr>
        <w:tc>
          <w:tcPr>
            <w:tcW w:w="1134" w:type="dxa"/>
          </w:tcPr>
          <w:p w14:paraId="5FC6924E" w14:textId="77777777" w:rsidR="00845556" w:rsidRPr="00562C7F" w:rsidRDefault="00845556" w:rsidP="0041179B">
            <w:pPr>
              <w:spacing w:after="0" w:line="240" w:lineRule="auto"/>
              <w:ind w:left="-57" w:right="-57"/>
              <w:jc w:val="center"/>
              <w:rPr>
                <w:rFonts w:cs="Arial"/>
                <w:sz w:val="18"/>
                <w:szCs w:val="18"/>
              </w:rPr>
            </w:pPr>
            <w:r>
              <w:rPr>
                <w:rFonts w:cs="Arial"/>
                <w:sz w:val="18"/>
                <w:szCs w:val="18"/>
              </w:rPr>
              <w:t>East Gippsland</w:t>
            </w:r>
          </w:p>
        </w:tc>
        <w:tc>
          <w:tcPr>
            <w:tcW w:w="1134" w:type="dxa"/>
            <w:vAlign w:val="center"/>
          </w:tcPr>
          <w:p w14:paraId="5FE7B537" w14:textId="77777777" w:rsidR="00845556" w:rsidRPr="00845556" w:rsidRDefault="00845556" w:rsidP="0041179B">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Betka River</w:t>
            </w:r>
          </w:p>
        </w:tc>
        <w:tc>
          <w:tcPr>
            <w:tcW w:w="993" w:type="dxa"/>
            <w:vAlign w:val="center"/>
          </w:tcPr>
          <w:p w14:paraId="571FFAFC"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SWSC</w:t>
            </w:r>
          </w:p>
        </w:tc>
        <w:tc>
          <w:tcPr>
            <w:tcW w:w="2409" w:type="dxa"/>
            <w:vAlign w:val="center"/>
          </w:tcPr>
          <w:p w14:paraId="00EC86FE"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150m on main river.</w:t>
            </w:r>
          </w:p>
          <w:p w14:paraId="0D0371E7"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 xml:space="preserve">20m on major tributaries </w:t>
            </w:r>
          </w:p>
          <w:p w14:paraId="5835642A"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and other permanent streams.</w:t>
            </w:r>
          </w:p>
        </w:tc>
        <w:tc>
          <w:tcPr>
            <w:tcW w:w="3853" w:type="dxa"/>
          </w:tcPr>
          <w:p w14:paraId="13507BE9"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120 ha (1% of catchment) max annual area harvested.</w:t>
            </w:r>
          </w:p>
        </w:tc>
      </w:tr>
      <w:tr w:rsidR="00845556" w:rsidRPr="00562C7F" w14:paraId="4EBF0826" w14:textId="77777777" w:rsidTr="002909F3">
        <w:trPr>
          <w:cantSplit/>
          <w:trHeight w:val="240"/>
        </w:trPr>
        <w:tc>
          <w:tcPr>
            <w:tcW w:w="1134" w:type="dxa"/>
          </w:tcPr>
          <w:p w14:paraId="67640956"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03C715A4"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Blackwood</w:t>
            </w:r>
          </w:p>
        </w:tc>
        <w:tc>
          <w:tcPr>
            <w:tcW w:w="993" w:type="dxa"/>
            <w:vAlign w:val="center"/>
          </w:tcPr>
          <w:p w14:paraId="0795EF8D"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1E13A5D4"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72CD72EE"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35 ha maximum coupe size.</w:t>
            </w:r>
          </w:p>
        </w:tc>
      </w:tr>
      <w:tr w:rsidR="00845556" w:rsidRPr="00562C7F" w14:paraId="070EDE85" w14:textId="77777777" w:rsidTr="002909F3">
        <w:trPr>
          <w:cantSplit/>
          <w:trHeight w:val="240"/>
        </w:trPr>
        <w:tc>
          <w:tcPr>
            <w:tcW w:w="1134" w:type="dxa"/>
          </w:tcPr>
          <w:p w14:paraId="11A88508"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0904349D"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Bullarto</w:t>
            </w:r>
          </w:p>
        </w:tc>
        <w:tc>
          <w:tcPr>
            <w:tcW w:w="993" w:type="dxa"/>
            <w:vAlign w:val="center"/>
          </w:tcPr>
          <w:p w14:paraId="01632110"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52F814DD"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12454904"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20 ha maximum coupe size.</w:t>
            </w:r>
          </w:p>
        </w:tc>
      </w:tr>
      <w:tr w:rsidR="00845556" w:rsidRPr="00562C7F" w14:paraId="651B026F" w14:textId="77777777" w:rsidTr="002909F3">
        <w:trPr>
          <w:cantSplit/>
          <w:trHeight w:val="240"/>
        </w:trPr>
        <w:tc>
          <w:tcPr>
            <w:tcW w:w="1134" w:type="dxa"/>
          </w:tcPr>
          <w:p w14:paraId="607B5368"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763B945F"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Colbrook</w:t>
            </w:r>
          </w:p>
        </w:tc>
        <w:tc>
          <w:tcPr>
            <w:tcW w:w="993" w:type="dxa"/>
            <w:vAlign w:val="center"/>
          </w:tcPr>
          <w:p w14:paraId="66B7E750"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3831C9FF"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691EFE9F"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5 ha maximum coupe size.</w:t>
            </w:r>
          </w:p>
        </w:tc>
      </w:tr>
      <w:tr w:rsidR="00845556" w:rsidRPr="00562C7F" w14:paraId="6A7370BC" w14:textId="77777777" w:rsidTr="002909F3">
        <w:trPr>
          <w:cantSplit/>
          <w:trHeight w:val="240"/>
        </w:trPr>
        <w:tc>
          <w:tcPr>
            <w:tcW w:w="1134" w:type="dxa"/>
          </w:tcPr>
          <w:p w14:paraId="58395302"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2A326924"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Collier Gap</w:t>
            </w:r>
          </w:p>
        </w:tc>
        <w:tc>
          <w:tcPr>
            <w:tcW w:w="993" w:type="dxa"/>
            <w:vAlign w:val="center"/>
          </w:tcPr>
          <w:p w14:paraId="6AF855C1"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53FEB87C"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6DF8521F"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2 ha maximum coupe size.</w:t>
            </w:r>
          </w:p>
        </w:tc>
      </w:tr>
      <w:tr w:rsidR="00845556" w:rsidRPr="00562C7F" w14:paraId="3323C762" w14:textId="77777777" w:rsidTr="002909F3">
        <w:trPr>
          <w:cantSplit/>
          <w:trHeight w:val="240"/>
        </w:trPr>
        <w:tc>
          <w:tcPr>
            <w:tcW w:w="1134" w:type="dxa"/>
          </w:tcPr>
          <w:p w14:paraId="69B8D7B4"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7337F472"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Djerriwarrh</w:t>
            </w:r>
          </w:p>
        </w:tc>
        <w:tc>
          <w:tcPr>
            <w:tcW w:w="993" w:type="dxa"/>
            <w:vAlign w:val="center"/>
          </w:tcPr>
          <w:p w14:paraId="44A9B45F"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SWSC &amp; SAP; DC</w:t>
            </w:r>
          </w:p>
        </w:tc>
        <w:tc>
          <w:tcPr>
            <w:tcW w:w="2409" w:type="dxa"/>
            <w:vAlign w:val="center"/>
          </w:tcPr>
          <w:p w14:paraId="3D797D33"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- 30 Sept</w:t>
            </w:r>
          </w:p>
        </w:tc>
        <w:tc>
          <w:tcPr>
            <w:tcW w:w="3853" w:type="dxa"/>
          </w:tcPr>
          <w:p w14:paraId="78C4DB73"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15 ha maximum coupe size.</w:t>
            </w:r>
          </w:p>
        </w:tc>
      </w:tr>
      <w:tr w:rsidR="00845556" w:rsidRPr="00562C7F" w14:paraId="72BFA6BA" w14:textId="77777777" w:rsidTr="002909F3">
        <w:trPr>
          <w:cantSplit/>
          <w:trHeight w:val="240"/>
        </w:trPr>
        <w:tc>
          <w:tcPr>
            <w:tcW w:w="1134" w:type="dxa"/>
          </w:tcPr>
          <w:p w14:paraId="7EA4D722"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14DE4012"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Korweinguboora</w:t>
            </w:r>
          </w:p>
        </w:tc>
        <w:tc>
          <w:tcPr>
            <w:tcW w:w="993" w:type="dxa"/>
            <w:vAlign w:val="center"/>
          </w:tcPr>
          <w:p w14:paraId="2D4CAAD0"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7141B0D8"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002A5305"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15 ha maximum coupe size.</w:t>
            </w:r>
          </w:p>
        </w:tc>
      </w:tr>
      <w:tr w:rsidR="00845556" w:rsidRPr="00562C7F" w14:paraId="1F7FFDD7" w14:textId="77777777" w:rsidTr="002909F3">
        <w:trPr>
          <w:cantSplit/>
          <w:trHeight w:val="240"/>
        </w:trPr>
        <w:tc>
          <w:tcPr>
            <w:tcW w:w="1134" w:type="dxa"/>
          </w:tcPr>
          <w:p w14:paraId="3D6C2B74"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79CBC8FE"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Hickmans Creek (Elmhurst)</w:t>
            </w:r>
          </w:p>
        </w:tc>
        <w:tc>
          <w:tcPr>
            <w:tcW w:w="993" w:type="dxa"/>
            <w:vAlign w:val="center"/>
          </w:tcPr>
          <w:p w14:paraId="19EABFE5"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5DD08556"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23982995"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40 ha maximum coupe size.</w:t>
            </w:r>
          </w:p>
        </w:tc>
      </w:tr>
      <w:tr w:rsidR="00845556" w:rsidRPr="00562C7F" w14:paraId="34BAB6E9" w14:textId="77777777" w:rsidTr="002909F3">
        <w:trPr>
          <w:cantSplit/>
          <w:trHeight w:val="240"/>
        </w:trPr>
        <w:tc>
          <w:tcPr>
            <w:tcW w:w="1134" w:type="dxa"/>
          </w:tcPr>
          <w:p w14:paraId="0C39EA3D"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24DBE46D"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Lal Lal Lake Environs</w:t>
            </w:r>
          </w:p>
        </w:tc>
        <w:tc>
          <w:tcPr>
            <w:tcW w:w="993" w:type="dxa"/>
            <w:vAlign w:val="center"/>
          </w:tcPr>
          <w:p w14:paraId="22D70144"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SWSC &amp; SAP; DC</w:t>
            </w:r>
          </w:p>
        </w:tc>
        <w:tc>
          <w:tcPr>
            <w:tcW w:w="2409" w:type="dxa"/>
            <w:vAlign w:val="center"/>
          </w:tcPr>
          <w:p w14:paraId="2D58551C"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30C5F0FC"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5 ha maximum coupe size.</w:t>
            </w:r>
          </w:p>
        </w:tc>
      </w:tr>
      <w:tr w:rsidR="00845556" w:rsidRPr="00562C7F" w14:paraId="785BA8C7" w14:textId="77777777" w:rsidTr="002909F3">
        <w:trPr>
          <w:cantSplit/>
          <w:trHeight w:val="240"/>
        </w:trPr>
        <w:tc>
          <w:tcPr>
            <w:tcW w:w="1134" w:type="dxa"/>
          </w:tcPr>
          <w:p w14:paraId="7A07C76E"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177ACF68"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Long Gully</w:t>
            </w:r>
          </w:p>
        </w:tc>
        <w:tc>
          <w:tcPr>
            <w:tcW w:w="993" w:type="dxa"/>
            <w:vAlign w:val="center"/>
          </w:tcPr>
          <w:p w14:paraId="5D7399C7"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36DF4EB2"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2FDACF9E"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15 ha maximum coupe size.</w:t>
            </w:r>
          </w:p>
        </w:tc>
      </w:tr>
      <w:tr w:rsidR="00845556" w:rsidRPr="00562C7F" w14:paraId="6931FE9A" w14:textId="77777777" w:rsidTr="002909F3">
        <w:trPr>
          <w:cantSplit/>
          <w:trHeight w:val="240"/>
        </w:trPr>
        <w:tc>
          <w:tcPr>
            <w:tcW w:w="1134" w:type="dxa"/>
          </w:tcPr>
          <w:p w14:paraId="6F66C5F6"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54C56F51"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Lake Merrimu</w:t>
            </w:r>
          </w:p>
        </w:tc>
        <w:tc>
          <w:tcPr>
            <w:tcW w:w="993" w:type="dxa"/>
            <w:vAlign w:val="center"/>
          </w:tcPr>
          <w:p w14:paraId="354C677E"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SWSC &amp; SAP; DC</w:t>
            </w:r>
          </w:p>
        </w:tc>
        <w:tc>
          <w:tcPr>
            <w:tcW w:w="2409" w:type="dxa"/>
            <w:vAlign w:val="center"/>
          </w:tcPr>
          <w:p w14:paraId="4F2B2A49"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- 30 Sept</w:t>
            </w:r>
          </w:p>
        </w:tc>
        <w:tc>
          <w:tcPr>
            <w:tcW w:w="3853" w:type="dxa"/>
          </w:tcPr>
          <w:p w14:paraId="4602005F"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40 ha maximum coupe size.</w:t>
            </w:r>
          </w:p>
          <w:p w14:paraId="55D50BC9"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Buffers apply to all waterways</w:t>
            </w:r>
          </w:p>
        </w:tc>
      </w:tr>
      <w:tr w:rsidR="00845556" w:rsidRPr="00562C7F" w14:paraId="65AE8AA1" w14:textId="77777777" w:rsidTr="002909F3">
        <w:trPr>
          <w:cantSplit/>
          <w:trHeight w:val="240"/>
        </w:trPr>
        <w:tc>
          <w:tcPr>
            <w:tcW w:w="1134" w:type="dxa"/>
          </w:tcPr>
          <w:p w14:paraId="3E0138F4"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4FF2CEC4"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Moorabool</w:t>
            </w:r>
          </w:p>
        </w:tc>
        <w:tc>
          <w:tcPr>
            <w:tcW w:w="993" w:type="dxa"/>
            <w:vAlign w:val="center"/>
          </w:tcPr>
          <w:p w14:paraId="30F32526"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7AE4E483"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- 30 Sept</w:t>
            </w:r>
          </w:p>
        </w:tc>
        <w:tc>
          <w:tcPr>
            <w:tcW w:w="3853" w:type="dxa"/>
          </w:tcPr>
          <w:p w14:paraId="3A1F8142"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10 ha maximum coupe size.</w:t>
            </w:r>
          </w:p>
        </w:tc>
      </w:tr>
      <w:tr w:rsidR="00845556" w:rsidRPr="00562C7F" w14:paraId="1C092580" w14:textId="77777777" w:rsidTr="002909F3">
        <w:trPr>
          <w:cantSplit/>
          <w:trHeight w:val="240"/>
        </w:trPr>
        <w:tc>
          <w:tcPr>
            <w:tcW w:w="1134" w:type="dxa"/>
          </w:tcPr>
          <w:p w14:paraId="74093187"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1FBE0F97"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Mount Cole</w:t>
            </w:r>
          </w:p>
        </w:tc>
        <w:tc>
          <w:tcPr>
            <w:tcW w:w="993" w:type="dxa"/>
            <w:vAlign w:val="center"/>
          </w:tcPr>
          <w:p w14:paraId="5968DDF5"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2717F27F"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5CBEBA97"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20 ha maximum coupe size.</w:t>
            </w:r>
          </w:p>
        </w:tc>
      </w:tr>
      <w:tr w:rsidR="00845556" w:rsidRPr="00562C7F" w14:paraId="575458C1" w14:textId="77777777" w:rsidTr="002909F3">
        <w:trPr>
          <w:cantSplit/>
          <w:trHeight w:val="240"/>
        </w:trPr>
        <w:tc>
          <w:tcPr>
            <w:tcW w:w="1134" w:type="dxa"/>
          </w:tcPr>
          <w:p w14:paraId="25F04F88"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0F27D872"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Musical Gully</w:t>
            </w:r>
          </w:p>
        </w:tc>
        <w:tc>
          <w:tcPr>
            <w:tcW w:w="993" w:type="dxa"/>
            <w:vAlign w:val="center"/>
          </w:tcPr>
          <w:p w14:paraId="06A73E32"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SWSC; DC</w:t>
            </w:r>
          </w:p>
        </w:tc>
        <w:tc>
          <w:tcPr>
            <w:tcW w:w="2409" w:type="dxa"/>
            <w:vAlign w:val="center"/>
          </w:tcPr>
          <w:p w14:paraId="5909C128"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- 30 Sept</w:t>
            </w:r>
          </w:p>
        </w:tc>
        <w:tc>
          <w:tcPr>
            <w:tcW w:w="3853" w:type="dxa"/>
          </w:tcPr>
          <w:p w14:paraId="6643EFD3"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2 ha maximum coupe size.</w:t>
            </w:r>
          </w:p>
        </w:tc>
      </w:tr>
      <w:tr w:rsidR="00845556" w:rsidRPr="00562C7F" w14:paraId="6A33A2E3" w14:textId="77777777" w:rsidTr="002909F3">
        <w:trPr>
          <w:cantSplit/>
          <w:trHeight w:val="240"/>
        </w:trPr>
        <w:tc>
          <w:tcPr>
            <w:tcW w:w="1134" w:type="dxa"/>
          </w:tcPr>
          <w:p w14:paraId="59DDBB8E"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2A710F74"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Pykes Creek</w:t>
            </w:r>
          </w:p>
        </w:tc>
        <w:tc>
          <w:tcPr>
            <w:tcW w:w="993" w:type="dxa"/>
            <w:vAlign w:val="center"/>
          </w:tcPr>
          <w:p w14:paraId="4E6A98F3"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SWSC; DC</w:t>
            </w:r>
          </w:p>
        </w:tc>
        <w:tc>
          <w:tcPr>
            <w:tcW w:w="2409" w:type="dxa"/>
            <w:vAlign w:val="center"/>
          </w:tcPr>
          <w:p w14:paraId="6A7A8AE0"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- 30 Sept</w:t>
            </w:r>
          </w:p>
        </w:tc>
        <w:tc>
          <w:tcPr>
            <w:tcW w:w="3853" w:type="dxa"/>
          </w:tcPr>
          <w:p w14:paraId="7A2EA317"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40 ha maximum coupe size.</w:t>
            </w:r>
          </w:p>
        </w:tc>
      </w:tr>
      <w:tr w:rsidR="00845556" w:rsidRPr="00562C7F" w14:paraId="56837F47" w14:textId="77777777" w:rsidTr="002909F3">
        <w:trPr>
          <w:cantSplit/>
          <w:trHeight w:val="240"/>
        </w:trPr>
        <w:tc>
          <w:tcPr>
            <w:tcW w:w="1134" w:type="dxa"/>
          </w:tcPr>
          <w:p w14:paraId="59FCD048"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52CF309F"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Rosslynne</w:t>
            </w:r>
          </w:p>
        </w:tc>
        <w:tc>
          <w:tcPr>
            <w:tcW w:w="993" w:type="dxa"/>
            <w:vAlign w:val="center"/>
          </w:tcPr>
          <w:p w14:paraId="71893520"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SWSC &amp; SAP; DC</w:t>
            </w:r>
          </w:p>
        </w:tc>
        <w:tc>
          <w:tcPr>
            <w:tcW w:w="2409" w:type="dxa"/>
            <w:vAlign w:val="center"/>
          </w:tcPr>
          <w:p w14:paraId="37C80602"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- 30 Sept</w:t>
            </w:r>
          </w:p>
        </w:tc>
        <w:tc>
          <w:tcPr>
            <w:tcW w:w="3853" w:type="dxa"/>
          </w:tcPr>
          <w:p w14:paraId="0F9B5E76"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40 ha maximum coupe size.</w:t>
            </w:r>
          </w:p>
        </w:tc>
      </w:tr>
      <w:tr w:rsidR="00845556" w:rsidRPr="00562C7F" w14:paraId="465C0627" w14:textId="77777777" w:rsidTr="002909F3">
        <w:trPr>
          <w:cantSplit/>
          <w:trHeight w:val="240"/>
        </w:trPr>
        <w:tc>
          <w:tcPr>
            <w:tcW w:w="1134" w:type="dxa"/>
          </w:tcPr>
          <w:p w14:paraId="0DB6994B"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31238533"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Shepherds Creek</w:t>
            </w:r>
          </w:p>
        </w:tc>
        <w:tc>
          <w:tcPr>
            <w:tcW w:w="993" w:type="dxa"/>
            <w:vAlign w:val="center"/>
          </w:tcPr>
          <w:p w14:paraId="3AB9BCC9"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028C3AE6"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58BC2ECB"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40 ha maximum coupe size.</w:t>
            </w:r>
          </w:p>
        </w:tc>
      </w:tr>
      <w:tr w:rsidR="00845556" w:rsidRPr="00562C7F" w14:paraId="21368C1A" w14:textId="77777777" w:rsidTr="002909F3">
        <w:trPr>
          <w:cantSplit/>
          <w:trHeight w:val="240"/>
        </w:trPr>
        <w:tc>
          <w:tcPr>
            <w:tcW w:w="1134" w:type="dxa"/>
          </w:tcPr>
          <w:p w14:paraId="5364DFEE"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5FEF9E87"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Sugarloaf</w:t>
            </w:r>
          </w:p>
        </w:tc>
        <w:tc>
          <w:tcPr>
            <w:tcW w:w="993" w:type="dxa"/>
            <w:vAlign w:val="center"/>
          </w:tcPr>
          <w:p w14:paraId="06A17E8F"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7C80DB6F"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- 30 Sept</w:t>
            </w:r>
          </w:p>
        </w:tc>
        <w:tc>
          <w:tcPr>
            <w:tcW w:w="3853" w:type="dxa"/>
          </w:tcPr>
          <w:p w14:paraId="766F26F5"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20 ha maximum coupe size.</w:t>
            </w:r>
          </w:p>
        </w:tc>
      </w:tr>
      <w:tr w:rsidR="00845556" w:rsidRPr="00562C7F" w14:paraId="2AC56B8A" w14:textId="77777777" w:rsidTr="002909F3">
        <w:trPr>
          <w:cantSplit/>
          <w:trHeight w:val="240"/>
        </w:trPr>
        <w:tc>
          <w:tcPr>
            <w:tcW w:w="1134" w:type="dxa"/>
          </w:tcPr>
          <w:p w14:paraId="44A9881A"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36D7324D"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Troy</w:t>
            </w:r>
          </w:p>
        </w:tc>
        <w:tc>
          <w:tcPr>
            <w:tcW w:w="993" w:type="dxa"/>
            <w:vAlign w:val="center"/>
          </w:tcPr>
          <w:p w14:paraId="78B17A2D"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SWSC; DC</w:t>
            </w:r>
          </w:p>
        </w:tc>
        <w:tc>
          <w:tcPr>
            <w:tcW w:w="2409" w:type="dxa"/>
            <w:vAlign w:val="center"/>
          </w:tcPr>
          <w:p w14:paraId="4BA9181E"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- 30 Sept</w:t>
            </w:r>
          </w:p>
        </w:tc>
        <w:tc>
          <w:tcPr>
            <w:tcW w:w="3853" w:type="dxa"/>
          </w:tcPr>
          <w:p w14:paraId="310F15D5"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2 ha maximum coupe size.</w:t>
            </w:r>
          </w:p>
        </w:tc>
      </w:tr>
      <w:tr w:rsidR="00845556" w:rsidRPr="00562C7F" w14:paraId="1A00CEC2" w14:textId="77777777" w:rsidTr="002909F3">
        <w:trPr>
          <w:cantSplit/>
          <w:trHeight w:val="240"/>
        </w:trPr>
        <w:tc>
          <w:tcPr>
            <w:tcW w:w="1134" w:type="dxa"/>
          </w:tcPr>
          <w:p w14:paraId="72BB5AD5"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18988515"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White Swan</w:t>
            </w:r>
          </w:p>
        </w:tc>
        <w:tc>
          <w:tcPr>
            <w:tcW w:w="993" w:type="dxa"/>
            <w:vAlign w:val="center"/>
          </w:tcPr>
          <w:p w14:paraId="2E363917"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7139059D"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33994535"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20 ha maximum coupe size.</w:t>
            </w:r>
          </w:p>
        </w:tc>
      </w:tr>
      <w:tr w:rsidR="00845556" w:rsidRPr="00562C7F" w14:paraId="4CC66B18" w14:textId="77777777" w:rsidTr="002909F3">
        <w:trPr>
          <w:cantSplit/>
          <w:trHeight w:val="240"/>
        </w:trPr>
        <w:tc>
          <w:tcPr>
            <w:tcW w:w="1134" w:type="dxa"/>
          </w:tcPr>
          <w:p w14:paraId="2C08AD6A" w14:textId="77777777" w:rsidR="00845556" w:rsidRDefault="00845556" w:rsidP="0041179B">
            <w:pPr>
              <w:spacing w:after="0" w:line="240" w:lineRule="auto"/>
              <w:ind w:left="-57" w:right="-57"/>
              <w:jc w:val="center"/>
              <w:rPr>
                <w:rFonts w:cs="Arial"/>
                <w:sz w:val="18"/>
                <w:szCs w:val="18"/>
              </w:rPr>
            </w:pPr>
            <w:r>
              <w:rPr>
                <w:rFonts w:cs="Arial"/>
                <w:sz w:val="18"/>
                <w:szCs w:val="18"/>
              </w:rPr>
              <w:t>Midlands</w:t>
            </w:r>
          </w:p>
        </w:tc>
        <w:tc>
          <w:tcPr>
            <w:tcW w:w="1134" w:type="dxa"/>
            <w:vAlign w:val="center"/>
          </w:tcPr>
          <w:p w14:paraId="63F1732D" w14:textId="77777777" w:rsidR="00845556" w:rsidRPr="00845556" w:rsidRDefault="00845556" w:rsidP="00845556">
            <w:pPr>
              <w:spacing w:after="0" w:line="240" w:lineRule="auto"/>
              <w:ind w:left="-57" w:right="-57"/>
              <w:jc w:val="center"/>
              <w:rPr>
                <w:rFonts w:asciiTheme="minorHAnsi" w:hAnsiTheme="minorHAnsi" w:cstheme="minorHAnsi"/>
                <w:sz w:val="18"/>
                <w:szCs w:val="18"/>
              </w:rPr>
            </w:pPr>
            <w:r w:rsidRPr="00845556">
              <w:rPr>
                <w:rFonts w:asciiTheme="minorHAnsi" w:hAnsiTheme="minorHAnsi" w:cstheme="minorHAnsi"/>
                <w:sz w:val="18"/>
                <w:szCs w:val="18"/>
              </w:rPr>
              <w:t>Wombat</w:t>
            </w:r>
          </w:p>
        </w:tc>
        <w:tc>
          <w:tcPr>
            <w:tcW w:w="993" w:type="dxa"/>
            <w:vAlign w:val="center"/>
          </w:tcPr>
          <w:p w14:paraId="40DC83FA" w14:textId="77777777" w:rsidR="00845556" w:rsidRPr="00845556" w:rsidRDefault="00845556" w:rsidP="00845556">
            <w:pPr>
              <w:spacing w:after="0" w:line="240" w:lineRule="auto"/>
              <w:ind w:left="-79" w:right="-79"/>
              <w:jc w:val="center"/>
              <w:rPr>
                <w:rFonts w:asciiTheme="minorHAnsi" w:hAnsiTheme="minorHAnsi" w:cstheme="minorHAnsi"/>
                <w:sz w:val="18"/>
                <w:szCs w:val="18"/>
              </w:rPr>
            </w:pPr>
            <w:r w:rsidRPr="00845556">
              <w:rPr>
                <w:rFonts w:asciiTheme="minorHAnsi" w:hAnsiTheme="minorHAnsi" w:cstheme="minorHAnsi"/>
                <w:sz w:val="18"/>
                <w:szCs w:val="18"/>
              </w:rPr>
              <w:t>DC</w:t>
            </w:r>
          </w:p>
        </w:tc>
        <w:tc>
          <w:tcPr>
            <w:tcW w:w="2409" w:type="dxa"/>
            <w:vAlign w:val="center"/>
          </w:tcPr>
          <w:p w14:paraId="66BFE69C" w14:textId="77777777" w:rsidR="00845556" w:rsidRPr="00845556" w:rsidRDefault="00845556" w:rsidP="00845556">
            <w:pPr>
              <w:spacing w:after="0" w:line="240" w:lineRule="auto"/>
              <w:ind w:left="-108" w:right="-1"/>
              <w:rPr>
                <w:rFonts w:asciiTheme="minorHAnsi" w:hAnsiTheme="minorHAnsi" w:cstheme="minorHAnsi"/>
                <w:sz w:val="18"/>
                <w:szCs w:val="18"/>
              </w:rPr>
            </w:pPr>
            <w:r w:rsidRPr="00845556">
              <w:rPr>
                <w:rFonts w:asciiTheme="minorHAnsi" w:hAnsiTheme="minorHAnsi" w:cstheme="minorHAnsi"/>
                <w:sz w:val="18"/>
                <w:szCs w:val="18"/>
              </w:rPr>
              <w:t>1 June - 31 Oct</w:t>
            </w:r>
          </w:p>
        </w:tc>
        <w:tc>
          <w:tcPr>
            <w:tcW w:w="3853" w:type="dxa"/>
          </w:tcPr>
          <w:p w14:paraId="6AFED1E0" w14:textId="77777777" w:rsidR="00845556" w:rsidRPr="00845556" w:rsidRDefault="00845556" w:rsidP="00845556">
            <w:pPr>
              <w:spacing w:after="0" w:line="240" w:lineRule="auto"/>
              <w:rPr>
                <w:rFonts w:asciiTheme="minorHAnsi" w:hAnsiTheme="minorHAnsi" w:cstheme="minorHAnsi"/>
                <w:sz w:val="18"/>
                <w:szCs w:val="18"/>
              </w:rPr>
            </w:pPr>
            <w:r w:rsidRPr="00845556">
              <w:rPr>
                <w:rFonts w:asciiTheme="minorHAnsi" w:hAnsiTheme="minorHAnsi" w:cstheme="minorHAnsi"/>
                <w:sz w:val="18"/>
                <w:szCs w:val="18"/>
              </w:rPr>
              <w:t>20 ha maximum coupe size.</w:t>
            </w:r>
          </w:p>
        </w:tc>
      </w:tr>
    </w:tbl>
    <w:p w14:paraId="73076722" w14:textId="77777777" w:rsidR="007E12A1" w:rsidRDefault="007E12A1" w:rsidP="007E12A1">
      <w:pPr>
        <w:pStyle w:val="Heading2"/>
        <w:rPr>
          <w:color w:val="F79646" w:themeColor="accent6"/>
        </w:rPr>
      </w:pPr>
      <w:bookmarkStart w:id="18" w:name="_Toc391297125"/>
      <w:r w:rsidRPr="00697420">
        <w:rPr>
          <w:color w:val="F79646" w:themeColor="accent6"/>
        </w:rPr>
        <w:t>Wetlands</w:t>
      </w:r>
      <w:r w:rsidR="00875E18">
        <w:rPr>
          <w:color w:val="F79646" w:themeColor="accent6"/>
        </w:rPr>
        <w:t xml:space="preserve"> – fixed zoning</w:t>
      </w:r>
      <w:bookmarkEnd w:id="18"/>
    </w:p>
    <w:p w14:paraId="7E0C875F" w14:textId="77777777" w:rsidR="00BA35E0" w:rsidRDefault="00BA35E0" w:rsidP="00BA35E0">
      <w:pPr>
        <w:pStyle w:val="Heading3"/>
        <w:numPr>
          <w:ilvl w:val="2"/>
          <w:numId w:val="4"/>
        </w:numPr>
      </w:pPr>
      <w:bookmarkStart w:id="19" w:name="_Toc391297126"/>
      <w:r>
        <w:t>Mid Murray FMA</w:t>
      </w:r>
      <w:bookmarkEnd w:id="19"/>
    </w:p>
    <w:p w14:paraId="41B249D0" w14:textId="77777777" w:rsidR="00BA35E0" w:rsidRDefault="00BA35E0" w:rsidP="00D72825">
      <w:pPr>
        <w:pStyle w:val="Heading4"/>
      </w:pPr>
      <w:r>
        <w:t>Establish a 50</w:t>
      </w:r>
      <w:r w:rsidR="00484E65">
        <w:t xml:space="preserve"> </w:t>
      </w:r>
      <w:r>
        <w:t xml:space="preserve">m </w:t>
      </w:r>
      <w:r w:rsidR="00D72825" w:rsidRPr="00D72825">
        <w:t xml:space="preserve">radius </w:t>
      </w:r>
      <w:r>
        <w:t xml:space="preserve">SMZ, extending from the tree-line, around important water bodies and other open areas, such as Moira Grass plains. Within the SMZ: </w:t>
      </w:r>
    </w:p>
    <w:p w14:paraId="6FC6859B" w14:textId="77777777" w:rsidR="00BA35E0" w:rsidRDefault="00ED6D19" w:rsidP="00BA35E0">
      <w:pPr>
        <w:pStyle w:val="Heading4"/>
        <w:numPr>
          <w:ilvl w:val="4"/>
          <w:numId w:val="4"/>
        </w:numPr>
        <w:tabs>
          <w:tab w:val="clear" w:pos="492"/>
          <w:tab w:val="num" w:pos="1985"/>
        </w:tabs>
        <w:ind w:left="1985" w:hanging="567"/>
      </w:pPr>
      <w:r>
        <w:t>i</w:t>
      </w:r>
      <w:r w:rsidR="00BA35E0">
        <w:t>mprove structural diversity</w:t>
      </w:r>
      <w:r>
        <w:t>;</w:t>
      </w:r>
    </w:p>
    <w:p w14:paraId="2E006B5E" w14:textId="77777777" w:rsidR="00BA35E0" w:rsidRDefault="00ED6D19" w:rsidP="00BA35E0">
      <w:pPr>
        <w:pStyle w:val="Heading4"/>
        <w:numPr>
          <w:ilvl w:val="4"/>
          <w:numId w:val="4"/>
        </w:numPr>
        <w:tabs>
          <w:tab w:val="clear" w:pos="492"/>
          <w:tab w:val="num" w:pos="1985"/>
        </w:tabs>
        <w:ind w:left="1985" w:hanging="567"/>
      </w:pPr>
      <w:r>
        <w:t>a</w:t>
      </w:r>
      <w:r w:rsidR="00BA35E0">
        <w:t>fford additional protection to large trees</w:t>
      </w:r>
      <w:r>
        <w:t>;</w:t>
      </w:r>
    </w:p>
    <w:p w14:paraId="6123C9E4" w14:textId="77777777" w:rsidR="00BA35E0" w:rsidRDefault="00ED6D19" w:rsidP="00BA35E0">
      <w:pPr>
        <w:pStyle w:val="Heading4"/>
        <w:numPr>
          <w:ilvl w:val="4"/>
          <w:numId w:val="4"/>
        </w:numPr>
        <w:tabs>
          <w:tab w:val="clear" w:pos="492"/>
          <w:tab w:val="num" w:pos="1985"/>
        </w:tabs>
        <w:ind w:left="1985" w:hanging="567"/>
      </w:pPr>
      <w:r>
        <w:t>p</w:t>
      </w:r>
      <w:r w:rsidR="00BA35E0">
        <w:t xml:space="preserve">romote River Red Gum </w:t>
      </w:r>
      <w:r w:rsidR="005E58B2">
        <w:t>(</w:t>
      </w:r>
      <w:r w:rsidR="005E58B2" w:rsidRPr="005E58B2">
        <w:rPr>
          <w:i/>
        </w:rPr>
        <w:t>Eucalyptus camaldulensis</w:t>
      </w:r>
      <w:r w:rsidR="005E58B2">
        <w:rPr>
          <w:i/>
        </w:rPr>
        <w:t xml:space="preserve">) </w:t>
      </w:r>
      <w:r w:rsidR="00BA35E0">
        <w:t>regeneration to provide or restore roosting sites for colonially-nesting waterbirds</w:t>
      </w:r>
      <w:r>
        <w:t>;</w:t>
      </w:r>
    </w:p>
    <w:p w14:paraId="35051A61" w14:textId="77777777" w:rsidR="00BA35E0" w:rsidRDefault="00ED6D19" w:rsidP="00BA35E0">
      <w:pPr>
        <w:pStyle w:val="Heading4"/>
        <w:numPr>
          <w:ilvl w:val="4"/>
          <w:numId w:val="4"/>
        </w:numPr>
        <w:tabs>
          <w:tab w:val="clear" w:pos="492"/>
          <w:tab w:val="num" w:pos="1985"/>
        </w:tabs>
        <w:ind w:left="1985" w:hanging="567"/>
      </w:pPr>
      <w:r>
        <w:t>i</w:t>
      </w:r>
      <w:r w:rsidR="00BA35E0">
        <w:t>mprove roosting and nesting opportunities for birds, through thinning of dense stands to accelerate the development of heavier branching in the retained trees; and</w:t>
      </w:r>
    </w:p>
    <w:p w14:paraId="1FD1B9F5" w14:textId="77777777" w:rsidR="00BA35E0" w:rsidRDefault="00ED6D19" w:rsidP="00BA35E0">
      <w:pPr>
        <w:pStyle w:val="Heading4"/>
        <w:numPr>
          <w:ilvl w:val="4"/>
          <w:numId w:val="4"/>
        </w:numPr>
        <w:tabs>
          <w:tab w:val="clear" w:pos="492"/>
          <w:tab w:val="num" w:pos="1985"/>
        </w:tabs>
        <w:ind w:left="1985" w:hanging="567"/>
      </w:pPr>
      <w:r>
        <w:t>p</w:t>
      </w:r>
      <w:r w:rsidR="00BA35E0">
        <w:t xml:space="preserve">revent or reverse forest encroachment onto Moira Grass plains, through suppression or removal of River Red Gum </w:t>
      </w:r>
      <w:r w:rsidR="005E58B2">
        <w:t>(</w:t>
      </w:r>
      <w:r w:rsidR="005E58B2" w:rsidRPr="005E58B2">
        <w:rPr>
          <w:i/>
        </w:rPr>
        <w:t>Eucalyptus camaldulensis</w:t>
      </w:r>
      <w:r w:rsidR="005E58B2">
        <w:rPr>
          <w:i/>
        </w:rPr>
        <w:t xml:space="preserve">) </w:t>
      </w:r>
      <w:r w:rsidR="00BA35E0">
        <w:t>regeneration.</w:t>
      </w:r>
    </w:p>
    <w:p w14:paraId="4BD7A0C1" w14:textId="77777777" w:rsidR="00BA35E0" w:rsidRDefault="00BA35E0" w:rsidP="00262C82">
      <w:pPr>
        <w:spacing w:before="120" w:after="120" w:line="240" w:lineRule="auto"/>
        <w:ind w:left="992"/>
      </w:pPr>
      <w:r>
        <w:t xml:space="preserve">NOTE: Important </w:t>
      </w:r>
      <w:r w:rsidR="004105CB">
        <w:t>water bodies</w:t>
      </w:r>
      <w:r>
        <w:t xml:space="preserve"> have been identified by DEPI through remote sensing and field inspections.</w:t>
      </w:r>
    </w:p>
    <w:p w14:paraId="2A3EE129" w14:textId="77777777" w:rsidR="00BA35E0" w:rsidRDefault="00BA35E0" w:rsidP="00262C82">
      <w:pPr>
        <w:ind w:left="993"/>
      </w:pPr>
      <w:r>
        <w:t xml:space="preserve">In places, as a result of either the natural dynamics of the floodplain or water regulation, River Red Gum </w:t>
      </w:r>
      <w:r w:rsidR="005E58B2">
        <w:t>(</w:t>
      </w:r>
      <w:r w:rsidR="005E58B2" w:rsidRPr="005E58B2">
        <w:rPr>
          <w:i/>
        </w:rPr>
        <w:t>Eucalyptus camaldulensis</w:t>
      </w:r>
      <w:r w:rsidR="005E58B2">
        <w:rPr>
          <w:i/>
        </w:rPr>
        <w:t xml:space="preserve">) </w:t>
      </w:r>
      <w:r>
        <w:t>is encroaching onto wetland areas, reducing the open area. Encroaching trees may be identified for removal from important wetlands. In these instances the tree line does not include the encroaching trees identified for removal.</w:t>
      </w:r>
    </w:p>
    <w:p w14:paraId="49509B97" w14:textId="77777777" w:rsidR="00BA35E0" w:rsidRPr="00262C82" w:rsidRDefault="00BA35E0" w:rsidP="00262C82"/>
    <w:p w14:paraId="346DC473" w14:textId="77777777" w:rsidR="002E1BB1" w:rsidRPr="00242E7C" w:rsidRDefault="002E1BB1" w:rsidP="002E1BB1">
      <w:pPr>
        <w:pStyle w:val="Heading1"/>
        <w:rPr>
          <w:b/>
          <w:color w:val="F79646" w:themeColor="accent6"/>
        </w:rPr>
      </w:pPr>
      <w:bookmarkStart w:id="20" w:name="_Toc391297127"/>
      <w:r w:rsidRPr="00242E7C">
        <w:rPr>
          <w:b/>
          <w:color w:val="F79646" w:themeColor="accent6"/>
        </w:rPr>
        <w:t>Biodiversity</w:t>
      </w:r>
      <w:bookmarkEnd w:id="20"/>
    </w:p>
    <w:p w14:paraId="72164C63" w14:textId="77777777" w:rsidR="00DF496E" w:rsidRDefault="00DF496E" w:rsidP="002E1BB1">
      <w:pPr>
        <w:pStyle w:val="Heading2"/>
        <w:rPr>
          <w:color w:val="F79646" w:themeColor="accent6"/>
        </w:rPr>
      </w:pPr>
      <w:bookmarkStart w:id="21" w:name="_Toc391297128"/>
      <w:r w:rsidRPr="00242E7C">
        <w:rPr>
          <w:color w:val="F79646" w:themeColor="accent6"/>
        </w:rPr>
        <w:t>Linear reserves</w:t>
      </w:r>
      <w:r w:rsidR="003A14CD">
        <w:rPr>
          <w:color w:val="F79646" w:themeColor="accent6"/>
        </w:rPr>
        <w:t xml:space="preserve"> – fixed zoning</w:t>
      </w:r>
      <w:bookmarkEnd w:id="21"/>
    </w:p>
    <w:p w14:paraId="5C7D5F49" w14:textId="77777777" w:rsidR="00DA1DFF" w:rsidRDefault="00DA1DFF" w:rsidP="00DA1DFF">
      <w:pPr>
        <w:pStyle w:val="Heading3"/>
        <w:numPr>
          <w:ilvl w:val="2"/>
          <w:numId w:val="4"/>
        </w:numPr>
      </w:pPr>
      <w:bookmarkStart w:id="22" w:name="_Toc376364513"/>
      <w:bookmarkStart w:id="23" w:name="_Toc391297129"/>
      <w:r>
        <w:t>Central FMAs</w:t>
      </w:r>
      <w:bookmarkEnd w:id="22"/>
      <w:bookmarkEnd w:id="23"/>
    </w:p>
    <w:p w14:paraId="50BD4DF5" w14:textId="77777777" w:rsidR="00DA1DFF" w:rsidRDefault="00DA1DFF" w:rsidP="00DA1DFF">
      <w:pPr>
        <w:pStyle w:val="Heading4"/>
        <w:numPr>
          <w:ilvl w:val="3"/>
          <w:numId w:val="4"/>
        </w:numPr>
      </w:pPr>
      <w:r>
        <w:t>Establish and maintain a network of linear reserves to connect larger areas of SPZ with each other and with conservation reserves and to cross altitudinal gradients. The linear reserves are a minimum of 200 metres wide and managed as SPZ. Ensure that the linear reserve network:</w:t>
      </w:r>
    </w:p>
    <w:p w14:paraId="09649310" w14:textId="77777777" w:rsidR="00DA1DFF" w:rsidRDefault="00902E1D" w:rsidP="00DA1DFF">
      <w:pPr>
        <w:pStyle w:val="Heading4"/>
        <w:numPr>
          <w:ilvl w:val="4"/>
          <w:numId w:val="4"/>
        </w:numPr>
        <w:tabs>
          <w:tab w:val="clear" w:pos="492"/>
          <w:tab w:val="num" w:pos="1985"/>
        </w:tabs>
        <w:ind w:left="1985" w:hanging="567"/>
      </w:pPr>
      <w:r>
        <w:t>l</w:t>
      </w:r>
      <w:r w:rsidR="00DA1DFF">
        <w:t>inks areas of high conservation value forest;</w:t>
      </w:r>
    </w:p>
    <w:p w14:paraId="726A853B" w14:textId="77777777" w:rsidR="00DA1DFF" w:rsidRDefault="00902E1D" w:rsidP="00DA1DFF">
      <w:pPr>
        <w:pStyle w:val="Heading4"/>
        <w:numPr>
          <w:ilvl w:val="4"/>
          <w:numId w:val="4"/>
        </w:numPr>
        <w:tabs>
          <w:tab w:val="clear" w:pos="492"/>
          <w:tab w:val="num" w:pos="1985"/>
        </w:tabs>
        <w:ind w:left="1985" w:hanging="567"/>
      </w:pPr>
      <w:r>
        <w:t>w</w:t>
      </w:r>
      <w:r w:rsidR="00DA1DFF">
        <w:t>here feasible links patches of ash-eucalypt retained for Leadbeater’s Possum habitat;</w:t>
      </w:r>
    </w:p>
    <w:p w14:paraId="7B862004" w14:textId="77777777" w:rsidR="00DA1DFF" w:rsidRDefault="00902E1D" w:rsidP="00DA1DFF">
      <w:pPr>
        <w:pStyle w:val="Heading4"/>
        <w:numPr>
          <w:ilvl w:val="4"/>
          <w:numId w:val="4"/>
        </w:numPr>
        <w:tabs>
          <w:tab w:val="clear" w:pos="492"/>
          <w:tab w:val="num" w:pos="1985"/>
        </w:tabs>
        <w:ind w:left="1985" w:hanging="567"/>
      </w:pPr>
      <w:r>
        <w:t>i</w:t>
      </w:r>
      <w:r w:rsidR="00DA1DFF">
        <w:t>ncludes areas of riparian vegetation, mid-slope and ridge vegetation; and</w:t>
      </w:r>
    </w:p>
    <w:p w14:paraId="638735C2" w14:textId="77777777" w:rsidR="00DA1DFF" w:rsidRDefault="00902E1D" w:rsidP="00DA1DFF">
      <w:pPr>
        <w:pStyle w:val="Heading4"/>
        <w:numPr>
          <w:ilvl w:val="4"/>
          <w:numId w:val="4"/>
        </w:numPr>
        <w:tabs>
          <w:tab w:val="clear" w:pos="492"/>
          <w:tab w:val="num" w:pos="1985"/>
        </w:tabs>
        <w:ind w:left="1985" w:hanging="567"/>
      </w:pPr>
      <w:r>
        <w:t>i</w:t>
      </w:r>
      <w:r w:rsidR="00DA1DFF">
        <w:t>ncludes some linear reserves that cross altitudinal gradients.</w:t>
      </w:r>
    </w:p>
    <w:p w14:paraId="55263A81" w14:textId="77777777" w:rsidR="00DA1DFF" w:rsidRDefault="00DA1DFF" w:rsidP="00DA1DFF">
      <w:pPr>
        <w:pStyle w:val="Heading3"/>
        <w:numPr>
          <w:ilvl w:val="2"/>
          <w:numId w:val="4"/>
        </w:numPr>
      </w:pPr>
      <w:bookmarkStart w:id="24" w:name="_Toc376364514"/>
      <w:bookmarkStart w:id="25" w:name="_Toc391297130"/>
      <w:r>
        <w:t>East Gippsland FMA</w:t>
      </w:r>
      <w:bookmarkEnd w:id="24"/>
      <w:bookmarkEnd w:id="25"/>
    </w:p>
    <w:p w14:paraId="369F3756" w14:textId="77777777" w:rsidR="00DA1DFF" w:rsidRDefault="00DA1DFF" w:rsidP="00DA1DFF">
      <w:pPr>
        <w:pStyle w:val="Heading4"/>
        <w:numPr>
          <w:ilvl w:val="3"/>
          <w:numId w:val="4"/>
        </w:numPr>
      </w:pPr>
      <w:r>
        <w:t>Establish and maintain a network of linear reserves to provide alternative links between conservation reserves and larger parts of the SPZ and SMZ and to span altitudinal and latitudinal gradients. The linear reserves are an average of 200 metres wide and managed as SPZ. Ensure that the linear reserve network:</w:t>
      </w:r>
    </w:p>
    <w:p w14:paraId="151ABB3B" w14:textId="77777777" w:rsidR="00DA1DFF" w:rsidRDefault="001C4454" w:rsidP="00DA1DFF">
      <w:pPr>
        <w:pStyle w:val="Heading4"/>
        <w:numPr>
          <w:ilvl w:val="4"/>
          <w:numId w:val="4"/>
        </w:numPr>
        <w:tabs>
          <w:tab w:val="clear" w:pos="492"/>
          <w:tab w:val="num" w:pos="1985"/>
        </w:tabs>
        <w:ind w:left="1985" w:hanging="567"/>
      </w:pPr>
      <w:r>
        <w:t>g</w:t>
      </w:r>
      <w:r w:rsidR="00DA1DFF">
        <w:t xml:space="preserve">enerally comprises old forest containing high quality habitat; </w:t>
      </w:r>
    </w:p>
    <w:p w14:paraId="3D8D89DF" w14:textId="77777777" w:rsidR="00DA1DFF" w:rsidRDefault="001C4454" w:rsidP="00DA1DFF">
      <w:pPr>
        <w:pStyle w:val="Heading4"/>
        <w:numPr>
          <w:ilvl w:val="4"/>
          <w:numId w:val="4"/>
        </w:numPr>
        <w:tabs>
          <w:tab w:val="clear" w:pos="492"/>
          <w:tab w:val="num" w:pos="1985"/>
        </w:tabs>
        <w:ind w:left="1985" w:hanging="567"/>
      </w:pPr>
      <w:r>
        <w:t>b</w:t>
      </w:r>
      <w:r w:rsidR="00DA1DFF">
        <w:t>uilds on and complements existing Natural Features Zones, Heritage River corridors and stream buffers; and</w:t>
      </w:r>
    </w:p>
    <w:p w14:paraId="79EEF5C4" w14:textId="77777777" w:rsidR="00DA1DFF" w:rsidRDefault="001C4454" w:rsidP="00DA1DFF">
      <w:pPr>
        <w:pStyle w:val="Heading4"/>
        <w:numPr>
          <w:ilvl w:val="4"/>
          <w:numId w:val="4"/>
        </w:numPr>
        <w:tabs>
          <w:tab w:val="clear" w:pos="492"/>
          <w:tab w:val="num" w:pos="1985"/>
        </w:tabs>
        <w:ind w:left="1985" w:hanging="567"/>
      </w:pPr>
      <w:r>
        <w:t>i</w:t>
      </w:r>
      <w:r w:rsidR="00DA1DFF">
        <w:t>s located to reduce the impact of potential barriers such as the Princes and Cann Valley Highways.</w:t>
      </w:r>
    </w:p>
    <w:p w14:paraId="5F576486" w14:textId="77777777" w:rsidR="00DA1DFF" w:rsidRDefault="00DA1DFF" w:rsidP="00DA1DFF">
      <w:pPr>
        <w:pStyle w:val="Heading4"/>
        <w:numPr>
          <w:ilvl w:val="3"/>
          <w:numId w:val="4"/>
        </w:numPr>
      </w:pPr>
      <w:r>
        <w:t>Avoid road construction in linear reserve SPZs. Where unavoidable, minimise road width and retain canopy closure over the road wherever possible.</w:t>
      </w:r>
    </w:p>
    <w:p w14:paraId="36B8607E" w14:textId="77777777" w:rsidR="00DA1DFF" w:rsidRDefault="00DA1DFF" w:rsidP="00DA1DFF">
      <w:pPr>
        <w:pStyle w:val="Heading3"/>
        <w:numPr>
          <w:ilvl w:val="2"/>
          <w:numId w:val="4"/>
        </w:numPr>
      </w:pPr>
      <w:bookmarkStart w:id="26" w:name="_Toc376364515"/>
      <w:bookmarkStart w:id="27" w:name="_Toc391297131"/>
      <w:r>
        <w:t>Midlands FMA</w:t>
      </w:r>
      <w:bookmarkEnd w:id="26"/>
      <w:bookmarkEnd w:id="27"/>
    </w:p>
    <w:p w14:paraId="5A5A8642" w14:textId="77777777" w:rsidR="00DA1DFF" w:rsidRDefault="00DA1DFF" w:rsidP="00DA1DFF">
      <w:pPr>
        <w:pStyle w:val="Heading4"/>
        <w:numPr>
          <w:ilvl w:val="3"/>
          <w:numId w:val="4"/>
        </w:numPr>
      </w:pPr>
      <w:r>
        <w:t>Establish and maintain a network of linear reserves to provide alternative links between conservation reserves and larger parts of the SPZ and SMZ. The linear reserves are to be managed as SPZ. Ensure that the linear reserve network:</w:t>
      </w:r>
    </w:p>
    <w:p w14:paraId="5DDD6C90" w14:textId="77777777" w:rsidR="00DA1DFF" w:rsidRDefault="001C4454" w:rsidP="00DA1DFF">
      <w:pPr>
        <w:pStyle w:val="Heading4"/>
        <w:numPr>
          <w:ilvl w:val="4"/>
          <w:numId w:val="4"/>
        </w:numPr>
        <w:tabs>
          <w:tab w:val="clear" w:pos="492"/>
          <w:tab w:val="num" w:pos="1985"/>
        </w:tabs>
        <w:ind w:left="1985" w:hanging="567"/>
      </w:pPr>
      <w:r>
        <w:t>p</w:t>
      </w:r>
      <w:r w:rsidR="00DA1DFF">
        <w:t>rovides links between gully, mid-slope and ridge habitats;</w:t>
      </w:r>
    </w:p>
    <w:p w14:paraId="129AC14F" w14:textId="77777777" w:rsidR="00DA1DFF" w:rsidRDefault="001C4454" w:rsidP="00DA1DFF">
      <w:pPr>
        <w:pStyle w:val="Heading4"/>
        <w:numPr>
          <w:ilvl w:val="4"/>
          <w:numId w:val="4"/>
        </w:numPr>
        <w:tabs>
          <w:tab w:val="clear" w:pos="492"/>
          <w:tab w:val="num" w:pos="1985"/>
        </w:tabs>
        <w:ind w:left="1985" w:hanging="567"/>
      </w:pPr>
      <w:r>
        <w:t>i</w:t>
      </w:r>
      <w:r w:rsidR="00DA1DFF">
        <w:t>s sufficiently wide to enable large arboreal mammals to forest efficiently (in general 200 m is deemed to be an appropriate width);</w:t>
      </w:r>
    </w:p>
    <w:p w14:paraId="55F6A3E1" w14:textId="77777777" w:rsidR="00DA1DFF" w:rsidRDefault="001C4454" w:rsidP="00DA1DFF">
      <w:pPr>
        <w:pStyle w:val="Heading4"/>
        <w:numPr>
          <w:ilvl w:val="4"/>
          <w:numId w:val="4"/>
        </w:numPr>
        <w:tabs>
          <w:tab w:val="clear" w:pos="492"/>
          <w:tab w:val="num" w:pos="1985"/>
        </w:tabs>
        <w:ind w:left="1985" w:hanging="567"/>
      </w:pPr>
      <w:r>
        <w:t>c</w:t>
      </w:r>
      <w:r w:rsidR="00DA1DFF">
        <w:t>omprises mature forest wherever possible; and</w:t>
      </w:r>
    </w:p>
    <w:p w14:paraId="71F9C0B5" w14:textId="77777777" w:rsidR="00DA1DFF" w:rsidRDefault="001C4454" w:rsidP="00DA1DFF">
      <w:pPr>
        <w:pStyle w:val="Heading4"/>
        <w:numPr>
          <w:ilvl w:val="4"/>
          <w:numId w:val="4"/>
        </w:numPr>
        <w:tabs>
          <w:tab w:val="clear" w:pos="492"/>
          <w:tab w:val="num" w:pos="1985"/>
        </w:tabs>
        <w:ind w:left="1985" w:hanging="567"/>
      </w:pPr>
      <w:r>
        <w:t>b</w:t>
      </w:r>
      <w:r w:rsidR="00DA1DFF">
        <w:t>uilds on and complements existing parks and conservation reserves, Heritage River corridors and stream buffers.</w:t>
      </w:r>
    </w:p>
    <w:p w14:paraId="1562D505" w14:textId="77777777" w:rsidR="00DA1DFF" w:rsidRDefault="00DA1DFF" w:rsidP="00DA1DFF">
      <w:pPr>
        <w:pStyle w:val="Heading3"/>
        <w:numPr>
          <w:ilvl w:val="2"/>
          <w:numId w:val="4"/>
        </w:numPr>
      </w:pPr>
      <w:bookmarkStart w:id="28" w:name="_Toc376364516"/>
      <w:bookmarkStart w:id="29" w:name="_Toc391297132"/>
      <w:r>
        <w:t>North East FMAs</w:t>
      </w:r>
      <w:bookmarkEnd w:id="28"/>
      <w:bookmarkEnd w:id="29"/>
    </w:p>
    <w:p w14:paraId="0B92DEA3" w14:textId="77777777" w:rsidR="00DA1DFF" w:rsidRDefault="00DA1DFF" w:rsidP="00DA1DFF">
      <w:pPr>
        <w:pStyle w:val="Heading4"/>
        <w:numPr>
          <w:ilvl w:val="3"/>
          <w:numId w:val="4"/>
        </w:numPr>
      </w:pPr>
      <w:r>
        <w:t>Establish and maintain a network of linear reserves to provide alternative links between conservation reserves and larger parts of the SPZ and SMZ. The linear reserves are to be managed as SPZ. Ensure that the linear reserve network:</w:t>
      </w:r>
    </w:p>
    <w:p w14:paraId="1C73C113" w14:textId="77777777" w:rsidR="00DA1DFF" w:rsidRDefault="001C4454" w:rsidP="00DA1DFF">
      <w:pPr>
        <w:pStyle w:val="Heading4"/>
        <w:numPr>
          <w:ilvl w:val="4"/>
          <w:numId w:val="4"/>
        </w:numPr>
        <w:tabs>
          <w:tab w:val="clear" w:pos="492"/>
          <w:tab w:val="num" w:pos="1985"/>
        </w:tabs>
        <w:ind w:left="1985" w:hanging="567"/>
      </w:pPr>
      <w:r>
        <w:t>i</w:t>
      </w:r>
      <w:r w:rsidR="00DA1DFF">
        <w:t>s sufficiently wide to maintain resident populations of large arboreal mammals (in general 200 m average width, usually a buffer of approximately 100 m either side of a stream, or as otherwise specified in legislation);</w:t>
      </w:r>
    </w:p>
    <w:p w14:paraId="1FC2AFAD" w14:textId="77777777" w:rsidR="00DA1DFF" w:rsidRDefault="001C4454" w:rsidP="00DA1DFF">
      <w:pPr>
        <w:pStyle w:val="Heading4"/>
        <w:numPr>
          <w:ilvl w:val="4"/>
          <w:numId w:val="4"/>
        </w:numPr>
        <w:tabs>
          <w:tab w:val="clear" w:pos="492"/>
          <w:tab w:val="num" w:pos="1985"/>
        </w:tabs>
        <w:ind w:left="1985" w:hanging="567"/>
      </w:pPr>
      <w:r>
        <w:t>c</w:t>
      </w:r>
      <w:r w:rsidR="00DA1DFF">
        <w:t xml:space="preserve">omprises mature forest wherever possible; </w:t>
      </w:r>
    </w:p>
    <w:p w14:paraId="0ADA350D" w14:textId="77777777" w:rsidR="00DA1DFF" w:rsidRDefault="001C4454" w:rsidP="00DA1DFF">
      <w:pPr>
        <w:pStyle w:val="Heading4"/>
        <w:numPr>
          <w:ilvl w:val="4"/>
          <w:numId w:val="4"/>
        </w:numPr>
        <w:tabs>
          <w:tab w:val="clear" w:pos="492"/>
          <w:tab w:val="num" w:pos="1985"/>
        </w:tabs>
        <w:ind w:left="1985" w:hanging="567"/>
      </w:pPr>
      <w:r>
        <w:t>t</w:t>
      </w:r>
      <w:r w:rsidR="00DA1DFF">
        <w:t>akes into account the existing links provided through Code exclusions and non-productive forest; and</w:t>
      </w:r>
    </w:p>
    <w:p w14:paraId="7031E5D9" w14:textId="77777777" w:rsidR="00DA1DFF" w:rsidRDefault="001C4454" w:rsidP="00DA1DFF">
      <w:pPr>
        <w:pStyle w:val="Heading4"/>
        <w:numPr>
          <w:ilvl w:val="4"/>
          <w:numId w:val="4"/>
        </w:numPr>
        <w:tabs>
          <w:tab w:val="clear" w:pos="492"/>
          <w:tab w:val="num" w:pos="1985"/>
        </w:tabs>
        <w:ind w:left="1985" w:hanging="567"/>
      </w:pPr>
      <w:r>
        <w:t>b</w:t>
      </w:r>
      <w:r w:rsidR="00DA1DFF">
        <w:t>uilds on and complements existing parks and conservation reserves, Heritage River corridors and stream buffers.</w:t>
      </w:r>
    </w:p>
    <w:p w14:paraId="454BA387" w14:textId="77777777" w:rsidR="00DA1DFF" w:rsidRDefault="00DA1DFF" w:rsidP="00DA1DFF">
      <w:pPr>
        <w:pStyle w:val="Heading3"/>
        <w:numPr>
          <w:ilvl w:val="2"/>
          <w:numId w:val="4"/>
        </w:numPr>
      </w:pPr>
      <w:bookmarkStart w:id="30" w:name="_Toc376364517"/>
      <w:bookmarkStart w:id="31" w:name="_Toc391297133"/>
      <w:r>
        <w:t xml:space="preserve">Otway </w:t>
      </w:r>
      <w:bookmarkEnd w:id="30"/>
      <w:r w:rsidR="00F6220D">
        <w:t>FMA</w:t>
      </w:r>
      <w:bookmarkEnd w:id="31"/>
    </w:p>
    <w:p w14:paraId="01CD48E4" w14:textId="77777777" w:rsidR="00DA1DFF" w:rsidRPr="003617A8" w:rsidRDefault="00DA1DFF" w:rsidP="003617A8">
      <w:pPr>
        <w:pStyle w:val="Heading4"/>
      </w:pPr>
      <w:r>
        <w:t>Establish and maintain a primary network of 200 m wide wildlife habitat corridors in SPZ linking to existing conservation reserves.</w:t>
      </w:r>
    </w:p>
    <w:p w14:paraId="3B71F3F2" w14:textId="77777777" w:rsidR="002E1BB1" w:rsidRPr="00242E7C" w:rsidRDefault="002E1BB1" w:rsidP="00D26B34">
      <w:pPr>
        <w:pStyle w:val="Heading2"/>
        <w:rPr>
          <w:color w:val="F79646" w:themeColor="accent6"/>
        </w:rPr>
      </w:pPr>
      <w:bookmarkStart w:id="32" w:name="_Toc391297134"/>
      <w:r w:rsidRPr="00242E7C">
        <w:rPr>
          <w:color w:val="F79646" w:themeColor="accent6"/>
        </w:rPr>
        <w:t>Fauna</w:t>
      </w:r>
      <w:r w:rsidR="00B0739E" w:rsidRPr="00242E7C">
        <w:rPr>
          <w:color w:val="F79646" w:themeColor="accent6"/>
        </w:rPr>
        <w:t xml:space="preserve"> – fixed zoning</w:t>
      </w:r>
      <w:bookmarkEnd w:id="32"/>
    </w:p>
    <w:p w14:paraId="1DA86FB3" w14:textId="77777777" w:rsidR="00D26B34" w:rsidRDefault="004819B7" w:rsidP="002E1BB1">
      <w:pPr>
        <w:pStyle w:val="Heading3"/>
      </w:pPr>
      <w:bookmarkStart w:id="33" w:name="_Toc391297135"/>
      <w:r>
        <w:t>Statewide</w:t>
      </w:r>
      <w:bookmarkEnd w:id="33"/>
    </w:p>
    <w:p w14:paraId="61D1D5E8" w14:textId="77777777" w:rsidR="00A116C9" w:rsidRDefault="00D26B34" w:rsidP="00D26B34">
      <w:pPr>
        <w:pStyle w:val="Heading4"/>
      </w:pPr>
      <w:r>
        <w:t xml:space="preserve">Plan management actions for rare and endangered fauna in accordance with </w:t>
      </w:r>
      <w:r w:rsidR="006F37CB">
        <w:t>T</w:t>
      </w:r>
      <w:r w:rsidR="004B5D38">
        <w:t xml:space="preserve">able </w:t>
      </w:r>
      <w:r w:rsidR="006920E0">
        <w:t>3</w:t>
      </w:r>
      <w:r w:rsidR="00697325">
        <w:t xml:space="preserve"> </w:t>
      </w:r>
      <w:r w:rsidR="006F37CB">
        <w:t>(</w:t>
      </w:r>
      <w:r w:rsidR="006F37CB" w:rsidRPr="006F37CB">
        <w:t>Fixed FMZ rules for fauna</w:t>
      </w:r>
      <w:r w:rsidR="006F37CB">
        <w:t>)</w:t>
      </w:r>
      <w:r w:rsidR="006F37CB" w:rsidRPr="006F37CB">
        <w:t xml:space="preserve"> </w:t>
      </w:r>
      <w:r w:rsidR="00697325">
        <w:t>below</w:t>
      </w:r>
      <w:r w:rsidR="004B5D38">
        <w:t>.</w:t>
      </w:r>
    </w:p>
    <w:p w14:paraId="4A0801BE" w14:textId="77777777" w:rsidR="00D26B34" w:rsidRDefault="00D26B34" w:rsidP="00D26B34">
      <w:pPr>
        <w:pStyle w:val="Heading4"/>
      </w:pPr>
      <w:r>
        <w:t xml:space="preserve">Maintain FMZ schemes for rare and endangered fauna in accordance with </w:t>
      </w:r>
      <w:r w:rsidR="006F37CB">
        <w:t>T</w:t>
      </w:r>
      <w:r w:rsidR="004B5D38">
        <w:t xml:space="preserve">able </w:t>
      </w:r>
      <w:r w:rsidR="006920E0">
        <w:t>3</w:t>
      </w:r>
      <w:r w:rsidR="0026397A">
        <w:t xml:space="preserve"> </w:t>
      </w:r>
      <w:r w:rsidR="006F37CB">
        <w:t>(</w:t>
      </w:r>
      <w:r w:rsidR="006F37CB" w:rsidRPr="006F37CB">
        <w:t>Fixed FMZ rules for fauna</w:t>
      </w:r>
      <w:r w:rsidR="006F37CB">
        <w:t>)</w:t>
      </w:r>
      <w:r w:rsidR="006F37CB" w:rsidRPr="006F37CB">
        <w:t xml:space="preserve"> </w:t>
      </w:r>
      <w:r w:rsidR="0026397A">
        <w:t>below</w:t>
      </w:r>
      <w:r w:rsidR="004B5D38">
        <w:t>.</w:t>
      </w:r>
    </w:p>
    <w:p w14:paraId="3037B569" w14:textId="77777777" w:rsidR="004B5D38" w:rsidRDefault="004B5D38" w:rsidP="00D26B34"/>
    <w:p w14:paraId="64373963" w14:textId="77777777" w:rsidR="00621633" w:rsidRDefault="00621633" w:rsidP="00621633">
      <w:pPr>
        <w:pStyle w:val="Heading3"/>
      </w:pPr>
      <w:bookmarkStart w:id="34" w:name="_Toc391297136"/>
      <w:r>
        <w:t>East Gippsland FMA</w:t>
      </w:r>
      <w:bookmarkEnd w:id="34"/>
    </w:p>
    <w:p w14:paraId="35A1664E" w14:textId="77777777" w:rsidR="003E2EF1" w:rsidRDefault="004E4162" w:rsidP="003E2EF1">
      <w:pPr>
        <w:pStyle w:val="Heading4"/>
      </w:pPr>
      <w:r>
        <w:t>M</w:t>
      </w:r>
      <w:r w:rsidR="00621633">
        <w:t>aintain well-documented sites that are particularly rich in birds in 20 ha SPZs.</w:t>
      </w:r>
      <w:r w:rsidR="003E2EF1" w:rsidRPr="003E2EF1">
        <w:t xml:space="preserve"> </w:t>
      </w:r>
    </w:p>
    <w:p w14:paraId="0BDE81ED" w14:textId="77777777" w:rsidR="00F051CD" w:rsidRDefault="003E2EF1" w:rsidP="00F051CD">
      <w:pPr>
        <w:pStyle w:val="Heading4"/>
      </w:pPr>
      <w:r>
        <w:t>Maintain well-documented sites that are particularly rich in mammal species in the SPZ or SMZ wherever practical.</w:t>
      </w:r>
      <w:r w:rsidR="00F051CD">
        <w:t xml:space="preserve">  </w:t>
      </w:r>
    </w:p>
    <w:p w14:paraId="722B0E6D" w14:textId="77777777" w:rsidR="008E342A" w:rsidRDefault="00107E4C" w:rsidP="00107E4C">
      <w:pPr>
        <w:pStyle w:val="Heading4"/>
      </w:pPr>
      <w:r w:rsidRPr="00107E4C">
        <w:t xml:space="preserve">Maintain important </w:t>
      </w:r>
      <w:r>
        <w:t xml:space="preserve">butterfly </w:t>
      </w:r>
      <w:r w:rsidRPr="00107E4C">
        <w:t>breeding and hilltop congregation areas within SPZ where they coincide with other FMZ values. Otherwise the</w:t>
      </w:r>
      <w:r>
        <w:t xml:space="preserve">y will be included in the SMZ.  </w:t>
      </w:r>
      <w:r w:rsidRPr="00107E4C">
        <w:t>In SMZ areas exclude timber harvesting operations.</w:t>
      </w:r>
    </w:p>
    <w:p w14:paraId="78D567AD" w14:textId="77777777" w:rsidR="008E342A" w:rsidRDefault="008E342A">
      <w:pPr>
        <w:spacing w:after="0" w:line="240" w:lineRule="auto"/>
        <w:rPr>
          <w:rFonts w:eastAsia="Times New Roman"/>
          <w:bCs/>
          <w:sz w:val="24"/>
          <w:szCs w:val="28"/>
        </w:rPr>
      </w:pPr>
      <w:r>
        <w:br w:type="page"/>
      </w:r>
    </w:p>
    <w:p w14:paraId="2DF75042" w14:textId="77777777" w:rsidR="00621633" w:rsidRDefault="00621633" w:rsidP="008E342A">
      <w:pPr>
        <w:pStyle w:val="Heading4"/>
        <w:numPr>
          <w:ilvl w:val="0"/>
          <w:numId w:val="0"/>
        </w:numPr>
      </w:pPr>
    </w:p>
    <w:p w14:paraId="03CEC9EC" w14:textId="77777777" w:rsidR="00621633" w:rsidRDefault="00621633" w:rsidP="00D26B34"/>
    <w:p w14:paraId="2F252353" w14:textId="77777777" w:rsidR="003E2EF1" w:rsidRDefault="003E2EF1" w:rsidP="00D26B34">
      <w:pPr>
        <w:sectPr w:rsidR="003E2EF1" w:rsidSect="00E7125E">
          <w:footerReference w:type="default" r:id="rId27"/>
          <w:pgSz w:w="11906" w:h="16838"/>
          <w:pgMar w:top="1440" w:right="1440" w:bottom="1440" w:left="1440" w:header="708" w:footer="708" w:gutter="0"/>
          <w:cols w:space="708"/>
          <w:docGrid w:linePitch="360"/>
        </w:sectPr>
      </w:pPr>
    </w:p>
    <w:p w14:paraId="3EC8F0A8" w14:textId="77777777" w:rsidR="004B5D38" w:rsidRDefault="004B5D38" w:rsidP="00972671">
      <w:pPr>
        <w:pStyle w:val="Caption"/>
        <w:spacing w:before="240" w:after="120"/>
      </w:pPr>
      <w:r>
        <w:t xml:space="preserve">Table </w:t>
      </w:r>
      <w:r w:rsidR="00757CE2">
        <w:t xml:space="preserve">3 </w:t>
      </w:r>
      <w:r w:rsidR="00A3400A">
        <w:t>Fixed</w:t>
      </w:r>
      <w:r w:rsidR="00A3400A" w:rsidRPr="007256F0">
        <w:t xml:space="preserve"> FMZ rules for </w:t>
      </w:r>
      <w:r w:rsidR="00A3400A">
        <w:t>fauna</w:t>
      </w:r>
      <w:r w:rsidR="00623147">
        <w:t>.</w:t>
      </w:r>
    </w:p>
    <w:tbl>
      <w:tblPr>
        <w:tblW w:w="14332" w:type="dxa"/>
        <w:tblInd w:w="93" w:type="dxa"/>
        <w:tblBorders>
          <w:top w:val="single" w:sz="4" w:space="0" w:color="F79646" w:themeColor="accent6"/>
          <w:bottom w:val="single" w:sz="4" w:space="0" w:color="F79646" w:themeColor="accent6"/>
          <w:insideH w:val="single" w:sz="4" w:space="0" w:color="F79646" w:themeColor="accent6"/>
        </w:tblBorders>
        <w:tblLayout w:type="fixed"/>
        <w:tblLook w:val="04A0" w:firstRow="1" w:lastRow="0" w:firstColumn="1" w:lastColumn="0" w:noHBand="0" w:noVBand="1"/>
      </w:tblPr>
      <w:tblGrid>
        <w:gridCol w:w="1155"/>
        <w:gridCol w:w="1128"/>
        <w:gridCol w:w="1134"/>
        <w:gridCol w:w="6804"/>
        <w:gridCol w:w="2552"/>
        <w:gridCol w:w="1559"/>
      </w:tblGrid>
      <w:tr w:rsidR="00436C76" w:rsidRPr="00E61087" w14:paraId="4CD47F54" w14:textId="77777777" w:rsidTr="00121F86">
        <w:trPr>
          <w:tblHeader/>
        </w:trPr>
        <w:tc>
          <w:tcPr>
            <w:tcW w:w="1155" w:type="dxa"/>
            <w:tcBorders>
              <w:bottom w:val="single" w:sz="4" w:space="0" w:color="F79646" w:themeColor="accent6"/>
            </w:tcBorders>
            <w:shd w:val="clear" w:color="auto" w:fill="FABF8F" w:themeFill="accent6" w:themeFillTint="99"/>
            <w:hideMark/>
          </w:tcPr>
          <w:p w14:paraId="3DC53E24" w14:textId="77777777" w:rsidR="004B5D38" w:rsidRPr="00E61087" w:rsidRDefault="004B5D38" w:rsidP="00CB61BC">
            <w:pPr>
              <w:spacing w:after="0" w:line="240" w:lineRule="auto"/>
              <w:rPr>
                <w:rFonts w:asciiTheme="minorHAnsi" w:eastAsia="Times New Roman" w:hAnsiTheme="minorHAnsi" w:cstheme="minorHAnsi"/>
                <w:b/>
                <w:bCs/>
                <w:color w:val="000000"/>
                <w:sz w:val="20"/>
                <w:szCs w:val="20"/>
                <w:lang w:eastAsia="en-AU"/>
              </w:rPr>
            </w:pPr>
            <w:r w:rsidRPr="00E61087">
              <w:rPr>
                <w:rFonts w:asciiTheme="minorHAnsi" w:eastAsia="Times New Roman" w:hAnsiTheme="minorHAnsi" w:cstheme="minorHAnsi"/>
                <w:b/>
                <w:bCs/>
                <w:color w:val="000000"/>
                <w:sz w:val="20"/>
                <w:szCs w:val="20"/>
                <w:lang w:eastAsia="en-AU"/>
              </w:rPr>
              <w:t>FMA</w:t>
            </w:r>
          </w:p>
        </w:tc>
        <w:tc>
          <w:tcPr>
            <w:tcW w:w="1128" w:type="dxa"/>
            <w:tcBorders>
              <w:bottom w:val="single" w:sz="4" w:space="0" w:color="F79646" w:themeColor="accent6"/>
            </w:tcBorders>
            <w:shd w:val="clear" w:color="auto" w:fill="FABF8F" w:themeFill="accent6" w:themeFillTint="99"/>
            <w:hideMark/>
          </w:tcPr>
          <w:p w14:paraId="52EDAE23" w14:textId="77777777" w:rsidR="004B5D38" w:rsidRPr="00E61087" w:rsidRDefault="004B5D38">
            <w:pPr>
              <w:spacing w:after="0" w:line="240" w:lineRule="auto"/>
              <w:rPr>
                <w:rFonts w:asciiTheme="minorHAnsi" w:eastAsia="Times New Roman" w:hAnsiTheme="minorHAnsi" w:cstheme="minorHAnsi"/>
                <w:b/>
                <w:bCs/>
                <w:color w:val="000000"/>
                <w:sz w:val="20"/>
                <w:szCs w:val="20"/>
                <w:lang w:eastAsia="en-AU"/>
              </w:rPr>
            </w:pPr>
            <w:r w:rsidRPr="00E61087">
              <w:rPr>
                <w:rFonts w:asciiTheme="minorHAnsi" w:eastAsia="Times New Roman" w:hAnsiTheme="minorHAnsi" w:cstheme="minorHAnsi"/>
                <w:b/>
                <w:bCs/>
                <w:color w:val="000000"/>
                <w:sz w:val="20"/>
                <w:szCs w:val="20"/>
                <w:lang w:eastAsia="en-AU"/>
              </w:rPr>
              <w:t>Common name</w:t>
            </w:r>
          </w:p>
        </w:tc>
        <w:tc>
          <w:tcPr>
            <w:tcW w:w="1134" w:type="dxa"/>
            <w:tcBorders>
              <w:bottom w:val="single" w:sz="4" w:space="0" w:color="F79646" w:themeColor="accent6"/>
            </w:tcBorders>
            <w:shd w:val="clear" w:color="auto" w:fill="FABF8F" w:themeFill="accent6" w:themeFillTint="99"/>
            <w:hideMark/>
          </w:tcPr>
          <w:p w14:paraId="033E645D" w14:textId="77777777" w:rsidR="004B5D38" w:rsidRPr="00E61087" w:rsidRDefault="004B5D38">
            <w:pPr>
              <w:spacing w:after="0" w:line="240" w:lineRule="auto"/>
              <w:rPr>
                <w:rFonts w:asciiTheme="minorHAnsi" w:eastAsia="Times New Roman" w:hAnsiTheme="minorHAnsi" w:cstheme="minorHAnsi"/>
                <w:b/>
                <w:bCs/>
                <w:color w:val="000000"/>
                <w:sz w:val="20"/>
                <w:szCs w:val="20"/>
                <w:lang w:eastAsia="en-AU"/>
              </w:rPr>
            </w:pPr>
            <w:r w:rsidRPr="00E61087">
              <w:rPr>
                <w:rFonts w:asciiTheme="minorHAnsi" w:eastAsia="Times New Roman" w:hAnsiTheme="minorHAnsi" w:cstheme="minorHAnsi"/>
                <w:b/>
                <w:bCs/>
                <w:color w:val="000000"/>
                <w:sz w:val="20"/>
                <w:szCs w:val="20"/>
                <w:lang w:eastAsia="en-AU"/>
              </w:rPr>
              <w:t>Scientific name</w:t>
            </w:r>
          </w:p>
        </w:tc>
        <w:tc>
          <w:tcPr>
            <w:tcW w:w="6804" w:type="dxa"/>
            <w:tcBorders>
              <w:bottom w:val="single" w:sz="4" w:space="0" w:color="F79646" w:themeColor="accent6"/>
            </w:tcBorders>
            <w:shd w:val="clear" w:color="auto" w:fill="FABF8F" w:themeFill="accent6" w:themeFillTint="99"/>
            <w:hideMark/>
          </w:tcPr>
          <w:p w14:paraId="0B9CE9A1" w14:textId="77777777" w:rsidR="004B5D38" w:rsidRPr="00E61087" w:rsidRDefault="004B5D38">
            <w:pPr>
              <w:spacing w:after="0" w:line="240" w:lineRule="auto"/>
              <w:rPr>
                <w:rFonts w:asciiTheme="minorHAnsi" w:eastAsia="Times New Roman" w:hAnsiTheme="minorHAnsi" w:cstheme="minorHAnsi"/>
                <w:b/>
                <w:bCs/>
                <w:color w:val="000000"/>
                <w:sz w:val="20"/>
                <w:szCs w:val="20"/>
                <w:lang w:eastAsia="en-AU"/>
              </w:rPr>
            </w:pPr>
            <w:r w:rsidRPr="00E61087">
              <w:rPr>
                <w:rFonts w:asciiTheme="minorHAnsi" w:eastAsia="Times New Roman" w:hAnsiTheme="minorHAnsi" w:cstheme="minorHAnsi"/>
                <w:b/>
                <w:bCs/>
                <w:color w:val="000000"/>
                <w:sz w:val="20"/>
                <w:szCs w:val="20"/>
                <w:lang w:eastAsia="en-AU"/>
              </w:rPr>
              <w:t>Zoning</w:t>
            </w:r>
            <w:r w:rsidR="00D80F8F">
              <w:rPr>
                <w:rFonts w:asciiTheme="minorHAnsi" w:eastAsia="Times New Roman" w:hAnsiTheme="minorHAnsi" w:cstheme="minorHAnsi"/>
                <w:b/>
                <w:bCs/>
                <w:color w:val="000000"/>
                <w:sz w:val="20"/>
                <w:szCs w:val="20"/>
                <w:lang w:eastAsia="en-AU"/>
              </w:rPr>
              <w:t xml:space="preserve"> management actions</w:t>
            </w:r>
          </w:p>
        </w:tc>
        <w:tc>
          <w:tcPr>
            <w:tcW w:w="2552" w:type="dxa"/>
            <w:tcBorders>
              <w:bottom w:val="single" w:sz="4" w:space="0" w:color="F79646" w:themeColor="accent6"/>
            </w:tcBorders>
            <w:shd w:val="clear" w:color="auto" w:fill="FABF8F" w:themeFill="accent6" w:themeFillTint="99"/>
            <w:hideMark/>
          </w:tcPr>
          <w:p w14:paraId="1DBB6E8E" w14:textId="77777777" w:rsidR="004B5D38" w:rsidRPr="00E61087" w:rsidRDefault="004B5D38">
            <w:pPr>
              <w:spacing w:after="0" w:line="240" w:lineRule="auto"/>
              <w:rPr>
                <w:rFonts w:asciiTheme="minorHAnsi" w:eastAsia="Times New Roman" w:hAnsiTheme="minorHAnsi" w:cstheme="minorHAnsi"/>
                <w:b/>
                <w:bCs/>
                <w:color w:val="000000"/>
                <w:sz w:val="20"/>
                <w:szCs w:val="20"/>
                <w:lang w:eastAsia="en-AU"/>
              </w:rPr>
            </w:pPr>
            <w:r w:rsidRPr="00E61087">
              <w:rPr>
                <w:rFonts w:asciiTheme="minorHAnsi" w:eastAsia="Times New Roman" w:hAnsiTheme="minorHAnsi" w:cstheme="minorHAnsi"/>
                <w:b/>
                <w:bCs/>
                <w:color w:val="000000"/>
                <w:sz w:val="20"/>
                <w:szCs w:val="20"/>
                <w:lang w:eastAsia="en-AU"/>
              </w:rPr>
              <w:t>Management</w:t>
            </w:r>
            <w:r w:rsidR="0084224E">
              <w:rPr>
                <w:rFonts w:asciiTheme="minorHAnsi" w:eastAsia="Times New Roman" w:hAnsiTheme="minorHAnsi" w:cstheme="minorHAnsi"/>
                <w:b/>
                <w:bCs/>
                <w:color w:val="000000"/>
                <w:sz w:val="20"/>
                <w:szCs w:val="20"/>
                <w:lang w:eastAsia="en-AU"/>
              </w:rPr>
              <w:t xml:space="preserve"> action</w:t>
            </w:r>
            <w:r w:rsidR="00444450">
              <w:rPr>
                <w:rFonts w:asciiTheme="minorHAnsi" w:eastAsia="Times New Roman" w:hAnsiTheme="minorHAnsi" w:cstheme="minorHAnsi"/>
                <w:b/>
                <w:bCs/>
                <w:color w:val="000000"/>
                <w:sz w:val="20"/>
                <w:szCs w:val="20"/>
                <w:lang w:eastAsia="en-AU"/>
              </w:rPr>
              <w:t>s</w:t>
            </w:r>
          </w:p>
        </w:tc>
        <w:tc>
          <w:tcPr>
            <w:tcW w:w="1559" w:type="dxa"/>
            <w:tcBorders>
              <w:bottom w:val="single" w:sz="4" w:space="0" w:color="F79646" w:themeColor="accent6"/>
            </w:tcBorders>
            <w:shd w:val="clear" w:color="auto" w:fill="FABF8F" w:themeFill="accent6" w:themeFillTint="99"/>
            <w:hideMark/>
          </w:tcPr>
          <w:p w14:paraId="3A8CF65F" w14:textId="77777777" w:rsidR="004B5D38" w:rsidRPr="00E61087" w:rsidRDefault="004B5D38">
            <w:pPr>
              <w:spacing w:after="0" w:line="240" w:lineRule="auto"/>
              <w:rPr>
                <w:rFonts w:asciiTheme="minorHAnsi" w:eastAsia="Times New Roman" w:hAnsiTheme="minorHAnsi" w:cstheme="minorHAnsi"/>
                <w:b/>
                <w:bCs/>
                <w:color w:val="000000"/>
                <w:sz w:val="20"/>
                <w:szCs w:val="20"/>
                <w:lang w:eastAsia="en-AU"/>
              </w:rPr>
            </w:pPr>
            <w:r w:rsidRPr="00E61087">
              <w:rPr>
                <w:rFonts w:asciiTheme="minorHAnsi" w:eastAsia="Times New Roman" w:hAnsiTheme="minorHAnsi" w:cstheme="minorHAnsi"/>
                <w:b/>
                <w:bCs/>
                <w:color w:val="000000"/>
                <w:sz w:val="20"/>
                <w:szCs w:val="20"/>
                <w:lang w:eastAsia="en-AU"/>
              </w:rPr>
              <w:t>Review</w:t>
            </w:r>
          </w:p>
        </w:tc>
      </w:tr>
      <w:tr w:rsidR="004B5D38" w:rsidRPr="00E61087" w14:paraId="453393F2" w14:textId="77777777" w:rsidTr="00121F86">
        <w:tc>
          <w:tcPr>
            <w:tcW w:w="1155" w:type="dxa"/>
            <w:shd w:val="clear" w:color="000000" w:fill="FFFFFF"/>
            <w:hideMark/>
          </w:tcPr>
          <w:p w14:paraId="0F258F63"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Bendigo</w:t>
            </w:r>
          </w:p>
        </w:tc>
        <w:tc>
          <w:tcPr>
            <w:tcW w:w="1128" w:type="dxa"/>
            <w:shd w:val="clear" w:color="000000" w:fill="FFFFFF"/>
            <w:hideMark/>
          </w:tcPr>
          <w:p w14:paraId="2EFA8296"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Barking Owl</w:t>
            </w:r>
          </w:p>
        </w:tc>
        <w:tc>
          <w:tcPr>
            <w:tcW w:w="1134" w:type="dxa"/>
            <w:shd w:val="clear" w:color="000000" w:fill="FFFFFF"/>
            <w:hideMark/>
          </w:tcPr>
          <w:p w14:paraId="5B70821E"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connivens</w:t>
            </w:r>
          </w:p>
        </w:tc>
        <w:tc>
          <w:tcPr>
            <w:tcW w:w="6804" w:type="dxa"/>
            <w:shd w:val="clear" w:color="000000" w:fill="FFFFFF"/>
            <w:hideMark/>
          </w:tcPr>
          <w:p w14:paraId="063C99A2" w14:textId="77777777" w:rsidR="004B5D38" w:rsidRPr="00E61087" w:rsidRDefault="004B5D38" w:rsidP="00134AE9">
            <w:pPr>
              <w:spacing w:after="0" w:line="240" w:lineRule="auto"/>
              <w:rPr>
                <w:rFonts w:asciiTheme="minorHAnsi" w:eastAsia="Times New Roman" w:hAnsiTheme="minorHAnsi" w:cstheme="minorHAnsi"/>
                <w:b/>
                <w:bCs/>
                <w:noProof/>
                <w:color w:val="000000"/>
                <w:sz w:val="20"/>
                <w:szCs w:val="20"/>
                <w:lang w:eastAsia="en-AU"/>
              </w:rPr>
            </w:pPr>
            <w:r w:rsidRPr="00C62C7D">
              <w:rPr>
                <w:rFonts w:asciiTheme="minorHAnsi" w:eastAsia="Times New Roman" w:hAnsiTheme="minorHAnsi" w:cstheme="minorHAnsi"/>
                <w:color w:val="000000"/>
                <w:sz w:val="20"/>
                <w:szCs w:val="20"/>
                <w:lang w:eastAsia="en-AU"/>
              </w:rPr>
              <w:t>Identify and maintain</w:t>
            </w:r>
            <w:r w:rsidR="00506E3F">
              <w:rPr>
                <w:sz w:val="20"/>
                <w:szCs w:val="20"/>
              </w:rPr>
              <w:t xml:space="preserve"> </w:t>
            </w:r>
            <w:r w:rsidR="00506E3F" w:rsidRPr="00C62C7D">
              <w:rPr>
                <w:sz w:val="20"/>
                <w:szCs w:val="20"/>
              </w:rPr>
              <w:t xml:space="preserve">a target of 150 resident pairs </w:t>
            </w:r>
            <w:r w:rsidR="00506E3F">
              <w:rPr>
                <w:sz w:val="20"/>
                <w:szCs w:val="20"/>
              </w:rPr>
              <w:t xml:space="preserve">as </w:t>
            </w:r>
            <w:r w:rsidR="00E9265B" w:rsidRPr="00E9265B">
              <w:rPr>
                <w:rFonts w:asciiTheme="minorHAnsi" w:eastAsia="Times New Roman" w:hAnsiTheme="minorHAnsi" w:cstheme="minorHAnsi"/>
                <w:color w:val="000000"/>
                <w:sz w:val="20"/>
                <w:szCs w:val="20"/>
                <w:lang w:eastAsia="en-AU"/>
              </w:rPr>
              <w:t>Barking Owl Management Areas (BOMA)</w:t>
            </w:r>
            <w:r w:rsidR="00134AE9">
              <w:rPr>
                <w:rFonts w:asciiTheme="minorHAnsi" w:eastAsia="Times New Roman" w:hAnsiTheme="minorHAnsi" w:cstheme="minorHAnsi"/>
                <w:color w:val="000000"/>
                <w:sz w:val="20"/>
                <w:szCs w:val="20"/>
                <w:lang w:eastAsia="en-AU"/>
              </w:rPr>
              <w:t xml:space="preserve"> across </w:t>
            </w:r>
            <w:r w:rsidR="007F11B0">
              <w:rPr>
                <w:rFonts w:asciiTheme="minorHAnsi" w:eastAsia="Times New Roman" w:hAnsiTheme="minorHAnsi" w:cstheme="minorHAnsi"/>
                <w:color w:val="000000"/>
                <w:sz w:val="20"/>
                <w:szCs w:val="20"/>
                <w:lang w:eastAsia="en-AU"/>
              </w:rPr>
              <w:t xml:space="preserve">their main range in </w:t>
            </w:r>
            <w:r w:rsidR="00134AE9">
              <w:rPr>
                <w:rFonts w:asciiTheme="minorHAnsi" w:eastAsia="Times New Roman" w:hAnsiTheme="minorHAnsi" w:cstheme="minorHAnsi"/>
                <w:color w:val="000000"/>
                <w:sz w:val="20"/>
                <w:szCs w:val="20"/>
                <w:lang w:eastAsia="en-AU"/>
              </w:rPr>
              <w:t>Victoria on either public or private land.  Within the Bendigo FMA BOMAs</w:t>
            </w:r>
            <w:r w:rsidR="00E9265B">
              <w:rPr>
                <w:rFonts w:asciiTheme="minorHAnsi" w:eastAsia="Times New Roman" w:hAnsiTheme="minorHAnsi" w:cstheme="minorHAnsi"/>
                <w:color w:val="000000"/>
                <w:sz w:val="20"/>
                <w:szCs w:val="20"/>
                <w:lang w:eastAsia="en-AU"/>
              </w:rPr>
              <w:t xml:space="preserve"> are </w:t>
            </w:r>
            <w:r w:rsidR="00134AE9">
              <w:rPr>
                <w:rFonts w:asciiTheme="minorHAnsi" w:eastAsia="Times New Roman" w:hAnsiTheme="minorHAnsi" w:cstheme="minorHAnsi"/>
                <w:color w:val="000000"/>
                <w:sz w:val="20"/>
                <w:szCs w:val="20"/>
                <w:lang w:eastAsia="en-AU"/>
              </w:rPr>
              <w:t xml:space="preserve">to be </w:t>
            </w:r>
            <w:r w:rsidR="00E9265B">
              <w:rPr>
                <w:rFonts w:asciiTheme="minorHAnsi" w:eastAsia="Times New Roman" w:hAnsiTheme="minorHAnsi" w:cstheme="minorHAnsi"/>
                <w:color w:val="000000"/>
                <w:sz w:val="20"/>
                <w:szCs w:val="20"/>
                <w:lang w:eastAsia="en-AU"/>
              </w:rPr>
              <w:t>between</w:t>
            </w:r>
            <w:r w:rsidRPr="00E61087">
              <w:rPr>
                <w:rFonts w:asciiTheme="minorHAnsi" w:eastAsia="Times New Roman" w:hAnsiTheme="minorHAnsi" w:cstheme="minorHAnsi"/>
                <w:color w:val="000000"/>
                <w:sz w:val="20"/>
                <w:szCs w:val="20"/>
                <w:lang w:eastAsia="en-AU"/>
              </w:rPr>
              <w:t xml:space="preserve"> 600-1000</w:t>
            </w:r>
            <w:r w:rsidR="00484E65">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BOMA selection considerations include:</w:t>
            </w:r>
            <w:r w:rsidRPr="00E61087">
              <w:rPr>
                <w:rFonts w:asciiTheme="minorHAnsi" w:eastAsia="Times New Roman" w:hAnsiTheme="minorHAnsi" w:cstheme="minorHAnsi"/>
                <w:color w:val="000000"/>
                <w:sz w:val="20"/>
                <w:szCs w:val="20"/>
                <w:lang w:eastAsia="en-AU"/>
              </w:rPr>
              <w:br/>
              <w:t>- priority to protect nest sites or probable breeding areas based on the occurrence of owlets or adult roosting pairs</w:t>
            </w:r>
            <w:r w:rsidRPr="00E61087">
              <w:rPr>
                <w:rFonts w:asciiTheme="minorHAnsi" w:eastAsia="Times New Roman" w:hAnsiTheme="minorHAnsi" w:cstheme="minorHAnsi"/>
                <w:color w:val="000000"/>
                <w:sz w:val="20"/>
                <w:szCs w:val="20"/>
                <w:lang w:eastAsia="en-AU"/>
              </w:rPr>
              <w:br/>
              <w:t>- strength of evidence for existence of a resident pair</w:t>
            </w:r>
            <w:r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Pr="00E61087">
              <w:rPr>
                <w:rFonts w:asciiTheme="minorHAnsi" w:eastAsia="Times New Roman" w:hAnsiTheme="minorHAnsi" w:cstheme="minorHAnsi"/>
                <w:color w:val="000000"/>
                <w:sz w:val="20"/>
                <w:szCs w:val="20"/>
                <w:lang w:eastAsia="en-AU"/>
              </w:rPr>
              <w:br/>
              <w:t>Maintain BOMAs that occur within State forest in SMZ. Maintain</w:t>
            </w:r>
            <w:r w:rsidR="006E5E3E">
              <w:rPr>
                <w:rFonts w:asciiTheme="minorHAnsi" w:eastAsia="Times New Roman" w:hAnsiTheme="minorHAnsi" w:cstheme="minorHAnsi"/>
                <w:color w:val="000000"/>
                <w:sz w:val="20"/>
                <w:szCs w:val="20"/>
                <w:lang w:eastAsia="en-AU"/>
              </w:rPr>
              <w:t xml:space="preserve"> a</w:t>
            </w:r>
            <w:r w:rsidRPr="00E61087">
              <w:rPr>
                <w:rFonts w:asciiTheme="minorHAnsi" w:eastAsia="Times New Roman" w:hAnsiTheme="minorHAnsi" w:cstheme="minorHAnsi"/>
                <w:color w:val="000000"/>
                <w:sz w:val="20"/>
                <w:szCs w:val="20"/>
                <w:lang w:eastAsia="en-AU"/>
              </w:rPr>
              <w:t xml:space="preserve"> 3ha SPZ </w:t>
            </w:r>
            <w:r w:rsidR="00D72825">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any specific records within the BOMA. BOMAs may overlap with management areas established for other species.</w:t>
            </w:r>
          </w:p>
        </w:tc>
        <w:tc>
          <w:tcPr>
            <w:tcW w:w="2552" w:type="dxa"/>
            <w:shd w:val="clear" w:color="000000" w:fill="FFFFFF"/>
            <w:hideMark/>
          </w:tcPr>
          <w:p w14:paraId="5DDEA26F" w14:textId="77777777" w:rsidR="004B5D38" w:rsidRPr="00E61087" w:rsidRDefault="004B5D38" w:rsidP="00CC3C11">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Implement prescriptions for BOMAs within SMZs in State forest that allow for modified timber harvesting practices that retain sufficient levels of habitat trees (hollow-bearing trees along with younger trees that may provide hollows in future). Refer to </w:t>
            </w:r>
            <w:r w:rsidR="00CC3C11">
              <w:rPr>
                <w:rFonts w:asciiTheme="minorHAnsi" w:eastAsia="Times New Roman" w:hAnsiTheme="minorHAnsi" w:cstheme="minorHAnsi"/>
                <w:color w:val="000000"/>
                <w:sz w:val="20"/>
                <w:szCs w:val="20"/>
                <w:lang w:eastAsia="en-AU"/>
              </w:rPr>
              <w:t xml:space="preserve">the </w:t>
            </w:r>
            <w:r w:rsidR="00CC3C11" w:rsidRPr="00CC3C11">
              <w:rPr>
                <w:rFonts w:asciiTheme="minorHAnsi" w:eastAsia="Times New Roman" w:hAnsiTheme="minorHAnsi" w:cstheme="minorHAnsi"/>
                <w:bCs/>
                <w:color w:val="000000"/>
                <w:sz w:val="20"/>
                <w:szCs w:val="20"/>
                <w:lang w:eastAsia="en-AU"/>
              </w:rPr>
              <w:t>Management Standards and Procedures</w:t>
            </w:r>
            <w:r w:rsidR="00CC3C11">
              <w:rPr>
                <w:rFonts w:asciiTheme="minorHAnsi" w:eastAsia="Times New Roman" w:hAnsiTheme="minorHAnsi" w:cstheme="minorHAnsi"/>
                <w:bCs/>
                <w:color w:val="000000"/>
                <w:sz w:val="20"/>
                <w:szCs w:val="20"/>
                <w:lang w:eastAsia="en-AU"/>
              </w:rPr>
              <w:t xml:space="preserve"> </w:t>
            </w:r>
            <w:r w:rsidR="00CC3C11" w:rsidRPr="00E61087">
              <w:rPr>
                <w:rFonts w:asciiTheme="minorHAnsi" w:eastAsia="Times New Roman" w:hAnsiTheme="minorHAnsi" w:cstheme="minorHAnsi"/>
                <w:color w:val="000000"/>
                <w:sz w:val="20"/>
                <w:szCs w:val="20"/>
                <w:lang w:eastAsia="en-AU"/>
              </w:rPr>
              <w:t xml:space="preserve"> </w:t>
            </w:r>
            <w:r w:rsidR="00F67C03">
              <w:rPr>
                <w:rFonts w:asciiTheme="minorHAnsi" w:eastAsia="Times New Roman" w:hAnsiTheme="minorHAnsi" w:cstheme="minorHAnsi"/>
                <w:color w:val="000000"/>
                <w:sz w:val="20"/>
                <w:szCs w:val="20"/>
                <w:lang w:eastAsia="en-AU"/>
              </w:rPr>
              <w:t>clause</w:t>
            </w:r>
            <w:r w:rsidR="00D865EE">
              <w:rPr>
                <w:rFonts w:asciiTheme="minorHAnsi" w:eastAsia="Times New Roman" w:hAnsiTheme="minorHAnsi" w:cstheme="minorHAnsi"/>
                <w:color w:val="000000"/>
                <w:sz w:val="20"/>
                <w:szCs w:val="20"/>
                <w:lang w:eastAsia="en-AU"/>
              </w:rPr>
              <w:t xml:space="preserve"> 4</w:t>
            </w:r>
            <w:r w:rsidR="00BA2B5F">
              <w:rPr>
                <w:rFonts w:asciiTheme="minorHAnsi" w:eastAsia="Times New Roman" w:hAnsiTheme="minorHAnsi" w:cstheme="minorHAnsi"/>
                <w:color w:val="000000"/>
                <w:sz w:val="20"/>
                <w:szCs w:val="20"/>
                <w:lang w:eastAsia="en-AU"/>
              </w:rPr>
              <w:t>.1.3.1 f</w:t>
            </w:r>
            <w:r w:rsidRPr="00E61087">
              <w:rPr>
                <w:rFonts w:asciiTheme="minorHAnsi" w:eastAsia="Times New Roman" w:hAnsiTheme="minorHAnsi" w:cstheme="minorHAnsi"/>
                <w:color w:val="000000"/>
                <w:sz w:val="20"/>
                <w:szCs w:val="20"/>
                <w:lang w:eastAsia="en-AU"/>
              </w:rPr>
              <w:t>) for Bendigo FMA SMZ habitat tree prescriptions.</w:t>
            </w:r>
          </w:p>
        </w:tc>
        <w:tc>
          <w:tcPr>
            <w:tcW w:w="1559" w:type="dxa"/>
            <w:shd w:val="clear" w:color="000000" w:fill="FFFFFF"/>
            <w:hideMark/>
          </w:tcPr>
          <w:p w14:paraId="410A5A36" w14:textId="77777777" w:rsidR="004B5D38" w:rsidRPr="00E61087" w:rsidRDefault="00506E3F" w:rsidP="00C62C7D">
            <w:pPr>
              <w:spacing w:after="0" w:line="240" w:lineRule="auto"/>
              <w:rPr>
                <w:rFonts w:asciiTheme="minorHAnsi" w:eastAsia="Times New Roman" w:hAnsiTheme="minorHAnsi" w:cstheme="minorHAnsi"/>
                <w:b/>
                <w:bCs/>
                <w:noProof/>
                <w:color w:val="000000"/>
                <w:sz w:val="20"/>
                <w:szCs w:val="20"/>
                <w:lang w:eastAsia="en-AU"/>
              </w:rPr>
            </w:pPr>
            <w:r w:rsidRPr="00506E3F">
              <w:rPr>
                <w:rFonts w:asciiTheme="minorHAnsi" w:eastAsia="Times New Roman" w:hAnsiTheme="minorHAnsi" w:cstheme="minorHAnsi"/>
                <w:color w:val="000000"/>
                <w:sz w:val="20"/>
                <w:szCs w:val="20"/>
                <w:lang w:eastAsia="en-AU"/>
              </w:rPr>
              <w:t xml:space="preserve">Once </w:t>
            </w:r>
            <w:r>
              <w:rPr>
                <w:rFonts w:asciiTheme="minorHAnsi" w:eastAsia="Times New Roman" w:hAnsiTheme="minorHAnsi" w:cstheme="minorHAnsi"/>
                <w:color w:val="000000"/>
                <w:sz w:val="20"/>
                <w:szCs w:val="20"/>
                <w:lang w:eastAsia="en-AU"/>
              </w:rPr>
              <w:t>state wide targets are met, review B</w:t>
            </w:r>
            <w:r w:rsidRPr="00506E3F">
              <w:rPr>
                <w:rFonts w:asciiTheme="minorHAnsi" w:eastAsia="Times New Roman" w:hAnsiTheme="minorHAnsi" w:cstheme="minorHAnsi"/>
                <w:color w:val="000000"/>
                <w:sz w:val="20"/>
                <w:szCs w:val="20"/>
                <w:lang w:eastAsia="en-AU"/>
              </w:rPr>
              <w:t>OMA allocation when records of higher priority are discovered.</w:t>
            </w:r>
          </w:p>
        </w:tc>
      </w:tr>
      <w:tr w:rsidR="004B5D38" w:rsidRPr="00E61087" w14:paraId="3C70DDEC" w14:textId="77777777" w:rsidTr="00121F86">
        <w:tc>
          <w:tcPr>
            <w:tcW w:w="1155" w:type="dxa"/>
            <w:shd w:val="clear" w:color="auto" w:fill="auto"/>
            <w:hideMark/>
          </w:tcPr>
          <w:p w14:paraId="66BF8BF2"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Bendigo</w:t>
            </w:r>
          </w:p>
        </w:tc>
        <w:tc>
          <w:tcPr>
            <w:tcW w:w="1128" w:type="dxa"/>
            <w:shd w:val="clear" w:color="auto" w:fill="auto"/>
            <w:hideMark/>
          </w:tcPr>
          <w:p w14:paraId="5D68A55E"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Brush-tailed Phascogale</w:t>
            </w:r>
          </w:p>
        </w:tc>
        <w:tc>
          <w:tcPr>
            <w:tcW w:w="1134" w:type="dxa"/>
            <w:shd w:val="clear" w:color="auto" w:fill="auto"/>
            <w:hideMark/>
          </w:tcPr>
          <w:p w14:paraId="129CFAEA"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Phascogale tapoatafa</w:t>
            </w:r>
          </w:p>
        </w:tc>
        <w:tc>
          <w:tcPr>
            <w:tcW w:w="6804" w:type="dxa"/>
            <w:shd w:val="clear" w:color="000000" w:fill="FFFFFF"/>
            <w:hideMark/>
          </w:tcPr>
          <w:p w14:paraId="2B52AED6"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Identify and maintain Brush-tailed Phascogale Management Areas (BPMAs) across public land within the Bendigo FMA in  accordance with the following requirements:</w:t>
            </w:r>
            <w:r w:rsidRPr="00E61087">
              <w:rPr>
                <w:rFonts w:asciiTheme="minorHAnsi" w:eastAsia="Times New Roman" w:hAnsiTheme="minorHAnsi" w:cstheme="minorHAnsi"/>
                <w:color w:val="000000"/>
                <w:sz w:val="20"/>
                <w:szCs w:val="20"/>
                <w:lang w:eastAsia="en-AU"/>
              </w:rPr>
              <w:br/>
              <w:t>- each BPMA is to provide suitable habitat for a minimum of 25 female Brush-tailed Phascogales</w:t>
            </w:r>
            <w:r w:rsidRPr="00E61087">
              <w:rPr>
                <w:rFonts w:asciiTheme="minorHAnsi" w:eastAsia="Times New Roman" w:hAnsiTheme="minorHAnsi" w:cstheme="minorHAnsi"/>
                <w:color w:val="000000"/>
                <w:sz w:val="20"/>
                <w:szCs w:val="20"/>
                <w:lang w:eastAsia="en-AU"/>
              </w:rPr>
              <w:br/>
              <w:t>-each BPMA is to be a minimum of 1000ha, preferably already managed sympathetically for Brush-tailed Phascogales</w:t>
            </w:r>
            <w:r w:rsidRPr="00E61087">
              <w:rPr>
                <w:rFonts w:asciiTheme="minorHAnsi" w:eastAsia="Times New Roman" w:hAnsiTheme="minorHAnsi" w:cstheme="minorHAnsi"/>
                <w:color w:val="000000"/>
                <w:sz w:val="20"/>
                <w:szCs w:val="20"/>
                <w:lang w:eastAsia="en-AU"/>
              </w:rPr>
              <w:br/>
              <w:t>-priorities for BPMAs are confirmed 'hot spots', known presence of Brush-tailed Phascogales, reintroduction sites and suitable habitat.</w:t>
            </w:r>
            <w:r w:rsidRPr="00E61087">
              <w:rPr>
                <w:rFonts w:asciiTheme="minorHAnsi" w:eastAsia="Times New Roman" w:hAnsiTheme="minorHAnsi" w:cstheme="minorHAnsi"/>
                <w:color w:val="000000"/>
                <w:sz w:val="20"/>
                <w:szCs w:val="20"/>
                <w:lang w:eastAsia="en-AU"/>
              </w:rPr>
              <w:br/>
              <w:t>Include BPMAs that occur within State forest in SMZ.</w:t>
            </w:r>
          </w:p>
        </w:tc>
        <w:tc>
          <w:tcPr>
            <w:tcW w:w="2552" w:type="dxa"/>
            <w:shd w:val="clear" w:color="000000" w:fill="FFFFFF"/>
            <w:hideMark/>
          </w:tcPr>
          <w:p w14:paraId="1E0A1AB1" w14:textId="77777777" w:rsidR="004B5D38" w:rsidRPr="00E61087" w:rsidRDefault="004B5D38" w:rsidP="00F67C03">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Implement prescriptions for BPMAs within SMZs in State forest that protect and maintain Brush-tailed Phascogale populations and their habitat, such as retention of large trees  and prohibition of removal of naturally fallen timber. Refer to </w:t>
            </w:r>
            <w:r w:rsidR="00CC3C11">
              <w:rPr>
                <w:rFonts w:asciiTheme="minorHAnsi" w:eastAsia="Times New Roman" w:hAnsiTheme="minorHAnsi" w:cstheme="minorHAnsi"/>
                <w:color w:val="000000"/>
                <w:sz w:val="20"/>
                <w:szCs w:val="20"/>
                <w:lang w:eastAsia="en-AU"/>
              </w:rPr>
              <w:t xml:space="preserve">the </w:t>
            </w:r>
            <w:r w:rsidR="00CC3C11" w:rsidRPr="00CC3C11">
              <w:rPr>
                <w:rFonts w:asciiTheme="minorHAnsi" w:eastAsia="Times New Roman" w:hAnsiTheme="minorHAnsi" w:cstheme="minorHAnsi"/>
                <w:bCs/>
                <w:color w:val="000000"/>
                <w:sz w:val="20"/>
                <w:szCs w:val="20"/>
                <w:lang w:eastAsia="en-AU"/>
              </w:rPr>
              <w:t>Management Standards and Procedures</w:t>
            </w:r>
            <w:r w:rsidR="00767AD8">
              <w:rPr>
                <w:rFonts w:asciiTheme="minorHAnsi" w:eastAsia="Times New Roman" w:hAnsiTheme="minorHAnsi" w:cstheme="minorHAnsi"/>
                <w:bCs/>
                <w:color w:val="000000"/>
                <w:sz w:val="20"/>
                <w:szCs w:val="20"/>
                <w:lang w:eastAsia="en-AU"/>
              </w:rPr>
              <w:t xml:space="preserve"> </w:t>
            </w:r>
            <w:r w:rsidR="00F67C03">
              <w:rPr>
                <w:rFonts w:asciiTheme="minorHAnsi" w:eastAsia="Times New Roman" w:hAnsiTheme="minorHAnsi" w:cstheme="minorHAnsi"/>
                <w:color w:val="000000"/>
                <w:sz w:val="20"/>
                <w:szCs w:val="20"/>
                <w:lang w:eastAsia="en-AU"/>
              </w:rPr>
              <w:t>clause</w:t>
            </w:r>
            <w:r w:rsidRPr="00E61087">
              <w:rPr>
                <w:rFonts w:asciiTheme="minorHAnsi" w:eastAsia="Times New Roman" w:hAnsiTheme="minorHAnsi" w:cstheme="minorHAnsi"/>
                <w:color w:val="000000"/>
                <w:sz w:val="20"/>
                <w:szCs w:val="20"/>
                <w:lang w:eastAsia="en-AU"/>
              </w:rPr>
              <w:t xml:space="preserve"> </w:t>
            </w:r>
            <w:r w:rsidR="00D865EE">
              <w:rPr>
                <w:rFonts w:asciiTheme="minorHAnsi" w:eastAsia="Times New Roman" w:hAnsiTheme="minorHAnsi" w:cstheme="minorHAnsi"/>
                <w:color w:val="000000"/>
                <w:sz w:val="20"/>
                <w:szCs w:val="20"/>
                <w:lang w:eastAsia="en-AU"/>
              </w:rPr>
              <w:t>4</w:t>
            </w:r>
            <w:r w:rsidR="00BA2B5F">
              <w:rPr>
                <w:rFonts w:asciiTheme="minorHAnsi" w:eastAsia="Times New Roman" w:hAnsiTheme="minorHAnsi" w:cstheme="minorHAnsi"/>
                <w:color w:val="000000"/>
                <w:sz w:val="20"/>
                <w:szCs w:val="20"/>
                <w:lang w:eastAsia="en-AU"/>
              </w:rPr>
              <w:t>.1.3.1 f</w:t>
            </w:r>
            <w:r w:rsidRPr="00E61087">
              <w:rPr>
                <w:rFonts w:asciiTheme="minorHAnsi" w:eastAsia="Times New Roman" w:hAnsiTheme="minorHAnsi" w:cstheme="minorHAnsi"/>
                <w:color w:val="000000"/>
                <w:sz w:val="20"/>
                <w:szCs w:val="20"/>
                <w:lang w:eastAsia="en-AU"/>
              </w:rPr>
              <w:t>) for Bendigo FMA SMZ habitat tree prescriptions.</w:t>
            </w:r>
          </w:p>
        </w:tc>
        <w:tc>
          <w:tcPr>
            <w:tcW w:w="1559" w:type="dxa"/>
            <w:shd w:val="clear" w:color="auto" w:fill="auto"/>
            <w:hideMark/>
          </w:tcPr>
          <w:p w14:paraId="04AEAEB4"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Review and change sites only if new sites are of a higher quality or are better able to be protected than existing sites.</w:t>
            </w:r>
          </w:p>
        </w:tc>
      </w:tr>
      <w:tr w:rsidR="004B5D38" w:rsidRPr="00E61087" w14:paraId="482AB6B1" w14:textId="77777777" w:rsidTr="00121F86">
        <w:tc>
          <w:tcPr>
            <w:tcW w:w="1155" w:type="dxa"/>
            <w:shd w:val="clear" w:color="auto" w:fill="auto"/>
            <w:hideMark/>
          </w:tcPr>
          <w:p w14:paraId="50FE78DB"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Bendigo</w:t>
            </w:r>
          </w:p>
        </w:tc>
        <w:tc>
          <w:tcPr>
            <w:tcW w:w="1128" w:type="dxa"/>
            <w:shd w:val="clear" w:color="auto" w:fill="auto"/>
            <w:hideMark/>
          </w:tcPr>
          <w:p w14:paraId="4D6F4665"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Powerful Owl</w:t>
            </w:r>
          </w:p>
        </w:tc>
        <w:tc>
          <w:tcPr>
            <w:tcW w:w="1134" w:type="dxa"/>
            <w:shd w:val="clear" w:color="auto" w:fill="auto"/>
            <w:hideMark/>
          </w:tcPr>
          <w:p w14:paraId="40EC6C8E"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strenua</w:t>
            </w:r>
          </w:p>
        </w:tc>
        <w:tc>
          <w:tcPr>
            <w:tcW w:w="6804" w:type="dxa"/>
            <w:shd w:val="clear" w:color="000000" w:fill="FFFFFF"/>
            <w:hideMark/>
          </w:tcPr>
          <w:p w14:paraId="490D5196"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Identify and maintain a target of 28 Powerful Owl Management Areas (POMA) of 1000</w:t>
            </w:r>
            <w:r w:rsidR="00BC4AC8">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in area across public land in Bendigo FMA. Allocate POMAs across State forest and conservation reserves, with preference to protect suitable habitat within conservation reserves, especially in large reserves where the home range can be protected within the reserve. Where possible, locate POMAs </w:t>
            </w:r>
            <w:r w:rsidR="00C20BE9">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nest sites or probable breeding areas based on the occurrence of owlets or adult roosting pairs.  Select Powerful Owl sites to meet the POMA target in the following order of priority:</w:t>
            </w:r>
            <w:r w:rsidRPr="00E61087">
              <w:rPr>
                <w:rFonts w:asciiTheme="minorHAnsi" w:eastAsia="Times New Roman" w:hAnsiTheme="minorHAnsi" w:cstheme="minorHAnsi"/>
                <w:color w:val="000000"/>
                <w:sz w:val="20"/>
                <w:szCs w:val="20"/>
                <w:lang w:eastAsia="en-AU"/>
              </w:rPr>
              <w:br/>
              <w:t>1. confirmed nest trees utilised during the past 5 years</w:t>
            </w:r>
            <w:r w:rsidRPr="00E61087">
              <w:rPr>
                <w:rFonts w:asciiTheme="minorHAnsi" w:eastAsia="Times New Roman" w:hAnsiTheme="minorHAnsi" w:cstheme="minorHAnsi"/>
                <w:color w:val="000000"/>
                <w:sz w:val="20"/>
                <w:szCs w:val="20"/>
                <w:lang w:eastAsia="en-AU"/>
              </w:rPr>
              <w:br/>
              <w:t>2. confirmed roost trees utilised during the past 5 years</w:t>
            </w:r>
            <w:r w:rsidRPr="00E61087">
              <w:rPr>
                <w:rFonts w:asciiTheme="minorHAnsi" w:eastAsia="Times New Roman" w:hAnsiTheme="minorHAnsi" w:cstheme="minorHAnsi"/>
                <w:color w:val="000000"/>
                <w:sz w:val="20"/>
                <w:szCs w:val="20"/>
                <w:lang w:eastAsia="en-AU"/>
              </w:rPr>
              <w:br/>
              <w:t>3. repeated sighting or vocalisation during the past 5 years</w:t>
            </w:r>
            <w:r w:rsidRPr="00E61087">
              <w:rPr>
                <w:rFonts w:asciiTheme="minorHAnsi" w:eastAsia="Times New Roman" w:hAnsiTheme="minorHAnsi" w:cstheme="minorHAnsi"/>
                <w:color w:val="000000"/>
                <w:sz w:val="20"/>
                <w:szCs w:val="20"/>
                <w:lang w:eastAsia="en-AU"/>
              </w:rPr>
              <w:br/>
              <w:t>4. incidental sighting or vocalisation during the past 5 years</w:t>
            </w:r>
            <w:r w:rsidRPr="00E61087">
              <w:rPr>
                <w:rFonts w:asciiTheme="minorHAnsi" w:eastAsia="Times New Roman" w:hAnsiTheme="minorHAnsi" w:cstheme="minorHAnsi"/>
                <w:color w:val="000000"/>
                <w:sz w:val="20"/>
                <w:szCs w:val="20"/>
                <w:lang w:eastAsia="en-AU"/>
              </w:rPr>
              <w:br/>
              <w:t>5. historic record not reconfirmed in the past 5 years</w:t>
            </w:r>
            <w:r w:rsidRPr="00E61087">
              <w:rPr>
                <w:rFonts w:asciiTheme="minorHAnsi" w:eastAsia="Times New Roman" w:hAnsiTheme="minorHAnsi" w:cstheme="minorHAnsi"/>
                <w:color w:val="000000"/>
                <w:sz w:val="20"/>
                <w:szCs w:val="20"/>
                <w:lang w:eastAsia="en-AU"/>
              </w:rPr>
              <w:br/>
              <w:t>6. potential habitat area (preferably based on formal analysis and modelling).</w:t>
            </w:r>
            <w:r w:rsidRPr="00E61087">
              <w:rPr>
                <w:rFonts w:asciiTheme="minorHAnsi" w:eastAsia="Times New Roman" w:hAnsiTheme="minorHAnsi" w:cstheme="minorHAnsi"/>
                <w:color w:val="000000"/>
                <w:sz w:val="20"/>
                <w:szCs w:val="20"/>
                <w:lang w:eastAsia="en-AU"/>
              </w:rPr>
              <w:br/>
              <w:t xml:space="preserve">In State forest, include POMAs in SMZ. </w:t>
            </w:r>
          </w:p>
        </w:tc>
        <w:tc>
          <w:tcPr>
            <w:tcW w:w="2552" w:type="dxa"/>
            <w:shd w:val="clear" w:color="000000" w:fill="FFFFFF"/>
            <w:hideMark/>
          </w:tcPr>
          <w:p w14:paraId="1EFFC4B5" w14:textId="77777777" w:rsidR="004B5D38" w:rsidRPr="00E61087" w:rsidRDefault="004B5D38" w:rsidP="00CC3C11">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Within the SMZ modify timber harvesting practices to retain high levels of habitat trees consistent with research on Powerful Owl habitat characteristics. Refer to </w:t>
            </w:r>
            <w:r w:rsidR="00CC3C11">
              <w:rPr>
                <w:rFonts w:asciiTheme="minorHAnsi" w:eastAsia="Times New Roman" w:hAnsiTheme="minorHAnsi" w:cstheme="minorHAnsi"/>
                <w:color w:val="000000"/>
                <w:sz w:val="20"/>
                <w:szCs w:val="20"/>
                <w:lang w:eastAsia="en-AU"/>
              </w:rPr>
              <w:t xml:space="preserve">the </w:t>
            </w:r>
            <w:r w:rsidR="00CC3C11" w:rsidRPr="00E61087">
              <w:rPr>
                <w:rFonts w:asciiTheme="minorHAnsi" w:eastAsia="Times New Roman" w:hAnsiTheme="minorHAnsi" w:cstheme="minorHAnsi"/>
                <w:color w:val="000000"/>
                <w:sz w:val="20"/>
                <w:szCs w:val="20"/>
                <w:lang w:eastAsia="en-AU"/>
              </w:rPr>
              <w:t xml:space="preserve"> </w:t>
            </w:r>
            <w:r w:rsidR="00CC3C11" w:rsidRPr="00CC3C11">
              <w:rPr>
                <w:rFonts w:asciiTheme="minorHAnsi" w:eastAsia="Times New Roman" w:hAnsiTheme="minorHAnsi" w:cstheme="minorHAnsi"/>
                <w:bCs/>
                <w:color w:val="000000"/>
                <w:sz w:val="20"/>
                <w:szCs w:val="20"/>
                <w:lang w:eastAsia="en-AU"/>
              </w:rPr>
              <w:t>Management Standards and Procedures</w:t>
            </w:r>
            <w:r w:rsidR="00CC3C11">
              <w:rPr>
                <w:rFonts w:asciiTheme="minorHAnsi" w:eastAsia="Times New Roman" w:hAnsiTheme="minorHAnsi" w:cstheme="minorHAnsi"/>
                <w:bCs/>
                <w:color w:val="000000"/>
                <w:sz w:val="20"/>
                <w:szCs w:val="20"/>
                <w:lang w:eastAsia="en-AU"/>
              </w:rPr>
              <w:t xml:space="preserve"> </w:t>
            </w:r>
            <w:r w:rsidR="00F67C03">
              <w:rPr>
                <w:rFonts w:asciiTheme="minorHAnsi" w:eastAsia="Times New Roman" w:hAnsiTheme="minorHAnsi" w:cstheme="minorHAnsi"/>
                <w:color w:val="000000"/>
                <w:sz w:val="20"/>
                <w:szCs w:val="20"/>
                <w:lang w:eastAsia="en-AU"/>
              </w:rPr>
              <w:t>clause</w:t>
            </w:r>
            <w:r w:rsidRPr="00E61087">
              <w:rPr>
                <w:rFonts w:asciiTheme="minorHAnsi" w:eastAsia="Times New Roman" w:hAnsiTheme="minorHAnsi" w:cstheme="minorHAnsi"/>
                <w:color w:val="000000"/>
                <w:sz w:val="20"/>
                <w:szCs w:val="20"/>
                <w:lang w:eastAsia="en-AU"/>
              </w:rPr>
              <w:t xml:space="preserve"> </w:t>
            </w:r>
            <w:r w:rsidR="00D865EE">
              <w:rPr>
                <w:rFonts w:asciiTheme="minorHAnsi" w:eastAsia="Times New Roman" w:hAnsiTheme="minorHAnsi" w:cstheme="minorHAnsi"/>
                <w:color w:val="000000"/>
                <w:sz w:val="20"/>
                <w:szCs w:val="20"/>
                <w:lang w:eastAsia="en-AU"/>
              </w:rPr>
              <w:t>4</w:t>
            </w:r>
            <w:r w:rsidRPr="00E61087">
              <w:rPr>
                <w:rFonts w:asciiTheme="minorHAnsi" w:eastAsia="Times New Roman" w:hAnsiTheme="minorHAnsi" w:cstheme="minorHAnsi"/>
                <w:color w:val="000000"/>
                <w:sz w:val="20"/>
                <w:szCs w:val="20"/>
                <w:lang w:eastAsia="en-AU"/>
              </w:rPr>
              <w:t xml:space="preserve">.1.3.1 </w:t>
            </w:r>
            <w:r w:rsidR="00BA2B5F">
              <w:rPr>
                <w:rFonts w:asciiTheme="minorHAnsi" w:eastAsia="Times New Roman" w:hAnsiTheme="minorHAnsi" w:cstheme="minorHAnsi"/>
                <w:color w:val="000000"/>
                <w:sz w:val="20"/>
                <w:szCs w:val="20"/>
                <w:lang w:eastAsia="en-AU"/>
              </w:rPr>
              <w:t>f</w:t>
            </w:r>
            <w:r w:rsidRPr="00E61087">
              <w:rPr>
                <w:rFonts w:asciiTheme="minorHAnsi" w:eastAsia="Times New Roman" w:hAnsiTheme="minorHAnsi" w:cstheme="minorHAnsi"/>
                <w:color w:val="000000"/>
                <w:sz w:val="20"/>
                <w:szCs w:val="20"/>
                <w:lang w:eastAsia="en-AU"/>
              </w:rPr>
              <w:t>) for Bendigo FMA SMZ habitat tree prescriptions.</w:t>
            </w:r>
          </w:p>
        </w:tc>
        <w:tc>
          <w:tcPr>
            <w:tcW w:w="1559" w:type="dxa"/>
            <w:shd w:val="clear" w:color="000000" w:fill="FFFFFF"/>
            <w:hideMark/>
          </w:tcPr>
          <w:p w14:paraId="552A05BB"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Once regional targets are met, review POMA allocation when records of higher priority are discovered.</w:t>
            </w:r>
          </w:p>
        </w:tc>
      </w:tr>
      <w:tr w:rsidR="004B5D38" w:rsidRPr="00E61087" w14:paraId="34D42493" w14:textId="77777777" w:rsidTr="00714EF7">
        <w:tc>
          <w:tcPr>
            <w:tcW w:w="1155" w:type="dxa"/>
            <w:tcBorders>
              <w:bottom w:val="single" w:sz="4" w:space="0" w:color="F79646" w:themeColor="accent6"/>
            </w:tcBorders>
            <w:shd w:val="clear" w:color="auto" w:fill="auto"/>
            <w:hideMark/>
          </w:tcPr>
          <w:p w14:paraId="29AF8363"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Bendigo</w:t>
            </w:r>
          </w:p>
        </w:tc>
        <w:tc>
          <w:tcPr>
            <w:tcW w:w="1128" w:type="dxa"/>
            <w:tcBorders>
              <w:bottom w:val="single" w:sz="4" w:space="0" w:color="F79646" w:themeColor="accent6"/>
            </w:tcBorders>
            <w:shd w:val="clear" w:color="auto" w:fill="auto"/>
            <w:hideMark/>
          </w:tcPr>
          <w:p w14:paraId="4D5033B2" w14:textId="77777777" w:rsidR="004B5D38" w:rsidRPr="00E61087" w:rsidRDefault="004B5D38" w:rsidP="00121F86">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Swift Parrot</w:t>
            </w:r>
          </w:p>
        </w:tc>
        <w:tc>
          <w:tcPr>
            <w:tcW w:w="1134" w:type="dxa"/>
            <w:tcBorders>
              <w:bottom w:val="single" w:sz="4" w:space="0" w:color="F79646" w:themeColor="accent6"/>
            </w:tcBorders>
            <w:shd w:val="clear" w:color="auto" w:fill="auto"/>
            <w:hideMark/>
          </w:tcPr>
          <w:p w14:paraId="18DC1F7D" w14:textId="77777777" w:rsidR="004B5D38" w:rsidRPr="00E433F2" w:rsidRDefault="004B5D38" w:rsidP="00121F86">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Lathamus discolor</w:t>
            </w:r>
          </w:p>
        </w:tc>
        <w:tc>
          <w:tcPr>
            <w:tcW w:w="6804" w:type="dxa"/>
            <w:tcBorders>
              <w:bottom w:val="single" w:sz="4" w:space="0" w:color="F79646" w:themeColor="accent6"/>
            </w:tcBorders>
            <w:shd w:val="clear" w:color="auto" w:fill="auto"/>
            <w:hideMark/>
          </w:tcPr>
          <w:p w14:paraId="4FB0C07F" w14:textId="77777777" w:rsidR="004B5D38" w:rsidRPr="00E61087" w:rsidRDefault="004B5D38" w:rsidP="00121F86">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Maintain a SMZ across all Swift Parrot Management Areas (SPMA) in State forest within the Bendigo FMA. SPMAs are located in </w:t>
            </w:r>
            <w:r w:rsidRPr="00E61087">
              <w:rPr>
                <w:rFonts w:asciiTheme="minorHAnsi" w:eastAsia="Times New Roman" w:hAnsiTheme="minorHAnsi" w:cstheme="minorHAnsi"/>
                <w:color w:val="000000"/>
                <w:sz w:val="20"/>
                <w:szCs w:val="20"/>
                <w:lang w:eastAsia="en-AU"/>
              </w:rPr>
              <w:br/>
              <w:t>Havelock State Forest/Timor State Forest</w:t>
            </w:r>
            <w:r w:rsidRPr="00E61087">
              <w:rPr>
                <w:rFonts w:asciiTheme="minorHAnsi" w:eastAsia="Times New Roman" w:hAnsiTheme="minorHAnsi" w:cstheme="minorHAnsi"/>
                <w:color w:val="000000"/>
                <w:sz w:val="20"/>
                <w:szCs w:val="20"/>
                <w:lang w:eastAsia="en-AU"/>
              </w:rPr>
              <w:br/>
              <w:t>Maldon State Forest</w:t>
            </w:r>
            <w:r w:rsidRPr="00E61087">
              <w:rPr>
                <w:rFonts w:asciiTheme="minorHAnsi" w:eastAsia="Times New Roman" w:hAnsiTheme="minorHAnsi" w:cstheme="minorHAnsi"/>
                <w:color w:val="000000"/>
                <w:sz w:val="20"/>
                <w:szCs w:val="20"/>
                <w:lang w:eastAsia="en-AU"/>
              </w:rPr>
              <w:br/>
              <w:t>Rushworth State Forest</w:t>
            </w:r>
            <w:r w:rsidRPr="00E61087">
              <w:rPr>
                <w:rFonts w:asciiTheme="minorHAnsi" w:eastAsia="Times New Roman" w:hAnsiTheme="minorHAnsi" w:cstheme="minorHAnsi"/>
                <w:color w:val="000000"/>
                <w:sz w:val="20"/>
                <w:szCs w:val="20"/>
                <w:lang w:eastAsia="en-AU"/>
              </w:rPr>
              <w:br/>
              <w:t>St.Arnaud State Forest</w:t>
            </w:r>
            <w:r w:rsidRPr="00E61087">
              <w:rPr>
                <w:rFonts w:asciiTheme="minorHAnsi" w:eastAsia="Times New Roman" w:hAnsiTheme="minorHAnsi" w:cstheme="minorHAnsi"/>
                <w:color w:val="000000"/>
                <w:sz w:val="20"/>
                <w:szCs w:val="20"/>
                <w:lang w:eastAsia="en-AU"/>
              </w:rPr>
              <w:br/>
              <w:t>Wareek State Forest (Chadwick Dam)</w:t>
            </w:r>
            <w:r w:rsidRPr="00E61087">
              <w:rPr>
                <w:rFonts w:asciiTheme="minorHAnsi" w:eastAsia="Times New Roman" w:hAnsiTheme="minorHAnsi" w:cstheme="minorHAnsi"/>
                <w:color w:val="000000"/>
                <w:sz w:val="20"/>
                <w:szCs w:val="20"/>
                <w:lang w:eastAsia="en-AU"/>
              </w:rPr>
              <w:br/>
              <w:t>Spring Plains/Argyle State Forest</w:t>
            </w:r>
            <w:r w:rsidRPr="00E61087">
              <w:rPr>
                <w:rFonts w:asciiTheme="minorHAnsi" w:eastAsia="Times New Roman" w:hAnsiTheme="minorHAnsi" w:cstheme="minorHAnsi"/>
                <w:color w:val="000000"/>
                <w:sz w:val="20"/>
                <w:szCs w:val="20"/>
                <w:lang w:eastAsia="en-AU"/>
              </w:rPr>
              <w:br/>
              <w:t>Illawarra State Forest</w:t>
            </w:r>
            <w:r w:rsidRPr="00E61087">
              <w:rPr>
                <w:rFonts w:asciiTheme="minorHAnsi" w:eastAsia="Times New Roman" w:hAnsiTheme="minorHAnsi" w:cstheme="minorHAnsi"/>
                <w:color w:val="000000"/>
                <w:sz w:val="20"/>
                <w:szCs w:val="20"/>
                <w:lang w:eastAsia="en-AU"/>
              </w:rPr>
              <w:br/>
              <w:t>Costerfield State Forest</w:t>
            </w:r>
            <w:r w:rsidRPr="00E61087">
              <w:rPr>
                <w:rFonts w:asciiTheme="minorHAnsi" w:eastAsia="Times New Roman" w:hAnsiTheme="minorHAnsi" w:cstheme="minorHAnsi"/>
                <w:color w:val="000000"/>
                <w:sz w:val="20"/>
                <w:szCs w:val="20"/>
                <w:lang w:eastAsia="en-AU"/>
              </w:rPr>
              <w:br/>
              <w:t>Diamond Dam</w:t>
            </w:r>
            <w:r w:rsidRPr="00E61087">
              <w:rPr>
                <w:rFonts w:asciiTheme="minorHAnsi" w:eastAsia="Times New Roman" w:hAnsiTheme="minorHAnsi" w:cstheme="minorHAnsi"/>
                <w:color w:val="000000"/>
                <w:sz w:val="20"/>
                <w:szCs w:val="20"/>
                <w:lang w:eastAsia="en-AU"/>
              </w:rPr>
              <w:br/>
              <w:t>Dunolly-Tarnagulla SF (Murderers Hill-Wet Gully)</w:t>
            </w:r>
            <w:r w:rsidRPr="00E61087">
              <w:rPr>
                <w:rFonts w:asciiTheme="minorHAnsi" w:eastAsia="Times New Roman" w:hAnsiTheme="minorHAnsi" w:cstheme="minorHAnsi"/>
                <w:color w:val="000000"/>
                <w:sz w:val="20"/>
                <w:szCs w:val="20"/>
                <w:lang w:eastAsia="en-AU"/>
              </w:rPr>
              <w:br/>
              <w:t>Kingower State Forest</w:t>
            </w:r>
            <w:r w:rsidRPr="00E61087">
              <w:rPr>
                <w:rFonts w:asciiTheme="minorHAnsi" w:eastAsia="Times New Roman" w:hAnsiTheme="minorHAnsi" w:cstheme="minorHAnsi"/>
                <w:color w:val="000000"/>
                <w:sz w:val="20"/>
                <w:szCs w:val="20"/>
                <w:lang w:eastAsia="en-AU"/>
              </w:rPr>
              <w:br/>
              <w:t>Lockwood South SF</w:t>
            </w:r>
            <w:r w:rsidRPr="00E61087">
              <w:rPr>
                <w:rFonts w:asciiTheme="minorHAnsi" w:eastAsia="Times New Roman" w:hAnsiTheme="minorHAnsi" w:cstheme="minorHAnsi"/>
                <w:color w:val="000000"/>
                <w:sz w:val="20"/>
                <w:szCs w:val="20"/>
                <w:lang w:eastAsia="en-AU"/>
              </w:rPr>
              <w:br/>
              <w:t>Mt. Hooghly SF</w:t>
            </w:r>
            <w:r w:rsidRPr="00E61087">
              <w:rPr>
                <w:rFonts w:asciiTheme="minorHAnsi" w:eastAsia="Times New Roman" w:hAnsiTheme="minorHAnsi" w:cstheme="minorHAnsi"/>
                <w:color w:val="000000"/>
                <w:sz w:val="20"/>
                <w:szCs w:val="20"/>
                <w:lang w:eastAsia="en-AU"/>
              </w:rPr>
              <w:br/>
              <w:t>Redcastle State Forest (Holt’s Flat)</w:t>
            </w:r>
            <w:r w:rsidRPr="00E61087">
              <w:rPr>
                <w:rFonts w:asciiTheme="minorHAnsi" w:eastAsia="Times New Roman" w:hAnsiTheme="minorHAnsi" w:cstheme="minorHAnsi"/>
                <w:color w:val="000000"/>
                <w:sz w:val="20"/>
                <w:szCs w:val="20"/>
                <w:lang w:eastAsia="en-AU"/>
              </w:rPr>
              <w:br/>
              <w:t>Sandon State Forest</w:t>
            </w:r>
            <w:r w:rsidRPr="00E61087">
              <w:rPr>
                <w:rFonts w:asciiTheme="minorHAnsi" w:eastAsia="Times New Roman" w:hAnsiTheme="minorHAnsi" w:cstheme="minorHAnsi"/>
                <w:color w:val="000000"/>
                <w:sz w:val="20"/>
                <w:szCs w:val="20"/>
                <w:lang w:eastAsia="en-AU"/>
              </w:rPr>
              <w:br/>
              <w:t>Sedgwick State Forest</w:t>
            </w:r>
            <w:r w:rsidRPr="00E61087">
              <w:rPr>
                <w:rFonts w:asciiTheme="minorHAnsi" w:eastAsia="Times New Roman" w:hAnsiTheme="minorHAnsi" w:cstheme="minorHAnsi"/>
                <w:color w:val="000000"/>
                <w:sz w:val="20"/>
                <w:szCs w:val="20"/>
                <w:lang w:eastAsia="en-AU"/>
              </w:rPr>
              <w:br/>
              <w:t>One-Eye State Forest</w:t>
            </w:r>
          </w:p>
        </w:tc>
        <w:tc>
          <w:tcPr>
            <w:tcW w:w="2552" w:type="dxa"/>
            <w:tcBorders>
              <w:bottom w:val="single" w:sz="4" w:space="0" w:color="F79646" w:themeColor="accent6"/>
            </w:tcBorders>
            <w:shd w:val="clear" w:color="auto" w:fill="auto"/>
            <w:hideMark/>
          </w:tcPr>
          <w:p w14:paraId="4AD5A9EB" w14:textId="77777777" w:rsidR="004B5D38" w:rsidRPr="00E61087" w:rsidRDefault="004B5D38" w:rsidP="00CC3C11">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Within the SMZ:</w:t>
            </w:r>
            <w:r w:rsidRPr="00E61087">
              <w:rPr>
                <w:rFonts w:asciiTheme="minorHAnsi" w:eastAsia="Times New Roman" w:hAnsiTheme="minorHAnsi" w:cstheme="minorHAnsi"/>
                <w:color w:val="000000"/>
                <w:sz w:val="20"/>
                <w:szCs w:val="20"/>
                <w:lang w:eastAsia="en-AU"/>
              </w:rPr>
              <w:br/>
              <w:t xml:space="preserve">-protect all large trees (refer to </w:t>
            </w:r>
            <w:r w:rsidR="00CC3C11">
              <w:rPr>
                <w:rFonts w:asciiTheme="minorHAnsi" w:eastAsia="Times New Roman" w:hAnsiTheme="minorHAnsi" w:cstheme="minorHAnsi"/>
                <w:color w:val="000000"/>
                <w:sz w:val="20"/>
                <w:szCs w:val="20"/>
                <w:lang w:eastAsia="en-AU"/>
              </w:rPr>
              <w:t xml:space="preserve">the </w:t>
            </w:r>
            <w:r w:rsidR="00CC3C11" w:rsidRPr="00CC3C11">
              <w:rPr>
                <w:rFonts w:asciiTheme="minorHAnsi" w:eastAsia="Times New Roman" w:hAnsiTheme="minorHAnsi" w:cstheme="minorHAnsi"/>
                <w:bCs/>
                <w:color w:val="000000"/>
                <w:sz w:val="20"/>
                <w:szCs w:val="20"/>
                <w:lang w:eastAsia="en-AU"/>
              </w:rPr>
              <w:t>Management Standards and Procedures</w:t>
            </w:r>
            <w:r w:rsidR="00CC3C11">
              <w:rPr>
                <w:rFonts w:asciiTheme="minorHAnsi" w:eastAsia="Times New Roman" w:hAnsiTheme="minorHAnsi" w:cstheme="minorHAnsi"/>
                <w:color w:val="000000"/>
                <w:sz w:val="20"/>
                <w:szCs w:val="20"/>
                <w:lang w:eastAsia="en-AU"/>
              </w:rPr>
              <w:t xml:space="preserve"> </w:t>
            </w:r>
            <w:r w:rsidR="00CC3C11" w:rsidRPr="00E61087">
              <w:rPr>
                <w:rFonts w:asciiTheme="minorHAnsi" w:eastAsia="Times New Roman" w:hAnsiTheme="minorHAnsi" w:cstheme="minorHAnsi"/>
                <w:color w:val="000000"/>
                <w:sz w:val="20"/>
                <w:szCs w:val="20"/>
                <w:lang w:eastAsia="en-AU"/>
              </w:rPr>
              <w:t xml:space="preserve"> </w:t>
            </w:r>
            <w:r w:rsidR="00F67C03">
              <w:rPr>
                <w:rFonts w:asciiTheme="minorHAnsi" w:eastAsia="Times New Roman" w:hAnsiTheme="minorHAnsi" w:cstheme="minorHAnsi"/>
                <w:color w:val="000000"/>
                <w:sz w:val="20"/>
                <w:szCs w:val="20"/>
                <w:lang w:eastAsia="en-AU"/>
              </w:rPr>
              <w:t>clause</w:t>
            </w:r>
            <w:r w:rsidRPr="00E61087">
              <w:rPr>
                <w:rFonts w:asciiTheme="minorHAnsi" w:eastAsia="Times New Roman" w:hAnsiTheme="minorHAnsi" w:cstheme="minorHAnsi"/>
                <w:color w:val="000000"/>
                <w:sz w:val="20"/>
                <w:szCs w:val="20"/>
                <w:lang w:eastAsia="en-AU"/>
              </w:rPr>
              <w:t xml:space="preserve"> </w:t>
            </w:r>
            <w:r w:rsidR="00D865EE">
              <w:rPr>
                <w:rFonts w:asciiTheme="minorHAnsi" w:eastAsia="Times New Roman" w:hAnsiTheme="minorHAnsi" w:cstheme="minorHAnsi"/>
                <w:color w:val="000000"/>
                <w:sz w:val="20"/>
                <w:szCs w:val="20"/>
                <w:lang w:eastAsia="en-AU"/>
              </w:rPr>
              <w:t>4</w:t>
            </w:r>
            <w:r w:rsidRPr="00E61087">
              <w:rPr>
                <w:rFonts w:asciiTheme="minorHAnsi" w:eastAsia="Times New Roman" w:hAnsiTheme="minorHAnsi" w:cstheme="minorHAnsi"/>
                <w:color w:val="000000"/>
                <w:sz w:val="20"/>
                <w:szCs w:val="20"/>
                <w:lang w:eastAsia="en-AU"/>
              </w:rPr>
              <w:t xml:space="preserve">.1.3.1 </w:t>
            </w:r>
            <w:r w:rsidR="00BA2B5F">
              <w:rPr>
                <w:rFonts w:asciiTheme="minorHAnsi" w:eastAsia="Times New Roman" w:hAnsiTheme="minorHAnsi" w:cstheme="minorHAnsi"/>
                <w:color w:val="000000"/>
                <w:sz w:val="20"/>
                <w:szCs w:val="20"/>
                <w:lang w:eastAsia="en-AU"/>
              </w:rPr>
              <w:t>f</w:t>
            </w:r>
            <w:r w:rsidRPr="00E61087">
              <w:rPr>
                <w:rFonts w:asciiTheme="minorHAnsi" w:eastAsia="Times New Roman" w:hAnsiTheme="minorHAnsi" w:cstheme="minorHAnsi"/>
                <w:color w:val="000000"/>
                <w:sz w:val="20"/>
                <w:szCs w:val="20"/>
                <w:lang w:eastAsia="en-AU"/>
              </w:rPr>
              <w:t>) for Bendigo FMA SMZ habitat tree prescriptions); and</w:t>
            </w:r>
            <w:r w:rsidRPr="00E61087">
              <w:rPr>
                <w:rFonts w:asciiTheme="minorHAnsi" w:eastAsia="Times New Roman" w:hAnsiTheme="minorHAnsi" w:cstheme="minorHAnsi"/>
                <w:color w:val="000000"/>
                <w:sz w:val="20"/>
                <w:szCs w:val="20"/>
                <w:lang w:eastAsia="en-AU"/>
              </w:rPr>
              <w:br/>
              <w:t>-exclude all management activities likely to disturb Swift Parrots while the birds are foraging within the area.</w:t>
            </w:r>
          </w:p>
        </w:tc>
        <w:tc>
          <w:tcPr>
            <w:tcW w:w="1559" w:type="dxa"/>
            <w:tcBorders>
              <w:bottom w:val="single" w:sz="4" w:space="0" w:color="F79646" w:themeColor="accent6"/>
            </w:tcBorders>
            <w:shd w:val="clear" w:color="auto" w:fill="auto"/>
            <w:hideMark/>
          </w:tcPr>
          <w:p w14:paraId="01E477CA" w14:textId="77777777" w:rsidR="004B5D38" w:rsidRPr="00E61087" w:rsidRDefault="004B5D38" w:rsidP="00121F86">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Review Swift Parrot SMZs if new information arises.</w:t>
            </w:r>
          </w:p>
        </w:tc>
      </w:tr>
      <w:tr w:rsidR="00121F86" w14:paraId="049FB583" w14:textId="77777777" w:rsidTr="00714EF7">
        <w:tc>
          <w:tcPr>
            <w:tcW w:w="1155" w:type="dxa"/>
            <w:tcBorders>
              <w:top w:val="single" w:sz="4" w:space="0" w:color="F79646" w:themeColor="accent6"/>
              <w:bottom w:val="single" w:sz="4" w:space="0" w:color="F79646" w:themeColor="accent6"/>
              <w:right w:val="nil"/>
            </w:tcBorders>
            <w:shd w:val="clear" w:color="auto" w:fill="auto"/>
            <w:hideMark/>
          </w:tcPr>
          <w:p w14:paraId="498BEAFA" w14:textId="77777777" w:rsidR="00974975" w:rsidRDefault="00121F86">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 xml:space="preserve">Central </w:t>
            </w:r>
          </w:p>
          <w:p w14:paraId="17C265EB" w14:textId="77777777" w:rsidR="00974975" w:rsidRDefault="00974975">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Highland</w:t>
            </w:r>
          </w:p>
          <w:p w14:paraId="17CCADD5" w14:textId="77777777" w:rsidR="00121F86" w:rsidRDefault="00121F86">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FMAs</w:t>
            </w:r>
          </w:p>
        </w:tc>
        <w:tc>
          <w:tcPr>
            <w:tcW w:w="1128" w:type="dxa"/>
            <w:tcBorders>
              <w:top w:val="single" w:sz="4" w:space="0" w:color="F79646" w:themeColor="accent6"/>
              <w:left w:val="nil"/>
              <w:bottom w:val="single" w:sz="4" w:space="0" w:color="F79646" w:themeColor="accent6"/>
              <w:right w:val="nil"/>
            </w:tcBorders>
            <w:shd w:val="clear" w:color="auto" w:fill="auto"/>
            <w:hideMark/>
          </w:tcPr>
          <w:p w14:paraId="22358678" w14:textId="77777777" w:rsidR="00121F86" w:rsidRDefault="00121F86">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Baw Baw Frog</w:t>
            </w:r>
          </w:p>
        </w:tc>
        <w:tc>
          <w:tcPr>
            <w:tcW w:w="1134" w:type="dxa"/>
            <w:tcBorders>
              <w:top w:val="single" w:sz="4" w:space="0" w:color="F79646" w:themeColor="accent6"/>
              <w:left w:val="nil"/>
              <w:bottom w:val="single" w:sz="4" w:space="0" w:color="F79646" w:themeColor="accent6"/>
              <w:right w:val="nil"/>
            </w:tcBorders>
            <w:shd w:val="clear" w:color="auto" w:fill="auto"/>
            <w:hideMark/>
          </w:tcPr>
          <w:p w14:paraId="7A746502" w14:textId="77777777" w:rsidR="00121F86" w:rsidRPr="00E433F2" w:rsidRDefault="00121F86">
            <w:pPr>
              <w:spacing w:after="0" w:line="240" w:lineRule="auto"/>
              <w:rPr>
                <w:rFonts w:asciiTheme="minorHAnsi" w:eastAsia="Times New Roman" w:hAnsiTheme="minorHAnsi" w:cstheme="minorHAnsi"/>
                <w:i/>
                <w:color w:val="000000"/>
                <w:sz w:val="20"/>
                <w:szCs w:val="20"/>
                <w:lang w:eastAsia="en-AU"/>
              </w:rPr>
            </w:pPr>
            <w:r w:rsidRPr="00E433F2">
              <w:rPr>
                <w:rFonts w:asciiTheme="minorHAnsi" w:eastAsia="Times New Roman" w:hAnsiTheme="minorHAnsi" w:cstheme="minorHAnsi"/>
                <w:i/>
                <w:color w:val="000000"/>
                <w:sz w:val="20"/>
                <w:szCs w:val="20"/>
                <w:lang w:eastAsia="en-AU"/>
              </w:rPr>
              <w:t>Philoria frosti</w:t>
            </w:r>
          </w:p>
        </w:tc>
        <w:tc>
          <w:tcPr>
            <w:tcW w:w="6804" w:type="dxa"/>
            <w:tcBorders>
              <w:top w:val="single" w:sz="4" w:space="0" w:color="F79646" w:themeColor="accent6"/>
              <w:left w:val="nil"/>
              <w:bottom w:val="single" w:sz="4" w:space="0" w:color="F79646" w:themeColor="accent6"/>
              <w:right w:val="nil"/>
            </w:tcBorders>
            <w:shd w:val="clear" w:color="auto" w:fill="auto"/>
            <w:hideMark/>
          </w:tcPr>
          <w:p w14:paraId="5E53FF80" w14:textId="77777777" w:rsidR="00121F86" w:rsidRDefault="00121F86">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Maintain a SPZ over the potential habitat envelope of the Baw Baw Frog, based on the distribution of known frog localities (Victorian Biodiversity Atlas) and modelling of the distribution of breeding habitat (Liu and White 1999).</w:t>
            </w:r>
          </w:p>
        </w:tc>
        <w:tc>
          <w:tcPr>
            <w:tcW w:w="2552" w:type="dxa"/>
            <w:tcBorders>
              <w:top w:val="single" w:sz="4" w:space="0" w:color="F79646" w:themeColor="accent6"/>
              <w:left w:val="nil"/>
              <w:bottom w:val="single" w:sz="4" w:space="0" w:color="F79646" w:themeColor="accent6"/>
              <w:right w:val="nil"/>
            </w:tcBorders>
            <w:shd w:val="clear" w:color="auto" w:fill="auto"/>
            <w:hideMark/>
          </w:tcPr>
          <w:p w14:paraId="577DC26A" w14:textId="77777777" w:rsidR="00121F86" w:rsidRDefault="00121F86">
            <w:pPr>
              <w:spacing w:after="0" w:line="240" w:lineRule="auto"/>
              <w:rPr>
                <w:rFonts w:asciiTheme="minorHAnsi" w:eastAsia="Times New Roman" w:hAnsiTheme="minorHAnsi" w:cstheme="minorHAnsi"/>
                <w:color w:val="000000"/>
                <w:sz w:val="20"/>
                <w:szCs w:val="20"/>
                <w:lang w:eastAsia="en-AU"/>
              </w:rPr>
            </w:pPr>
          </w:p>
        </w:tc>
        <w:tc>
          <w:tcPr>
            <w:tcW w:w="1559" w:type="dxa"/>
            <w:tcBorders>
              <w:top w:val="single" w:sz="4" w:space="0" w:color="F79646" w:themeColor="accent6"/>
              <w:left w:val="nil"/>
              <w:bottom w:val="single" w:sz="4" w:space="0" w:color="F79646" w:themeColor="accent6"/>
            </w:tcBorders>
            <w:shd w:val="clear" w:color="auto" w:fill="auto"/>
            <w:hideMark/>
          </w:tcPr>
          <w:p w14:paraId="0E985273" w14:textId="77777777" w:rsidR="00121F86" w:rsidRDefault="00121F86">
            <w:pPr>
              <w:spacing w:after="0" w:line="240" w:lineRule="auto"/>
              <w:rPr>
                <w:rFonts w:asciiTheme="minorHAnsi" w:eastAsia="Times New Roman" w:hAnsiTheme="minorHAnsi" w:cstheme="minorHAnsi"/>
                <w:color w:val="000000"/>
                <w:sz w:val="20"/>
                <w:szCs w:val="20"/>
                <w:lang w:eastAsia="en-AU"/>
              </w:rPr>
            </w:pPr>
          </w:p>
        </w:tc>
      </w:tr>
      <w:tr w:rsidR="004B5D38" w:rsidRPr="00E61087" w14:paraId="6C467FF3" w14:textId="77777777" w:rsidTr="00121F86">
        <w:tc>
          <w:tcPr>
            <w:tcW w:w="1155" w:type="dxa"/>
            <w:shd w:val="clear" w:color="auto" w:fill="auto"/>
            <w:hideMark/>
          </w:tcPr>
          <w:p w14:paraId="7E030ABF" w14:textId="77777777" w:rsidR="004B5D38" w:rsidRPr="00E61087" w:rsidRDefault="00BC703E" w:rsidP="00CB61BC">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w:t>
            </w:r>
            <w:r w:rsidR="00CD162A">
              <w:rPr>
                <w:rFonts w:asciiTheme="minorHAnsi" w:eastAsia="Times New Roman" w:hAnsiTheme="minorHAnsi" w:cstheme="minorHAnsi"/>
                <w:color w:val="000000"/>
                <w:sz w:val="20"/>
                <w:szCs w:val="20"/>
                <w:lang w:eastAsia="en-AU"/>
              </w:rPr>
              <w:t xml:space="preserve"> </w:t>
            </w:r>
            <w:r w:rsidR="001466C8">
              <w:rPr>
                <w:rFonts w:asciiTheme="minorHAnsi" w:eastAsia="Times New Roman" w:hAnsiTheme="minorHAnsi" w:cstheme="minorHAnsi"/>
                <w:color w:val="000000"/>
                <w:sz w:val="20"/>
                <w:szCs w:val="20"/>
                <w:lang w:eastAsia="en-AU"/>
              </w:rPr>
              <w:t xml:space="preserve">Highland </w:t>
            </w:r>
            <w:r w:rsidR="00CD162A">
              <w:rPr>
                <w:rFonts w:asciiTheme="minorHAnsi" w:eastAsia="Times New Roman" w:hAnsiTheme="minorHAnsi" w:cstheme="minorHAnsi"/>
                <w:color w:val="000000"/>
                <w:sz w:val="20"/>
                <w:szCs w:val="20"/>
                <w:lang w:eastAsia="en-AU"/>
              </w:rPr>
              <w:t>FMAs</w:t>
            </w:r>
          </w:p>
        </w:tc>
        <w:tc>
          <w:tcPr>
            <w:tcW w:w="1128" w:type="dxa"/>
            <w:shd w:val="clear" w:color="auto" w:fill="auto"/>
            <w:hideMark/>
          </w:tcPr>
          <w:p w14:paraId="55C04F60" w14:textId="77777777" w:rsidR="004B5D38" w:rsidRPr="00E61087" w:rsidRDefault="004B5D38" w:rsidP="00121F86">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Brush-tailed Phascogale</w:t>
            </w:r>
          </w:p>
        </w:tc>
        <w:tc>
          <w:tcPr>
            <w:tcW w:w="1134" w:type="dxa"/>
            <w:shd w:val="clear" w:color="auto" w:fill="auto"/>
            <w:hideMark/>
          </w:tcPr>
          <w:p w14:paraId="4DB1F7CE" w14:textId="77777777" w:rsidR="004B5D38" w:rsidRPr="00E433F2" w:rsidRDefault="004B5D38" w:rsidP="00121F86">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Phascogale tapoatafa</w:t>
            </w:r>
          </w:p>
        </w:tc>
        <w:tc>
          <w:tcPr>
            <w:tcW w:w="6804" w:type="dxa"/>
            <w:shd w:val="clear" w:color="auto" w:fill="auto"/>
            <w:hideMark/>
          </w:tcPr>
          <w:p w14:paraId="3F7C832F" w14:textId="77777777" w:rsidR="004B5D38" w:rsidRPr="00E61087" w:rsidRDefault="004B5D38" w:rsidP="00121F86">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Maintain a minimum of 30% of suitable habitat within SPZ.</w:t>
            </w:r>
          </w:p>
        </w:tc>
        <w:tc>
          <w:tcPr>
            <w:tcW w:w="2552" w:type="dxa"/>
            <w:shd w:val="clear" w:color="auto" w:fill="auto"/>
            <w:noWrap/>
            <w:vAlign w:val="bottom"/>
            <w:hideMark/>
          </w:tcPr>
          <w:p w14:paraId="26C18AC0" w14:textId="77777777" w:rsidR="004B5D38" w:rsidRPr="00E61087" w:rsidRDefault="004B5D38" w:rsidP="00121F86">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shd w:val="clear" w:color="auto" w:fill="auto"/>
            <w:noWrap/>
            <w:vAlign w:val="bottom"/>
            <w:hideMark/>
          </w:tcPr>
          <w:p w14:paraId="69F4B812" w14:textId="77777777" w:rsidR="004B5D38" w:rsidRPr="00E61087" w:rsidRDefault="004B5D38" w:rsidP="00121F86">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AA53C3" w:rsidRPr="00E61087" w14:paraId="5CC2CD19" w14:textId="77777777" w:rsidTr="00131012">
        <w:tc>
          <w:tcPr>
            <w:tcW w:w="1155" w:type="dxa"/>
            <w:vMerge w:val="restart"/>
            <w:shd w:val="clear" w:color="auto" w:fill="auto"/>
            <w:hideMark/>
          </w:tcPr>
          <w:p w14:paraId="67A77F51" w14:textId="77777777" w:rsidR="00AA53C3" w:rsidRPr="00390207" w:rsidRDefault="00AA53C3" w:rsidP="00CB61BC">
            <w:pPr>
              <w:spacing w:after="0" w:line="240" w:lineRule="auto"/>
              <w:rPr>
                <w:rFonts w:asciiTheme="minorHAnsi" w:eastAsia="Times New Roman" w:hAnsiTheme="minorHAnsi" w:cstheme="minorHAnsi"/>
                <w:color w:val="000000"/>
                <w:sz w:val="20"/>
                <w:szCs w:val="20"/>
                <w:lang w:eastAsia="en-AU"/>
              </w:rPr>
            </w:pPr>
            <w:r w:rsidRPr="00390207">
              <w:rPr>
                <w:rFonts w:asciiTheme="minorHAnsi" w:eastAsia="Times New Roman" w:hAnsiTheme="minorHAnsi" w:cstheme="minorHAnsi"/>
                <w:color w:val="000000"/>
                <w:sz w:val="20"/>
                <w:szCs w:val="20"/>
                <w:lang w:eastAsia="en-AU"/>
              </w:rPr>
              <w:t>Central Highland  FMAs</w:t>
            </w:r>
          </w:p>
        </w:tc>
        <w:tc>
          <w:tcPr>
            <w:tcW w:w="1128" w:type="dxa"/>
            <w:vMerge w:val="restart"/>
            <w:shd w:val="clear" w:color="auto" w:fill="auto"/>
            <w:hideMark/>
          </w:tcPr>
          <w:p w14:paraId="1FCC31F3" w14:textId="77777777" w:rsidR="00AA53C3" w:rsidRPr="00390207" w:rsidRDefault="00AA53C3" w:rsidP="00121F86">
            <w:pPr>
              <w:spacing w:after="0" w:line="240" w:lineRule="auto"/>
              <w:rPr>
                <w:rFonts w:asciiTheme="minorHAnsi" w:eastAsia="Times New Roman" w:hAnsiTheme="minorHAnsi" w:cstheme="minorHAnsi"/>
                <w:b/>
                <w:bCs/>
                <w:noProof/>
                <w:color w:val="000000"/>
                <w:sz w:val="20"/>
                <w:szCs w:val="20"/>
                <w:lang w:eastAsia="en-AU"/>
              </w:rPr>
            </w:pPr>
            <w:r w:rsidRPr="00390207">
              <w:rPr>
                <w:rFonts w:asciiTheme="minorHAnsi" w:eastAsia="Times New Roman" w:hAnsiTheme="minorHAnsi" w:cstheme="minorHAnsi"/>
                <w:color w:val="000000"/>
                <w:sz w:val="20"/>
                <w:szCs w:val="20"/>
                <w:lang w:eastAsia="en-AU"/>
              </w:rPr>
              <w:t>Leadbeater's Possum</w:t>
            </w:r>
          </w:p>
        </w:tc>
        <w:tc>
          <w:tcPr>
            <w:tcW w:w="1134" w:type="dxa"/>
            <w:vMerge w:val="restart"/>
            <w:shd w:val="clear" w:color="auto" w:fill="auto"/>
            <w:hideMark/>
          </w:tcPr>
          <w:p w14:paraId="77A503DA" w14:textId="77777777" w:rsidR="00AA53C3" w:rsidRPr="00390207" w:rsidRDefault="00AA53C3" w:rsidP="00121F86">
            <w:pPr>
              <w:spacing w:after="0" w:line="240" w:lineRule="auto"/>
              <w:rPr>
                <w:rFonts w:asciiTheme="minorHAnsi" w:eastAsia="Times New Roman" w:hAnsiTheme="minorHAnsi" w:cstheme="minorHAnsi"/>
                <w:b/>
                <w:bCs/>
                <w:i/>
                <w:noProof/>
                <w:color w:val="000000"/>
                <w:sz w:val="20"/>
                <w:szCs w:val="20"/>
                <w:lang w:eastAsia="en-AU"/>
              </w:rPr>
            </w:pPr>
            <w:r w:rsidRPr="00390207">
              <w:rPr>
                <w:rFonts w:asciiTheme="minorHAnsi" w:eastAsia="Times New Roman" w:hAnsiTheme="minorHAnsi" w:cstheme="minorHAnsi"/>
                <w:i/>
                <w:color w:val="000000"/>
                <w:sz w:val="20"/>
                <w:szCs w:val="20"/>
                <w:lang w:eastAsia="en-AU"/>
              </w:rPr>
              <w:t>Gymnobelideus leadbeateri</w:t>
            </w:r>
          </w:p>
        </w:tc>
        <w:tc>
          <w:tcPr>
            <w:tcW w:w="6804" w:type="dxa"/>
            <w:tcBorders>
              <w:bottom w:val="single" w:sz="4" w:space="0" w:color="F79646" w:themeColor="accent6"/>
            </w:tcBorders>
            <w:shd w:val="clear" w:color="auto" w:fill="auto"/>
            <w:hideMark/>
          </w:tcPr>
          <w:p w14:paraId="1091B477" w14:textId="77777777" w:rsidR="00AA53C3" w:rsidRDefault="00AA53C3" w:rsidP="00390207">
            <w:pPr>
              <w:spacing w:after="0" w:line="240" w:lineRule="auto"/>
              <w:rPr>
                <w:rFonts w:asciiTheme="minorHAnsi" w:eastAsia="Times New Roman" w:hAnsiTheme="minorHAnsi" w:cstheme="minorHAnsi"/>
                <w:bCs/>
                <w:noProof/>
                <w:color w:val="000000"/>
                <w:sz w:val="20"/>
                <w:szCs w:val="20"/>
                <w:lang w:eastAsia="en-AU"/>
              </w:rPr>
            </w:pPr>
            <w:r w:rsidRPr="00390207">
              <w:rPr>
                <w:rFonts w:asciiTheme="minorHAnsi" w:eastAsia="Times New Roman" w:hAnsiTheme="minorHAnsi" w:cstheme="minorHAnsi"/>
                <w:bCs/>
                <w:noProof/>
                <w:color w:val="000000"/>
                <w:sz w:val="20"/>
                <w:szCs w:val="20"/>
                <w:lang w:eastAsia="en-AU"/>
              </w:rPr>
              <w:t>Protect 30</w:t>
            </w:r>
            <w:r>
              <w:rPr>
                <w:rFonts w:asciiTheme="minorHAnsi" w:eastAsia="Times New Roman" w:hAnsiTheme="minorHAnsi" w:cstheme="minorHAnsi"/>
                <w:bCs/>
                <w:noProof/>
                <w:color w:val="000000"/>
                <w:sz w:val="20"/>
                <w:szCs w:val="20"/>
                <w:lang w:eastAsia="en-AU"/>
              </w:rPr>
              <w:t xml:space="preserve"> </w:t>
            </w:r>
            <w:r w:rsidRPr="00390207">
              <w:rPr>
                <w:rFonts w:asciiTheme="minorHAnsi" w:eastAsia="Times New Roman" w:hAnsiTheme="minorHAnsi" w:cstheme="minorHAnsi"/>
                <w:bCs/>
                <w:noProof/>
                <w:color w:val="000000"/>
                <w:sz w:val="20"/>
                <w:szCs w:val="20"/>
                <w:lang w:eastAsia="en-AU"/>
              </w:rPr>
              <w:t xml:space="preserve">% of </w:t>
            </w:r>
            <w:r w:rsidRPr="00A322E0">
              <w:rPr>
                <w:rFonts w:asciiTheme="minorHAnsi" w:eastAsia="Times New Roman" w:hAnsiTheme="minorHAnsi" w:cstheme="minorHAnsi"/>
                <w:b/>
                <w:bCs/>
                <w:noProof/>
                <w:color w:val="000000"/>
                <w:sz w:val="20"/>
                <w:szCs w:val="20"/>
                <w:lang w:eastAsia="en-AU"/>
              </w:rPr>
              <w:t>Ash</w:t>
            </w:r>
            <w:r>
              <w:rPr>
                <w:rFonts w:asciiTheme="minorHAnsi" w:eastAsia="Times New Roman" w:hAnsiTheme="minorHAnsi" w:cstheme="minorHAnsi"/>
                <w:bCs/>
                <w:noProof/>
                <w:color w:val="000000"/>
                <w:sz w:val="20"/>
                <w:szCs w:val="20"/>
                <w:lang w:eastAsia="en-AU"/>
              </w:rPr>
              <w:t xml:space="preserve"> forest from timber harvesting operations</w:t>
            </w:r>
            <w:r w:rsidRPr="00A322E0">
              <w:rPr>
                <w:rFonts w:asciiTheme="minorHAnsi" w:eastAsia="Times New Roman" w:hAnsiTheme="minorHAnsi" w:cstheme="minorHAnsi"/>
                <w:bCs/>
                <w:noProof/>
                <w:color w:val="000000"/>
                <w:sz w:val="20"/>
                <w:szCs w:val="20"/>
                <w:lang w:eastAsia="en-AU"/>
              </w:rPr>
              <w:t xml:space="preserve"> in each LMU considering the following factors for selection of retained patches:</w:t>
            </w:r>
          </w:p>
          <w:p w14:paraId="40C4ECDB" w14:textId="77777777" w:rsidR="00AA53C3" w:rsidRPr="00390207" w:rsidRDefault="00AA53C3" w:rsidP="00390207">
            <w:pPr>
              <w:spacing w:after="0" w:line="240" w:lineRule="auto"/>
              <w:rPr>
                <w:rFonts w:asciiTheme="minorHAnsi" w:eastAsia="Times New Roman" w:hAnsiTheme="minorHAnsi" w:cstheme="minorHAnsi"/>
                <w:bCs/>
                <w:noProof/>
                <w:color w:val="000000"/>
                <w:sz w:val="20"/>
                <w:szCs w:val="20"/>
                <w:lang w:eastAsia="en-AU"/>
              </w:rPr>
            </w:pPr>
            <w:r w:rsidRPr="00390207">
              <w:rPr>
                <w:rFonts w:asciiTheme="minorHAnsi" w:eastAsia="Times New Roman" w:hAnsiTheme="minorHAnsi" w:cstheme="minorHAnsi"/>
                <w:bCs/>
                <w:noProof/>
                <w:color w:val="000000"/>
                <w:sz w:val="20"/>
                <w:szCs w:val="20"/>
                <w:lang w:eastAsia="en-AU"/>
              </w:rPr>
              <w:t>- the aim to retain patches least likely to burn during bushfires;</w:t>
            </w:r>
          </w:p>
          <w:p w14:paraId="5DBF6D2A" w14:textId="77777777" w:rsidR="00AA53C3" w:rsidRPr="00390207" w:rsidRDefault="00AA53C3" w:rsidP="00390207">
            <w:pPr>
              <w:spacing w:after="0" w:line="240" w:lineRule="auto"/>
              <w:rPr>
                <w:rFonts w:asciiTheme="minorHAnsi" w:eastAsia="Times New Roman" w:hAnsiTheme="minorHAnsi" w:cstheme="minorHAnsi"/>
                <w:bCs/>
                <w:noProof/>
                <w:color w:val="000000"/>
                <w:sz w:val="20"/>
                <w:szCs w:val="20"/>
                <w:lang w:eastAsia="en-AU"/>
              </w:rPr>
            </w:pPr>
            <w:r w:rsidRPr="00390207">
              <w:rPr>
                <w:rFonts w:asciiTheme="minorHAnsi" w:eastAsia="Times New Roman" w:hAnsiTheme="minorHAnsi" w:cstheme="minorHAnsi"/>
                <w:bCs/>
                <w:noProof/>
                <w:color w:val="000000"/>
                <w:sz w:val="20"/>
                <w:szCs w:val="20"/>
                <w:lang w:eastAsia="en-AU"/>
              </w:rPr>
              <w:t>- the aim to retain patches of the oldest age class that will develop into old growth the quickest;</w:t>
            </w:r>
            <w:r>
              <w:rPr>
                <w:rFonts w:asciiTheme="minorHAnsi" w:eastAsia="Times New Roman" w:hAnsiTheme="minorHAnsi" w:cstheme="minorHAnsi"/>
                <w:bCs/>
                <w:noProof/>
                <w:color w:val="000000"/>
                <w:sz w:val="20"/>
                <w:szCs w:val="20"/>
                <w:lang w:eastAsia="en-AU"/>
              </w:rPr>
              <w:t xml:space="preserve"> and</w:t>
            </w:r>
          </w:p>
          <w:p w14:paraId="13CBDBC5" w14:textId="77777777" w:rsidR="00AA53C3" w:rsidRDefault="00AA53C3" w:rsidP="00390207">
            <w:pPr>
              <w:spacing w:after="0" w:line="240" w:lineRule="auto"/>
              <w:rPr>
                <w:rFonts w:asciiTheme="minorHAnsi" w:eastAsia="Times New Roman" w:hAnsiTheme="minorHAnsi" w:cstheme="minorHAnsi"/>
                <w:bCs/>
                <w:noProof/>
                <w:color w:val="000000"/>
                <w:sz w:val="20"/>
                <w:szCs w:val="20"/>
                <w:lang w:eastAsia="en-AU"/>
              </w:rPr>
            </w:pPr>
            <w:r w:rsidRPr="00390207">
              <w:rPr>
                <w:rFonts w:asciiTheme="minorHAnsi" w:eastAsia="Times New Roman" w:hAnsiTheme="minorHAnsi" w:cstheme="minorHAnsi"/>
                <w:bCs/>
                <w:noProof/>
                <w:color w:val="000000"/>
                <w:sz w:val="20"/>
                <w:szCs w:val="20"/>
                <w:lang w:eastAsia="en-AU"/>
              </w:rPr>
              <w:t xml:space="preserve">- the aim to retain patches that will consolidate other patches </w:t>
            </w:r>
            <w:r>
              <w:rPr>
                <w:rFonts w:asciiTheme="minorHAnsi" w:eastAsia="Times New Roman" w:hAnsiTheme="minorHAnsi" w:cstheme="minorHAnsi"/>
                <w:bCs/>
                <w:noProof/>
                <w:color w:val="000000"/>
                <w:sz w:val="20"/>
                <w:szCs w:val="20"/>
                <w:lang w:eastAsia="en-AU"/>
              </w:rPr>
              <w:t>that may develop into old growth.</w:t>
            </w:r>
          </w:p>
          <w:p w14:paraId="0EBAE38B" w14:textId="77777777" w:rsidR="00AA53C3" w:rsidRDefault="00AA53C3" w:rsidP="00390207">
            <w:pPr>
              <w:spacing w:after="0" w:line="240" w:lineRule="auto"/>
              <w:rPr>
                <w:rFonts w:asciiTheme="minorHAnsi" w:eastAsia="Times New Roman" w:hAnsiTheme="minorHAnsi" w:cstheme="minorHAnsi"/>
                <w:bCs/>
                <w:noProof/>
                <w:color w:val="000000"/>
                <w:sz w:val="20"/>
                <w:szCs w:val="20"/>
                <w:lang w:eastAsia="en-AU"/>
              </w:rPr>
            </w:pPr>
          </w:p>
          <w:p w14:paraId="32B81035" w14:textId="77777777" w:rsidR="00AA53C3" w:rsidRPr="00230EBF" w:rsidRDefault="00AA53C3" w:rsidP="00AA53C3">
            <w:pPr>
              <w:spacing w:after="0" w:line="240" w:lineRule="auto"/>
              <w:rPr>
                <w:rFonts w:asciiTheme="minorHAnsi" w:eastAsia="Times New Roman" w:hAnsiTheme="minorHAnsi" w:cstheme="minorHAnsi"/>
                <w:bCs/>
                <w:noProof/>
                <w:color w:val="000000"/>
                <w:sz w:val="20"/>
                <w:szCs w:val="20"/>
                <w:lang w:eastAsia="en-AU"/>
              </w:rPr>
            </w:pPr>
            <w:r>
              <w:rPr>
                <w:rFonts w:asciiTheme="minorHAnsi" w:eastAsia="Times New Roman" w:hAnsiTheme="minorHAnsi" w:cstheme="minorHAnsi"/>
                <w:bCs/>
                <w:noProof/>
                <w:color w:val="000000"/>
                <w:sz w:val="20"/>
                <w:szCs w:val="20"/>
                <w:lang w:eastAsia="en-AU"/>
              </w:rPr>
              <w:t xml:space="preserve">Note </w:t>
            </w:r>
            <w:r w:rsidRPr="00506162">
              <w:rPr>
                <w:rFonts w:asciiTheme="minorHAnsi" w:eastAsia="Times New Roman" w:hAnsiTheme="minorHAnsi" w:cstheme="minorHAnsi"/>
                <w:bCs/>
                <w:noProof/>
                <w:color w:val="000000"/>
                <w:sz w:val="20"/>
                <w:szCs w:val="20"/>
                <w:lang w:eastAsia="en-AU"/>
              </w:rPr>
              <w:t>preference should be given to meeting the 30 % target from conservation reserves or SPZs followed by areas informally reserved via timber harvesting exclusion areas in the Code</w:t>
            </w:r>
            <w:r>
              <w:rPr>
                <w:rFonts w:asciiTheme="minorHAnsi" w:eastAsia="Times New Roman" w:hAnsiTheme="minorHAnsi" w:cstheme="minorHAnsi"/>
                <w:bCs/>
                <w:noProof/>
                <w:color w:val="000000"/>
                <w:sz w:val="20"/>
                <w:szCs w:val="20"/>
                <w:lang w:eastAsia="en-AU"/>
              </w:rPr>
              <w:t>.</w:t>
            </w:r>
          </w:p>
        </w:tc>
        <w:tc>
          <w:tcPr>
            <w:tcW w:w="2552" w:type="dxa"/>
            <w:tcBorders>
              <w:bottom w:val="single" w:sz="4" w:space="0" w:color="F79646" w:themeColor="accent6"/>
            </w:tcBorders>
            <w:shd w:val="clear" w:color="auto" w:fill="auto"/>
            <w:noWrap/>
            <w:vAlign w:val="bottom"/>
            <w:hideMark/>
          </w:tcPr>
          <w:p w14:paraId="5A528A62" w14:textId="77777777" w:rsidR="00AA53C3" w:rsidRPr="00E61087" w:rsidRDefault="00AA53C3" w:rsidP="00121F86">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tcBorders>
              <w:bottom w:val="single" w:sz="4" w:space="0" w:color="F79646" w:themeColor="accent6"/>
            </w:tcBorders>
            <w:shd w:val="clear" w:color="auto" w:fill="auto"/>
            <w:noWrap/>
            <w:vAlign w:val="bottom"/>
            <w:hideMark/>
          </w:tcPr>
          <w:p w14:paraId="2B93B63B" w14:textId="77777777" w:rsidR="00AA53C3" w:rsidRPr="00E61087" w:rsidRDefault="00AA53C3" w:rsidP="00121F86">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AA53C3" w:rsidRPr="00E61087" w14:paraId="2A8C2DD0" w14:textId="77777777" w:rsidTr="00714EF7">
        <w:tc>
          <w:tcPr>
            <w:tcW w:w="1155" w:type="dxa"/>
            <w:vMerge/>
            <w:tcBorders>
              <w:bottom w:val="single" w:sz="4" w:space="0" w:color="F79646" w:themeColor="accent6"/>
            </w:tcBorders>
            <w:shd w:val="clear" w:color="auto" w:fill="auto"/>
          </w:tcPr>
          <w:p w14:paraId="384325DA" w14:textId="77777777" w:rsidR="00AA53C3" w:rsidRPr="00390207" w:rsidRDefault="00AA53C3" w:rsidP="00CB61BC">
            <w:pPr>
              <w:spacing w:after="0" w:line="240" w:lineRule="auto"/>
              <w:rPr>
                <w:rFonts w:asciiTheme="minorHAnsi" w:eastAsia="Times New Roman" w:hAnsiTheme="minorHAnsi" w:cstheme="minorHAnsi"/>
                <w:color w:val="000000"/>
                <w:sz w:val="20"/>
                <w:szCs w:val="20"/>
                <w:lang w:eastAsia="en-AU"/>
              </w:rPr>
            </w:pPr>
          </w:p>
        </w:tc>
        <w:tc>
          <w:tcPr>
            <w:tcW w:w="1128" w:type="dxa"/>
            <w:vMerge/>
            <w:tcBorders>
              <w:bottom w:val="single" w:sz="4" w:space="0" w:color="F79646" w:themeColor="accent6"/>
            </w:tcBorders>
            <w:shd w:val="clear" w:color="auto" w:fill="auto"/>
          </w:tcPr>
          <w:p w14:paraId="030FFA02" w14:textId="77777777" w:rsidR="00AA53C3" w:rsidRPr="00390207" w:rsidRDefault="00AA53C3" w:rsidP="00121F86">
            <w:pPr>
              <w:spacing w:after="0" w:line="240" w:lineRule="auto"/>
              <w:rPr>
                <w:rFonts w:asciiTheme="minorHAnsi" w:eastAsia="Times New Roman" w:hAnsiTheme="minorHAnsi" w:cstheme="minorHAnsi"/>
                <w:color w:val="000000"/>
                <w:sz w:val="20"/>
                <w:szCs w:val="20"/>
                <w:lang w:eastAsia="en-AU"/>
              </w:rPr>
            </w:pPr>
          </w:p>
        </w:tc>
        <w:tc>
          <w:tcPr>
            <w:tcW w:w="1134" w:type="dxa"/>
            <w:vMerge/>
            <w:tcBorders>
              <w:bottom w:val="single" w:sz="4" w:space="0" w:color="F79646" w:themeColor="accent6"/>
            </w:tcBorders>
            <w:shd w:val="clear" w:color="auto" w:fill="auto"/>
          </w:tcPr>
          <w:p w14:paraId="16F6E217" w14:textId="77777777" w:rsidR="00AA53C3" w:rsidRPr="00390207" w:rsidRDefault="00AA53C3" w:rsidP="00121F86">
            <w:pPr>
              <w:spacing w:after="0" w:line="240" w:lineRule="auto"/>
              <w:rPr>
                <w:rFonts w:asciiTheme="minorHAnsi" w:eastAsia="Times New Roman" w:hAnsiTheme="minorHAnsi" w:cstheme="minorHAnsi"/>
                <w:i/>
                <w:color w:val="000000"/>
                <w:sz w:val="20"/>
                <w:szCs w:val="20"/>
                <w:lang w:eastAsia="en-AU"/>
              </w:rPr>
            </w:pPr>
          </w:p>
        </w:tc>
        <w:tc>
          <w:tcPr>
            <w:tcW w:w="6804" w:type="dxa"/>
            <w:tcBorders>
              <w:bottom w:val="single" w:sz="4" w:space="0" w:color="F79646" w:themeColor="accent6"/>
            </w:tcBorders>
            <w:shd w:val="clear" w:color="auto" w:fill="auto"/>
          </w:tcPr>
          <w:p w14:paraId="184C4B27" w14:textId="77777777" w:rsidR="00AA53C3" w:rsidRPr="00390207" w:rsidDel="00390207" w:rsidRDefault="00AA53C3" w:rsidP="0088402D">
            <w:pPr>
              <w:spacing w:after="0" w:line="240" w:lineRule="auto"/>
              <w:rPr>
                <w:rFonts w:asciiTheme="minorHAnsi" w:eastAsia="Times New Roman" w:hAnsiTheme="minorHAnsi" w:cstheme="minorHAnsi"/>
                <w:color w:val="000000"/>
                <w:sz w:val="20"/>
                <w:szCs w:val="20"/>
                <w:lang w:eastAsia="en-AU"/>
              </w:rPr>
            </w:pPr>
            <w:r w:rsidRPr="00AA53C3">
              <w:rPr>
                <w:rFonts w:asciiTheme="minorHAnsi" w:eastAsia="Times New Roman" w:hAnsiTheme="minorHAnsi" w:cstheme="minorHAnsi"/>
                <w:color w:val="000000"/>
                <w:sz w:val="20"/>
                <w:szCs w:val="20"/>
                <w:lang w:eastAsia="en-AU"/>
              </w:rPr>
              <w:t xml:space="preserve">Establish and maintain SPZs of 200 m radius </w:t>
            </w:r>
            <w:r w:rsidR="0088402D">
              <w:rPr>
                <w:rFonts w:asciiTheme="minorHAnsi" w:eastAsia="Times New Roman" w:hAnsiTheme="minorHAnsi" w:cstheme="minorHAnsi"/>
                <w:color w:val="000000"/>
                <w:sz w:val="20"/>
                <w:szCs w:val="20"/>
                <w:lang w:eastAsia="en-AU"/>
              </w:rPr>
              <w:t>centred on</w:t>
            </w:r>
            <w:r w:rsidRPr="00AA53C3">
              <w:rPr>
                <w:rFonts w:asciiTheme="minorHAnsi" w:eastAsia="Times New Roman" w:hAnsiTheme="minorHAnsi" w:cstheme="minorHAnsi"/>
                <w:color w:val="000000"/>
                <w:sz w:val="20"/>
                <w:szCs w:val="20"/>
                <w:lang w:eastAsia="en-AU"/>
              </w:rPr>
              <w:t xml:space="preserve"> each verified Leadbeater’s Possum colony found since 1998 that is not located within forest areas severely impacted by the 2009 wildfire (Exclude colonies within Fire Severity classes 1 and 2)</w:t>
            </w:r>
          </w:p>
        </w:tc>
        <w:tc>
          <w:tcPr>
            <w:tcW w:w="2552" w:type="dxa"/>
            <w:tcBorders>
              <w:bottom w:val="single" w:sz="4" w:space="0" w:color="F79646" w:themeColor="accent6"/>
            </w:tcBorders>
            <w:shd w:val="clear" w:color="auto" w:fill="auto"/>
            <w:noWrap/>
            <w:vAlign w:val="bottom"/>
          </w:tcPr>
          <w:p w14:paraId="41EBC387" w14:textId="77777777" w:rsidR="00AA53C3" w:rsidRPr="00E61087" w:rsidRDefault="00AA53C3" w:rsidP="00121F86">
            <w:pPr>
              <w:spacing w:after="0" w:line="240" w:lineRule="auto"/>
              <w:rPr>
                <w:rFonts w:asciiTheme="minorHAnsi" w:eastAsia="Times New Roman" w:hAnsiTheme="minorHAnsi" w:cstheme="minorHAnsi"/>
                <w:color w:val="000000"/>
                <w:sz w:val="20"/>
                <w:szCs w:val="20"/>
                <w:lang w:eastAsia="en-AU"/>
              </w:rPr>
            </w:pPr>
          </w:p>
        </w:tc>
        <w:tc>
          <w:tcPr>
            <w:tcW w:w="1559" w:type="dxa"/>
            <w:tcBorders>
              <w:bottom w:val="single" w:sz="4" w:space="0" w:color="F79646" w:themeColor="accent6"/>
            </w:tcBorders>
            <w:shd w:val="clear" w:color="auto" w:fill="auto"/>
            <w:noWrap/>
            <w:vAlign w:val="bottom"/>
          </w:tcPr>
          <w:p w14:paraId="0CB8D9E7" w14:textId="77777777" w:rsidR="00AA53C3" w:rsidRPr="00E61087" w:rsidRDefault="00AA53C3" w:rsidP="00121F86">
            <w:pPr>
              <w:spacing w:after="0" w:line="240" w:lineRule="auto"/>
              <w:rPr>
                <w:rFonts w:asciiTheme="minorHAnsi" w:eastAsia="Times New Roman" w:hAnsiTheme="minorHAnsi" w:cstheme="minorHAnsi"/>
                <w:color w:val="000000"/>
                <w:sz w:val="20"/>
                <w:szCs w:val="20"/>
                <w:lang w:eastAsia="en-AU"/>
              </w:rPr>
            </w:pPr>
          </w:p>
        </w:tc>
      </w:tr>
      <w:tr w:rsidR="00461A51" w14:paraId="40D661F7" w14:textId="77777777" w:rsidTr="00714EF7">
        <w:tc>
          <w:tcPr>
            <w:tcW w:w="1155" w:type="dxa"/>
            <w:tcBorders>
              <w:top w:val="single" w:sz="4" w:space="0" w:color="F79646" w:themeColor="accent6"/>
              <w:bottom w:val="single" w:sz="4" w:space="0" w:color="F79646" w:themeColor="accent6"/>
              <w:right w:val="nil"/>
            </w:tcBorders>
            <w:shd w:val="clear" w:color="auto" w:fill="auto"/>
            <w:hideMark/>
          </w:tcPr>
          <w:p w14:paraId="5EC6558F" w14:textId="77777777" w:rsidR="00974975" w:rsidRDefault="00461A51" w:rsidP="00461A51">
            <w:pPr>
              <w:spacing w:after="0" w:line="240" w:lineRule="auto"/>
              <w:rPr>
                <w:rFonts w:asciiTheme="minorHAnsi" w:eastAsia="Times New Roman" w:hAnsiTheme="minorHAnsi" w:cstheme="minorHAnsi"/>
                <w:color w:val="000000"/>
                <w:sz w:val="20"/>
                <w:szCs w:val="20"/>
                <w:lang w:eastAsia="en-AU"/>
              </w:rPr>
            </w:pPr>
            <w:r w:rsidRPr="00461A51">
              <w:rPr>
                <w:rFonts w:asciiTheme="minorHAnsi" w:eastAsia="Times New Roman" w:hAnsiTheme="minorHAnsi" w:cstheme="minorHAnsi"/>
                <w:color w:val="000000"/>
                <w:sz w:val="20"/>
                <w:szCs w:val="20"/>
                <w:lang w:eastAsia="en-AU"/>
              </w:rPr>
              <w:t xml:space="preserve">Central </w:t>
            </w:r>
          </w:p>
          <w:p w14:paraId="79CD3659" w14:textId="77777777" w:rsidR="00974975" w:rsidRDefault="00974975" w:rsidP="00461A51">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Highland</w:t>
            </w:r>
          </w:p>
          <w:p w14:paraId="50AAE7A5" w14:textId="77777777" w:rsidR="00461A51" w:rsidRPr="00461A51" w:rsidRDefault="00461A51" w:rsidP="00461A51">
            <w:pPr>
              <w:spacing w:after="0" w:line="240" w:lineRule="auto"/>
              <w:rPr>
                <w:rFonts w:asciiTheme="minorHAnsi" w:eastAsia="Times New Roman" w:hAnsiTheme="minorHAnsi" w:cstheme="minorHAnsi"/>
                <w:color w:val="000000"/>
                <w:sz w:val="20"/>
                <w:szCs w:val="20"/>
                <w:lang w:eastAsia="en-AU"/>
              </w:rPr>
            </w:pPr>
            <w:r w:rsidRPr="00461A51">
              <w:rPr>
                <w:rFonts w:asciiTheme="minorHAnsi" w:eastAsia="Times New Roman" w:hAnsiTheme="minorHAnsi" w:cstheme="minorHAnsi"/>
                <w:color w:val="000000"/>
                <w:sz w:val="20"/>
                <w:szCs w:val="20"/>
                <w:lang w:eastAsia="en-AU"/>
              </w:rPr>
              <w:t>FMAs</w:t>
            </w:r>
          </w:p>
        </w:tc>
        <w:tc>
          <w:tcPr>
            <w:tcW w:w="1128" w:type="dxa"/>
            <w:tcBorders>
              <w:top w:val="single" w:sz="4" w:space="0" w:color="F79646" w:themeColor="accent6"/>
              <w:left w:val="nil"/>
              <w:bottom w:val="single" w:sz="4" w:space="0" w:color="F79646" w:themeColor="accent6"/>
              <w:right w:val="nil"/>
            </w:tcBorders>
            <w:shd w:val="clear" w:color="auto" w:fill="auto"/>
            <w:hideMark/>
          </w:tcPr>
          <w:p w14:paraId="478593C3" w14:textId="77777777" w:rsidR="00461A51" w:rsidRDefault="00461A51">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Masked Owl</w:t>
            </w:r>
          </w:p>
        </w:tc>
        <w:tc>
          <w:tcPr>
            <w:tcW w:w="1134" w:type="dxa"/>
            <w:tcBorders>
              <w:top w:val="single" w:sz="4" w:space="0" w:color="F79646" w:themeColor="accent6"/>
              <w:left w:val="nil"/>
              <w:bottom w:val="single" w:sz="4" w:space="0" w:color="F79646" w:themeColor="accent6"/>
              <w:right w:val="nil"/>
            </w:tcBorders>
            <w:shd w:val="clear" w:color="auto" w:fill="auto"/>
            <w:hideMark/>
          </w:tcPr>
          <w:p w14:paraId="6A826C1D" w14:textId="77777777" w:rsidR="00461A51" w:rsidRPr="00E433F2" w:rsidRDefault="00461A51">
            <w:pPr>
              <w:spacing w:after="0" w:line="240" w:lineRule="auto"/>
              <w:rPr>
                <w:rFonts w:asciiTheme="minorHAnsi" w:eastAsia="Times New Roman" w:hAnsiTheme="minorHAnsi" w:cstheme="minorHAnsi"/>
                <w:i/>
                <w:color w:val="000000"/>
                <w:sz w:val="20"/>
                <w:szCs w:val="20"/>
                <w:lang w:eastAsia="en-AU"/>
              </w:rPr>
            </w:pPr>
            <w:r w:rsidRPr="00E433F2">
              <w:rPr>
                <w:rFonts w:asciiTheme="minorHAnsi" w:eastAsia="Times New Roman" w:hAnsiTheme="minorHAnsi" w:cstheme="minorHAnsi"/>
                <w:i/>
                <w:color w:val="000000"/>
                <w:sz w:val="20"/>
                <w:szCs w:val="20"/>
                <w:lang w:eastAsia="en-AU"/>
              </w:rPr>
              <w:t>Tyto novaehollandiea novaehollandiea</w:t>
            </w:r>
          </w:p>
        </w:tc>
        <w:tc>
          <w:tcPr>
            <w:tcW w:w="6804" w:type="dxa"/>
            <w:tcBorders>
              <w:top w:val="single" w:sz="4" w:space="0" w:color="F79646" w:themeColor="accent6"/>
              <w:left w:val="nil"/>
              <w:bottom w:val="single" w:sz="4" w:space="0" w:color="F79646" w:themeColor="accent6"/>
              <w:right w:val="nil"/>
            </w:tcBorders>
            <w:shd w:val="clear" w:color="auto" w:fill="auto"/>
            <w:hideMark/>
          </w:tcPr>
          <w:p w14:paraId="287A914B" w14:textId="77777777" w:rsidR="00461A51" w:rsidRDefault="00461A51" w:rsidP="00BC4AC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 xml:space="preserve"> Identify and maintain</w:t>
            </w:r>
            <w:r w:rsidR="00BC4AC8">
              <w:rPr>
                <w:rFonts w:asciiTheme="minorHAnsi" w:eastAsia="Times New Roman" w:hAnsiTheme="minorHAnsi" w:cstheme="minorHAnsi"/>
                <w:color w:val="000000"/>
                <w:sz w:val="20"/>
                <w:szCs w:val="20"/>
                <w:lang w:eastAsia="en-AU"/>
              </w:rPr>
              <w:t xml:space="preserve"> </w:t>
            </w:r>
            <w:r>
              <w:rPr>
                <w:rFonts w:asciiTheme="minorHAnsi" w:eastAsia="Times New Roman" w:hAnsiTheme="minorHAnsi" w:cstheme="minorHAnsi"/>
                <w:color w:val="000000"/>
                <w:sz w:val="20"/>
                <w:szCs w:val="20"/>
                <w:lang w:eastAsia="en-AU"/>
              </w:rPr>
              <w:t>20 Masked Owl Management Areas (MOMA) of at least 500ha across public land in the Central FMAs. MOMA selection considerations include:</w:t>
            </w:r>
            <w:r>
              <w:rPr>
                <w:rFonts w:asciiTheme="minorHAnsi" w:eastAsia="Times New Roman" w:hAnsiTheme="minorHAnsi" w:cstheme="minorHAnsi"/>
                <w:color w:val="000000"/>
                <w:sz w:val="20"/>
                <w:szCs w:val="20"/>
                <w:lang w:eastAsia="en-AU"/>
              </w:rPr>
              <w:br/>
              <w:t xml:space="preserve">- preference for location near known records nearby or areas modelled as good quality habitat </w:t>
            </w:r>
            <w:r>
              <w:rPr>
                <w:rFonts w:asciiTheme="minorHAnsi" w:eastAsia="Times New Roman" w:hAnsiTheme="minorHAnsi" w:cstheme="minorHAnsi"/>
                <w:color w:val="000000"/>
                <w:sz w:val="20"/>
                <w:szCs w:val="20"/>
                <w:lang w:eastAsia="en-AU"/>
              </w:rPr>
              <w:br/>
              <w:t>- strength of evidence for existence of a resident pair</w:t>
            </w:r>
            <w:r>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Pr>
                <w:rFonts w:asciiTheme="minorHAnsi" w:eastAsia="Times New Roman" w:hAnsiTheme="minorHAnsi" w:cstheme="minorHAnsi"/>
                <w:color w:val="000000"/>
                <w:sz w:val="20"/>
                <w:szCs w:val="20"/>
                <w:lang w:eastAsia="en-AU"/>
              </w:rPr>
              <w:br/>
              <w:t>- preference to protect the best quality suitable habitat</w:t>
            </w:r>
            <w:r>
              <w:rPr>
                <w:rFonts w:asciiTheme="minorHAnsi" w:eastAsia="Times New Roman" w:hAnsiTheme="minorHAnsi" w:cstheme="minorHAnsi"/>
                <w:color w:val="000000"/>
                <w:sz w:val="20"/>
                <w:szCs w:val="20"/>
                <w:lang w:eastAsia="en-AU"/>
              </w:rPr>
              <w:br/>
              <w:t>- requirement for the MOMA to comprise patches greater than 100ha in area that are contiguous with other forest where possible.</w:t>
            </w:r>
            <w:r>
              <w:rPr>
                <w:rFonts w:asciiTheme="minorHAnsi" w:eastAsia="Times New Roman" w:hAnsiTheme="minorHAnsi" w:cstheme="minorHAnsi"/>
                <w:color w:val="000000"/>
                <w:sz w:val="20"/>
                <w:szCs w:val="20"/>
                <w:lang w:eastAsia="en-AU"/>
              </w:rPr>
              <w:br/>
              <w:t xml:space="preserve">MOMAs may overlap with management areas established for other species. </w:t>
            </w:r>
            <w:r>
              <w:rPr>
                <w:rFonts w:asciiTheme="minorHAnsi" w:eastAsia="Times New Roman" w:hAnsiTheme="minorHAnsi" w:cstheme="minorHAnsi"/>
                <w:color w:val="000000"/>
                <w:sz w:val="20"/>
                <w:szCs w:val="20"/>
                <w:lang w:eastAsia="en-AU"/>
              </w:rPr>
              <w:br/>
              <w:t>Include State forest areas in SPZ.  Where clear-fell or seed-tree systems are used, MOMAs are at least 500</w:t>
            </w:r>
            <w:r w:rsidR="00BC4AC8">
              <w:rPr>
                <w:rFonts w:asciiTheme="minorHAnsi" w:eastAsia="Times New Roman" w:hAnsiTheme="minorHAnsi" w:cstheme="minorHAnsi"/>
                <w:color w:val="000000"/>
                <w:sz w:val="20"/>
                <w:szCs w:val="20"/>
                <w:lang w:eastAsia="en-AU"/>
              </w:rPr>
              <w:t xml:space="preserve"> </w:t>
            </w:r>
            <w:r>
              <w:rPr>
                <w:rFonts w:asciiTheme="minorHAnsi" w:eastAsia="Times New Roman" w:hAnsiTheme="minorHAnsi" w:cstheme="minorHAnsi"/>
                <w:color w:val="000000"/>
                <w:sz w:val="20"/>
                <w:szCs w:val="20"/>
                <w:lang w:eastAsia="en-AU"/>
              </w:rPr>
              <w:t>ha in area and State forest areas are maintained as SPZ. Where these MOMAs are based on specific records (rather than habitat modelling), locate them within a 3.5</w:t>
            </w:r>
            <w:r w:rsidR="004F66CA">
              <w:rPr>
                <w:rFonts w:asciiTheme="minorHAnsi" w:eastAsia="Times New Roman" w:hAnsiTheme="minorHAnsi" w:cstheme="minorHAnsi"/>
                <w:color w:val="000000"/>
                <w:sz w:val="20"/>
                <w:szCs w:val="20"/>
                <w:lang w:eastAsia="en-AU"/>
              </w:rPr>
              <w:t xml:space="preserve"> </w:t>
            </w:r>
            <w:r>
              <w:rPr>
                <w:rFonts w:asciiTheme="minorHAnsi" w:eastAsia="Times New Roman" w:hAnsiTheme="minorHAnsi" w:cstheme="minorHAnsi"/>
                <w:color w:val="000000"/>
                <w:sz w:val="20"/>
                <w:szCs w:val="20"/>
                <w:lang w:eastAsia="en-AU"/>
              </w:rPr>
              <w:t>km radius (approximate area of 3,800</w:t>
            </w:r>
            <w:r w:rsidR="00BC4AC8">
              <w:rPr>
                <w:rFonts w:asciiTheme="minorHAnsi" w:eastAsia="Times New Roman" w:hAnsiTheme="minorHAnsi" w:cstheme="minorHAnsi"/>
                <w:color w:val="000000"/>
                <w:sz w:val="20"/>
                <w:szCs w:val="20"/>
                <w:lang w:eastAsia="en-AU"/>
              </w:rPr>
              <w:t xml:space="preserve"> </w:t>
            </w:r>
            <w:r>
              <w:rPr>
                <w:rFonts w:asciiTheme="minorHAnsi" w:eastAsia="Times New Roman" w:hAnsiTheme="minorHAnsi" w:cstheme="minorHAnsi"/>
                <w:color w:val="000000"/>
                <w:sz w:val="20"/>
                <w:szCs w:val="20"/>
                <w:lang w:eastAsia="en-AU"/>
              </w:rPr>
              <w:t>ha) of the record.</w:t>
            </w:r>
          </w:p>
        </w:tc>
        <w:tc>
          <w:tcPr>
            <w:tcW w:w="2552" w:type="dxa"/>
            <w:tcBorders>
              <w:top w:val="single" w:sz="4" w:space="0" w:color="F79646" w:themeColor="accent6"/>
              <w:left w:val="nil"/>
              <w:bottom w:val="single" w:sz="4" w:space="0" w:color="F79646" w:themeColor="accent6"/>
              <w:right w:val="nil"/>
            </w:tcBorders>
            <w:shd w:val="clear" w:color="auto" w:fill="auto"/>
            <w:noWrap/>
            <w:vAlign w:val="bottom"/>
            <w:hideMark/>
          </w:tcPr>
          <w:p w14:paraId="0124AE49" w14:textId="77777777" w:rsidR="00461A51" w:rsidRDefault="00461A51">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 </w:t>
            </w:r>
          </w:p>
        </w:tc>
        <w:tc>
          <w:tcPr>
            <w:tcW w:w="1559" w:type="dxa"/>
            <w:tcBorders>
              <w:top w:val="single" w:sz="4" w:space="0" w:color="F79646" w:themeColor="accent6"/>
              <w:left w:val="nil"/>
              <w:bottom w:val="single" w:sz="4" w:space="0" w:color="F79646" w:themeColor="accent6"/>
            </w:tcBorders>
            <w:shd w:val="clear" w:color="auto" w:fill="auto"/>
            <w:noWrap/>
            <w:vAlign w:val="bottom"/>
            <w:hideMark/>
          </w:tcPr>
          <w:p w14:paraId="773ED74B" w14:textId="77777777" w:rsidR="00461A51" w:rsidRDefault="00DE5E98" w:rsidP="00DE5E98">
            <w:pPr>
              <w:spacing w:after="0" w:line="240" w:lineRule="auto"/>
              <w:rPr>
                <w:rFonts w:asciiTheme="minorHAnsi" w:eastAsia="Times New Roman" w:hAnsiTheme="minorHAnsi" w:cstheme="minorHAnsi"/>
                <w:color w:val="000000"/>
                <w:sz w:val="20"/>
                <w:szCs w:val="20"/>
                <w:lang w:eastAsia="en-AU"/>
              </w:rPr>
            </w:pPr>
            <w:r w:rsidRPr="00DE5E98">
              <w:rPr>
                <w:rFonts w:asciiTheme="minorHAnsi" w:eastAsia="Times New Roman" w:hAnsiTheme="minorHAnsi" w:cstheme="minorHAnsi"/>
                <w:color w:val="000000"/>
                <w:sz w:val="20"/>
                <w:szCs w:val="20"/>
                <w:lang w:eastAsia="en-AU"/>
              </w:rPr>
              <w:t xml:space="preserve">Once </w:t>
            </w:r>
            <w:r>
              <w:rPr>
                <w:rFonts w:asciiTheme="minorHAnsi" w:eastAsia="Times New Roman" w:hAnsiTheme="minorHAnsi" w:cstheme="minorHAnsi"/>
                <w:color w:val="000000"/>
                <w:sz w:val="20"/>
                <w:szCs w:val="20"/>
                <w:lang w:eastAsia="en-AU"/>
              </w:rPr>
              <w:t>regional targets are met, review M</w:t>
            </w:r>
            <w:r w:rsidRPr="00DE5E98">
              <w:rPr>
                <w:rFonts w:asciiTheme="minorHAnsi" w:eastAsia="Times New Roman" w:hAnsiTheme="minorHAnsi" w:cstheme="minorHAnsi"/>
                <w:color w:val="000000"/>
                <w:sz w:val="20"/>
                <w:szCs w:val="20"/>
                <w:lang w:eastAsia="en-AU"/>
              </w:rPr>
              <w:t>OMA allocation when records of higher priority are discovered.</w:t>
            </w:r>
          </w:p>
        </w:tc>
      </w:tr>
      <w:tr w:rsidR="004B5D38" w:rsidRPr="00E61087" w14:paraId="4D214BCD" w14:textId="77777777" w:rsidTr="00714EF7">
        <w:tc>
          <w:tcPr>
            <w:tcW w:w="1155" w:type="dxa"/>
            <w:tcBorders>
              <w:bottom w:val="single" w:sz="4" w:space="0" w:color="F79646" w:themeColor="accent6"/>
            </w:tcBorders>
            <w:shd w:val="clear" w:color="auto" w:fill="auto"/>
            <w:hideMark/>
          </w:tcPr>
          <w:p w14:paraId="7B79208F" w14:textId="77777777" w:rsidR="004B5D38" w:rsidRPr="00E61087" w:rsidRDefault="00BC703E" w:rsidP="00CB61BC">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w:t>
            </w:r>
            <w:r w:rsidR="00CD162A">
              <w:rPr>
                <w:rFonts w:asciiTheme="minorHAnsi" w:eastAsia="Times New Roman" w:hAnsiTheme="minorHAnsi" w:cstheme="minorHAnsi"/>
                <w:color w:val="000000"/>
                <w:sz w:val="20"/>
                <w:szCs w:val="20"/>
                <w:lang w:eastAsia="en-AU"/>
              </w:rPr>
              <w:t xml:space="preserve"> </w:t>
            </w:r>
            <w:r w:rsidR="001466C8" w:rsidRPr="001466C8">
              <w:rPr>
                <w:rFonts w:asciiTheme="minorHAnsi" w:eastAsia="Times New Roman" w:hAnsiTheme="minorHAnsi" w:cstheme="minorHAnsi"/>
                <w:color w:val="000000"/>
                <w:sz w:val="20"/>
                <w:szCs w:val="20"/>
                <w:lang w:eastAsia="en-AU"/>
              </w:rPr>
              <w:t xml:space="preserve">Highland </w:t>
            </w:r>
            <w:r w:rsidR="00CD162A">
              <w:rPr>
                <w:rFonts w:asciiTheme="minorHAnsi" w:eastAsia="Times New Roman" w:hAnsiTheme="minorHAnsi" w:cstheme="minorHAnsi"/>
                <w:color w:val="000000"/>
                <w:sz w:val="20"/>
                <w:szCs w:val="20"/>
                <w:lang w:eastAsia="en-AU"/>
              </w:rPr>
              <w:t>FMAs</w:t>
            </w:r>
          </w:p>
        </w:tc>
        <w:tc>
          <w:tcPr>
            <w:tcW w:w="1128" w:type="dxa"/>
            <w:tcBorders>
              <w:bottom w:val="single" w:sz="4" w:space="0" w:color="F79646" w:themeColor="accent6"/>
            </w:tcBorders>
            <w:shd w:val="clear" w:color="auto" w:fill="auto"/>
            <w:hideMark/>
          </w:tcPr>
          <w:p w14:paraId="70E31A5D"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Powerful Owl</w:t>
            </w:r>
          </w:p>
        </w:tc>
        <w:tc>
          <w:tcPr>
            <w:tcW w:w="1134" w:type="dxa"/>
            <w:tcBorders>
              <w:bottom w:val="single" w:sz="4" w:space="0" w:color="F79646" w:themeColor="accent6"/>
            </w:tcBorders>
            <w:shd w:val="clear" w:color="auto" w:fill="auto"/>
            <w:hideMark/>
          </w:tcPr>
          <w:p w14:paraId="53774AE9"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strenua</w:t>
            </w:r>
          </w:p>
        </w:tc>
        <w:tc>
          <w:tcPr>
            <w:tcW w:w="6804" w:type="dxa"/>
            <w:tcBorders>
              <w:bottom w:val="single" w:sz="4" w:space="0" w:color="F79646" w:themeColor="accent6"/>
            </w:tcBorders>
            <w:shd w:val="clear" w:color="000000" w:fill="FFFFFF"/>
            <w:hideMark/>
          </w:tcPr>
          <w:p w14:paraId="2281A07E"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Identify and maintain a target of 50 Powerful Owl Management Areas (POMA) of at least 500</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of suitable habitat across public land in the Central Highlands FM</w:t>
            </w:r>
            <w:r w:rsidR="001466C8">
              <w:rPr>
                <w:rFonts w:asciiTheme="minorHAnsi" w:eastAsia="Times New Roman" w:hAnsiTheme="minorHAnsi" w:cstheme="minorHAnsi"/>
                <w:color w:val="000000"/>
                <w:sz w:val="20"/>
                <w:szCs w:val="20"/>
                <w:lang w:eastAsia="en-AU"/>
              </w:rPr>
              <w:t>As</w:t>
            </w:r>
            <w:r w:rsidRPr="00E61087">
              <w:rPr>
                <w:rFonts w:asciiTheme="minorHAnsi" w:eastAsia="Times New Roman" w:hAnsiTheme="minorHAnsi" w:cstheme="minorHAnsi"/>
                <w:color w:val="000000"/>
                <w:sz w:val="20"/>
                <w:szCs w:val="20"/>
                <w:lang w:eastAsia="en-AU"/>
              </w:rPr>
              <w:t xml:space="preserve">. Allocate POMAs across State forest and conservation reserves, with preference to protect suitable habitat within conservation reserves, especially in large reserves where the home range can be protected within the reserve. Where possible, locate POMAs </w:t>
            </w:r>
            <w:r w:rsidR="00C20BE9">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nest sites or probable breeding areas based on the occurrence of owlets or adult roosting pairs. Select Powerful Owl sites to meet the POMA target in the following order of priority:</w:t>
            </w:r>
            <w:r w:rsidRPr="00E61087">
              <w:rPr>
                <w:rFonts w:asciiTheme="minorHAnsi" w:eastAsia="Times New Roman" w:hAnsiTheme="minorHAnsi" w:cstheme="minorHAnsi"/>
                <w:color w:val="000000"/>
                <w:sz w:val="20"/>
                <w:szCs w:val="20"/>
                <w:lang w:eastAsia="en-AU"/>
              </w:rPr>
              <w:br/>
              <w:t>1. confirmed nest trees utilised during the past 5 years</w:t>
            </w:r>
            <w:r w:rsidRPr="00E61087">
              <w:rPr>
                <w:rFonts w:asciiTheme="minorHAnsi" w:eastAsia="Times New Roman" w:hAnsiTheme="minorHAnsi" w:cstheme="minorHAnsi"/>
                <w:color w:val="000000"/>
                <w:sz w:val="20"/>
                <w:szCs w:val="20"/>
                <w:lang w:eastAsia="en-AU"/>
              </w:rPr>
              <w:br/>
              <w:t>2. confirmed roost trees utilised during the past 5 years</w:t>
            </w:r>
            <w:r w:rsidRPr="00E61087">
              <w:rPr>
                <w:rFonts w:asciiTheme="minorHAnsi" w:eastAsia="Times New Roman" w:hAnsiTheme="minorHAnsi" w:cstheme="minorHAnsi"/>
                <w:color w:val="000000"/>
                <w:sz w:val="20"/>
                <w:szCs w:val="20"/>
                <w:lang w:eastAsia="en-AU"/>
              </w:rPr>
              <w:br/>
              <w:t>3. repeated sighting or vocalisation during the past 5 years</w:t>
            </w:r>
            <w:r w:rsidRPr="00E61087">
              <w:rPr>
                <w:rFonts w:asciiTheme="minorHAnsi" w:eastAsia="Times New Roman" w:hAnsiTheme="minorHAnsi" w:cstheme="minorHAnsi"/>
                <w:color w:val="000000"/>
                <w:sz w:val="20"/>
                <w:szCs w:val="20"/>
                <w:lang w:eastAsia="en-AU"/>
              </w:rPr>
              <w:br/>
              <w:t>4. incidental sighting or vocalisation during the past 5 years</w:t>
            </w:r>
            <w:r w:rsidRPr="00E61087">
              <w:rPr>
                <w:rFonts w:asciiTheme="minorHAnsi" w:eastAsia="Times New Roman" w:hAnsiTheme="minorHAnsi" w:cstheme="minorHAnsi"/>
                <w:color w:val="000000"/>
                <w:sz w:val="20"/>
                <w:szCs w:val="20"/>
                <w:lang w:eastAsia="en-AU"/>
              </w:rPr>
              <w:br/>
              <w:t>5. historic record not reconfirmed in the past 5 years</w:t>
            </w:r>
            <w:r w:rsidRPr="00E61087">
              <w:rPr>
                <w:rFonts w:asciiTheme="minorHAnsi" w:eastAsia="Times New Roman" w:hAnsiTheme="minorHAnsi" w:cstheme="minorHAnsi"/>
                <w:color w:val="000000"/>
                <w:sz w:val="20"/>
                <w:szCs w:val="20"/>
                <w:lang w:eastAsia="en-AU"/>
              </w:rPr>
              <w:br/>
              <w:t>6. potential habitat area (preferably based on formal analysis and modelling).</w:t>
            </w:r>
            <w:r w:rsidRPr="00E61087">
              <w:rPr>
                <w:rFonts w:asciiTheme="minorHAnsi" w:eastAsia="Times New Roman" w:hAnsiTheme="minorHAnsi" w:cstheme="minorHAnsi"/>
                <w:color w:val="000000"/>
                <w:sz w:val="20"/>
                <w:szCs w:val="20"/>
                <w:lang w:eastAsia="en-AU"/>
              </w:rPr>
              <w:br/>
              <w:t>Locate the POMA within a 3</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of the Powerful Owl site. Suitable habitat areas are areas of greater than 100</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(contiguous if possible) dominated by old trees and areas likely to support high densities of prey species. Where forest stand characteristics limit the adequacy of the core habitat area, maintain additional habitat of up to 500</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within the same 3</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Determine the size of the core habitat area and any additional habitat requirements based on assessment of the suitability of both existing forest habitat and regrowth forest in relation to prey densities. In State forest include the core habitat area of the POMA in SPZ and any additional area in either SPZ or SMZ.</w:t>
            </w:r>
          </w:p>
        </w:tc>
        <w:tc>
          <w:tcPr>
            <w:tcW w:w="2552" w:type="dxa"/>
            <w:tcBorders>
              <w:bottom w:val="single" w:sz="4" w:space="0" w:color="F79646" w:themeColor="accent6"/>
            </w:tcBorders>
            <w:shd w:val="clear" w:color="000000" w:fill="FFFFFF"/>
            <w:hideMark/>
          </w:tcPr>
          <w:p w14:paraId="61F6BF10"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Within the SMZ modify timber harvesting practices to retain high levels of habitat trees consistent with research on Powerful Owl habitat characteristics.</w:t>
            </w:r>
          </w:p>
        </w:tc>
        <w:tc>
          <w:tcPr>
            <w:tcW w:w="1559" w:type="dxa"/>
            <w:tcBorders>
              <w:bottom w:val="single" w:sz="4" w:space="0" w:color="F79646" w:themeColor="accent6"/>
            </w:tcBorders>
            <w:shd w:val="clear" w:color="000000" w:fill="FFFFFF"/>
            <w:hideMark/>
          </w:tcPr>
          <w:p w14:paraId="520CB8FB"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Once regional targets are met, review POMA allocation when records of higher priority are discovered. Review this strategy when new information about owl populations, habitat requirements and sightings is available.</w:t>
            </w:r>
          </w:p>
        </w:tc>
      </w:tr>
      <w:tr w:rsidR="00461A03" w14:paraId="18270209" w14:textId="77777777" w:rsidTr="00714EF7">
        <w:tc>
          <w:tcPr>
            <w:tcW w:w="1155" w:type="dxa"/>
            <w:tcBorders>
              <w:top w:val="single" w:sz="4" w:space="0" w:color="F79646" w:themeColor="accent6"/>
              <w:bottom w:val="single" w:sz="4" w:space="0" w:color="F79646" w:themeColor="accent6"/>
              <w:right w:val="nil"/>
            </w:tcBorders>
            <w:shd w:val="clear" w:color="auto" w:fill="auto"/>
            <w:hideMark/>
          </w:tcPr>
          <w:p w14:paraId="1165D06A" w14:textId="77777777" w:rsidR="00974975" w:rsidRDefault="00461A03">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 xml:space="preserve">Central </w:t>
            </w:r>
          </w:p>
          <w:p w14:paraId="09F93D4A" w14:textId="77777777" w:rsidR="00974975" w:rsidRDefault="00974975">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Highland</w:t>
            </w:r>
          </w:p>
          <w:p w14:paraId="39B0FE00" w14:textId="77777777" w:rsidR="00461A03" w:rsidRDefault="00461A03">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FMAs</w:t>
            </w:r>
          </w:p>
        </w:tc>
        <w:tc>
          <w:tcPr>
            <w:tcW w:w="1128" w:type="dxa"/>
            <w:tcBorders>
              <w:top w:val="single" w:sz="4" w:space="0" w:color="F79646" w:themeColor="accent6"/>
              <w:left w:val="nil"/>
              <w:bottom w:val="single" w:sz="4" w:space="0" w:color="F79646" w:themeColor="accent6"/>
              <w:right w:val="nil"/>
            </w:tcBorders>
            <w:shd w:val="clear" w:color="auto" w:fill="auto"/>
            <w:hideMark/>
          </w:tcPr>
          <w:p w14:paraId="560D0FBA" w14:textId="77777777" w:rsidR="00461A03" w:rsidRDefault="00461A03">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Sooty Owl</w:t>
            </w:r>
          </w:p>
        </w:tc>
        <w:tc>
          <w:tcPr>
            <w:tcW w:w="1134" w:type="dxa"/>
            <w:tcBorders>
              <w:top w:val="single" w:sz="4" w:space="0" w:color="F79646" w:themeColor="accent6"/>
              <w:left w:val="nil"/>
              <w:bottom w:val="single" w:sz="4" w:space="0" w:color="F79646" w:themeColor="accent6"/>
              <w:right w:val="nil"/>
            </w:tcBorders>
            <w:shd w:val="clear" w:color="auto" w:fill="auto"/>
            <w:hideMark/>
          </w:tcPr>
          <w:p w14:paraId="4E214895" w14:textId="77777777" w:rsidR="00461A03" w:rsidRPr="00E433F2" w:rsidRDefault="00461A03">
            <w:pPr>
              <w:spacing w:after="0" w:line="240" w:lineRule="auto"/>
              <w:rPr>
                <w:rFonts w:asciiTheme="minorHAnsi" w:eastAsia="Times New Roman" w:hAnsiTheme="minorHAnsi" w:cstheme="minorHAnsi"/>
                <w:i/>
                <w:color w:val="000000"/>
                <w:sz w:val="20"/>
                <w:szCs w:val="20"/>
                <w:lang w:eastAsia="en-AU"/>
              </w:rPr>
            </w:pPr>
            <w:r w:rsidRPr="00E433F2">
              <w:rPr>
                <w:rFonts w:asciiTheme="minorHAnsi" w:eastAsia="Times New Roman" w:hAnsiTheme="minorHAnsi" w:cstheme="minorHAnsi"/>
                <w:i/>
                <w:color w:val="000000"/>
                <w:sz w:val="20"/>
                <w:szCs w:val="20"/>
                <w:lang w:eastAsia="en-AU"/>
              </w:rPr>
              <w:t>Tyto tenebricosa</w:t>
            </w:r>
          </w:p>
        </w:tc>
        <w:tc>
          <w:tcPr>
            <w:tcW w:w="6804" w:type="dxa"/>
            <w:tcBorders>
              <w:top w:val="single" w:sz="4" w:space="0" w:color="F79646" w:themeColor="accent6"/>
              <w:left w:val="nil"/>
              <w:bottom w:val="single" w:sz="4" w:space="0" w:color="F79646" w:themeColor="accent6"/>
              <w:right w:val="nil"/>
            </w:tcBorders>
            <w:shd w:val="clear" w:color="000000" w:fill="FFFFFF"/>
            <w:hideMark/>
          </w:tcPr>
          <w:p w14:paraId="6DEA5930" w14:textId="77777777" w:rsidR="00461A03" w:rsidRDefault="00461A03" w:rsidP="008916E6">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 xml:space="preserve">Identify and maintain a target of 100 Sooty Owl Management Areas (SOMA) across public land in the Central FMAs. Locate SOMAs based on probable breeding areas based on the occurrence of owlets or adult roosting pairs and on habitat identified by habitat modelling. SOMAs may overlap with management areas established for other species. </w:t>
            </w:r>
            <w:r>
              <w:rPr>
                <w:rFonts w:asciiTheme="minorHAnsi" w:eastAsia="Times New Roman" w:hAnsiTheme="minorHAnsi" w:cstheme="minorHAnsi"/>
                <w:color w:val="000000"/>
                <w:sz w:val="20"/>
                <w:szCs w:val="20"/>
                <w:lang w:eastAsia="en-AU"/>
              </w:rPr>
              <w:br/>
              <w:t>Allocate SOMAs across State forest and conservation reserves, with preference to protect suitable habitat within conservation reserves, especially in large reserves where the home range can be protected within the reserve.</w:t>
            </w:r>
            <w:r>
              <w:rPr>
                <w:rFonts w:asciiTheme="minorHAnsi" w:eastAsia="Times New Roman" w:hAnsiTheme="minorHAnsi" w:cstheme="minorHAnsi"/>
                <w:color w:val="000000"/>
                <w:sz w:val="20"/>
                <w:szCs w:val="20"/>
                <w:lang w:eastAsia="en-AU"/>
              </w:rPr>
              <w:br/>
              <w:t>Where clearfell or seed tree harvesting systems are used, select a 500</w:t>
            </w:r>
            <w:r w:rsidR="004F66CA">
              <w:rPr>
                <w:rFonts w:asciiTheme="minorHAnsi" w:eastAsia="Times New Roman" w:hAnsiTheme="minorHAnsi" w:cstheme="minorHAnsi"/>
                <w:color w:val="000000"/>
                <w:sz w:val="20"/>
                <w:szCs w:val="20"/>
                <w:lang w:eastAsia="en-AU"/>
              </w:rPr>
              <w:t xml:space="preserve"> </w:t>
            </w:r>
            <w:r>
              <w:rPr>
                <w:rFonts w:asciiTheme="minorHAnsi" w:eastAsia="Times New Roman" w:hAnsiTheme="minorHAnsi" w:cstheme="minorHAnsi"/>
                <w:color w:val="000000"/>
                <w:sz w:val="20"/>
                <w:szCs w:val="20"/>
                <w:lang w:eastAsia="en-AU"/>
              </w:rPr>
              <w:t>ha area within a 3.5</w:t>
            </w:r>
            <w:r w:rsidR="004F66CA">
              <w:rPr>
                <w:rFonts w:asciiTheme="minorHAnsi" w:eastAsia="Times New Roman" w:hAnsiTheme="minorHAnsi" w:cstheme="minorHAnsi"/>
                <w:color w:val="000000"/>
                <w:sz w:val="20"/>
                <w:szCs w:val="20"/>
                <w:lang w:eastAsia="en-AU"/>
              </w:rPr>
              <w:t xml:space="preserve"> </w:t>
            </w:r>
            <w:r>
              <w:rPr>
                <w:rFonts w:asciiTheme="minorHAnsi" w:eastAsia="Times New Roman" w:hAnsiTheme="minorHAnsi" w:cstheme="minorHAnsi"/>
                <w:color w:val="000000"/>
                <w:sz w:val="20"/>
                <w:szCs w:val="20"/>
                <w:lang w:eastAsia="en-AU"/>
              </w:rPr>
              <w:t>km radius of the record (approximate area of 3800</w:t>
            </w:r>
            <w:r w:rsidR="004F66CA">
              <w:rPr>
                <w:rFonts w:asciiTheme="minorHAnsi" w:eastAsia="Times New Roman" w:hAnsiTheme="minorHAnsi" w:cstheme="minorHAnsi"/>
                <w:color w:val="000000"/>
                <w:sz w:val="20"/>
                <w:szCs w:val="20"/>
                <w:lang w:eastAsia="en-AU"/>
              </w:rPr>
              <w:t xml:space="preserve"> </w:t>
            </w:r>
            <w:r>
              <w:rPr>
                <w:rFonts w:asciiTheme="minorHAnsi" w:eastAsia="Times New Roman" w:hAnsiTheme="minorHAnsi" w:cstheme="minorHAnsi"/>
                <w:color w:val="000000"/>
                <w:sz w:val="20"/>
                <w:szCs w:val="20"/>
                <w:lang w:eastAsia="en-AU"/>
              </w:rPr>
              <w:t>ha) for each SOMA. Align SOMA boundaries with recognisable features, preferably natural, such as ridgelines or sub-catchments. Where possible SOMAs should comprise of patches greater than 100 ha in area and contiguous with other forest.</w:t>
            </w:r>
            <w:r>
              <w:rPr>
                <w:rFonts w:asciiTheme="minorHAnsi" w:eastAsia="Times New Roman" w:hAnsiTheme="minorHAnsi" w:cstheme="minorHAnsi"/>
                <w:color w:val="000000"/>
                <w:sz w:val="20"/>
                <w:szCs w:val="20"/>
                <w:lang w:eastAsia="en-AU"/>
              </w:rPr>
              <w:br/>
              <w:t xml:space="preserve">Maximise the inclusion of habitats known to be used by the Sooty Owl, such as forest in headwaters, old-growth forest in gullies, forest with a diversity of preferred EVCs, forest of preferred growth stages such as mixed - senescent - mature, otherwise mature or mixed senescent - mature - regrowth, forest with large and / or dead hollow-bearing trees, forest with abundant Silver Wattle, Tree-ferns and Blanket-leaf, and forest in deep gullies. Avoid locating SOMAs in extensive areas of forest known to be less suitable, forest less than 28 m tall, treeless areas, regrowth forest or any of the dry EVCs. Include State forest areas of the </w:t>
            </w:r>
            <w:r w:rsidR="008916E6">
              <w:rPr>
                <w:rFonts w:asciiTheme="minorHAnsi" w:eastAsia="Times New Roman" w:hAnsiTheme="minorHAnsi" w:cstheme="minorHAnsi"/>
                <w:color w:val="000000"/>
                <w:sz w:val="20"/>
                <w:szCs w:val="20"/>
                <w:lang w:eastAsia="en-AU"/>
              </w:rPr>
              <w:t>S</w:t>
            </w:r>
            <w:r>
              <w:rPr>
                <w:rFonts w:asciiTheme="minorHAnsi" w:eastAsia="Times New Roman" w:hAnsiTheme="minorHAnsi" w:cstheme="minorHAnsi"/>
                <w:color w:val="000000"/>
                <w:sz w:val="20"/>
                <w:szCs w:val="20"/>
                <w:lang w:eastAsia="en-AU"/>
              </w:rPr>
              <w:t>OMA in SPZ.</w:t>
            </w:r>
          </w:p>
        </w:tc>
        <w:tc>
          <w:tcPr>
            <w:tcW w:w="2552" w:type="dxa"/>
            <w:tcBorders>
              <w:top w:val="single" w:sz="4" w:space="0" w:color="F79646" w:themeColor="accent6"/>
              <w:left w:val="nil"/>
              <w:bottom w:val="single" w:sz="4" w:space="0" w:color="F79646" w:themeColor="accent6"/>
              <w:right w:val="nil"/>
            </w:tcBorders>
            <w:shd w:val="clear" w:color="000000" w:fill="FFFFFF"/>
            <w:hideMark/>
          </w:tcPr>
          <w:p w14:paraId="526C7734" w14:textId="77777777" w:rsidR="00461A03" w:rsidRDefault="00461A03">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 </w:t>
            </w:r>
          </w:p>
        </w:tc>
        <w:tc>
          <w:tcPr>
            <w:tcW w:w="1559" w:type="dxa"/>
            <w:tcBorders>
              <w:top w:val="single" w:sz="4" w:space="0" w:color="F79646" w:themeColor="accent6"/>
              <w:left w:val="nil"/>
              <w:bottom w:val="single" w:sz="4" w:space="0" w:color="F79646" w:themeColor="accent6"/>
            </w:tcBorders>
            <w:shd w:val="clear" w:color="000000" w:fill="FFFFFF"/>
            <w:hideMark/>
          </w:tcPr>
          <w:p w14:paraId="2625EDF8" w14:textId="77777777" w:rsidR="00461A03" w:rsidRDefault="00461A03">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 </w:t>
            </w:r>
          </w:p>
        </w:tc>
      </w:tr>
      <w:tr w:rsidR="00EF3389" w:rsidRPr="00E61087" w14:paraId="6297CE9E" w14:textId="77777777" w:rsidTr="00EF3389">
        <w:tc>
          <w:tcPr>
            <w:tcW w:w="1155" w:type="dxa"/>
            <w:tcBorders>
              <w:top w:val="single" w:sz="4" w:space="0" w:color="F79646" w:themeColor="accent6"/>
              <w:bottom w:val="single" w:sz="4" w:space="0" w:color="F79646" w:themeColor="accent6"/>
              <w:right w:val="nil"/>
            </w:tcBorders>
            <w:shd w:val="clear" w:color="auto" w:fill="auto"/>
            <w:hideMark/>
          </w:tcPr>
          <w:p w14:paraId="2B85DCED" w14:textId="77777777" w:rsidR="00EF3389" w:rsidRPr="00E61087"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East Gippsland</w:t>
            </w:r>
          </w:p>
        </w:tc>
        <w:tc>
          <w:tcPr>
            <w:tcW w:w="1128" w:type="dxa"/>
            <w:tcBorders>
              <w:top w:val="single" w:sz="4" w:space="0" w:color="F79646" w:themeColor="accent6"/>
              <w:left w:val="nil"/>
              <w:bottom w:val="single" w:sz="4" w:space="0" w:color="F79646" w:themeColor="accent6"/>
              <w:right w:val="nil"/>
            </w:tcBorders>
            <w:shd w:val="clear" w:color="auto" w:fill="auto"/>
            <w:hideMark/>
          </w:tcPr>
          <w:p w14:paraId="497938C7"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Barking Owl</w:t>
            </w:r>
          </w:p>
        </w:tc>
        <w:tc>
          <w:tcPr>
            <w:tcW w:w="1134" w:type="dxa"/>
            <w:tcBorders>
              <w:top w:val="single" w:sz="4" w:space="0" w:color="F79646" w:themeColor="accent6"/>
              <w:left w:val="nil"/>
              <w:bottom w:val="single" w:sz="4" w:space="0" w:color="F79646" w:themeColor="accent6"/>
              <w:right w:val="nil"/>
            </w:tcBorders>
            <w:shd w:val="clear" w:color="auto" w:fill="auto"/>
            <w:hideMark/>
          </w:tcPr>
          <w:p w14:paraId="4A840B7A" w14:textId="77777777" w:rsidR="00EF3389" w:rsidRPr="00E433F2" w:rsidRDefault="00EF3389" w:rsidP="00076638">
            <w:pPr>
              <w:spacing w:after="0" w:line="240" w:lineRule="auto"/>
              <w:rPr>
                <w:rFonts w:asciiTheme="minorHAnsi" w:eastAsia="Times New Roman" w:hAnsiTheme="minorHAnsi" w:cstheme="minorHAnsi"/>
                <w:i/>
                <w:color w:val="000000"/>
                <w:sz w:val="20"/>
                <w:szCs w:val="20"/>
                <w:lang w:eastAsia="en-AU"/>
              </w:rPr>
            </w:pPr>
            <w:r w:rsidRPr="00E433F2">
              <w:rPr>
                <w:rFonts w:asciiTheme="minorHAnsi" w:eastAsia="Times New Roman" w:hAnsiTheme="minorHAnsi" w:cstheme="minorHAnsi"/>
                <w:i/>
                <w:color w:val="000000"/>
                <w:sz w:val="20"/>
                <w:szCs w:val="20"/>
                <w:lang w:eastAsia="en-AU"/>
              </w:rPr>
              <w:t>Ninox connivens</w:t>
            </w:r>
          </w:p>
        </w:tc>
        <w:tc>
          <w:tcPr>
            <w:tcW w:w="6804" w:type="dxa"/>
            <w:tcBorders>
              <w:top w:val="single" w:sz="4" w:space="0" w:color="F79646" w:themeColor="accent6"/>
              <w:left w:val="nil"/>
              <w:bottom w:val="single" w:sz="4" w:space="0" w:color="F79646" w:themeColor="accent6"/>
              <w:right w:val="nil"/>
            </w:tcBorders>
            <w:shd w:val="clear" w:color="000000" w:fill="FFFFFF"/>
            <w:hideMark/>
          </w:tcPr>
          <w:p w14:paraId="46B91159"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811C19">
              <w:rPr>
                <w:rFonts w:asciiTheme="minorHAnsi" w:eastAsia="Times New Roman" w:hAnsiTheme="minorHAnsi" w:cstheme="minorHAnsi"/>
                <w:color w:val="000000"/>
                <w:sz w:val="20"/>
                <w:szCs w:val="20"/>
                <w:lang w:eastAsia="en-AU"/>
              </w:rPr>
              <w:t xml:space="preserve">Identify and maintain a target of 150 resident pairs as Barking Owl Management Areas (BOMA) across their main range in Victoria on either public or private land. Within the </w:t>
            </w:r>
            <w:r>
              <w:rPr>
                <w:rFonts w:asciiTheme="minorHAnsi" w:eastAsia="Times New Roman" w:hAnsiTheme="minorHAnsi" w:cstheme="minorHAnsi"/>
                <w:color w:val="000000"/>
                <w:sz w:val="20"/>
                <w:szCs w:val="20"/>
                <w:lang w:eastAsia="en-AU"/>
              </w:rPr>
              <w:t xml:space="preserve">East </w:t>
            </w:r>
            <w:r w:rsidRPr="00811C19">
              <w:rPr>
                <w:rFonts w:asciiTheme="minorHAnsi" w:eastAsia="Times New Roman" w:hAnsiTheme="minorHAnsi" w:cstheme="minorHAnsi"/>
                <w:color w:val="000000"/>
                <w:sz w:val="20"/>
                <w:szCs w:val="20"/>
                <w:lang w:eastAsia="en-AU"/>
              </w:rPr>
              <w:t>Gippsland FMA BOMAs are to be between 300-500 ha</w:t>
            </w:r>
            <w:r w:rsidRPr="00EF3389">
              <w:rPr>
                <w:rFonts w:asciiTheme="minorHAnsi" w:eastAsia="Times New Roman" w:hAnsiTheme="minorHAnsi" w:cstheme="minorHAnsi"/>
                <w:color w:val="000000"/>
                <w:sz w:val="20"/>
                <w:szCs w:val="20"/>
                <w:lang w:eastAsia="en-AU"/>
              </w:rPr>
              <w:t xml:space="preserve"> w</w:t>
            </w:r>
            <w:r w:rsidRPr="0042327C">
              <w:rPr>
                <w:rFonts w:asciiTheme="minorHAnsi" w:eastAsia="Times New Roman" w:hAnsiTheme="minorHAnsi" w:cstheme="minorHAnsi"/>
                <w:color w:val="000000"/>
                <w:sz w:val="20"/>
                <w:szCs w:val="20"/>
                <w:lang w:eastAsia="en-AU"/>
              </w:rPr>
              <w:t>here clear-fell or seed-tree systems are used</w:t>
            </w:r>
            <w:r>
              <w:rPr>
                <w:rFonts w:asciiTheme="minorHAnsi" w:eastAsia="Times New Roman" w:hAnsiTheme="minorHAnsi" w:cstheme="minorHAnsi"/>
                <w:color w:val="000000"/>
                <w:sz w:val="20"/>
                <w:szCs w:val="20"/>
                <w:lang w:eastAsia="en-AU"/>
              </w:rPr>
              <w:t xml:space="preserve"> (</w:t>
            </w:r>
            <w:r w:rsidRPr="0042327C">
              <w:rPr>
                <w:rFonts w:asciiTheme="minorHAnsi" w:eastAsia="Times New Roman" w:hAnsiTheme="minorHAnsi" w:cstheme="minorHAnsi"/>
                <w:color w:val="000000"/>
                <w:sz w:val="20"/>
                <w:szCs w:val="20"/>
                <w:lang w:eastAsia="en-AU"/>
              </w:rPr>
              <w:t xml:space="preserve">State forest areas are </w:t>
            </w:r>
            <w:r>
              <w:rPr>
                <w:rFonts w:asciiTheme="minorHAnsi" w:eastAsia="Times New Roman" w:hAnsiTheme="minorHAnsi" w:cstheme="minorHAnsi"/>
                <w:color w:val="000000"/>
                <w:sz w:val="20"/>
                <w:szCs w:val="20"/>
                <w:lang w:eastAsia="en-AU"/>
              </w:rPr>
              <w:t xml:space="preserve">to be </w:t>
            </w:r>
            <w:r w:rsidRPr="0042327C">
              <w:rPr>
                <w:rFonts w:asciiTheme="minorHAnsi" w:eastAsia="Times New Roman" w:hAnsiTheme="minorHAnsi" w:cstheme="minorHAnsi"/>
                <w:color w:val="000000"/>
                <w:sz w:val="20"/>
                <w:szCs w:val="20"/>
                <w:lang w:eastAsia="en-AU"/>
              </w:rPr>
              <w:t>maintained as SPZ</w:t>
            </w:r>
            <w:r>
              <w:rPr>
                <w:rFonts w:asciiTheme="minorHAnsi" w:eastAsia="Times New Roman" w:hAnsiTheme="minorHAnsi" w:cstheme="minorHAnsi"/>
                <w:color w:val="000000"/>
                <w:sz w:val="20"/>
                <w:szCs w:val="20"/>
                <w:lang w:eastAsia="en-AU"/>
              </w:rPr>
              <w:t xml:space="preserve">) or between </w:t>
            </w:r>
            <w:r w:rsidRPr="0042327C">
              <w:rPr>
                <w:rFonts w:asciiTheme="minorHAnsi" w:eastAsia="Times New Roman" w:hAnsiTheme="minorHAnsi" w:cstheme="minorHAnsi"/>
                <w:color w:val="000000"/>
                <w:sz w:val="20"/>
                <w:szCs w:val="20"/>
                <w:lang w:eastAsia="en-AU"/>
              </w:rPr>
              <w:t>600-1000 ha in area</w:t>
            </w:r>
            <w:r>
              <w:rPr>
                <w:rFonts w:asciiTheme="minorHAnsi" w:eastAsia="Times New Roman" w:hAnsiTheme="minorHAnsi" w:cstheme="minorHAnsi"/>
                <w:color w:val="000000"/>
                <w:sz w:val="20"/>
                <w:szCs w:val="20"/>
                <w:lang w:eastAsia="en-AU"/>
              </w:rPr>
              <w:t xml:space="preserve"> where</w:t>
            </w:r>
            <w:r w:rsidRPr="00EF3389">
              <w:rPr>
                <w:rFonts w:asciiTheme="minorHAnsi" w:eastAsia="Times New Roman" w:hAnsiTheme="minorHAnsi" w:cstheme="minorHAnsi"/>
                <w:color w:val="000000"/>
                <w:sz w:val="20"/>
                <w:szCs w:val="20"/>
                <w:lang w:eastAsia="en-AU"/>
              </w:rPr>
              <w:t xml:space="preserve"> </w:t>
            </w:r>
            <w:r w:rsidRPr="0042327C">
              <w:rPr>
                <w:rFonts w:asciiTheme="minorHAnsi" w:eastAsia="Times New Roman" w:hAnsiTheme="minorHAnsi" w:cstheme="minorHAnsi"/>
                <w:color w:val="000000"/>
                <w:sz w:val="20"/>
                <w:szCs w:val="20"/>
                <w:lang w:eastAsia="en-AU"/>
              </w:rPr>
              <w:t>selective harvesting systems are used</w:t>
            </w:r>
            <w:r>
              <w:rPr>
                <w:rFonts w:asciiTheme="minorHAnsi" w:eastAsia="Times New Roman" w:hAnsiTheme="minorHAnsi" w:cstheme="minorHAnsi"/>
                <w:color w:val="000000"/>
                <w:sz w:val="20"/>
                <w:szCs w:val="20"/>
                <w:lang w:eastAsia="en-AU"/>
              </w:rPr>
              <w:t xml:space="preserve"> (</w:t>
            </w:r>
            <w:r w:rsidRPr="0042327C">
              <w:rPr>
                <w:rFonts w:asciiTheme="minorHAnsi" w:eastAsia="Times New Roman" w:hAnsiTheme="minorHAnsi" w:cstheme="minorHAnsi"/>
                <w:color w:val="000000"/>
                <w:sz w:val="20"/>
                <w:szCs w:val="20"/>
                <w:lang w:eastAsia="en-AU"/>
              </w:rPr>
              <w:t>State forest areas are maintained as SMZ</w:t>
            </w:r>
            <w:r>
              <w:rPr>
                <w:rFonts w:asciiTheme="minorHAnsi" w:eastAsia="Times New Roman" w:hAnsiTheme="minorHAnsi" w:cstheme="minorHAnsi"/>
                <w:color w:val="000000"/>
                <w:sz w:val="20"/>
                <w:szCs w:val="20"/>
                <w:lang w:eastAsia="en-AU"/>
              </w:rPr>
              <w:t>)</w:t>
            </w:r>
            <w:r w:rsidRPr="00811C19">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BOMA selection considerations include:</w:t>
            </w:r>
            <w:r w:rsidRPr="00E61087">
              <w:rPr>
                <w:rFonts w:asciiTheme="minorHAnsi" w:eastAsia="Times New Roman" w:hAnsiTheme="minorHAnsi" w:cstheme="minorHAnsi"/>
                <w:color w:val="000000"/>
                <w:sz w:val="20"/>
                <w:szCs w:val="20"/>
                <w:lang w:eastAsia="en-AU"/>
              </w:rPr>
              <w:br/>
              <w:t>- priority to protect nest sites or probable breeding areas based on the occurrence of owlets or adult roosting pairs</w:t>
            </w:r>
            <w:r w:rsidRPr="00E61087">
              <w:rPr>
                <w:rFonts w:asciiTheme="minorHAnsi" w:eastAsia="Times New Roman" w:hAnsiTheme="minorHAnsi" w:cstheme="minorHAnsi"/>
                <w:color w:val="000000"/>
                <w:sz w:val="20"/>
                <w:szCs w:val="20"/>
                <w:lang w:eastAsia="en-AU"/>
              </w:rPr>
              <w:br/>
              <w:t>- strength of evidence for existence of a resident pair</w:t>
            </w:r>
            <w:r w:rsidRPr="00E61087">
              <w:rPr>
                <w:rFonts w:asciiTheme="minorHAnsi" w:eastAsia="Times New Roman" w:hAnsiTheme="minorHAnsi" w:cstheme="minorHAnsi"/>
                <w:color w:val="000000"/>
                <w:sz w:val="20"/>
                <w:szCs w:val="20"/>
                <w:lang w:eastAsia="en-AU"/>
              </w:rPr>
              <w:br/>
              <w:t>- habitat suitability</w:t>
            </w:r>
            <w:r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Pr="00E61087">
              <w:rPr>
                <w:rFonts w:asciiTheme="minorHAnsi" w:eastAsia="Times New Roman" w:hAnsiTheme="minorHAnsi" w:cstheme="minorHAnsi"/>
                <w:color w:val="000000"/>
                <w:sz w:val="20"/>
                <w:szCs w:val="20"/>
                <w:lang w:eastAsia="en-AU"/>
              </w:rPr>
              <w:br/>
              <w:t xml:space="preserve">BOMAs may overlap with management areas established for other species. </w:t>
            </w:r>
            <w:r w:rsidRPr="00E61087">
              <w:rPr>
                <w:rFonts w:asciiTheme="minorHAnsi" w:eastAsia="Times New Roman" w:hAnsiTheme="minorHAnsi" w:cstheme="minorHAnsi"/>
                <w:color w:val="000000"/>
                <w:sz w:val="20"/>
                <w:szCs w:val="20"/>
                <w:lang w:eastAsia="en-AU"/>
              </w:rPr>
              <w:br/>
              <w:t>Where BOMAs are based on specific records (rather than habitat modelling), locate them within a 3.5km radius (approximate area of 3,800</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of the record.</w:t>
            </w:r>
            <w:r w:rsidRPr="00E61087">
              <w:rPr>
                <w:rFonts w:asciiTheme="minorHAnsi" w:eastAsia="Times New Roman" w:hAnsiTheme="minorHAnsi" w:cstheme="minorHAnsi"/>
                <w:color w:val="000000"/>
                <w:sz w:val="20"/>
                <w:szCs w:val="20"/>
                <w:lang w:eastAsia="en-AU"/>
              </w:rPr>
              <w:br/>
              <w:t xml:space="preserve">Maintain a 3ha SPZ </w:t>
            </w:r>
            <w:r w:rsidR="00D72825">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any specific records within these BOMAs.</w:t>
            </w:r>
          </w:p>
        </w:tc>
        <w:tc>
          <w:tcPr>
            <w:tcW w:w="2552" w:type="dxa"/>
            <w:tcBorders>
              <w:top w:val="single" w:sz="4" w:space="0" w:color="F79646" w:themeColor="accent6"/>
              <w:left w:val="nil"/>
              <w:bottom w:val="single" w:sz="4" w:space="0" w:color="F79646" w:themeColor="accent6"/>
              <w:right w:val="nil"/>
            </w:tcBorders>
            <w:shd w:val="clear" w:color="000000" w:fill="FFFFFF"/>
            <w:hideMark/>
          </w:tcPr>
          <w:p w14:paraId="44DB6EDB"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Prepare a SMZ plan or prescriptions prior to harvesting commencement that specify protection of hollow-bearing trees for owls and prey species along with younger trees that may provide hollows in future.</w:t>
            </w:r>
          </w:p>
        </w:tc>
        <w:tc>
          <w:tcPr>
            <w:tcW w:w="1559" w:type="dxa"/>
            <w:tcBorders>
              <w:top w:val="single" w:sz="4" w:space="0" w:color="F79646" w:themeColor="accent6"/>
              <w:left w:val="nil"/>
              <w:bottom w:val="single" w:sz="4" w:space="0" w:color="F79646" w:themeColor="accent6"/>
            </w:tcBorders>
            <w:shd w:val="clear" w:color="000000" w:fill="FFFFFF"/>
            <w:hideMark/>
          </w:tcPr>
          <w:p w14:paraId="31389423"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811C19">
              <w:rPr>
                <w:rFonts w:asciiTheme="minorHAnsi" w:eastAsia="Times New Roman" w:hAnsiTheme="minorHAnsi" w:cstheme="minorHAnsi"/>
                <w:color w:val="000000"/>
                <w:sz w:val="20"/>
                <w:szCs w:val="20"/>
                <w:lang w:eastAsia="en-AU"/>
              </w:rPr>
              <w:t>Once state wide targets are met, review BOMA allocation when records of higher priority are discovered.</w:t>
            </w:r>
          </w:p>
        </w:tc>
      </w:tr>
      <w:tr w:rsidR="00EF3389" w:rsidRPr="00E61087" w14:paraId="2C3F1EA9" w14:textId="77777777" w:rsidTr="00EF3389">
        <w:tc>
          <w:tcPr>
            <w:tcW w:w="1155" w:type="dxa"/>
            <w:tcBorders>
              <w:top w:val="single" w:sz="4" w:space="0" w:color="F79646" w:themeColor="accent6"/>
              <w:bottom w:val="single" w:sz="4" w:space="0" w:color="F79646" w:themeColor="accent6"/>
              <w:right w:val="nil"/>
            </w:tcBorders>
            <w:shd w:val="clear" w:color="auto" w:fill="auto"/>
            <w:hideMark/>
          </w:tcPr>
          <w:p w14:paraId="74DE5D4F" w14:textId="77777777" w:rsidR="00EF3389" w:rsidRPr="00E61087"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East Gippsland</w:t>
            </w:r>
          </w:p>
        </w:tc>
        <w:tc>
          <w:tcPr>
            <w:tcW w:w="1128" w:type="dxa"/>
            <w:tcBorders>
              <w:top w:val="single" w:sz="4" w:space="0" w:color="F79646" w:themeColor="accent6"/>
              <w:left w:val="nil"/>
              <w:bottom w:val="single" w:sz="4" w:space="0" w:color="F79646" w:themeColor="accent6"/>
              <w:right w:val="nil"/>
            </w:tcBorders>
            <w:shd w:val="clear" w:color="auto" w:fill="auto"/>
            <w:hideMark/>
          </w:tcPr>
          <w:p w14:paraId="11AE9EB5"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Long-footed Potoroo</w:t>
            </w:r>
          </w:p>
        </w:tc>
        <w:tc>
          <w:tcPr>
            <w:tcW w:w="1134" w:type="dxa"/>
            <w:tcBorders>
              <w:top w:val="single" w:sz="4" w:space="0" w:color="F79646" w:themeColor="accent6"/>
              <w:left w:val="nil"/>
              <w:bottom w:val="single" w:sz="4" w:space="0" w:color="F79646" w:themeColor="accent6"/>
              <w:right w:val="nil"/>
            </w:tcBorders>
            <w:shd w:val="clear" w:color="auto" w:fill="auto"/>
            <w:hideMark/>
          </w:tcPr>
          <w:p w14:paraId="730B34BB" w14:textId="77777777" w:rsidR="00EF3389" w:rsidRPr="00E433F2" w:rsidRDefault="00EF3389" w:rsidP="00076638">
            <w:pPr>
              <w:spacing w:after="0" w:line="240" w:lineRule="auto"/>
              <w:rPr>
                <w:rFonts w:asciiTheme="minorHAnsi" w:eastAsia="Times New Roman" w:hAnsiTheme="minorHAnsi" w:cstheme="minorHAnsi"/>
                <w:i/>
                <w:color w:val="000000"/>
                <w:sz w:val="20"/>
                <w:szCs w:val="20"/>
                <w:lang w:eastAsia="en-AU"/>
              </w:rPr>
            </w:pPr>
            <w:r w:rsidRPr="00E433F2">
              <w:rPr>
                <w:rFonts w:asciiTheme="minorHAnsi" w:eastAsia="Times New Roman" w:hAnsiTheme="minorHAnsi" w:cstheme="minorHAnsi"/>
                <w:i/>
                <w:color w:val="000000"/>
                <w:sz w:val="20"/>
                <w:szCs w:val="20"/>
                <w:lang w:eastAsia="en-AU"/>
              </w:rPr>
              <w:t>Potorous longipes</w:t>
            </w:r>
          </w:p>
        </w:tc>
        <w:tc>
          <w:tcPr>
            <w:tcW w:w="6804" w:type="dxa"/>
            <w:tcBorders>
              <w:top w:val="single" w:sz="4" w:space="0" w:color="F79646" w:themeColor="accent6"/>
              <w:left w:val="nil"/>
              <w:bottom w:val="single" w:sz="4" w:space="0" w:color="F79646" w:themeColor="accent6"/>
              <w:right w:val="nil"/>
            </w:tcBorders>
            <w:shd w:val="clear" w:color="000000" w:fill="FFFFFF"/>
            <w:hideMark/>
          </w:tcPr>
          <w:p w14:paraId="0FF2E5DE"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Maintain areas of State forest within the East Gippsland Long-footed Potoroo Core Protected Area within SPZ.</w:t>
            </w:r>
          </w:p>
        </w:tc>
        <w:tc>
          <w:tcPr>
            <w:tcW w:w="2552" w:type="dxa"/>
            <w:tcBorders>
              <w:top w:val="single" w:sz="4" w:space="0" w:color="F79646" w:themeColor="accent6"/>
              <w:left w:val="nil"/>
              <w:bottom w:val="single" w:sz="4" w:space="0" w:color="F79646" w:themeColor="accent6"/>
              <w:right w:val="nil"/>
            </w:tcBorders>
            <w:shd w:val="clear" w:color="000000" w:fill="FFFFFF"/>
            <w:hideMark/>
          </w:tcPr>
          <w:p w14:paraId="746939E8"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tcBorders>
              <w:top w:val="single" w:sz="4" w:space="0" w:color="F79646" w:themeColor="accent6"/>
              <w:left w:val="nil"/>
              <w:bottom w:val="single" w:sz="4" w:space="0" w:color="F79646" w:themeColor="accent6"/>
            </w:tcBorders>
            <w:shd w:val="clear" w:color="000000" w:fill="FFFFFF"/>
            <w:hideMark/>
          </w:tcPr>
          <w:p w14:paraId="03DF6555"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EF3389" w:rsidRPr="00E61087" w14:paraId="28B4ADA4" w14:textId="77777777" w:rsidTr="00EF3389">
        <w:tc>
          <w:tcPr>
            <w:tcW w:w="1155" w:type="dxa"/>
            <w:tcBorders>
              <w:top w:val="single" w:sz="4" w:space="0" w:color="F79646" w:themeColor="accent6"/>
              <w:bottom w:val="single" w:sz="4" w:space="0" w:color="F79646" w:themeColor="accent6"/>
              <w:right w:val="nil"/>
            </w:tcBorders>
            <w:shd w:val="clear" w:color="auto" w:fill="auto"/>
            <w:hideMark/>
          </w:tcPr>
          <w:p w14:paraId="0C87F664" w14:textId="77777777" w:rsidR="00EF3389" w:rsidRPr="00E61087"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East Gippsland</w:t>
            </w:r>
          </w:p>
        </w:tc>
        <w:tc>
          <w:tcPr>
            <w:tcW w:w="1128" w:type="dxa"/>
            <w:tcBorders>
              <w:top w:val="single" w:sz="4" w:space="0" w:color="F79646" w:themeColor="accent6"/>
              <w:left w:val="nil"/>
              <w:bottom w:val="single" w:sz="4" w:space="0" w:color="F79646" w:themeColor="accent6"/>
              <w:right w:val="nil"/>
            </w:tcBorders>
            <w:shd w:val="clear" w:color="auto" w:fill="auto"/>
            <w:hideMark/>
          </w:tcPr>
          <w:p w14:paraId="57040842"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Masked Owl</w:t>
            </w:r>
          </w:p>
        </w:tc>
        <w:tc>
          <w:tcPr>
            <w:tcW w:w="1134" w:type="dxa"/>
            <w:tcBorders>
              <w:top w:val="single" w:sz="4" w:space="0" w:color="F79646" w:themeColor="accent6"/>
              <w:left w:val="nil"/>
              <w:bottom w:val="single" w:sz="4" w:space="0" w:color="F79646" w:themeColor="accent6"/>
              <w:right w:val="nil"/>
            </w:tcBorders>
            <w:shd w:val="clear" w:color="auto" w:fill="auto"/>
            <w:hideMark/>
          </w:tcPr>
          <w:p w14:paraId="50BDB314" w14:textId="77777777" w:rsidR="00EF3389" w:rsidRPr="00E433F2" w:rsidRDefault="00EF3389" w:rsidP="00076638">
            <w:pPr>
              <w:spacing w:after="0" w:line="240" w:lineRule="auto"/>
              <w:rPr>
                <w:rFonts w:asciiTheme="minorHAnsi" w:eastAsia="Times New Roman" w:hAnsiTheme="minorHAnsi" w:cstheme="minorHAnsi"/>
                <w:i/>
                <w:color w:val="000000"/>
                <w:sz w:val="20"/>
                <w:szCs w:val="20"/>
                <w:lang w:eastAsia="en-AU"/>
              </w:rPr>
            </w:pPr>
            <w:r w:rsidRPr="00E433F2">
              <w:rPr>
                <w:rFonts w:asciiTheme="minorHAnsi" w:eastAsia="Times New Roman" w:hAnsiTheme="minorHAnsi" w:cstheme="minorHAnsi"/>
                <w:i/>
                <w:color w:val="000000"/>
                <w:sz w:val="20"/>
                <w:szCs w:val="20"/>
                <w:lang w:eastAsia="en-AU"/>
              </w:rPr>
              <w:t>Tyto novaehollandiea novaehollandiea</w:t>
            </w:r>
          </w:p>
        </w:tc>
        <w:tc>
          <w:tcPr>
            <w:tcW w:w="6804" w:type="dxa"/>
            <w:tcBorders>
              <w:top w:val="single" w:sz="4" w:space="0" w:color="F79646" w:themeColor="accent6"/>
              <w:left w:val="nil"/>
              <w:bottom w:val="single" w:sz="4" w:space="0" w:color="F79646" w:themeColor="accent6"/>
              <w:right w:val="nil"/>
            </w:tcBorders>
            <w:shd w:val="clear" w:color="000000" w:fill="FFFFFF"/>
            <w:hideMark/>
          </w:tcPr>
          <w:p w14:paraId="188BDDB6"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7D5FB2">
              <w:rPr>
                <w:rFonts w:asciiTheme="minorHAnsi" w:eastAsia="Times New Roman" w:hAnsiTheme="minorHAnsi" w:cstheme="minorHAnsi"/>
                <w:color w:val="000000"/>
                <w:sz w:val="20"/>
                <w:szCs w:val="20"/>
                <w:lang w:eastAsia="en-AU"/>
              </w:rPr>
              <w:t xml:space="preserve">Identify and maintain a target of 150 resident pairs as </w:t>
            </w:r>
            <w:r>
              <w:rPr>
                <w:rFonts w:asciiTheme="minorHAnsi" w:eastAsia="Times New Roman" w:hAnsiTheme="minorHAnsi" w:cstheme="minorHAnsi"/>
                <w:color w:val="000000"/>
                <w:sz w:val="20"/>
                <w:szCs w:val="20"/>
                <w:lang w:eastAsia="en-AU"/>
              </w:rPr>
              <w:t>Masked</w:t>
            </w:r>
            <w:r w:rsidRPr="007D5FB2">
              <w:rPr>
                <w:rFonts w:asciiTheme="minorHAnsi" w:eastAsia="Times New Roman" w:hAnsiTheme="minorHAnsi" w:cstheme="minorHAnsi"/>
                <w:color w:val="000000"/>
                <w:sz w:val="20"/>
                <w:szCs w:val="20"/>
                <w:lang w:eastAsia="en-AU"/>
              </w:rPr>
              <w:t xml:space="preserve"> Owl Management Areas (</w:t>
            </w:r>
            <w:r>
              <w:rPr>
                <w:rFonts w:asciiTheme="minorHAnsi" w:eastAsia="Times New Roman" w:hAnsiTheme="minorHAnsi" w:cstheme="minorHAnsi"/>
                <w:color w:val="000000"/>
                <w:sz w:val="20"/>
                <w:szCs w:val="20"/>
                <w:lang w:eastAsia="en-AU"/>
              </w:rPr>
              <w:t>M</w:t>
            </w:r>
            <w:r w:rsidRPr="007D5FB2">
              <w:rPr>
                <w:rFonts w:asciiTheme="minorHAnsi" w:eastAsia="Times New Roman" w:hAnsiTheme="minorHAnsi" w:cstheme="minorHAnsi"/>
                <w:color w:val="000000"/>
                <w:sz w:val="20"/>
                <w:szCs w:val="20"/>
                <w:lang w:eastAsia="en-AU"/>
              </w:rPr>
              <w:t>OMA) across their main range in Victoria on either public or private land.</w:t>
            </w:r>
            <w:r>
              <w:rPr>
                <w:rFonts w:asciiTheme="minorHAnsi" w:eastAsia="Times New Roman" w:hAnsiTheme="minorHAnsi" w:cstheme="minorHAnsi"/>
                <w:color w:val="000000"/>
                <w:sz w:val="20"/>
                <w:szCs w:val="20"/>
                <w:lang w:eastAsia="en-AU"/>
              </w:rPr>
              <w:t xml:space="preserve"> Within the East Gippsland FMA M</w:t>
            </w:r>
            <w:r w:rsidRPr="007D5FB2">
              <w:rPr>
                <w:rFonts w:asciiTheme="minorHAnsi" w:eastAsia="Times New Roman" w:hAnsiTheme="minorHAnsi" w:cstheme="minorHAnsi"/>
                <w:color w:val="000000"/>
                <w:sz w:val="20"/>
                <w:szCs w:val="20"/>
                <w:lang w:eastAsia="en-AU"/>
              </w:rPr>
              <w:t xml:space="preserve">OMAs are to be </w:t>
            </w:r>
            <w:r>
              <w:rPr>
                <w:rFonts w:asciiTheme="minorHAnsi" w:eastAsia="Times New Roman" w:hAnsiTheme="minorHAnsi" w:cstheme="minorHAnsi"/>
                <w:color w:val="000000"/>
                <w:sz w:val="20"/>
                <w:szCs w:val="20"/>
                <w:lang w:eastAsia="en-AU"/>
              </w:rPr>
              <w:t xml:space="preserve">at least </w:t>
            </w:r>
            <w:r w:rsidRPr="007D5FB2">
              <w:rPr>
                <w:rFonts w:asciiTheme="minorHAnsi" w:eastAsia="Times New Roman" w:hAnsiTheme="minorHAnsi" w:cstheme="minorHAnsi"/>
                <w:color w:val="000000"/>
                <w:sz w:val="20"/>
                <w:szCs w:val="20"/>
                <w:lang w:eastAsia="en-AU"/>
              </w:rPr>
              <w:t xml:space="preserve">500 ha where clear-fell or seed-tree systems are used (State forest areas are to be maintained as SPZ) or </w:t>
            </w:r>
            <w:r>
              <w:rPr>
                <w:rFonts w:asciiTheme="minorHAnsi" w:eastAsia="Times New Roman" w:hAnsiTheme="minorHAnsi" w:cstheme="minorHAnsi"/>
                <w:color w:val="000000"/>
                <w:sz w:val="20"/>
                <w:szCs w:val="20"/>
                <w:lang w:eastAsia="en-AU"/>
              </w:rPr>
              <w:t xml:space="preserve">at least </w:t>
            </w:r>
            <w:r w:rsidRPr="007D5FB2">
              <w:rPr>
                <w:rFonts w:asciiTheme="minorHAnsi" w:eastAsia="Times New Roman" w:hAnsiTheme="minorHAnsi" w:cstheme="minorHAnsi"/>
                <w:color w:val="000000"/>
                <w:sz w:val="20"/>
                <w:szCs w:val="20"/>
                <w:lang w:eastAsia="en-AU"/>
              </w:rPr>
              <w:t xml:space="preserve">1000 ha in area where selective harvesting systems are used (State forest areas are maintained as SMZ). </w:t>
            </w:r>
            <w:r w:rsidRPr="00E61087">
              <w:rPr>
                <w:rFonts w:asciiTheme="minorHAnsi" w:eastAsia="Times New Roman" w:hAnsiTheme="minorHAnsi" w:cstheme="minorHAnsi"/>
                <w:color w:val="000000"/>
                <w:sz w:val="20"/>
                <w:szCs w:val="20"/>
                <w:lang w:eastAsia="en-AU"/>
              </w:rPr>
              <w:t>MOMA selection considerations include:</w:t>
            </w:r>
            <w:r w:rsidRPr="00E61087">
              <w:rPr>
                <w:rFonts w:asciiTheme="minorHAnsi" w:eastAsia="Times New Roman" w:hAnsiTheme="minorHAnsi" w:cstheme="minorHAnsi"/>
                <w:color w:val="000000"/>
                <w:sz w:val="20"/>
                <w:szCs w:val="20"/>
                <w:lang w:eastAsia="en-AU"/>
              </w:rPr>
              <w:br/>
              <w:t>- strength of evidence for existence of a resident pair</w:t>
            </w:r>
            <w:r w:rsidRPr="00E61087">
              <w:rPr>
                <w:rFonts w:asciiTheme="minorHAnsi" w:eastAsia="Times New Roman" w:hAnsiTheme="minorHAnsi" w:cstheme="minorHAnsi"/>
                <w:color w:val="000000"/>
                <w:sz w:val="20"/>
                <w:szCs w:val="20"/>
                <w:lang w:eastAsia="en-AU"/>
              </w:rPr>
              <w:br/>
              <w:t>- habitat suitability</w:t>
            </w:r>
            <w:r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Pr="00E61087">
              <w:rPr>
                <w:rFonts w:asciiTheme="minorHAnsi" w:eastAsia="Times New Roman" w:hAnsiTheme="minorHAnsi" w:cstheme="minorHAnsi"/>
                <w:color w:val="000000"/>
                <w:sz w:val="20"/>
                <w:szCs w:val="20"/>
                <w:lang w:eastAsia="en-AU"/>
              </w:rPr>
              <w:br/>
              <w:t xml:space="preserve">MOMAs may overlap with management areas established for other species. </w:t>
            </w:r>
            <w:r w:rsidRPr="00E61087">
              <w:rPr>
                <w:rFonts w:asciiTheme="minorHAnsi" w:eastAsia="Times New Roman" w:hAnsiTheme="minorHAnsi" w:cstheme="minorHAnsi"/>
                <w:color w:val="000000"/>
                <w:sz w:val="20"/>
                <w:szCs w:val="20"/>
                <w:lang w:eastAsia="en-AU"/>
              </w:rPr>
              <w:br/>
              <w:t>Where these MOMAs are based on specific records (rather than habitat modelling), locate them within a 3.5</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(approximate area of 3,800</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of the record.</w:t>
            </w:r>
            <w:r w:rsidRPr="00E61087">
              <w:rPr>
                <w:rFonts w:asciiTheme="minorHAnsi" w:eastAsia="Times New Roman" w:hAnsiTheme="minorHAnsi" w:cstheme="minorHAnsi"/>
                <w:color w:val="000000"/>
                <w:sz w:val="20"/>
                <w:szCs w:val="20"/>
                <w:lang w:eastAsia="en-AU"/>
              </w:rPr>
              <w:br/>
              <w:t>Maintain a 3</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SPZ </w:t>
            </w:r>
            <w:r w:rsidR="00C20BE9">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any specific records within these MOMAs.</w:t>
            </w:r>
          </w:p>
        </w:tc>
        <w:tc>
          <w:tcPr>
            <w:tcW w:w="2552" w:type="dxa"/>
            <w:tcBorders>
              <w:top w:val="single" w:sz="4" w:space="0" w:color="F79646" w:themeColor="accent6"/>
              <w:left w:val="nil"/>
              <w:bottom w:val="single" w:sz="4" w:space="0" w:color="F79646" w:themeColor="accent6"/>
              <w:right w:val="nil"/>
            </w:tcBorders>
            <w:shd w:val="clear" w:color="000000" w:fill="FFFFFF"/>
            <w:hideMark/>
          </w:tcPr>
          <w:p w14:paraId="48C5419E"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Prepare a SMZ plan prior to harvesting commencement that specify retention of sufficient levels of habitat trees for Masked Owl.</w:t>
            </w:r>
          </w:p>
        </w:tc>
        <w:tc>
          <w:tcPr>
            <w:tcW w:w="1559" w:type="dxa"/>
            <w:tcBorders>
              <w:top w:val="single" w:sz="4" w:space="0" w:color="F79646" w:themeColor="accent6"/>
              <w:left w:val="nil"/>
              <w:bottom w:val="single" w:sz="4" w:space="0" w:color="F79646" w:themeColor="accent6"/>
            </w:tcBorders>
            <w:shd w:val="clear" w:color="000000" w:fill="FFFFFF"/>
            <w:hideMark/>
          </w:tcPr>
          <w:p w14:paraId="52733492"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BE637A">
              <w:rPr>
                <w:rFonts w:asciiTheme="minorHAnsi" w:eastAsia="Times New Roman" w:hAnsiTheme="minorHAnsi" w:cstheme="minorHAnsi"/>
                <w:color w:val="000000"/>
                <w:sz w:val="20"/>
                <w:szCs w:val="20"/>
                <w:lang w:eastAsia="en-AU"/>
              </w:rPr>
              <w:t xml:space="preserve">Once state wide targets are met, review </w:t>
            </w:r>
            <w:r w:rsidR="00F07543">
              <w:rPr>
                <w:rFonts w:asciiTheme="minorHAnsi" w:eastAsia="Times New Roman" w:hAnsiTheme="minorHAnsi" w:cstheme="minorHAnsi"/>
                <w:color w:val="000000"/>
                <w:sz w:val="20"/>
                <w:szCs w:val="20"/>
                <w:lang w:eastAsia="en-AU"/>
              </w:rPr>
              <w:t>M</w:t>
            </w:r>
            <w:r w:rsidRPr="00BE637A">
              <w:rPr>
                <w:rFonts w:asciiTheme="minorHAnsi" w:eastAsia="Times New Roman" w:hAnsiTheme="minorHAnsi" w:cstheme="minorHAnsi"/>
                <w:color w:val="000000"/>
                <w:sz w:val="20"/>
                <w:szCs w:val="20"/>
                <w:lang w:eastAsia="en-AU"/>
              </w:rPr>
              <w:t>OMA allocation when records of higher priority are discovered.</w:t>
            </w:r>
          </w:p>
        </w:tc>
      </w:tr>
      <w:tr w:rsidR="00EF3389" w:rsidRPr="00E61087" w14:paraId="2DA506EB" w14:textId="77777777" w:rsidTr="00EF3389">
        <w:tc>
          <w:tcPr>
            <w:tcW w:w="1155" w:type="dxa"/>
            <w:tcBorders>
              <w:top w:val="single" w:sz="4" w:space="0" w:color="F79646" w:themeColor="accent6"/>
              <w:bottom w:val="single" w:sz="4" w:space="0" w:color="F79646" w:themeColor="accent6"/>
              <w:right w:val="nil"/>
            </w:tcBorders>
            <w:shd w:val="clear" w:color="auto" w:fill="auto"/>
            <w:hideMark/>
          </w:tcPr>
          <w:p w14:paraId="367635EF" w14:textId="77777777" w:rsidR="00EF3389" w:rsidRPr="00E61087"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East Gippsland</w:t>
            </w:r>
          </w:p>
        </w:tc>
        <w:tc>
          <w:tcPr>
            <w:tcW w:w="1128" w:type="dxa"/>
            <w:tcBorders>
              <w:top w:val="single" w:sz="4" w:space="0" w:color="F79646" w:themeColor="accent6"/>
              <w:left w:val="nil"/>
              <w:bottom w:val="single" w:sz="4" w:space="0" w:color="F79646" w:themeColor="accent6"/>
              <w:right w:val="nil"/>
            </w:tcBorders>
            <w:shd w:val="clear" w:color="auto" w:fill="auto"/>
            <w:hideMark/>
          </w:tcPr>
          <w:p w14:paraId="6FFFE4FE"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Powerful Owl</w:t>
            </w:r>
          </w:p>
        </w:tc>
        <w:tc>
          <w:tcPr>
            <w:tcW w:w="1134" w:type="dxa"/>
            <w:tcBorders>
              <w:top w:val="single" w:sz="4" w:space="0" w:color="F79646" w:themeColor="accent6"/>
              <w:left w:val="nil"/>
              <w:bottom w:val="single" w:sz="4" w:space="0" w:color="F79646" w:themeColor="accent6"/>
              <w:right w:val="nil"/>
            </w:tcBorders>
            <w:shd w:val="clear" w:color="auto" w:fill="auto"/>
            <w:hideMark/>
          </w:tcPr>
          <w:p w14:paraId="4700D5F1" w14:textId="77777777" w:rsidR="00EF3389" w:rsidRPr="00E433F2" w:rsidRDefault="00EF3389" w:rsidP="00076638">
            <w:pPr>
              <w:spacing w:after="0" w:line="240" w:lineRule="auto"/>
              <w:rPr>
                <w:rFonts w:asciiTheme="minorHAnsi" w:eastAsia="Times New Roman" w:hAnsiTheme="minorHAnsi" w:cstheme="minorHAnsi"/>
                <w:i/>
                <w:color w:val="000000"/>
                <w:sz w:val="20"/>
                <w:szCs w:val="20"/>
                <w:lang w:eastAsia="en-AU"/>
              </w:rPr>
            </w:pPr>
            <w:r w:rsidRPr="00E433F2">
              <w:rPr>
                <w:rFonts w:asciiTheme="minorHAnsi" w:eastAsia="Times New Roman" w:hAnsiTheme="minorHAnsi" w:cstheme="minorHAnsi"/>
                <w:i/>
                <w:color w:val="000000"/>
                <w:sz w:val="20"/>
                <w:szCs w:val="20"/>
                <w:lang w:eastAsia="en-AU"/>
              </w:rPr>
              <w:t>Ninox strenua</w:t>
            </w:r>
          </w:p>
        </w:tc>
        <w:tc>
          <w:tcPr>
            <w:tcW w:w="6804" w:type="dxa"/>
            <w:tcBorders>
              <w:top w:val="single" w:sz="4" w:space="0" w:color="F79646" w:themeColor="accent6"/>
              <w:left w:val="nil"/>
              <w:bottom w:val="single" w:sz="4" w:space="0" w:color="F79646" w:themeColor="accent6"/>
              <w:right w:val="nil"/>
            </w:tcBorders>
            <w:shd w:val="clear" w:color="000000" w:fill="FFFFFF"/>
            <w:hideMark/>
          </w:tcPr>
          <w:p w14:paraId="061C4729" w14:textId="77777777" w:rsidR="00EF3389" w:rsidRPr="00EF3389" w:rsidRDefault="00EF3389" w:rsidP="00D90767">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Identify and maintain a target of 100 Powerful Owl Management Areas (POMA) across public land in East Gippsland FMA. Where possible, locate POMAs </w:t>
            </w:r>
            <w:r w:rsidR="00C20BE9">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nest sites or probable breeding areas based on the occurrence of owlets or adult roosting pairs. Select Powerful Owl sites to meet the POMA target in the following order of priority:</w:t>
            </w:r>
            <w:r w:rsidRPr="00E61087">
              <w:rPr>
                <w:rFonts w:asciiTheme="minorHAnsi" w:eastAsia="Times New Roman" w:hAnsiTheme="minorHAnsi" w:cstheme="minorHAnsi"/>
                <w:color w:val="000000"/>
                <w:sz w:val="20"/>
                <w:szCs w:val="20"/>
                <w:lang w:eastAsia="en-AU"/>
              </w:rPr>
              <w:br/>
              <w:t>1. confirmed nest trees utilised during the past 5 years</w:t>
            </w:r>
            <w:r w:rsidRPr="00E61087">
              <w:rPr>
                <w:rFonts w:asciiTheme="minorHAnsi" w:eastAsia="Times New Roman" w:hAnsiTheme="minorHAnsi" w:cstheme="minorHAnsi"/>
                <w:color w:val="000000"/>
                <w:sz w:val="20"/>
                <w:szCs w:val="20"/>
                <w:lang w:eastAsia="en-AU"/>
              </w:rPr>
              <w:br/>
              <w:t>2. confirmed roost trees utilised during the past 5 years</w:t>
            </w:r>
            <w:r w:rsidRPr="00E61087">
              <w:rPr>
                <w:rFonts w:asciiTheme="minorHAnsi" w:eastAsia="Times New Roman" w:hAnsiTheme="minorHAnsi" w:cstheme="minorHAnsi"/>
                <w:color w:val="000000"/>
                <w:sz w:val="20"/>
                <w:szCs w:val="20"/>
                <w:lang w:eastAsia="en-AU"/>
              </w:rPr>
              <w:br/>
              <w:t>3. repeated sighting or vocalisation during the past 5 years</w:t>
            </w:r>
            <w:r w:rsidRPr="00E61087">
              <w:rPr>
                <w:rFonts w:asciiTheme="minorHAnsi" w:eastAsia="Times New Roman" w:hAnsiTheme="minorHAnsi" w:cstheme="minorHAnsi"/>
                <w:color w:val="000000"/>
                <w:sz w:val="20"/>
                <w:szCs w:val="20"/>
                <w:lang w:eastAsia="en-AU"/>
              </w:rPr>
              <w:br/>
              <w:t>4. incidental sighting or vocalisation during the past 5 years</w:t>
            </w:r>
            <w:r w:rsidRPr="00E61087">
              <w:rPr>
                <w:rFonts w:asciiTheme="minorHAnsi" w:eastAsia="Times New Roman" w:hAnsiTheme="minorHAnsi" w:cstheme="minorHAnsi"/>
                <w:color w:val="000000"/>
                <w:sz w:val="20"/>
                <w:szCs w:val="20"/>
                <w:lang w:eastAsia="en-AU"/>
              </w:rPr>
              <w:br/>
              <w:t>5. historic record not reconfirmed in the past 5 years</w:t>
            </w:r>
            <w:r w:rsidRPr="00E61087">
              <w:rPr>
                <w:rFonts w:asciiTheme="minorHAnsi" w:eastAsia="Times New Roman" w:hAnsiTheme="minorHAnsi" w:cstheme="minorHAnsi"/>
                <w:color w:val="000000"/>
                <w:sz w:val="20"/>
                <w:szCs w:val="20"/>
                <w:lang w:eastAsia="en-AU"/>
              </w:rPr>
              <w:br/>
              <w:t>6. potential habitat area (preferably based on formal analysis and modelling).</w:t>
            </w:r>
            <w:r w:rsidRPr="00E61087">
              <w:rPr>
                <w:rFonts w:asciiTheme="minorHAnsi" w:eastAsia="Times New Roman" w:hAnsiTheme="minorHAnsi" w:cstheme="minorHAnsi"/>
                <w:color w:val="000000"/>
                <w:sz w:val="20"/>
                <w:szCs w:val="20"/>
                <w:lang w:eastAsia="en-AU"/>
              </w:rPr>
              <w:br/>
              <w:t>Allocate POMAs across State forest and conservation reserves, with preference to protect suitable habitat within conservation reserves, especially in large reserves where the home range can be protected within the reserve.</w:t>
            </w:r>
            <w:r w:rsidRPr="00E61087">
              <w:rPr>
                <w:rFonts w:asciiTheme="minorHAnsi" w:eastAsia="Times New Roman" w:hAnsiTheme="minorHAnsi" w:cstheme="minorHAnsi"/>
                <w:color w:val="000000"/>
                <w:sz w:val="20"/>
                <w:szCs w:val="20"/>
                <w:lang w:eastAsia="en-AU"/>
              </w:rPr>
              <w:br/>
              <w:t xml:space="preserve">Where clearfell harvesting systems are used, maintain a core area of suitable habitat of at least </w:t>
            </w:r>
            <w:r w:rsidR="00D90767">
              <w:rPr>
                <w:rFonts w:asciiTheme="minorHAnsi" w:eastAsia="Times New Roman" w:hAnsiTheme="minorHAnsi" w:cstheme="minorHAnsi"/>
                <w:color w:val="000000"/>
                <w:sz w:val="20"/>
                <w:szCs w:val="20"/>
                <w:lang w:eastAsia="en-AU"/>
              </w:rPr>
              <w:t>8</w:t>
            </w:r>
            <w:r w:rsidR="00D90767" w:rsidRPr="00E61087">
              <w:rPr>
                <w:rFonts w:asciiTheme="minorHAnsi" w:eastAsia="Times New Roman" w:hAnsiTheme="minorHAnsi" w:cstheme="minorHAnsi"/>
                <w:color w:val="000000"/>
                <w:sz w:val="20"/>
                <w:szCs w:val="20"/>
                <w:lang w:eastAsia="en-AU"/>
              </w:rPr>
              <w:t>00</w:t>
            </w:r>
            <w:r w:rsidR="00D90767">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(dependent on habitat type) within a 3.5km radius (approximate area of 3800</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for each POMA. Suitable habitat is areas dominated by old trees and areas likely to support high densities of prey species. Where forest stand characteristics limit the adequacy of the core habitat area, maintain additional habitat of up to </w:t>
            </w:r>
            <w:r w:rsidR="00D90767">
              <w:rPr>
                <w:rFonts w:asciiTheme="minorHAnsi" w:eastAsia="Times New Roman" w:hAnsiTheme="minorHAnsi" w:cstheme="minorHAnsi"/>
                <w:color w:val="000000"/>
                <w:sz w:val="20"/>
                <w:szCs w:val="20"/>
                <w:lang w:eastAsia="en-AU"/>
              </w:rPr>
              <w:t>8</w:t>
            </w:r>
            <w:r w:rsidR="00D90767" w:rsidRPr="00E61087">
              <w:rPr>
                <w:rFonts w:asciiTheme="minorHAnsi" w:eastAsia="Times New Roman" w:hAnsiTheme="minorHAnsi" w:cstheme="minorHAnsi"/>
                <w:color w:val="000000"/>
                <w:sz w:val="20"/>
                <w:szCs w:val="20"/>
                <w:lang w:eastAsia="en-AU"/>
              </w:rPr>
              <w:t xml:space="preserve">00ha </w:t>
            </w:r>
            <w:r w:rsidRPr="00E61087">
              <w:rPr>
                <w:rFonts w:asciiTheme="minorHAnsi" w:eastAsia="Times New Roman" w:hAnsiTheme="minorHAnsi" w:cstheme="minorHAnsi"/>
                <w:color w:val="000000"/>
                <w:sz w:val="20"/>
                <w:szCs w:val="20"/>
                <w:lang w:eastAsia="en-AU"/>
              </w:rPr>
              <w:t>within the same 3.5</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km radius. Determine the size of the core habitat area and any additional habitat requirements based on assessment of the suitability of both existing forest habitat and regrowth forest in relation to prey densities. In State forest include at least </w:t>
            </w:r>
            <w:r w:rsidR="00D90767">
              <w:rPr>
                <w:rFonts w:asciiTheme="minorHAnsi" w:eastAsia="Times New Roman" w:hAnsiTheme="minorHAnsi" w:cstheme="minorHAnsi"/>
                <w:color w:val="000000"/>
                <w:sz w:val="20"/>
                <w:szCs w:val="20"/>
                <w:lang w:eastAsia="en-AU"/>
              </w:rPr>
              <w:t>8</w:t>
            </w:r>
            <w:r w:rsidR="00D90767" w:rsidRPr="00E61087">
              <w:rPr>
                <w:rFonts w:asciiTheme="minorHAnsi" w:eastAsia="Times New Roman" w:hAnsiTheme="minorHAnsi" w:cstheme="minorHAnsi"/>
                <w:color w:val="000000"/>
                <w:sz w:val="20"/>
                <w:szCs w:val="20"/>
                <w:lang w:eastAsia="en-AU"/>
              </w:rPr>
              <w:t>00</w:t>
            </w:r>
            <w:r w:rsidR="00D90767">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of core habitat area within the POMA in SPZ. Maintain additional habitat as SPZ and/or SMZ.</w:t>
            </w:r>
            <w:r w:rsidRPr="00E61087">
              <w:rPr>
                <w:rFonts w:asciiTheme="minorHAnsi" w:eastAsia="Times New Roman" w:hAnsiTheme="minorHAnsi" w:cstheme="minorHAnsi"/>
                <w:color w:val="000000"/>
                <w:sz w:val="20"/>
                <w:szCs w:val="20"/>
                <w:lang w:eastAsia="en-AU"/>
              </w:rPr>
              <w:br/>
              <w:t>Where selective harvesting systems are used, allocate POMAs of 1000</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in area. In State forest include these POMAs in SMZ.</w:t>
            </w:r>
          </w:p>
        </w:tc>
        <w:tc>
          <w:tcPr>
            <w:tcW w:w="2552" w:type="dxa"/>
            <w:tcBorders>
              <w:top w:val="single" w:sz="4" w:space="0" w:color="F79646" w:themeColor="accent6"/>
              <w:left w:val="nil"/>
              <w:bottom w:val="single" w:sz="4" w:space="0" w:color="F79646" w:themeColor="accent6"/>
              <w:right w:val="nil"/>
            </w:tcBorders>
            <w:shd w:val="clear" w:color="000000" w:fill="FFFFFF"/>
            <w:hideMark/>
          </w:tcPr>
          <w:p w14:paraId="05E2A3C0" w14:textId="77777777" w:rsidR="00EF3389" w:rsidRPr="00E61087"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Within the SMZ modify timber harvesting practices to retain high levels of habitat trees consistent with research on Powerful Owl habitat characteristics.</w:t>
            </w:r>
          </w:p>
        </w:tc>
        <w:tc>
          <w:tcPr>
            <w:tcW w:w="1559" w:type="dxa"/>
            <w:tcBorders>
              <w:top w:val="single" w:sz="4" w:space="0" w:color="F79646" w:themeColor="accent6"/>
              <w:left w:val="nil"/>
              <w:bottom w:val="single" w:sz="4" w:space="0" w:color="F79646" w:themeColor="accent6"/>
            </w:tcBorders>
            <w:shd w:val="clear" w:color="000000" w:fill="FFFFFF"/>
            <w:hideMark/>
          </w:tcPr>
          <w:p w14:paraId="62B0A489"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Once regional targets are met, review POMA allocation when records of higher priority are discovered.</w:t>
            </w:r>
          </w:p>
        </w:tc>
      </w:tr>
      <w:tr w:rsidR="00EF3389" w:rsidRPr="00E61087" w14:paraId="05688072" w14:textId="77777777" w:rsidTr="00EF3389">
        <w:tc>
          <w:tcPr>
            <w:tcW w:w="1155" w:type="dxa"/>
            <w:tcBorders>
              <w:top w:val="single" w:sz="4" w:space="0" w:color="F79646" w:themeColor="accent6"/>
              <w:bottom w:val="single" w:sz="4" w:space="0" w:color="F79646" w:themeColor="accent6"/>
              <w:right w:val="nil"/>
            </w:tcBorders>
            <w:shd w:val="clear" w:color="auto" w:fill="auto"/>
            <w:hideMark/>
          </w:tcPr>
          <w:p w14:paraId="2F073579" w14:textId="77777777" w:rsidR="00EF3389" w:rsidRPr="00E61087"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East Gippsland</w:t>
            </w:r>
          </w:p>
        </w:tc>
        <w:tc>
          <w:tcPr>
            <w:tcW w:w="1128" w:type="dxa"/>
            <w:tcBorders>
              <w:top w:val="single" w:sz="4" w:space="0" w:color="F79646" w:themeColor="accent6"/>
              <w:left w:val="nil"/>
              <w:bottom w:val="single" w:sz="4" w:space="0" w:color="F79646" w:themeColor="accent6"/>
              <w:right w:val="nil"/>
            </w:tcBorders>
            <w:shd w:val="clear" w:color="auto" w:fill="auto"/>
            <w:hideMark/>
          </w:tcPr>
          <w:p w14:paraId="429B1D1A"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Sooty Owl</w:t>
            </w:r>
          </w:p>
        </w:tc>
        <w:tc>
          <w:tcPr>
            <w:tcW w:w="1134" w:type="dxa"/>
            <w:tcBorders>
              <w:top w:val="single" w:sz="4" w:space="0" w:color="F79646" w:themeColor="accent6"/>
              <w:left w:val="nil"/>
              <w:bottom w:val="single" w:sz="4" w:space="0" w:color="F79646" w:themeColor="accent6"/>
              <w:right w:val="nil"/>
            </w:tcBorders>
            <w:shd w:val="clear" w:color="auto" w:fill="auto"/>
            <w:hideMark/>
          </w:tcPr>
          <w:p w14:paraId="53B8467C" w14:textId="77777777" w:rsidR="00EF3389" w:rsidRPr="00E433F2" w:rsidRDefault="00EF3389" w:rsidP="00076638">
            <w:pPr>
              <w:spacing w:after="0" w:line="240" w:lineRule="auto"/>
              <w:rPr>
                <w:rFonts w:asciiTheme="minorHAnsi" w:eastAsia="Times New Roman" w:hAnsiTheme="minorHAnsi" w:cstheme="minorHAnsi"/>
                <w:i/>
                <w:color w:val="000000"/>
                <w:sz w:val="20"/>
                <w:szCs w:val="20"/>
                <w:lang w:eastAsia="en-AU"/>
              </w:rPr>
            </w:pPr>
            <w:r w:rsidRPr="00E433F2">
              <w:rPr>
                <w:rFonts w:asciiTheme="minorHAnsi" w:eastAsia="Times New Roman" w:hAnsiTheme="minorHAnsi" w:cstheme="minorHAnsi"/>
                <w:i/>
                <w:color w:val="000000"/>
                <w:sz w:val="20"/>
                <w:szCs w:val="20"/>
                <w:lang w:eastAsia="en-AU"/>
              </w:rPr>
              <w:t>Tyto tenebricosa</w:t>
            </w:r>
          </w:p>
        </w:tc>
        <w:tc>
          <w:tcPr>
            <w:tcW w:w="6804" w:type="dxa"/>
            <w:tcBorders>
              <w:top w:val="single" w:sz="4" w:space="0" w:color="F79646" w:themeColor="accent6"/>
              <w:left w:val="nil"/>
              <w:bottom w:val="single" w:sz="4" w:space="0" w:color="F79646" w:themeColor="accent6"/>
              <w:right w:val="nil"/>
            </w:tcBorders>
            <w:shd w:val="clear" w:color="000000" w:fill="FFFFFF"/>
            <w:hideMark/>
          </w:tcPr>
          <w:p w14:paraId="5F74ED4B"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Identify and maintain a target of 131 Sooty Owl Management Areas (SOMA) across public land in East Gippsland FMA. Locate SOMAs based on probable breeding areas based on the occurrence of owlets or adult roosting pairs and on habitat identified by habitat modelling. SOMAs may overlap with management areas established for other species. </w:t>
            </w:r>
            <w:r w:rsidRPr="00E61087">
              <w:rPr>
                <w:rFonts w:asciiTheme="minorHAnsi" w:eastAsia="Times New Roman" w:hAnsiTheme="minorHAnsi" w:cstheme="minorHAnsi"/>
                <w:color w:val="000000"/>
                <w:sz w:val="20"/>
                <w:szCs w:val="20"/>
                <w:lang w:eastAsia="en-AU"/>
              </w:rPr>
              <w:br/>
              <w:t>Allocate SOMAs across State forest and conservation reserves, with preference to protect suitable habitat within conservation reserves, especially in large reserves where the home range can be protected within the reserve.</w:t>
            </w:r>
            <w:r w:rsidRPr="00E61087">
              <w:rPr>
                <w:rFonts w:asciiTheme="minorHAnsi" w:eastAsia="Times New Roman" w:hAnsiTheme="minorHAnsi" w:cstheme="minorHAnsi"/>
                <w:color w:val="000000"/>
                <w:sz w:val="20"/>
                <w:szCs w:val="20"/>
                <w:lang w:eastAsia="en-AU"/>
              </w:rPr>
              <w:br/>
              <w:t>Where clearfell or seed tree harvesting systems are used, select a 500</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area within a 3.5</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of the record (approximate area of 3800</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for each SOMA. Align SOMA boundaries with recognisable features, preferably natural, such as ridgelines (sub-catchments or groups of sub-catchments are ideal). Maximise the inclusion of habitats known to be used by the Sooty Owl, such as forest in headwaters, old-growth forest in gullies, forest with a diversity of preferred EVCs, forest of preferred growth stages such as mixed - senescent - mature, otherwise mature or mixed senescent - mature - regrowth, forest with large and / or dead hollow-bearing trees, forest with abundant Silver Wattle, Tree-ferns and Blanket-leaf, and forest in deep gullies. Avoid locating SOMAs in extensive areas of forest known to be less suitable, forest less than 28</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m tall, treeless areas, regrowth forest or any of the dry EVCs. Inc</w:t>
            </w:r>
            <w:r w:rsidR="004C2229">
              <w:rPr>
                <w:rFonts w:asciiTheme="minorHAnsi" w:eastAsia="Times New Roman" w:hAnsiTheme="minorHAnsi" w:cstheme="minorHAnsi"/>
                <w:color w:val="000000"/>
                <w:sz w:val="20"/>
                <w:szCs w:val="20"/>
                <w:lang w:eastAsia="en-AU"/>
              </w:rPr>
              <w:t>lude State forest areas of the S</w:t>
            </w:r>
            <w:r w:rsidRPr="00E61087">
              <w:rPr>
                <w:rFonts w:asciiTheme="minorHAnsi" w:eastAsia="Times New Roman" w:hAnsiTheme="minorHAnsi" w:cstheme="minorHAnsi"/>
                <w:color w:val="000000"/>
                <w:sz w:val="20"/>
                <w:szCs w:val="20"/>
                <w:lang w:eastAsia="en-AU"/>
              </w:rPr>
              <w:t>OMA in SPZ.</w:t>
            </w:r>
            <w:r w:rsidRPr="00E61087">
              <w:rPr>
                <w:rFonts w:asciiTheme="minorHAnsi" w:eastAsia="Times New Roman" w:hAnsiTheme="minorHAnsi" w:cstheme="minorHAnsi"/>
                <w:color w:val="000000"/>
                <w:sz w:val="20"/>
                <w:szCs w:val="20"/>
                <w:lang w:eastAsia="en-AU"/>
              </w:rPr>
              <w:br/>
              <w:t>Where selective harvesting systems are used, allocate SOMAs of 1000</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in area.</w:t>
            </w:r>
            <w:r w:rsidR="004C2229">
              <w:rPr>
                <w:rFonts w:asciiTheme="minorHAnsi" w:eastAsia="Times New Roman" w:hAnsiTheme="minorHAnsi" w:cstheme="minorHAnsi"/>
                <w:color w:val="000000"/>
                <w:sz w:val="20"/>
                <w:szCs w:val="20"/>
                <w:lang w:eastAsia="en-AU"/>
              </w:rPr>
              <w:t xml:space="preserve"> In State forest include these S</w:t>
            </w:r>
            <w:r w:rsidRPr="00E61087">
              <w:rPr>
                <w:rFonts w:asciiTheme="minorHAnsi" w:eastAsia="Times New Roman" w:hAnsiTheme="minorHAnsi" w:cstheme="minorHAnsi"/>
                <w:color w:val="000000"/>
                <w:sz w:val="20"/>
                <w:szCs w:val="20"/>
                <w:lang w:eastAsia="en-AU"/>
              </w:rPr>
              <w:t>OMAs in SMZ. Maintain 3</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SPZ </w:t>
            </w:r>
            <w:r w:rsidR="00D72825">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any specific records within the SOMA.</w:t>
            </w:r>
            <w:r w:rsidRPr="00E61087">
              <w:rPr>
                <w:rFonts w:asciiTheme="minorHAnsi" w:eastAsia="Times New Roman" w:hAnsiTheme="minorHAnsi" w:cstheme="minorHAnsi"/>
                <w:color w:val="000000"/>
                <w:sz w:val="20"/>
                <w:szCs w:val="20"/>
                <w:lang w:eastAsia="en-AU"/>
              </w:rPr>
              <w:br/>
            </w:r>
            <w:r w:rsidRPr="00E61087">
              <w:rPr>
                <w:rFonts w:asciiTheme="minorHAnsi" w:eastAsia="Times New Roman" w:hAnsiTheme="minorHAnsi" w:cstheme="minorHAnsi"/>
                <w:color w:val="000000"/>
                <w:sz w:val="20"/>
                <w:szCs w:val="20"/>
                <w:lang w:eastAsia="en-AU"/>
              </w:rPr>
              <w:br/>
            </w:r>
            <w:r w:rsidRPr="00E61087">
              <w:rPr>
                <w:rFonts w:asciiTheme="minorHAnsi" w:eastAsia="Times New Roman" w:hAnsiTheme="minorHAnsi" w:cstheme="minorHAnsi"/>
                <w:color w:val="000000"/>
                <w:sz w:val="20"/>
                <w:szCs w:val="20"/>
                <w:lang w:eastAsia="en-AU"/>
              </w:rPr>
              <w:br/>
            </w:r>
          </w:p>
        </w:tc>
        <w:tc>
          <w:tcPr>
            <w:tcW w:w="2552" w:type="dxa"/>
            <w:tcBorders>
              <w:top w:val="single" w:sz="4" w:space="0" w:color="F79646" w:themeColor="accent6"/>
              <w:left w:val="nil"/>
              <w:bottom w:val="single" w:sz="4" w:space="0" w:color="F79646" w:themeColor="accent6"/>
              <w:right w:val="nil"/>
            </w:tcBorders>
            <w:shd w:val="clear" w:color="000000" w:fill="FFFFFF"/>
            <w:hideMark/>
          </w:tcPr>
          <w:p w14:paraId="23C045D1" w14:textId="77777777" w:rsidR="00EF3389" w:rsidRPr="00E61087"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Within the SMZ, prepare SMZ plans specifying prescriptions for retention of sufficient levels of habitat trees prior to timber harvesting.</w:t>
            </w:r>
          </w:p>
        </w:tc>
        <w:tc>
          <w:tcPr>
            <w:tcW w:w="1559" w:type="dxa"/>
            <w:tcBorders>
              <w:top w:val="single" w:sz="4" w:space="0" w:color="F79646" w:themeColor="accent6"/>
              <w:left w:val="nil"/>
              <w:bottom w:val="single" w:sz="4" w:space="0" w:color="F79646" w:themeColor="accent6"/>
            </w:tcBorders>
            <w:shd w:val="clear" w:color="000000" w:fill="FFFFFF"/>
            <w:hideMark/>
          </w:tcPr>
          <w:p w14:paraId="22432829" w14:textId="77777777" w:rsidR="00EF3389" w:rsidRPr="00EF3389" w:rsidRDefault="00EF3389" w:rsidP="00076638">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0C4CA0" w:rsidRPr="00E61087" w14:paraId="65F28149" w14:textId="77777777" w:rsidTr="00121F86">
        <w:tc>
          <w:tcPr>
            <w:tcW w:w="1155" w:type="dxa"/>
            <w:tcBorders>
              <w:top w:val="single" w:sz="4" w:space="0" w:color="F79646" w:themeColor="accent6"/>
              <w:bottom w:val="single" w:sz="4" w:space="0" w:color="F79646" w:themeColor="accent6"/>
              <w:right w:val="nil"/>
            </w:tcBorders>
            <w:shd w:val="clear" w:color="000000" w:fill="FFFFFF"/>
          </w:tcPr>
          <w:p w14:paraId="151436D6" w14:textId="77777777" w:rsidR="000C4CA0" w:rsidRPr="00E61087" w:rsidRDefault="000C4CA0"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Gippsland </w:t>
            </w:r>
            <w:r w:rsidR="00CD162A">
              <w:rPr>
                <w:rFonts w:asciiTheme="minorHAnsi" w:eastAsia="Times New Roman" w:hAnsiTheme="minorHAnsi" w:cstheme="minorHAnsi"/>
                <w:color w:val="000000"/>
                <w:sz w:val="20"/>
                <w:szCs w:val="20"/>
                <w:lang w:eastAsia="en-AU"/>
              </w:rPr>
              <w:t>FMAs</w:t>
            </w:r>
          </w:p>
        </w:tc>
        <w:tc>
          <w:tcPr>
            <w:tcW w:w="1128" w:type="dxa"/>
            <w:tcBorders>
              <w:top w:val="single" w:sz="4" w:space="0" w:color="F79646" w:themeColor="accent6"/>
              <w:left w:val="nil"/>
              <w:bottom w:val="single" w:sz="4" w:space="0" w:color="F79646" w:themeColor="accent6"/>
              <w:right w:val="nil"/>
            </w:tcBorders>
            <w:shd w:val="clear" w:color="000000" w:fill="FFFFFF"/>
          </w:tcPr>
          <w:p w14:paraId="438863AB" w14:textId="77777777" w:rsidR="000C4CA0" w:rsidRPr="00E61087" w:rsidRDefault="000C4CA0"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Barking Owl</w:t>
            </w:r>
          </w:p>
        </w:tc>
        <w:tc>
          <w:tcPr>
            <w:tcW w:w="1134" w:type="dxa"/>
            <w:tcBorders>
              <w:top w:val="single" w:sz="4" w:space="0" w:color="F79646" w:themeColor="accent6"/>
              <w:left w:val="nil"/>
              <w:bottom w:val="single" w:sz="4" w:space="0" w:color="F79646" w:themeColor="accent6"/>
              <w:right w:val="nil"/>
            </w:tcBorders>
            <w:shd w:val="clear" w:color="000000" w:fill="FFFFFF"/>
          </w:tcPr>
          <w:p w14:paraId="62646C3D" w14:textId="77777777" w:rsidR="000C4CA0" w:rsidRPr="00E433F2" w:rsidRDefault="000C4CA0"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connivens</w:t>
            </w:r>
          </w:p>
        </w:tc>
        <w:tc>
          <w:tcPr>
            <w:tcW w:w="6804" w:type="dxa"/>
            <w:tcBorders>
              <w:top w:val="single" w:sz="4" w:space="0" w:color="F79646" w:themeColor="accent6"/>
              <w:left w:val="nil"/>
              <w:bottom w:val="single" w:sz="4" w:space="0" w:color="F79646" w:themeColor="accent6"/>
              <w:right w:val="nil"/>
            </w:tcBorders>
            <w:shd w:val="clear" w:color="000000" w:fill="FFFFFF"/>
          </w:tcPr>
          <w:p w14:paraId="41994730" w14:textId="77777777" w:rsidR="000C4CA0" w:rsidRPr="00E61087" w:rsidRDefault="000C4CA0" w:rsidP="00E46583">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Identify and maintain</w:t>
            </w:r>
            <w:r w:rsidR="00441F28">
              <w:t xml:space="preserve"> </w:t>
            </w:r>
            <w:r w:rsidR="00441F28" w:rsidRPr="00441F28">
              <w:rPr>
                <w:rFonts w:asciiTheme="minorHAnsi" w:eastAsia="Times New Roman" w:hAnsiTheme="minorHAnsi" w:cstheme="minorHAnsi"/>
                <w:color w:val="000000"/>
                <w:sz w:val="20"/>
                <w:szCs w:val="20"/>
                <w:lang w:eastAsia="en-AU"/>
              </w:rPr>
              <w:t>a target of 150 resident pairs as Barking Owl Management Areas (BOMA) across their main range in Victoria on either public or private land</w:t>
            </w:r>
            <w:r w:rsidR="00441F28">
              <w:rPr>
                <w:rFonts w:asciiTheme="minorHAnsi" w:eastAsia="Times New Roman" w:hAnsiTheme="minorHAnsi" w:cstheme="minorHAnsi"/>
                <w:color w:val="000000"/>
                <w:sz w:val="20"/>
                <w:szCs w:val="20"/>
                <w:lang w:eastAsia="en-AU"/>
              </w:rPr>
              <w:t>.</w:t>
            </w:r>
            <w:r w:rsidRPr="00E61087">
              <w:rPr>
                <w:rFonts w:asciiTheme="minorHAnsi" w:eastAsia="Times New Roman" w:hAnsiTheme="minorHAnsi" w:cstheme="minorHAnsi"/>
                <w:color w:val="000000"/>
                <w:sz w:val="20"/>
                <w:szCs w:val="20"/>
                <w:lang w:eastAsia="en-AU"/>
              </w:rPr>
              <w:t xml:space="preserve"> </w:t>
            </w:r>
            <w:r w:rsidR="00441F28">
              <w:rPr>
                <w:rFonts w:asciiTheme="minorHAnsi" w:eastAsia="Times New Roman" w:hAnsiTheme="minorHAnsi" w:cstheme="minorHAnsi"/>
                <w:color w:val="000000"/>
                <w:sz w:val="20"/>
                <w:szCs w:val="20"/>
                <w:lang w:eastAsia="en-AU"/>
              </w:rPr>
              <w:t xml:space="preserve">Within the Gippsland </w:t>
            </w:r>
            <w:r w:rsidR="00E46583">
              <w:rPr>
                <w:rFonts w:asciiTheme="minorHAnsi" w:eastAsia="Times New Roman" w:hAnsiTheme="minorHAnsi" w:cstheme="minorHAnsi"/>
                <w:color w:val="000000"/>
                <w:sz w:val="20"/>
                <w:szCs w:val="20"/>
                <w:lang w:eastAsia="en-AU"/>
              </w:rPr>
              <w:t xml:space="preserve">FMA </w:t>
            </w:r>
            <w:r w:rsidR="00441F28">
              <w:rPr>
                <w:rFonts w:asciiTheme="minorHAnsi" w:eastAsia="Times New Roman" w:hAnsiTheme="minorHAnsi" w:cstheme="minorHAnsi"/>
                <w:color w:val="000000"/>
                <w:sz w:val="20"/>
                <w:szCs w:val="20"/>
                <w:lang w:eastAsia="en-AU"/>
              </w:rPr>
              <w:t xml:space="preserve">(part within </w:t>
            </w:r>
            <w:r w:rsidR="00441F28" w:rsidRPr="00441F28">
              <w:rPr>
                <w:rFonts w:asciiTheme="minorHAnsi" w:eastAsia="Times New Roman" w:hAnsiTheme="minorHAnsi" w:cstheme="minorHAnsi"/>
                <w:color w:val="000000"/>
                <w:sz w:val="20"/>
                <w:szCs w:val="20"/>
                <w:lang w:eastAsia="en-AU"/>
              </w:rPr>
              <w:t xml:space="preserve">Gippsland FMP) and Tambo FMA </w:t>
            </w:r>
            <w:r w:rsidR="00547E1C">
              <w:rPr>
                <w:rFonts w:asciiTheme="minorHAnsi" w:eastAsia="Times New Roman" w:hAnsiTheme="minorHAnsi" w:cstheme="minorHAnsi"/>
                <w:color w:val="000000"/>
                <w:sz w:val="20"/>
                <w:szCs w:val="20"/>
                <w:lang w:eastAsia="en-AU"/>
              </w:rPr>
              <w:t xml:space="preserve">BOMAs are </w:t>
            </w:r>
            <w:r w:rsidR="00441F28">
              <w:rPr>
                <w:rFonts w:asciiTheme="minorHAnsi" w:eastAsia="Times New Roman" w:hAnsiTheme="minorHAnsi" w:cstheme="minorHAnsi"/>
                <w:color w:val="000000"/>
                <w:sz w:val="20"/>
                <w:szCs w:val="20"/>
                <w:lang w:eastAsia="en-AU"/>
              </w:rPr>
              <w:t xml:space="preserve">to be </w:t>
            </w:r>
            <w:r w:rsidR="00547E1C">
              <w:rPr>
                <w:rFonts w:asciiTheme="minorHAnsi" w:eastAsia="Times New Roman" w:hAnsiTheme="minorHAnsi" w:cstheme="minorHAnsi"/>
                <w:color w:val="000000"/>
                <w:sz w:val="20"/>
                <w:szCs w:val="20"/>
                <w:lang w:eastAsia="en-AU"/>
              </w:rPr>
              <w:t xml:space="preserve">between </w:t>
            </w:r>
            <w:r w:rsidRPr="00E61087">
              <w:rPr>
                <w:rFonts w:asciiTheme="minorHAnsi" w:eastAsia="Times New Roman" w:hAnsiTheme="minorHAnsi" w:cstheme="minorHAnsi"/>
                <w:color w:val="000000"/>
                <w:sz w:val="20"/>
                <w:szCs w:val="20"/>
                <w:lang w:eastAsia="en-AU"/>
              </w:rPr>
              <w:t>300-500</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BOMA selection considerations include:</w:t>
            </w:r>
            <w:r w:rsidRPr="00E61087">
              <w:rPr>
                <w:rFonts w:asciiTheme="minorHAnsi" w:eastAsia="Times New Roman" w:hAnsiTheme="minorHAnsi" w:cstheme="minorHAnsi"/>
                <w:color w:val="000000"/>
                <w:sz w:val="20"/>
                <w:szCs w:val="20"/>
                <w:lang w:eastAsia="en-AU"/>
              </w:rPr>
              <w:br/>
              <w:t>- priority to protect nest sites or probable breeding areas based on the occurrence of owlets or adult roosting pairs</w:t>
            </w:r>
            <w:r w:rsidRPr="00E61087">
              <w:rPr>
                <w:rFonts w:asciiTheme="minorHAnsi" w:eastAsia="Times New Roman" w:hAnsiTheme="minorHAnsi" w:cstheme="minorHAnsi"/>
                <w:color w:val="000000"/>
                <w:sz w:val="20"/>
                <w:szCs w:val="20"/>
                <w:lang w:eastAsia="en-AU"/>
              </w:rPr>
              <w:br/>
              <w:t>- strength of evidence for existence of a resident pair</w:t>
            </w:r>
            <w:r w:rsidRPr="00E61087">
              <w:rPr>
                <w:rFonts w:asciiTheme="minorHAnsi" w:eastAsia="Times New Roman" w:hAnsiTheme="minorHAnsi" w:cstheme="minorHAnsi"/>
                <w:color w:val="000000"/>
                <w:sz w:val="20"/>
                <w:szCs w:val="20"/>
                <w:lang w:eastAsia="en-AU"/>
              </w:rPr>
              <w:br/>
              <w:t>- habitat suitability</w:t>
            </w:r>
            <w:r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Pr="00E61087">
              <w:rPr>
                <w:rFonts w:asciiTheme="minorHAnsi" w:eastAsia="Times New Roman" w:hAnsiTheme="minorHAnsi" w:cstheme="minorHAnsi"/>
                <w:color w:val="000000"/>
                <w:sz w:val="20"/>
                <w:szCs w:val="20"/>
                <w:lang w:eastAsia="en-AU"/>
              </w:rPr>
              <w:br/>
              <w:t>BOMAs may overlap with management areas established for other species. Where BOMAs are based on specific records (rather than habitat modelling), the locate them to fall within a 3.5</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(approximate area of 3,800</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of the record. </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Maintain BOMAs that occur within State forest in SPZ.  </w:t>
            </w:r>
          </w:p>
        </w:tc>
        <w:tc>
          <w:tcPr>
            <w:tcW w:w="2552" w:type="dxa"/>
            <w:tcBorders>
              <w:top w:val="single" w:sz="4" w:space="0" w:color="F79646" w:themeColor="accent6"/>
              <w:left w:val="nil"/>
              <w:bottom w:val="single" w:sz="4" w:space="0" w:color="F79646" w:themeColor="accent6"/>
              <w:right w:val="nil"/>
            </w:tcBorders>
            <w:shd w:val="clear" w:color="000000" w:fill="FFFFFF"/>
          </w:tcPr>
          <w:p w14:paraId="304CCCE9" w14:textId="77777777" w:rsidR="000C4CA0" w:rsidRPr="00E61087" w:rsidRDefault="000C4CA0"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tcBorders>
              <w:top w:val="single" w:sz="4" w:space="0" w:color="F79646" w:themeColor="accent6"/>
              <w:left w:val="nil"/>
              <w:bottom w:val="single" w:sz="4" w:space="0" w:color="F79646" w:themeColor="accent6"/>
            </w:tcBorders>
            <w:shd w:val="clear" w:color="000000" w:fill="FFFFFF"/>
          </w:tcPr>
          <w:p w14:paraId="0D5DE3A2" w14:textId="77777777" w:rsidR="000C4CA0" w:rsidRPr="00E61087" w:rsidRDefault="000C4CA0"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r w:rsidR="005B5DA3" w:rsidRPr="005B5DA3">
              <w:rPr>
                <w:rFonts w:asciiTheme="minorHAnsi" w:eastAsia="Times New Roman" w:hAnsiTheme="minorHAnsi" w:cstheme="minorHAnsi"/>
                <w:color w:val="000000"/>
                <w:sz w:val="20"/>
                <w:szCs w:val="20"/>
                <w:lang w:eastAsia="en-AU"/>
              </w:rPr>
              <w:t>Once state wide targets are met, review BOMA allocation when records of higher priority are discovered.</w:t>
            </w:r>
          </w:p>
        </w:tc>
      </w:tr>
      <w:tr w:rsidR="00CD162A" w:rsidRPr="00E61087" w14:paraId="19D745EC" w14:textId="77777777" w:rsidTr="00121F86">
        <w:tc>
          <w:tcPr>
            <w:tcW w:w="1155" w:type="dxa"/>
            <w:tcBorders>
              <w:top w:val="single" w:sz="4" w:space="0" w:color="F79646" w:themeColor="accent6"/>
              <w:bottom w:val="single" w:sz="4" w:space="0" w:color="F79646" w:themeColor="accent6"/>
              <w:right w:val="nil"/>
            </w:tcBorders>
            <w:shd w:val="clear" w:color="000000" w:fill="FFFFFF"/>
          </w:tcPr>
          <w:p w14:paraId="2356B9A5" w14:textId="77777777" w:rsidR="00CD162A" w:rsidRPr="00CD162A" w:rsidRDefault="00CD162A" w:rsidP="00714EF7">
            <w:pPr>
              <w:spacing w:after="0"/>
              <w:rPr>
                <w:sz w:val="20"/>
                <w:szCs w:val="20"/>
              </w:rPr>
            </w:pPr>
            <w:r w:rsidRPr="00CD162A">
              <w:rPr>
                <w:sz w:val="20"/>
                <w:szCs w:val="20"/>
              </w:rPr>
              <w:t>Gippsland FMAs</w:t>
            </w:r>
          </w:p>
        </w:tc>
        <w:tc>
          <w:tcPr>
            <w:tcW w:w="1128" w:type="dxa"/>
            <w:tcBorders>
              <w:top w:val="single" w:sz="4" w:space="0" w:color="F79646" w:themeColor="accent6"/>
              <w:left w:val="nil"/>
              <w:bottom w:val="single" w:sz="4" w:space="0" w:color="F79646" w:themeColor="accent6"/>
              <w:right w:val="nil"/>
            </w:tcBorders>
            <w:shd w:val="clear" w:color="000000" w:fill="FFFFFF"/>
          </w:tcPr>
          <w:p w14:paraId="511CA68A" w14:textId="77777777" w:rsidR="00CD162A" w:rsidRPr="00E61087" w:rsidRDefault="00CD162A"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Long-footed Potoroo</w:t>
            </w:r>
          </w:p>
        </w:tc>
        <w:tc>
          <w:tcPr>
            <w:tcW w:w="1134" w:type="dxa"/>
            <w:tcBorders>
              <w:top w:val="single" w:sz="4" w:space="0" w:color="F79646" w:themeColor="accent6"/>
              <w:left w:val="nil"/>
              <w:bottom w:val="single" w:sz="4" w:space="0" w:color="F79646" w:themeColor="accent6"/>
              <w:right w:val="nil"/>
            </w:tcBorders>
            <w:shd w:val="clear" w:color="000000" w:fill="FFFFFF"/>
          </w:tcPr>
          <w:p w14:paraId="532DCD6E" w14:textId="77777777" w:rsidR="00CD162A" w:rsidRPr="00E433F2" w:rsidRDefault="00CD162A"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Potorous longipes</w:t>
            </w:r>
          </w:p>
        </w:tc>
        <w:tc>
          <w:tcPr>
            <w:tcW w:w="6804" w:type="dxa"/>
            <w:tcBorders>
              <w:top w:val="single" w:sz="4" w:space="0" w:color="F79646" w:themeColor="accent6"/>
              <w:left w:val="nil"/>
              <w:bottom w:val="single" w:sz="4" w:space="0" w:color="F79646" w:themeColor="accent6"/>
              <w:right w:val="nil"/>
            </w:tcBorders>
            <w:shd w:val="clear" w:color="000000" w:fill="FFFFFF"/>
          </w:tcPr>
          <w:p w14:paraId="1F2ED1E0" w14:textId="77777777" w:rsidR="00CD162A" w:rsidRPr="00E61087" w:rsidRDefault="00CD162A"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Maintain areas of State forest within the Great Divide Long-footed Potoroo Core Protected Area within SPZ.</w:t>
            </w:r>
          </w:p>
        </w:tc>
        <w:tc>
          <w:tcPr>
            <w:tcW w:w="2552" w:type="dxa"/>
            <w:tcBorders>
              <w:top w:val="single" w:sz="4" w:space="0" w:color="F79646" w:themeColor="accent6"/>
              <w:left w:val="nil"/>
              <w:bottom w:val="single" w:sz="4" w:space="0" w:color="F79646" w:themeColor="accent6"/>
              <w:right w:val="nil"/>
            </w:tcBorders>
            <w:shd w:val="clear" w:color="000000" w:fill="FFFFFF"/>
          </w:tcPr>
          <w:p w14:paraId="62363AD7" w14:textId="77777777" w:rsidR="00CD162A" w:rsidRPr="00E61087" w:rsidRDefault="00CD162A"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tcBorders>
              <w:top w:val="single" w:sz="4" w:space="0" w:color="F79646" w:themeColor="accent6"/>
              <w:left w:val="nil"/>
              <w:bottom w:val="single" w:sz="4" w:space="0" w:color="F79646" w:themeColor="accent6"/>
            </w:tcBorders>
            <w:shd w:val="clear" w:color="000000" w:fill="FFFFFF"/>
          </w:tcPr>
          <w:p w14:paraId="557C3A59" w14:textId="77777777" w:rsidR="00CD162A" w:rsidRPr="00E61087" w:rsidRDefault="00CD162A"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Review if significant new information regarding the habitat requirements or preferences of the Long-footed Potoroo arise.</w:t>
            </w:r>
          </w:p>
        </w:tc>
      </w:tr>
      <w:tr w:rsidR="00CD162A" w:rsidRPr="00E61087" w14:paraId="37B4CC8A" w14:textId="77777777" w:rsidTr="00121F86">
        <w:tc>
          <w:tcPr>
            <w:tcW w:w="1155" w:type="dxa"/>
            <w:tcBorders>
              <w:top w:val="single" w:sz="4" w:space="0" w:color="F79646" w:themeColor="accent6"/>
              <w:bottom w:val="single" w:sz="4" w:space="0" w:color="F79646" w:themeColor="accent6"/>
              <w:right w:val="nil"/>
            </w:tcBorders>
            <w:shd w:val="clear" w:color="000000" w:fill="FFFFFF"/>
          </w:tcPr>
          <w:p w14:paraId="72A21D30" w14:textId="77777777" w:rsidR="00CD162A" w:rsidRPr="00CD162A" w:rsidRDefault="00CD162A" w:rsidP="00714EF7">
            <w:pPr>
              <w:spacing w:after="0"/>
              <w:rPr>
                <w:sz w:val="20"/>
                <w:szCs w:val="20"/>
              </w:rPr>
            </w:pPr>
            <w:r w:rsidRPr="00CD162A">
              <w:rPr>
                <w:sz w:val="20"/>
                <w:szCs w:val="20"/>
              </w:rPr>
              <w:t>Gippsland FMAs</w:t>
            </w:r>
          </w:p>
        </w:tc>
        <w:tc>
          <w:tcPr>
            <w:tcW w:w="1128" w:type="dxa"/>
            <w:tcBorders>
              <w:top w:val="single" w:sz="4" w:space="0" w:color="F79646" w:themeColor="accent6"/>
              <w:left w:val="nil"/>
              <w:bottom w:val="single" w:sz="4" w:space="0" w:color="F79646" w:themeColor="accent6"/>
              <w:right w:val="nil"/>
            </w:tcBorders>
            <w:shd w:val="clear" w:color="000000" w:fill="FFFFFF"/>
          </w:tcPr>
          <w:p w14:paraId="5046ABF4" w14:textId="77777777" w:rsidR="00CD162A" w:rsidRPr="00E61087" w:rsidRDefault="00CD162A"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Masked Owl</w:t>
            </w:r>
          </w:p>
        </w:tc>
        <w:tc>
          <w:tcPr>
            <w:tcW w:w="1134" w:type="dxa"/>
            <w:tcBorders>
              <w:top w:val="single" w:sz="4" w:space="0" w:color="F79646" w:themeColor="accent6"/>
              <w:left w:val="nil"/>
              <w:bottom w:val="single" w:sz="4" w:space="0" w:color="F79646" w:themeColor="accent6"/>
              <w:right w:val="nil"/>
            </w:tcBorders>
            <w:shd w:val="clear" w:color="000000" w:fill="FFFFFF"/>
          </w:tcPr>
          <w:p w14:paraId="423F90AC" w14:textId="77777777" w:rsidR="00CD162A" w:rsidRPr="00E433F2" w:rsidRDefault="00CD162A"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Tyto novaehollandiea novaehollandiea</w:t>
            </w:r>
          </w:p>
        </w:tc>
        <w:tc>
          <w:tcPr>
            <w:tcW w:w="6804" w:type="dxa"/>
            <w:tcBorders>
              <w:top w:val="single" w:sz="4" w:space="0" w:color="F79646" w:themeColor="accent6"/>
              <w:left w:val="nil"/>
              <w:bottom w:val="single" w:sz="4" w:space="0" w:color="F79646" w:themeColor="accent6"/>
              <w:right w:val="nil"/>
            </w:tcBorders>
            <w:shd w:val="clear" w:color="000000" w:fill="FFFFFF"/>
          </w:tcPr>
          <w:p w14:paraId="1B9DF8F1" w14:textId="77777777" w:rsidR="00CD162A" w:rsidRPr="00E61087" w:rsidRDefault="004531C0" w:rsidP="004531C0">
            <w:pPr>
              <w:spacing w:after="0" w:line="240" w:lineRule="auto"/>
              <w:rPr>
                <w:rFonts w:asciiTheme="minorHAnsi" w:eastAsia="Times New Roman" w:hAnsiTheme="minorHAnsi" w:cstheme="minorHAnsi"/>
                <w:b/>
                <w:bCs/>
                <w:noProof/>
                <w:color w:val="000000"/>
                <w:sz w:val="20"/>
                <w:szCs w:val="20"/>
                <w:lang w:eastAsia="en-AU"/>
              </w:rPr>
            </w:pPr>
            <w:r w:rsidRPr="004531C0">
              <w:rPr>
                <w:rFonts w:asciiTheme="minorHAnsi" w:eastAsia="Times New Roman" w:hAnsiTheme="minorHAnsi" w:cstheme="minorHAnsi"/>
                <w:color w:val="000000"/>
                <w:sz w:val="20"/>
                <w:szCs w:val="20"/>
                <w:lang w:eastAsia="en-AU"/>
              </w:rPr>
              <w:t xml:space="preserve">Identify and maintain a target of 150 resident pairs as </w:t>
            </w:r>
            <w:r>
              <w:rPr>
                <w:rFonts w:asciiTheme="minorHAnsi" w:eastAsia="Times New Roman" w:hAnsiTheme="minorHAnsi" w:cstheme="minorHAnsi"/>
                <w:color w:val="000000"/>
                <w:sz w:val="20"/>
                <w:szCs w:val="20"/>
                <w:lang w:eastAsia="en-AU"/>
              </w:rPr>
              <w:t>Masked Owl Management Areas (M</w:t>
            </w:r>
            <w:r w:rsidRPr="004531C0">
              <w:rPr>
                <w:rFonts w:asciiTheme="minorHAnsi" w:eastAsia="Times New Roman" w:hAnsiTheme="minorHAnsi" w:cstheme="minorHAnsi"/>
                <w:color w:val="000000"/>
                <w:sz w:val="20"/>
                <w:szCs w:val="20"/>
                <w:lang w:eastAsia="en-AU"/>
              </w:rPr>
              <w:t xml:space="preserve">OMA) across their main range in Victoria on either public or private land.  Within the </w:t>
            </w:r>
            <w:r>
              <w:rPr>
                <w:rFonts w:asciiTheme="minorHAnsi" w:eastAsia="Times New Roman" w:hAnsiTheme="minorHAnsi" w:cstheme="minorHAnsi"/>
                <w:color w:val="000000"/>
                <w:sz w:val="20"/>
                <w:szCs w:val="20"/>
                <w:lang w:eastAsia="en-AU"/>
              </w:rPr>
              <w:t>Gippsland</w:t>
            </w:r>
            <w:r w:rsidRPr="004531C0">
              <w:rPr>
                <w:rFonts w:asciiTheme="minorHAnsi" w:eastAsia="Times New Roman" w:hAnsiTheme="minorHAnsi" w:cstheme="minorHAnsi"/>
                <w:color w:val="000000"/>
                <w:sz w:val="20"/>
                <w:szCs w:val="20"/>
                <w:lang w:eastAsia="en-AU"/>
              </w:rPr>
              <w:t xml:space="preserve"> FMA </w:t>
            </w:r>
            <w:r>
              <w:rPr>
                <w:rFonts w:asciiTheme="minorHAnsi" w:eastAsia="Times New Roman" w:hAnsiTheme="minorHAnsi" w:cstheme="minorHAnsi"/>
                <w:color w:val="000000"/>
                <w:sz w:val="20"/>
                <w:szCs w:val="20"/>
                <w:lang w:eastAsia="en-AU"/>
              </w:rPr>
              <w:t>M</w:t>
            </w:r>
            <w:r w:rsidRPr="004531C0">
              <w:rPr>
                <w:rFonts w:asciiTheme="minorHAnsi" w:eastAsia="Times New Roman" w:hAnsiTheme="minorHAnsi" w:cstheme="minorHAnsi"/>
                <w:color w:val="000000"/>
                <w:sz w:val="20"/>
                <w:szCs w:val="20"/>
                <w:lang w:eastAsia="en-AU"/>
              </w:rPr>
              <w:t xml:space="preserve">OMAs are to be </w:t>
            </w:r>
            <w:r>
              <w:rPr>
                <w:rFonts w:asciiTheme="minorHAnsi" w:eastAsia="Times New Roman" w:hAnsiTheme="minorHAnsi" w:cstheme="minorHAnsi"/>
                <w:color w:val="000000"/>
                <w:sz w:val="20"/>
                <w:szCs w:val="20"/>
                <w:lang w:eastAsia="en-AU"/>
              </w:rPr>
              <w:t>at least 500</w:t>
            </w:r>
            <w:r w:rsidRPr="004531C0">
              <w:rPr>
                <w:rFonts w:asciiTheme="minorHAnsi" w:eastAsia="Times New Roman" w:hAnsiTheme="minorHAnsi" w:cstheme="minorHAnsi"/>
                <w:color w:val="000000"/>
                <w:sz w:val="20"/>
                <w:szCs w:val="20"/>
                <w:lang w:eastAsia="en-AU"/>
              </w:rPr>
              <w:t xml:space="preserve"> ha. </w:t>
            </w:r>
            <w:r w:rsidR="00CD162A" w:rsidRPr="00E61087">
              <w:rPr>
                <w:rFonts w:asciiTheme="minorHAnsi" w:eastAsia="Times New Roman" w:hAnsiTheme="minorHAnsi" w:cstheme="minorHAnsi"/>
                <w:color w:val="000000"/>
                <w:sz w:val="20"/>
                <w:szCs w:val="20"/>
                <w:lang w:eastAsia="en-AU"/>
              </w:rPr>
              <w:t>MOMA selection considerations include:</w:t>
            </w:r>
            <w:r w:rsidR="00CD162A" w:rsidRPr="00E61087">
              <w:rPr>
                <w:rFonts w:asciiTheme="minorHAnsi" w:eastAsia="Times New Roman" w:hAnsiTheme="minorHAnsi" w:cstheme="minorHAnsi"/>
                <w:color w:val="000000"/>
                <w:sz w:val="20"/>
                <w:szCs w:val="20"/>
                <w:lang w:eastAsia="en-AU"/>
              </w:rPr>
              <w:br/>
              <w:t xml:space="preserve">- preference for location near known records nearby or areas modelled as good quality habitat </w:t>
            </w:r>
            <w:r w:rsidR="00CD162A" w:rsidRPr="00E61087">
              <w:rPr>
                <w:rFonts w:asciiTheme="minorHAnsi" w:eastAsia="Times New Roman" w:hAnsiTheme="minorHAnsi" w:cstheme="minorHAnsi"/>
                <w:color w:val="000000"/>
                <w:sz w:val="20"/>
                <w:szCs w:val="20"/>
                <w:lang w:eastAsia="en-AU"/>
              </w:rPr>
              <w:br/>
              <w:t>- strength of evidence for existence of a resident pair</w:t>
            </w:r>
            <w:r w:rsidR="00CD162A"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00CD162A" w:rsidRPr="00E61087">
              <w:rPr>
                <w:rFonts w:asciiTheme="minorHAnsi" w:eastAsia="Times New Roman" w:hAnsiTheme="minorHAnsi" w:cstheme="minorHAnsi"/>
                <w:color w:val="000000"/>
                <w:sz w:val="20"/>
                <w:szCs w:val="20"/>
                <w:lang w:eastAsia="en-AU"/>
              </w:rPr>
              <w:br/>
              <w:t>- preference to protect the best quality suitable habitat</w:t>
            </w:r>
            <w:r w:rsidR="00CD162A" w:rsidRPr="00E61087">
              <w:rPr>
                <w:rFonts w:asciiTheme="minorHAnsi" w:eastAsia="Times New Roman" w:hAnsiTheme="minorHAnsi" w:cstheme="minorHAnsi"/>
                <w:color w:val="000000"/>
                <w:sz w:val="20"/>
                <w:szCs w:val="20"/>
                <w:lang w:eastAsia="en-AU"/>
              </w:rPr>
              <w:br/>
              <w:t>- requirement for the MOMA to comprise patches greater than 100ha in area that are contiguous with other forest where possible.</w:t>
            </w:r>
            <w:r w:rsidR="00CD162A" w:rsidRPr="00E61087">
              <w:rPr>
                <w:rFonts w:asciiTheme="minorHAnsi" w:eastAsia="Times New Roman" w:hAnsiTheme="minorHAnsi" w:cstheme="minorHAnsi"/>
                <w:color w:val="000000"/>
                <w:sz w:val="20"/>
                <w:szCs w:val="20"/>
                <w:lang w:eastAsia="en-AU"/>
              </w:rPr>
              <w:br/>
              <w:t xml:space="preserve">MOMAs may overlap with management areas established for other species. </w:t>
            </w:r>
            <w:r w:rsidR="00CD162A" w:rsidRPr="00E61087">
              <w:rPr>
                <w:rFonts w:asciiTheme="minorHAnsi" w:eastAsia="Times New Roman" w:hAnsiTheme="minorHAnsi" w:cstheme="minorHAnsi"/>
                <w:color w:val="000000"/>
                <w:sz w:val="20"/>
                <w:szCs w:val="20"/>
                <w:lang w:eastAsia="en-AU"/>
              </w:rPr>
              <w:br/>
              <w:t>Include State forest areas in SPZ.  Where clear-fell or seed-tree systems are used, MOMAs are at least 500</w:t>
            </w:r>
            <w:r w:rsidR="004F66CA">
              <w:rPr>
                <w:rFonts w:asciiTheme="minorHAnsi" w:eastAsia="Times New Roman" w:hAnsiTheme="minorHAnsi" w:cstheme="minorHAnsi"/>
                <w:color w:val="000000"/>
                <w:sz w:val="20"/>
                <w:szCs w:val="20"/>
                <w:lang w:eastAsia="en-AU"/>
              </w:rPr>
              <w:t xml:space="preserve"> </w:t>
            </w:r>
            <w:r w:rsidR="00CD162A" w:rsidRPr="00E61087">
              <w:rPr>
                <w:rFonts w:asciiTheme="minorHAnsi" w:eastAsia="Times New Roman" w:hAnsiTheme="minorHAnsi" w:cstheme="minorHAnsi"/>
                <w:color w:val="000000"/>
                <w:sz w:val="20"/>
                <w:szCs w:val="20"/>
                <w:lang w:eastAsia="en-AU"/>
              </w:rPr>
              <w:t>ha in area and State forest areas are maintained as SPZ. Where these MOMAs are based on specific records (rather than habitat modelling), locate them within a 3.5</w:t>
            </w:r>
            <w:r w:rsidR="004F66CA">
              <w:rPr>
                <w:rFonts w:asciiTheme="minorHAnsi" w:eastAsia="Times New Roman" w:hAnsiTheme="minorHAnsi" w:cstheme="minorHAnsi"/>
                <w:color w:val="000000"/>
                <w:sz w:val="20"/>
                <w:szCs w:val="20"/>
                <w:lang w:eastAsia="en-AU"/>
              </w:rPr>
              <w:t xml:space="preserve"> </w:t>
            </w:r>
            <w:r w:rsidR="00CD162A" w:rsidRPr="00E61087">
              <w:rPr>
                <w:rFonts w:asciiTheme="minorHAnsi" w:eastAsia="Times New Roman" w:hAnsiTheme="minorHAnsi" w:cstheme="minorHAnsi"/>
                <w:color w:val="000000"/>
                <w:sz w:val="20"/>
                <w:szCs w:val="20"/>
                <w:lang w:eastAsia="en-AU"/>
              </w:rPr>
              <w:t>km radius (approximate area of 3,800</w:t>
            </w:r>
            <w:r w:rsidR="004F66CA">
              <w:rPr>
                <w:rFonts w:asciiTheme="minorHAnsi" w:eastAsia="Times New Roman" w:hAnsiTheme="minorHAnsi" w:cstheme="minorHAnsi"/>
                <w:color w:val="000000"/>
                <w:sz w:val="20"/>
                <w:szCs w:val="20"/>
                <w:lang w:eastAsia="en-AU"/>
              </w:rPr>
              <w:t xml:space="preserve"> </w:t>
            </w:r>
            <w:r w:rsidR="00CD162A" w:rsidRPr="00E61087">
              <w:rPr>
                <w:rFonts w:asciiTheme="minorHAnsi" w:eastAsia="Times New Roman" w:hAnsiTheme="minorHAnsi" w:cstheme="minorHAnsi"/>
                <w:color w:val="000000"/>
                <w:sz w:val="20"/>
                <w:szCs w:val="20"/>
                <w:lang w:eastAsia="en-AU"/>
              </w:rPr>
              <w:t>ha) of the record.</w:t>
            </w:r>
          </w:p>
        </w:tc>
        <w:tc>
          <w:tcPr>
            <w:tcW w:w="2552" w:type="dxa"/>
            <w:tcBorders>
              <w:top w:val="single" w:sz="4" w:space="0" w:color="F79646" w:themeColor="accent6"/>
              <w:left w:val="nil"/>
              <w:bottom w:val="single" w:sz="4" w:space="0" w:color="F79646" w:themeColor="accent6"/>
              <w:right w:val="nil"/>
            </w:tcBorders>
            <w:shd w:val="clear" w:color="000000" w:fill="FFFFFF"/>
          </w:tcPr>
          <w:p w14:paraId="166402F4" w14:textId="77777777" w:rsidR="00CD162A" w:rsidRPr="00E61087" w:rsidRDefault="00CD162A"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tcBorders>
              <w:top w:val="single" w:sz="4" w:space="0" w:color="F79646" w:themeColor="accent6"/>
              <w:left w:val="nil"/>
              <w:bottom w:val="single" w:sz="4" w:space="0" w:color="F79646" w:themeColor="accent6"/>
            </w:tcBorders>
            <w:shd w:val="clear" w:color="000000" w:fill="FFFFFF"/>
          </w:tcPr>
          <w:p w14:paraId="15D21679" w14:textId="77777777" w:rsidR="00CD162A" w:rsidRPr="00E61087" w:rsidRDefault="004531C0" w:rsidP="00714EF7">
            <w:pPr>
              <w:spacing w:after="0" w:line="240" w:lineRule="auto"/>
              <w:rPr>
                <w:rFonts w:asciiTheme="minorHAnsi" w:eastAsia="Times New Roman" w:hAnsiTheme="minorHAnsi" w:cstheme="minorHAnsi"/>
                <w:b/>
                <w:bCs/>
                <w:noProof/>
                <w:color w:val="000000"/>
                <w:sz w:val="20"/>
                <w:szCs w:val="20"/>
                <w:lang w:eastAsia="en-AU"/>
              </w:rPr>
            </w:pPr>
            <w:r w:rsidRPr="004531C0">
              <w:rPr>
                <w:rFonts w:asciiTheme="minorHAnsi" w:eastAsia="Times New Roman" w:hAnsiTheme="minorHAnsi" w:cstheme="minorHAnsi"/>
                <w:color w:val="000000"/>
                <w:sz w:val="20"/>
                <w:szCs w:val="20"/>
                <w:lang w:eastAsia="en-AU"/>
              </w:rPr>
              <w:t xml:space="preserve">Once state wide targets are met, review </w:t>
            </w:r>
            <w:r w:rsidR="00201188">
              <w:rPr>
                <w:rFonts w:asciiTheme="minorHAnsi" w:eastAsia="Times New Roman" w:hAnsiTheme="minorHAnsi" w:cstheme="minorHAnsi"/>
                <w:color w:val="000000"/>
                <w:sz w:val="20"/>
                <w:szCs w:val="20"/>
                <w:lang w:eastAsia="en-AU"/>
              </w:rPr>
              <w:t>M</w:t>
            </w:r>
            <w:r w:rsidRPr="004531C0">
              <w:rPr>
                <w:rFonts w:asciiTheme="minorHAnsi" w:eastAsia="Times New Roman" w:hAnsiTheme="minorHAnsi" w:cstheme="minorHAnsi"/>
                <w:color w:val="000000"/>
                <w:sz w:val="20"/>
                <w:szCs w:val="20"/>
                <w:lang w:eastAsia="en-AU"/>
              </w:rPr>
              <w:t>OMA allocation when records of higher priority are discovered.</w:t>
            </w:r>
          </w:p>
        </w:tc>
      </w:tr>
      <w:tr w:rsidR="00CD162A" w:rsidRPr="00E61087" w14:paraId="2C290B7A" w14:textId="77777777" w:rsidTr="00121F86">
        <w:tc>
          <w:tcPr>
            <w:tcW w:w="1155" w:type="dxa"/>
            <w:tcBorders>
              <w:top w:val="single" w:sz="4" w:space="0" w:color="F79646" w:themeColor="accent6"/>
              <w:bottom w:val="single" w:sz="4" w:space="0" w:color="F79646" w:themeColor="accent6"/>
              <w:right w:val="nil"/>
            </w:tcBorders>
            <w:shd w:val="clear" w:color="000000" w:fill="FFFFFF"/>
          </w:tcPr>
          <w:p w14:paraId="2E17A6E5" w14:textId="77777777" w:rsidR="00CD162A" w:rsidRPr="00CD162A" w:rsidRDefault="00CD162A" w:rsidP="00714EF7">
            <w:pPr>
              <w:spacing w:after="0"/>
              <w:rPr>
                <w:sz w:val="20"/>
                <w:szCs w:val="20"/>
              </w:rPr>
            </w:pPr>
            <w:r w:rsidRPr="00CD162A">
              <w:rPr>
                <w:sz w:val="20"/>
                <w:szCs w:val="20"/>
              </w:rPr>
              <w:t>Gippsland FMAs</w:t>
            </w:r>
          </w:p>
        </w:tc>
        <w:tc>
          <w:tcPr>
            <w:tcW w:w="1128" w:type="dxa"/>
            <w:tcBorders>
              <w:top w:val="single" w:sz="4" w:space="0" w:color="F79646" w:themeColor="accent6"/>
              <w:left w:val="nil"/>
              <w:bottom w:val="single" w:sz="4" w:space="0" w:color="F79646" w:themeColor="accent6"/>
              <w:right w:val="nil"/>
            </w:tcBorders>
            <w:shd w:val="clear" w:color="000000" w:fill="FFFFFF"/>
          </w:tcPr>
          <w:p w14:paraId="5C6A7415" w14:textId="77777777" w:rsidR="00CD162A" w:rsidRPr="00E61087" w:rsidRDefault="00CD162A"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Powerful Owl</w:t>
            </w:r>
          </w:p>
        </w:tc>
        <w:tc>
          <w:tcPr>
            <w:tcW w:w="1134" w:type="dxa"/>
            <w:tcBorders>
              <w:top w:val="single" w:sz="4" w:space="0" w:color="F79646" w:themeColor="accent6"/>
              <w:left w:val="nil"/>
              <w:bottom w:val="single" w:sz="4" w:space="0" w:color="F79646" w:themeColor="accent6"/>
              <w:right w:val="nil"/>
            </w:tcBorders>
            <w:shd w:val="clear" w:color="000000" w:fill="FFFFFF"/>
          </w:tcPr>
          <w:p w14:paraId="7AF4421C" w14:textId="77777777" w:rsidR="00CD162A" w:rsidRPr="00E433F2" w:rsidRDefault="00CD162A"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strenua</w:t>
            </w:r>
          </w:p>
        </w:tc>
        <w:tc>
          <w:tcPr>
            <w:tcW w:w="6804" w:type="dxa"/>
            <w:tcBorders>
              <w:top w:val="single" w:sz="4" w:space="0" w:color="F79646" w:themeColor="accent6"/>
              <w:left w:val="nil"/>
              <w:bottom w:val="single" w:sz="4" w:space="0" w:color="F79646" w:themeColor="accent6"/>
              <w:right w:val="nil"/>
            </w:tcBorders>
            <w:shd w:val="clear" w:color="000000" w:fill="FFFFFF"/>
          </w:tcPr>
          <w:p w14:paraId="07992F60" w14:textId="77777777" w:rsidR="00CD162A" w:rsidRPr="00E61087" w:rsidRDefault="00CD162A"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Identify and maintain a target of 115 Powerful Owl Management Areas (POMA) of at least 500</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of suitable habitat across public land in the Gippsland FMA</w:t>
            </w:r>
            <w:r w:rsidR="001466C8">
              <w:rPr>
                <w:rFonts w:asciiTheme="minorHAnsi" w:eastAsia="Times New Roman" w:hAnsiTheme="minorHAnsi" w:cstheme="minorHAnsi"/>
                <w:color w:val="000000"/>
                <w:sz w:val="20"/>
                <w:szCs w:val="20"/>
                <w:lang w:eastAsia="en-AU"/>
              </w:rPr>
              <w:t>s</w:t>
            </w:r>
            <w:r w:rsidRPr="00E61087">
              <w:rPr>
                <w:rFonts w:asciiTheme="minorHAnsi" w:eastAsia="Times New Roman" w:hAnsiTheme="minorHAnsi" w:cstheme="minorHAnsi"/>
                <w:color w:val="000000"/>
                <w:sz w:val="20"/>
                <w:szCs w:val="20"/>
                <w:lang w:eastAsia="en-AU"/>
              </w:rPr>
              <w:t xml:space="preserve">. Allocate POMAs across State forest and conservation reserves, with preference to protect suitable habitat within conservation reserves, especially in large reserves where the home range can be protected within the reserve. Where possible, locate POMAs </w:t>
            </w:r>
            <w:r w:rsidR="00C20BE9">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nest sites or probable breeding areas based on the occurrence of owlets or adult roosting pairs. Select Powerful Owl sites to meet the POMA target in the following order of priority:</w:t>
            </w:r>
            <w:r w:rsidRPr="00E61087">
              <w:rPr>
                <w:rFonts w:asciiTheme="minorHAnsi" w:eastAsia="Times New Roman" w:hAnsiTheme="minorHAnsi" w:cstheme="minorHAnsi"/>
                <w:color w:val="000000"/>
                <w:sz w:val="20"/>
                <w:szCs w:val="20"/>
                <w:lang w:eastAsia="en-AU"/>
              </w:rPr>
              <w:br/>
              <w:t>1. confirmed nest trees utilised during the past 5 years</w:t>
            </w:r>
            <w:r w:rsidRPr="00E61087">
              <w:rPr>
                <w:rFonts w:asciiTheme="minorHAnsi" w:eastAsia="Times New Roman" w:hAnsiTheme="minorHAnsi" w:cstheme="minorHAnsi"/>
                <w:color w:val="000000"/>
                <w:sz w:val="20"/>
                <w:szCs w:val="20"/>
                <w:lang w:eastAsia="en-AU"/>
              </w:rPr>
              <w:br/>
              <w:t>2. confirmed roost trees utilised during the past 5 years</w:t>
            </w:r>
            <w:r w:rsidRPr="00E61087">
              <w:rPr>
                <w:rFonts w:asciiTheme="minorHAnsi" w:eastAsia="Times New Roman" w:hAnsiTheme="minorHAnsi" w:cstheme="minorHAnsi"/>
                <w:color w:val="000000"/>
                <w:sz w:val="20"/>
                <w:szCs w:val="20"/>
                <w:lang w:eastAsia="en-AU"/>
              </w:rPr>
              <w:br/>
              <w:t>3. repeated sighting or vocalisation during the past 5 years</w:t>
            </w:r>
            <w:r w:rsidRPr="00E61087">
              <w:rPr>
                <w:rFonts w:asciiTheme="minorHAnsi" w:eastAsia="Times New Roman" w:hAnsiTheme="minorHAnsi" w:cstheme="minorHAnsi"/>
                <w:color w:val="000000"/>
                <w:sz w:val="20"/>
                <w:szCs w:val="20"/>
                <w:lang w:eastAsia="en-AU"/>
              </w:rPr>
              <w:br/>
              <w:t>4. incidental sighting or vocalisation during the past 5 years</w:t>
            </w:r>
            <w:r w:rsidRPr="00E61087">
              <w:rPr>
                <w:rFonts w:asciiTheme="minorHAnsi" w:eastAsia="Times New Roman" w:hAnsiTheme="minorHAnsi" w:cstheme="minorHAnsi"/>
                <w:color w:val="000000"/>
                <w:sz w:val="20"/>
                <w:szCs w:val="20"/>
                <w:lang w:eastAsia="en-AU"/>
              </w:rPr>
              <w:br/>
              <w:t>5. historic record not reconfirmed in the past 5 years</w:t>
            </w:r>
            <w:r w:rsidRPr="00E61087">
              <w:rPr>
                <w:rFonts w:asciiTheme="minorHAnsi" w:eastAsia="Times New Roman" w:hAnsiTheme="minorHAnsi" w:cstheme="minorHAnsi"/>
                <w:color w:val="000000"/>
                <w:sz w:val="20"/>
                <w:szCs w:val="20"/>
                <w:lang w:eastAsia="en-AU"/>
              </w:rPr>
              <w:br/>
              <w:t>6. potential habitat area (preferably based on formal analysis and modelling).</w:t>
            </w:r>
            <w:r w:rsidRPr="00E61087">
              <w:rPr>
                <w:rFonts w:asciiTheme="minorHAnsi" w:eastAsia="Times New Roman" w:hAnsiTheme="minorHAnsi" w:cstheme="minorHAnsi"/>
                <w:color w:val="000000"/>
                <w:sz w:val="20"/>
                <w:szCs w:val="20"/>
                <w:lang w:eastAsia="en-AU"/>
              </w:rPr>
              <w:br/>
              <w:t>Locate the POMA within a 3.5</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of the Powerful Owl site. Suitable habitat areas are areas of greater than 100ha (contiguous if possible) dominated by old trees and areas likely to support high densities of prey species.</w:t>
            </w:r>
            <w:r w:rsidRPr="00E61087">
              <w:rPr>
                <w:rFonts w:asciiTheme="minorHAnsi" w:eastAsia="Times New Roman" w:hAnsiTheme="minorHAnsi" w:cstheme="minorHAnsi"/>
                <w:color w:val="000000"/>
                <w:sz w:val="20"/>
                <w:szCs w:val="20"/>
                <w:lang w:eastAsia="en-AU"/>
              </w:rPr>
              <w:br/>
              <w:t>In State forest include the POMA in SPZ.</w:t>
            </w:r>
          </w:p>
        </w:tc>
        <w:tc>
          <w:tcPr>
            <w:tcW w:w="2552" w:type="dxa"/>
            <w:tcBorders>
              <w:top w:val="single" w:sz="4" w:space="0" w:color="F79646" w:themeColor="accent6"/>
              <w:left w:val="nil"/>
              <w:bottom w:val="single" w:sz="4" w:space="0" w:color="F79646" w:themeColor="accent6"/>
              <w:right w:val="nil"/>
            </w:tcBorders>
            <w:shd w:val="clear" w:color="000000" w:fill="FFFFFF"/>
          </w:tcPr>
          <w:p w14:paraId="1ABB2B74" w14:textId="77777777" w:rsidR="00CD162A" w:rsidRPr="00E61087" w:rsidRDefault="00CD162A"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tcBorders>
              <w:top w:val="single" w:sz="4" w:space="0" w:color="F79646" w:themeColor="accent6"/>
              <w:left w:val="nil"/>
              <w:bottom w:val="single" w:sz="4" w:space="0" w:color="F79646" w:themeColor="accent6"/>
            </w:tcBorders>
            <w:shd w:val="clear" w:color="000000" w:fill="FFFFFF"/>
          </w:tcPr>
          <w:p w14:paraId="197EAFC0" w14:textId="77777777" w:rsidR="00CD162A" w:rsidRPr="00E61087" w:rsidRDefault="00CD162A"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Review POMA allocation when records of higher priority are discovered subject to other management objectives.</w:t>
            </w:r>
          </w:p>
        </w:tc>
      </w:tr>
      <w:tr w:rsidR="000C4CA0" w:rsidRPr="00E61087" w14:paraId="0ABDBCD4" w14:textId="77777777" w:rsidTr="00121F86">
        <w:tc>
          <w:tcPr>
            <w:tcW w:w="1155" w:type="dxa"/>
            <w:tcBorders>
              <w:top w:val="single" w:sz="4" w:space="0" w:color="F79646" w:themeColor="accent6"/>
              <w:bottom w:val="single" w:sz="4" w:space="0" w:color="F79646" w:themeColor="accent6"/>
              <w:right w:val="nil"/>
            </w:tcBorders>
            <w:shd w:val="clear" w:color="000000" w:fill="FFFFFF"/>
          </w:tcPr>
          <w:p w14:paraId="3DAA2009" w14:textId="77777777" w:rsidR="000C4CA0" w:rsidRPr="00E61087" w:rsidRDefault="00CD162A" w:rsidP="00CB61BC">
            <w:pPr>
              <w:spacing w:after="0" w:line="240" w:lineRule="auto"/>
              <w:rPr>
                <w:rFonts w:asciiTheme="minorHAnsi" w:eastAsia="Times New Roman" w:hAnsiTheme="minorHAnsi" w:cstheme="minorHAnsi"/>
                <w:color w:val="000000"/>
                <w:sz w:val="20"/>
                <w:szCs w:val="20"/>
                <w:lang w:eastAsia="en-AU"/>
              </w:rPr>
            </w:pPr>
            <w:r w:rsidRPr="00CD162A">
              <w:rPr>
                <w:rFonts w:asciiTheme="minorHAnsi" w:eastAsia="Times New Roman" w:hAnsiTheme="minorHAnsi" w:cstheme="minorHAnsi"/>
                <w:color w:val="000000"/>
                <w:sz w:val="20"/>
                <w:szCs w:val="20"/>
                <w:lang w:eastAsia="en-AU"/>
              </w:rPr>
              <w:t>Gippsland FMAs</w:t>
            </w:r>
          </w:p>
        </w:tc>
        <w:tc>
          <w:tcPr>
            <w:tcW w:w="1128" w:type="dxa"/>
            <w:tcBorders>
              <w:top w:val="single" w:sz="4" w:space="0" w:color="F79646" w:themeColor="accent6"/>
              <w:left w:val="nil"/>
              <w:bottom w:val="single" w:sz="4" w:space="0" w:color="F79646" w:themeColor="accent6"/>
              <w:right w:val="nil"/>
            </w:tcBorders>
            <w:shd w:val="clear" w:color="000000" w:fill="FFFFFF"/>
          </w:tcPr>
          <w:p w14:paraId="429BD582" w14:textId="77777777" w:rsidR="000C4CA0" w:rsidRPr="00E61087" w:rsidRDefault="000C4CA0"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Sooty Owl</w:t>
            </w:r>
          </w:p>
        </w:tc>
        <w:tc>
          <w:tcPr>
            <w:tcW w:w="1134" w:type="dxa"/>
            <w:tcBorders>
              <w:top w:val="single" w:sz="4" w:space="0" w:color="F79646" w:themeColor="accent6"/>
              <w:left w:val="nil"/>
              <w:bottom w:val="single" w:sz="4" w:space="0" w:color="F79646" w:themeColor="accent6"/>
              <w:right w:val="nil"/>
            </w:tcBorders>
            <w:shd w:val="clear" w:color="000000" w:fill="FFFFFF"/>
          </w:tcPr>
          <w:p w14:paraId="6F5AA6B4" w14:textId="77777777" w:rsidR="000C4CA0" w:rsidRPr="00E433F2" w:rsidRDefault="000C4CA0"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Tyto tenebricosa</w:t>
            </w:r>
          </w:p>
        </w:tc>
        <w:tc>
          <w:tcPr>
            <w:tcW w:w="6804" w:type="dxa"/>
            <w:tcBorders>
              <w:top w:val="single" w:sz="4" w:space="0" w:color="F79646" w:themeColor="accent6"/>
              <w:left w:val="nil"/>
              <w:bottom w:val="single" w:sz="4" w:space="0" w:color="F79646" w:themeColor="accent6"/>
              <w:right w:val="nil"/>
            </w:tcBorders>
            <w:shd w:val="clear" w:color="000000" w:fill="FFFFFF"/>
          </w:tcPr>
          <w:p w14:paraId="03BA365D" w14:textId="77777777" w:rsidR="000C4CA0" w:rsidRPr="00E61087" w:rsidRDefault="000C4CA0"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 Identify and maintain a target of 169 Sooty Owl Management Areas (SOMA) across public land in the Gippsland FMA</w:t>
            </w:r>
            <w:r w:rsidR="001466C8">
              <w:rPr>
                <w:rFonts w:asciiTheme="minorHAnsi" w:eastAsia="Times New Roman" w:hAnsiTheme="minorHAnsi" w:cstheme="minorHAnsi"/>
                <w:color w:val="000000"/>
                <w:sz w:val="20"/>
                <w:szCs w:val="20"/>
                <w:lang w:eastAsia="en-AU"/>
              </w:rPr>
              <w:t>s</w:t>
            </w:r>
            <w:r w:rsidRPr="00E61087">
              <w:rPr>
                <w:rFonts w:asciiTheme="minorHAnsi" w:eastAsia="Times New Roman" w:hAnsiTheme="minorHAnsi" w:cstheme="minorHAnsi"/>
                <w:color w:val="000000"/>
                <w:sz w:val="20"/>
                <w:szCs w:val="20"/>
                <w:lang w:eastAsia="en-AU"/>
              </w:rPr>
              <w:t xml:space="preserve">. Locate SOMAs based on probable breeding areas based on the occurrence of owlets or adult roosting pairs and on habitat identified by habitat modelling. SOMAs may overlap with management areas established for other species. </w:t>
            </w:r>
            <w:r w:rsidRPr="00E61087">
              <w:rPr>
                <w:rFonts w:asciiTheme="minorHAnsi" w:eastAsia="Times New Roman" w:hAnsiTheme="minorHAnsi" w:cstheme="minorHAnsi"/>
                <w:color w:val="000000"/>
                <w:sz w:val="20"/>
                <w:szCs w:val="20"/>
                <w:lang w:eastAsia="en-AU"/>
              </w:rPr>
              <w:br/>
              <w:t>Allocate SOMAs across State forest and conservation reserves, with preference to protect suitable habitat within conservation reserves, especially in large reserves where the home range can be protected within the reserve.</w:t>
            </w:r>
            <w:r w:rsidRPr="00E61087">
              <w:rPr>
                <w:rFonts w:asciiTheme="minorHAnsi" w:eastAsia="Times New Roman" w:hAnsiTheme="minorHAnsi" w:cstheme="minorHAnsi"/>
                <w:color w:val="000000"/>
                <w:sz w:val="20"/>
                <w:szCs w:val="20"/>
                <w:lang w:eastAsia="en-AU"/>
              </w:rPr>
              <w:br/>
              <w:t>Where clearfell or seed tree harvesting systems are used, select a 500</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area within a 3.5</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of the record (approximate area of 3800</w:t>
            </w:r>
            <w:r w:rsidR="004F66CA">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for each SOMA. Align SOMA boundaries with recognisable features, preferably natural, such as ridgelines or sub-catchments. Where possible SOMAs should comprise of patches greater than 100</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in area and contiguous with other forest.</w:t>
            </w:r>
            <w:r w:rsidRPr="00E61087">
              <w:rPr>
                <w:rFonts w:asciiTheme="minorHAnsi" w:eastAsia="Times New Roman" w:hAnsiTheme="minorHAnsi" w:cstheme="minorHAnsi"/>
                <w:color w:val="000000"/>
                <w:sz w:val="20"/>
                <w:szCs w:val="20"/>
                <w:lang w:eastAsia="en-AU"/>
              </w:rPr>
              <w:br/>
              <w:t>Maximise the inclusion of habitats known to be used by the Sooty Owl, such as forest in headwaters, old-growth forest in gullies, forest with a diversity of preferred EVCs, forest of preferred growth stages such as mixed - senescent - mature, otherwise mature or mixed senescent - mature - regrowth, forest with large and / or dead hollow-bearing trees, forest with abundant Silver Wattle, Tree-ferns and Blanket-leaf, and forest in deep gullies. Avoid locating SOMAs in extensive areas of forest known to be less suitable, forest less than 28</w:t>
            </w:r>
            <w:r>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m tall, treeless areas, regrowth forest or any of the dry EVCs. Include State forest areas of the POMA in SPZ.</w:t>
            </w:r>
          </w:p>
        </w:tc>
        <w:tc>
          <w:tcPr>
            <w:tcW w:w="2552" w:type="dxa"/>
            <w:tcBorders>
              <w:top w:val="single" w:sz="4" w:space="0" w:color="F79646" w:themeColor="accent6"/>
              <w:left w:val="nil"/>
              <w:bottom w:val="single" w:sz="4" w:space="0" w:color="F79646" w:themeColor="accent6"/>
              <w:right w:val="nil"/>
            </w:tcBorders>
            <w:shd w:val="clear" w:color="000000" w:fill="FFFFFF"/>
          </w:tcPr>
          <w:p w14:paraId="19C441B7" w14:textId="77777777" w:rsidR="000C4CA0" w:rsidRPr="00E61087" w:rsidRDefault="000C4CA0"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tcBorders>
              <w:top w:val="single" w:sz="4" w:space="0" w:color="F79646" w:themeColor="accent6"/>
              <w:left w:val="nil"/>
              <w:bottom w:val="single" w:sz="4" w:space="0" w:color="F79646" w:themeColor="accent6"/>
            </w:tcBorders>
            <w:shd w:val="clear" w:color="000000" w:fill="FFFFFF"/>
          </w:tcPr>
          <w:p w14:paraId="1919B83D" w14:textId="77777777" w:rsidR="000C4CA0" w:rsidRPr="00E61087" w:rsidRDefault="000C4CA0"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4BF9C53E" w14:textId="77777777" w:rsidTr="00121F86">
        <w:tc>
          <w:tcPr>
            <w:tcW w:w="1155" w:type="dxa"/>
            <w:shd w:val="clear" w:color="auto" w:fill="auto"/>
            <w:hideMark/>
          </w:tcPr>
          <w:p w14:paraId="2C01BB20"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Mid Murray</w:t>
            </w:r>
          </w:p>
        </w:tc>
        <w:tc>
          <w:tcPr>
            <w:tcW w:w="1128" w:type="dxa"/>
            <w:shd w:val="clear" w:color="auto" w:fill="auto"/>
            <w:hideMark/>
          </w:tcPr>
          <w:p w14:paraId="5974979C"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Carpet Python</w:t>
            </w:r>
          </w:p>
        </w:tc>
        <w:tc>
          <w:tcPr>
            <w:tcW w:w="1134" w:type="dxa"/>
            <w:shd w:val="clear" w:color="auto" w:fill="auto"/>
            <w:hideMark/>
          </w:tcPr>
          <w:p w14:paraId="68E92578"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Morelia spilota metcalfei</w:t>
            </w:r>
          </w:p>
        </w:tc>
        <w:tc>
          <w:tcPr>
            <w:tcW w:w="6804" w:type="dxa"/>
            <w:shd w:val="clear" w:color="auto" w:fill="auto"/>
            <w:hideMark/>
          </w:tcPr>
          <w:p w14:paraId="534F58B7"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Maintain a Carpet Python Management Area (CPMA) of a minimum of 520</w:t>
            </w:r>
            <w:r w:rsidR="00036D1B">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within the Gunbower public native forests in accordance with the following requirements for the area:</w:t>
            </w:r>
            <w:r w:rsidRPr="00E61087">
              <w:rPr>
                <w:rFonts w:asciiTheme="minorHAnsi" w:eastAsia="Times New Roman" w:hAnsiTheme="minorHAnsi" w:cstheme="minorHAnsi"/>
                <w:color w:val="000000"/>
                <w:sz w:val="20"/>
                <w:szCs w:val="20"/>
                <w:lang w:eastAsia="en-AU"/>
              </w:rPr>
              <w:br/>
              <w:t>-contains high quality (or potential high quality) habitat for Carpet Python</w:t>
            </w:r>
            <w:r w:rsidRPr="00E61087">
              <w:rPr>
                <w:rFonts w:asciiTheme="minorHAnsi" w:eastAsia="Times New Roman" w:hAnsiTheme="minorHAnsi" w:cstheme="minorHAnsi"/>
                <w:color w:val="000000"/>
                <w:sz w:val="20"/>
                <w:szCs w:val="20"/>
                <w:lang w:eastAsia="en-AU"/>
              </w:rPr>
              <w:br/>
              <w:t xml:space="preserve">-comprises in order of priority: conservation reserves; State forest SPZ (if required); and areas of State forest available for timber </w:t>
            </w:r>
            <w:r w:rsidR="00EA1326">
              <w:rPr>
                <w:rFonts w:asciiTheme="minorHAnsi" w:eastAsia="Times New Roman" w:hAnsiTheme="minorHAnsi" w:cstheme="minorHAnsi"/>
                <w:color w:val="000000"/>
                <w:sz w:val="20"/>
                <w:szCs w:val="20"/>
                <w:lang w:eastAsia="en-AU"/>
              </w:rPr>
              <w:t>harvesting</w:t>
            </w:r>
            <w:r w:rsidRPr="00E61087">
              <w:rPr>
                <w:rFonts w:asciiTheme="minorHAnsi" w:eastAsia="Times New Roman" w:hAnsiTheme="minorHAnsi" w:cstheme="minorHAnsi"/>
                <w:color w:val="000000"/>
                <w:sz w:val="20"/>
                <w:szCs w:val="20"/>
                <w:lang w:eastAsia="en-AU"/>
              </w:rPr>
              <w:t xml:space="preserve"> (if required). If the latter is required give preference to options that minimise loss of timber resources</w:t>
            </w:r>
            <w:r w:rsidRPr="00E61087">
              <w:rPr>
                <w:rFonts w:asciiTheme="minorHAnsi" w:eastAsia="Times New Roman" w:hAnsiTheme="minorHAnsi" w:cstheme="minorHAnsi"/>
                <w:color w:val="000000"/>
                <w:sz w:val="20"/>
                <w:szCs w:val="20"/>
                <w:lang w:eastAsia="en-AU"/>
              </w:rPr>
              <w:br/>
              <w:t>-preferably includes existing confirmed records.</w:t>
            </w:r>
            <w:r w:rsidRPr="00E61087">
              <w:rPr>
                <w:rFonts w:asciiTheme="minorHAnsi" w:eastAsia="Times New Roman" w:hAnsiTheme="minorHAnsi" w:cstheme="minorHAnsi"/>
                <w:color w:val="000000"/>
                <w:sz w:val="20"/>
                <w:szCs w:val="20"/>
                <w:lang w:eastAsia="en-AU"/>
              </w:rPr>
              <w:br/>
              <w:t>Maintain areas of the CPMA within State forest in SPZ.</w:t>
            </w:r>
          </w:p>
        </w:tc>
        <w:tc>
          <w:tcPr>
            <w:tcW w:w="2552" w:type="dxa"/>
            <w:shd w:val="clear" w:color="auto" w:fill="auto"/>
            <w:hideMark/>
          </w:tcPr>
          <w:p w14:paraId="260B4271"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shd w:val="clear" w:color="auto" w:fill="auto"/>
            <w:hideMark/>
          </w:tcPr>
          <w:p w14:paraId="1900BA5A"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4FDB60DD" w14:textId="77777777" w:rsidTr="00121F86">
        <w:tc>
          <w:tcPr>
            <w:tcW w:w="1155" w:type="dxa"/>
            <w:shd w:val="clear" w:color="auto" w:fill="auto"/>
            <w:hideMark/>
          </w:tcPr>
          <w:p w14:paraId="4810BE5B"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Mid Murray</w:t>
            </w:r>
          </w:p>
        </w:tc>
        <w:tc>
          <w:tcPr>
            <w:tcW w:w="1128" w:type="dxa"/>
            <w:shd w:val="clear" w:color="auto" w:fill="auto"/>
            <w:hideMark/>
          </w:tcPr>
          <w:p w14:paraId="456372F0"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Colonially-nesting waterbirds</w:t>
            </w:r>
          </w:p>
        </w:tc>
        <w:tc>
          <w:tcPr>
            <w:tcW w:w="1134" w:type="dxa"/>
            <w:shd w:val="clear" w:color="auto" w:fill="auto"/>
            <w:noWrap/>
            <w:vAlign w:val="bottom"/>
            <w:hideMark/>
          </w:tcPr>
          <w:p w14:paraId="133D3EC7"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 </w:t>
            </w:r>
          </w:p>
        </w:tc>
        <w:tc>
          <w:tcPr>
            <w:tcW w:w="6804" w:type="dxa"/>
            <w:shd w:val="clear" w:color="000000" w:fill="FFFFFF"/>
            <w:hideMark/>
          </w:tcPr>
          <w:p w14:paraId="2F9E06C0"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Maintain identified important </w:t>
            </w:r>
            <w:r w:rsidR="004105CB" w:rsidRPr="00E61087">
              <w:rPr>
                <w:rFonts w:asciiTheme="minorHAnsi" w:eastAsia="Times New Roman" w:hAnsiTheme="minorHAnsi" w:cstheme="minorHAnsi"/>
                <w:color w:val="000000"/>
                <w:sz w:val="20"/>
                <w:szCs w:val="20"/>
                <w:lang w:eastAsia="en-AU"/>
              </w:rPr>
              <w:t>water bodies</w:t>
            </w:r>
            <w:r w:rsidRPr="00E61087">
              <w:rPr>
                <w:rFonts w:asciiTheme="minorHAnsi" w:eastAsia="Times New Roman" w:hAnsiTheme="minorHAnsi" w:cstheme="minorHAnsi"/>
                <w:color w:val="000000"/>
                <w:sz w:val="20"/>
                <w:szCs w:val="20"/>
                <w:lang w:eastAsia="en-AU"/>
              </w:rPr>
              <w:t xml:space="preserve"> and natural open areas within floodplain forests and a 50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m wide area of forest extending outward from the tree-line in SMZ.</w:t>
            </w:r>
          </w:p>
        </w:tc>
        <w:tc>
          <w:tcPr>
            <w:tcW w:w="2552" w:type="dxa"/>
            <w:shd w:val="clear" w:color="000000" w:fill="FFFFFF"/>
            <w:hideMark/>
          </w:tcPr>
          <w:p w14:paraId="5C75BEE7"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Prepare SMZ plans to maintain or enhance the value of habitat within the SMZ for colonially-nesting waterbirds.</w:t>
            </w:r>
          </w:p>
        </w:tc>
        <w:tc>
          <w:tcPr>
            <w:tcW w:w="1559" w:type="dxa"/>
            <w:shd w:val="clear" w:color="auto" w:fill="auto"/>
            <w:noWrap/>
            <w:vAlign w:val="bottom"/>
            <w:hideMark/>
          </w:tcPr>
          <w:p w14:paraId="2C2984E0"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7729D239" w14:textId="77777777" w:rsidTr="00121F86">
        <w:tc>
          <w:tcPr>
            <w:tcW w:w="1155" w:type="dxa"/>
            <w:shd w:val="clear" w:color="000000" w:fill="FFFFFF"/>
            <w:hideMark/>
          </w:tcPr>
          <w:p w14:paraId="2E1FCFCF"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Mid Murray</w:t>
            </w:r>
          </w:p>
        </w:tc>
        <w:tc>
          <w:tcPr>
            <w:tcW w:w="1128" w:type="dxa"/>
            <w:shd w:val="clear" w:color="000000" w:fill="FFFFFF"/>
            <w:hideMark/>
          </w:tcPr>
          <w:p w14:paraId="157403A8"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Masked Owl</w:t>
            </w:r>
          </w:p>
        </w:tc>
        <w:tc>
          <w:tcPr>
            <w:tcW w:w="1134" w:type="dxa"/>
            <w:shd w:val="clear" w:color="000000" w:fill="FFFFFF"/>
            <w:hideMark/>
          </w:tcPr>
          <w:p w14:paraId="1EBCF423"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Tyto novaehollandiea novaehollandiea</w:t>
            </w:r>
          </w:p>
        </w:tc>
        <w:tc>
          <w:tcPr>
            <w:tcW w:w="6804" w:type="dxa"/>
            <w:shd w:val="clear" w:color="000000" w:fill="FFFFFF"/>
            <w:hideMark/>
          </w:tcPr>
          <w:p w14:paraId="51EEADB8" w14:textId="77777777" w:rsidR="004B5D38" w:rsidRPr="00E61087" w:rsidRDefault="00C21464" w:rsidP="00C21464">
            <w:pPr>
              <w:spacing w:after="0" w:line="240" w:lineRule="auto"/>
              <w:rPr>
                <w:rFonts w:asciiTheme="minorHAnsi" w:eastAsia="Times New Roman" w:hAnsiTheme="minorHAnsi" w:cstheme="minorHAnsi"/>
                <w:b/>
                <w:bCs/>
                <w:noProof/>
                <w:color w:val="000000"/>
                <w:sz w:val="20"/>
                <w:szCs w:val="20"/>
                <w:lang w:eastAsia="en-AU"/>
              </w:rPr>
            </w:pPr>
            <w:r w:rsidRPr="00C21464">
              <w:rPr>
                <w:rFonts w:asciiTheme="minorHAnsi" w:eastAsia="Times New Roman" w:hAnsiTheme="minorHAnsi" w:cstheme="minorHAnsi"/>
                <w:color w:val="000000"/>
                <w:sz w:val="20"/>
                <w:szCs w:val="20"/>
                <w:lang w:eastAsia="en-AU"/>
              </w:rPr>
              <w:t xml:space="preserve">Identify and maintain a target of 150 resident pairs as </w:t>
            </w:r>
            <w:r>
              <w:rPr>
                <w:rFonts w:asciiTheme="minorHAnsi" w:eastAsia="Times New Roman" w:hAnsiTheme="minorHAnsi" w:cstheme="minorHAnsi"/>
                <w:color w:val="000000"/>
                <w:sz w:val="20"/>
                <w:szCs w:val="20"/>
                <w:lang w:eastAsia="en-AU"/>
              </w:rPr>
              <w:t>Masked Owl Management Areas (M</w:t>
            </w:r>
            <w:r w:rsidRPr="00C21464">
              <w:rPr>
                <w:rFonts w:asciiTheme="minorHAnsi" w:eastAsia="Times New Roman" w:hAnsiTheme="minorHAnsi" w:cstheme="minorHAnsi"/>
                <w:color w:val="000000"/>
                <w:sz w:val="20"/>
                <w:szCs w:val="20"/>
                <w:lang w:eastAsia="en-AU"/>
              </w:rPr>
              <w:t xml:space="preserve">OMA) across their main range in Victoria on either public or private land.  </w:t>
            </w:r>
            <w:r w:rsidR="004B5D38" w:rsidRPr="00E61087">
              <w:rPr>
                <w:rFonts w:asciiTheme="minorHAnsi" w:eastAsia="Times New Roman" w:hAnsiTheme="minorHAnsi" w:cstheme="minorHAnsi"/>
                <w:color w:val="000000"/>
                <w:sz w:val="20"/>
                <w:szCs w:val="20"/>
                <w:lang w:eastAsia="en-AU"/>
              </w:rPr>
              <w:t>MOMA selection considerations include:</w:t>
            </w:r>
            <w:r w:rsidR="004B5D38" w:rsidRPr="00E61087">
              <w:rPr>
                <w:rFonts w:asciiTheme="minorHAnsi" w:eastAsia="Times New Roman" w:hAnsiTheme="minorHAnsi" w:cstheme="minorHAnsi"/>
                <w:color w:val="000000"/>
                <w:sz w:val="20"/>
                <w:szCs w:val="20"/>
                <w:lang w:eastAsia="en-AU"/>
              </w:rPr>
              <w:br/>
              <w:t>- strength of evidence for existence of a resident pair</w:t>
            </w:r>
            <w:r w:rsidR="004B5D38" w:rsidRPr="00E61087">
              <w:rPr>
                <w:rFonts w:asciiTheme="minorHAnsi" w:eastAsia="Times New Roman" w:hAnsiTheme="minorHAnsi" w:cstheme="minorHAnsi"/>
                <w:color w:val="000000"/>
                <w:sz w:val="20"/>
                <w:szCs w:val="20"/>
                <w:lang w:eastAsia="en-AU"/>
              </w:rPr>
              <w:br/>
              <w:t>- habitat suitability</w:t>
            </w:r>
            <w:r w:rsidR="004B5D38"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004B5D38"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004B5D38" w:rsidRPr="00E61087">
              <w:rPr>
                <w:rFonts w:asciiTheme="minorHAnsi" w:eastAsia="Times New Roman" w:hAnsiTheme="minorHAnsi" w:cstheme="minorHAnsi"/>
                <w:color w:val="000000"/>
                <w:sz w:val="20"/>
                <w:szCs w:val="20"/>
                <w:lang w:eastAsia="en-AU"/>
              </w:rPr>
              <w:br/>
              <w:t xml:space="preserve">MOMAs may overlap with management areas established for other species. </w:t>
            </w:r>
            <w:r w:rsidR="004B5D38" w:rsidRPr="00E61087">
              <w:rPr>
                <w:rFonts w:asciiTheme="minorHAnsi" w:eastAsia="Times New Roman" w:hAnsiTheme="minorHAnsi" w:cstheme="minorHAnsi"/>
                <w:color w:val="000000"/>
                <w:sz w:val="20"/>
                <w:szCs w:val="20"/>
                <w:lang w:eastAsia="en-AU"/>
              </w:rPr>
              <w:br/>
              <w:t>Where selective harvesting systems are used, MOMAs are 1000</w:t>
            </w:r>
            <w:r w:rsidR="00036D1B">
              <w:rPr>
                <w:rFonts w:asciiTheme="minorHAnsi" w:eastAsia="Times New Roman" w:hAnsiTheme="minorHAnsi" w:cstheme="minorHAnsi"/>
                <w:color w:val="000000"/>
                <w:sz w:val="20"/>
                <w:szCs w:val="20"/>
                <w:lang w:eastAsia="en-AU"/>
              </w:rPr>
              <w:t xml:space="preserve"> </w:t>
            </w:r>
            <w:r w:rsidR="004B5D38" w:rsidRPr="00E61087">
              <w:rPr>
                <w:rFonts w:asciiTheme="minorHAnsi" w:eastAsia="Times New Roman" w:hAnsiTheme="minorHAnsi" w:cstheme="minorHAnsi"/>
                <w:color w:val="000000"/>
                <w:sz w:val="20"/>
                <w:szCs w:val="20"/>
                <w:lang w:eastAsia="en-AU"/>
              </w:rPr>
              <w:t>ha in area and State forest areas are maintained as SMZ. Maintain a 3</w:t>
            </w:r>
            <w:r w:rsidR="003C26A2">
              <w:rPr>
                <w:rFonts w:asciiTheme="minorHAnsi" w:eastAsia="Times New Roman" w:hAnsiTheme="minorHAnsi" w:cstheme="minorHAnsi"/>
                <w:color w:val="000000"/>
                <w:sz w:val="20"/>
                <w:szCs w:val="20"/>
                <w:lang w:eastAsia="en-AU"/>
              </w:rPr>
              <w:t xml:space="preserve"> </w:t>
            </w:r>
            <w:r w:rsidR="004B5D38" w:rsidRPr="00E61087">
              <w:rPr>
                <w:rFonts w:asciiTheme="minorHAnsi" w:eastAsia="Times New Roman" w:hAnsiTheme="minorHAnsi" w:cstheme="minorHAnsi"/>
                <w:color w:val="000000"/>
                <w:sz w:val="20"/>
                <w:szCs w:val="20"/>
                <w:lang w:eastAsia="en-AU"/>
              </w:rPr>
              <w:t xml:space="preserve">ha SPZ </w:t>
            </w:r>
            <w:r w:rsidR="00D72825">
              <w:rPr>
                <w:rFonts w:asciiTheme="minorHAnsi" w:eastAsia="Times New Roman" w:hAnsiTheme="minorHAnsi" w:cstheme="minorHAnsi"/>
                <w:color w:val="000000"/>
                <w:sz w:val="20"/>
                <w:szCs w:val="20"/>
                <w:lang w:eastAsia="en-AU"/>
              </w:rPr>
              <w:t>over</w:t>
            </w:r>
            <w:r w:rsidR="004B5D38" w:rsidRPr="00E61087">
              <w:rPr>
                <w:rFonts w:asciiTheme="minorHAnsi" w:eastAsia="Times New Roman" w:hAnsiTheme="minorHAnsi" w:cstheme="minorHAnsi"/>
                <w:color w:val="000000"/>
                <w:sz w:val="20"/>
                <w:szCs w:val="20"/>
                <w:lang w:eastAsia="en-AU"/>
              </w:rPr>
              <w:t xml:space="preserve"> any specific records within these MOMAs.</w:t>
            </w:r>
          </w:p>
        </w:tc>
        <w:tc>
          <w:tcPr>
            <w:tcW w:w="2552" w:type="dxa"/>
            <w:shd w:val="clear" w:color="000000" w:fill="FFFFFF"/>
            <w:hideMark/>
          </w:tcPr>
          <w:p w14:paraId="4C8B3EDD"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Prepare a SMZ plan prior to harvesting commencement that specify retention of sufficient levels of habitat trees for Masked Owl.</w:t>
            </w:r>
          </w:p>
        </w:tc>
        <w:tc>
          <w:tcPr>
            <w:tcW w:w="1559" w:type="dxa"/>
            <w:shd w:val="clear" w:color="000000" w:fill="FFFFFF"/>
            <w:hideMark/>
          </w:tcPr>
          <w:p w14:paraId="14F78805" w14:textId="77777777" w:rsidR="004B5D38" w:rsidRPr="00E61087" w:rsidRDefault="00C21464" w:rsidP="00714EF7">
            <w:pPr>
              <w:spacing w:after="0" w:line="240" w:lineRule="auto"/>
              <w:rPr>
                <w:rFonts w:asciiTheme="minorHAnsi" w:eastAsia="Times New Roman" w:hAnsiTheme="minorHAnsi" w:cstheme="minorHAnsi"/>
                <w:b/>
                <w:bCs/>
                <w:noProof/>
                <w:color w:val="000000"/>
                <w:sz w:val="20"/>
                <w:szCs w:val="20"/>
                <w:lang w:eastAsia="en-AU"/>
              </w:rPr>
            </w:pPr>
            <w:r w:rsidRPr="00C21464">
              <w:rPr>
                <w:rFonts w:asciiTheme="minorHAnsi" w:eastAsia="Times New Roman" w:hAnsiTheme="minorHAnsi" w:cstheme="minorHAnsi"/>
                <w:color w:val="000000"/>
                <w:sz w:val="20"/>
                <w:szCs w:val="20"/>
                <w:lang w:eastAsia="en-AU"/>
              </w:rPr>
              <w:t xml:space="preserve">Once state wide targets are met, review </w:t>
            </w:r>
            <w:r w:rsidR="00201188">
              <w:rPr>
                <w:rFonts w:asciiTheme="minorHAnsi" w:eastAsia="Times New Roman" w:hAnsiTheme="minorHAnsi" w:cstheme="minorHAnsi"/>
                <w:color w:val="000000"/>
                <w:sz w:val="20"/>
                <w:szCs w:val="20"/>
                <w:lang w:eastAsia="en-AU"/>
              </w:rPr>
              <w:t>M</w:t>
            </w:r>
            <w:r w:rsidRPr="00C21464">
              <w:rPr>
                <w:rFonts w:asciiTheme="minorHAnsi" w:eastAsia="Times New Roman" w:hAnsiTheme="minorHAnsi" w:cstheme="minorHAnsi"/>
                <w:color w:val="000000"/>
                <w:sz w:val="20"/>
                <w:szCs w:val="20"/>
                <w:lang w:eastAsia="en-AU"/>
              </w:rPr>
              <w:t>OMA allocation when records of higher priority are discovered.</w:t>
            </w:r>
          </w:p>
        </w:tc>
      </w:tr>
      <w:tr w:rsidR="004B5D38" w:rsidRPr="00E61087" w14:paraId="0188D6C6" w14:textId="77777777" w:rsidTr="00121F86">
        <w:tc>
          <w:tcPr>
            <w:tcW w:w="1155" w:type="dxa"/>
            <w:shd w:val="clear" w:color="auto" w:fill="auto"/>
            <w:hideMark/>
          </w:tcPr>
          <w:p w14:paraId="1A72CD92"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Mid Murray</w:t>
            </w:r>
          </w:p>
        </w:tc>
        <w:tc>
          <w:tcPr>
            <w:tcW w:w="1128" w:type="dxa"/>
            <w:shd w:val="clear" w:color="auto" w:fill="auto"/>
            <w:hideMark/>
          </w:tcPr>
          <w:p w14:paraId="41450D11"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Squirrel Glider</w:t>
            </w:r>
          </w:p>
        </w:tc>
        <w:tc>
          <w:tcPr>
            <w:tcW w:w="1134" w:type="dxa"/>
            <w:shd w:val="clear" w:color="auto" w:fill="auto"/>
            <w:hideMark/>
          </w:tcPr>
          <w:p w14:paraId="11131367"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Petaurus norfolcensis</w:t>
            </w:r>
          </w:p>
        </w:tc>
        <w:tc>
          <w:tcPr>
            <w:tcW w:w="6804" w:type="dxa"/>
            <w:shd w:val="clear" w:color="000000" w:fill="FFFFFF"/>
            <w:hideMark/>
          </w:tcPr>
          <w:p w14:paraId="23DC222C"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Maintain a linear SPZ of at least 50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m width either side of Goulburn River in State forest.</w:t>
            </w:r>
            <w:r w:rsidRPr="00E61087">
              <w:rPr>
                <w:rFonts w:asciiTheme="minorHAnsi" w:eastAsia="Times New Roman" w:hAnsiTheme="minorHAnsi" w:cstheme="minorHAnsi"/>
                <w:color w:val="000000"/>
                <w:sz w:val="20"/>
                <w:szCs w:val="20"/>
                <w:lang w:eastAsia="en-AU"/>
              </w:rPr>
              <w:br/>
              <w:t xml:space="preserve">Maintain a SMZ across all State forest adjacent </w:t>
            </w:r>
            <w:r w:rsidR="000F7151">
              <w:rPr>
                <w:rFonts w:asciiTheme="minorHAnsi" w:eastAsia="Times New Roman" w:hAnsiTheme="minorHAnsi" w:cstheme="minorHAnsi"/>
                <w:color w:val="000000"/>
                <w:sz w:val="20"/>
                <w:szCs w:val="20"/>
                <w:lang w:eastAsia="en-AU"/>
              </w:rPr>
              <w:t xml:space="preserve">to </w:t>
            </w:r>
            <w:r w:rsidRPr="00E61087">
              <w:rPr>
                <w:rFonts w:asciiTheme="minorHAnsi" w:eastAsia="Times New Roman" w:hAnsiTheme="minorHAnsi" w:cstheme="minorHAnsi"/>
                <w:color w:val="000000"/>
                <w:sz w:val="20"/>
                <w:szCs w:val="20"/>
                <w:lang w:eastAsia="en-AU"/>
              </w:rPr>
              <w:t>the Goulburn River Squirrel Glider SPZ.</w:t>
            </w:r>
          </w:p>
        </w:tc>
        <w:tc>
          <w:tcPr>
            <w:tcW w:w="2552" w:type="dxa"/>
            <w:shd w:val="clear" w:color="auto" w:fill="auto"/>
            <w:hideMark/>
          </w:tcPr>
          <w:p w14:paraId="4F17BDF6"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Within the SMZ, protect Silver Wattle understorey and retain adequate large and hollow bearing trees for Squirrel Glider habitat during timber harvesting operations.</w:t>
            </w:r>
          </w:p>
        </w:tc>
        <w:tc>
          <w:tcPr>
            <w:tcW w:w="1559" w:type="dxa"/>
            <w:shd w:val="clear" w:color="auto" w:fill="auto"/>
            <w:hideMark/>
          </w:tcPr>
          <w:p w14:paraId="5CDF673F"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1BFDED94" w14:textId="77777777" w:rsidTr="00121F86">
        <w:tc>
          <w:tcPr>
            <w:tcW w:w="1155" w:type="dxa"/>
            <w:shd w:val="clear" w:color="auto" w:fill="auto"/>
            <w:hideMark/>
          </w:tcPr>
          <w:p w14:paraId="79A41935"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Midlands</w:t>
            </w:r>
          </w:p>
        </w:tc>
        <w:tc>
          <w:tcPr>
            <w:tcW w:w="1128" w:type="dxa"/>
            <w:shd w:val="clear" w:color="auto" w:fill="auto"/>
            <w:hideMark/>
          </w:tcPr>
          <w:p w14:paraId="2767F7B3"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Brush-tailed Phascogale</w:t>
            </w:r>
          </w:p>
        </w:tc>
        <w:tc>
          <w:tcPr>
            <w:tcW w:w="1134" w:type="dxa"/>
            <w:shd w:val="clear" w:color="auto" w:fill="auto"/>
            <w:hideMark/>
          </w:tcPr>
          <w:p w14:paraId="5A964D31"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Phascogale tapoatafa</w:t>
            </w:r>
          </w:p>
        </w:tc>
        <w:tc>
          <w:tcPr>
            <w:tcW w:w="6804" w:type="dxa"/>
            <w:shd w:val="clear" w:color="auto" w:fill="auto"/>
            <w:hideMark/>
          </w:tcPr>
          <w:p w14:paraId="531C2F5C"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Maintain 30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of Red Stringybark/Box and Stringybark/Peppermint Open Forest in the State forest SPZ and conservation reserves.</w:t>
            </w:r>
            <w:r w:rsidRPr="00E61087">
              <w:rPr>
                <w:rFonts w:asciiTheme="minorHAnsi" w:eastAsia="Times New Roman" w:hAnsiTheme="minorHAnsi" w:cstheme="minorHAnsi"/>
                <w:color w:val="000000"/>
                <w:sz w:val="20"/>
                <w:szCs w:val="20"/>
                <w:lang w:eastAsia="en-AU"/>
              </w:rPr>
              <w:br/>
              <w:t xml:space="preserve">Maintain sufficient areas of SMZ to sustain a Midlands FMA target population of 100 breeding females. </w:t>
            </w:r>
          </w:p>
        </w:tc>
        <w:tc>
          <w:tcPr>
            <w:tcW w:w="2552" w:type="dxa"/>
            <w:shd w:val="clear" w:color="000000" w:fill="FFFFFF"/>
            <w:hideMark/>
          </w:tcPr>
          <w:p w14:paraId="7B51BF19"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Implement prescriptions for BPMAs within SMZs in State forest that protect and maintain Brush-tailed Phascogale populations and their habitat, such as retention of large trees  and prohibition of removal of naturally fallen timber.</w:t>
            </w:r>
          </w:p>
        </w:tc>
        <w:tc>
          <w:tcPr>
            <w:tcW w:w="1559" w:type="dxa"/>
            <w:shd w:val="clear" w:color="auto" w:fill="auto"/>
            <w:noWrap/>
            <w:vAlign w:val="bottom"/>
            <w:hideMark/>
          </w:tcPr>
          <w:p w14:paraId="0A1D2AC1"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6C9A830F" w14:textId="77777777" w:rsidTr="00121F86">
        <w:tc>
          <w:tcPr>
            <w:tcW w:w="1155" w:type="dxa"/>
            <w:shd w:val="clear" w:color="auto" w:fill="auto"/>
            <w:hideMark/>
          </w:tcPr>
          <w:p w14:paraId="77901AD5"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Midlands</w:t>
            </w:r>
          </w:p>
        </w:tc>
        <w:tc>
          <w:tcPr>
            <w:tcW w:w="1128" w:type="dxa"/>
            <w:shd w:val="clear" w:color="auto" w:fill="auto"/>
            <w:hideMark/>
          </w:tcPr>
          <w:p w14:paraId="6E6255F0"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Greater Glider</w:t>
            </w:r>
          </w:p>
        </w:tc>
        <w:tc>
          <w:tcPr>
            <w:tcW w:w="1134" w:type="dxa"/>
            <w:shd w:val="clear" w:color="auto" w:fill="auto"/>
            <w:hideMark/>
          </w:tcPr>
          <w:p w14:paraId="4D87BC11"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Petauroides volans</w:t>
            </w:r>
          </w:p>
        </w:tc>
        <w:tc>
          <w:tcPr>
            <w:tcW w:w="6804" w:type="dxa"/>
            <w:shd w:val="clear" w:color="000000" w:fill="FFFFFF"/>
            <w:hideMark/>
          </w:tcPr>
          <w:p w14:paraId="6B46B6F5"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Maintain a SPZ in the vicinity of the Spargo Creek Education Area along the Blakeville-Bunding Road and McGees Track to protect the major Midlands FMA Greater Glider population.</w:t>
            </w:r>
            <w:r w:rsidRPr="00E61087">
              <w:rPr>
                <w:rFonts w:asciiTheme="minorHAnsi" w:eastAsia="Times New Roman" w:hAnsiTheme="minorHAnsi" w:cstheme="minorHAnsi"/>
                <w:color w:val="000000"/>
                <w:sz w:val="20"/>
                <w:szCs w:val="20"/>
                <w:lang w:eastAsia="en-AU"/>
              </w:rPr>
              <w:br/>
              <w:t>Maintain a SMZ of approximately 1000 ha between the Daylesford-Ballan Road and Blakeville, south of the Spargo-Blakeville Road.</w:t>
            </w:r>
          </w:p>
        </w:tc>
        <w:tc>
          <w:tcPr>
            <w:tcW w:w="2552" w:type="dxa"/>
            <w:shd w:val="clear" w:color="000000" w:fill="FFFFFF"/>
            <w:hideMark/>
          </w:tcPr>
          <w:p w14:paraId="12E5CC98"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Within the SMZ:</w:t>
            </w:r>
            <w:r w:rsidRPr="00E61087">
              <w:rPr>
                <w:rFonts w:asciiTheme="minorHAnsi" w:eastAsia="Times New Roman" w:hAnsiTheme="minorHAnsi" w:cstheme="minorHAnsi"/>
                <w:color w:val="000000"/>
                <w:sz w:val="20"/>
                <w:szCs w:val="20"/>
                <w:lang w:eastAsia="en-AU"/>
              </w:rPr>
              <w:br/>
              <w:t>-protect Greater Glider nesting and feeding sites</w:t>
            </w:r>
            <w:r w:rsidRPr="00E61087">
              <w:rPr>
                <w:rFonts w:asciiTheme="minorHAnsi" w:eastAsia="Times New Roman" w:hAnsiTheme="minorHAnsi" w:cstheme="minorHAnsi"/>
                <w:color w:val="000000"/>
                <w:sz w:val="20"/>
                <w:szCs w:val="20"/>
                <w:lang w:eastAsia="en-AU"/>
              </w:rPr>
              <w:br/>
              <w:t>-restrict coupe size to 20ha</w:t>
            </w:r>
            <w:r w:rsidRPr="00E61087">
              <w:rPr>
                <w:rFonts w:asciiTheme="minorHAnsi" w:eastAsia="Times New Roman" w:hAnsiTheme="minorHAnsi" w:cstheme="minorHAnsi"/>
                <w:color w:val="000000"/>
                <w:sz w:val="20"/>
                <w:szCs w:val="20"/>
                <w:lang w:eastAsia="en-AU"/>
              </w:rPr>
              <w:br/>
              <w:t>-separate coupes by 50m wide corridors (these form part of the SPZ).</w:t>
            </w:r>
          </w:p>
        </w:tc>
        <w:tc>
          <w:tcPr>
            <w:tcW w:w="1559" w:type="dxa"/>
            <w:shd w:val="clear" w:color="auto" w:fill="auto"/>
            <w:noWrap/>
            <w:vAlign w:val="bottom"/>
            <w:hideMark/>
          </w:tcPr>
          <w:p w14:paraId="14E692CD"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70402728" w14:textId="77777777" w:rsidTr="00121F86">
        <w:tc>
          <w:tcPr>
            <w:tcW w:w="1155" w:type="dxa"/>
            <w:shd w:val="clear" w:color="auto" w:fill="auto"/>
            <w:hideMark/>
          </w:tcPr>
          <w:p w14:paraId="7EA2C650"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Midlands</w:t>
            </w:r>
          </w:p>
        </w:tc>
        <w:tc>
          <w:tcPr>
            <w:tcW w:w="1128" w:type="dxa"/>
            <w:shd w:val="clear" w:color="auto" w:fill="auto"/>
            <w:hideMark/>
          </w:tcPr>
          <w:p w14:paraId="459EF29C"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Mountain Brushtail Possum</w:t>
            </w:r>
          </w:p>
        </w:tc>
        <w:tc>
          <w:tcPr>
            <w:tcW w:w="1134" w:type="dxa"/>
            <w:shd w:val="clear" w:color="auto" w:fill="auto"/>
            <w:hideMark/>
          </w:tcPr>
          <w:p w14:paraId="7DCE14C6"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Trichosurus caninus</w:t>
            </w:r>
          </w:p>
        </w:tc>
        <w:tc>
          <w:tcPr>
            <w:tcW w:w="6804" w:type="dxa"/>
            <w:shd w:val="clear" w:color="000000" w:fill="FFFFFF"/>
            <w:hideMark/>
          </w:tcPr>
          <w:p w14:paraId="65FFE26B"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Maintain a SMZ of approximately 300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centred on the population near Victoria Mill in Mount Cole State forest.</w:t>
            </w:r>
          </w:p>
        </w:tc>
        <w:tc>
          <w:tcPr>
            <w:tcW w:w="2552" w:type="dxa"/>
            <w:shd w:val="clear" w:color="000000" w:fill="FFFFFF"/>
            <w:hideMark/>
          </w:tcPr>
          <w:p w14:paraId="249E11B1"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Within the SMZ, conduct harvesting in accordance with prescriptions developed to maintain key habitat attributes for Mountain Brushtail Possum.</w:t>
            </w:r>
          </w:p>
        </w:tc>
        <w:tc>
          <w:tcPr>
            <w:tcW w:w="1559" w:type="dxa"/>
            <w:shd w:val="clear" w:color="auto" w:fill="auto"/>
            <w:noWrap/>
            <w:vAlign w:val="bottom"/>
            <w:hideMark/>
          </w:tcPr>
          <w:p w14:paraId="5F197F94"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6E4ED88C" w14:textId="77777777" w:rsidTr="00121F86">
        <w:tc>
          <w:tcPr>
            <w:tcW w:w="1155" w:type="dxa"/>
            <w:shd w:val="clear" w:color="auto" w:fill="auto"/>
            <w:hideMark/>
          </w:tcPr>
          <w:p w14:paraId="682B13ED"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Midlands</w:t>
            </w:r>
          </w:p>
        </w:tc>
        <w:tc>
          <w:tcPr>
            <w:tcW w:w="1128" w:type="dxa"/>
            <w:shd w:val="clear" w:color="auto" w:fill="auto"/>
            <w:hideMark/>
          </w:tcPr>
          <w:p w14:paraId="57A8689A"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Powerful Owl</w:t>
            </w:r>
          </w:p>
        </w:tc>
        <w:tc>
          <w:tcPr>
            <w:tcW w:w="1134" w:type="dxa"/>
            <w:shd w:val="clear" w:color="auto" w:fill="auto"/>
            <w:hideMark/>
          </w:tcPr>
          <w:p w14:paraId="72C1BF4C"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strenua</w:t>
            </w:r>
          </w:p>
        </w:tc>
        <w:tc>
          <w:tcPr>
            <w:tcW w:w="6804" w:type="dxa"/>
            <w:shd w:val="clear" w:color="000000" w:fill="FFFFFF"/>
            <w:hideMark/>
          </w:tcPr>
          <w:p w14:paraId="0DD4C145"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Identify and maintain a target of 25 Powerful Owl Management Areas (POMA) across public land in the Midlands FMA area. Allocate POMAs across State forest and conservation reserves, with preference to protect suitable habitat within conservation reserves, especially in large reserves where the home range can be protected within the reserve. Where possible, locate POMAs </w:t>
            </w:r>
            <w:r w:rsidR="00C20BE9">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nest sites or probable breeding areas based on the occurrence of owlets or adult roosting pairs. Select Powerful Owl sites to meet the POMA target in the following order of priority:</w:t>
            </w:r>
            <w:r w:rsidRPr="00E61087">
              <w:rPr>
                <w:rFonts w:asciiTheme="minorHAnsi" w:eastAsia="Times New Roman" w:hAnsiTheme="minorHAnsi" w:cstheme="minorHAnsi"/>
                <w:color w:val="000000"/>
                <w:sz w:val="20"/>
                <w:szCs w:val="20"/>
                <w:lang w:eastAsia="en-AU"/>
              </w:rPr>
              <w:br/>
              <w:t>1. confirmed nest trees utilised during the past 5 years</w:t>
            </w:r>
            <w:r w:rsidRPr="00E61087">
              <w:rPr>
                <w:rFonts w:asciiTheme="minorHAnsi" w:eastAsia="Times New Roman" w:hAnsiTheme="minorHAnsi" w:cstheme="minorHAnsi"/>
                <w:color w:val="000000"/>
                <w:sz w:val="20"/>
                <w:szCs w:val="20"/>
                <w:lang w:eastAsia="en-AU"/>
              </w:rPr>
              <w:br/>
              <w:t>2. confirmed roost trees utilised during the past 5 years</w:t>
            </w:r>
            <w:r w:rsidRPr="00E61087">
              <w:rPr>
                <w:rFonts w:asciiTheme="minorHAnsi" w:eastAsia="Times New Roman" w:hAnsiTheme="minorHAnsi" w:cstheme="minorHAnsi"/>
                <w:color w:val="000000"/>
                <w:sz w:val="20"/>
                <w:szCs w:val="20"/>
                <w:lang w:eastAsia="en-AU"/>
              </w:rPr>
              <w:br/>
              <w:t>3. repeated sighting or vocalisation during the past 5 years</w:t>
            </w:r>
            <w:r w:rsidRPr="00E61087">
              <w:rPr>
                <w:rFonts w:asciiTheme="minorHAnsi" w:eastAsia="Times New Roman" w:hAnsiTheme="minorHAnsi" w:cstheme="minorHAnsi"/>
                <w:color w:val="000000"/>
                <w:sz w:val="20"/>
                <w:szCs w:val="20"/>
                <w:lang w:eastAsia="en-AU"/>
              </w:rPr>
              <w:br/>
              <w:t>4. incidental sighting or vocalisation during the past 5 years</w:t>
            </w:r>
            <w:r w:rsidRPr="00E61087">
              <w:rPr>
                <w:rFonts w:asciiTheme="minorHAnsi" w:eastAsia="Times New Roman" w:hAnsiTheme="minorHAnsi" w:cstheme="minorHAnsi"/>
                <w:color w:val="000000"/>
                <w:sz w:val="20"/>
                <w:szCs w:val="20"/>
                <w:lang w:eastAsia="en-AU"/>
              </w:rPr>
              <w:br/>
              <w:t>5. historic record not reconfirmed in the past 5 years</w:t>
            </w:r>
            <w:r w:rsidRPr="00E61087">
              <w:rPr>
                <w:rFonts w:asciiTheme="minorHAnsi" w:eastAsia="Times New Roman" w:hAnsiTheme="minorHAnsi" w:cstheme="minorHAnsi"/>
                <w:color w:val="000000"/>
                <w:sz w:val="20"/>
                <w:szCs w:val="20"/>
                <w:lang w:eastAsia="en-AU"/>
              </w:rPr>
              <w:br/>
              <w:t>6. potential habitat area (preferably based on formal analysis and modelling).</w:t>
            </w:r>
            <w:r w:rsidRPr="00E61087">
              <w:rPr>
                <w:rFonts w:asciiTheme="minorHAnsi" w:eastAsia="Times New Roman" w:hAnsiTheme="minorHAnsi" w:cstheme="minorHAnsi"/>
                <w:color w:val="000000"/>
                <w:sz w:val="20"/>
                <w:szCs w:val="20"/>
                <w:lang w:eastAsia="en-AU"/>
              </w:rPr>
              <w:br/>
              <w:t>Designate a POMA of 3.5</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km radius </w:t>
            </w:r>
            <w:r w:rsidR="00D72825">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the Powerful Owl site. </w:t>
            </w:r>
            <w:r w:rsidRPr="00E61087">
              <w:rPr>
                <w:rFonts w:asciiTheme="minorHAnsi" w:eastAsia="Times New Roman" w:hAnsiTheme="minorHAnsi" w:cstheme="minorHAnsi"/>
                <w:color w:val="000000"/>
                <w:sz w:val="20"/>
                <w:szCs w:val="20"/>
                <w:lang w:eastAsia="en-AU"/>
              </w:rPr>
              <w:br/>
              <w:t>Suitable habitat is:</w:t>
            </w:r>
            <w:r w:rsidRPr="00E61087">
              <w:rPr>
                <w:rFonts w:asciiTheme="minorHAnsi" w:eastAsia="Times New Roman" w:hAnsiTheme="minorHAnsi" w:cstheme="minorHAnsi"/>
                <w:color w:val="000000"/>
                <w:sz w:val="20"/>
                <w:szCs w:val="20"/>
                <w:lang w:eastAsia="en-AU"/>
              </w:rPr>
              <w:br/>
              <w:t>- SPZ (regardless of the state of forest within) and SMZ within the POMA</w:t>
            </w:r>
            <w:r w:rsidRPr="00E61087">
              <w:rPr>
                <w:rFonts w:asciiTheme="minorHAnsi" w:eastAsia="Times New Roman" w:hAnsiTheme="minorHAnsi" w:cstheme="minorHAnsi"/>
                <w:color w:val="000000"/>
                <w:sz w:val="20"/>
                <w:szCs w:val="20"/>
                <w:lang w:eastAsia="en-AU"/>
              </w:rPr>
              <w:br/>
              <w:t>- mature forest</w:t>
            </w:r>
            <w:r w:rsidRPr="00E61087">
              <w:rPr>
                <w:rFonts w:asciiTheme="minorHAnsi" w:eastAsia="Times New Roman" w:hAnsiTheme="minorHAnsi" w:cstheme="minorHAnsi"/>
                <w:color w:val="000000"/>
                <w:sz w:val="20"/>
                <w:szCs w:val="20"/>
                <w:lang w:eastAsia="en-AU"/>
              </w:rPr>
              <w:br/>
              <w:t>- regrowth forest 30 or more years old</w:t>
            </w:r>
            <w:r w:rsidRPr="00E61087">
              <w:rPr>
                <w:rFonts w:asciiTheme="minorHAnsi" w:eastAsia="Times New Roman" w:hAnsiTheme="minorHAnsi" w:cstheme="minorHAnsi"/>
                <w:color w:val="000000"/>
                <w:sz w:val="20"/>
                <w:szCs w:val="20"/>
                <w:lang w:eastAsia="en-AU"/>
              </w:rPr>
              <w:br/>
              <w:t>- non-eucalypt (</w:t>
            </w:r>
            <w:r w:rsidR="004105CB" w:rsidRPr="00E61087">
              <w:rPr>
                <w:rFonts w:asciiTheme="minorHAnsi" w:eastAsia="Times New Roman" w:hAnsiTheme="minorHAnsi" w:cstheme="minorHAnsi"/>
                <w:color w:val="000000"/>
                <w:sz w:val="20"/>
                <w:szCs w:val="20"/>
                <w:lang w:eastAsia="en-AU"/>
              </w:rPr>
              <w:t>e.g.</w:t>
            </w:r>
            <w:r w:rsidRPr="00E61087">
              <w:rPr>
                <w:rFonts w:asciiTheme="minorHAnsi" w:eastAsia="Times New Roman" w:hAnsiTheme="minorHAnsi" w:cstheme="minorHAnsi"/>
                <w:color w:val="000000"/>
                <w:sz w:val="20"/>
                <w:szCs w:val="20"/>
                <w:lang w:eastAsia="en-AU"/>
              </w:rPr>
              <w:t xml:space="preserve"> Blackwood in gullies)</w:t>
            </w:r>
            <w:r w:rsidRPr="00E61087">
              <w:rPr>
                <w:rFonts w:asciiTheme="minorHAnsi" w:eastAsia="Times New Roman" w:hAnsiTheme="minorHAnsi" w:cstheme="minorHAnsi"/>
                <w:color w:val="000000"/>
                <w:sz w:val="20"/>
                <w:szCs w:val="20"/>
                <w:lang w:eastAsia="en-AU"/>
              </w:rPr>
              <w:br/>
              <w:t>- 'other eucalypt' forest (</w:t>
            </w:r>
            <w:r w:rsidR="004105CB" w:rsidRPr="00E61087">
              <w:rPr>
                <w:rFonts w:asciiTheme="minorHAnsi" w:eastAsia="Times New Roman" w:hAnsiTheme="minorHAnsi" w:cstheme="minorHAnsi"/>
                <w:color w:val="000000"/>
                <w:sz w:val="20"/>
                <w:szCs w:val="20"/>
                <w:lang w:eastAsia="en-AU"/>
              </w:rPr>
              <w:t>non-productive</w:t>
            </w:r>
            <w:r w:rsidRPr="00E61087">
              <w:rPr>
                <w:rFonts w:asciiTheme="minorHAnsi" w:eastAsia="Times New Roman" w:hAnsiTheme="minorHAnsi" w:cstheme="minorHAnsi"/>
                <w:color w:val="000000"/>
                <w:sz w:val="20"/>
                <w:szCs w:val="20"/>
                <w:lang w:eastAsia="en-AU"/>
              </w:rPr>
              <w:t>)</w:t>
            </w:r>
            <w:r w:rsidRPr="00E61087">
              <w:rPr>
                <w:rFonts w:asciiTheme="minorHAnsi" w:eastAsia="Times New Roman" w:hAnsiTheme="minorHAnsi" w:cstheme="minorHAnsi"/>
                <w:color w:val="000000"/>
                <w:sz w:val="20"/>
                <w:szCs w:val="20"/>
                <w:lang w:eastAsia="en-AU"/>
              </w:rPr>
              <w:br/>
              <w:t>- mixed age forest if more than 50</w:t>
            </w:r>
            <w:r w:rsidR="00142CD5">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of the canopy cover is mature over logging regrowth</w:t>
            </w:r>
            <w:r w:rsidRPr="00E61087">
              <w:rPr>
                <w:rFonts w:asciiTheme="minorHAnsi" w:eastAsia="Times New Roman" w:hAnsiTheme="minorHAnsi" w:cstheme="minorHAnsi"/>
                <w:color w:val="000000"/>
                <w:sz w:val="20"/>
                <w:szCs w:val="20"/>
                <w:lang w:eastAsia="en-AU"/>
              </w:rPr>
              <w:br/>
              <w:t>- fire regrowth, if not salvaged or if more than 50% of the canopy is mature.</w:t>
            </w:r>
            <w:r w:rsidRPr="00E61087">
              <w:rPr>
                <w:rFonts w:asciiTheme="minorHAnsi" w:eastAsia="Times New Roman" w:hAnsiTheme="minorHAnsi" w:cstheme="minorHAnsi"/>
                <w:color w:val="000000"/>
                <w:sz w:val="20"/>
                <w:szCs w:val="20"/>
                <w:lang w:eastAsia="en-AU"/>
              </w:rPr>
              <w:br/>
              <w:t>Reserve 500</w:t>
            </w:r>
            <w:r w:rsidR="00142CD5">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of mature forest within the POMA from timber harvesting in existing conservation reserves or SPZ within State forest. Maintain the remaining State forest area within the POMA within SMZ.</w:t>
            </w:r>
          </w:p>
        </w:tc>
        <w:tc>
          <w:tcPr>
            <w:tcW w:w="2552" w:type="dxa"/>
            <w:shd w:val="clear" w:color="000000" w:fill="FFFFFF"/>
            <w:hideMark/>
          </w:tcPr>
          <w:p w14:paraId="360734E1"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Within the SMZ:</w:t>
            </w:r>
            <w:r w:rsidRPr="00E61087">
              <w:rPr>
                <w:rFonts w:asciiTheme="minorHAnsi" w:eastAsia="Times New Roman" w:hAnsiTheme="minorHAnsi" w:cstheme="minorHAnsi"/>
                <w:color w:val="000000"/>
                <w:sz w:val="20"/>
                <w:szCs w:val="20"/>
                <w:lang w:eastAsia="en-AU"/>
              </w:rPr>
              <w:br/>
              <w:t>-retain all large, dense foliage Blackwood trees</w:t>
            </w:r>
            <w:r w:rsidRPr="00E61087">
              <w:rPr>
                <w:rFonts w:asciiTheme="minorHAnsi" w:eastAsia="Times New Roman" w:hAnsiTheme="minorHAnsi" w:cstheme="minorHAnsi"/>
                <w:color w:val="000000"/>
                <w:sz w:val="20"/>
                <w:szCs w:val="20"/>
                <w:lang w:eastAsia="en-AU"/>
              </w:rPr>
              <w:br/>
              <w:t>-manage timber harvesting activities to maintain at any time a total of 1000ha of suitable habitat within 3.5km of the Powerful Owl site.</w:t>
            </w:r>
            <w:r w:rsidRPr="00E61087">
              <w:rPr>
                <w:rFonts w:asciiTheme="minorHAnsi" w:eastAsia="Times New Roman" w:hAnsiTheme="minorHAnsi" w:cstheme="minorHAnsi"/>
                <w:color w:val="000000"/>
                <w:sz w:val="20"/>
                <w:szCs w:val="20"/>
                <w:lang w:eastAsia="en-AU"/>
              </w:rPr>
              <w:br/>
            </w:r>
          </w:p>
        </w:tc>
        <w:tc>
          <w:tcPr>
            <w:tcW w:w="1559" w:type="dxa"/>
            <w:shd w:val="clear" w:color="000000" w:fill="FFFFFF"/>
            <w:hideMark/>
          </w:tcPr>
          <w:p w14:paraId="4D847A26"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Review POMA allocation when records of higher priority are discovered subject to other management objectives.</w:t>
            </w:r>
          </w:p>
        </w:tc>
      </w:tr>
      <w:tr w:rsidR="004B5D38" w:rsidRPr="00E61087" w14:paraId="23899565" w14:textId="77777777" w:rsidTr="00121F86">
        <w:tc>
          <w:tcPr>
            <w:tcW w:w="1155" w:type="dxa"/>
            <w:shd w:val="clear" w:color="auto" w:fill="auto"/>
            <w:hideMark/>
          </w:tcPr>
          <w:p w14:paraId="61D65D68"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Midlands</w:t>
            </w:r>
          </w:p>
        </w:tc>
        <w:tc>
          <w:tcPr>
            <w:tcW w:w="1128" w:type="dxa"/>
            <w:shd w:val="clear" w:color="auto" w:fill="auto"/>
            <w:hideMark/>
          </w:tcPr>
          <w:p w14:paraId="77CA4402"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Swift Parrot</w:t>
            </w:r>
          </w:p>
        </w:tc>
        <w:tc>
          <w:tcPr>
            <w:tcW w:w="1134" w:type="dxa"/>
            <w:shd w:val="clear" w:color="auto" w:fill="auto"/>
            <w:hideMark/>
          </w:tcPr>
          <w:p w14:paraId="259FE9C7"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Lathamus discolor</w:t>
            </w:r>
          </w:p>
        </w:tc>
        <w:tc>
          <w:tcPr>
            <w:tcW w:w="6804" w:type="dxa"/>
            <w:shd w:val="clear" w:color="auto" w:fill="auto"/>
            <w:hideMark/>
          </w:tcPr>
          <w:p w14:paraId="02D84440"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Maintain at least 30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of dry forest and woodland in the Midlands FMA in the State forest SPZ and conservation reserves.</w:t>
            </w:r>
          </w:p>
        </w:tc>
        <w:tc>
          <w:tcPr>
            <w:tcW w:w="2552" w:type="dxa"/>
            <w:shd w:val="clear" w:color="auto" w:fill="auto"/>
            <w:noWrap/>
            <w:vAlign w:val="bottom"/>
            <w:hideMark/>
          </w:tcPr>
          <w:p w14:paraId="3DBEED45"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shd w:val="clear" w:color="auto" w:fill="auto"/>
            <w:noWrap/>
            <w:vAlign w:val="bottom"/>
            <w:hideMark/>
          </w:tcPr>
          <w:p w14:paraId="60A13560"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0A7D41A4" w14:textId="77777777" w:rsidTr="00121F86">
        <w:tc>
          <w:tcPr>
            <w:tcW w:w="1155" w:type="dxa"/>
            <w:shd w:val="clear" w:color="000000" w:fill="FFFFFF"/>
            <w:hideMark/>
          </w:tcPr>
          <w:p w14:paraId="7034FE48"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North East</w:t>
            </w:r>
            <w:r w:rsidR="00CD162A">
              <w:rPr>
                <w:rFonts w:asciiTheme="minorHAnsi" w:eastAsia="Times New Roman" w:hAnsiTheme="minorHAnsi" w:cstheme="minorHAnsi"/>
                <w:color w:val="000000"/>
                <w:sz w:val="20"/>
                <w:szCs w:val="20"/>
                <w:lang w:eastAsia="en-AU"/>
              </w:rPr>
              <w:t xml:space="preserve"> FMAs</w:t>
            </w:r>
          </w:p>
        </w:tc>
        <w:tc>
          <w:tcPr>
            <w:tcW w:w="1128" w:type="dxa"/>
            <w:shd w:val="clear" w:color="000000" w:fill="FFFFFF"/>
            <w:hideMark/>
          </w:tcPr>
          <w:p w14:paraId="3C0C1202"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Barking Owl</w:t>
            </w:r>
          </w:p>
        </w:tc>
        <w:tc>
          <w:tcPr>
            <w:tcW w:w="1134" w:type="dxa"/>
            <w:shd w:val="clear" w:color="000000" w:fill="FFFFFF"/>
            <w:hideMark/>
          </w:tcPr>
          <w:p w14:paraId="361BA853"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connivens</w:t>
            </w:r>
          </w:p>
        </w:tc>
        <w:tc>
          <w:tcPr>
            <w:tcW w:w="6804" w:type="dxa"/>
            <w:shd w:val="clear" w:color="000000" w:fill="FFFFFF"/>
            <w:hideMark/>
          </w:tcPr>
          <w:p w14:paraId="5E154A92" w14:textId="77777777" w:rsidR="004B5D38" w:rsidRPr="00E61087" w:rsidRDefault="004B5D38" w:rsidP="003439AE">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Identify and maintain 300-500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Barking Owl Management Areas (BOMA) across the Benalla - Mansfield </w:t>
            </w:r>
            <w:r w:rsidR="003439AE">
              <w:rPr>
                <w:rFonts w:asciiTheme="minorHAnsi" w:eastAsia="Times New Roman" w:hAnsiTheme="minorHAnsi" w:cstheme="minorHAnsi"/>
                <w:color w:val="000000"/>
                <w:sz w:val="20"/>
                <w:szCs w:val="20"/>
                <w:lang w:eastAsia="en-AU"/>
              </w:rPr>
              <w:t>and</w:t>
            </w:r>
            <w:r w:rsidRPr="00E61087">
              <w:rPr>
                <w:rFonts w:asciiTheme="minorHAnsi" w:eastAsia="Times New Roman" w:hAnsiTheme="minorHAnsi" w:cstheme="minorHAnsi"/>
                <w:color w:val="000000"/>
                <w:sz w:val="20"/>
                <w:szCs w:val="20"/>
                <w:lang w:eastAsia="en-AU"/>
              </w:rPr>
              <w:t xml:space="preserve"> North East FMAs. BOMA selection considerations include:</w:t>
            </w:r>
            <w:r w:rsidRPr="00E61087">
              <w:rPr>
                <w:rFonts w:asciiTheme="minorHAnsi" w:eastAsia="Times New Roman" w:hAnsiTheme="minorHAnsi" w:cstheme="minorHAnsi"/>
                <w:color w:val="000000"/>
                <w:sz w:val="20"/>
                <w:szCs w:val="20"/>
                <w:lang w:eastAsia="en-AU"/>
              </w:rPr>
              <w:br/>
              <w:t>- priority to protect nest sites or probable breeding areas based on the occurrence of owlets or adult roosting pairs</w:t>
            </w:r>
            <w:r w:rsidRPr="00E61087">
              <w:rPr>
                <w:rFonts w:asciiTheme="minorHAnsi" w:eastAsia="Times New Roman" w:hAnsiTheme="minorHAnsi" w:cstheme="minorHAnsi"/>
                <w:color w:val="000000"/>
                <w:sz w:val="20"/>
                <w:szCs w:val="20"/>
                <w:lang w:eastAsia="en-AU"/>
              </w:rPr>
              <w:br/>
              <w:t>- strength of evidence for existence of a resident pair</w:t>
            </w:r>
            <w:r w:rsidRPr="00E61087">
              <w:rPr>
                <w:rFonts w:asciiTheme="minorHAnsi" w:eastAsia="Times New Roman" w:hAnsiTheme="minorHAnsi" w:cstheme="minorHAnsi"/>
                <w:color w:val="000000"/>
                <w:sz w:val="20"/>
                <w:szCs w:val="20"/>
                <w:lang w:eastAsia="en-AU"/>
              </w:rPr>
              <w:br/>
              <w:t>- habitat suitability</w:t>
            </w:r>
            <w:r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Pr="00E61087">
              <w:rPr>
                <w:rFonts w:asciiTheme="minorHAnsi" w:eastAsia="Times New Roman" w:hAnsiTheme="minorHAnsi" w:cstheme="minorHAnsi"/>
                <w:color w:val="000000"/>
                <w:sz w:val="20"/>
                <w:szCs w:val="20"/>
                <w:lang w:eastAsia="en-AU"/>
              </w:rPr>
              <w:br/>
              <w:t>BOMAs may overlap with management areas established for other species. Where BOMAs are based on specific records (rather than habitat modelling), the locate them to fall within a 3.5</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(approximate area of 3,800</w:t>
            </w:r>
            <w:r w:rsidR="00142CD5">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of the record. Maintain BOMAs that occur within State forest in SPZ.  </w:t>
            </w:r>
          </w:p>
        </w:tc>
        <w:tc>
          <w:tcPr>
            <w:tcW w:w="2552" w:type="dxa"/>
            <w:shd w:val="clear" w:color="000000" w:fill="FFFFFF"/>
            <w:hideMark/>
          </w:tcPr>
          <w:p w14:paraId="71DABBBF"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shd w:val="clear" w:color="000000" w:fill="FFFFFF"/>
            <w:hideMark/>
          </w:tcPr>
          <w:p w14:paraId="6F618020" w14:textId="77777777" w:rsidR="004B5D38" w:rsidRPr="00E61087" w:rsidRDefault="004B5D38" w:rsidP="002F1C5C">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Review this strategy once 10 sites are established across the Benalla - Mansfield / North East FMA area.</w:t>
            </w:r>
          </w:p>
        </w:tc>
      </w:tr>
      <w:tr w:rsidR="004B5D38" w:rsidRPr="00E61087" w14:paraId="4DE2E2A8" w14:textId="77777777" w:rsidTr="00121F86">
        <w:tc>
          <w:tcPr>
            <w:tcW w:w="1155" w:type="dxa"/>
            <w:shd w:val="clear" w:color="auto" w:fill="auto"/>
            <w:hideMark/>
          </w:tcPr>
          <w:p w14:paraId="024BE75B"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North East</w:t>
            </w:r>
            <w:r w:rsidR="00CD162A">
              <w:rPr>
                <w:rFonts w:asciiTheme="minorHAnsi" w:eastAsia="Times New Roman" w:hAnsiTheme="minorHAnsi" w:cstheme="minorHAnsi"/>
                <w:color w:val="000000"/>
                <w:sz w:val="20"/>
                <w:szCs w:val="20"/>
                <w:lang w:eastAsia="en-AU"/>
              </w:rPr>
              <w:t xml:space="preserve"> FMAs</w:t>
            </w:r>
          </w:p>
        </w:tc>
        <w:tc>
          <w:tcPr>
            <w:tcW w:w="1128" w:type="dxa"/>
            <w:shd w:val="clear" w:color="auto" w:fill="auto"/>
            <w:hideMark/>
          </w:tcPr>
          <w:p w14:paraId="34F73912"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Long-footed Potoroo</w:t>
            </w:r>
          </w:p>
        </w:tc>
        <w:tc>
          <w:tcPr>
            <w:tcW w:w="1134" w:type="dxa"/>
            <w:shd w:val="clear" w:color="auto" w:fill="auto"/>
            <w:hideMark/>
          </w:tcPr>
          <w:p w14:paraId="0B552510"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Potorous longipes</w:t>
            </w:r>
          </w:p>
        </w:tc>
        <w:tc>
          <w:tcPr>
            <w:tcW w:w="6804" w:type="dxa"/>
            <w:shd w:val="clear" w:color="000000" w:fill="FFFFFF"/>
            <w:hideMark/>
          </w:tcPr>
          <w:p w14:paraId="5C7B7FCC"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Maintain areas of State forest within the Great Divide Long-footed Potoroo Core </w:t>
            </w:r>
            <w:r w:rsidR="004105CB" w:rsidRPr="00E61087">
              <w:rPr>
                <w:rFonts w:asciiTheme="minorHAnsi" w:eastAsia="Times New Roman" w:hAnsiTheme="minorHAnsi" w:cstheme="minorHAnsi"/>
                <w:color w:val="000000"/>
                <w:sz w:val="20"/>
                <w:szCs w:val="20"/>
                <w:lang w:eastAsia="en-AU"/>
              </w:rPr>
              <w:t>Protected Area</w:t>
            </w:r>
            <w:r w:rsidRPr="00E61087">
              <w:rPr>
                <w:rFonts w:asciiTheme="minorHAnsi" w:eastAsia="Times New Roman" w:hAnsiTheme="minorHAnsi" w:cstheme="minorHAnsi"/>
                <w:color w:val="000000"/>
                <w:sz w:val="20"/>
                <w:szCs w:val="20"/>
                <w:lang w:eastAsia="en-AU"/>
              </w:rPr>
              <w:t xml:space="preserve"> within SPZ.</w:t>
            </w:r>
          </w:p>
        </w:tc>
        <w:tc>
          <w:tcPr>
            <w:tcW w:w="2552" w:type="dxa"/>
            <w:shd w:val="clear" w:color="auto" w:fill="auto"/>
            <w:noWrap/>
            <w:vAlign w:val="bottom"/>
            <w:hideMark/>
          </w:tcPr>
          <w:p w14:paraId="08E29CAA"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shd w:val="clear" w:color="auto" w:fill="auto"/>
            <w:hideMark/>
          </w:tcPr>
          <w:p w14:paraId="78A0DA48"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Review if significant new information regarding the habitat requirements or preferences of the Long-footed Potoroo arise.</w:t>
            </w:r>
          </w:p>
        </w:tc>
      </w:tr>
      <w:tr w:rsidR="004B5D38" w:rsidRPr="00E61087" w14:paraId="216EAB53" w14:textId="77777777" w:rsidTr="00121F86">
        <w:tc>
          <w:tcPr>
            <w:tcW w:w="1155" w:type="dxa"/>
            <w:shd w:val="clear" w:color="000000" w:fill="FFFFFF"/>
            <w:hideMark/>
          </w:tcPr>
          <w:p w14:paraId="141E3375"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North East</w:t>
            </w:r>
            <w:r w:rsidR="00CD162A">
              <w:rPr>
                <w:rFonts w:asciiTheme="minorHAnsi" w:eastAsia="Times New Roman" w:hAnsiTheme="minorHAnsi" w:cstheme="minorHAnsi"/>
                <w:color w:val="000000"/>
                <w:sz w:val="20"/>
                <w:szCs w:val="20"/>
                <w:lang w:eastAsia="en-AU"/>
              </w:rPr>
              <w:t xml:space="preserve"> FMAs</w:t>
            </w:r>
          </w:p>
        </w:tc>
        <w:tc>
          <w:tcPr>
            <w:tcW w:w="1128" w:type="dxa"/>
            <w:shd w:val="clear" w:color="000000" w:fill="FFFFFF"/>
            <w:hideMark/>
          </w:tcPr>
          <w:p w14:paraId="65A8BC9C"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Masked Owl</w:t>
            </w:r>
          </w:p>
        </w:tc>
        <w:tc>
          <w:tcPr>
            <w:tcW w:w="1134" w:type="dxa"/>
            <w:shd w:val="clear" w:color="000000" w:fill="FFFFFF"/>
            <w:hideMark/>
          </w:tcPr>
          <w:p w14:paraId="155893DA"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Tyto novaehollandiea novaehollandiea</w:t>
            </w:r>
          </w:p>
        </w:tc>
        <w:tc>
          <w:tcPr>
            <w:tcW w:w="6804" w:type="dxa"/>
            <w:shd w:val="clear" w:color="000000" w:fill="FFFFFF"/>
            <w:hideMark/>
          </w:tcPr>
          <w:p w14:paraId="022CCA3F"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 Identify and maintain Masked Owl Management Areas (MOMA) across public land. MOMA selection considerations include:</w:t>
            </w:r>
            <w:r w:rsidRPr="00E61087">
              <w:rPr>
                <w:rFonts w:asciiTheme="minorHAnsi" w:eastAsia="Times New Roman" w:hAnsiTheme="minorHAnsi" w:cstheme="minorHAnsi"/>
                <w:color w:val="000000"/>
                <w:sz w:val="20"/>
                <w:szCs w:val="20"/>
                <w:lang w:eastAsia="en-AU"/>
              </w:rPr>
              <w:br/>
              <w:t>- strength of evidence for existence of a resident pair</w:t>
            </w:r>
            <w:r w:rsidRPr="00E61087">
              <w:rPr>
                <w:rFonts w:asciiTheme="minorHAnsi" w:eastAsia="Times New Roman" w:hAnsiTheme="minorHAnsi" w:cstheme="minorHAnsi"/>
                <w:color w:val="000000"/>
                <w:sz w:val="20"/>
                <w:szCs w:val="20"/>
                <w:lang w:eastAsia="en-AU"/>
              </w:rPr>
              <w:br/>
              <w:t>- habitat suitability</w:t>
            </w:r>
            <w:r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Pr="00E61087">
              <w:rPr>
                <w:rFonts w:asciiTheme="minorHAnsi" w:eastAsia="Times New Roman" w:hAnsiTheme="minorHAnsi" w:cstheme="minorHAnsi"/>
                <w:color w:val="000000"/>
                <w:sz w:val="20"/>
                <w:szCs w:val="20"/>
                <w:lang w:eastAsia="en-AU"/>
              </w:rPr>
              <w:br/>
              <w:t>- requirement for the MOMA to comprise patches greater than 100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in area that are contiguous with other forest where possible.</w:t>
            </w:r>
            <w:r w:rsidRPr="00E61087">
              <w:rPr>
                <w:rFonts w:asciiTheme="minorHAnsi" w:eastAsia="Times New Roman" w:hAnsiTheme="minorHAnsi" w:cstheme="minorHAnsi"/>
                <w:color w:val="000000"/>
                <w:sz w:val="20"/>
                <w:szCs w:val="20"/>
                <w:lang w:eastAsia="en-AU"/>
              </w:rPr>
              <w:br/>
              <w:t xml:space="preserve">MOMAs may overlap with management areas established for other species. </w:t>
            </w:r>
            <w:r w:rsidRPr="00E61087">
              <w:rPr>
                <w:rFonts w:asciiTheme="minorHAnsi" w:eastAsia="Times New Roman" w:hAnsiTheme="minorHAnsi" w:cstheme="minorHAnsi"/>
                <w:color w:val="000000"/>
                <w:sz w:val="20"/>
                <w:szCs w:val="20"/>
                <w:lang w:eastAsia="en-AU"/>
              </w:rPr>
              <w:br/>
              <w:t>Where clear-fell or seed-tree systems are used, MOMAs are at least 500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in area and State forest areas are maintained as SPZ. Where these MOMAs are based on specific records (rather than habitat modelling), locate them within a 3.5</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(approximate area of 3,800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of the record.</w:t>
            </w:r>
          </w:p>
        </w:tc>
        <w:tc>
          <w:tcPr>
            <w:tcW w:w="2552" w:type="dxa"/>
            <w:shd w:val="clear" w:color="000000" w:fill="FFFFFF"/>
            <w:hideMark/>
          </w:tcPr>
          <w:p w14:paraId="0B578145"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shd w:val="clear" w:color="000000" w:fill="FFFFFF"/>
            <w:hideMark/>
          </w:tcPr>
          <w:p w14:paraId="3706F841"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Review this strategy once 10 sites are established across the Benalla - Mansfield / Benalla-Mansfield, North East FMA area.</w:t>
            </w:r>
          </w:p>
        </w:tc>
      </w:tr>
      <w:tr w:rsidR="004B5D38" w:rsidRPr="00E61087" w14:paraId="064179A2" w14:textId="77777777" w:rsidTr="00121F86">
        <w:tc>
          <w:tcPr>
            <w:tcW w:w="1155" w:type="dxa"/>
            <w:shd w:val="clear" w:color="auto" w:fill="auto"/>
            <w:hideMark/>
          </w:tcPr>
          <w:p w14:paraId="2DAF51EA"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North East</w:t>
            </w:r>
            <w:r w:rsidR="00CD162A">
              <w:rPr>
                <w:rFonts w:asciiTheme="minorHAnsi" w:eastAsia="Times New Roman" w:hAnsiTheme="minorHAnsi" w:cstheme="minorHAnsi"/>
                <w:color w:val="000000"/>
                <w:sz w:val="20"/>
                <w:szCs w:val="20"/>
                <w:lang w:eastAsia="en-AU"/>
              </w:rPr>
              <w:t xml:space="preserve"> FMAs</w:t>
            </w:r>
          </w:p>
        </w:tc>
        <w:tc>
          <w:tcPr>
            <w:tcW w:w="1128" w:type="dxa"/>
            <w:shd w:val="clear" w:color="000000" w:fill="FFFFFF"/>
            <w:hideMark/>
          </w:tcPr>
          <w:p w14:paraId="39E651C7"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Powerful Owl</w:t>
            </w:r>
          </w:p>
        </w:tc>
        <w:tc>
          <w:tcPr>
            <w:tcW w:w="1134" w:type="dxa"/>
            <w:shd w:val="clear" w:color="000000" w:fill="FFFFFF"/>
            <w:hideMark/>
          </w:tcPr>
          <w:p w14:paraId="53DC1BFA"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strenua</w:t>
            </w:r>
          </w:p>
        </w:tc>
        <w:tc>
          <w:tcPr>
            <w:tcW w:w="6804" w:type="dxa"/>
            <w:shd w:val="clear" w:color="000000" w:fill="FFFFFF"/>
            <w:hideMark/>
          </w:tcPr>
          <w:p w14:paraId="3E2A3A1C"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Identify and maintain a target of 125 Powerful Owl Management Areas (POMA) of at least 500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of suitable habitat across public land in the Benalla-Mansfield and Benalla-Mansfield, North East FMA area. Allocate POMAs across State forest and conservation reserves, with preference to protect suitable habitat within conservation reserves, especially in large reserves where the home range can be protected within the reserve. Where possible, locate POMAs in the best habitat (subject to other management objectives) </w:t>
            </w:r>
            <w:r w:rsidR="00C20BE9">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nest sites or probable breeding areas based on the occurrence of owlets or adult roosting pairs. Select Powerful Owl sites to meet the POMA target in the following order of priority:</w:t>
            </w:r>
            <w:r w:rsidRPr="00E61087">
              <w:rPr>
                <w:rFonts w:asciiTheme="minorHAnsi" w:eastAsia="Times New Roman" w:hAnsiTheme="minorHAnsi" w:cstheme="minorHAnsi"/>
                <w:color w:val="000000"/>
                <w:sz w:val="20"/>
                <w:szCs w:val="20"/>
                <w:lang w:eastAsia="en-AU"/>
              </w:rPr>
              <w:br/>
              <w:t>1. confirmed nest trees utilised during the past 5 years</w:t>
            </w:r>
            <w:r w:rsidRPr="00E61087">
              <w:rPr>
                <w:rFonts w:asciiTheme="minorHAnsi" w:eastAsia="Times New Roman" w:hAnsiTheme="minorHAnsi" w:cstheme="minorHAnsi"/>
                <w:color w:val="000000"/>
                <w:sz w:val="20"/>
                <w:szCs w:val="20"/>
                <w:lang w:eastAsia="en-AU"/>
              </w:rPr>
              <w:br/>
              <w:t>2. confirmed roost trees utilised during the past 5 years</w:t>
            </w:r>
            <w:r w:rsidRPr="00E61087">
              <w:rPr>
                <w:rFonts w:asciiTheme="minorHAnsi" w:eastAsia="Times New Roman" w:hAnsiTheme="minorHAnsi" w:cstheme="minorHAnsi"/>
                <w:color w:val="000000"/>
                <w:sz w:val="20"/>
                <w:szCs w:val="20"/>
                <w:lang w:eastAsia="en-AU"/>
              </w:rPr>
              <w:br/>
              <w:t>3. repeated sighting or vocalisation during the past 5 years</w:t>
            </w:r>
            <w:r w:rsidRPr="00E61087">
              <w:rPr>
                <w:rFonts w:asciiTheme="minorHAnsi" w:eastAsia="Times New Roman" w:hAnsiTheme="minorHAnsi" w:cstheme="minorHAnsi"/>
                <w:color w:val="000000"/>
                <w:sz w:val="20"/>
                <w:szCs w:val="20"/>
                <w:lang w:eastAsia="en-AU"/>
              </w:rPr>
              <w:br/>
              <w:t>4. incidental sighting or vocalisation during the past 5 years</w:t>
            </w:r>
            <w:r w:rsidRPr="00E61087">
              <w:rPr>
                <w:rFonts w:asciiTheme="minorHAnsi" w:eastAsia="Times New Roman" w:hAnsiTheme="minorHAnsi" w:cstheme="minorHAnsi"/>
                <w:color w:val="000000"/>
                <w:sz w:val="20"/>
                <w:szCs w:val="20"/>
                <w:lang w:eastAsia="en-AU"/>
              </w:rPr>
              <w:br/>
              <w:t>5. historic record not reconfirmed in the past 5 years</w:t>
            </w:r>
            <w:r w:rsidRPr="00E61087">
              <w:rPr>
                <w:rFonts w:asciiTheme="minorHAnsi" w:eastAsia="Times New Roman" w:hAnsiTheme="minorHAnsi" w:cstheme="minorHAnsi"/>
                <w:color w:val="000000"/>
                <w:sz w:val="20"/>
                <w:szCs w:val="20"/>
                <w:lang w:eastAsia="en-AU"/>
              </w:rPr>
              <w:br/>
              <w:t>6. potential habitat area (preferably based on formal analysis and modelling).</w:t>
            </w:r>
            <w:r w:rsidRPr="00E61087">
              <w:rPr>
                <w:rFonts w:asciiTheme="minorHAnsi" w:eastAsia="Times New Roman" w:hAnsiTheme="minorHAnsi" w:cstheme="minorHAnsi"/>
                <w:color w:val="000000"/>
                <w:sz w:val="20"/>
                <w:szCs w:val="20"/>
                <w:lang w:eastAsia="en-AU"/>
              </w:rPr>
              <w:br/>
              <w:t>Locate the POMA within a 3.5</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of the Powerful Owl site. Suitable habitat areas are areas of greater than 100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(contiguous if possible) dominated by old trees and areas likely to support high densities of prey species.</w:t>
            </w:r>
            <w:r w:rsidRPr="00E61087">
              <w:rPr>
                <w:rFonts w:asciiTheme="minorHAnsi" w:eastAsia="Times New Roman" w:hAnsiTheme="minorHAnsi" w:cstheme="minorHAnsi"/>
                <w:color w:val="000000"/>
                <w:sz w:val="20"/>
                <w:szCs w:val="20"/>
                <w:lang w:eastAsia="en-AU"/>
              </w:rPr>
              <w:br/>
              <w:t>Include State forest areas of the POMA in SPZ.</w:t>
            </w:r>
          </w:p>
        </w:tc>
        <w:tc>
          <w:tcPr>
            <w:tcW w:w="2552" w:type="dxa"/>
            <w:shd w:val="clear" w:color="000000" w:fill="FFFFFF"/>
            <w:hideMark/>
          </w:tcPr>
          <w:p w14:paraId="75041A69"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shd w:val="clear" w:color="000000" w:fill="FFFFFF"/>
            <w:hideMark/>
          </w:tcPr>
          <w:p w14:paraId="397630F8"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Review POMA allocation when records of higher priority are discovered subject to other management objectives.</w:t>
            </w:r>
          </w:p>
        </w:tc>
      </w:tr>
      <w:tr w:rsidR="004B5D38" w:rsidRPr="00E61087" w14:paraId="173CC72C" w14:textId="77777777" w:rsidTr="00121F86">
        <w:tc>
          <w:tcPr>
            <w:tcW w:w="1155" w:type="dxa"/>
            <w:shd w:val="clear" w:color="000000" w:fill="FFFFFF"/>
            <w:hideMark/>
          </w:tcPr>
          <w:p w14:paraId="18E3DFAC"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North East</w:t>
            </w:r>
            <w:r w:rsidR="00CD162A">
              <w:rPr>
                <w:rFonts w:asciiTheme="minorHAnsi" w:eastAsia="Times New Roman" w:hAnsiTheme="minorHAnsi" w:cstheme="minorHAnsi"/>
                <w:color w:val="000000"/>
                <w:sz w:val="20"/>
                <w:szCs w:val="20"/>
                <w:lang w:eastAsia="en-AU"/>
              </w:rPr>
              <w:t xml:space="preserve"> FMAs</w:t>
            </w:r>
          </w:p>
        </w:tc>
        <w:tc>
          <w:tcPr>
            <w:tcW w:w="1128" w:type="dxa"/>
            <w:shd w:val="clear" w:color="000000" w:fill="FFFFFF"/>
            <w:hideMark/>
          </w:tcPr>
          <w:p w14:paraId="79087637"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Sooty Owl</w:t>
            </w:r>
          </w:p>
        </w:tc>
        <w:tc>
          <w:tcPr>
            <w:tcW w:w="1134" w:type="dxa"/>
            <w:shd w:val="clear" w:color="000000" w:fill="FFFFFF"/>
            <w:hideMark/>
          </w:tcPr>
          <w:p w14:paraId="54AC06AD"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Tyto tenebricosa</w:t>
            </w:r>
          </w:p>
        </w:tc>
        <w:tc>
          <w:tcPr>
            <w:tcW w:w="6804" w:type="dxa"/>
            <w:shd w:val="clear" w:color="000000" w:fill="FFFFFF"/>
            <w:hideMark/>
          </w:tcPr>
          <w:p w14:paraId="66890DDC" w14:textId="77777777" w:rsidR="004B5D38" w:rsidRPr="00E61087" w:rsidRDefault="004B5D38" w:rsidP="00142CD5">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Identify and maintain a target of 100 Sooty Owl Management Areas (SOMA) across public land in the Benalla-Mansfield and Benalla-Mansfield, North East FMA area. Locate SOMAs based on probable breeding areas based on the occurrence of owlets or adult roosting pairs and on habitat identified by habitat modelling. SOMAs may overlap with management areas established for other species. </w:t>
            </w:r>
            <w:r w:rsidRPr="00E61087">
              <w:rPr>
                <w:rFonts w:asciiTheme="minorHAnsi" w:eastAsia="Times New Roman" w:hAnsiTheme="minorHAnsi" w:cstheme="minorHAnsi"/>
                <w:color w:val="000000"/>
                <w:sz w:val="20"/>
                <w:szCs w:val="20"/>
                <w:lang w:eastAsia="en-AU"/>
              </w:rPr>
              <w:br/>
              <w:t>Allocate SOMAs across State forest, conservation reserves and other suitable public land areas with preference to protect suitable habitat within conservation reserves, especially in large reserves where the home range can be protected within the reserve.</w:t>
            </w:r>
            <w:r w:rsidRPr="00E61087">
              <w:rPr>
                <w:rFonts w:asciiTheme="minorHAnsi" w:eastAsia="Times New Roman" w:hAnsiTheme="minorHAnsi" w:cstheme="minorHAnsi"/>
                <w:color w:val="000000"/>
                <w:sz w:val="20"/>
                <w:szCs w:val="20"/>
                <w:lang w:eastAsia="en-AU"/>
              </w:rPr>
              <w:br/>
              <w:t>Where clearfell or seed tree harvesting systems are used, select a 500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area within a 3.5</w:t>
            </w:r>
            <w:r w:rsidR="00142CD5">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km radius of the record (approximate area of 3800ha) for each SOMA. Align SOMA boundaries with recognisable features, preferably natural, such as ridgelines or sub-catchments. Where possible SOMAs should comprise of patches greater than 100</w:t>
            </w:r>
            <w:r w:rsidR="00142CD5">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in area and contiguous with other forest. </w:t>
            </w:r>
            <w:r w:rsidRPr="00E61087">
              <w:rPr>
                <w:rFonts w:asciiTheme="minorHAnsi" w:eastAsia="Times New Roman" w:hAnsiTheme="minorHAnsi" w:cstheme="minorHAnsi"/>
                <w:color w:val="000000"/>
                <w:sz w:val="20"/>
                <w:szCs w:val="20"/>
                <w:lang w:eastAsia="en-AU"/>
              </w:rPr>
              <w:br/>
              <w:t>Maximise the inclusion of habitats known to be used by the Sooty Owl, such as forest in headwaters, old-growth forest in gullies, forest with a diversity of preferred EVCs, forest of preferred growth stages such as mixed - senescent - mature, otherwise mature or mixed senescent - mature - regrowth, forest with large and / or dead hollow-bearing trees, forest with abundant Silver Wattle, Tree-ferns and Blanket-leaf, and forest in deep gullies. Avoid locating SOMAs in extensive areas of forest known to be less suitable, forest less than 28</w:t>
            </w:r>
            <w:r w:rsidR="00142CD5">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m tall, treeless areas, regrowth forest or any of the dry EVCs. Inc</w:t>
            </w:r>
            <w:r w:rsidR="004C2229">
              <w:rPr>
                <w:rFonts w:asciiTheme="minorHAnsi" w:eastAsia="Times New Roman" w:hAnsiTheme="minorHAnsi" w:cstheme="minorHAnsi"/>
                <w:color w:val="000000"/>
                <w:sz w:val="20"/>
                <w:szCs w:val="20"/>
                <w:lang w:eastAsia="en-AU"/>
              </w:rPr>
              <w:t>lude State forest areas of the S</w:t>
            </w:r>
            <w:r w:rsidRPr="00E61087">
              <w:rPr>
                <w:rFonts w:asciiTheme="minorHAnsi" w:eastAsia="Times New Roman" w:hAnsiTheme="minorHAnsi" w:cstheme="minorHAnsi"/>
                <w:color w:val="000000"/>
                <w:sz w:val="20"/>
                <w:szCs w:val="20"/>
                <w:lang w:eastAsia="en-AU"/>
              </w:rPr>
              <w:t>OMA in SPZ.</w:t>
            </w:r>
          </w:p>
        </w:tc>
        <w:tc>
          <w:tcPr>
            <w:tcW w:w="2552" w:type="dxa"/>
            <w:shd w:val="clear" w:color="000000" w:fill="FFFFFF"/>
            <w:hideMark/>
          </w:tcPr>
          <w:p w14:paraId="32E5AA28"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shd w:val="clear" w:color="000000" w:fill="FFFFFF"/>
            <w:hideMark/>
          </w:tcPr>
          <w:p w14:paraId="2FBD9653"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76F78916" w14:textId="77777777" w:rsidTr="00121F86">
        <w:tc>
          <w:tcPr>
            <w:tcW w:w="1155" w:type="dxa"/>
            <w:shd w:val="clear" w:color="auto" w:fill="auto"/>
            <w:hideMark/>
          </w:tcPr>
          <w:p w14:paraId="11B18E5F"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North East</w:t>
            </w:r>
            <w:r w:rsidR="00CD162A">
              <w:rPr>
                <w:rFonts w:asciiTheme="minorHAnsi" w:eastAsia="Times New Roman" w:hAnsiTheme="minorHAnsi" w:cstheme="minorHAnsi"/>
                <w:color w:val="000000"/>
                <w:sz w:val="20"/>
                <w:szCs w:val="20"/>
                <w:lang w:eastAsia="en-AU"/>
              </w:rPr>
              <w:t xml:space="preserve"> FMAs</w:t>
            </w:r>
          </w:p>
        </w:tc>
        <w:tc>
          <w:tcPr>
            <w:tcW w:w="1128" w:type="dxa"/>
            <w:shd w:val="clear" w:color="auto" w:fill="auto"/>
            <w:hideMark/>
          </w:tcPr>
          <w:p w14:paraId="63AF8C81"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Southern Myotis</w:t>
            </w:r>
          </w:p>
        </w:tc>
        <w:tc>
          <w:tcPr>
            <w:tcW w:w="1134" w:type="dxa"/>
            <w:shd w:val="clear" w:color="auto" w:fill="auto"/>
            <w:hideMark/>
          </w:tcPr>
          <w:p w14:paraId="60AE2154"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Myotis macropus</w:t>
            </w:r>
          </w:p>
        </w:tc>
        <w:tc>
          <w:tcPr>
            <w:tcW w:w="6804" w:type="dxa"/>
            <w:shd w:val="clear" w:color="000000" w:fill="FFFFFF"/>
            <w:hideMark/>
          </w:tcPr>
          <w:p w14:paraId="13418602"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Maintain a 200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m wide linear SPZ either side of Goulburn River in State forest.</w:t>
            </w:r>
          </w:p>
        </w:tc>
        <w:tc>
          <w:tcPr>
            <w:tcW w:w="2552" w:type="dxa"/>
            <w:shd w:val="clear" w:color="auto" w:fill="auto"/>
            <w:noWrap/>
            <w:vAlign w:val="bottom"/>
            <w:hideMark/>
          </w:tcPr>
          <w:p w14:paraId="53BEC32E"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c>
          <w:tcPr>
            <w:tcW w:w="1559" w:type="dxa"/>
            <w:shd w:val="clear" w:color="auto" w:fill="auto"/>
            <w:noWrap/>
            <w:vAlign w:val="bottom"/>
            <w:hideMark/>
          </w:tcPr>
          <w:p w14:paraId="5852AE5A"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w:t>
            </w:r>
          </w:p>
        </w:tc>
      </w:tr>
      <w:tr w:rsidR="004B5D38" w:rsidRPr="00E61087" w14:paraId="394BE92F" w14:textId="77777777" w:rsidTr="00121F86">
        <w:tc>
          <w:tcPr>
            <w:tcW w:w="1155" w:type="dxa"/>
            <w:shd w:val="clear" w:color="000000" w:fill="FFFFFF"/>
            <w:hideMark/>
          </w:tcPr>
          <w:p w14:paraId="1152FB65"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Otway</w:t>
            </w:r>
          </w:p>
        </w:tc>
        <w:tc>
          <w:tcPr>
            <w:tcW w:w="1128" w:type="dxa"/>
            <w:shd w:val="clear" w:color="000000" w:fill="FFFFFF"/>
            <w:hideMark/>
          </w:tcPr>
          <w:p w14:paraId="37830278"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Masked Owl</w:t>
            </w:r>
          </w:p>
        </w:tc>
        <w:tc>
          <w:tcPr>
            <w:tcW w:w="1134" w:type="dxa"/>
            <w:shd w:val="clear" w:color="000000" w:fill="FFFFFF"/>
            <w:hideMark/>
          </w:tcPr>
          <w:p w14:paraId="380298F3"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Tyto novaehollandiea novaehollandiea</w:t>
            </w:r>
          </w:p>
        </w:tc>
        <w:tc>
          <w:tcPr>
            <w:tcW w:w="6804" w:type="dxa"/>
            <w:shd w:val="clear" w:color="000000" w:fill="FFFFFF"/>
            <w:hideMark/>
          </w:tcPr>
          <w:p w14:paraId="56B27692" w14:textId="77777777" w:rsidR="004B5D38" w:rsidRPr="00E61087" w:rsidRDefault="00FE71FF" w:rsidP="00FE71FF">
            <w:pPr>
              <w:spacing w:after="0" w:line="240" w:lineRule="auto"/>
              <w:rPr>
                <w:rFonts w:asciiTheme="minorHAnsi" w:eastAsia="Times New Roman" w:hAnsiTheme="minorHAnsi" w:cstheme="minorHAnsi"/>
                <w:b/>
                <w:bCs/>
                <w:noProof/>
                <w:color w:val="000000"/>
                <w:sz w:val="20"/>
                <w:szCs w:val="20"/>
                <w:lang w:eastAsia="en-AU"/>
              </w:rPr>
            </w:pPr>
            <w:r w:rsidRPr="00FE71FF">
              <w:rPr>
                <w:rFonts w:asciiTheme="minorHAnsi" w:eastAsia="Times New Roman" w:hAnsiTheme="minorHAnsi" w:cstheme="minorHAnsi"/>
                <w:color w:val="000000"/>
                <w:sz w:val="20"/>
                <w:szCs w:val="20"/>
                <w:lang w:eastAsia="en-AU"/>
              </w:rPr>
              <w:t xml:space="preserve">Identify and maintain a target of 150 resident pairs as </w:t>
            </w:r>
            <w:r>
              <w:rPr>
                <w:rFonts w:asciiTheme="minorHAnsi" w:eastAsia="Times New Roman" w:hAnsiTheme="minorHAnsi" w:cstheme="minorHAnsi"/>
                <w:color w:val="000000"/>
                <w:sz w:val="20"/>
                <w:szCs w:val="20"/>
                <w:lang w:eastAsia="en-AU"/>
              </w:rPr>
              <w:t>Masked Owl Management Areas (M</w:t>
            </w:r>
            <w:r w:rsidRPr="00FE71FF">
              <w:rPr>
                <w:rFonts w:asciiTheme="minorHAnsi" w:eastAsia="Times New Roman" w:hAnsiTheme="minorHAnsi" w:cstheme="minorHAnsi"/>
                <w:color w:val="000000"/>
                <w:sz w:val="20"/>
                <w:szCs w:val="20"/>
                <w:lang w:eastAsia="en-AU"/>
              </w:rPr>
              <w:t xml:space="preserve">OMA) across their main range in Victoria on either public or private land.  </w:t>
            </w:r>
            <w:r w:rsidR="004B5D38" w:rsidRPr="00E61087">
              <w:rPr>
                <w:rFonts w:asciiTheme="minorHAnsi" w:eastAsia="Times New Roman" w:hAnsiTheme="minorHAnsi" w:cstheme="minorHAnsi"/>
                <w:color w:val="000000"/>
                <w:sz w:val="20"/>
                <w:szCs w:val="20"/>
                <w:lang w:eastAsia="en-AU"/>
              </w:rPr>
              <w:t>MOMA selection considerations include:</w:t>
            </w:r>
            <w:r w:rsidR="004B5D38" w:rsidRPr="00E61087">
              <w:rPr>
                <w:rFonts w:asciiTheme="minorHAnsi" w:eastAsia="Times New Roman" w:hAnsiTheme="minorHAnsi" w:cstheme="minorHAnsi"/>
                <w:color w:val="000000"/>
                <w:sz w:val="20"/>
                <w:szCs w:val="20"/>
                <w:lang w:eastAsia="en-AU"/>
              </w:rPr>
              <w:br/>
              <w:t>- strength of evidence for existence of a resident pair</w:t>
            </w:r>
            <w:r w:rsidR="004B5D38" w:rsidRPr="00E61087">
              <w:rPr>
                <w:rFonts w:asciiTheme="minorHAnsi" w:eastAsia="Times New Roman" w:hAnsiTheme="minorHAnsi" w:cstheme="minorHAnsi"/>
                <w:color w:val="000000"/>
                <w:sz w:val="20"/>
                <w:szCs w:val="20"/>
                <w:lang w:eastAsia="en-AU"/>
              </w:rPr>
              <w:br/>
              <w:t>- habitat suitability</w:t>
            </w:r>
            <w:r w:rsidR="004B5D38"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004B5D38"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004B5D38" w:rsidRPr="00E61087">
              <w:rPr>
                <w:rFonts w:asciiTheme="minorHAnsi" w:eastAsia="Times New Roman" w:hAnsiTheme="minorHAnsi" w:cstheme="minorHAnsi"/>
                <w:color w:val="000000"/>
                <w:sz w:val="20"/>
                <w:szCs w:val="20"/>
                <w:lang w:eastAsia="en-AU"/>
              </w:rPr>
              <w:br/>
              <w:t xml:space="preserve">MOMAs may overlap with management areas established for other species. </w:t>
            </w:r>
            <w:r w:rsidR="004B5D38" w:rsidRPr="00E61087">
              <w:rPr>
                <w:rFonts w:asciiTheme="minorHAnsi" w:eastAsia="Times New Roman" w:hAnsiTheme="minorHAnsi" w:cstheme="minorHAnsi"/>
                <w:color w:val="000000"/>
                <w:sz w:val="20"/>
                <w:szCs w:val="20"/>
                <w:lang w:eastAsia="en-AU"/>
              </w:rPr>
              <w:br/>
              <w:t>Where selectiv</w:t>
            </w:r>
            <w:r w:rsidR="000252CD">
              <w:rPr>
                <w:rFonts w:asciiTheme="minorHAnsi" w:eastAsia="Times New Roman" w:hAnsiTheme="minorHAnsi" w:cstheme="minorHAnsi"/>
                <w:color w:val="000000"/>
                <w:sz w:val="20"/>
                <w:szCs w:val="20"/>
                <w:lang w:eastAsia="en-AU"/>
              </w:rPr>
              <w:t>e harvesting systems are used, M</w:t>
            </w:r>
            <w:r w:rsidR="004B5D38" w:rsidRPr="00E61087">
              <w:rPr>
                <w:rFonts w:asciiTheme="minorHAnsi" w:eastAsia="Times New Roman" w:hAnsiTheme="minorHAnsi" w:cstheme="minorHAnsi"/>
                <w:color w:val="000000"/>
                <w:sz w:val="20"/>
                <w:szCs w:val="20"/>
                <w:lang w:eastAsia="en-AU"/>
              </w:rPr>
              <w:t>OMAs are 1000</w:t>
            </w:r>
            <w:r w:rsidR="003C26A2">
              <w:rPr>
                <w:rFonts w:asciiTheme="minorHAnsi" w:eastAsia="Times New Roman" w:hAnsiTheme="minorHAnsi" w:cstheme="minorHAnsi"/>
                <w:color w:val="000000"/>
                <w:sz w:val="20"/>
                <w:szCs w:val="20"/>
                <w:lang w:eastAsia="en-AU"/>
              </w:rPr>
              <w:t xml:space="preserve"> </w:t>
            </w:r>
            <w:r w:rsidR="004B5D38" w:rsidRPr="00E61087">
              <w:rPr>
                <w:rFonts w:asciiTheme="minorHAnsi" w:eastAsia="Times New Roman" w:hAnsiTheme="minorHAnsi" w:cstheme="minorHAnsi"/>
                <w:color w:val="000000"/>
                <w:sz w:val="20"/>
                <w:szCs w:val="20"/>
                <w:lang w:eastAsia="en-AU"/>
              </w:rPr>
              <w:t xml:space="preserve">ha in area. Maintain a 3ha SPZ </w:t>
            </w:r>
            <w:r w:rsidR="00D72825">
              <w:rPr>
                <w:rFonts w:asciiTheme="minorHAnsi" w:eastAsia="Times New Roman" w:hAnsiTheme="minorHAnsi" w:cstheme="minorHAnsi"/>
                <w:color w:val="000000"/>
                <w:sz w:val="20"/>
                <w:szCs w:val="20"/>
                <w:lang w:eastAsia="en-AU"/>
              </w:rPr>
              <w:t>over</w:t>
            </w:r>
            <w:r w:rsidR="004B5D38" w:rsidRPr="00E61087">
              <w:rPr>
                <w:rFonts w:asciiTheme="minorHAnsi" w:eastAsia="Times New Roman" w:hAnsiTheme="minorHAnsi" w:cstheme="minorHAnsi"/>
                <w:color w:val="000000"/>
                <w:sz w:val="20"/>
                <w:szCs w:val="20"/>
                <w:lang w:eastAsia="en-AU"/>
              </w:rPr>
              <w:t xml:space="preserve"> any specific records within these MOMAs.</w:t>
            </w:r>
          </w:p>
        </w:tc>
        <w:tc>
          <w:tcPr>
            <w:tcW w:w="2552" w:type="dxa"/>
            <w:shd w:val="clear" w:color="000000" w:fill="FFFFFF"/>
            <w:hideMark/>
          </w:tcPr>
          <w:p w14:paraId="177BA625"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Prepare prescriptions prior to harvesting commencement that specify retention of sufficient levels of habitat trees for Masked Owl.</w:t>
            </w:r>
          </w:p>
        </w:tc>
        <w:tc>
          <w:tcPr>
            <w:tcW w:w="1559" w:type="dxa"/>
            <w:shd w:val="clear" w:color="000000" w:fill="FFFFFF"/>
            <w:hideMark/>
          </w:tcPr>
          <w:p w14:paraId="7DA18A84" w14:textId="77777777" w:rsidR="004B5D38" w:rsidRPr="00E61087" w:rsidRDefault="00FE71FF" w:rsidP="00714EF7">
            <w:pPr>
              <w:spacing w:after="0" w:line="240" w:lineRule="auto"/>
              <w:rPr>
                <w:rFonts w:asciiTheme="minorHAnsi" w:eastAsia="Times New Roman" w:hAnsiTheme="minorHAnsi" w:cstheme="minorHAnsi"/>
                <w:b/>
                <w:bCs/>
                <w:noProof/>
                <w:color w:val="000000"/>
                <w:sz w:val="20"/>
                <w:szCs w:val="20"/>
                <w:lang w:eastAsia="en-AU"/>
              </w:rPr>
            </w:pPr>
            <w:r w:rsidRPr="00FE71FF">
              <w:rPr>
                <w:rFonts w:asciiTheme="minorHAnsi" w:eastAsia="Times New Roman" w:hAnsiTheme="minorHAnsi" w:cstheme="minorHAnsi"/>
                <w:color w:val="000000"/>
                <w:sz w:val="20"/>
                <w:szCs w:val="20"/>
                <w:lang w:eastAsia="en-AU"/>
              </w:rPr>
              <w:t xml:space="preserve">Once state wide targets are met, review </w:t>
            </w:r>
            <w:r w:rsidR="000252CD">
              <w:rPr>
                <w:rFonts w:asciiTheme="minorHAnsi" w:eastAsia="Times New Roman" w:hAnsiTheme="minorHAnsi" w:cstheme="minorHAnsi"/>
                <w:color w:val="000000"/>
                <w:sz w:val="20"/>
                <w:szCs w:val="20"/>
                <w:lang w:eastAsia="en-AU"/>
              </w:rPr>
              <w:t>M</w:t>
            </w:r>
            <w:r w:rsidRPr="00FE71FF">
              <w:rPr>
                <w:rFonts w:asciiTheme="minorHAnsi" w:eastAsia="Times New Roman" w:hAnsiTheme="minorHAnsi" w:cstheme="minorHAnsi"/>
                <w:color w:val="000000"/>
                <w:sz w:val="20"/>
                <w:szCs w:val="20"/>
                <w:lang w:eastAsia="en-AU"/>
              </w:rPr>
              <w:t>OMA allocation when records of higher priority are discovered.</w:t>
            </w:r>
          </w:p>
        </w:tc>
      </w:tr>
      <w:tr w:rsidR="004B5D38" w:rsidRPr="00E61087" w14:paraId="1CCA7300" w14:textId="77777777" w:rsidTr="00121F86">
        <w:tc>
          <w:tcPr>
            <w:tcW w:w="1155" w:type="dxa"/>
            <w:shd w:val="clear" w:color="000000" w:fill="FFFFFF"/>
            <w:hideMark/>
          </w:tcPr>
          <w:p w14:paraId="303D7409"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Portland </w:t>
            </w:r>
            <w:r w:rsidR="00BA1EBF">
              <w:rPr>
                <w:rFonts w:asciiTheme="minorHAnsi" w:eastAsia="Times New Roman" w:hAnsiTheme="minorHAnsi" w:cstheme="minorHAnsi"/>
                <w:color w:val="000000"/>
                <w:sz w:val="20"/>
                <w:szCs w:val="20"/>
                <w:lang w:eastAsia="en-AU"/>
              </w:rPr>
              <w:t>–</w:t>
            </w:r>
            <w:r w:rsidRPr="00E61087">
              <w:rPr>
                <w:rFonts w:asciiTheme="minorHAnsi" w:eastAsia="Times New Roman" w:hAnsiTheme="minorHAnsi" w:cstheme="minorHAnsi"/>
                <w:color w:val="000000"/>
                <w:sz w:val="20"/>
                <w:szCs w:val="20"/>
                <w:lang w:eastAsia="en-AU"/>
              </w:rPr>
              <w:t xml:space="preserve"> Horsham</w:t>
            </w:r>
          </w:p>
        </w:tc>
        <w:tc>
          <w:tcPr>
            <w:tcW w:w="1128" w:type="dxa"/>
            <w:shd w:val="clear" w:color="000000" w:fill="FFFFFF"/>
            <w:hideMark/>
          </w:tcPr>
          <w:p w14:paraId="40994D71"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Barking Owl</w:t>
            </w:r>
          </w:p>
        </w:tc>
        <w:tc>
          <w:tcPr>
            <w:tcW w:w="1134" w:type="dxa"/>
            <w:shd w:val="clear" w:color="000000" w:fill="FFFFFF"/>
            <w:hideMark/>
          </w:tcPr>
          <w:p w14:paraId="543CCF87"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connivens</w:t>
            </w:r>
          </w:p>
        </w:tc>
        <w:tc>
          <w:tcPr>
            <w:tcW w:w="6804" w:type="dxa"/>
            <w:shd w:val="clear" w:color="000000" w:fill="FFFFFF"/>
            <w:hideMark/>
          </w:tcPr>
          <w:p w14:paraId="3BF241F7" w14:textId="77777777" w:rsidR="004B5D38" w:rsidRPr="00E61087" w:rsidRDefault="00E433B5" w:rsidP="00E433B5">
            <w:pPr>
              <w:spacing w:after="0" w:line="240" w:lineRule="auto"/>
              <w:rPr>
                <w:rFonts w:asciiTheme="minorHAnsi" w:eastAsia="Times New Roman" w:hAnsiTheme="minorHAnsi" w:cstheme="minorHAnsi"/>
                <w:b/>
                <w:bCs/>
                <w:noProof/>
                <w:color w:val="000000"/>
                <w:sz w:val="20"/>
                <w:szCs w:val="20"/>
                <w:lang w:eastAsia="en-AU"/>
              </w:rPr>
            </w:pPr>
            <w:r w:rsidRPr="00E433B5">
              <w:rPr>
                <w:rFonts w:asciiTheme="minorHAnsi" w:eastAsia="Times New Roman" w:hAnsiTheme="minorHAnsi" w:cstheme="minorHAnsi"/>
                <w:color w:val="000000"/>
                <w:sz w:val="20"/>
                <w:szCs w:val="20"/>
                <w:lang w:eastAsia="en-AU"/>
              </w:rPr>
              <w:t xml:space="preserve">Identify and maintain a target of 150 resident pairs as Barking Owl Management Areas (BOMA) across their main range in Victoria on either public or private land.  Within the </w:t>
            </w:r>
            <w:r>
              <w:rPr>
                <w:rFonts w:asciiTheme="minorHAnsi" w:eastAsia="Times New Roman" w:hAnsiTheme="minorHAnsi" w:cstheme="minorHAnsi"/>
                <w:color w:val="000000"/>
                <w:sz w:val="20"/>
                <w:szCs w:val="20"/>
                <w:lang w:eastAsia="en-AU"/>
              </w:rPr>
              <w:t>Portland Horsham</w:t>
            </w:r>
            <w:r w:rsidRPr="00E433B5">
              <w:rPr>
                <w:rFonts w:asciiTheme="minorHAnsi" w:eastAsia="Times New Roman" w:hAnsiTheme="minorHAnsi" w:cstheme="minorHAnsi"/>
                <w:color w:val="000000"/>
                <w:sz w:val="20"/>
                <w:szCs w:val="20"/>
                <w:lang w:eastAsia="en-AU"/>
              </w:rPr>
              <w:t xml:space="preserve"> FMA BOMAs are to be between 600-1000 ha.</w:t>
            </w:r>
            <w:r w:rsidR="004B5D38" w:rsidRPr="00E61087">
              <w:rPr>
                <w:rFonts w:asciiTheme="minorHAnsi" w:eastAsia="Times New Roman" w:hAnsiTheme="minorHAnsi" w:cstheme="minorHAnsi"/>
                <w:color w:val="000000"/>
                <w:sz w:val="20"/>
                <w:szCs w:val="20"/>
                <w:lang w:eastAsia="en-AU"/>
              </w:rPr>
              <w:t>. BOMA selection considerations include:</w:t>
            </w:r>
            <w:r w:rsidR="004B5D38" w:rsidRPr="00E61087">
              <w:rPr>
                <w:rFonts w:asciiTheme="minorHAnsi" w:eastAsia="Times New Roman" w:hAnsiTheme="minorHAnsi" w:cstheme="minorHAnsi"/>
                <w:color w:val="000000"/>
                <w:sz w:val="20"/>
                <w:szCs w:val="20"/>
                <w:lang w:eastAsia="en-AU"/>
              </w:rPr>
              <w:br/>
              <w:t>- priority to protect nest sites or probable breeding areas based on the occurrence of owlets or adult roosting pairs</w:t>
            </w:r>
            <w:r w:rsidR="004B5D38" w:rsidRPr="00E61087">
              <w:rPr>
                <w:rFonts w:asciiTheme="minorHAnsi" w:eastAsia="Times New Roman" w:hAnsiTheme="minorHAnsi" w:cstheme="minorHAnsi"/>
                <w:color w:val="000000"/>
                <w:sz w:val="20"/>
                <w:szCs w:val="20"/>
                <w:lang w:eastAsia="en-AU"/>
              </w:rPr>
              <w:br/>
              <w:t>- strength of evidence for existence of a resident pair</w:t>
            </w:r>
            <w:r w:rsidR="004B5D38"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004B5D38"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004B5D38" w:rsidRPr="00E61087">
              <w:rPr>
                <w:rFonts w:asciiTheme="minorHAnsi" w:eastAsia="Times New Roman" w:hAnsiTheme="minorHAnsi" w:cstheme="minorHAnsi"/>
                <w:color w:val="000000"/>
                <w:sz w:val="20"/>
                <w:szCs w:val="20"/>
                <w:lang w:eastAsia="en-AU"/>
              </w:rPr>
              <w:br/>
              <w:t>Maintain BOMAs that occur within State forest in SMZ. Maintain 3</w:t>
            </w:r>
            <w:r w:rsidR="00142CD5">
              <w:rPr>
                <w:rFonts w:asciiTheme="minorHAnsi" w:eastAsia="Times New Roman" w:hAnsiTheme="minorHAnsi" w:cstheme="minorHAnsi"/>
                <w:color w:val="000000"/>
                <w:sz w:val="20"/>
                <w:szCs w:val="20"/>
                <w:lang w:eastAsia="en-AU"/>
              </w:rPr>
              <w:t xml:space="preserve"> </w:t>
            </w:r>
            <w:r w:rsidR="004B5D38" w:rsidRPr="00E61087">
              <w:rPr>
                <w:rFonts w:asciiTheme="minorHAnsi" w:eastAsia="Times New Roman" w:hAnsiTheme="minorHAnsi" w:cstheme="minorHAnsi"/>
                <w:color w:val="000000"/>
                <w:sz w:val="20"/>
                <w:szCs w:val="20"/>
                <w:lang w:eastAsia="en-AU"/>
              </w:rPr>
              <w:t xml:space="preserve">ha SPZ </w:t>
            </w:r>
            <w:r w:rsidR="00D72825">
              <w:rPr>
                <w:rFonts w:asciiTheme="minorHAnsi" w:eastAsia="Times New Roman" w:hAnsiTheme="minorHAnsi" w:cstheme="minorHAnsi"/>
                <w:color w:val="000000"/>
                <w:sz w:val="20"/>
                <w:szCs w:val="20"/>
                <w:lang w:eastAsia="en-AU"/>
              </w:rPr>
              <w:t>over</w:t>
            </w:r>
            <w:r w:rsidR="004B5D38" w:rsidRPr="00E61087">
              <w:rPr>
                <w:rFonts w:asciiTheme="minorHAnsi" w:eastAsia="Times New Roman" w:hAnsiTheme="minorHAnsi" w:cstheme="minorHAnsi"/>
                <w:color w:val="000000"/>
                <w:sz w:val="20"/>
                <w:szCs w:val="20"/>
                <w:lang w:eastAsia="en-AU"/>
              </w:rPr>
              <w:t xml:space="preserve"> any specific records within the BOMA. BOMAs may overlap with management areas established for other species.</w:t>
            </w:r>
          </w:p>
        </w:tc>
        <w:tc>
          <w:tcPr>
            <w:tcW w:w="2552" w:type="dxa"/>
            <w:shd w:val="clear" w:color="000000" w:fill="FFFFFF"/>
            <w:hideMark/>
          </w:tcPr>
          <w:p w14:paraId="57D964FD"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Prepare a SMZ plan or prescriptions prior to harvesting commencement that specify protection of hollow-bearing trees for owls and prey species along with younger trees that may provide hollows in future.</w:t>
            </w:r>
          </w:p>
        </w:tc>
        <w:tc>
          <w:tcPr>
            <w:tcW w:w="1559" w:type="dxa"/>
            <w:shd w:val="clear" w:color="000000" w:fill="FFFFFF"/>
            <w:hideMark/>
          </w:tcPr>
          <w:p w14:paraId="4A0429F5" w14:textId="77777777" w:rsidR="004B5D38" w:rsidRPr="00E61087" w:rsidRDefault="00167F64" w:rsidP="00714EF7">
            <w:pPr>
              <w:spacing w:after="0" w:line="240" w:lineRule="auto"/>
              <w:rPr>
                <w:rFonts w:asciiTheme="minorHAnsi" w:eastAsia="Times New Roman" w:hAnsiTheme="minorHAnsi" w:cstheme="minorHAnsi"/>
                <w:b/>
                <w:bCs/>
                <w:noProof/>
                <w:color w:val="000000"/>
                <w:sz w:val="20"/>
                <w:szCs w:val="20"/>
                <w:lang w:eastAsia="en-AU"/>
              </w:rPr>
            </w:pPr>
            <w:r w:rsidRPr="00167F64">
              <w:rPr>
                <w:rFonts w:asciiTheme="minorHAnsi" w:eastAsia="Times New Roman" w:hAnsiTheme="minorHAnsi" w:cstheme="minorHAnsi"/>
                <w:color w:val="000000"/>
                <w:sz w:val="20"/>
                <w:szCs w:val="20"/>
                <w:lang w:eastAsia="en-AU"/>
              </w:rPr>
              <w:t>Once state wide targets are met, review BOMA allocation when records of higher priority are discovered.</w:t>
            </w:r>
          </w:p>
        </w:tc>
      </w:tr>
      <w:tr w:rsidR="004B5D38" w:rsidRPr="00E61087" w14:paraId="1095EC0E" w14:textId="77777777" w:rsidTr="00121F86">
        <w:tc>
          <w:tcPr>
            <w:tcW w:w="1155" w:type="dxa"/>
            <w:shd w:val="clear" w:color="auto" w:fill="auto"/>
            <w:hideMark/>
          </w:tcPr>
          <w:p w14:paraId="1DAA760F"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Portland </w:t>
            </w:r>
            <w:r w:rsidR="00BA1EBF">
              <w:rPr>
                <w:rFonts w:asciiTheme="minorHAnsi" w:eastAsia="Times New Roman" w:hAnsiTheme="minorHAnsi" w:cstheme="minorHAnsi"/>
                <w:color w:val="000000"/>
                <w:sz w:val="20"/>
                <w:szCs w:val="20"/>
                <w:lang w:eastAsia="en-AU"/>
              </w:rPr>
              <w:t>–</w:t>
            </w:r>
            <w:r w:rsidRPr="00E61087">
              <w:rPr>
                <w:rFonts w:asciiTheme="minorHAnsi" w:eastAsia="Times New Roman" w:hAnsiTheme="minorHAnsi" w:cstheme="minorHAnsi"/>
                <w:color w:val="000000"/>
                <w:sz w:val="20"/>
                <w:szCs w:val="20"/>
                <w:lang w:eastAsia="en-AU"/>
              </w:rPr>
              <w:t xml:space="preserve"> Horsham</w:t>
            </w:r>
          </w:p>
        </w:tc>
        <w:tc>
          <w:tcPr>
            <w:tcW w:w="1128" w:type="dxa"/>
            <w:shd w:val="clear" w:color="auto" w:fill="auto"/>
            <w:hideMark/>
          </w:tcPr>
          <w:p w14:paraId="2F7FD3A0"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Brush-tailed Phascogale</w:t>
            </w:r>
          </w:p>
        </w:tc>
        <w:tc>
          <w:tcPr>
            <w:tcW w:w="1134" w:type="dxa"/>
            <w:shd w:val="clear" w:color="auto" w:fill="auto"/>
            <w:hideMark/>
          </w:tcPr>
          <w:p w14:paraId="55E6611D"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Phascogale tapoatafa</w:t>
            </w:r>
          </w:p>
        </w:tc>
        <w:tc>
          <w:tcPr>
            <w:tcW w:w="6804" w:type="dxa"/>
            <w:shd w:val="clear" w:color="000000" w:fill="FFFFFF"/>
            <w:hideMark/>
          </w:tcPr>
          <w:p w14:paraId="02287406" w14:textId="77777777" w:rsidR="004B5D38" w:rsidRPr="00E61087" w:rsidRDefault="004B5D38" w:rsidP="00A40192">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Identify and maintain Brush-tailed Phascogale Management Areas (BPMAs) across public land within the Portland and Horsham FMA in accordance with the following requirements:</w:t>
            </w:r>
            <w:r w:rsidRPr="00E61087">
              <w:rPr>
                <w:rFonts w:asciiTheme="minorHAnsi" w:eastAsia="Times New Roman" w:hAnsiTheme="minorHAnsi" w:cstheme="minorHAnsi"/>
                <w:color w:val="000000"/>
                <w:sz w:val="20"/>
                <w:szCs w:val="20"/>
                <w:lang w:eastAsia="en-AU"/>
              </w:rPr>
              <w:br/>
              <w:t>- each BPMA is to provide suitable habitat for a minimum of 25 female Brush-tailed Phascogales</w:t>
            </w:r>
            <w:r w:rsidRPr="00E61087">
              <w:rPr>
                <w:rFonts w:asciiTheme="minorHAnsi" w:eastAsia="Times New Roman" w:hAnsiTheme="minorHAnsi" w:cstheme="minorHAnsi"/>
                <w:color w:val="000000"/>
                <w:sz w:val="20"/>
                <w:szCs w:val="20"/>
                <w:lang w:eastAsia="en-AU"/>
              </w:rPr>
              <w:br/>
              <w:t>-each BPMA is to be a minimum of 1000</w:t>
            </w:r>
            <w:r w:rsidR="002C1D88">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ha, preferably already managed sympathetically for Brush-tailed Phascogales</w:t>
            </w:r>
            <w:r w:rsidRPr="00E61087">
              <w:rPr>
                <w:rFonts w:asciiTheme="minorHAnsi" w:eastAsia="Times New Roman" w:hAnsiTheme="minorHAnsi" w:cstheme="minorHAnsi"/>
                <w:color w:val="000000"/>
                <w:sz w:val="20"/>
                <w:szCs w:val="20"/>
                <w:lang w:eastAsia="en-AU"/>
              </w:rPr>
              <w:br/>
              <w:t>-priorities for BPMAs are confirmed 'hot spots', known presence of Brush-tailed Phascogales, reintroduction sites and suitable habitat.</w:t>
            </w:r>
            <w:r w:rsidRPr="00E61087">
              <w:rPr>
                <w:rFonts w:asciiTheme="minorHAnsi" w:eastAsia="Times New Roman" w:hAnsiTheme="minorHAnsi" w:cstheme="minorHAnsi"/>
                <w:color w:val="000000"/>
                <w:sz w:val="20"/>
                <w:szCs w:val="20"/>
                <w:lang w:eastAsia="en-AU"/>
              </w:rPr>
              <w:br/>
              <w:t>Include BPMAs that occur within State forest in SMZ.</w:t>
            </w:r>
          </w:p>
        </w:tc>
        <w:tc>
          <w:tcPr>
            <w:tcW w:w="2552" w:type="dxa"/>
            <w:shd w:val="clear" w:color="000000" w:fill="FFFFFF"/>
            <w:hideMark/>
          </w:tcPr>
          <w:p w14:paraId="64F7BF87"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Implement prescriptions for BPMAs within SMZs in State forest that protect and maintain Brush-tailed Phascogale populations and their habitat, such as retention of large trees  and prohibition of removal of naturally fallen timber.</w:t>
            </w:r>
          </w:p>
        </w:tc>
        <w:tc>
          <w:tcPr>
            <w:tcW w:w="1559" w:type="dxa"/>
            <w:shd w:val="clear" w:color="auto" w:fill="auto"/>
            <w:hideMark/>
          </w:tcPr>
          <w:p w14:paraId="0F7B847A"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Review and change sites only if new sites are of a higher quality or are better able to be protected than existing sites.</w:t>
            </w:r>
          </w:p>
        </w:tc>
      </w:tr>
      <w:tr w:rsidR="004B5D38" w:rsidRPr="00E61087" w14:paraId="642D070F" w14:textId="77777777" w:rsidTr="00121F86">
        <w:tc>
          <w:tcPr>
            <w:tcW w:w="1155" w:type="dxa"/>
            <w:shd w:val="clear" w:color="000000" w:fill="FFFFFF"/>
            <w:hideMark/>
          </w:tcPr>
          <w:p w14:paraId="628D7D3F"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Portland </w:t>
            </w:r>
            <w:r w:rsidR="00BA1EBF">
              <w:rPr>
                <w:rFonts w:asciiTheme="minorHAnsi" w:eastAsia="Times New Roman" w:hAnsiTheme="minorHAnsi" w:cstheme="minorHAnsi"/>
                <w:color w:val="000000"/>
                <w:sz w:val="20"/>
                <w:szCs w:val="20"/>
                <w:lang w:eastAsia="en-AU"/>
              </w:rPr>
              <w:t>–</w:t>
            </w:r>
            <w:r w:rsidRPr="00E61087">
              <w:rPr>
                <w:rFonts w:asciiTheme="minorHAnsi" w:eastAsia="Times New Roman" w:hAnsiTheme="minorHAnsi" w:cstheme="minorHAnsi"/>
                <w:color w:val="000000"/>
                <w:sz w:val="20"/>
                <w:szCs w:val="20"/>
                <w:lang w:eastAsia="en-AU"/>
              </w:rPr>
              <w:t xml:space="preserve"> Horsham</w:t>
            </w:r>
          </w:p>
        </w:tc>
        <w:tc>
          <w:tcPr>
            <w:tcW w:w="1128" w:type="dxa"/>
            <w:shd w:val="clear" w:color="000000" w:fill="FFFFFF"/>
            <w:hideMark/>
          </w:tcPr>
          <w:p w14:paraId="690AC183"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Masked Owl</w:t>
            </w:r>
          </w:p>
        </w:tc>
        <w:tc>
          <w:tcPr>
            <w:tcW w:w="1134" w:type="dxa"/>
            <w:shd w:val="clear" w:color="000000" w:fill="FFFFFF"/>
            <w:hideMark/>
          </w:tcPr>
          <w:p w14:paraId="5CAEA072"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Tyto novaehollandiea novaehollandiea</w:t>
            </w:r>
          </w:p>
        </w:tc>
        <w:tc>
          <w:tcPr>
            <w:tcW w:w="6804" w:type="dxa"/>
            <w:shd w:val="clear" w:color="000000" w:fill="FFFFFF"/>
            <w:hideMark/>
          </w:tcPr>
          <w:p w14:paraId="324E17CC" w14:textId="77777777" w:rsidR="004B5D38" w:rsidRPr="00E61087" w:rsidRDefault="0048690F" w:rsidP="0048690F">
            <w:pPr>
              <w:spacing w:after="0" w:line="240" w:lineRule="auto"/>
              <w:rPr>
                <w:rFonts w:asciiTheme="minorHAnsi" w:eastAsia="Times New Roman" w:hAnsiTheme="minorHAnsi" w:cstheme="minorHAnsi"/>
                <w:b/>
                <w:bCs/>
                <w:noProof/>
                <w:color w:val="000000"/>
                <w:sz w:val="20"/>
                <w:szCs w:val="20"/>
                <w:lang w:eastAsia="en-AU"/>
              </w:rPr>
            </w:pPr>
            <w:r w:rsidRPr="0048690F">
              <w:rPr>
                <w:rFonts w:asciiTheme="minorHAnsi" w:eastAsia="Times New Roman" w:hAnsiTheme="minorHAnsi" w:cstheme="minorHAnsi"/>
                <w:color w:val="000000"/>
                <w:sz w:val="20"/>
                <w:szCs w:val="20"/>
                <w:lang w:eastAsia="en-AU"/>
              </w:rPr>
              <w:t xml:space="preserve">Identify and maintain a target of 150 resident pairs as </w:t>
            </w:r>
            <w:r>
              <w:rPr>
                <w:rFonts w:asciiTheme="minorHAnsi" w:eastAsia="Times New Roman" w:hAnsiTheme="minorHAnsi" w:cstheme="minorHAnsi"/>
                <w:color w:val="000000"/>
                <w:sz w:val="20"/>
                <w:szCs w:val="20"/>
                <w:lang w:eastAsia="en-AU"/>
              </w:rPr>
              <w:t>Masked Owl Management Areas (M</w:t>
            </w:r>
            <w:r w:rsidRPr="0048690F">
              <w:rPr>
                <w:rFonts w:asciiTheme="minorHAnsi" w:eastAsia="Times New Roman" w:hAnsiTheme="minorHAnsi" w:cstheme="minorHAnsi"/>
                <w:color w:val="000000"/>
                <w:sz w:val="20"/>
                <w:szCs w:val="20"/>
                <w:lang w:eastAsia="en-AU"/>
              </w:rPr>
              <w:t xml:space="preserve">OMA) across their main range in Victoria on either public or private land.  </w:t>
            </w:r>
            <w:r w:rsidR="004B5D38" w:rsidRPr="00E61087">
              <w:rPr>
                <w:rFonts w:asciiTheme="minorHAnsi" w:eastAsia="Times New Roman" w:hAnsiTheme="minorHAnsi" w:cstheme="minorHAnsi"/>
                <w:color w:val="000000"/>
                <w:sz w:val="20"/>
                <w:szCs w:val="20"/>
                <w:lang w:eastAsia="en-AU"/>
              </w:rPr>
              <w:t>MOMA selection considerations include:</w:t>
            </w:r>
            <w:r w:rsidR="004B5D38" w:rsidRPr="00E61087">
              <w:rPr>
                <w:rFonts w:asciiTheme="minorHAnsi" w:eastAsia="Times New Roman" w:hAnsiTheme="minorHAnsi" w:cstheme="minorHAnsi"/>
                <w:color w:val="000000"/>
                <w:sz w:val="20"/>
                <w:szCs w:val="20"/>
                <w:lang w:eastAsia="en-AU"/>
              </w:rPr>
              <w:br/>
              <w:t>- strength of evidence for existence of a resident pair</w:t>
            </w:r>
            <w:r w:rsidR="004B5D38" w:rsidRPr="00E61087">
              <w:rPr>
                <w:rFonts w:asciiTheme="minorHAnsi" w:eastAsia="Times New Roman" w:hAnsiTheme="minorHAnsi" w:cstheme="minorHAnsi"/>
                <w:color w:val="000000"/>
                <w:sz w:val="20"/>
                <w:szCs w:val="20"/>
                <w:lang w:eastAsia="en-AU"/>
              </w:rPr>
              <w:br/>
              <w:t>- habitat suitability</w:t>
            </w:r>
            <w:r w:rsidR="004B5D38" w:rsidRPr="00E61087">
              <w:rPr>
                <w:rFonts w:asciiTheme="minorHAnsi" w:eastAsia="Times New Roman" w:hAnsiTheme="minorHAnsi" w:cstheme="minorHAnsi"/>
                <w:color w:val="000000"/>
                <w:sz w:val="20"/>
                <w:szCs w:val="20"/>
                <w:lang w:eastAsia="en-AU"/>
              </w:rPr>
              <w:br/>
              <w:t>- distribution throughout the main range of the species with a reasonable spread across habitats and land tenures</w:t>
            </w:r>
            <w:r w:rsidR="004B5D38" w:rsidRPr="00E61087">
              <w:rPr>
                <w:rFonts w:asciiTheme="minorHAnsi" w:eastAsia="Times New Roman" w:hAnsiTheme="minorHAnsi" w:cstheme="minorHAnsi"/>
                <w:color w:val="000000"/>
                <w:sz w:val="20"/>
                <w:szCs w:val="20"/>
                <w:lang w:eastAsia="en-AU"/>
              </w:rPr>
              <w:br/>
              <w:t>- preference to protect suitable habitat within conservation reserves, especially in large reserves where the entire home range can be protected within the reserve.</w:t>
            </w:r>
            <w:r w:rsidR="004B5D38" w:rsidRPr="00E61087">
              <w:rPr>
                <w:rFonts w:asciiTheme="minorHAnsi" w:eastAsia="Times New Roman" w:hAnsiTheme="minorHAnsi" w:cstheme="minorHAnsi"/>
                <w:color w:val="000000"/>
                <w:sz w:val="20"/>
                <w:szCs w:val="20"/>
                <w:lang w:eastAsia="en-AU"/>
              </w:rPr>
              <w:br/>
              <w:t xml:space="preserve">MOMAs may overlap with management areas established for other species. </w:t>
            </w:r>
            <w:r w:rsidR="004B5D38" w:rsidRPr="00E61087">
              <w:rPr>
                <w:rFonts w:asciiTheme="minorHAnsi" w:eastAsia="Times New Roman" w:hAnsiTheme="minorHAnsi" w:cstheme="minorHAnsi"/>
                <w:color w:val="000000"/>
                <w:sz w:val="20"/>
                <w:szCs w:val="20"/>
                <w:lang w:eastAsia="en-AU"/>
              </w:rPr>
              <w:br/>
              <w:t>Where selective harvesting systems are used, MOMAs are 1000</w:t>
            </w:r>
            <w:r w:rsidR="003C26A2">
              <w:rPr>
                <w:rFonts w:asciiTheme="minorHAnsi" w:eastAsia="Times New Roman" w:hAnsiTheme="minorHAnsi" w:cstheme="minorHAnsi"/>
                <w:color w:val="000000"/>
                <w:sz w:val="20"/>
                <w:szCs w:val="20"/>
                <w:lang w:eastAsia="en-AU"/>
              </w:rPr>
              <w:t xml:space="preserve"> </w:t>
            </w:r>
            <w:r w:rsidR="004B5D38" w:rsidRPr="00E61087">
              <w:rPr>
                <w:rFonts w:asciiTheme="minorHAnsi" w:eastAsia="Times New Roman" w:hAnsiTheme="minorHAnsi" w:cstheme="minorHAnsi"/>
                <w:color w:val="000000"/>
                <w:sz w:val="20"/>
                <w:szCs w:val="20"/>
                <w:lang w:eastAsia="en-AU"/>
              </w:rPr>
              <w:t xml:space="preserve">ha in area and State forest areas are maintained as SMZ. Maintain a 3ha SPZ </w:t>
            </w:r>
            <w:r w:rsidR="00D72825">
              <w:rPr>
                <w:rFonts w:asciiTheme="minorHAnsi" w:eastAsia="Times New Roman" w:hAnsiTheme="minorHAnsi" w:cstheme="minorHAnsi"/>
                <w:color w:val="000000"/>
                <w:sz w:val="20"/>
                <w:szCs w:val="20"/>
                <w:lang w:eastAsia="en-AU"/>
              </w:rPr>
              <w:t>over</w:t>
            </w:r>
            <w:r w:rsidR="004B5D38" w:rsidRPr="00E61087">
              <w:rPr>
                <w:rFonts w:asciiTheme="minorHAnsi" w:eastAsia="Times New Roman" w:hAnsiTheme="minorHAnsi" w:cstheme="minorHAnsi"/>
                <w:color w:val="000000"/>
                <w:sz w:val="20"/>
                <w:szCs w:val="20"/>
                <w:lang w:eastAsia="en-AU"/>
              </w:rPr>
              <w:t xml:space="preserve"> any specific records within these MOMAs.</w:t>
            </w:r>
          </w:p>
        </w:tc>
        <w:tc>
          <w:tcPr>
            <w:tcW w:w="2552" w:type="dxa"/>
            <w:shd w:val="clear" w:color="000000" w:fill="FFFFFF"/>
            <w:hideMark/>
          </w:tcPr>
          <w:p w14:paraId="78F3B38A"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Prepare a SMZ plan prior to harvesting commencement that specify retention of sufficient levels of habitat trees for Masked Owl.</w:t>
            </w:r>
          </w:p>
        </w:tc>
        <w:tc>
          <w:tcPr>
            <w:tcW w:w="1559" w:type="dxa"/>
            <w:shd w:val="clear" w:color="000000" w:fill="FFFFFF"/>
            <w:hideMark/>
          </w:tcPr>
          <w:p w14:paraId="383BAB72" w14:textId="77777777" w:rsidR="004B5D38" w:rsidRPr="00E61087" w:rsidRDefault="0048690F" w:rsidP="00714EF7">
            <w:pPr>
              <w:spacing w:after="0" w:line="240" w:lineRule="auto"/>
              <w:rPr>
                <w:rFonts w:asciiTheme="minorHAnsi" w:eastAsia="Times New Roman" w:hAnsiTheme="minorHAnsi" w:cstheme="minorHAnsi"/>
                <w:b/>
                <w:bCs/>
                <w:noProof/>
                <w:color w:val="000000"/>
                <w:sz w:val="20"/>
                <w:szCs w:val="20"/>
                <w:lang w:eastAsia="en-AU"/>
              </w:rPr>
            </w:pPr>
            <w:r w:rsidRPr="0048690F">
              <w:rPr>
                <w:rFonts w:asciiTheme="minorHAnsi" w:eastAsia="Times New Roman" w:hAnsiTheme="minorHAnsi" w:cstheme="minorHAnsi"/>
                <w:color w:val="000000"/>
                <w:sz w:val="20"/>
                <w:szCs w:val="20"/>
                <w:lang w:eastAsia="en-AU"/>
              </w:rPr>
              <w:t xml:space="preserve">Once state wide targets are met, review </w:t>
            </w:r>
            <w:r w:rsidR="00911127">
              <w:rPr>
                <w:rFonts w:asciiTheme="minorHAnsi" w:eastAsia="Times New Roman" w:hAnsiTheme="minorHAnsi" w:cstheme="minorHAnsi"/>
                <w:color w:val="000000"/>
                <w:sz w:val="20"/>
                <w:szCs w:val="20"/>
                <w:lang w:eastAsia="en-AU"/>
              </w:rPr>
              <w:t>M</w:t>
            </w:r>
            <w:r w:rsidRPr="0048690F">
              <w:rPr>
                <w:rFonts w:asciiTheme="minorHAnsi" w:eastAsia="Times New Roman" w:hAnsiTheme="minorHAnsi" w:cstheme="minorHAnsi"/>
                <w:color w:val="000000"/>
                <w:sz w:val="20"/>
                <w:szCs w:val="20"/>
                <w:lang w:eastAsia="en-AU"/>
              </w:rPr>
              <w:t>OMA allocation when records of higher priority are discovered.</w:t>
            </w:r>
          </w:p>
        </w:tc>
      </w:tr>
      <w:tr w:rsidR="004B5D38" w:rsidRPr="00E61087" w14:paraId="5CA78F1E" w14:textId="77777777" w:rsidTr="00121F86">
        <w:tc>
          <w:tcPr>
            <w:tcW w:w="1155" w:type="dxa"/>
            <w:shd w:val="clear" w:color="000000" w:fill="FFFFFF"/>
            <w:hideMark/>
          </w:tcPr>
          <w:p w14:paraId="2E74B1B4" w14:textId="77777777" w:rsidR="004B5D38" w:rsidRPr="00E61087" w:rsidRDefault="004B5D38" w:rsidP="00CB61BC">
            <w:pPr>
              <w:spacing w:after="0" w:line="240" w:lineRule="auto"/>
              <w:rPr>
                <w:rFonts w:asciiTheme="minorHAnsi" w:eastAsia="Times New Roman" w:hAnsiTheme="minorHAnsi" w:cstheme="minorHAnsi"/>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Portland </w:t>
            </w:r>
            <w:r w:rsidR="00BA1EBF">
              <w:rPr>
                <w:rFonts w:asciiTheme="minorHAnsi" w:eastAsia="Times New Roman" w:hAnsiTheme="minorHAnsi" w:cstheme="minorHAnsi"/>
                <w:color w:val="000000"/>
                <w:sz w:val="20"/>
                <w:szCs w:val="20"/>
                <w:lang w:eastAsia="en-AU"/>
              </w:rPr>
              <w:t>–</w:t>
            </w:r>
            <w:r w:rsidRPr="00E61087">
              <w:rPr>
                <w:rFonts w:asciiTheme="minorHAnsi" w:eastAsia="Times New Roman" w:hAnsiTheme="minorHAnsi" w:cstheme="minorHAnsi"/>
                <w:color w:val="000000"/>
                <w:sz w:val="20"/>
                <w:szCs w:val="20"/>
                <w:lang w:eastAsia="en-AU"/>
              </w:rPr>
              <w:t xml:space="preserve"> Horsham</w:t>
            </w:r>
          </w:p>
        </w:tc>
        <w:tc>
          <w:tcPr>
            <w:tcW w:w="1128" w:type="dxa"/>
            <w:shd w:val="clear" w:color="000000" w:fill="FFFFFF"/>
            <w:hideMark/>
          </w:tcPr>
          <w:p w14:paraId="4DD20568"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Powerful Owl</w:t>
            </w:r>
          </w:p>
        </w:tc>
        <w:tc>
          <w:tcPr>
            <w:tcW w:w="1134" w:type="dxa"/>
            <w:shd w:val="clear" w:color="000000" w:fill="FFFFFF"/>
            <w:hideMark/>
          </w:tcPr>
          <w:p w14:paraId="0D263768" w14:textId="77777777" w:rsidR="004B5D38" w:rsidRPr="00E433F2" w:rsidRDefault="004B5D38" w:rsidP="00714EF7">
            <w:pPr>
              <w:spacing w:after="0" w:line="240" w:lineRule="auto"/>
              <w:rPr>
                <w:rFonts w:asciiTheme="minorHAnsi" w:eastAsia="Times New Roman" w:hAnsiTheme="minorHAnsi" w:cstheme="minorHAnsi"/>
                <w:b/>
                <w:bCs/>
                <w:i/>
                <w:noProof/>
                <w:color w:val="000000"/>
                <w:sz w:val="20"/>
                <w:szCs w:val="20"/>
                <w:lang w:eastAsia="en-AU"/>
              </w:rPr>
            </w:pPr>
            <w:r w:rsidRPr="00E433F2">
              <w:rPr>
                <w:rFonts w:asciiTheme="minorHAnsi" w:eastAsia="Times New Roman" w:hAnsiTheme="minorHAnsi" w:cstheme="minorHAnsi"/>
                <w:i/>
                <w:color w:val="000000"/>
                <w:sz w:val="20"/>
                <w:szCs w:val="20"/>
                <w:lang w:eastAsia="en-AU"/>
              </w:rPr>
              <w:t>Ninox strenua</w:t>
            </w:r>
          </w:p>
        </w:tc>
        <w:tc>
          <w:tcPr>
            <w:tcW w:w="6804" w:type="dxa"/>
            <w:shd w:val="clear" w:color="000000" w:fill="FFFFFF"/>
            <w:hideMark/>
          </w:tcPr>
          <w:p w14:paraId="0E285558" w14:textId="77777777" w:rsidR="004B5D38" w:rsidRPr="00E61087" w:rsidRDefault="004B5D38" w:rsidP="00A40192">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 xml:space="preserve"> Identify and maintain a target of 40 Powerful Owl Management Areas (POMA) of 1000</w:t>
            </w:r>
            <w:r w:rsidR="003C26A2">
              <w:rPr>
                <w:rFonts w:asciiTheme="minorHAnsi" w:eastAsia="Times New Roman" w:hAnsiTheme="minorHAnsi" w:cstheme="minorHAnsi"/>
                <w:color w:val="000000"/>
                <w:sz w:val="20"/>
                <w:szCs w:val="20"/>
                <w:lang w:eastAsia="en-AU"/>
              </w:rPr>
              <w:t xml:space="preserve"> </w:t>
            </w:r>
            <w:r w:rsidRPr="00E61087">
              <w:rPr>
                <w:rFonts w:asciiTheme="minorHAnsi" w:eastAsia="Times New Roman" w:hAnsiTheme="minorHAnsi" w:cstheme="minorHAnsi"/>
                <w:color w:val="000000"/>
                <w:sz w:val="20"/>
                <w:szCs w:val="20"/>
                <w:lang w:eastAsia="en-AU"/>
              </w:rPr>
              <w:t xml:space="preserve">ha in area across public land in the Portland and Horsham FMA. Allocate POMAs across State forest and conservation reserves, with preference to protect suitable habitat within conservation reserves, especially in large reserves where the home range can be protected within the reserve. Where possible, locate POMAs </w:t>
            </w:r>
            <w:r w:rsidR="00C20BE9">
              <w:rPr>
                <w:rFonts w:asciiTheme="minorHAnsi" w:eastAsia="Times New Roman" w:hAnsiTheme="minorHAnsi" w:cstheme="minorHAnsi"/>
                <w:color w:val="000000"/>
                <w:sz w:val="20"/>
                <w:szCs w:val="20"/>
                <w:lang w:eastAsia="en-AU"/>
              </w:rPr>
              <w:t>over</w:t>
            </w:r>
            <w:r w:rsidRPr="00E61087">
              <w:rPr>
                <w:rFonts w:asciiTheme="minorHAnsi" w:eastAsia="Times New Roman" w:hAnsiTheme="minorHAnsi" w:cstheme="minorHAnsi"/>
                <w:color w:val="000000"/>
                <w:sz w:val="20"/>
                <w:szCs w:val="20"/>
                <w:lang w:eastAsia="en-AU"/>
              </w:rPr>
              <w:t xml:space="preserve"> nest sites or probable breeding areas based on the occurrence of owlets or adult roosting pairs.  Select Powerful Owl sites to meet the POMA target in the following order of priority:</w:t>
            </w:r>
            <w:r w:rsidRPr="00E61087">
              <w:rPr>
                <w:rFonts w:asciiTheme="minorHAnsi" w:eastAsia="Times New Roman" w:hAnsiTheme="minorHAnsi" w:cstheme="minorHAnsi"/>
                <w:color w:val="000000"/>
                <w:sz w:val="20"/>
                <w:szCs w:val="20"/>
                <w:lang w:eastAsia="en-AU"/>
              </w:rPr>
              <w:br/>
              <w:t>1. confirmed nest trees utilised during the past 5 years</w:t>
            </w:r>
            <w:r w:rsidRPr="00E61087">
              <w:rPr>
                <w:rFonts w:asciiTheme="minorHAnsi" w:eastAsia="Times New Roman" w:hAnsiTheme="minorHAnsi" w:cstheme="minorHAnsi"/>
                <w:color w:val="000000"/>
                <w:sz w:val="20"/>
                <w:szCs w:val="20"/>
                <w:lang w:eastAsia="en-AU"/>
              </w:rPr>
              <w:br/>
              <w:t>2. confirmed roost trees utilised during the past 5 years</w:t>
            </w:r>
            <w:r w:rsidRPr="00E61087">
              <w:rPr>
                <w:rFonts w:asciiTheme="minorHAnsi" w:eastAsia="Times New Roman" w:hAnsiTheme="minorHAnsi" w:cstheme="minorHAnsi"/>
                <w:color w:val="000000"/>
                <w:sz w:val="20"/>
                <w:szCs w:val="20"/>
                <w:lang w:eastAsia="en-AU"/>
              </w:rPr>
              <w:br/>
              <w:t>3. repeated sighting or vocalisation during the past 5 years</w:t>
            </w:r>
            <w:r w:rsidRPr="00E61087">
              <w:rPr>
                <w:rFonts w:asciiTheme="minorHAnsi" w:eastAsia="Times New Roman" w:hAnsiTheme="minorHAnsi" w:cstheme="minorHAnsi"/>
                <w:color w:val="000000"/>
                <w:sz w:val="20"/>
                <w:szCs w:val="20"/>
                <w:lang w:eastAsia="en-AU"/>
              </w:rPr>
              <w:br/>
              <w:t>4. incidental sighting or vocalisation during the past 5 years</w:t>
            </w:r>
            <w:r w:rsidRPr="00E61087">
              <w:rPr>
                <w:rFonts w:asciiTheme="minorHAnsi" w:eastAsia="Times New Roman" w:hAnsiTheme="minorHAnsi" w:cstheme="minorHAnsi"/>
                <w:color w:val="000000"/>
                <w:sz w:val="20"/>
                <w:szCs w:val="20"/>
                <w:lang w:eastAsia="en-AU"/>
              </w:rPr>
              <w:br/>
              <w:t>5. historic record not reconfirmed in the past 5 years</w:t>
            </w:r>
            <w:r w:rsidRPr="00E61087">
              <w:rPr>
                <w:rFonts w:asciiTheme="minorHAnsi" w:eastAsia="Times New Roman" w:hAnsiTheme="minorHAnsi" w:cstheme="minorHAnsi"/>
                <w:color w:val="000000"/>
                <w:sz w:val="20"/>
                <w:szCs w:val="20"/>
                <w:lang w:eastAsia="en-AU"/>
              </w:rPr>
              <w:br/>
              <w:t>6. potential habitat area (preferably based on formal analysis and modelling).</w:t>
            </w:r>
            <w:r w:rsidRPr="00E61087">
              <w:rPr>
                <w:rFonts w:asciiTheme="minorHAnsi" w:eastAsia="Times New Roman" w:hAnsiTheme="minorHAnsi" w:cstheme="minorHAnsi"/>
                <w:color w:val="000000"/>
                <w:sz w:val="20"/>
                <w:szCs w:val="20"/>
                <w:lang w:eastAsia="en-AU"/>
              </w:rPr>
              <w:br/>
              <w:t xml:space="preserve">In State forest, include POMAs in SMZ. </w:t>
            </w:r>
          </w:p>
        </w:tc>
        <w:tc>
          <w:tcPr>
            <w:tcW w:w="2552" w:type="dxa"/>
            <w:shd w:val="clear" w:color="000000" w:fill="FFFFFF"/>
            <w:hideMark/>
          </w:tcPr>
          <w:p w14:paraId="3C5ECC2A"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Within the SMZ modify timber harvesting practices to retain high levels of habitat trees consistent with research on Powerful Owl habitat characteristics.</w:t>
            </w:r>
          </w:p>
        </w:tc>
        <w:tc>
          <w:tcPr>
            <w:tcW w:w="1559" w:type="dxa"/>
            <w:shd w:val="clear" w:color="000000" w:fill="FFFFFF"/>
            <w:hideMark/>
          </w:tcPr>
          <w:p w14:paraId="1BCB2DC5" w14:textId="77777777" w:rsidR="004B5D38" w:rsidRPr="00E61087" w:rsidRDefault="004B5D38" w:rsidP="00714EF7">
            <w:pPr>
              <w:spacing w:after="0" w:line="240" w:lineRule="auto"/>
              <w:rPr>
                <w:rFonts w:asciiTheme="minorHAnsi" w:eastAsia="Times New Roman" w:hAnsiTheme="minorHAnsi" w:cstheme="minorHAnsi"/>
                <w:b/>
                <w:bCs/>
                <w:noProof/>
                <w:color w:val="000000"/>
                <w:sz w:val="20"/>
                <w:szCs w:val="20"/>
                <w:lang w:eastAsia="en-AU"/>
              </w:rPr>
            </w:pPr>
            <w:r w:rsidRPr="00E61087">
              <w:rPr>
                <w:rFonts w:asciiTheme="minorHAnsi" w:eastAsia="Times New Roman" w:hAnsiTheme="minorHAnsi" w:cstheme="minorHAnsi"/>
                <w:color w:val="000000"/>
                <w:sz w:val="20"/>
                <w:szCs w:val="20"/>
                <w:lang w:eastAsia="en-AU"/>
              </w:rPr>
              <w:t>Once regional targets are met, review POMA allocation when records of higher priority are discovered.</w:t>
            </w:r>
          </w:p>
        </w:tc>
      </w:tr>
    </w:tbl>
    <w:p w14:paraId="232A66B7" w14:textId="77777777" w:rsidR="004B5D38" w:rsidRDefault="004B5D38" w:rsidP="00D26B34"/>
    <w:p w14:paraId="2CB334C7" w14:textId="77777777" w:rsidR="004B5D38" w:rsidRDefault="004B5D38" w:rsidP="00D26B34">
      <w:pPr>
        <w:sectPr w:rsidR="004B5D38" w:rsidSect="00D00BB8">
          <w:footerReference w:type="default" r:id="rId28"/>
          <w:pgSz w:w="16838" w:h="11906" w:orient="landscape"/>
          <w:pgMar w:top="993" w:right="1440" w:bottom="1276" w:left="1440" w:header="708" w:footer="708" w:gutter="0"/>
          <w:cols w:space="708"/>
          <w:docGrid w:linePitch="360"/>
        </w:sectPr>
      </w:pPr>
    </w:p>
    <w:p w14:paraId="71FC75E8" w14:textId="77777777" w:rsidR="00031D93" w:rsidRDefault="00B0739E" w:rsidP="00031D93">
      <w:pPr>
        <w:pStyle w:val="Heading2"/>
        <w:numPr>
          <w:ilvl w:val="1"/>
          <w:numId w:val="1"/>
        </w:numPr>
        <w:rPr>
          <w:color w:val="F79646" w:themeColor="accent6"/>
        </w:rPr>
      </w:pPr>
      <w:bookmarkStart w:id="35" w:name="_Toc391297137"/>
      <w:r w:rsidRPr="00E018BD">
        <w:rPr>
          <w:color w:val="F79646" w:themeColor="accent6"/>
        </w:rPr>
        <w:t>Fauna</w:t>
      </w:r>
      <w:r w:rsidR="0089410B" w:rsidRPr="00E018BD">
        <w:rPr>
          <w:color w:val="F79646" w:themeColor="accent6"/>
        </w:rPr>
        <w:t xml:space="preserve"> -</w:t>
      </w:r>
      <w:r w:rsidRPr="00E018BD">
        <w:rPr>
          <w:color w:val="F79646" w:themeColor="accent6"/>
        </w:rPr>
        <w:t xml:space="preserve"> detection based zoning</w:t>
      </w:r>
      <w:bookmarkEnd w:id="35"/>
    </w:p>
    <w:p w14:paraId="7D442749" w14:textId="77777777" w:rsidR="00C733B1" w:rsidRPr="00C733B1" w:rsidRDefault="00636DD5" w:rsidP="00C733B1">
      <w:pPr>
        <w:pStyle w:val="Heading3"/>
      </w:pPr>
      <w:bookmarkStart w:id="36" w:name="_Toc391297138"/>
      <w:r>
        <w:t>Statewide</w:t>
      </w:r>
      <w:bookmarkEnd w:id="36"/>
    </w:p>
    <w:p w14:paraId="3AA40BD6" w14:textId="77777777" w:rsidR="00031D93" w:rsidRDefault="00031D93" w:rsidP="00031D93">
      <w:pPr>
        <w:pStyle w:val="Heading4"/>
        <w:numPr>
          <w:ilvl w:val="3"/>
          <w:numId w:val="1"/>
        </w:numPr>
      </w:pPr>
      <w:r>
        <w:t xml:space="preserve">Apply the management actions outlined in </w:t>
      </w:r>
      <w:r w:rsidR="006F37CB">
        <w:t>T</w:t>
      </w:r>
      <w:r w:rsidRPr="004D2BB0">
        <w:t>able</w:t>
      </w:r>
      <w:r w:rsidR="00757CE2" w:rsidRPr="004D2BB0">
        <w:t xml:space="preserve"> </w:t>
      </w:r>
      <w:r w:rsidR="00757CE2" w:rsidRPr="00732D96">
        <w:t>4</w:t>
      </w:r>
      <w:r>
        <w:t xml:space="preserve"> </w:t>
      </w:r>
      <w:r w:rsidR="006F37CB">
        <w:t>(</w:t>
      </w:r>
      <w:r w:rsidR="006F37CB" w:rsidRPr="006F37CB">
        <w:t>Detection based FMZ rules for fauna</w:t>
      </w:r>
      <w:r w:rsidR="006F37CB">
        <w:t>)</w:t>
      </w:r>
      <w:r w:rsidR="006F37CB" w:rsidRPr="006F37CB">
        <w:t xml:space="preserve"> </w:t>
      </w:r>
      <w:r w:rsidR="00293D6D">
        <w:t xml:space="preserve">below </w:t>
      </w:r>
      <w:r>
        <w:t xml:space="preserve">for zoned rare or threatened </w:t>
      </w:r>
      <w:r w:rsidR="006C6F23">
        <w:t>fauna</w:t>
      </w:r>
      <w:r>
        <w:t>.</w:t>
      </w:r>
    </w:p>
    <w:p w14:paraId="4266F55F" w14:textId="77777777" w:rsidR="00031D93" w:rsidRDefault="00031D93" w:rsidP="00031D93">
      <w:pPr>
        <w:pStyle w:val="Heading4"/>
        <w:numPr>
          <w:ilvl w:val="3"/>
          <w:numId w:val="1"/>
        </w:numPr>
      </w:pPr>
      <w:r>
        <w:t xml:space="preserve">Implement FMZ amendments and reviews in accordance with </w:t>
      </w:r>
      <w:r w:rsidR="006F37CB">
        <w:t>T</w:t>
      </w:r>
      <w:r w:rsidR="006C6F23">
        <w:t xml:space="preserve">able </w:t>
      </w:r>
      <w:r w:rsidR="00757CE2">
        <w:t>4</w:t>
      </w:r>
      <w:r w:rsidR="00293D6D">
        <w:t xml:space="preserve"> </w:t>
      </w:r>
      <w:r w:rsidR="006F37CB">
        <w:t>(</w:t>
      </w:r>
      <w:r w:rsidR="006F37CB" w:rsidRPr="006F37CB">
        <w:t>Detection based FMZ rules for fauna</w:t>
      </w:r>
      <w:r w:rsidR="006F37CB">
        <w:t xml:space="preserve">) </w:t>
      </w:r>
      <w:r w:rsidR="00293D6D">
        <w:t>below</w:t>
      </w:r>
      <w:r w:rsidR="00757CE2">
        <w:t xml:space="preserve"> </w:t>
      </w:r>
      <w:r>
        <w:t xml:space="preserve">for new verified rare or threatened </w:t>
      </w:r>
      <w:r w:rsidR="006C6F23">
        <w:t>fauna</w:t>
      </w:r>
      <w:r>
        <w:t xml:space="preserve"> records and FMZ amendment </w:t>
      </w:r>
      <w:r w:rsidR="00B63A7D">
        <w:t xml:space="preserve">requirements </w:t>
      </w:r>
      <w:r w:rsidR="004B40BB">
        <w:t xml:space="preserve">outlined in </w:t>
      </w:r>
      <w:r w:rsidR="004B40BB" w:rsidRPr="00DB57B4">
        <w:t xml:space="preserve">section </w:t>
      </w:r>
      <w:r w:rsidR="00B67A8E">
        <w:t>2</w:t>
      </w:r>
      <w:r w:rsidRPr="00DB57B4">
        <w:t>.</w:t>
      </w:r>
    </w:p>
    <w:p w14:paraId="02E0152F" w14:textId="77777777" w:rsidR="0046355F" w:rsidRDefault="0046355F">
      <w:pPr>
        <w:spacing w:after="0" w:line="240" w:lineRule="auto"/>
      </w:pPr>
      <w:r>
        <w:br w:type="page"/>
      </w:r>
      <w:r>
        <w:br w:type="page"/>
      </w:r>
    </w:p>
    <w:p w14:paraId="69994D1E" w14:textId="77777777" w:rsidR="00031D93" w:rsidRPr="0046355F" w:rsidRDefault="00031D93" w:rsidP="0046355F">
      <w:pPr>
        <w:spacing w:after="0" w:line="240" w:lineRule="auto"/>
        <w:rPr>
          <w:rFonts w:ascii="Tahoma" w:eastAsia="Times New Roman" w:hAnsi="Tahoma"/>
          <w:sz w:val="20"/>
          <w:szCs w:val="20"/>
        </w:rPr>
        <w:sectPr w:rsidR="00031D93" w:rsidRPr="0046355F" w:rsidSect="00D00BB8">
          <w:footerReference w:type="default" r:id="rId29"/>
          <w:pgSz w:w="11906" w:h="16838"/>
          <w:pgMar w:top="1440" w:right="1440" w:bottom="1440" w:left="1440" w:header="708" w:footer="708" w:gutter="0"/>
          <w:cols w:space="708"/>
          <w:docGrid w:linePitch="360"/>
        </w:sectPr>
      </w:pPr>
    </w:p>
    <w:p w14:paraId="393055B6" w14:textId="77777777" w:rsidR="00A3058A" w:rsidRDefault="00031D93" w:rsidP="00C13CFA">
      <w:pPr>
        <w:pStyle w:val="Caption"/>
        <w:spacing w:after="120"/>
      </w:pPr>
      <w:bookmarkStart w:id="37" w:name="_Ref361488215"/>
      <w:r>
        <w:t xml:space="preserve">Table </w:t>
      </w:r>
      <w:r w:rsidR="00757CE2">
        <w:t xml:space="preserve">4 </w:t>
      </w:r>
      <w:r w:rsidR="00F16319">
        <w:t>D</w:t>
      </w:r>
      <w:r w:rsidRPr="007256F0">
        <w:t xml:space="preserve">etection based FMZ rules for </w:t>
      </w:r>
      <w:r w:rsidR="003D3345">
        <w:t>fauna</w:t>
      </w:r>
      <w:r w:rsidR="00623147">
        <w:t>.</w:t>
      </w:r>
      <w:r w:rsidR="003D3345">
        <w:t xml:space="preserve"> </w:t>
      </w:r>
      <w:bookmarkEnd w:id="37"/>
    </w:p>
    <w:tbl>
      <w:tblPr>
        <w:tblW w:w="5089" w:type="pct"/>
        <w:tblBorders>
          <w:top w:val="single" w:sz="4" w:space="0" w:color="F79646" w:themeColor="accent6"/>
          <w:bottom w:val="single" w:sz="4" w:space="0" w:color="F79646" w:themeColor="accent6"/>
          <w:insideH w:val="single" w:sz="4" w:space="0" w:color="F79646" w:themeColor="accent6"/>
        </w:tblBorders>
        <w:shd w:val="clear" w:color="auto" w:fill="FFFFFF" w:themeFill="background1"/>
        <w:tblLayout w:type="fixed"/>
        <w:tblLook w:val="04A0" w:firstRow="1" w:lastRow="0" w:firstColumn="1" w:lastColumn="0" w:noHBand="0" w:noVBand="1"/>
      </w:tblPr>
      <w:tblGrid>
        <w:gridCol w:w="1104"/>
        <w:gridCol w:w="1258"/>
        <w:gridCol w:w="1091"/>
        <w:gridCol w:w="4879"/>
        <w:gridCol w:w="4250"/>
        <w:gridCol w:w="1844"/>
      </w:tblGrid>
      <w:tr w:rsidR="006F2BDB" w:rsidRPr="00E61087" w14:paraId="3BC17141" w14:textId="77777777" w:rsidTr="00714EF7">
        <w:trPr>
          <w:trHeight w:val="480"/>
          <w:tblHeader/>
        </w:trPr>
        <w:tc>
          <w:tcPr>
            <w:tcW w:w="383" w:type="pct"/>
            <w:shd w:val="clear" w:color="auto" w:fill="FABF8F" w:themeFill="accent6" w:themeFillTint="99"/>
            <w:hideMark/>
          </w:tcPr>
          <w:p w14:paraId="0E55017C" w14:textId="77777777" w:rsidR="00031D93" w:rsidRPr="00796EE2" w:rsidRDefault="007703C9" w:rsidP="001466C8">
            <w:pPr>
              <w:spacing w:after="0" w:line="240" w:lineRule="auto"/>
              <w:rPr>
                <w:rFonts w:asciiTheme="minorHAnsi" w:eastAsia="Times New Roman" w:hAnsiTheme="minorHAnsi" w:cstheme="minorHAnsi"/>
                <w:b/>
                <w:bCs/>
                <w:color w:val="000000"/>
                <w:sz w:val="20"/>
                <w:szCs w:val="20"/>
                <w:lang w:eastAsia="en-AU"/>
              </w:rPr>
            </w:pPr>
            <w:r w:rsidRPr="00796EE2">
              <w:rPr>
                <w:rFonts w:asciiTheme="minorHAnsi" w:eastAsia="Times New Roman" w:hAnsiTheme="minorHAnsi" w:cstheme="minorHAnsi"/>
                <w:b/>
                <w:bCs/>
                <w:color w:val="000000"/>
                <w:sz w:val="20"/>
                <w:szCs w:val="20"/>
                <w:lang w:eastAsia="en-AU"/>
              </w:rPr>
              <w:t>FMA</w:t>
            </w:r>
          </w:p>
        </w:tc>
        <w:tc>
          <w:tcPr>
            <w:tcW w:w="436" w:type="pct"/>
            <w:shd w:val="clear" w:color="auto" w:fill="FABF8F" w:themeFill="accent6" w:themeFillTint="99"/>
            <w:hideMark/>
          </w:tcPr>
          <w:p w14:paraId="6E26A7C5" w14:textId="77777777" w:rsidR="00031D93" w:rsidRPr="00796EE2" w:rsidRDefault="00031D93" w:rsidP="00745F42">
            <w:pPr>
              <w:spacing w:after="0" w:line="240" w:lineRule="auto"/>
              <w:rPr>
                <w:rFonts w:asciiTheme="minorHAnsi" w:eastAsia="Times New Roman" w:hAnsiTheme="minorHAnsi" w:cstheme="minorHAnsi"/>
                <w:b/>
                <w:bCs/>
                <w:color w:val="000000"/>
                <w:sz w:val="20"/>
                <w:szCs w:val="20"/>
                <w:lang w:eastAsia="en-AU"/>
              </w:rPr>
            </w:pPr>
            <w:r w:rsidRPr="00796EE2">
              <w:rPr>
                <w:rFonts w:asciiTheme="minorHAnsi" w:eastAsia="Times New Roman" w:hAnsiTheme="minorHAnsi" w:cstheme="minorHAnsi"/>
                <w:b/>
                <w:bCs/>
                <w:color w:val="000000"/>
                <w:sz w:val="20"/>
                <w:szCs w:val="20"/>
                <w:lang w:eastAsia="en-AU"/>
              </w:rPr>
              <w:t>Common name</w:t>
            </w:r>
          </w:p>
        </w:tc>
        <w:tc>
          <w:tcPr>
            <w:tcW w:w="378" w:type="pct"/>
            <w:shd w:val="clear" w:color="auto" w:fill="FABF8F" w:themeFill="accent6" w:themeFillTint="99"/>
            <w:hideMark/>
          </w:tcPr>
          <w:p w14:paraId="5BFF1378" w14:textId="77777777" w:rsidR="00031D93" w:rsidRPr="00796EE2" w:rsidRDefault="00031D93" w:rsidP="006F2BDB">
            <w:pPr>
              <w:spacing w:after="0" w:line="240" w:lineRule="auto"/>
              <w:rPr>
                <w:rFonts w:asciiTheme="minorHAnsi" w:eastAsia="Times New Roman" w:hAnsiTheme="minorHAnsi" w:cstheme="minorHAnsi"/>
                <w:b/>
                <w:bCs/>
                <w:color w:val="000000"/>
                <w:sz w:val="20"/>
                <w:szCs w:val="20"/>
                <w:lang w:eastAsia="en-AU"/>
              </w:rPr>
            </w:pPr>
            <w:r w:rsidRPr="00796EE2">
              <w:rPr>
                <w:rFonts w:asciiTheme="minorHAnsi" w:eastAsia="Times New Roman" w:hAnsiTheme="minorHAnsi" w:cstheme="minorHAnsi"/>
                <w:b/>
                <w:bCs/>
                <w:color w:val="000000"/>
                <w:sz w:val="20"/>
                <w:szCs w:val="20"/>
                <w:lang w:eastAsia="en-AU"/>
              </w:rPr>
              <w:t>Scientific name</w:t>
            </w:r>
          </w:p>
        </w:tc>
        <w:tc>
          <w:tcPr>
            <w:tcW w:w="1691" w:type="pct"/>
            <w:shd w:val="clear" w:color="auto" w:fill="FABF8F" w:themeFill="accent6" w:themeFillTint="99"/>
            <w:hideMark/>
          </w:tcPr>
          <w:p w14:paraId="639AD9CE" w14:textId="77777777" w:rsidR="00031D93" w:rsidRPr="00796EE2" w:rsidRDefault="00031D93" w:rsidP="00CB61BC">
            <w:pPr>
              <w:spacing w:after="0" w:line="240" w:lineRule="auto"/>
              <w:rPr>
                <w:rFonts w:asciiTheme="minorHAnsi" w:eastAsia="Times New Roman" w:hAnsiTheme="minorHAnsi" w:cstheme="minorHAnsi"/>
                <w:b/>
                <w:bCs/>
                <w:color w:val="000000"/>
                <w:sz w:val="20"/>
                <w:szCs w:val="20"/>
                <w:lang w:eastAsia="en-AU"/>
              </w:rPr>
            </w:pPr>
            <w:r w:rsidRPr="00796EE2">
              <w:rPr>
                <w:rFonts w:asciiTheme="minorHAnsi" w:eastAsia="Times New Roman" w:hAnsiTheme="minorHAnsi" w:cstheme="minorHAnsi"/>
                <w:b/>
                <w:bCs/>
                <w:color w:val="000000"/>
                <w:sz w:val="20"/>
                <w:szCs w:val="20"/>
                <w:lang w:eastAsia="en-AU"/>
              </w:rPr>
              <w:t>Zoning</w:t>
            </w:r>
            <w:r w:rsidR="00463CAB">
              <w:rPr>
                <w:rFonts w:asciiTheme="minorHAnsi" w:eastAsia="Times New Roman" w:hAnsiTheme="minorHAnsi" w:cstheme="minorHAnsi"/>
                <w:b/>
                <w:bCs/>
                <w:color w:val="000000"/>
                <w:sz w:val="20"/>
                <w:szCs w:val="20"/>
                <w:lang w:eastAsia="en-AU"/>
              </w:rPr>
              <w:t xml:space="preserve"> management actions</w:t>
            </w:r>
          </w:p>
        </w:tc>
        <w:tc>
          <w:tcPr>
            <w:tcW w:w="1473" w:type="pct"/>
            <w:shd w:val="clear" w:color="auto" w:fill="FABF8F" w:themeFill="accent6" w:themeFillTint="99"/>
            <w:hideMark/>
          </w:tcPr>
          <w:p w14:paraId="46A28D4D" w14:textId="77777777" w:rsidR="00031D93" w:rsidRPr="00796EE2" w:rsidRDefault="00031D93">
            <w:pPr>
              <w:spacing w:after="0" w:line="240" w:lineRule="auto"/>
              <w:rPr>
                <w:rFonts w:asciiTheme="minorHAnsi" w:eastAsia="Times New Roman" w:hAnsiTheme="minorHAnsi" w:cstheme="minorHAnsi"/>
                <w:b/>
                <w:bCs/>
                <w:color w:val="000000"/>
                <w:sz w:val="20"/>
                <w:szCs w:val="20"/>
                <w:lang w:eastAsia="en-AU"/>
              </w:rPr>
            </w:pPr>
            <w:r w:rsidRPr="00796EE2">
              <w:rPr>
                <w:rFonts w:asciiTheme="minorHAnsi" w:eastAsia="Times New Roman" w:hAnsiTheme="minorHAnsi" w:cstheme="minorHAnsi"/>
                <w:b/>
                <w:bCs/>
                <w:color w:val="000000"/>
                <w:sz w:val="20"/>
                <w:szCs w:val="20"/>
                <w:lang w:eastAsia="en-AU"/>
              </w:rPr>
              <w:t>Management</w:t>
            </w:r>
            <w:r w:rsidR="00DB57B4">
              <w:rPr>
                <w:rFonts w:asciiTheme="minorHAnsi" w:eastAsia="Times New Roman" w:hAnsiTheme="minorHAnsi" w:cstheme="minorHAnsi"/>
                <w:b/>
                <w:bCs/>
                <w:color w:val="000000"/>
                <w:sz w:val="20"/>
                <w:szCs w:val="20"/>
                <w:lang w:eastAsia="en-AU"/>
              </w:rPr>
              <w:t xml:space="preserve"> action</w:t>
            </w:r>
            <w:r w:rsidR="00444450">
              <w:rPr>
                <w:rFonts w:asciiTheme="minorHAnsi" w:eastAsia="Times New Roman" w:hAnsiTheme="minorHAnsi" w:cstheme="minorHAnsi"/>
                <w:b/>
                <w:bCs/>
                <w:color w:val="000000"/>
                <w:sz w:val="20"/>
                <w:szCs w:val="20"/>
                <w:lang w:eastAsia="en-AU"/>
              </w:rPr>
              <w:t>s</w:t>
            </w:r>
          </w:p>
        </w:tc>
        <w:tc>
          <w:tcPr>
            <w:tcW w:w="639" w:type="pct"/>
            <w:shd w:val="clear" w:color="auto" w:fill="FABF8F" w:themeFill="accent6" w:themeFillTint="99"/>
            <w:hideMark/>
          </w:tcPr>
          <w:p w14:paraId="6513982A" w14:textId="77777777" w:rsidR="00031D93" w:rsidRPr="00796EE2" w:rsidRDefault="00031D93">
            <w:pPr>
              <w:spacing w:after="0" w:line="240" w:lineRule="auto"/>
              <w:rPr>
                <w:rFonts w:asciiTheme="minorHAnsi" w:eastAsia="Times New Roman" w:hAnsiTheme="minorHAnsi" w:cstheme="minorHAnsi"/>
                <w:b/>
                <w:bCs/>
                <w:color w:val="000000"/>
                <w:sz w:val="20"/>
                <w:szCs w:val="20"/>
                <w:lang w:eastAsia="en-AU"/>
              </w:rPr>
            </w:pPr>
            <w:r w:rsidRPr="00796EE2">
              <w:rPr>
                <w:rFonts w:asciiTheme="minorHAnsi" w:eastAsia="Times New Roman" w:hAnsiTheme="minorHAnsi" w:cstheme="minorHAnsi"/>
                <w:b/>
                <w:bCs/>
                <w:color w:val="000000"/>
                <w:sz w:val="20"/>
                <w:szCs w:val="20"/>
                <w:lang w:eastAsia="en-AU"/>
              </w:rPr>
              <w:t>Review</w:t>
            </w:r>
          </w:p>
        </w:tc>
      </w:tr>
      <w:tr w:rsidR="006F2BDB" w:rsidRPr="00E61087" w14:paraId="59803BC5" w14:textId="77777777" w:rsidTr="00714EF7">
        <w:trPr>
          <w:trHeight w:val="480"/>
        </w:trPr>
        <w:tc>
          <w:tcPr>
            <w:tcW w:w="383" w:type="pct"/>
            <w:shd w:val="clear" w:color="auto" w:fill="FFFFFF" w:themeFill="background1"/>
            <w:hideMark/>
          </w:tcPr>
          <w:p w14:paraId="072296F8" w14:textId="77777777" w:rsidR="00031D93" w:rsidRPr="00796EE2" w:rsidRDefault="007703C9"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Bendigo</w:t>
            </w:r>
          </w:p>
        </w:tc>
        <w:tc>
          <w:tcPr>
            <w:tcW w:w="436" w:type="pct"/>
            <w:shd w:val="clear" w:color="auto" w:fill="FFFFFF" w:themeFill="background1"/>
            <w:hideMark/>
          </w:tcPr>
          <w:p w14:paraId="55065F17" w14:textId="77777777" w:rsidR="00031D93" w:rsidRPr="00796EE2" w:rsidRDefault="00031D93" w:rsidP="00745F4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Barking Owl</w:t>
            </w:r>
          </w:p>
        </w:tc>
        <w:tc>
          <w:tcPr>
            <w:tcW w:w="378" w:type="pct"/>
            <w:shd w:val="clear" w:color="auto" w:fill="FFFFFF" w:themeFill="background1"/>
            <w:hideMark/>
          </w:tcPr>
          <w:p w14:paraId="707ADBA1" w14:textId="77777777" w:rsidR="00031D93" w:rsidRPr="00BC21FA" w:rsidRDefault="00031D93" w:rsidP="006F2BDB">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connivens</w:t>
            </w:r>
          </w:p>
        </w:tc>
        <w:tc>
          <w:tcPr>
            <w:tcW w:w="1691" w:type="pct"/>
            <w:shd w:val="clear" w:color="auto" w:fill="FFFFFF" w:themeFill="background1"/>
            <w:hideMark/>
          </w:tcPr>
          <w:p w14:paraId="3448AD5E" w14:textId="77777777" w:rsidR="00031D93" w:rsidRPr="00796EE2" w:rsidRDefault="00031D9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w:t>
            </w:r>
            <w:r w:rsidR="003C26A2" w:rsidRPr="00796EE2">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ha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nesting and roosting site utilised recently and frequently and located outside a Barking Owl Management Area. </w:t>
            </w:r>
            <w:r w:rsidRPr="00796EE2">
              <w:rPr>
                <w:rFonts w:asciiTheme="minorHAnsi" w:eastAsia="Times New Roman" w:hAnsiTheme="minorHAnsi" w:cstheme="minorHAnsi"/>
                <w:bCs/>
                <w:color w:val="000000"/>
                <w:sz w:val="20"/>
                <w:szCs w:val="20"/>
                <w:lang w:eastAsia="en-AU"/>
              </w:rPr>
              <w:br/>
              <w:t>Establish a SMZ of 250-300</w:t>
            </w:r>
            <w:r w:rsidR="003C26A2" w:rsidRPr="00796EE2">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m radius (or equivalent linear area)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nesting and roosting site unless they are already protected.</w:t>
            </w:r>
          </w:p>
        </w:tc>
        <w:tc>
          <w:tcPr>
            <w:tcW w:w="1473" w:type="pct"/>
            <w:shd w:val="clear" w:color="auto" w:fill="FFFFFF" w:themeFill="background1"/>
            <w:hideMark/>
          </w:tcPr>
          <w:p w14:paraId="632FCEFB"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Apply standard Bendigo FMA SMZ habitat retention prescriptions.</w:t>
            </w:r>
          </w:p>
        </w:tc>
        <w:tc>
          <w:tcPr>
            <w:tcW w:w="639" w:type="pct"/>
            <w:shd w:val="clear" w:color="auto" w:fill="FFFFFF" w:themeFill="background1"/>
            <w:hideMark/>
          </w:tcPr>
          <w:p w14:paraId="3C24593D"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6618963E" w14:textId="77777777" w:rsidTr="00714EF7">
        <w:trPr>
          <w:trHeight w:val="480"/>
        </w:trPr>
        <w:tc>
          <w:tcPr>
            <w:tcW w:w="383" w:type="pct"/>
            <w:shd w:val="clear" w:color="auto" w:fill="FFFFFF" w:themeFill="background1"/>
            <w:hideMark/>
          </w:tcPr>
          <w:p w14:paraId="2781E0C4" w14:textId="77777777" w:rsidR="00031D93" w:rsidRPr="00796EE2" w:rsidRDefault="007703C9"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Bendigo</w:t>
            </w:r>
          </w:p>
        </w:tc>
        <w:tc>
          <w:tcPr>
            <w:tcW w:w="436" w:type="pct"/>
            <w:shd w:val="clear" w:color="auto" w:fill="FFFFFF" w:themeFill="background1"/>
            <w:hideMark/>
          </w:tcPr>
          <w:p w14:paraId="3C987DC5" w14:textId="77777777" w:rsidR="00031D93" w:rsidRPr="00796EE2" w:rsidRDefault="00031D93" w:rsidP="00745F4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Grey Goshawk</w:t>
            </w:r>
          </w:p>
        </w:tc>
        <w:tc>
          <w:tcPr>
            <w:tcW w:w="378" w:type="pct"/>
            <w:shd w:val="clear" w:color="auto" w:fill="FFFFFF" w:themeFill="background1"/>
            <w:hideMark/>
          </w:tcPr>
          <w:p w14:paraId="411DBBBE" w14:textId="77777777" w:rsidR="00031D93" w:rsidRPr="00BC21FA" w:rsidRDefault="00031D93" w:rsidP="006F2BDB">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Accipiter novaehollandiae</w:t>
            </w:r>
          </w:p>
        </w:tc>
        <w:tc>
          <w:tcPr>
            <w:tcW w:w="1691" w:type="pct"/>
            <w:shd w:val="clear" w:color="auto" w:fill="FFFFFF" w:themeFill="background1"/>
            <w:hideMark/>
          </w:tcPr>
          <w:p w14:paraId="2CB84550" w14:textId="77777777" w:rsidR="00031D93" w:rsidRPr="00796EE2" w:rsidRDefault="00031D9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SMZ of 250</w:t>
            </w:r>
            <w:r w:rsidR="003C26A2" w:rsidRPr="00796EE2">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nesting site. </w:t>
            </w:r>
          </w:p>
        </w:tc>
        <w:tc>
          <w:tcPr>
            <w:tcW w:w="1473" w:type="pct"/>
            <w:shd w:val="clear" w:color="auto" w:fill="FFFFFF" w:themeFill="background1"/>
            <w:hideMark/>
          </w:tcPr>
          <w:p w14:paraId="3447C702" w14:textId="77777777" w:rsidR="00031D93" w:rsidRPr="008D125E"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14EF7">
              <w:rPr>
                <w:rFonts w:asciiTheme="minorHAnsi" w:eastAsia="Times New Roman" w:hAnsiTheme="minorHAnsi" w:cstheme="minorHAnsi"/>
                <w:bCs/>
                <w:color w:val="000000"/>
                <w:sz w:val="20"/>
                <w:szCs w:val="20"/>
                <w:lang w:eastAsia="en-AU"/>
              </w:rPr>
              <w:t>Within the SMZ, avoid timber harvesting, road construction and burning during breeding season. Within 100m of nest trees, exclude timber harvesting, road construction and burning at</w:t>
            </w:r>
            <w:r w:rsidRPr="00947E40">
              <w:rPr>
                <w:rFonts w:asciiTheme="minorHAnsi" w:eastAsia="Times New Roman" w:hAnsiTheme="minorHAnsi" w:cstheme="minorHAnsi"/>
                <w:bCs/>
                <w:color w:val="000000"/>
                <w:sz w:val="20"/>
                <w:szCs w:val="20"/>
                <w:lang w:eastAsia="en-AU"/>
              </w:rPr>
              <w:t xml:space="preserve"> all times.  </w:t>
            </w:r>
          </w:p>
        </w:tc>
        <w:tc>
          <w:tcPr>
            <w:tcW w:w="639" w:type="pct"/>
            <w:shd w:val="clear" w:color="auto" w:fill="FFFFFF" w:themeFill="background1"/>
            <w:hideMark/>
          </w:tcPr>
          <w:p w14:paraId="40AA735D" w14:textId="77777777" w:rsidR="00031D93" w:rsidRPr="00AD0C7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AD0C72">
              <w:rPr>
                <w:rFonts w:asciiTheme="minorHAnsi" w:eastAsia="Times New Roman" w:hAnsiTheme="minorHAnsi" w:cstheme="minorHAnsi"/>
                <w:bCs/>
                <w:color w:val="000000"/>
                <w:sz w:val="20"/>
                <w:szCs w:val="20"/>
                <w:lang w:eastAsia="en-AU"/>
              </w:rPr>
              <w:t> </w:t>
            </w:r>
          </w:p>
        </w:tc>
      </w:tr>
      <w:tr w:rsidR="006F2BDB" w:rsidRPr="00E61087" w14:paraId="3F7963F7" w14:textId="77777777" w:rsidTr="00714EF7">
        <w:trPr>
          <w:trHeight w:val="480"/>
        </w:trPr>
        <w:tc>
          <w:tcPr>
            <w:tcW w:w="383" w:type="pct"/>
            <w:shd w:val="clear" w:color="auto" w:fill="FFFFFF" w:themeFill="background1"/>
            <w:hideMark/>
          </w:tcPr>
          <w:p w14:paraId="5848B219" w14:textId="77777777" w:rsidR="00031D93" w:rsidRPr="00796EE2" w:rsidRDefault="007703C9"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Bendigo</w:t>
            </w:r>
          </w:p>
        </w:tc>
        <w:tc>
          <w:tcPr>
            <w:tcW w:w="436" w:type="pct"/>
            <w:shd w:val="clear" w:color="auto" w:fill="FFFFFF" w:themeFill="background1"/>
            <w:hideMark/>
          </w:tcPr>
          <w:p w14:paraId="77E5404C" w14:textId="77777777" w:rsidR="00031D93" w:rsidRPr="00796EE2" w:rsidRDefault="00031D93" w:rsidP="00745F4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Powerful Owl</w:t>
            </w:r>
          </w:p>
        </w:tc>
        <w:tc>
          <w:tcPr>
            <w:tcW w:w="378" w:type="pct"/>
            <w:shd w:val="clear" w:color="auto" w:fill="FFFFFF" w:themeFill="background1"/>
            <w:hideMark/>
          </w:tcPr>
          <w:p w14:paraId="30E08DEF" w14:textId="77777777" w:rsidR="00031D93" w:rsidRPr="00BC21FA" w:rsidRDefault="00031D93" w:rsidP="006F2BDB">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strenua</w:t>
            </w:r>
          </w:p>
        </w:tc>
        <w:tc>
          <w:tcPr>
            <w:tcW w:w="1691" w:type="pct"/>
            <w:shd w:val="clear" w:color="auto" w:fill="FFFFFF" w:themeFill="background1"/>
            <w:hideMark/>
          </w:tcPr>
          <w:p w14:paraId="31B1DA13" w14:textId="77777777" w:rsidR="00031D93" w:rsidRPr="00796EE2" w:rsidRDefault="00031D9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w:t>
            </w:r>
            <w:r w:rsidR="003C26A2" w:rsidRPr="00796EE2">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ha and a SMZ of 250-300</w:t>
            </w:r>
            <w:r w:rsidR="003C26A2" w:rsidRPr="00796EE2">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m radius (or equivalent linear area) around each verified nesting and roosting site utilised recently and frequently and located outside a Powerful Owl Management Area, unless already protected. </w:t>
            </w:r>
          </w:p>
        </w:tc>
        <w:tc>
          <w:tcPr>
            <w:tcW w:w="1473" w:type="pct"/>
            <w:shd w:val="clear" w:color="auto" w:fill="FFFFFF" w:themeFill="background1"/>
            <w:hideMark/>
          </w:tcPr>
          <w:p w14:paraId="0F07D2FD"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Apply standard Bendigo FMA SMZ habitat retention prescriptions.</w:t>
            </w:r>
          </w:p>
        </w:tc>
        <w:tc>
          <w:tcPr>
            <w:tcW w:w="639" w:type="pct"/>
            <w:shd w:val="clear" w:color="auto" w:fill="FFFFFF" w:themeFill="background1"/>
            <w:hideMark/>
          </w:tcPr>
          <w:p w14:paraId="3A35DD59"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32F788C7" w14:textId="77777777" w:rsidTr="00714EF7">
        <w:trPr>
          <w:trHeight w:val="480"/>
        </w:trPr>
        <w:tc>
          <w:tcPr>
            <w:tcW w:w="383" w:type="pct"/>
            <w:shd w:val="clear" w:color="auto" w:fill="FFFFFF" w:themeFill="background1"/>
            <w:hideMark/>
          </w:tcPr>
          <w:p w14:paraId="2EFCE342" w14:textId="77777777" w:rsidR="00031D93" w:rsidRPr="00796EE2" w:rsidRDefault="007703C9"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Bendigo</w:t>
            </w:r>
          </w:p>
        </w:tc>
        <w:tc>
          <w:tcPr>
            <w:tcW w:w="436" w:type="pct"/>
            <w:shd w:val="clear" w:color="auto" w:fill="FFFFFF" w:themeFill="background1"/>
            <w:hideMark/>
          </w:tcPr>
          <w:p w14:paraId="36A71D5D" w14:textId="77777777" w:rsidR="00031D93" w:rsidRPr="00796EE2" w:rsidRDefault="00031D93" w:rsidP="00745F4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Regent Honeyeater</w:t>
            </w:r>
          </w:p>
        </w:tc>
        <w:tc>
          <w:tcPr>
            <w:tcW w:w="378" w:type="pct"/>
            <w:shd w:val="clear" w:color="auto" w:fill="FFFFFF" w:themeFill="background1"/>
            <w:hideMark/>
          </w:tcPr>
          <w:p w14:paraId="441E5014" w14:textId="77777777" w:rsidR="00031D93" w:rsidRPr="00BC21FA" w:rsidRDefault="00031D93" w:rsidP="006F2BDB">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Xanthomyza phrygia</w:t>
            </w:r>
          </w:p>
        </w:tc>
        <w:tc>
          <w:tcPr>
            <w:tcW w:w="1691" w:type="pct"/>
            <w:shd w:val="clear" w:color="auto" w:fill="FFFFFF" w:themeFill="background1"/>
            <w:hideMark/>
          </w:tcPr>
          <w:p w14:paraId="59F2DA31" w14:textId="77777777" w:rsidR="00031D93" w:rsidRPr="00796EE2" w:rsidRDefault="00031D9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including a 100</w:t>
            </w:r>
            <w:r w:rsidR="003C26A2" w:rsidRPr="00796EE2">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m wide buffer around regularly used Regent Honeyeater sites. Surround the SPZ with a 150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m wide SMZ.</w:t>
            </w:r>
          </w:p>
        </w:tc>
        <w:tc>
          <w:tcPr>
            <w:tcW w:w="1473" w:type="pct"/>
            <w:shd w:val="clear" w:color="auto" w:fill="FFFFFF" w:themeFill="background1"/>
            <w:hideMark/>
          </w:tcPr>
          <w:p w14:paraId="54A97C37"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Exclude all disturbance activities from the SPZ. Within the SMZ, retain at least 10 habitat trees per hectare. Habitat trees are large, vigorous individuals of the key eucalypt species.</w:t>
            </w:r>
          </w:p>
        </w:tc>
        <w:tc>
          <w:tcPr>
            <w:tcW w:w="639" w:type="pct"/>
            <w:shd w:val="clear" w:color="auto" w:fill="FFFFFF" w:themeFill="background1"/>
            <w:hideMark/>
          </w:tcPr>
          <w:p w14:paraId="050F31D6"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10A757B1" w14:textId="77777777" w:rsidTr="00714EF7">
        <w:trPr>
          <w:trHeight w:val="480"/>
        </w:trPr>
        <w:tc>
          <w:tcPr>
            <w:tcW w:w="383" w:type="pct"/>
            <w:shd w:val="clear" w:color="auto" w:fill="FFFFFF" w:themeFill="background1"/>
            <w:hideMark/>
          </w:tcPr>
          <w:p w14:paraId="5D47104F" w14:textId="77777777" w:rsidR="00031D93" w:rsidRPr="00796EE2" w:rsidRDefault="007703C9"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Bendigo</w:t>
            </w:r>
          </w:p>
        </w:tc>
        <w:tc>
          <w:tcPr>
            <w:tcW w:w="436" w:type="pct"/>
            <w:shd w:val="clear" w:color="auto" w:fill="FFFFFF" w:themeFill="background1"/>
            <w:hideMark/>
          </w:tcPr>
          <w:p w14:paraId="0A49949F" w14:textId="77777777" w:rsidR="00031D93" w:rsidRPr="00796EE2" w:rsidRDefault="00031D93" w:rsidP="00745F4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Square-tailed Kite</w:t>
            </w:r>
          </w:p>
        </w:tc>
        <w:tc>
          <w:tcPr>
            <w:tcW w:w="378" w:type="pct"/>
            <w:shd w:val="clear" w:color="auto" w:fill="FFFFFF" w:themeFill="background1"/>
            <w:hideMark/>
          </w:tcPr>
          <w:p w14:paraId="43D75D25" w14:textId="77777777" w:rsidR="00031D93" w:rsidRPr="00BC21FA" w:rsidRDefault="00031D93" w:rsidP="006F2BDB">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Lophoictinia isura</w:t>
            </w:r>
          </w:p>
        </w:tc>
        <w:tc>
          <w:tcPr>
            <w:tcW w:w="1691" w:type="pct"/>
            <w:shd w:val="clear" w:color="auto" w:fill="FFFFFF" w:themeFill="background1"/>
            <w:hideMark/>
          </w:tcPr>
          <w:p w14:paraId="381D35ED" w14:textId="77777777" w:rsidR="00031D93" w:rsidRPr="00796EE2" w:rsidRDefault="00031D9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SMZ of 250</w:t>
            </w:r>
            <w:r w:rsidR="003C26A2" w:rsidRPr="00796EE2">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nesting site. </w:t>
            </w:r>
          </w:p>
        </w:tc>
        <w:tc>
          <w:tcPr>
            <w:tcW w:w="1473" w:type="pct"/>
            <w:shd w:val="clear" w:color="auto" w:fill="FFFFFF" w:themeFill="background1"/>
            <w:hideMark/>
          </w:tcPr>
          <w:p w14:paraId="53AA84A3"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Within the SMZ, avoid timber harvesting, road construction and burning during breeding season. Within 100m of nest trees, exclude timber harvesting, road construction and burning at all times.  </w:t>
            </w:r>
          </w:p>
        </w:tc>
        <w:tc>
          <w:tcPr>
            <w:tcW w:w="639" w:type="pct"/>
            <w:shd w:val="clear" w:color="auto" w:fill="FFFFFF" w:themeFill="background1"/>
            <w:hideMark/>
          </w:tcPr>
          <w:p w14:paraId="4FAF3C41"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24BF14FF" w14:textId="77777777" w:rsidTr="00714EF7">
        <w:trPr>
          <w:trHeight w:val="480"/>
        </w:trPr>
        <w:tc>
          <w:tcPr>
            <w:tcW w:w="383" w:type="pct"/>
            <w:shd w:val="clear" w:color="auto" w:fill="FFFFFF" w:themeFill="background1"/>
            <w:hideMark/>
          </w:tcPr>
          <w:p w14:paraId="7EDBDF1D" w14:textId="77777777" w:rsidR="00031D93" w:rsidRPr="00796EE2" w:rsidRDefault="007703C9"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Bendigo</w:t>
            </w:r>
          </w:p>
        </w:tc>
        <w:tc>
          <w:tcPr>
            <w:tcW w:w="436" w:type="pct"/>
            <w:shd w:val="clear" w:color="auto" w:fill="FFFFFF" w:themeFill="background1"/>
            <w:hideMark/>
          </w:tcPr>
          <w:p w14:paraId="540B561E" w14:textId="77777777" w:rsidR="00031D93" w:rsidRPr="00796EE2" w:rsidRDefault="00031D93" w:rsidP="00745F4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Squirrel Glider</w:t>
            </w:r>
          </w:p>
        </w:tc>
        <w:tc>
          <w:tcPr>
            <w:tcW w:w="378" w:type="pct"/>
            <w:shd w:val="clear" w:color="auto" w:fill="FFFFFF" w:themeFill="background1"/>
            <w:hideMark/>
          </w:tcPr>
          <w:p w14:paraId="51F39D08" w14:textId="77777777" w:rsidR="00031D93" w:rsidRPr="00BC21FA" w:rsidRDefault="00031D93" w:rsidP="006F2BDB">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Petaurus norfolcensis</w:t>
            </w:r>
          </w:p>
        </w:tc>
        <w:tc>
          <w:tcPr>
            <w:tcW w:w="1691" w:type="pct"/>
            <w:shd w:val="clear" w:color="auto" w:fill="FFFFFF" w:themeFill="background1"/>
            <w:hideMark/>
          </w:tcPr>
          <w:p w14:paraId="09DC1779" w14:textId="77777777" w:rsidR="00031D93" w:rsidRPr="00796EE2" w:rsidRDefault="00031D9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w:t>
            </w:r>
          </w:p>
        </w:tc>
        <w:tc>
          <w:tcPr>
            <w:tcW w:w="1473" w:type="pct"/>
            <w:shd w:val="clear" w:color="auto" w:fill="FFFFFF" w:themeFill="background1"/>
            <w:hideMark/>
          </w:tcPr>
          <w:p w14:paraId="5B7D2F15"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Prepare a SMZ plan prior to harvesting commencement. Within the SMZ, implement prescriptions that address maintenance of key habitat elements such as nesting hollows, large trees and suitable understorey species.</w:t>
            </w:r>
          </w:p>
        </w:tc>
        <w:tc>
          <w:tcPr>
            <w:tcW w:w="639" w:type="pct"/>
            <w:shd w:val="clear" w:color="auto" w:fill="FFFFFF" w:themeFill="background1"/>
            <w:hideMark/>
          </w:tcPr>
          <w:p w14:paraId="6C842652" w14:textId="77777777" w:rsidR="00031D93" w:rsidRPr="00796EE2" w:rsidRDefault="00031D93" w:rsidP="00714EF7">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43A64279" w14:textId="77777777" w:rsidTr="00714EF7">
        <w:trPr>
          <w:trHeight w:val="480"/>
        </w:trPr>
        <w:tc>
          <w:tcPr>
            <w:tcW w:w="383" w:type="pct"/>
            <w:shd w:val="clear" w:color="auto" w:fill="FFFFFF" w:themeFill="background1"/>
          </w:tcPr>
          <w:p w14:paraId="51954231" w14:textId="77777777" w:rsidR="00A66AD6" w:rsidRPr="00796EE2" w:rsidRDefault="00A66AD6" w:rsidP="001466C8">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Central</w:t>
            </w:r>
            <w:r w:rsidR="00552B03">
              <w:rPr>
                <w:rFonts w:asciiTheme="minorHAnsi" w:eastAsia="Times New Roman" w:hAnsiTheme="minorHAnsi" w:cstheme="minorHAnsi"/>
                <w:color w:val="000000"/>
                <w:sz w:val="20"/>
                <w:szCs w:val="20"/>
                <w:lang w:eastAsia="en-AU"/>
              </w:rPr>
              <w:t xml:space="preserve"> </w:t>
            </w:r>
            <w:r w:rsidR="004105CB">
              <w:rPr>
                <w:rFonts w:asciiTheme="minorHAnsi" w:eastAsia="Times New Roman" w:hAnsiTheme="minorHAnsi" w:cstheme="minorHAnsi"/>
                <w:color w:val="000000"/>
                <w:sz w:val="20"/>
                <w:szCs w:val="20"/>
                <w:lang w:eastAsia="en-AU"/>
              </w:rPr>
              <w:t>Highlands MAs</w:t>
            </w:r>
          </w:p>
        </w:tc>
        <w:tc>
          <w:tcPr>
            <w:tcW w:w="436" w:type="pct"/>
            <w:shd w:val="clear" w:color="auto" w:fill="FFFFFF" w:themeFill="background1"/>
          </w:tcPr>
          <w:p w14:paraId="66193D8C" w14:textId="77777777" w:rsidR="00A66AD6" w:rsidRPr="00796EE2" w:rsidRDefault="00A66AD6" w:rsidP="00745F42">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Barking Owl</w:t>
            </w:r>
          </w:p>
        </w:tc>
        <w:tc>
          <w:tcPr>
            <w:tcW w:w="378" w:type="pct"/>
            <w:shd w:val="clear" w:color="auto" w:fill="FFFFFF" w:themeFill="background1"/>
          </w:tcPr>
          <w:p w14:paraId="715B0557" w14:textId="77777777" w:rsidR="00A66AD6" w:rsidRPr="00BC21FA" w:rsidRDefault="00A66AD6" w:rsidP="006F2BDB">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Ninox connivens</w:t>
            </w:r>
          </w:p>
        </w:tc>
        <w:tc>
          <w:tcPr>
            <w:tcW w:w="1691" w:type="pct"/>
            <w:shd w:val="clear" w:color="auto" w:fill="FFFFFF" w:themeFill="background1"/>
          </w:tcPr>
          <w:p w14:paraId="4BE8C082" w14:textId="77777777" w:rsidR="00A66AD6" w:rsidRPr="00796EE2" w:rsidRDefault="00A66AD6" w:rsidP="00CB61BC">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 xml:space="preserve">Establish a SPZ of 3 ha and a SMZ of 250-300 m radius (or equivalent linear area) around each verified nesting and roosting site utilised recently and frequently and located outside a Barking Owl Management Area. </w:t>
            </w:r>
            <w:r w:rsidRPr="00796EE2">
              <w:rPr>
                <w:rFonts w:asciiTheme="minorHAnsi" w:eastAsia="Times New Roman" w:hAnsiTheme="minorHAnsi" w:cstheme="minorHAnsi"/>
                <w:color w:val="000000"/>
                <w:sz w:val="20"/>
                <w:szCs w:val="20"/>
                <w:lang w:eastAsia="en-AU"/>
              </w:rPr>
              <w:br/>
              <w:t>A SMZ is not required where existing zoning or public land tenure provides equivalent or greater protection.</w:t>
            </w:r>
          </w:p>
        </w:tc>
        <w:tc>
          <w:tcPr>
            <w:tcW w:w="1473" w:type="pct"/>
            <w:shd w:val="clear" w:color="auto" w:fill="FFFFFF" w:themeFill="background1"/>
          </w:tcPr>
          <w:p w14:paraId="3B2E1644" w14:textId="77777777" w:rsidR="00A66AD6" w:rsidRPr="00796EE2" w:rsidRDefault="00A66AD6"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color w:val="000000"/>
                <w:sz w:val="20"/>
                <w:szCs w:val="20"/>
                <w:lang w:eastAsia="en-AU"/>
              </w:rPr>
              <w:t>Prepare an SMZ plan prior to harvesting commencement. SMZ plans will protect hollow-bearing trees for owls and prey species along with younger trees that may provide hollows in future. These areas will be managed to maintain habitat capable of supporting adequate populations of birds and arboreal prey mammals to support breeding owls. Exclude timber harvesting in SMZs around nest trees during the breeding season.</w:t>
            </w:r>
          </w:p>
        </w:tc>
        <w:tc>
          <w:tcPr>
            <w:tcW w:w="639" w:type="pct"/>
            <w:shd w:val="clear" w:color="auto" w:fill="FFFFFF" w:themeFill="background1"/>
          </w:tcPr>
          <w:p w14:paraId="7218FCC7" w14:textId="77777777" w:rsidR="00A66AD6" w:rsidRPr="00796EE2" w:rsidRDefault="00A66AD6"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color w:val="000000"/>
                <w:sz w:val="20"/>
                <w:szCs w:val="20"/>
                <w:lang w:eastAsia="en-AU"/>
              </w:rPr>
              <w:t> </w:t>
            </w:r>
          </w:p>
        </w:tc>
      </w:tr>
      <w:tr w:rsidR="006F2BDB" w:rsidRPr="00E61087" w14:paraId="266D3DBD" w14:textId="77777777" w:rsidTr="00714EF7">
        <w:trPr>
          <w:trHeight w:val="480"/>
        </w:trPr>
        <w:tc>
          <w:tcPr>
            <w:tcW w:w="383" w:type="pct"/>
            <w:shd w:val="clear" w:color="auto" w:fill="FFFFFF" w:themeFill="background1"/>
          </w:tcPr>
          <w:p w14:paraId="5C50F040" w14:textId="77777777" w:rsidR="001466C8" w:rsidRPr="00552B03" w:rsidRDefault="001466C8" w:rsidP="00963C9B">
            <w:pPr>
              <w:spacing w:after="0"/>
              <w:rPr>
                <w:rFonts w:ascii="Arial" w:eastAsia="Times New Roman" w:hAnsi="Arial"/>
                <w:b/>
                <w:bCs/>
                <w:noProof/>
                <w:sz w:val="20"/>
                <w:szCs w:val="20"/>
              </w:rPr>
            </w:pPr>
            <w:r w:rsidRPr="00114862">
              <w:rPr>
                <w:rFonts w:asciiTheme="minorHAnsi" w:eastAsia="Times New Roman" w:hAnsiTheme="minorHAnsi" w:cstheme="minorHAnsi"/>
                <w:color w:val="000000"/>
                <w:sz w:val="20"/>
                <w:szCs w:val="20"/>
                <w:lang w:eastAsia="en-AU"/>
              </w:rPr>
              <w:t xml:space="preserve">Central </w:t>
            </w:r>
            <w:r w:rsidR="004105CB" w:rsidRPr="00114862">
              <w:rPr>
                <w:rFonts w:asciiTheme="minorHAnsi" w:eastAsia="Times New Roman" w:hAnsiTheme="minorHAnsi" w:cstheme="minorHAnsi"/>
                <w:color w:val="000000"/>
                <w:sz w:val="20"/>
                <w:szCs w:val="20"/>
                <w:lang w:eastAsia="en-AU"/>
              </w:rPr>
              <w:t>Highlands MAs</w:t>
            </w:r>
          </w:p>
        </w:tc>
        <w:tc>
          <w:tcPr>
            <w:tcW w:w="436" w:type="pct"/>
            <w:shd w:val="clear" w:color="auto" w:fill="FFFFFF" w:themeFill="background1"/>
          </w:tcPr>
          <w:p w14:paraId="281DAE5A" w14:textId="77777777" w:rsidR="001466C8" w:rsidRPr="00796EE2" w:rsidRDefault="001466C8" w:rsidP="001466C8">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Common Dunnart</w:t>
            </w:r>
          </w:p>
        </w:tc>
        <w:tc>
          <w:tcPr>
            <w:tcW w:w="378" w:type="pct"/>
            <w:shd w:val="clear" w:color="auto" w:fill="FFFFFF" w:themeFill="background1"/>
          </w:tcPr>
          <w:p w14:paraId="15B68A24" w14:textId="77777777" w:rsidR="001466C8" w:rsidRPr="00BC21FA" w:rsidRDefault="001466C8" w:rsidP="00745F42">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Sminthopsis murina</w:t>
            </w:r>
          </w:p>
        </w:tc>
        <w:tc>
          <w:tcPr>
            <w:tcW w:w="1691" w:type="pct"/>
            <w:shd w:val="clear" w:color="auto" w:fill="FFFFFF" w:themeFill="background1"/>
          </w:tcPr>
          <w:p w14:paraId="16DE3995" w14:textId="77777777" w:rsidR="001466C8" w:rsidRPr="00796EE2" w:rsidRDefault="001466C8" w:rsidP="006F2BDB">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Establish a SPZ of approximately 20</w:t>
            </w:r>
            <w:r w:rsidR="002C1D88">
              <w:rPr>
                <w:rFonts w:asciiTheme="minorHAnsi" w:eastAsia="Times New Roman" w:hAnsiTheme="minorHAnsi" w:cstheme="minorHAnsi"/>
                <w:color w:val="000000"/>
                <w:sz w:val="20"/>
                <w:szCs w:val="20"/>
                <w:lang w:eastAsia="en-AU"/>
              </w:rPr>
              <w:t xml:space="preserve"> </w:t>
            </w:r>
            <w:r w:rsidRPr="00796EE2">
              <w:rPr>
                <w:rFonts w:asciiTheme="minorHAnsi" w:eastAsia="Times New Roman" w:hAnsiTheme="minorHAnsi" w:cstheme="minorHAnsi"/>
                <w:color w:val="000000"/>
                <w:sz w:val="20"/>
                <w:szCs w:val="20"/>
                <w:lang w:eastAsia="en-AU"/>
              </w:rPr>
              <w:t xml:space="preserve">ha of suitable habitat </w:t>
            </w:r>
            <w:r w:rsidR="00D72825">
              <w:rPr>
                <w:rFonts w:asciiTheme="minorHAnsi" w:eastAsia="Times New Roman" w:hAnsiTheme="minorHAnsi" w:cstheme="minorHAnsi"/>
                <w:color w:val="000000"/>
                <w:sz w:val="20"/>
                <w:szCs w:val="20"/>
                <w:lang w:eastAsia="en-AU"/>
              </w:rPr>
              <w:t>over</w:t>
            </w:r>
            <w:r w:rsidRPr="00796EE2">
              <w:rPr>
                <w:rFonts w:asciiTheme="minorHAnsi" w:eastAsia="Times New Roman" w:hAnsiTheme="minorHAnsi" w:cstheme="minorHAnsi"/>
                <w:color w:val="000000"/>
                <w:sz w:val="20"/>
                <w:szCs w:val="20"/>
                <w:lang w:eastAsia="en-AU"/>
              </w:rPr>
              <w:t xml:space="preserve"> verified sites.</w:t>
            </w:r>
          </w:p>
        </w:tc>
        <w:tc>
          <w:tcPr>
            <w:tcW w:w="1473" w:type="pct"/>
            <w:shd w:val="clear" w:color="auto" w:fill="FFFFFF" w:themeFill="background1"/>
          </w:tcPr>
          <w:p w14:paraId="6653CCF0" w14:textId="77777777" w:rsidR="001466C8" w:rsidRPr="00796EE2" w:rsidRDefault="001466C8" w:rsidP="00CB61BC">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 </w:t>
            </w:r>
          </w:p>
        </w:tc>
        <w:tc>
          <w:tcPr>
            <w:tcW w:w="639" w:type="pct"/>
            <w:shd w:val="clear" w:color="auto" w:fill="FFFFFF" w:themeFill="background1"/>
          </w:tcPr>
          <w:p w14:paraId="37E9FBCA" w14:textId="77777777" w:rsidR="001466C8" w:rsidRPr="00796EE2" w:rsidRDefault="001466C8"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color w:val="000000"/>
                <w:sz w:val="20"/>
                <w:szCs w:val="20"/>
                <w:lang w:eastAsia="en-AU"/>
              </w:rPr>
              <w:t> </w:t>
            </w:r>
          </w:p>
        </w:tc>
      </w:tr>
      <w:tr w:rsidR="00C77432" w:rsidRPr="00E61087" w14:paraId="781293FF" w14:textId="77777777" w:rsidTr="00714EF7">
        <w:trPr>
          <w:trHeight w:val="480"/>
        </w:trPr>
        <w:tc>
          <w:tcPr>
            <w:tcW w:w="383" w:type="pct"/>
            <w:shd w:val="clear" w:color="auto" w:fill="FFFFFF" w:themeFill="background1"/>
          </w:tcPr>
          <w:p w14:paraId="47E64ED5" w14:textId="77777777" w:rsidR="00C77432" w:rsidRPr="00552B03" w:rsidRDefault="00C77432" w:rsidP="00963C9B">
            <w:pPr>
              <w:spacing w:after="0"/>
              <w:rPr>
                <w:rFonts w:ascii="Arial" w:eastAsia="Times New Roman" w:hAnsi="Arial"/>
                <w:b/>
                <w:bCs/>
                <w:noProof/>
                <w:sz w:val="20"/>
                <w:szCs w:val="20"/>
              </w:rPr>
            </w:pPr>
            <w:r w:rsidRPr="00114862">
              <w:rPr>
                <w:rFonts w:asciiTheme="minorHAnsi" w:eastAsia="Times New Roman" w:hAnsiTheme="minorHAnsi" w:cstheme="minorHAnsi"/>
                <w:color w:val="000000"/>
                <w:sz w:val="20"/>
                <w:szCs w:val="20"/>
                <w:lang w:eastAsia="en-AU"/>
              </w:rPr>
              <w:t>Central Highlands MAs</w:t>
            </w:r>
          </w:p>
        </w:tc>
        <w:tc>
          <w:tcPr>
            <w:tcW w:w="436" w:type="pct"/>
            <w:shd w:val="clear" w:color="auto" w:fill="FFFFFF" w:themeFill="background1"/>
          </w:tcPr>
          <w:p w14:paraId="696B0CAE" w14:textId="77777777" w:rsidR="00C77432" w:rsidRPr="00796EE2" w:rsidRDefault="00C77432" w:rsidP="001466C8">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Leadbeater's Possum</w:t>
            </w:r>
            <w:r>
              <w:rPr>
                <w:rFonts w:asciiTheme="minorHAnsi" w:eastAsia="Times New Roman" w:hAnsiTheme="minorHAnsi" w:cstheme="minorHAnsi"/>
                <w:color w:val="000000"/>
                <w:sz w:val="20"/>
                <w:szCs w:val="20"/>
                <w:lang w:eastAsia="en-AU"/>
              </w:rPr>
              <w:t xml:space="preserve"> </w:t>
            </w:r>
            <w:r w:rsidRPr="00C77432">
              <w:rPr>
                <w:rFonts w:asciiTheme="minorHAnsi" w:eastAsia="Times New Roman" w:hAnsiTheme="minorHAnsi" w:cstheme="minorHAnsi"/>
                <w:b/>
                <w:color w:val="000000"/>
                <w:sz w:val="20"/>
                <w:szCs w:val="20"/>
                <w:lang w:eastAsia="en-AU"/>
              </w:rPr>
              <w:t>habitat</w:t>
            </w:r>
          </w:p>
        </w:tc>
        <w:tc>
          <w:tcPr>
            <w:tcW w:w="378" w:type="pct"/>
            <w:shd w:val="clear" w:color="auto" w:fill="FFFFFF" w:themeFill="background1"/>
          </w:tcPr>
          <w:p w14:paraId="4AD25E1B" w14:textId="77777777" w:rsidR="00C77432" w:rsidRPr="00BC21FA" w:rsidRDefault="00C77432" w:rsidP="00745F42">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Gymnobelideus leadbeateri</w:t>
            </w:r>
          </w:p>
        </w:tc>
        <w:tc>
          <w:tcPr>
            <w:tcW w:w="1691" w:type="pct"/>
            <w:shd w:val="clear" w:color="auto" w:fill="FFFFFF" w:themeFill="background1"/>
          </w:tcPr>
          <w:p w14:paraId="0371050F" w14:textId="77777777" w:rsidR="00C77432" w:rsidRPr="00796EE2" w:rsidRDefault="00C77432" w:rsidP="00131012">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 xml:space="preserve">Establish a SPZ </w:t>
            </w:r>
            <w:r>
              <w:rPr>
                <w:rFonts w:asciiTheme="minorHAnsi" w:eastAsia="Times New Roman" w:hAnsiTheme="minorHAnsi" w:cstheme="minorHAnsi"/>
                <w:color w:val="000000"/>
                <w:sz w:val="20"/>
                <w:szCs w:val="20"/>
                <w:lang w:eastAsia="en-AU"/>
              </w:rPr>
              <w:t>over</w:t>
            </w:r>
            <w:r w:rsidRPr="00796EE2">
              <w:rPr>
                <w:rFonts w:asciiTheme="minorHAnsi" w:eastAsia="Times New Roman" w:hAnsiTheme="minorHAnsi" w:cstheme="minorHAnsi"/>
                <w:color w:val="000000"/>
                <w:sz w:val="20"/>
                <w:szCs w:val="20"/>
                <w:lang w:eastAsia="en-AU"/>
              </w:rPr>
              <w:t xml:space="preserve"> areas of Zone 1A habitat where there are more than </w:t>
            </w:r>
            <w:r>
              <w:rPr>
                <w:rFonts w:asciiTheme="minorHAnsi" w:eastAsia="Times New Roman" w:hAnsiTheme="minorHAnsi" w:cstheme="minorHAnsi"/>
                <w:color w:val="000000"/>
                <w:sz w:val="20"/>
                <w:szCs w:val="20"/>
                <w:lang w:eastAsia="en-AU"/>
              </w:rPr>
              <w:t>10</w:t>
            </w:r>
            <w:r w:rsidRPr="00796EE2">
              <w:rPr>
                <w:rFonts w:asciiTheme="minorHAnsi" w:eastAsia="Times New Roman" w:hAnsiTheme="minorHAnsi" w:cstheme="minorHAnsi"/>
                <w:color w:val="000000"/>
                <w:sz w:val="20"/>
                <w:szCs w:val="20"/>
                <w:lang w:eastAsia="en-AU"/>
              </w:rPr>
              <w:t xml:space="preserve"> hollow bearing trees per 3 ha in patches greater than 3 ha. </w:t>
            </w:r>
          </w:p>
        </w:tc>
        <w:tc>
          <w:tcPr>
            <w:tcW w:w="1473" w:type="pct"/>
            <w:shd w:val="clear" w:color="auto" w:fill="FFFFFF" w:themeFill="background1"/>
          </w:tcPr>
          <w:p w14:paraId="21DBBC5C" w14:textId="77777777" w:rsidR="00C77432" w:rsidRPr="00796EE2" w:rsidRDefault="00C77432" w:rsidP="00CB61BC">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 </w:t>
            </w:r>
            <w:r w:rsidRPr="00194311">
              <w:rPr>
                <w:rFonts w:asciiTheme="minorHAnsi" w:eastAsia="Times New Roman" w:hAnsiTheme="minorHAnsi" w:cstheme="minorHAnsi"/>
                <w:color w:val="000000"/>
                <w:sz w:val="20"/>
                <w:szCs w:val="20"/>
                <w:lang w:eastAsia="en-AU"/>
              </w:rPr>
              <w:t>Ensure Zone 1A habitat is not salvage logged.</w:t>
            </w:r>
          </w:p>
        </w:tc>
        <w:tc>
          <w:tcPr>
            <w:tcW w:w="639" w:type="pct"/>
            <w:shd w:val="clear" w:color="auto" w:fill="FFFFFF" w:themeFill="background1"/>
          </w:tcPr>
          <w:p w14:paraId="05D5D9D6" w14:textId="77777777" w:rsidR="00C77432" w:rsidRPr="00796EE2" w:rsidRDefault="00C77432" w:rsidP="00F2365C">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color w:val="000000"/>
                <w:sz w:val="20"/>
                <w:szCs w:val="20"/>
                <w:lang w:eastAsia="en-AU"/>
              </w:rPr>
              <w:t>Review retained habitat as ash forest areas change in relation to Zone 1</w:t>
            </w:r>
            <w:r w:rsidR="00EF5E0E">
              <w:rPr>
                <w:rFonts w:asciiTheme="minorHAnsi" w:eastAsia="Times New Roman" w:hAnsiTheme="minorHAnsi" w:cstheme="minorHAnsi"/>
                <w:color w:val="000000"/>
                <w:sz w:val="20"/>
                <w:szCs w:val="20"/>
                <w:lang w:eastAsia="en-AU"/>
              </w:rPr>
              <w:t>A</w:t>
            </w:r>
            <w:r w:rsidRPr="00796EE2">
              <w:rPr>
                <w:rFonts w:asciiTheme="minorHAnsi" w:eastAsia="Times New Roman" w:hAnsiTheme="minorHAnsi" w:cstheme="minorHAnsi"/>
                <w:color w:val="000000"/>
                <w:sz w:val="20"/>
                <w:szCs w:val="20"/>
                <w:lang w:eastAsia="en-AU"/>
              </w:rPr>
              <w:t xml:space="preserve"> habitat criteria.</w:t>
            </w:r>
            <w:r w:rsidRPr="00796EE2">
              <w:rPr>
                <w:rFonts w:asciiTheme="minorHAnsi" w:eastAsia="Times New Roman" w:hAnsiTheme="minorHAnsi" w:cstheme="minorHAnsi"/>
                <w:color w:val="000000"/>
                <w:sz w:val="20"/>
                <w:szCs w:val="20"/>
                <w:lang w:eastAsia="en-AU"/>
              </w:rPr>
              <w:br/>
            </w:r>
          </w:p>
        </w:tc>
      </w:tr>
      <w:tr w:rsidR="00C77432" w:rsidRPr="00E61087" w14:paraId="7E0025A7" w14:textId="77777777" w:rsidTr="00714EF7">
        <w:trPr>
          <w:trHeight w:val="480"/>
        </w:trPr>
        <w:tc>
          <w:tcPr>
            <w:tcW w:w="383" w:type="pct"/>
            <w:shd w:val="clear" w:color="auto" w:fill="FFFFFF" w:themeFill="background1"/>
          </w:tcPr>
          <w:p w14:paraId="7BC492BF" w14:textId="77777777" w:rsidR="00C77432" w:rsidRPr="00C77432" w:rsidRDefault="00C77432" w:rsidP="004B2A46">
            <w:pPr>
              <w:rPr>
                <w:sz w:val="20"/>
                <w:szCs w:val="20"/>
              </w:rPr>
            </w:pPr>
            <w:r w:rsidRPr="00C77432">
              <w:rPr>
                <w:sz w:val="20"/>
                <w:szCs w:val="20"/>
              </w:rPr>
              <w:t>Central Highlands MAs</w:t>
            </w:r>
          </w:p>
        </w:tc>
        <w:tc>
          <w:tcPr>
            <w:tcW w:w="436" w:type="pct"/>
            <w:shd w:val="clear" w:color="auto" w:fill="FFFFFF" w:themeFill="background1"/>
          </w:tcPr>
          <w:p w14:paraId="3F3EA5FE" w14:textId="77777777" w:rsidR="00C77432" w:rsidRPr="00C77432" w:rsidRDefault="00C77432" w:rsidP="004B2A46">
            <w:pPr>
              <w:rPr>
                <w:sz w:val="20"/>
                <w:szCs w:val="20"/>
              </w:rPr>
            </w:pPr>
            <w:r w:rsidRPr="00C77432">
              <w:rPr>
                <w:sz w:val="20"/>
                <w:szCs w:val="20"/>
              </w:rPr>
              <w:t>Leadbeater's Possum</w:t>
            </w:r>
            <w:r>
              <w:rPr>
                <w:sz w:val="20"/>
                <w:szCs w:val="20"/>
              </w:rPr>
              <w:t xml:space="preserve"> </w:t>
            </w:r>
            <w:r w:rsidRPr="00C77432">
              <w:rPr>
                <w:b/>
                <w:sz w:val="20"/>
                <w:szCs w:val="20"/>
              </w:rPr>
              <w:t>colony</w:t>
            </w:r>
          </w:p>
        </w:tc>
        <w:tc>
          <w:tcPr>
            <w:tcW w:w="378" w:type="pct"/>
            <w:shd w:val="clear" w:color="auto" w:fill="FFFFFF" w:themeFill="background1"/>
          </w:tcPr>
          <w:p w14:paraId="6172DDCF" w14:textId="77777777" w:rsidR="00C77432" w:rsidRPr="00C77432" w:rsidRDefault="00C77432" w:rsidP="004B2A46">
            <w:pPr>
              <w:rPr>
                <w:sz w:val="20"/>
                <w:szCs w:val="20"/>
              </w:rPr>
            </w:pPr>
            <w:r w:rsidRPr="00C77432">
              <w:rPr>
                <w:sz w:val="20"/>
                <w:szCs w:val="20"/>
              </w:rPr>
              <w:t>Gymnobelideus leadbeateri</w:t>
            </w:r>
          </w:p>
        </w:tc>
        <w:tc>
          <w:tcPr>
            <w:tcW w:w="1691" w:type="pct"/>
            <w:shd w:val="clear" w:color="auto" w:fill="FFFFFF" w:themeFill="background1"/>
          </w:tcPr>
          <w:p w14:paraId="0EB4348E" w14:textId="77777777" w:rsidR="00C77432" w:rsidRPr="00796EE2" w:rsidRDefault="00C77432" w:rsidP="00FD30FB">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Establish a SPZ of 200 m</w:t>
            </w:r>
            <w:r w:rsidRPr="00834305">
              <w:rPr>
                <w:rFonts w:asciiTheme="minorHAnsi" w:eastAsia="Times New Roman" w:hAnsiTheme="minorHAnsi" w:cstheme="minorHAnsi"/>
                <w:color w:val="000000"/>
                <w:sz w:val="20"/>
                <w:szCs w:val="20"/>
                <w:lang w:eastAsia="en-AU"/>
              </w:rPr>
              <w:t xml:space="preserve"> radius </w:t>
            </w:r>
            <w:r>
              <w:rPr>
                <w:rFonts w:asciiTheme="minorHAnsi" w:eastAsia="Times New Roman" w:hAnsiTheme="minorHAnsi" w:cstheme="minorHAnsi"/>
                <w:color w:val="000000"/>
                <w:sz w:val="20"/>
                <w:szCs w:val="20"/>
                <w:lang w:eastAsia="en-AU"/>
              </w:rPr>
              <w:t>centred on each verified</w:t>
            </w:r>
            <w:r w:rsidRPr="00834305">
              <w:rPr>
                <w:rFonts w:asciiTheme="minorHAnsi" w:eastAsia="Times New Roman" w:hAnsiTheme="minorHAnsi" w:cstheme="minorHAnsi"/>
                <w:color w:val="000000"/>
                <w:sz w:val="20"/>
                <w:szCs w:val="20"/>
                <w:lang w:eastAsia="en-AU"/>
              </w:rPr>
              <w:t xml:space="preserve"> Leadbeater’s Possum colony</w:t>
            </w:r>
            <w:r>
              <w:rPr>
                <w:rFonts w:asciiTheme="minorHAnsi" w:eastAsia="Times New Roman" w:hAnsiTheme="minorHAnsi" w:cstheme="minorHAnsi"/>
                <w:color w:val="000000"/>
                <w:sz w:val="20"/>
                <w:szCs w:val="20"/>
                <w:lang w:eastAsia="en-AU"/>
              </w:rPr>
              <w:t>.</w:t>
            </w:r>
          </w:p>
        </w:tc>
        <w:tc>
          <w:tcPr>
            <w:tcW w:w="1473" w:type="pct"/>
            <w:shd w:val="clear" w:color="auto" w:fill="FFFFFF" w:themeFill="background1"/>
          </w:tcPr>
          <w:p w14:paraId="3250E3B5" w14:textId="77777777" w:rsidR="00C77432" w:rsidRPr="00796EE2" w:rsidRDefault="00C77432" w:rsidP="00CB61BC">
            <w:pPr>
              <w:spacing w:after="0" w:line="240" w:lineRule="auto"/>
              <w:rPr>
                <w:rFonts w:asciiTheme="minorHAnsi" w:eastAsia="Times New Roman" w:hAnsiTheme="minorHAnsi" w:cstheme="minorHAnsi"/>
                <w:color w:val="000000"/>
                <w:sz w:val="20"/>
                <w:szCs w:val="20"/>
                <w:lang w:eastAsia="en-AU"/>
              </w:rPr>
            </w:pPr>
          </w:p>
        </w:tc>
        <w:tc>
          <w:tcPr>
            <w:tcW w:w="639" w:type="pct"/>
            <w:shd w:val="clear" w:color="auto" w:fill="FFFFFF" w:themeFill="background1"/>
          </w:tcPr>
          <w:p w14:paraId="643C7277" w14:textId="77777777" w:rsidR="00C77432" w:rsidRPr="00796EE2" w:rsidRDefault="00C77432" w:rsidP="0019330F">
            <w:pPr>
              <w:spacing w:after="0" w:line="240" w:lineRule="auto"/>
              <w:rPr>
                <w:rFonts w:asciiTheme="minorHAnsi" w:eastAsia="Times New Roman" w:hAnsiTheme="minorHAnsi" w:cstheme="minorHAnsi"/>
                <w:color w:val="000000"/>
                <w:sz w:val="20"/>
                <w:szCs w:val="20"/>
                <w:lang w:eastAsia="en-AU"/>
              </w:rPr>
            </w:pPr>
            <w:r w:rsidRPr="00E76872">
              <w:rPr>
                <w:rFonts w:asciiTheme="minorHAnsi" w:eastAsia="Times New Roman" w:hAnsiTheme="minorHAnsi" w:cstheme="minorHAnsi"/>
                <w:color w:val="000000"/>
                <w:sz w:val="20"/>
                <w:szCs w:val="20"/>
                <w:lang w:eastAsia="en-AU"/>
              </w:rPr>
              <w:t>The effectiveness of this action in supporting the recovery of the Leadbeater's Possum will be reviewed after two years of surveying (commencing July 2014) or once 200 new colonies are located whose exclusion zones impact the GMZ or SMZ, whichever comes first.</w:t>
            </w:r>
          </w:p>
        </w:tc>
      </w:tr>
      <w:tr w:rsidR="006F2BDB" w:rsidRPr="00E61087" w14:paraId="75C4CAC6" w14:textId="77777777" w:rsidTr="00714EF7">
        <w:trPr>
          <w:trHeight w:val="480"/>
        </w:trPr>
        <w:tc>
          <w:tcPr>
            <w:tcW w:w="383" w:type="pct"/>
            <w:shd w:val="clear" w:color="auto" w:fill="FFFFFF" w:themeFill="background1"/>
          </w:tcPr>
          <w:p w14:paraId="66B1837B" w14:textId="77777777" w:rsidR="001466C8" w:rsidRPr="00552B03" w:rsidRDefault="001466C8" w:rsidP="00963C9B">
            <w:pPr>
              <w:spacing w:after="0"/>
              <w:rPr>
                <w:rFonts w:ascii="Arial" w:eastAsia="Times New Roman" w:hAnsi="Arial"/>
                <w:b/>
                <w:bCs/>
                <w:noProof/>
                <w:sz w:val="20"/>
                <w:szCs w:val="20"/>
              </w:rPr>
            </w:pPr>
            <w:r w:rsidRPr="00114862">
              <w:rPr>
                <w:rFonts w:asciiTheme="minorHAnsi" w:eastAsia="Times New Roman" w:hAnsiTheme="minorHAnsi" w:cstheme="minorHAnsi"/>
                <w:color w:val="000000"/>
                <w:sz w:val="20"/>
                <w:szCs w:val="20"/>
                <w:lang w:eastAsia="en-AU"/>
              </w:rPr>
              <w:t xml:space="preserve">Central </w:t>
            </w:r>
            <w:r w:rsidR="004105CB" w:rsidRPr="00114862">
              <w:rPr>
                <w:rFonts w:asciiTheme="minorHAnsi" w:eastAsia="Times New Roman" w:hAnsiTheme="minorHAnsi" w:cstheme="minorHAnsi"/>
                <w:color w:val="000000"/>
                <w:sz w:val="20"/>
                <w:szCs w:val="20"/>
                <w:lang w:eastAsia="en-AU"/>
              </w:rPr>
              <w:t>Highlands MAs</w:t>
            </w:r>
          </w:p>
        </w:tc>
        <w:tc>
          <w:tcPr>
            <w:tcW w:w="436" w:type="pct"/>
            <w:shd w:val="clear" w:color="auto" w:fill="FFFFFF" w:themeFill="background1"/>
          </w:tcPr>
          <w:p w14:paraId="430E03CA" w14:textId="77777777" w:rsidR="001466C8" w:rsidRPr="00796EE2" w:rsidRDefault="001466C8" w:rsidP="001466C8">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Masked Owl</w:t>
            </w:r>
          </w:p>
        </w:tc>
        <w:tc>
          <w:tcPr>
            <w:tcW w:w="378" w:type="pct"/>
            <w:shd w:val="clear" w:color="auto" w:fill="FFFFFF" w:themeFill="background1"/>
          </w:tcPr>
          <w:p w14:paraId="0BB42AC3" w14:textId="77777777" w:rsidR="001466C8" w:rsidRPr="00BC21FA" w:rsidRDefault="001466C8" w:rsidP="00745F42">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Tyto novaehollandiae novaehollandiae</w:t>
            </w:r>
          </w:p>
        </w:tc>
        <w:tc>
          <w:tcPr>
            <w:tcW w:w="1691" w:type="pct"/>
            <w:shd w:val="clear" w:color="auto" w:fill="FFFFFF" w:themeFill="background1"/>
          </w:tcPr>
          <w:p w14:paraId="19D92E2B" w14:textId="77777777" w:rsidR="001466C8" w:rsidRPr="00796EE2" w:rsidRDefault="001466C8" w:rsidP="006F2BDB">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 xml:space="preserve">Establish a SMZ of 250 m radius </w:t>
            </w:r>
            <w:r w:rsidR="00D72825">
              <w:rPr>
                <w:rFonts w:asciiTheme="minorHAnsi" w:eastAsia="Times New Roman" w:hAnsiTheme="minorHAnsi" w:cstheme="minorHAnsi"/>
                <w:color w:val="000000"/>
                <w:sz w:val="20"/>
                <w:szCs w:val="20"/>
                <w:lang w:eastAsia="en-AU"/>
              </w:rPr>
              <w:t>over</w:t>
            </w:r>
            <w:r w:rsidRPr="00796EE2">
              <w:rPr>
                <w:rFonts w:asciiTheme="minorHAnsi" w:eastAsia="Times New Roman" w:hAnsiTheme="minorHAnsi" w:cstheme="minorHAnsi"/>
                <w:color w:val="000000"/>
                <w:sz w:val="20"/>
                <w:szCs w:val="20"/>
                <w:lang w:eastAsia="en-AU"/>
              </w:rPr>
              <w:t xml:space="preserve"> each verified nesting and roosting site utilised recently and frequently and located outside a Masked Owl Management Area, unless already protected.</w:t>
            </w:r>
          </w:p>
        </w:tc>
        <w:tc>
          <w:tcPr>
            <w:tcW w:w="1473" w:type="pct"/>
            <w:shd w:val="clear" w:color="auto" w:fill="FFFFFF" w:themeFill="background1"/>
          </w:tcPr>
          <w:p w14:paraId="3BCCEB5B" w14:textId="77777777" w:rsidR="001466C8" w:rsidRPr="00796EE2" w:rsidRDefault="001466C8" w:rsidP="00CB61BC">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 xml:space="preserve">Protect habitat elements such as old hollow-bearing trees that may be used by Masked Owls and their prey. Exclude timber harvesting, road construction and other activities likely to disturb breeding activity during the breeding season. Protect all trees within a 100m radius of the nest tree from timber </w:t>
            </w:r>
            <w:r w:rsidR="00EA1326">
              <w:rPr>
                <w:rFonts w:asciiTheme="minorHAnsi" w:eastAsia="Times New Roman" w:hAnsiTheme="minorHAnsi" w:cstheme="minorHAnsi"/>
                <w:color w:val="000000"/>
                <w:sz w:val="20"/>
                <w:szCs w:val="20"/>
                <w:lang w:eastAsia="en-AU"/>
              </w:rPr>
              <w:t>harvesting</w:t>
            </w:r>
            <w:r w:rsidRPr="00796EE2">
              <w:rPr>
                <w:rFonts w:asciiTheme="minorHAnsi" w:eastAsia="Times New Roman" w:hAnsiTheme="minorHAnsi" w:cstheme="minorHAnsi"/>
                <w:color w:val="000000"/>
                <w:sz w:val="20"/>
                <w:szCs w:val="20"/>
                <w:lang w:eastAsia="en-AU"/>
              </w:rPr>
              <w:t>.</w:t>
            </w:r>
          </w:p>
        </w:tc>
        <w:tc>
          <w:tcPr>
            <w:tcW w:w="639" w:type="pct"/>
            <w:shd w:val="clear" w:color="auto" w:fill="FFFFFF" w:themeFill="background1"/>
          </w:tcPr>
          <w:p w14:paraId="3F6DE3B1" w14:textId="77777777" w:rsidR="001466C8" w:rsidRPr="00796EE2" w:rsidRDefault="001466C8"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color w:val="000000"/>
                <w:sz w:val="20"/>
                <w:szCs w:val="20"/>
                <w:lang w:eastAsia="en-AU"/>
              </w:rPr>
              <w:t> </w:t>
            </w:r>
          </w:p>
        </w:tc>
      </w:tr>
      <w:tr w:rsidR="006F2BDB" w:rsidRPr="00E61087" w14:paraId="5FA1E95B" w14:textId="77777777" w:rsidTr="00714EF7">
        <w:trPr>
          <w:trHeight w:val="480"/>
        </w:trPr>
        <w:tc>
          <w:tcPr>
            <w:tcW w:w="383" w:type="pct"/>
            <w:shd w:val="clear" w:color="auto" w:fill="FFFFFF" w:themeFill="background1"/>
          </w:tcPr>
          <w:p w14:paraId="19A40717" w14:textId="77777777" w:rsidR="001466C8" w:rsidRPr="00552B03" w:rsidRDefault="001466C8" w:rsidP="00963C9B">
            <w:pPr>
              <w:spacing w:after="0"/>
              <w:rPr>
                <w:rFonts w:ascii="Arial" w:eastAsia="Times New Roman" w:hAnsi="Arial"/>
                <w:b/>
                <w:bCs/>
                <w:noProof/>
                <w:sz w:val="20"/>
                <w:szCs w:val="20"/>
              </w:rPr>
            </w:pPr>
            <w:r w:rsidRPr="00114862">
              <w:rPr>
                <w:rFonts w:asciiTheme="minorHAnsi" w:eastAsia="Times New Roman" w:hAnsiTheme="minorHAnsi" w:cstheme="minorHAnsi"/>
                <w:color w:val="000000"/>
                <w:sz w:val="20"/>
                <w:szCs w:val="20"/>
                <w:lang w:eastAsia="en-AU"/>
              </w:rPr>
              <w:t xml:space="preserve">Central </w:t>
            </w:r>
            <w:r w:rsidR="004105CB" w:rsidRPr="00114862">
              <w:rPr>
                <w:rFonts w:asciiTheme="minorHAnsi" w:eastAsia="Times New Roman" w:hAnsiTheme="minorHAnsi" w:cstheme="minorHAnsi"/>
                <w:color w:val="000000"/>
                <w:sz w:val="20"/>
                <w:szCs w:val="20"/>
                <w:lang w:eastAsia="en-AU"/>
              </w:rPr>
              <w:t>Highlands MAs</w:t>
            </w:r>
          </w:p>
        </w:tc>
        <w:tc>
          <w:tcPr>
            <w:tcW w:w="436" w:type="pct"/>
            <w:shd w:val="clear" w:color="auto" w:fill="FFFFFF" w:themeFill="background1"/>
          </w:tcPr>
          <w:p w14:paraId="44B0CC41" w14:textId="77777777" w:rsidR="001466C8" w:rsidRPr="00796EE2" w:rsidRDefault="001466C8" w:rsidP="001466C8">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Powerful Owl</w:t>
            </w:r>
          </w:p>
        </w:tc>
        <w:tc>
          <w:tcPr>
            <w:tcW w:w="378" w:type="pct"/>
            <w:shd w:val="clear" w:color="auto" w:fill="FFFFFF" w:themeFill="background1"/>
          </w:tcPr>
          <w:p w14:paraId="4D98BDB8" w14:textId="77777777" w:rsidR="001466C8" w:rsidRPr="00BC21FA" w:rsidRDefault="001466C8" w:rsidP="00745F42">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Ninox strenua</w:t>
            </w:r>
          </w:p>
        </w:tc>
        <w:tc>
          <w:tcPr>
            <w:tcW w:w="1691" w:type="pct"/>
            <w:shd w:val="clear" w:color="auto" w:fill="FFFFFF" w:themeFill="background1"/>
          </w:tcPr>
          <w:p w14:paraId="77B30917" w14:textId="77777777" w:rsidR="001466C8" w:rsidRDefault="001466C8" w:rsidP="006F2BDB">
            <w:pPr>
              <w:spacing w:after="0" w:line="240" w:lineRule="auto"/>
              <w:rPr>
                <w:rFonts w:asciiTheme="minorHAnsi" w:eastAsia="Times New Roman" w:hAnsiTheme="minorHAnsi" w:cstheme="minorHAnsi"/>
                <w:color w:val="000000"/>
                <w:sz w:val="20"/>
                <w:szCs w:val="20"/>
                <w:lang w:eastAsia="en-AU"/>
              </w:rPr>
            </w:pPr>
          </w:p>
          <w:p w14:paraId="2A70C1F9" w14:textId="77777777" w:rsidR="00391B8E" w:rsidRPr="00796EE2" w:rsidRDefault="00391B8E" w:rsidP="006F2BDB">
            <w:pPr>
              <w:spacing w:after="0" w:line="240" w:lineRule="auto"/>
              <w:rPr>
                <w:rFonts w:asciiTheme="minorHAnsi" w:eastAsia="Times New Roman" w:hAnsiTheme="minorHAnsi" w:cstheme="minorHAnsi"/>
                <w:color w:val="000000"/>
                <w:sz w:val="20"/>
                <w:szCs w:val="20"/>
                <w:lang w:eastAsia="en-AU"/>
              </w:rPr>
            </w:pPr>
            <w:r w:rsidRPr="00391B8E">
              <w:rPr>
                <w:rFonts w:asciiTheme="minorHAnsi" w:eastAsia="Times New Roman" w:hAnsiTheme="minorHAnsi" w:cstheme="minorHAnsi"/>
                <w:color w:val="000000"/>
                <w:sz w:val="20"/>
                <w:szCs w:val="20"/>
                <w:lang w:eastAsia="en-AU"/>
              </w:rPr>
              <w:t>Establish a SPZ of 3 ha and a SMZ of 250-300 m radius (or equivalent linear area) around each verified nesting and roosting site utilised recently and frequently and located outside a Powerful Owl Management Area, unless already protected.</w:t>
            </w:r>
          </w:p>
        </w:tc>
        <w:tc>
          <w:tcPr>
            <w:tcW w:w="1473" w:type="pct"/>
            <w:shd w:val="clear" w:color="auto" w:fill="FFFFFF" w:themeFill="background1"/>
          </w:tcPr>
          <w:p w14:paraId="42CE48CB" w14:textId="77777777" w:rsidR="001466C8" w:rsidRPr="00796EE2" w:rsidRDefault="001466C8" w:rsidP="00CB61BC">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 xml:space="preserve">Outside of Powerful Owl Management Areas, habitat for foraging is provided in areas excluded from timber harvesting by general prescription including wildlife corridors, steep areas and unmerchantable areas and areas protected for other management purposes. Exclude timber harvesting, road construction and other activities likely to disturb breeding activity during the breeding season. Protect all trees within a 100m radius of the nest tree from timber </w:t>
            </w:r>
            <w:r w:rsidR="00EA1326">
              <w:rPr>
                <w:rFonts w:asciiTheme="minorHAnsi" w:eastAsia="Times New Roman" w:hAnsiTheme="minorHAnsi" w:cstheme="minorHAnsi"/>
                <w:color w:val="000000"/>
                <w:sz w:val="20"/>
                <w:szCs w:val="20"/>
                <w:lang w:eastAsia="en-AU"/>
              </w:rPr>
              <w:t>harvesting</w:t>
            </w:r>
            <w:r w:rsidRPr="00796EE2">
              <w:rPr>
                <w:rFonts w:asciiTheme="minorHAnsi" w:eastAsia="Times New Roman" w:hAnsiTheme="minorHAnsi" w:cstheme="minorHAnsi"/>
                <w:color w:val="000000"/>
                <w:sz w:val="20"/>
                <w:szCs w:val="20"/>
                <w:lang w:eastAsia="en-AU"/>
              </w:rPr>
              <w:t>.</w:t>
            </w:r>
          </w:p>
        </w:tc>
        <w:tc>
          <w:tcPr>
            <w:tcW w:w="639" w:type="pct"/>
            <w:shd w:val="clear" w:color="auto" w:fill="FFFFFF" w:themeFill="background1"/>
          </w:tcPr>
          <w:p w14:paraId="7ECB7DB1" w14:textId="77777777" w:rsidR="001466C8" w:rsidRPr="00796EE2" w:rsidRDefault="001466C8"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color w:val="000000"/>
                <w:sz w:val="20"/>
                <w:szCs w:val="20"/>
                <w:lang w:eastAsia="en-AU"/>
              </w:rPr>
              <w:t>Review zoning associated with individual nesting and roosting sites every 5 years. Retain zones for nesting and roosting sites utilised frequently within the previous 5 years.</w:t>
            </w:r>
          </w:p>
        </w:tc>
      </w:tr>
      <w:tr w:rsidR="00800D9D" w:rsidRPr="00E61087" w14:paraId="04B0FE74" w14:textId="77777777" w:rsidTr="00714EF7">
        <w:trPr>
          <w:trHeight w:val="480"/>
        </w:trPr>
        <w:tc>
          <w:tcPr>
            <w:tcW w:w="383" w:type="pct"/>
            <w:shd w:val="clear" w:color="auto" w:fill="FFFFFF" w:themeFill="background1"/>
          </w:tcPr>
          <w:p w14:paraId="61824437" w14:textId="77777777" w:rsidR="00800D9D" w:rsidRPr="00552B03" w:rsidRDefault="00800D9D" w:rsidP="00963C9B">
            <w:pPr>
              <w:spacing w:after="0"/>
              <w:rPr>
                <w:rFonts w:ascii="Arial" w:eastAsia="Times New Roman" w:hAnsi="Arial"/>
                <w:b/>
                <w:bCs/>
                <w:noProof/>
                <w:sz w:val="20"/>
                <w:szCs w:val="20"/>
              </w:rPr>
            </w:pPr>
            <w:r w:rsidRPr="00A759F1">
              <w:rPr>
                <w:rFonts w:asciiTheme="minorHAnsi" w:eastAsia="Times New Roman" w:hAnsiTheme="minorHAnsi" w:cstheme="minorHAnsi"/>
                <w:color w:val="000000"/>
                <w:sz w:val="20"/>
                <w:szCs w:val="20"/>
                <w:lang w:eastAsia="en-AU"/>
              </w:rPr>
              <w:t xml:space="preserve">Central </w:t>
            </w:r>
            <w:r w:rsidR="004105CB" w:rsidRPr="00A759F1">
              <w:rPr>
                <w:rFonts w:asciiTheme="minorHAnsi" w:eastAsia="Times New Roman" w:hAnsiTheme="minorHAnsi" w:cstheme="minorHAnsi"/>
                <w:color w:val="000000"/>
                <w:sz w:val="20"/>
                <w:szCs w:val="20"/>
                <w:lang w:eastAsia="en-AU"/>
              </w:rPr>
              <w:t>Highlands MAs</w:t>
            </w:r>
          </w:p>
        </w:tc>
        <w:tc>
          <w:tcPr>
            <w:tcW w:w="436" w:type="pct"/>
            <w:shd w:val="clear" w:color="auto" w:fill="FFFFFF" w:themeFill="background1"/>
          </w:tcPr>
          <w:p w14:paraId="5D7FCAFE" w14:textId="77777777" w:rsidR="00800D9D" w:rsidRPr="00796EE2" w:rsidRDefault="00800D9D" w:rsidP="001466C8">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Smoky Mouse</w:t>
            </w:r>
          </w:p>
        </w:tc>
        <w:tc>
          <w:tcPr>
            <w:tcW w:w="378" w:type="pct"/>
            <w:shd w:val="clear" w:color="auto" w:fill="FFFFFF" w:themeFill="background1"/>
          </w:tcPr>
          <w:p w14:paraId="0A9B6A63" w14:textId="77777777" w:rsidR="00800D9D" w:rsidRPr="00BC21FA" w:rsidRDefault="00800D9D" w:rsidP="00745F42">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Pseudomus fumeus</w:t>
            </w:r>
          </w:p>
        </w:tc>
        <w:tc>
          <w:tcPr>
            <w:tcW w:w="1691" w:type="pct"/>
            <w:shd w:val="clear" w:color="auto" w:fill="FFFFFF" w:themeFill="background1"/>
          </w:tcPr>
          <w:p w14:paraId="074D11F7" w14:textId="77777777" w:rsidR="00800D9D" w:rsidRPr="00C741BB" w:rsidRDefault="00800D9D" w:rsidP="008559BE">
            <w:pPr>
              <w:spacing w:after="0" w:line="240" w:lineRule="auto"/>
              <w:rPr>
                <w:rFonts w:asciiTheme="minorHAnsi" w:eastAsia="Times New Roman" w:hAnsiTheme="minorHAnsi" w:cstheme="minorHAnsi"/>
                <w:color w:val="000000"/>
                <w:sz w:val="20"/>
                <w:szCs w:val="20"/>
                <w:lang w:eastAsia="en-AU"/>
              </w:rPr>
            </w:pPr>
            <w:r w:rsidRPr="00800D9D">
              <w:rPr>
                <w:sz w:val="20"/>
                <w:szCs w:val="20"/>
              </w:rPr>
              <w:t>Establish a SMZ of approximately 100 ha over each verified record incorporating the detection site wherever possible.</w:t>
            </w:r>
          </w:p>
        </w:tc>
        <w:tc>
          <w:tcPr>
            <w:tcW w:w="1473" w:type="pct"/>
            <w:shd w:val="clear" w:color="auto" w:fill="FFFFFF" w:themeFill="background1"/>
          </w:tcPr>
          <w:p w14:paraId="32B6D479" w14:textId="77777777" w:rsidR="00800D9D" w:rsidRPr="00800D9D" w:rsidRDefault="00800D9D" w:rsidP="00CB61BC">
            <w:pPr>
              <w:spacing w:after="0" w:line="240" w:lineRule="auto"/>
              <w:rPr>
                <w:rFonts w:asciiTheme="minorHAnsi" w:eastAsia="Times New Roman" w:hAnsiTheme="minorHAnsi" w:cstheme="minorHAnsi"/>
                <w:color w:val="000000"/>
                <w:sz w:val="20"/>
                <w:szCs w:val="20"/>
                <w:lang w:eastAsia="en-AU"/>
              </w:rPr>
            </w:pPr>
            <w:r w:rsidRPr="00800D9D">
              <w:rPr>
                <w:sz w:val="20"/>
                <w:szCs w:val="20"/>
              </w:rPr>
              <w:t>Prepare a SMZ plan prior to timber harvesting or road construction commencement, incorporating any relevant information from studies of the species.</w:t>
            </w:r>
          </w:p>
        </w:tc>
        <w:tc>
          <w:tcPr>
            <w:tcW w:w="639" w:type="pct"/>
            <w:shd w:val="clear" w:color="auto" w:fill="FFFFFF" w:themeFill="background1"/>
          </w:tcPr>
          <w:p w14:paraId="2B01F216" w14:textId="77777777" w:rsidR="00800D9D" w:rsidRPr="00800D9D" w:rsidRDefault="00800D9D" w:rsidP="00963C9B">
            <w:pPr>
              <w:spacing w:after="0" w:line="240" w:lineRule="auto"/>
              <w:rPr>
                <w:rFonts w:asciiTheme="minorHAnsi" w:eastAsia="Times New Roman" w:hAnsiTheme="minorHAnsi" w:cstheme="minorHAnsi"/>
                <w:b/>
                <w:bCs/>
                <w:noProof/>
                <w:color w:val="000000"/>
                <w:sz w:val="20"/>
                <w:szCs w:val="20"/>
                <w:lang w:eastAsia="en-AU"/>
              </w:rPr>
            </w:pPr>
            <w:r w:rsidRPr="00800D9D">
              <w:rPr>
                <w:sz w:val="20"/>
                <w:szCs w:val="20"/>
              </w:rPr>
              <w:t>Review this strategy when 10 Smoky Mouse SMZ are established or in light of further research regarding the conservation status of the species and its response to disturbance</w:t>
            </w:r>
          </w:p>
        </w:tc>
      </w:tr>
      <w:tr w:rsidR="006F2BDB" w:rsidRPr="00E61087" w14:paraId="61A47ECB" w14:textId="77777777" w:rsidTr="00942A90">
        <w:trPr>
          <w:trHeight w:val="480"/>
        </w:trPr>
        <w:tc>
          <w:tcPr>
            <w:tcW w:w="383" w:type="pct"/>
            <w:tcBorders>
              <w:bottom w:val="single" w:sz="4" w:space="0" w:color="F79646" w:themeColor="accent6"/>
            </w:tcBorders>
            <w:shd w:val="clear" w:color="auto" w:fill="FFFFFF" w:themeFill="background1"/>
          </w:tcPr>
          <w:p w14:paraId="151E4E0F" w14:textId="77777777" w:rsidR="001466C8" w:rsidRPr="00552B03" w:rsidRDefault="001466C8" w:rsidP="00963C9B">
            <w:pPr>
              <w:spacing w:after="0"/>
              <w:rPr>
                <w:rFonts w:ascii="Arial" w:eastAsia="Times New Roman" w:hAnsi="Arial"/>
                <w:b/>
                <w:bCs/>
                <w:noProof/>
                <w:sz w:val="20"/>
                <w:szCs w:val="20"/>
              </w:rPr>
            </w:pPr>
            <w:r w:rsidRPr="00A759F1">
              <w:rPr>
                <w:rFonts w:asciiTheme="minorHAnsi" w:eastAsia="Times New Roman" w:hAnsiTheme="minorHAnsi" w:cstheme="minorHAnsi"/>
                <w:color w:val="000000"/>
                <w:sz w:val="20"/>
                <w:szCs w:val="20"/>
                <w:lang w:eastAsia="en-AU"/>
              </w:rPr>
              <w:t xml:space="preserve">Central </w:t>
            </w:r>
            <w:r w:rsidR="004105CB" w:rsidRPr="00A759F1">
              <w:rPr>
                <w:rFonts w:asciiTheme="minorHAnsi" w:eastAsia="Times New Roman" w:hAnsiTheme="minorHAnsi" w:cstheme="minorHAnsi"/>
                <w:color w:val="000000"/>
                <w:sz w:val="20"/>
                <w:szCs w:val="20"/>
                <w:lang w:eastAsia="en-AU"/>
              </w:rPr>
              <w:t>Highlands MAs</w:t>
            </w:r>
          </w:p>
        </w:tc>
        <w:tc>
          <w:tcPr>
            <w:tcW w:w="436" w:type="pct"/>
            <w:tcBorders>
              <w:bottom w:val="single" w:sz="4" w:space="0" w:color="F79646" w:themeColor="accent6"/>
            </w:tcBorders>
            <w:shd w:val="clear" w:color="auto" w:fill="FFFFFF" w:themeFill="background1"/>
          </w:tcPr>
          <w:p w14:paraId="46A5457A" w14:textId="77777777" w:rsidR="001466C8" w:rsidRPr="00796EE2" w:rsidRDefault="001466C8" w:rsidP="001466C8">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Sooty Owl</w:t>
            </w:r>
          </w:p>
        </w:tc>
        <w:tc>
          <w:tcPr>
            <w:tcW w:w="378" w:type="pct"/>
            <w:tcBorders>
              <w:bottom w:val="single" w:sz="4" w:space="0" w:color="F79646" w:themeColor="accent6"/>
            </w:tcBorders>
            <w:shd w:val="clear" w:color="auto" w:fill="FFFFFF" w:themeFill="background1"/>
          </w:tcPr>
          <w:p w14:paraId="4D6743B8" w14:textId="77777777" w:rsidR="001466C8" w:rsidRPr="00BC21FA" w:rsidRDefault="001466C8" w:rsidP="00745F42">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Tyto tenebricosa</w:t>
            </w:r>
          </w:p>
        </w:tc>
        <w:tc>
          <w:tcPr>
            <w:tcW w:w="1691" w:type="pct"/>
            <w:tcBorders>
              <w:bottom w:val="single" w:sz="4" w:space="0" w:color="F79646" w:themeColor="accent6"/>
            </w:tcBorders>
            <w:shd w:val="clear" w:color="auto" w:fill="FFFFFF" w:themeFill="background1"/>
          </w:tcPr>
          <w:p w14:paraId="0D9DC0FD" w14:textId="77777777" w:rsidR="001466C8" w:rsidRPr="00796EE2" w:rsidRDefault="001466C8" w:rsidP="006F2BDB">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 xml:space="preserve">Establish a SMZ of 250 m radius </w:t>
            </w:r>
            <w:r w:rsidR="00D72825">
              <w:rPr>
                <w:rFonts w:asciiTheme="minorHAnsi" w:eastAsia="Times New Roman" w:hAnsiTheme="minorHAnsi" w:cstheme="minorHAnsi"/>
                <w:color w:val="000000"/>
                <w:sz w:val="20"/>
                <w:szCs w:val="20"/>
                <w:lang w:eastAsia="en-AU"/>
              </w:rPr>
              <w:t>over</w:t>
            </w:r>
            <w:r w:rsidRPr="00796EE2">
              <w:rPr>
                <w:rFonts w:asciiTheme="minorHAnsi" w:eastAsia="Times New Roman" w:hAnsiTheme="minorHAnsi" w:cstheme="minorHAnsi"/>
                <w:color w:val="000000"/>
                <w:sz w:val="20"/>
                <w:szCs w:val="20"/>
                <w:lang w:eastAsia="en-AU"/>
              </w:rPr>
              <w:t xml:space="preserve"> each verified nesting and roosting site utilised recently and frequently and located outside a Sooty Owl Management Area, unless already protected. In these cases, habitat for foraging is already provided in areas excluded from timber harvesting by general prescription including wildlife corridors, steep areas and unmerchantable areas and areas protected for other management purposes.</w:t>
            </w:r>
          </w:p>
        </w:tc>
        <w:tc>
          <w:tcPr>
            <w:tcW w:w="1473" w:type="pct"/>
            <w:tcBorders>
              <w:bottom w:val="single" w:sz="4" w:space="0" w:color="F79646" w:themeColor="accent6"/>
            </w:tcBorders>
            <w:shd w:val="clear" w:color="auto" w:fill="FFFFFF" w:themeFill="background1"/>
          </w:tcPr>
          <w:p w14:paraId="780166E6" w14:textId="77777777" w:rsidR="001466C8" w:rsidRPr="00796EE2" w:rsidRDefault="001466C8" w:rsidP="00CB61BC">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Exclude timber harvesting, road construction and other activities likely to disturb breeding activity during the breeding season. Protect all trees within a 100</w:t>
            </w:r>
            <w:r w:rsidR="002C1D88">
              <w:rPr>
                <w:rFonts w:asciiTheme="minorHAnsi" w:eastAsia="Times New Roman" w:hAnsiTheme="minorHAnsi" w:cstheme="minorHAnsi"/>
                <w:color w:val="000000"/>
                <w:sz w:val="20"/>
                <w:szCs w:val="20"/>
                <w:lang w:eastAsia="en-AU"/>
              </w:rPr>
              <w:t xml:space="preserve"> </w:t>
            </w:r>
            <w:r w:rsidRPr="00796EE2">
              <w:rPr>
                <w:rFonts w:asciiTheme="minorHAnsi" w:eastAsia="Times New Roman" w:hAnsiTheme="minorHAnsi" w:cstheme="minorHAnsi"/>
                <w:color w:val="000000"/>
                <w:sz w:val="20"/>
                <w:szCs w:val="20"/>
                <w:lang w:eastAsia="en-AU"/>
              </w:rPr>
              <w:t xml:space="preserve">m radius of the nest tree from timber </w:t>
            </w:r>
            <w:r w:rsidR="00EA1326">
              <w:rPr>
                <w:rFonts w:asciiTheme="minorHAnsi" w:eastAsia="Times New Roman" w:hAnsiTheme="minorHAnsi" w:cstheme="minorHAnsi"/>
                <w:color w:val="000000"/>
                <w:sz w:val="20"/>
                <w:szCs w:val="20"/>
                <w:lang w:eastAsia="en-AU"/>
              </w:rPr>
              <w:t>harvesting</w:t>
            </w:r>
            <w:r w:rsidRPr="00796EE2">
              <w:rPr>
                <w:rFonts w:asciiTheme="minorHAnsi" w:eastAsia="Times New Roman" w:hAnsiTheme="minorHAnsi" w:cstheme="minorHAnsi"/>
                <w:color w:val="000000"/>
                <w:sz w:val="20"/>
                <w:szCs w:val="20"/>
                <w:lang w:eastAsia="en-AU"/>
              </w:rPr>
              <w:t>.</w:t>
            </w:r>
          </w:p>
        </w:tc>
        <w:tc>
          <w:tcPr>
            <w:tcW w:w="639" w:type="pct"/>
            <w:tcBorders>
              <w:bottom w:val="single" w:sz="4" w:space="0" w:color="F79646" w:themeColor="accent6"/>
            </w:tcBorders>
            <w:shd w:val="clear" w:color="auto" w:fill="FFFFFF" w:themeFill="background1"/>
          </w:tcPr>
          <w:p w14:paraId="68D58036" w14:textId="77777777" w:rsidR="001466C8" w:rsidRPr="00796EE2" w:rsidRDefault="001466C8"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color w:val="000000"/>
                <w:sz w:val="20"/>
                <w:szCs w:val="20"/>
                <w:lang w:eastAsia="en-AU"/>
              </w:rPr>
              <w:t> </w:t>
            </w:r>
          </w:p>
        </w:tc>
      </w:tr>
      <w:tr w:rsidR="006F2BDB" w:rsidRPr="00E61087" w14:paraId="4C3536A4" w14:textId="77777777" w:rsidTr="00714EF7">
        <w:trPr>
          <w:trHeight w:val="480"/>
        </w:trPr>
        <w:tc>
          <w:tcPr>
            <w:tcW w:w="383" w:type="pct"/>
            <w:shd w:val="clear" w:color="auto" w:fill="FFFFFF" w:themeFill="background1"/>
          </w:tcPr>
          <w:p w14:paraId="7EA11027" w14:textId="77777777" w:rsidR="001466C8" w:rsidRPr="00552B03" w:rsidRDefault="001466C8" w:rsidP="00963C9B">
            <w:pPr>
              <w:spacing w:after="0"/>
              <w:rPr>
                <w:rFonts w:ascii="Arial" w:eastAsia="Times New Roman" w:hAnsi="Arial"/>
                <w:b/>
                <w:bCs/>
                <w:noProof/>
                <w:sz w:val="20"/>
                <w:szCs w:val="20"/>
              </w:rPr>
            </w:pPr>
            <w:r w:rsidRPr="00A759F1">
              <w:rPr>
                <w:rFonts w:asciiTheme="minorHAnsi" w:eastAsia="Times New Roman" w:hAnsiTheme="minorHAnsi" w:cstheme="minorHAnsi"/>
                <w:color w:val="000000"/>
                <w:sz w:val="20"/>
                <w:szCs w:val="20"/>
                <w:lang w:eastAsia="en-AU"/>
              </w:rPr>
              <w:t xml:space="preserve">Central </w:t>
            </w:r>
            <w:r w:rsidR="004105CB" w:rsidRPr="00A759F1">
              <w:rPr>
                <w:rFonts w:asciiTheme="minorHAnsi" w:eastAsia="Times New Roman" w:hAnsiTheme="minorHAnsi" w:cstheme="minorHAnsi"/>
                <w:color w:val="000000"/>
                <w:sz w:val="20"/>
                <w:szCs w:val="20"/>
                <w:lang w:eastAsia="en-AU"/>
              </w:rPr>
              <w:t>Highlands MAs</w:t>
            </w:r>
          </w:p>
        </w:tc>
        <w:tc>
          <w:tcPr>
            <w:tcW w:w="436" w:type="pct"/>
            <w:shd w:val="clear" w:color="auto" w:fill="FFFFFF" w:themeFill="background1"/>
          </w:tcPr>
          <w:p w14:paraId="03F5A347" w14:textId="77777777" w:rsidR="001466C8" w:rsidRPr="00796EE2" w:rsidRDefault="001466C8" w:rsidP="001466C8">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Spot-tail Quoll</w:t>
            </w:r>
          </w:p>
        </w:tc>
        <w:tc>
          <w:tcPr>
            <w:tcW w:w="378" w:type="pct"/>
            <w:shd w:val="clear" w:color="auto" w:fill="FFFFFF" w:themeFill="background1"/>
          </w:tcPr>
          <w:p w14:paraId="01859F0F" w14:textId="77777777" w:rsidR="001466C8" w:rsidRPr="00BC21FA" w:rsidRDefault="001466C8" w:rsidP="00745F42">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Dasyurus maculatus</w:t>
            </w:r>
          </w:p>
        </w:tc>
        <w:tc>
          <w:tcPr>
            <w:tcW w:w="1691" w:type="pct"/>
            <w:shd w:val="clear" w:color="auto" w:fill="FFFFFF" w:themeFill="background1"/>
          </w:tcPr>
          <w:p w14:paraId="7E33A1C4" w14:textId="77777777" w:rsidR="001466C8" w:rsidRPr="00796EE2" w:rsidRDefault="001466C8" w:rsidP="006F2BDB">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Establish a 500 ha SPZ and a 1000 ha SMZ for all verified Quoll records in State forest throughout Victoria, up to a target of 50 sites. The location of the SPZ and SMZ will based on protecting preferred habitat features for Quolls. Protect verified den and latrine sites by at least a 200 m radius SPZ. The SPZ may include other detection sites, based on habitat quality and the proximity of existing protected habitat. Include detection sites outside the SPZ within the SMZ, unless there are compelling reasons for excluding them (</w:t>
            </w:r>
            <w:r w:rsidR="004105CB" w:rsidRPr="00796EE2">
              <w:rPr>
                <w:rFonts w:asciiTheme="minorHAnsi" w:eastAsia="Times New Roman" w:hAnsiTheme="minorHAnsi" w:cstheme="minorHAnsi"/>
                <w:color w:val="000000"/>
                <w:sz w:val="20"/>
                <w:szCs w:val="20"/>
                <w:lang w:eastAsia="en-AU"/>
              </w:rPr>
              <w:t>e.g.</w:t>
            </w:r>
            <w:r w:rsidRPr="00796EE2">
              <w:rPr>
                <w:rFonts w:asciiTheme="minorHAnsi" w:eastAsia="Times New Roman" w:hAnsiTheme="minorHAnsi" w:cstheme="minorHAnsi"/>
                <w:color w:val="000000"/>
                <w:sz w:val="20"/>
                <w:szCs w:val="20"/>
                <w:lang w:eastAsia="en-AU"/>
              </w:rPr>
              <w:t xml:space="preserve"> a record in a clearly unsuitable location for habitat protection, proximity of existing protected habitat </w:t>
            </w:r>
            <w:r w:rsidR="004105CB" w:rsidRPr="00796EE2">
              <w:rPr>
                <w:rFonts w:asciiTheme="minorHAnsi" w:eastAsia="Times New Roman" w:hAnsiTheme="minorHAnsi" w:cstheme="minorHAnsi"/>
                <w:color w:val="000000"/>
                <w:sz w:val="20"/>
                <w:szCs w:val="20"/>
                <w:lang w:eastAsia="en-AU"/>
              </w:rPr>
              <w:t>etc.</w:t>
            </w:r>
            <w:r w:rsidRPr="00796EE2">
              <w:rPr>
                <w:rFonts w:asciiTheme="minorHAnsi" w:eastAsia="Times New Roman" w:hAnsiTheme="minorHAnsi" w:cstheme="minorHAnsi"/>
                <w:color w:val="000000"/>
                <w:sz w:val="20"/>
                <w:szCs w:val="20"/>
                <w:lang w:eastAsia="en-AU"/>
              </w:rPr>
              <w:t>). Prioritise site protection for Quolls according to habitat quality, current reservation status of the site, linkage to other reserves and the presence of complementary values. Records within 2 km of each other are generally regarded as the same animal unless proved otherwise.</w:t>
            </w:r>
          </w:p>
        </w:tc>
        <w:tc>
          <w:tcPr>
            <w:tcW w:w="1473" w:type="pct"/>
            <w:shd w:val="clear" w:color="auto" w:fill="FFFFFF" w:themeFill="background1"/>
          </w:tcPr>
          <w:p w14:paraId="1DD1D990" w14:textId="77777777" w:rsidR="001466C8" w:rsidRPr="00796EE2" w:rsidRDefault="001466C8" w:rsidP="00CB61BC">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Exclude the use of threatening poisons within 1</w:t>
            </w:r>
            <w:r w:rsidR="002C1D88">
              <w:rPr>
                <w:rFonts w:asciiTheme="minorHAnsi" w:eastAsia="Times New Roman" w:hAnsiTheme="minorHAnsi" w:cstheme="minorHAnsi"/>
                <w:color w:val="000000"/>
                <w:sz w:val="20"/>
                <w:szCs w:val="20"/>
                <w:lang w:eastAsia="en-AU"/>
              </w:rPr>
              <w:t xml:space="preserve"> </w:t>
            </w:r>
            <w:r w:rsidRPr="00796EE2">
              <w:rPr>
                <w:rFonts w:asciiTheme="minorHAnsi" w:eastAsia="Times New Roman" w:hAnsiTheme="minorHAnsi" w:cstheme="minorHAnsi"/>
                <w:color w:val="000000"/>
                <w:sz w:val="20"/>
                <w:szCs w:val="20"/>
                <w:lang w:eastAsia="en-AU"/>
              </w:rPr>
              <w:t>km of a record less than 5 years old.</w:t>
            </w:r>
            <w:r w:rsidR="00730C70">
              <w:t xml:space="preserve"> </w:t>
            </w:r>
            <w:r w:rsidR="00730C70" w:rsidRPr="00730C70">
              <w:rPr>
                <w:rFonts w:asciiTheme="minorHAnsi" w:eastAsia="Times New Roman" w:hAnsiTheme="minorHAnsi" w:cstheme="minorHAnsi"/>
                <w:color w:val="000000"/>
                <w:sz w:val="20"/>
                <w:szCs w:val="20"/>
                <w:lang w:eastAsia="en-AU"/>
              </w:rPr>
              <w:t>Develop and comply with a SMZ plan</w:t>
            </w:r>
          </w:p>
        </w:tc>
        <w:tc>
          <w:tcPr>
            <w:tcW w:w="639" w:type="pct"/>
            <w:shd w:val="clear" w:color="auto" w:fill="FFFFFF" w:themeFill="background1"/>
          </w:tcPr>
          <w:p w14:paraId="169423FC" w14:textId="77777777" w:rsidR="001466C8" w:rsidRPr="00796EE2" w:rsidRDefault="001466C8"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color w:val="000000"/>
                <w:sz w:val="20"/>
                <w:szCs w:val="20"/>
                <w:lang w:eastAsia="en-AU"/>
              </w:rPr>
              <w:t>Periodically review the selection of Quoll records afforded SPZ and SMZ protection, to ensure that once targets are reached and as new records accrue or other information becomes available, the network of protected habitat in the FMA is optimal for Quoll conservation. Substitution of protected Quoll sites must consider the extent and quality of habitat and the currency, reliability and type of record.</w:t>
            </w:r>
          </w:p>
        </w:tc>
      </w:tr>
      <w:tr w:rsidR="006F2BDB" w:rsidRPr="00E61087" w14:paraId="37D7CC42" w14:textId="77777777" w:rsidTr="00714EF7">
        <w:trPr>
          <w:trHeight w:val="480"/>
        </w:trPr>
        <w:tc>
          <w:tcPr>
            <w:tcW w:w="383" w:type="pct"/>
            <w:shd w:val="clear" w:color="auto" w:fill="FFFFFF" w:themeFill="background1"/>
          </w:tcPr>
          <w:p w14:paraId="307DFEFB" w14:textId="77777777" w:rsidR="001466C8" w:rsidRPr="00552B03" w:rsidRDefault="001466C8" w:rsidP="00963C9B">
            <w:pPr>
              <w:spacing w:after="0"/>
              <w:rPr>
                <w:rFonts w:ascii="Arial" w:eastAsia="Times New Roman" w:hAnsi="Arial"/>
                <w:b/>
                <w:bCs/>
                <w:noProof/>
                <w:sz w:val="20"/>
                <w:szCs w:val="20"/>
              </w:rPr>
            </w:pPr>
            <w:r w:rsidRPr="00A759F1">
              <w:rPr>
                <w:rFonts w:asciiTheme="minorHAnsi" w:eastAsia="Times New Roman" w:hAnsiTheme="minorHAnsi" w:cstheme="minorHAnsi"/>
                <w:color w:val="000000"/>
                <w:sz w:val="20"/>
                <w:szCs w:val="20"/>
                <w:lang w:eastAsia="en-AU"/>
              </w:rPr>
              <w:t xml:space="preserve">Central </w:t>
            </w:r>
            <w:r w:rsidR="004105CB" w:rsidRPr="00A759F1">
              <w:rPr>
                <w:rFonts w:asciiTheme="minorHAnsi" w:eastAsia="Times New Roman" w:hAnsiTheme="minorHAnsi" w:cstheme="minorHAnsi"/>
                <w:color w:val="000000"/>
                <w:sz w:val="20"/>
                <w:szCs w:val="20"/>
                <w:lang w:eastAsia="en-AU"/>
              </w:rPr>
              <w:t>Highlands MAs</w:t>
            </w:r>
          </w:p>
        </w:tc>
        <w:tc>
          <w:tcPr>
            <w:tcW w:w="436" w:type="pct"/>
            <w:shd w:val="clear" w:color="auto" w:fill="FFFFFF" w:themeFill="background1"/>
          </w:tcPr>
          <w:p w14:paraId="6CABAF02" w14:textId="77777777" w:rsidR="001466C8" w:rsidRPr="00796EE2" w:rsidRDefault="001466C8" w:rsidP="001466C8">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Spotted Tree Frog</w:t>
            </w:r>
          </w:p>
        </w:tc>
        <w:tc>
          <w:tcPr>
            <w:tcW w:w="378" w:type="pct"/>
            <w:shd w:val="clear" w:color="auto" w:fill="FFFFFF" w:themeFill="background1"/>
          </w:tcPr>
          <w:p w14:paraId="1165D90A" w14:textId="77777777" w:rsidR="001466C8" w:rsidRPr="00BC21FA" w:rsidRDefault="001466C8" w:rsidP="00745F42">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Litoria spenceri</w:t>
            </w:r>
          </w:p>
        </w:tc>
        <w:tc>
          <w:tcPr>
            <w:tcW w:w="1691" w:type="pct"/>
            <w:shd w:val="clear" w:color="auto" w:fill="FFFFFF" w:themeFill="background1"/>
          </w:tcPr>
          <w:p w14:paraId="0B440B1C" w14:textId="77777777" w:rsidR="001466C8" w:rsidRPr="00796EE2" w:rsidRDefault="001466C8" w:rsidP="006F2BDB">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 xml:space="preserve">Until the species critical habitat is known, establish a SPZ of 300 m radius </w:t>
            </w:r>
            <w:r w:rsidR="00D72825">
              <w:rPr>
                <w:rFonts w:asciiTheme="minorHAnsi" w:eastAsia="Times New Roman" w:hAnsiTheme="minorHAnsi" w:cstheme="minorHAnsi"/>
                <w:color w:val="000000"/>
                <w:sz w:val="20"/>
                <w:szCs w:val="20"/>
                <w:lang w:eastAsia="en-AU"/>
              </w:rPr>
              <w:t>over</w:t>
            </w:r>
            <w:r w:rsidRPr="00796EE2">
              <w:rPr>
                <w:rFonts w:asciiTheme="minorHAnsi" w:eastAsia="Times New Roman" w:hAnsiTheme="minorHAnsi" w:cstheme="minorHAnsi"/>
                <w:color w:val="000000"/>
                <w:sz w:val="20"/>
                <w:szCs w:val="20"/>
                <w:lang w:eastAsia="en-AU"/>
              </w:rPr>
              <w:t xml:space="preserve"> verified locations where frogs have been recorded and where suitable habitat has been mapped (collectively referred to as 'stream habitat'</w:t>
            </w:r>
            <w:r w:rsidR="00291ABF">
              <w:rPr>
                <w:rFonts w:asciiTheme="minorHAnsi" w:eastAsia="Times New Roman" w:hAnsiTheme="minorHAnsi" w:cstheme="minorHAnsi"/>
                <w:color w:val="000000"/>
                <w:sz w:val="20"/>
                <w:szCs w:val="20"/>
                <w:lang w:eastAsia="en-AU"/>
              </w:rPr>
              <w:t>)</w:t>
            </w:r>
            <w:r w:rsidRPr="00796EE2">
              <w:rPr>
                <w:rFonts w:asciiTheme="minorHAnsi" w:eastAsia="Times New Roman" w:hAnsiTheme="minorHAnsi" w:cstheme="minorHAnsi"/>
                <w:color w:val="000000"/>
                <w:sz w:val="20"/>
                <w:szCs w:val="20"/>
                <w:lang w:eastAsia="en-AU"/>
              </w:rPr>
              <w:t xml:space="preserve">. </w:t>
            </w:r>
          </w:p>
        </w:tc>
        <w:tc>
          <w:tcPr>
            <w:tcW w:w="1473" w:type="pct"/>
            <w:shd w:val="clear" w:color="auto" w:fill="FFFFFF" w:themeFill="background1"/>
          </w:tcPr>
          <w:p w14:paraId="4C6AE6AC" w14:textId="77777777" w:rsidR="001466C8" w:rsidRPr="00796EE2" w:rsidRDefault="001466C8" w:rsidP="00CB61BC">
            <w:pPr>
              <w:spacing w:after="0" w:line="240" w:lineRule="auto"/>
              <w:rPr>
                <w:rFonts w:asciiTheme="minorHAnsi" w:eastAsia="Times New Roman" w:hAnsiTheme="minorHAnsi" w:cstheme="minorHAnsi"/>
                <w:color w:val="000000"/>
                <w:sz w:val="20"/>
                <w:szCs w:val="20"/>
                <w:lang w:eastAsia="en-AU"/>
              </w:rPr>
            </w:pPr>
            <w:r w:rsidRPr="00796EE2">
              <w:rPr>
                <w:rFonts w:asciiTheme="minorHAnsi" w:eastAsia="Times New Roman" w:hAnsiTheme="minorHAnsi" w:cstheme="minorHAnsi"/>
                <w:color w:val="000000"/>
                <w:sz w:val="20"/>
                <w:szCs w:val="20"/>
                <w:lang w:eastAsia="en-AU"/>
              </w:rPr>
              <w:t>Exclude timber harvesting, new road construction and other potentially threatening activities (such as prescribed fire) from the SPZ.</w:t>
            </w:r>
          </w:p>
        </w:tc>
        <w:tc>
          <w:tcPr>
            <w:tcW w:w="639" w:type="pct"/>
            <w:shd w:val="clear" w:color="auto" w:fill="FFFFFF" w:themeFill="background1"/>
          </w:tcPr>
          <w:p w14:paraId="3C20227C" w14:textId="77777777" w:rsidR="001466C8" w:rsidRPr="00796EE2" w:rsidRDefault="001466C8"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color w:val="000000"/>
                <w:sz w:val="20"/>
                <w:szCs w:val="20"/>
                <w:lang w:eastAsia="en-AU"/>
              </w:rPr>
              <w:t> </w:t>
            </w:r>
          </w:p>
        </w:tc>
      </w:tr>
      <w:tr w:rsidR="00942A90" w:rsidRPr="00E61087" w14:paraId="1124C94F"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6CC3D851" w14:textId="77777777" w:rsidR="00942A90" w:rsidRPr="00942A90" w:rsidRDefault="00942A90" w:rsidP="00942A90">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304E7B2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Australian Grayling</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4DD8994F"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Prototrodes maraena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097E405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extending 100 m from each bank for 1 km upstream and 1 km downstream of verified populations.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B7839BA"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Avoid constructing new roads in the SPZ.</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5E4B7DC5"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50 significant fish sites have been located.</w:t>
            </w:r>
          </w:p>
        </w:tc>
      </w:tr>
      <w:tr w:rsidR="000D400F" w:rsidRPr="006F43D9" w14:paraId="7C88D103" w14:textId="77777777" w:rsidTr="000D400F">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4B4B8DE7" w14:textId="77777777" w:rsidR="000D400F" w:rsidRPr="000D400F" w:rsidRDefault="000D400F" w:rsidP="006641C7">
            <w:pPr>
              <w:spacing w:after="0"/>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C8FA538" w14:textId="77777777" w:rsidR="000D400F" w:rsidRPr="000D400F" w:rsidRDefault="000D400F" w:rsidP="006641C7">
            <w:pPr>
              <w:spacing w:after="0" w:line="240" w:lineRule="auto"/>
              <w:rPr>
                <w:rFonts w:asciiTheme="minorHAnsi" w:eastAsia="Times New Roman" w:hAnsiTheme="minorHAnsi" w:cstheme="minorHAnsi"/>
                <w:color w:val="000000"/>
                <w:sz w:val="20"/>
                <w:szCs w:val="20"/>
                <w:lang w:eastAsia="en-AU"/>
              </w:rPr>
            </w:pPr>
            <w:r w:rsidRPr="000D400F">
              <w:rPr>
                <w:rFonts w:asciiTheme="minorHAnsi" w:eastAsia="Times New Roman" w:hAnsiTheme="minorHAnsi" w:cstheme="minorHAnsi"/>
                <w:color w:val="000000"/>
                <w:sz w:val="20"/>
                <w:szCs w:val="20"/>
                <w:lang w:eastAsia="en-AU"/>
              </w:rPr>
              <w:t>Barking Owl</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1DC22811" w14:textId="77777777" w:rsidR="000D400F" w:rsidRPr="00BC21FA" w:rsidRDefault="000D400F" w:rsidP="006641C7">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Ninox connivens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C87DC08" w14:textId="77777777" w:rsidR="000D400F" w:rsidRPr="000D400F" w:rsidRDefault="000D400F" w:rsidP="006641C7">
            <w:pPr>
              <w:spacing w:after="0" w:line="240" w:lineRule="auto"/>
              <w:rPr>
                <w:rFonts w:asciiTheme="minorHAnsi" w:eastAsia="Times New Roman" w:hAnsiTheme="minorHAnsi" w:cstheme="minorHAnsi"/>
                <w:color w:val="000000"/>
                <w:sz w:val="20"/>
                <w:szCs w:val="20"/>
                <w:lang w:eastAsia="en-AU"/>
              </w:rPr>
            </w:pPr>
            <w:r w:rsidRPr="000D400F">
              <w:rPr>
                <w:rFonts w:asciiTheme="minorHAnsi" w:eastAsia="Times New Roman" w:hAnsiTheme="minorHAnsi" w:cstheme="minorHAnsi"/>
                <w:color w:val="000000"/>
                <w:sz w:val="20"/>
                <w:szCs w:val="20"/>
                <w:lang w:eastAsia="en-AU"/>
              </w:rPr>
              <w:t xml:space="preserve">Establish a SPZ of 3 ha and a SMZ of 250-300 m radius (or equivalent linear area) around each verified nesting and roosting site utilised recently and frequently and located outside a Barking Owl Management Area. </w:t>
            </w:r>
            <w:r w:rsidRPr="000D400F">
              <w:rPr>
                <w:rFonts w:asciiTheme="minorHAnsi" w:eastAsia="Times New Roman" w:hAnsiTheme="minorHAnsi" w:cstheme="minorHAnsi"/>
                <w:color w:val="000000"/>
                <w:sz w:val="20"/>
                <w:szCs w:val="20"/>
                <w:lang w:eastAsia="en-AU"/>
              </w:rPr>
              <w:br/>
              <w:t>A SMZ is not required where existing zoning or public land tenure provides equivalent or greater protection.</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311002A" w14:textId="77777777" w:rsidR="000D400F" w:rsidRPr="000D400F" w:rsidRDefault="000D400F" w:rsidP="006641C7">
            <w:pPr>
              <w:spacing w:after="0" w:line="240" w:lineRule="auto"/>
              <w:rPr>
                <w:rFonts w:asciiTheme="minorHAnsi" w:eastAsia="Times New Roman" w:hAnsiTheme="minorHAnsi" w:cstheme="minorHAnsi"/>
                <w:color w:val="000000"/>
                <w:sz w:val="20"/>
                <w:szCs w:val="20"/>
                <w:lang w:eastAsia="en-AU"/>
              </w:rPr>
            </w:pPr>
            <w:r w:rsidRPr="000D400F">
              <w:rPr>
                <w:rFonts w:asciiTheme="minorHAnsi" w:eastAsia="Times New Roman" w:hAnsiTheme="minorHAnsi" w:cstheme="minorHAnsi"/>
                <w:color w:val="000000"/>
                <w:sz w:val="20"/>
                <w:szCs w:val="20"/>
                <w:lang w:eastAsia="en-AU"/>
              </w:rPr>
              <w:t>Prepare an SMZ plan prior to harvesting commencement. SMZ plans will protect hollow-bearing trees for owls and prey species along with younger trees that may provide hollows in future. These areas will be managed to maintain habitat capable of supporting adequate populations of birds and arboreal prey mammals to support breeding owls.</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7E401C40" w14:textId="77777777" w:rsidR="000D400F" w:rsidRPr="000D400F" w:rsidRDefault="000D400F" w:rsidP="006641C7">
            <w:pPr>
              <w:spacing w:after="0" w:line="240" w:lineRule="auto"/>
              <w:rPr>
                <w:rFonts w:asciiTheme="minorHAnsi" w:eastAsia="Times New Roman" w:hAnsiTheme="minorHAnsi" w:cstheme="minorHAnsi"/>
                <w:color w:val="000000"/>
                <w:sz w:val="20"/>
                <w:szCs w:val="20"/>
                <w:lang w:eastAsia="en-AU"/>
              </w:rPr>
            </w:pPr>
            <w:r w:rsidRPr="000D400F">
              <w:rPr>
                <w:rFonts w:asciiTheme="minorHAnsi" w:eastAsia="Times New Roman" w:hAnsiTheme="minorHAnsi" w:cstheme="minorHAnsi"/>
                <w:color w:val="000000"/>
                <w:sz w:val="20"/>
                <w:szCs w:val="20"/>
                <w:lang w:eastAsia="en-AU"/>
              </w:rPr>
              <w:t> </w:t>
            </w:r>
          </w:p>
        </w:tc>
      </w:tr>
      <w:tr w:rsidR="00942A90" w:rsidRPr="00E61087" w14:paraId="5C3DD1AB"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7C75368" w14:textId="77777777" w:rsidR="00942A90" w:rsidRPr="00942A90" w:rsidRDefault="00942A90" w:rsidP="00942A90">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4D7853D"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Blue Mountains Tree Frog</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7B1F416F"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Litoria citropa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791E3C14"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extending 100 m from each bank for 500 m upstream and 500 m downstream for verified sites of more than 50 individuals.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17F3B5B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7B8FF1D7"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20 sites are established.</w:t>
            </w:r>
          </w:p>
        </w:tc>
      </w:tr>
      <w:tr w:rsidR="00942A90" w:rsidRPr="00E61087" w14:paraId="2A7F325A"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4AA18408"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31530ADD"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Common Brushtail Possum</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59D47F99"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Trichosurus vulpecula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482FFD14"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of approximately 100 ha of suitable habitat where verified records report more than 2 individuals per hectare, more than 10 individuals per km  or more than 15 individuals per hour of spotlighting, or where substantial populations are located in isolated or unusual habitat.</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740CC2B4"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2896567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F7371C" w:rsidRPr="006F43D9" w14:paraId="18ED0915" w14:textId="77777777" w:rsidTr="00F7371C">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6CBB5F7D" w14:textId="77777777" w:rsidR="00F7371C" w:rsidRPr="00F7371C" w:rsidRDefault="00F7371C" w:rsidP="006641C7">
            <w:pPr>
              <w:spacing w:after="0"/>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6B4B3279" w14:textId="77777777" w:rsidR="00F7371C" w:rsidRPr="00F7371C" w:rsidRDefault="00F7371C" w:rsidP="006641C7">
            <w:pPr>
              <w:spacing w:after="0" w:line="240" w:lineRule="auto"/>
              <w:rPr>
                <w:rFonts w:asciiTheme="minorHAnsi" w:eastAsia="Times New Roman" w:hAnsiTheme="minorHAnsi" w:cstheme="minorHAnsi"/>
                <w:color w:val="000000"/>
                <w:sz w:val="20"/>
                <w:szCs w:val="20"/>
                <w:lang w:eastAsia="en-AU"/>
              </w:rPr>
            </w:pPr>
            <w:r w:rsidRPr="00F7371C">
              <w:rPr>
                <w:rFonts w:asciiTheme="minorHAnsi" w:eastAsia="Times New Roman" w:hAnsiTheme="minorHAnsi" w:cstheme="minorHAnsi"/>
                <w:color w:val="000000"/>
                <w:sz w:val="20"/>
                <w:szCs w:val="20"/>
                <w:lang w:eastAsia="en-AU"/>
              </w:rPr>
              <w:t>Common Bent-wing Bat</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3EDC33BC" w14:textId="77777777" w:rsidR="00F7371C" w:rsidRPr="00BC21FA" w:rsidRDefault="00F7371C" w:rsidP="006641C7">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Miniopteris schreibersii</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20B97CCE" w14:textId="77777777" w:rsidR="00F7371C" w:rsidRPr="00F7371C" w:rsidRDefault="00F7371C" w:rsidP="006641C7">
            <w:pPr>
              <w:spacing w:after="0" w:line="240" w:lineRule="auto"/>
              <w:rPr>
                <w:rFonts w:asciiTheme="minorHAnsi" w:eastAsia="Times New Roman" w:hAnsiTheme="minorHAnsi" w:cstheme="minorHAnsi"/>
                <w:color w:val="000000"/>
                <w:sz w:val="20"/>
                <w:szCs w:val="20"/>
                <w:lang w:eastAsia="en-AU"/>
              </w:rPr>
            </w:pPr>
            <w:r w:rsidRPr="00F7371C">
              <w:rPr>
                <w:rFonts w:asciiTheme="minorHAnsi" w:eastAsia="Times New Roman" w:hAnsiTheme="minorHAnsi" w:cstheme="minorHAnsi"/>
                <w:color w:val="000000"/>
                <w:sz w:val="20"/>
                <w:szCs w:val="20"/>
                <w:lang w:eastAsia="en-AU"/>
              </w:rPr>
              <w:t>Establ</w:t>
            </w:r>
            <w:r w:rsidR="00EB598C">
              <w:rPr>
                <w:rFonts w:asciiTheme="minorHAnsi" w:eastAsia="Times New Roman" w:hAnsiTheme="minorHAnsi" w:cstheme="minorHAnsi"/>
                <w:color w:val="000000"/>
                <w:sz w:val="20"/>
                <w:szCs w:val="20"/>
                <w:lang w:eastAsia="en-AU"/>
              </w:rPr>
              <w:t xml:space="preserve">ish a SPZ of 100 m radius </w:t>
            </w:r>
            <w:r w:rsidRPr="00F7371C">
              <w:rPr>
                <w:rFonts w:asciiTheme="minorHAnsi" w:eastAsia="Times New Roman" w:hAnsiTheme="minorHAnsi" w:cstheme="minorHAnsi"/>
                <w:color w:val="000000"/>
                <w:sz w:val="20"/>
                <w:szCs w:val="20"/>
                <w:lang w:eastAsia="en-AU"/>
              </w:rPr>
              <w:t>over verified breeding and roosting caves, trees and mines and over-wintering sites.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06F5A595" w14:textId="77777777" w:rsidR="00F7371C" w:rsidRPr="00F7371C" w:rsidRDefault="00F7371C" w:rsidP="006641C7">
            <w:pPr>
              <w:spacing w:after="0" w:line="240" w:lineRule="auto"/>
              <w:rPr>
                <w:rFonts w:asciiTheme="minorHAnsi" w:eastAsia="Times New Roman" w:hAnsiTheme="minorHAnsi" w:cstheme="minorHAnsi"/>
                <w:color w:val="000000"/>
                <w:sz w:val="20"/>
                <w:szCs w:val="20"/>
                <w:lang w:eastAsia="en-AU"/>
              </w:rPr>
            </w:pPr>
          </w:p>
        </w:tc>
        <w:tc>
          <w:tcPr>
            <w:tcW w:w="639" w:type="pct"/>
            <w:tcBorders>
              <w:top w:val="single" w:sz="4" w:space="0" w:color="F79646" w:themeColor="accent6"/>
              <w:left w:val="nil"/>
              <w:bottom w:val="single" w:sz="4" w:space="0" w:color="F79646" w:themeColor="accent6"/>
            </w:tcBorders>
            <w:shd w:val="clear" w:color="auto" w:fill="FFFFFF" w:themeFill="background1"/>
          </w:tcPr>
          <w:p w14:paraId="18DE0831" w14:textId="77777777" w:rsidR="00F7371C" w:rsidRPr="00F7371C" w:rsidRDefault="00F7371C" w:rsidP="006641C7">
            <w:pPr>
              <w:spacing w:after="0" w:line="240" w:lineRule="auto"/>
              <w:rPr>
                <w:rFonts w:asciiTheme="minorHAnsi" w:eastAsia="Times New Roman" w:hAnsiTheme="minorHAnsi" w:cstheme="minorHAnsi"/>
                <w:color w:val="000000"/>
                <w:sz w:val="20"/>
                <w:szCs w:val="20"/>
                <w:lang w:eastAsia="en-AU"/>
              </w:rPr>
            </w:pPr>
            <w:r w:rsidRPr="00F7371C">
              <w:rPr>
                <w:rFonts w:asciiTheme="minorHAnsi" w:eastAsia="Times New Roman" w:hAnsiTheme="minorHAnsi" w:cstheme="minorHAnsi"/>
                <w:color w:val="000000"/>
                <w:sz w:val="20"/>
                <w:szCs w:val="20"/>
                <w:lang w:eastAsia="en-AU"/>
              </w:rPr>
              <w:t> </w:t>
            </w:r>
          </w:p>
        </w:tc>
      </w:tr>
      <w:tr w:rsidR="00942A90" w:rsidRPr="00E61087" w14:paraId="59C49BDA"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588236D4"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167E58C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Cox's Gudgeon</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08219EFF"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Gobiomorphus coxii</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0CDD4D0B"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extending 100 m from each bank for 1 km upstream and 1 km downstream of verified populations.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20E15F8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Avoid constructing new roads in the SPZ.</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0119E721"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50 significant fish sites have been located.</w:t>
            </w:r>
          </w:p>
        </w:tc>
      </w:tr>
      <w:tr w:rsidR="00942A90" w:rsidRPr="00E61087" w14:paraId="0091692B"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669BE33E"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0569C028"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Diamond Python</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44FD70F5"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Morelia spilota spilota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49E34A35"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of 100 ha of suitable habitat for each verified locality of this species.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2FA2BFFA"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11ABA2C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50 sites have been located.</w:t>
            </w:r>
          </w:p>
        </w:tc>
      </w:tr>
      <w:tr w:rsidR="00942A90" w:rsidRPr="00E61087" w14:paraId="556BD2BF"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657C502A"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6D1C4847"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Eastern Broad-nosed Bat</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710DBC1C"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Scotorepens orion</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6F662CD"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SPZ of approximately 100 ha of older forest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sites where more than 10 individuals are captured in one trapping session.</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25392A37"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1D154E5C"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20 sites are established.</w:t>
            </w:r>
          </w:p>
        </w:tc>
      </w:tr>
      <w:tr w:rsidR="007C42B2" w:rsidRPr="00E61087" w14:paraId="5B56BAD5" w14:textId="77777777" w:rsidTr="007C42B2">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480D37D" w14:textId="77777777" w:rsidR="007C42B2" w:rsidRPr="007C42B2" w:rsidRDefault="007C42B2" w:rsidP="006641C7">
            <w:pPr>
              <w:spacing w:after="0"/>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7D3E1DAD" w14:textId="77777777" w:rsidR="007C42B2" w:rsidRPr="007C42B2" w:rsidRDefault="007C42B2" w:rsidP="006641C7">
            <w:pPr>
              <w:spacing w:after="0" w:line="240" w:lineRule="auto"/>
              <w:rPr>
                <w:rFonts w:asciiTheme="minorHAnsi" w:eastAsia="Times New Roman" w:hAnsiTheme="minorHAnsi" w:cstheme="minorHAnsi"/>
                <w:color w:val="000000"/>
                <w:sz w:val="20"/>
                <w:szCs w:val="20"/>
                <w:lang w:eastAsia="en-AU"/>
              </w:rPr>
            </w:pPr>
            <w:r w:rsidRPr="007C42B2">
              <w:rPr>
                <w:rFonts w:asciiTheme="minorHAnsi" w:eastAsia="Times New Roman" w:hAnsiTheme="minorHAnsi" w:cstheme="minorHAnsi"/>
                <w:color w:val="000000"/>
                <w:sz w:val="20"/>
                <w:szCs w:val="20"/>
                <w:lang w:eastAsia="en-AU"/>
              </w:rPr>
              <w:t>Eastern Horseshoe Bat</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530569B0" w14:textId="77777777" w:rsidR="007C42B2" w:rsidRPr="00BC21FA" w:rsidRDefault="007C42B2" w:rsidP="006641C7">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Rhinolophus megaphyllus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11B457E3" w14:textId="77777777" w:rsidR="007C42B2" w:rsidRPr="007C42B2" w:rsidRDefault="00D66A40" w:rsidP="006641C7">
            <w:pPr>
              <w:spacing w:after="0" w:line="240" w:lineRule="auto"/>
              <w:rPr>
                <w:rFonts w:asciiTheme="minorHAnsi" w:eastAsia="Times New Roman" w:hAnsiTheme="minorHAnsi" w:cstheme="minorHAnsi"/>
                <w:color w:val="000000"/>
                <w:sz w:val="20"/>
                <w:szCs w:val="20"/>
                <w:lang w:eastAsia="en-AU"/>
              </w:rPr>
            </w:pPr>
            <w:r w:rsidRPr="00D66A40">
              <w:rPr>
                <w:rFonts w:asciiTheme="minorHAnsi" w:eastAsia="Times New Roman" w:hAnsiTheme="minorHAnsi" w:cstheme="minorHAnsi"/>
                <w:color w:val="000000"/>
                <w:sz w:val="20"/>
                <w:szCs w:val="20"/>
                <w:lang w:eastAsia="en-AU"/>
              </w:rPr>
              <w:t>Establish a SPZ of 100 m radius over verified breeding and roosting caves, trees and mines and over-wintering sites.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E9C55DD" w14:textId="77777777" w:rsidR="007C42B2" w:rsidRPr="007C42B2" w:rsidRDefault="007C42B2" w:rsidP="006641C7">
            <w:pPr>
              <w:spacing w:after="0" w:line="240" w:lineRule="auto"/>
              <w:rPr>
                <w:rFonts w:asciiTheme="minorHAnsi" w:eastAsia="Times New Roman" w:hAnsiTheme="minorHAnsi" w:cstheme="minorHAnsi"/>
                <w:color w:val="000000"/>
                <w:sz w:val="20"/>
                <w:szCs w:val="20"/>
                <w:lang w:eastAsia="en-AU"/>
              </w:rPr>
            </w:pPr>
            <w:r w:rsidRPr="007C42B2">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5E96D42D" w14:textId="77777777" w:rsidR="007C42B2" w:rsidRPr="007C42B2" w:rsidRDefault="007C42B2" w:rsidP="006641C7">
            <w:pPr>
              <w:spacing w:after="0" w:line="240" w:lineRule="auto"/>
              <w:rPr>
                <w:rFonts w:asciiTheme="minorHAnsi" w:eastAsia="Times New Roman" w:hAnsiTheme="minorHAnsi" w:cstheme="minorHAnsi"/>
                <w:color w:val="000000"/>
                <w:sz w:val="20"/>
                <w:szCs w:val="20"/>
                <w:lang w:eastAsia="en-AU"/>
              </w:rPr>
            </w:pPr>
            <w:r w:rsidRPr="007C42B2">
              <w:rPr>
                <w:rFonts w:asciiTheme="minorHAnsi" w:eastAsia="Times New Roman" w:hAnsiTheme="minorHAnsi" w:cstheme="minorHAnsi"/>
                <w:color w:val="000000"/>
                <w:sz w:val="20"/>
                <w:szCs w:val="20"/>
                <w:lang w:eastAsia="en-AU"/>
              </w:rPr>
              <w:t> </w:t>
            </w:r>
          </w:p>
        </w:tc>
      </w:tr>
      <w:tr w:rsidR="00942A90" w:rsidRPr="00E61087" w14:paraId="464912E4"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94A5A37"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473CBD8"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Eastern Pygmy Possum</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095FEB79"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Cercartetus nanus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FD937C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of approximately 100 ha of suitable habitat where verified records report more than 5 individuals per standard pitfall line over 5 days, or where substantial populations are located in isolated or unusual habitat.</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0B3EB22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7F46481A"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13828ECC"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7C66A1FF"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0861A66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Freshwater Herring</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253A87EE"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Potamalosa richmondia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517D7141"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extending 100 m from each bank for 1 km upstream and 1 km downstream of verified populations.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546EA281"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Avoid constructing new roads in the SPZ.</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335D0B2D"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50 significant fish sites have been located.</w:t>
            </w:r>
          </w:p>
        </w:tc>
      </w:tr>
      <w:tr w:rsidR="00942A90" w:rsidRPr="00E61087" w14:paraId="3172BCF5"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12ACEC99"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0EFD5DC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Giant Burrowing Frog</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290498D4"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Heleioporus australiacus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067D38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Where verified records of Giant Burrowing Frog are located on first-order streams or sites away from streams, protect approximately 50 ha (preferably the entire sub catchment unit) in SPZ.</w:t>
            </w:r>
            <w:r w:rsidRPr="00942A90">
              <w:rPr>
                <w:rFonts w:asciiTheme="minorHAnsi" w:eastAsia="Times New Roman" w:hAnsiTheme="minorHAnsi" w:cstheme="minorHAnsi"/>
                <w:color w:val="000000"/>
                <w:sz w:val="20"/>
                <w:szCs w:val="20"/>
                <w:lang w:eastAsia="en-AU"/>
              </w:rPr>
              <w:br/>
              <w:t>Where verified records of Giant Burrowing Frog are located on second or higher order streams, establish a SPZ of 100 m width each side of the stream for 1 km upstream and downstream of the detection site.</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1A2BE6EC"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Avoid new roading in the SPZ.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2146BAA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50 sites are located in Victoria.</w:t>
            </w:r>
          </w:p>
        </w:tc>
      </w:tr>
      <w:tr w:rsidR="00942A90" w:rsidRPr="00E61087" w14:paraId="2A63DF43"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19C7D042"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18D31D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Glossy Black Cockatoo</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40BEECD6"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Calyptorhynchus lathami lathami</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7790A9C0"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SMZ of 250 m radius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each verified nesting site.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03CD2D0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Within the SMZ, exclude timber harvesting, road construction and burning during the breeding season (December to May). Search the surrounding forest for other active nest sites (the species is known to nest in clusters). Within 100 m of nest sites, exclude timber harvesting, road construction and burning at all times.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714620C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p>
        </w:tc>
      </w:tr>
      <w:tr w:rsidR="00942A90" w:rsidRPr="00E61087" w14:paraId="3C4C6988"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5478E215"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3C862A2D"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Greater Glider</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020CE56E"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Petauroides volans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43CA61B6"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of approximately 100 ha of suitable habitat where verified records report more than 2 individuals per hectare, more than 10 individuals per km  or more than 15 individuals per hour of spotlighting, or where substantial populations are located in isolated or unusual habitat.</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613582A"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6F2A13F4"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6BCBF603"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5A7963D7"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7DF81C59"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Grey Goshawk</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32647C17"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Accipiter novaehollandiae</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53F95EA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SMZ of 250 m radius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each verified nesting site.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20B07CB7"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Within the SMZ, avoid timber harvesting, road construction and burning during breeding season. Within 100 m of nest trees, exclude timber harvesting, road construction and burning at all times.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2DAD48BB"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7A3F6089"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0AA9C741"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E4DCD5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Koala</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79CAB247"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Phascolarctos cinereus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702658C8"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SPZ of approximately 100 ha of suitable habitat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verified resident populations or substantial populations located in isolated or unusual habitat.</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0A28EEC4"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5F5C7D4A"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6C5EAB27"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6C67741C"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57DE3840"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Large-footed Myotis</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0320E69D"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Myotis macropus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203BD61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SPZ of 100 m radius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verified breeding and roosting caves, trees and mines and over-wintering sites.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329063DB"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6853A7F1"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2CA71BEA"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06D8F8DF"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4CD046AC"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Little Falcon</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6D340F25"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Falco longipennis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0135F668"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SMZ of 250 m radius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each verified nesting site.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0E3A9FEB"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Within the SMZ, avoid timber harvesting, road construction and burning during breeding season. Within 100 m of nest trees, exclude timber harvesting, road construction and burning at all times.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7A15AD52"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07C8393E"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1E69848"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66CC572"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Long -footed Potoroo</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35DF5E3D"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Potorous longipes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552F0A00"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SMZ of approximately 150 ha for each Long-footed Potoroo detection site that is outside the Core Protected Area (</w:t>
            </w:r>
            <w:r w:rsidR="004105CB" w:rsidRPr="00942A90">
              <w:rPr>
                <w:rFonts w:asciiTheme="minorHAnsi" w:eastAsia="Times New Roman" w:hAnsiTheme="minorHAnsi" w:cstheme="minorHAnsi"/>
                <w:color w:val="000000"/>
                <w:sz w:val="20"/>
                <w:szCs w:val="20"/>
                <w:lang w:eastAsia="en-AU"/>
              </w:rPr>
              <w:t>i.e.</w:t>
            </w:r>
            <w:r w:rsidRPr="00942A90">
              <w:rPr>
                <w:rFonts w:asciiTheme="minorHAnsi" w:eastAsia="Times New Roman" w:hAnsiTheme="minorHAnsi" w:cstheme="minorHAnsi"/>
                <w:color w:val="000000"/>
                <w:sz w:val="20"/>
                <w:szCs w:val="20"/>
                <w:lang w:eastAsia="en-AU"/>
              </w:rPr>
              <w:t xml:space="preserve"> within existing SPZ and conservation reserves). As far as possible, SMZ boundaries will follow recognisable landscape features such as ridges, spurs and watercourses.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089F728D" w14:textId="77777777" w:rsidR="00942A90" w:rsidRPr="00942A90" w:rsidRDefault="00942A90" w:rsidP="00525EC0">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Within</w:t>
            </w:r>
            <w:r w:rsidR="006E4833">
              <w:rPr>
                <w:rFonts w:asciiTheme="minorHAnsi" w:eastAsia="Times New Roman" w:hAnsiTheme="minorHAnsi" w:cstheme="minorHAnsi"/>
                <w:color w:val="000000"/>
                <w:sz w:val="20"/>
                <w:szCs w:val="20"/>
                <w:lang w:eastAsia="en-AU"/>
              </w:rPr>
              <w:t xml:space="preserve"> each SMZ, at least one third (</w:t>
            </w:r>
            <w:r w:rsidRPr="00942A90">
              <w:rPr>
                <w:rFonts w:asciiTheme="minorHAnsi" w:eastAsia="Times New Roman" w:hAnsiTheme="minorHAnsi" w:cstheme="minorHAnsi"/>
                <w:color w:val="000000"/>
                <w:sz w:val="20"/>
                <w:szCs w:val="20"/>
                <w:lang w:eastAsia="en-AU"/>
              </w:rPr>
              <w:t>50 ha) will be protected from timber harvesting and new roading. This will be known as Long-footed Potoroo Retained Habitat. The LFP Retained Habitat will include the best LFP habitat in the SMZ, which will generally be in gullies and on lower, sheltered slopes. The LFP Retained Habitat may include areas otherwise unavailable for timber harvesting due to restrictions under the Code. The SMZ will also have a general restriction of one third of the total area that can be harvested in any three year period. If more than one coupe is to be harvested in a SMZ in the same year, the coupes must be separated by at least the equivalent of another coupe width. The SMZ, with the LFP Retained Habitat clearly delineated, will be shown as part of the Forest Managem</w:t>
            </w:r>
            <w:r w:rsidR="006E4833">
              <w:rPr>
                <w:rFonts w:asciiTheme="minorHAnsi" w:eastAsia="Times New Roman" w:hAnsiTheme="minorHAnsi" w:cstheme="minorHAnsi"/>
                <w:color w:val="000000"/>
                <w:sz w:val="20"/>
                <w:szCs w:val="20"/>
                <w:lang w:eastAsia="en-AU"/>
              </w:rPr>
              <w:t xml:space="preserve">ent Area zoning scheme. If the </w:t>
            </w:r>
            <w:r w:rsidRPr="00942A90">
              <w:rPr>
                <w:rFonts w:asciiTheme="minorHAnsi" w:eastAsia="Times New Roman" w:hAnsiTheme="minorHAnsi" w:cstheme="minorHAnsi"/>
                <w:color w:val="000000"/>
                <w:sz w:val="20"/>
                <w:szCs w:val="20"/>
                <w:lang w:eastAsia="en-AU"/>
              </w:rPr>
              <w:t>150 ha area includes any part of an existing conservation reserve or SPZ, these areas will retain their existing reservation or zoning status but will be considered for inclusion as part of the area of retained habitat. In such cases, the final area designated as SMZ may be correspondingly smaller.</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67FA48D0"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498B69B5"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748C5A8"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DD39879"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Masked Owl</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298D16A7"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Tyto novaehollandiae novaehollandiae</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24AABD17"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SPZ of 3 ha and a SMZ of 250-300 m radius (or equivalent linear area) </w:t>
            </w:r>
            <w:r w:rsidR="00C20BE9">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each verified nesting and roosting site utilised recently and frequently and located outside a Masked Owl Management Area, unless already protected. In these cases, habitat for foraging is already provided in areas excluded from timber harvesting by general prescription including wildlife corridors, steep areas and unmerchantable areas and areas protected for other management purposes.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524EC94"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In SMZ, protect habitat elements such as old hollow-bearing trees that may be used by Masked Owls and their prey. Exclude timber harvesting, road construction and burning during the breeding season.</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3494BFB6"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57A8E36B"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04630E43"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6726DB15"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Mountain Galaxias</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58AF9E0D"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Galaxias olidus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644F485D"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extending 100 m from each bank for 1 km upstream and 1 km downstream of verified populations.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50980A5A"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Avoid constructing new roads in the SPZ.</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73D1EE1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50 significant fish sites have been located.</w:t>
            </w:r>
          </w:p>
        </w:tc>
      </w:tr>
      <w:tr w:rsidR="00942A90" w:rsidRPr="00E61087" w14:paraId="2E10A4D8"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052956B8"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1DF071F7"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Orbost Spiny Crayfish</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2C50CF26"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Euastacus diversus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327A40C"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extending 100 m from each bank for 1 km upstream and 1 km downstream of verified detection sites.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12CD1F87"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Avoid constructing new roads and stream crossings within the SPZ. Manage nearby regeneration burns to ensure the SPZ is not burnt.</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623F363D"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20 sites are established.</w:t>
            </w:r>
          </w:p>
        </w:tc>
      </w:tr>
      <w:tr w:rsidR="00942A90" w:rsidRPr="00E61087" w14:paraId="61490E7A"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4F90AE69"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7C7FD7F8"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Peregrine Falcon</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4F8D3F87"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Falco peregrinus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78CAF06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SMZ of 250 m radius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each verified nesting site.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1C74F7B5"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Within the SMZ, avoid timber harvesting, road construction and burning during breeding season. Within 100 m of nest trees, exclude timber harvesting, road construction and burning at all times.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4E4FAA67"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2E098384"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4ABD4F16"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5B8FE6F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Powerful Owl</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3A9D7C9C"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Ninox strenua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46C23A7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of 3 ha and a SMZ of 250-300 m radius (or equivalent linear area) around each verified nesting and roosting site utilised recently and frequently and located outside a Powerful Owl Management Area, unless already protected.</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24491616"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Within the SMZ, exclude timber harvesting, road construction and burning during the breeding season.</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22E10856"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p>
        </w:tc>
      </w:tr>
      <w:tr w:rsidR="00942A90" w:rsidRPr="00E61087" w14:paraId="26BD9594"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3E07223D"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32B95C59"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Rich reptile and amphibian sites</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0C18822D"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 </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2346A289"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 Establish a SPZ of at least 10 ha at sites verified as being particularly rich in reptiles or amphibians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67D61F5C"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1C7DF21A"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4721F09E"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52202934"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36D992F2"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Significant fish</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53E72CB3"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 </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66AAA03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extending 100 m from each bank for 1 km upstream and 1 km downstream of verified sites supporting 3 or more threatened fish species, or verified sites supporting 6 or more native freshwater fish species.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3AD28D32"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Avoid constructing new roads in the SPZ.</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3A7F77C1"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50 significant fish sites have been located.</w:t>
            </w:r>
          </w:p>
        </w:tc>
      </w:tr>
      <w:tr w:rsidR="00942A90" w:rsidRPr="00E61087" w14:paraId="574D238E"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7C18BE81"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5C514449"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Sooty Owl</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34B5943D"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Tyto tenebricosa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504BB55"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SPZ of 3 ha and a SMZ of 250-300 m radius (or equivalent linear area) </w:t>
            </w:r>
            <w:r w:rsidR="00C20BE9">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each verified nesting and roosting site utilised recently and frequently and located outside a Sooty Owl Management Area, unless already protected. In these cases, habitat for foraging is already provided in areas excluded from timber harvesting by general prescription including wildlife corridors, steep areas and unmerchantable areas and areas protected for other management purposes.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1193772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Prepare an SMZ plan specifying the prescriptions to be applied within the Sooty Owl SMZ. Exclude timber harvesting, road construction and burning during the breeding season.</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61500E9A"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2EE2EB4B"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4559D0DB"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1AE4C55"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Southern Barred Frog</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36B32C80"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Mixophyes balbus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12BEF941"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Where verified records of Southern Barred Frog are located on first-order streams or sites away from streams, protect approximately 50 ha (preferably the entire sub catchment unit) in SPZ.</w:t>
            </w:r>
            <w:r w:rsidRPr="00942A90">
              <w:rPr>
                <w:rFonts w:asciiTheme="minorHAnsi" w:eastAsia="Times New Roman" w:hAnsiTheme="minorHAnsi" w:cstheme="minorHAnsi"/>
                <w:color w:val="000000"/>
                <w:sz w:val="20"/>
                <w:szCs w:val="20"/>
                <w:lang w:eastAsia="en-AU"/>
              </w:rPr>
              <w:br/>
              <w:t>Where verified records of Southern Barred Frog are located on second or higher order streams, establish a SPZ of 100 m width each side of the stream for 1 km upstream and downstream of the detection site.</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36CE26B"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Avoid new roading in the SPZ.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4336F85D" w14:textId="77777777" w:rsidR="00942A90" w:rsidRPr="00942A90" w:rsidRDefault="00942A90" w:rsidP="003502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Review this strategy when </w:t>
            </w:r>
            <w:r w:rsidR="00350238">
              <w:rPr>
                <w:rFonts w:asciiTheme="minorHAnsi" w:eastAsia="Times New Roman" w:hAnsiTheme="minorHAnsi" w:cstheme="minorHAnsi"/>
                <w:color w:val="000000"/>
                <w:sz w:val="20"/>
                <w:szCs w:val="20"/>
                <w:lang w:eastAsia="en-AU"/>
              </w:rPr>
              <w:t>an</w:t>
            </w:r>
            <w:r w:rsidR="00350238" w:rsidRPr="00942A90">
              <w:rPr>
                <w:rFonts w:asciiTheme="minorHAnsi" w:eastAsia="Times New Roman" w:hAnsiTheme="minorHAnsi" w:cstheme="minorHAnsi"/>
                <w:color w:val="000000"/>
                <w:sz w:val="20"/>
                <w:szCs w:val="20"/>
                <w:lang w:eastAsia="en-AU"/>
              </w:rPr>
              <w:t xml:space="preserve"> </w:t>
            </w:r>
            <w:r w:rsidRPr="00942A90">
              <w:rPr>
                <w:rFonts w:asciiTheme="minorHAnsi" w:eastAsia="Times New Roman" w:hAnsiTheme="minorHAnsi" w:cstheme="minorHAnsi"/>
                <w:color w:val="000000"/>
                <w:sz w:val="20"/>
                <w:szCs w:val="20"/>
                <w:lang w:eastAsia="en-AU"/>
              </w:rPr>
              <w:t>Action Statement is prepared.</w:t>
            </w:r>
          </w:p>
        </w:tc>
      </w:tr>
      <w:tr w:rsidR="00942A90" w:rsidRPr="00E61087" w14:paraId="7913329C"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5269581D"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E662F65"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Spot-tail Quoll</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21350DE2"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Dasyurus maculatus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0B6268ED"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500 ha SPZ and a 1000 ha SMZ for all verified Quoll records in State forest up to a target number of sites (to be determined). The location of the SPZ and SMZ will based on protecting preferred habitat features for Quolls. The SPZ will include known den and latrine sites (protected by at least a 200 m radius), and may include other detection sites, based on habitat quality and the proximity of existing protected habitat. Detection sites not included in the SPZ will generally be included within the SMZ, unless there are compelling reasons for excluding them (</w:t>
            </w:r>
            <w:r w:rsidR="004105CB" w:rsidRPr="00942A90">
              <w:rPr>
                <w:rFonts w:asciiTheme="minorHAnsi" w:eastAsia="Times New Roman" w:hAnsiTheme="minorHAnsi" w:cstheme="minorHAnsi"/>
                <w:color w:val="000000"/>
                <w:sz w:val="20"/>
                <w:szCs w:val="20"/>
                <w:lang w:eastAsia="en-AU"/>
              </w:rPr>
              <w:t>e.g.</w:t>
            </w:r>
            <w:r w:rsidRPr="00942A90">
              <w:rPr>
                <w:rFonts w:asciiTheme="minorHAnsi" w:eastAsia="Times New Roman" w:hAnsiTheme="minorHAnsi" w:cstheme="minorHAnsi"/>
                <w:color w:val="000000"/>
                <w:sz w:val="20"/>
                <w:szCs w:val="20"/>
                <w:lang w:eastAsia="en-AU"/>
              </w:rPr>
              <w:t xml:space="preserve"> a record in a clearly unsuitable location for habitat protection, proximity of existing protected habitat </w:t>
            </w:r>
            <w:r w:rsidR="004105CB" w:rsidRPr="00942A90">
              <w:rPr>
                <w:rFonts w:asciiTheme="minorHAnsi" w:eastAsia="Times New Roman" w:hAnsiTheme="minorHAnsi" w:cstheme="minorHAnsi"/>
                <w:color w:val="000000"/>
                <w:sz w:val="20"/>
                <w:szCs w:val="20"/>
                <w:lang w:eastAsia="en-AU"/>
              </w:rPr>
              <w:t>etc.</w:t>
            </w:r>
            <w:r w:rsidRPr="00942A90">
              <w:rPr>
                <w:rFonts w:asciiTheme="minorHAnsi" w:eastAsia="Times New Roman" w:hAnsiTheme="minorHAnsi" w:cstheme="minorHAnsi"/>
                <w:color w:val="000000"/>
                <w:sz w:val="20"/>
                <w:szCs w:val="20"/>
                <w:lang w:eastAsia="en-AU"/>
              </w:rPr>
              <w:t>). Site protection for Quolls will be prioritised according to habitat quality, current reservation status of the site, linkage to other reserves and the presence of complementary values. Records within 2 km of each other will be generally regarded as the same animal unless proved otherwise.</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59600D0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Prepare a SMZ plan prior to harvesting commencement considering available information on Quoll and prey habitat preferences and use.</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54E1E4CB"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Periodically review the selection of Quoll records to be afforded protection to ensure that, once targets are reached and as new records accrue or other information becomes available, the network of protected habitat in the FMA is optimal for Quoll conservation. To assist this review, develop guidelines for the substitution of protected Quoll sites based on the extent and quality of habitat and on the currency, reliability and type of record.</w:t>
            </w:r>
          </w:p>
        </w:tc>
      </w:tr>
      <w:tr w:rsidR="00942A90" w:rsidRPr="00E61087" w14:paraId="737B0465"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708975F7"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647F8920"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Square-tailed Kite</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0BBC8F55"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Lophoictinia isura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5BD36946"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SMZ of 250 m radius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each verified nesting site.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587A818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Within the SMZ, avoid timber harvesting, road construction and burning during breeding season. Within 100 m of nest trees, exclude timber harvesting, road construction and burning at all times.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6EC76BA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034B3079"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51647F37"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177149CF"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White-bellied Sea-eagle</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70294218"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Haliaeetus leucogaster</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79D97FE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SMZ of 250 m radius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each verified nesting site.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280C1A55"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Within the SMZ, avoid timber harvesting, road construction and burning during breeding season. Within 100 m of nest trees, exclude timber harvesting, road construction and burning at all times.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735AF3E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0FD2CC18"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768F3FBC" w14:textId="77777777" w:rsidR="00942A90" w:rsidRPr="00942A90" w:rsidRDefault="00942A90" w:rsidP="00076638">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708D0ED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Yellow-bellied Glider</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6E7EAB69"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Petaurus australis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0C82D79B"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of approximately 100 ha of suitable habitat where verified records report more than 0.2 individuals per hectare, more than 5 individuals per km  or more than 7 individuals per hour of spotlighting, or where substantial populations are located in isolated or unusual habitat.</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1295FD8C"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1F2CAC18"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942A90" w:rsidRPr="00E61087" w14:paraId="0C313E84" w14:textId="77777777" w:rsidTr="00942A90">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4EC711D" w14:textId="77777777" w:rsidR="00942A90" w:rsidRPr="00942A90" w:rsidRDefault="00942A90" w:rsidP="00942A90">
            <w:pPr>
              <w:spacing w:after="0"/>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East Gippsland</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1DBC2873"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Yellow-bellied Sheathtail-bat</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56687F1F" w14:textId="77777777" w:rsidR="00942A90" w:rsidRPr="00BC21FA" w:rsidRDefault="00942A90" w:rsidP="00076638">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Saccolaimus flaviventris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01E19CB6"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xml:space="preserve">Establish a SPZ of approximately 100 ha of older forest </w:t>
            </w:r>
            <w:r w:rsidR="00D72825">
              <w:rPr>
                <w:rFonts w:asciiTheme="minorHAnsi" w:eastAsia="Times New Roman" w:hAnsiTheme="minorHAnsi" w:cstheme="minorHAnsi"/>
                <w:color w:val="000000"/>
                <w:sz w:val="20"/>
                <w:szCs w:val="20"/>
                <w:lang w:eastAsia="en-AU"/>
              </w:rPr>
              <w:t>over</w:t>
            </w:r>
            <w:r w:rsidRPr="00942A90">
              <w:rPr>
                <w:rFonts w:asciiTheme="minorHAnsi" w:eastAsia="Times New Roman" w:hAnsiTheme="minorHAnsi" w:cstheme="minorHAnsi"/>
                <w:color w:val="000000"/>
                <w:sz w:val="20"/>
                <w:szCs w:val="20"/>
                <w:lang w:eastAsia="en-AU"/>
              </w:rPr>
              <w:t xml:space="preserve"> sites where more than 10 individuals are captured in one trapping session.</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7459A6E"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54423D29" w14:textId="77777777" w:rsidR="00942A90" w:rsidRPr="00942A90" w:rsidRDefault="00942A90" w:rsidP="00076638">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Review this strategy when 20 sites are established.</w:t>
            </w:r>
          </w:p>
        </w:tc>
      </w:tr>
      <w:tr w:rsidR="006F2BDB" w:rsidRPr="00E61087" w14:paraId="101F367F" w14:textId="77777777" w:rsidTr="00714EF7">
        <w:trPr>
          <w:trHeight w:val="480"/>
        </w:trPr>
        <w:tc>
          <w:tcPr>
            <w:tcW w:w="383" w:type="pct"/>
            <w:shd w:val="clear" w:color="auto" w:fill="FFFFFF" w:themeFill="background1"/>
          </w:tcPr>
          <w:p w14:paraId="583801A7" w14:textId="77777777" w:rsidR="00DE63EE" w:rsidRPr="00796EE2" w:rsidRDefault="00DE63EE"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Gippsland</w:t>
            </w:r>
            <w:r w:rsidR="00665E70">
              <w:rPr>
                <w:rFonts w:asciiTheme="minorHAnsi" w:eastAsia="Times New Roman" w:hAnsiTheme="minorHAnsi" w:cstheme="minorHAnsi"/>
                <w:bCs/>
                <w:color w:val="000000"/>
                <w:sz w:val="20"/>
                <w:szCs w:val="20"/>
                <w:lang w:eastAsia="en-AU"/>
              </w:rPr>
              <w:t xml:space="preserve"> FMAs</w:t>
            </w:r>
          </w:p>
        </w:tc>
        <w:tc>
          <w:tcPr>
            <w:tcW w:w="436" w:type="pct"/>
            <w:shd w:val="clear" w:color="auto" w:fill="FFFFFF" w:themeFill="background1"/>
          </w:tcPr>
          <w:p w14:paraId="77A44A3E" w14:textId="77777777" w:rsidR="00DE63EE" w:rsidRPr="00796EE2" w:rsidRDefault="00DE63EE" w:rsidP="00745F4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Alpine Tree Frog</w:t>
            </w:r>
          </w:p>
        </w:tc>
        <w:tc>
          <w:tcPr>
            <w:tcW w:w="378" w:type="pct"/>
            <w:shd w:val="clear" w:color="auto" w:fill="FFFFFF" w:themeFill="background1"/>
          </w:tcPr>
          <w:p w14:paraId="74C11FE9" w14:textId="77777777" w:rsidR="00DE63EE" w:rsidRPr="00BC21FA" w:rsidRDefault="00DE63EE" w:rsidP="006F2BDB">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Litoria verreauxii alpina</w:t>
            </w:r>
          </w:p>
        </w:tc>
        <w:tc>
          <w:tcPr>
            <w:tcW w:w="1691" w:type="pct"/>
            <w:shd w:val="clear" w:color="auto" w:fill="FFFFFF" w:themeFill="background1"/>
          </w:tcPr>
          <w:p w14:paraId="2FF2235C" w14:textId="77777777" w:rsidR="00DE63EE" w:rsidRPr="00796EE2" w:rsidRDefault="00DE63EE"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approximately 50 ha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site.</w:t>
            </w:r>
          </w:p>
        </w:tc>
        <w:tc>
          <w:tcPr>
            <w:tcW w:w="1473" w:type="pct"/>
            <w:shd w:val="clear" w:color="auto" w:fill="FFFFFF" w:themeFill="background1"/>
          </w:tcPr>
          <w:p w14:paraId="774341AE" w14:textId="77777777" w:rsidR="00DE63EE" w:rsidRPr="00796EE2" w:rsidRDefault="00DE63EE"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6A3BB86E" w14:textId="77777777" w:rsidR="00DE63EE" w:rsidRPr="00796EE2" w:rsidRDefault="00DE63EE"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0A3B8D4E" w14:textId="77777777" w:rsidTr="00714EF7">
        <w:trPr>
          <w:trHeight w:val="480"/>
        </w:trPr>
        <w:tc>
          <w:tcPr>
            <w:tcW w:w="383" w:type="pct"/>
            <w:shd w:val="clear" w:color="auto" w:fill="FFFFFF" w:themeFill="background1"/>
          </w:tcPr>
          <w:p w14:paraId="187A5425"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27FAD726"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Alpine Water Skink</w:t>
            </w:r>
          </w:p>
        </w:tc>
        <w:tc>
          <w:tcPr>
            <w:tcW w:w="378" w:type="pct"/>
            <w:shd w:val="clear" w:color="auto" w:fill="FFFFFF" w:themeFill="background1"/>
          </w:tcPr>
          <w:p w14:paraId="5D1CA020"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Eulamprus kosiuskoi</w:t>
            </w:r>
          </w:p>
        </w:tc>
        <w:tc>
          <w:tcPr>
            <w:tcW w:w="1691" w:type="pct"/>
            <w:shd w:val="clear" w:color="auto" w:fill="FFFFFF" w:themeFill="background1"/>
          </w:tcPr>
          <w:p w14:paraId="2E37C4DE"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w:t>
            </w:r>
          </w:p>
        </w:tc>
        <w:tc>
          <w:tcPr>
            <w:tcW w:w="1473" w:type="pct"/>
            <w:shd w:val="clear" w:color="auto" w:fill="FFFFFF" w:themeFill="background1"/>
          </w:tcPr>
          <w:p w14:paraId="2C8838F0"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00FD2330"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02FA9BB6" w14:textId="77777777" w:rsidTr="00714EF7">
        <w:trPr>
          <w:trHeight w:val="480"/>
        </w:trPr>
        <w:tc>
          <w:tcPr>
            <w:tcW w:w="383" w:type="pct"/>
            <w:shd w:val="clear" w:color="auto" w:fill="FFFFFF" w:themeFill="background1"/>
          </w:tcPr>
          <w:p w14:paraId="29A8AAE7"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46B11C6C"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Barking Owl</w:t>
            </w:r>
          </w:p>
        </w:tc>
        <w:tc>
          <w:tcPr>
            <w:tcW w:w="378" w:type="pct"/>
            <w:shd w:val="clear" w:color="auto" w:fill="FFFFFF" w:themeFill="background1"/>
          </w:tcPr>
          <w:p w14:paraId="139C3BC8"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connivens</w:t>
            </w:r>
          </w:p>
        </w:tc>
        <w:tc>
          <w:tcPr>
            <w:tcW w:w="1691" w:type="pct"/>
            <w:shd w:val="clear" w:color="auto" w:fill="FFFFFF" w:themeFill="background1"/>
          </w:tcPr>
          <w:p w14:paraId="6BAE3009"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3 ha and a SMZ of 250-300 m radius (or equivalent linear area) around each verified nesting and roosting site utilised recently and frequently and located outside a Barking Owl Management Area. </w:t>
            </w:r>
            <w:r w:rsidRPr="00796EE2">
              <w:rPr>
                <w:rFonts w:asciiTheme="minorHAnsi" w:eastAsia="Times New Roman" w:hAnsiTheme="minorHAnsi" w:cstheme="minorHAnsi"/>
                <w:bCs/>
                <w:color w:val="000000"/>
                <w:sz w:val="20"/>
                <w:szCs w:val="20"/>
                <w:lang w:eastAsia="en-AU"/>
              </w:rPr>
              <w:br/>
              <w:t>A SMZ is not required where existing zoning or public land tenure provides equivalent or greater protection.</w:t>
            </w:r>
          </w:p>
        </w:tc>
        <w:tc>
          <w:tcPr>
            <w:tcW w:w="1473" w:type="pct"/>
            <w:shd w:val="clear" w:color="auto" w:fill="FFFFFF" w:themeFill="background1"/>
          </w:tcPr>
          <w:p w14:paraId="1475B4F2"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an SMZ plan prior to harvesting commencement. SMZ plans will protect hollow-bearing trees for owls and prey species along with younger trees that may provide hollows in future. These areas will be managed to maintain habitat capable of supporting adequate populations of birds and arboreal prey mammals to support breeding owls.</w:t>
            </w:r>
          </w:p>
        </w:tc>
        <w:tc>
          <w:tcPr>
            <w:tcW w:w="639" w:type="pct"/>
            <w:shd w:val="clear" w:color="auto" w:fill="FFFFFF" w:themeFill="background1"/>
          </w:tcPr>
          <w:p w14:paraId="02AB5C25"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732E4801" w14:textId="77777777" w:rsidTr="00714EF7">
        <w:trPr>
          <w:trHeight w:val="480"/>
        </w:trPr>
        <w:tc>
          <w:tcPr>
            <w:tcW w:w="383" w:type="pct"/>
            <w:shd w:val="clear" w:color="auto" w:fill="FFFFFF" w:themeFill="background1"/>
          </w:tcPr>
          <w:p w14:paraId="6334454C"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67535D94"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Eastern Bent-wing Bat</w:t>
            </w:r>
          </w:p>
        </w:tc>
        <w:tc>
          <w:tcPr>
            <w:tcW w:w="378" w:type="pct"/>
            <w:shd w:val="clear" w:color="auto" w:fill="FFFFFF" w:themeFill="background1"/>
          </w:tcPr>
          <w:p w14:paraId="0439DB53"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Miniopteris schreibersii oceanensis</w:t>
            </w:r>
          </w:p>
        </w:tc>
        <w:tc>
          <w:tcPr>
            <w:tcW w:w="1691" w:type="pct"/>
            <w:shd w:val="clear" w:color="auto" w:fill="FFFFFF" w:themeFill="background1"/>
          </w:tcPr>
          <w:p w14:paraId="3A9FA97D"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100 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breeding and roosting caves and mines, and over-wintering sites. </w:t>
            </w:r>
          </w:p>
        </w:tc>
        <w:tc>
          <w:tcPr>
            <w:tcW w:w="1473" w:type="pct"/>
            <w:shd w:val="clear" w:color="auto" w:fill="FFFFFF" w:themeFill="background1"/>
          </w:tcPr>
          <w:p w14:paraId="1A35EBF1"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21A933A0"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3F383A07" w14:textId="77777777" w:rsidTr="00714EF7">
        <w:trPr>
          <w:trHeight w:val="480"/>
        </w:trPr>
        <w:tc>
          <w:tcPr>
            <w:tcW w:w="383" w:type="pct"/>
            <w:shd w:val="clear" w:color="auto" w:fill="FFFFFF" w:themeFill="background1"/>
          </w:tcPr>
          <w:p w14:paraId="518D481F"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3414AD8C"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Eastern Horseshoe Bat</w:t>
            </w:r>
          </w:p>
        </w:tc>
        <w:tc>
          <w:tcPr>
            <w:tcW w:w="378" w:type="pct"/>
            <w:shd w:val="clear" w:color="auto" w:fill="FFFFFF" w:themeFill="background1"/>
          </w:tcPr>
          <w:p w14:paraId="185296FF"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Rhinolophus megaphyllus</w:t>
            </w:r>
          </w:p>
        </w:tc>
        <w:tc>
          <w:tcPr>
            <w:tcW w:w="1691" w:type="pct"/>
            <w:shd w:val="clear" w:color="auto" w:fill="FFFFFF" w:themeFill="background1"/>
          </w:tcPr>
          <w:p w14:paraId="337784E3"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100 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all breeding and roosting caves and mines and known overwintering sites. </w:t>
            </w:r>
          </w:p>
        </w:tc>
        <w:tc>
          <w:tcPr>
            <w:tcW w:w="1473" w:type="pct"/>
            <w:shd w:val="clear" w:color="auto" w:fill="FFFFFF" w:themeFill="background1"/>
          </w:tcPr>
          <w:p w14:paraId="0B31C08D"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0EB48AA9"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3A3C0708" w14:textId="77777777" w:rsidTr="00714EF7">
        <w:trPr>
          <w:trHeight w:val="480"/>
        </w:trPr>
        <w:tc>
          <w:tcPr>
            <w:tcW w:w="383" w:type="pct"/>
            <w:shd w:val="clear" w:color="auto" w:fill="FFFFFF" w:themeFill="background1"/>
          </w:tcPr>
          <w:p w14:paraId="6B170711"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6D76FFEC"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Giant Burrowing Frog</w:t>
            </w:r>
          </w:p>
        </w:tc>
        <w:tc>
          <w:tcPr>
            <w:tcW w:w="378" w:type="pct"/>
            <w:shd w:val="clear" w:color="auto" w:fill="FFFFFF" w:themeFill="background1"/>
          </w:tcPr>
          <w:p w14:paraId="0944FE8B"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Heleioporus australiacus</w:t>
            </w:r>
          </w:p>
        </w:tc>
        <w:tc>
          <w:tcPr>
            <w:tcW w:w="1691" w:type="pct"/>
            <w:shd w:val="clear" w:color="auto" w:fill="FFFFFF" w:themeFill="background1"/>
          </w:tcPr>
          <w:p w14:paraId="36E5CD13"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Where verified records of Giant Burrowing Frog are located on first-order streams or sites away from streams, protect approximately 50 ha (preferably the entire sub catchment unit) in SPZ.</w:t>
            </w:r>
            <w:r w:rsidRPr="00796EE2">
              <w:rPr>
                <w:rFonts w:asciiTheme="minorHAnsi" w:eastAsia="Times New Roman" w:hAnsiTheme="minorHAnsi" w:cstheme="minorHAnsi"/>
                <w:bCs/>
                <w:color w:val="000000"/>
                <w:sz w:val="20"/>
                <w:szCs w:val="20"/>
                <w:lang w:eastAsia="en-AU"/>
              </w:rPr>
              <w:br/>
              <w:t>Where verified records of Giant Burrowing Frog are located on second or higher order streams, establish a SPZ of 100 m width each side of the stream for 1km upstream and downstream of the detection site.</w:t>
            </w:r>
            <w:r w:rsidRPr="00796EE2">
              <w:rPr>
                <w:rFonts w:asciiTheme="minorHAnsi" w:eastAsia="Times New Roman" w:hAnsiTheme="minorHAnsi" w:cstheme="minorHAnsi"/>
                <w:bCs/>
                <w:color w:val="000000"/>
                <w:sz w:val="20"/>
                <w:szCs w:val="20"/>
                <w:lang w:eastAsia="en-AU"/>
              </w:rPr>
              <w:br/>
              <w:t>Note: For the purposes of this prescription, a first order stream is the headwaters of a catchment and is the smallest stream mapped on the 1:100 000 Natmap series. Second order streams are the next level of stream further down the catchment. For first order streams the size of each catchment will vary, however target size is approximately 50 ha.</w:t>
            </w:r>
            <w:r w:rsidRPr="00796EE2">
              <w:rPr>
                <w:rFonts w:asciiTheme="minorHAnsi" w:eastAsia="Times New Roman" w:hAnsiTheme="minorHAnsi" w:cstheme="minorHAnsi"/>
                <w:bCs/>
                <w:color w:val="000000"/>
                <w:sz w:val="20"/>
                <w:szCs w:val="20"/>
                <w:lang w:eastAsia="en-AU"/>
              </w:rPr>
              <w:br/>
              <w:t>For off</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stream records establish a SPZ of 50ha </w:t>
            </w:r>
            <w:r w:rsidR="00C20BE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the record or equivalent area of suitable habitat nearby.</w:t>
            </w:r>
          </w:p>
        </w:tc>
        <w:tc>
          <w:tcPr>
            <w:tcW w:w="1473" w:type="pct"/>
            <w:shd w:val="clear" w:color="auto" w:fill="FFFFFF" w:themeFill="background1"/>
          </w:tcPr>
          <w:p w14:paraId="28F91CAF"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Avoid new roading in the SPZ. </w:t>
            </w:r>
          </w:p>
        </w:tc>
        <w:tc>
          <w:tcPr>
            <w:tcW w:w="639" w:type="pct"/>
            <w:shd w:val="clear" w:color="auto" w:fill="FFFFFF" w:themeFill="background1"/>
          </w:tcPr>
          <w:p w14:paraId="77CE23B0"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50 sites are located in Victoria, or in light of further research on this species.</w:t>
            </w:r>
          </w:p>
        </w:tc>
      </w:tr>
      <w:tr w:rsidR="006F2BDB" w:rsidRPr="00E61087" w14:paraId="77D7F50A" w14:textId="77777777" w:rsidTr="00714EF7">
        <w:trPr>
          <w:trHeight w:val="480"/>
        </w:trPr>
        <w:tc>
          <w:tcPr>
            <w:tcW w:w="383" w:type="pct"/>
            <w:shd w:val="clear" w:color="auto" w:fill="FFFFFF" w:themeFill="background1"/>
          </w:tcPr>
          <w:p w14:paraId="2BE68D8E"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46D15DA6"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Giant Gippsland Earthworm</w:t>
            </w:r>
          </w:p>
        </w:tc>
        <w:tc>
          <w:tcPr>
            <w:tcW w:w="378" w:type="pct"/>
            <w:shd w:val="clear" w:color="auto" w:fill="FFFFFF" w:themeFill="background1"/>
          </w:tcPr>
          <w:p w14:paraId="690273B5"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Megascolides australis</w:t>
            </w:r>
          </w:p>
        </w:tc>
        <w:tc>
          <w:tcPr>
            <w:tcW w:w="1691" w:type="pct"/>
            <w:shd w:val="clear" w:color="auto" w:fill="FFFFFF" w:themeFill="background1"/>
          </w:tcPr>
          <w:p w14:paraId="1E1DCEC2"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w:t>
            </w:r>
          </w:p>
        </w:tc>
        <w:tc>
          <w:tcPr>
            <w:tcW w:w="1473" w:type="pct"/>
            <w:shd w:val="clear" w:color="auto" w:fill="FFFFFF" w:themeFill="background1"/>
          </w:tcPr>
          <w:p w14:paraId="7891A072"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r w:rsidR="00730C70">
              <w:t xml:space="preserve"> </w:t>
            </w:r>
            <w:r w:rsidR="00730C70" w:rsidRPr="00730C70">
              <w:rPr>
                <w:rFonts w:asciiTheme="minorHAnsi" w:eastAsia="Times New Roman" w:hAnsiTheme="minorHAnsi" w:cstheme="minorHAnsi"/>
                <w:bCs/>
                <w:color w:val="000000"/>
                <w:sz w:val="20"/>
                <w:szCs w:val="20"/>
                <w:lang w:eastAsia="en-AU"/>
              </w:rPr>
              <w:t>Develop and comply with a SMZ plan</w:t>
            </w:r>
          </w:p>
        </w:tc>
        <w:tc>
          <w:tcPr>
            <w:tcW w:w="639" w:type="pct"/>
            <w:shd w:val="clear" w:color="auto" w:fill="FFFFFF" w:themeFill="background1"/>
          </w:tcPr>
          <w:p w14:paraId="05C5298F"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0EBC2701" w14:textId="77777777" w:rsidTr="00714EF7">
        <w:trPr>
          <w:trHeight w:val="480"/>
        </w:trPr>
        <w:tc>
          <w:tcPr>
            <w:tcW w:w="383" w:type="pct"/>
            <w:shd w:val="clear" w:color="auto" w:fill="FFFFFF" w:themeFill="background1"/>
          </w:tcPr>
          <w:p w14:paraId="32E07346"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67B31AF8"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Glossy Black Cockatoo</w:t>
            </w:r>
          </w:p>
        </w:tc>
        <w:tc>
          <w:tcPr>
            <w:tcW w:w="378" w:type="pct"/>
            <w:shd w:val="clear" w:color="auto" w:fill="FFFFFF" w:themeFill="background1"/>
          </w:tcPr>
          <w:p w14:paraId="5D1E946D"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Calyptorhynchus lathami lathami</w:t>
            </w:r>
          </w:p>
        </w:tc>
        <w:tc>
          <w:tcPr>
            <w:tcW w:w="1691" w:type="pct"/>
            <w:shd w:val="clear" w:color="auto" w:fill="FFFFFF" w:themeFill="background1"/>
          </w:tcPr>
          <w:p w14:paraId="79310EDB"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sites. </w:t>
            </w:r>
          </w:p>
        </w:tc>
        <w:tc>
          <w:tcPr>
            <w:tcW w:w="1473" w:type="pct"/>
            <w:shd w:val="clear" w:color="auto" w:fill="FFFFFF" w:themeFill="background1"/>
          </w:tcPr>
          <w:p w14:paraId="6A13F206" w14:textId="77777777" w:rsidR="00665E70" w:rsidRPr="00796EE2" w:rsidRDefault="00665E70" w:rsidP="00935971">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Within the SMZ, </w:t>
            </w:r>
            <w:r w:rsidR="00935971">
              <w:rPr>
                <w:rFonts w:asciiTheme="minorHAnsi" w:eastAsia="Times New Roman" w:hAnsiTheme="minorHAnsi" w:cstheme="minorHAnsi"/>
                <w:bCs/>
                <w:color w:val="000000"/>
                <w:sz w:val="20"/>
                <w:szCs w:val="20"/>
                <w:lang w:eastAsia="en-AU"/>
              </w:rPr>
              <w:t xml:space="preserve">exclude </w:t>
            </w:r>
            <w:r w:rsidR="00935971" w:rsidRPr="00796EE2">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timber harvesting, road construction and burning during </w:t>
            </w:r>
            <w:r w:rsidR="00935971">
              <w:rPr>
                <w:rFonts w:asciiTheme="minorHAnsi" w:eastAsia="Times New Roman" w:hAnsiTheme="minorHAnsi" w:cstheme="minorHAnsi"/>
                <w:bCs/>
                <w:color w:val="000000"/>
                <w:sz w:val="20"/>
                <w:szCs w:val="20"/>
                <w:lang w:eastAsia="en-AU"/>
              </w:rPr>
              <w:t xml:space="preserve">the </w:t>
            </w:r>
            <w:r w:rsidRPr="00796EE2">
              <w:rPr>
                <w:rFonts w:asciiTheme="minorHAnsi" w:eastAsia="Times New Roman" w:hAnsiTheme="minorHAnsi" w:cstheme="minorHAnsi"/>
                <w:bCs/>
                <w:color w:val="000000"/>
                <w:sz w:val="20"/>
                <w:szCs w:val="20"/>
                <w:lang w:eastAsia="en-AU"/>
              </w:rPr>
              <w:t>breeding season</w:t>
            </w:r>
            <w:r w:rsidR="00935971">
              <w:rPr>
                <w:rFonts w:asciiTheme="minorHAnsi" w:eastAsia="Times New Roman" w:hAnsiTheme="minorHAnsi" w:cstheme="minorHAnsi"/>
                <w:bCs/>
                <w:color w:val="000000"/>
                <w:sz w:val="20"/>
                <w:szCs w:val="20"/>
                <w:lang w:eastAsia="en-AU"/>
              </w:rPr>
              <w:t xml:space="preserve"> (December to May)</w:t>
            </w:r>
            <w:r w:rsidRPr="00796EE2">
              <w:rPr>
                <w:rFonts w:asciiTheme="minorHAnsi" w:eastAsia="Times New Roman" w:hAnsiTheme="minorHAnsi" w:cstheme="minorHAnsi"/>
                <w:bCs/>
                <w:color w:val="000000"/>
                <w:sz w:val="20"/>
                <w:szCs w:val="20"/>
                <w:lang w:eastAsia="en-AU"/>
              </w:rPr>
              <w:t xml:space="preserve">. </w:t>
            </w:r>
            <w:r w:rsidR="00935971" w:rsidRPr="00935971">
              <w:rPr>
                <w:rFonts w:asciiTheme="minorHAnsi" w:eastAsia="Times New Roman" w:hAnsiTheme="minorHAnsi" w:cstheme="minorHAnsi"/>
                <w:bCs/>
                <w:color w:val="000000"/>
                <w:sz w:val="20"/>
                <w:szCs w:val="20"/>
                <w:lang w:eastAsia="en-AU"/>
              </w:rPr>
              <w:t xml:space="preserve">Search the surrounding forest for other active nest sites (the species is known to nest in clusters). </w:t>
            </w:r>
            <w:r w:rsidRPr="00796EE2">
              <w:rPr>
                <w:rFonts w:asciiTheme="minorHAnsi" w:eastAsia="Times New Roman" w:hAnsiTheme="minorHAnsi" w:cstheme="minorHAnsi"/>
                <w:bCs/>
                <w:color w:val="000000"/>
                <w:sz w:val="20"/>
                <w:szCs w:val="20"/>
                <w:lang w:eastAsia="en-AU"/>
              </w:rPr>
              <w:t xml:space="preserve">Within 100m of nest </w:t>
            </w:r>
            <w:r w:rsidR="00935971">
              <w:rPr>
                <w:rFonts w:asciiTheme="minorHAnsi" w:eastAsia="Times New Roman" w:hAnsiTheme="minorHAnsi" w:cstheme="minorHAnsi"/>
                <w:bCs/>
                <w:color w:val="000000"/>
                <w:sz w:val="20"/>
                <w:szCs w:val="20"/>
                <w:lang w:eastAsia="en-AU"/>
              </w:rPr>
              <w:t>sites</w:t>
            </w:r>
            <w:r w:rsidRPr="00796EE2">
              <w:rPr>
                <w:rFonts w:asciiTheme="minorHAnsi" w:eastAsia="Times New Roman" w:hAnsiTheme="minorHAnsi" w:cstheme="minorHAnsi"/>
                <w:bCs/>
                <w:color w:val="000000"/>
                <w:sz w:val="20"/>
                <w:szCs w:val="20"/>
                <w:lang w:eastAsia="en-AU"/>
              </w:rPr>
              <w:t xml:space="preserve">, exclude timber harvesting, road construction and burning at all times.  </w:t>
            </w:r>
          </w:p>
        </w:tc>
        <w:tc>
          <w:tcPr>
            <w:tcW w:w="639" w:type="pct"/>
            <w:shd w:val="clear" w:color="auto" w:fill="FFFFFF" w:themeFill="background1"/>
          </w:tcPr>
          <w:p w14:paraId="1A38C3CC"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p>
        </w:tc>
      </w:tr>
      <w:tr w:rsidR="006F2BDB" w:rsidRPr="00E61087" w14:paraId="20466E44" w14:textId="77777777" w:rsidTr="00714EF7">
        <w:trPr>
          <w:trHeight w:val="480"/>
        </w:trPr>
        <w:tc>
          <w:tcPr>
            <w:tcW w:w="383" w:type="pct"/>
            <w:shd w:val="clear" w:color="auto" w:fill="FFFFFF" w:themeFill="background1"/>
          </w:tcPr>
          <w:p w14:paraId="63310630"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6AC73B72"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Grey Goshawk</w:t>
            </w:r>
          </w:p>
        </w:tc>
        <w:tc>
          <w:tcPr>
            <w:tcW w:w="378" w:type="pct"/>
            <w:shd w:val="clear" w:color="auto" w:fill="FFFFFF" w:themeFill="background1"/>
          </w:tcPr>
          <w:p w14:paraId="784086B6"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Accipiter novaehollandiae</w:t>
            </w:r>
          </w:p>
        </w:tc>
        <w:tc>
          <w:tcPr>
            <w:tcW w:w="1691" w:type="pct"/>
            <w:shd w:val="clear" w:color="auto" w:fill="FFFFFF" w:themeFill="background1"/>
          </w:tcPr>
          <w:p w14:paraId="5E7CEF86"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sites. </w:t>
            </w:r>
          </w:p>
        </w:tc>
        <w:tc>
          <w:tcPr>
            <w:tcW w:w="1473" w:type="pct"/>
            <w:shd w:val="clear" w:color="auto" w:fill="FFFFFF" w:themeFill="background1"/>
          </w:tcPr>
          <w:p w14:paraId="79FDC7CF" w14:textId="77777777" w:rsidR="00665E70" w:rsidRPr="00796EE2" w:rsidRDefault="00665E70" w:rsidP="005E0999">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Within the SMZ, avoid timber harvesting, road construction and burning during breeding season. Within 100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m of nest trees, exclude timber harvesting, road construction and burning at all times.  </w:t>
            </w:r>
          </w:p>
        </w:tc>
        <w:tc>
          <w:tcPr>
            <w:tcW w:w="639" w:type="pct"/>
            <w:shd w:val="clear" w:color="auto" w:fill="FFFFFF" w:themeFill="background1"/>
          </w:tcPr>
          <w:p w14:paraId="17E75221"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55A23C79" w14:textId="77777777" w:rsidTr="00714EF7">
        <w:trPr>
          <w:trHeight w:val="480"/>
        </w:trPr>
        <w:tc>
          <w:tcPr>
            <w:tcW w:w="383" w:type="pct"/>
            <w:shd w:val="clear" w:color="auto" w:fill="FFFFFF" w:themeFill="background1"/>
          </w:tcPr>
          <w:p w14:paraId="4900FBF9"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45CF4E0F"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Grey-headed Flying-fox</w:t>
            </w:r>
          </w:p>
        </w:tc>
        <w:tc>
          <w:tcPr>
            <w:tcW w:w="378" w:type="pct"/>
            <w:shd w:val="clear" w:color="auto" w:fill="FFFFFF" w:themeFill="background1"/>
          </w:tcPr>
          <w:p w14:paraId="3CF25DAE"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 xml:space="preserve">Pteropus poliocephalus </w:t>
            </w:r>
          </w:p>
        </w:tc>
        <w:tc>
          <w:tcPr>
            <w:tcW w:w="1691" w:type="pct"/>
            <w:shd w:val="clear" w:color="auto" w:fill="FFFFFF" w:themeFill="background1"/>
          </w:tcPr>
          <w:p w14:paraId="3900B9F2"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Consider establishing a SPZ of 100 m radius for a roost site that has a pattern of regular seasonal use.</w:t>
            </w:r>
          </w:p>
        </w:tc>
        <w:tc>
          <w:tcPr>
            <w:tcW w:w="1473" w:type="pct"/>
            <w:shd w:val="clear" w:color="auto" w:fill="FFFFFF" w:themeFill="background1"/>
          </w:tcPr>
          <w:p w14:paraId="6BEA5BAB"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18CB9866"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0EF20E7D" w14:textId="77777777" w:rsidTr="00714EF7">
        <w:trPr>
          <w:trHeight w:val="480"/>
        </w:trPr>
        <w:tc>
          <w:tcPr>
            <w:tcW w:w="383" w:type="pct"/>
            <w:shd w:val="clear" w:color="auto" w:fill="FFFFFF" w:themeFill="background1"/>
          </w:tcPr>
          <w:p w14:paraId="4BF6C95F"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55980C10"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Large-footed Myotis</w:t>
            </w:r>
          </w:p>
        </w:tc>
        <w:tc>
          <w:tcPr>
            <w:tcW w:w="378" w:type="pct"/>
            <w:shd w:val="clear" w:color="auto" w:fill="FFFFFF" w:themeFill="background1"/>
          </w:tcPr>
          <w:p w14:paraId="4513B7C0"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Myotis macropus</w:t>
            </w:r>
          </w:p>
        </w:tc>
        <w:tc>
          <w:tcPr>
            <w:tcW w:w="1691" w:type="pct"/>
            <w:shd w:val="clear" w:color="auto" w:fill="FFFFFF" w:themeFill="background1"/>
          </w:tcPr>
          <w:p w14:paraId="207D16D8"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100 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breeding and roosting caves, trees and mines and over-wintering sites. </w:t>
            </w:r>
          </w:p>
        </w:tc>
        <w:tc>
          <w:tcPr>
            <w:tcW w:w="1473" w:type="pct"/>
            <w:shd w:val="clear" w:color="auto" w:fill="FFFFFF" w:themeFill="background1"/>
          </w:tcPr>
          <w:p w14:paraId="79E22AFE"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749839E5"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20 sites are established or when significant information has been obtained from further research.</w:t>
            </w:r>
          </w:p>
        </w:tc>
      </w:tr>
      <w:tr w:rsidR="006F2BDB" w:rsidRPr="00E61087" w14:paraId="563A2126" w14:textId="77777777" w:rsidTr="00714EF7">
        <w:trPr>
          <w:trHeight w:val="480"/>
        </w:trPr>
        <w:tc>
          <w:tcPr>
            <w:tcW w:w="383" w:type="pct"/>
            <w:shd w:val="clear" w:color="auto" w:fill="FFFFFF" w:themeFill="background1"/>
          </w:tcPr>
          <w:p w14:paraId="77229478"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04A6AF3E"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Masked Owl</w:t>
            </w:r>
          </w:p>
        </w:tc>
        <w:tc>
          <w:tcPr>
            <w:tcW w:w="378" w:type="pct"/>
            <w:shd w:val="clear" w:color="auto" w:fill="FFFFFF" w:themeFill="background1"/>
          </w:tcPr>
          <w:p w14:paraId="099D8384"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Tyto novaehollandiae novaehollandiae</w:t>
            </w:r>
          </w:p>
        </w:tc>
        <w:tc>
          <w:tcPr>
            <w:tcW w:w="1691" w:type="pct"/>
            <w:shd w:val="clear" w:color="auto" w:fill="FFFFFF" w:themeFill="background1"/>
          </w:tcPr>
          <w:p w14:paraId="7ACB15F2"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 ha and a SMZ of 250-300 m radius (or equivalent linear area) around each verified nesting and roosting site utilised recently and frequently and located outside a Masked Owl Management Area, unless already protected. In these cases, habitat for foraging is already provided in areas excluded from timber harvesting by general prescription including wildlife corridors, steep areas and unmerchantable areas and areas protected for other management purposes.</w:t>
            </w:r>
          </w:p>
        </w:tc>
        <w:tc>
          <w:tcPr>
            <w:tcW w:w="1473" w:type="pct"/>
            <w:shd w:val="clear" w:color="auto" w:fill="FFFFFF" w:themeFill="background1"/>
          </w:tcPr>
          <w:p w14:paraId="5C15F18E"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In SMZ, protect habitat elements such as old hollow-bearing trees that may be used by Masked Owls and their prey. Avoid burning operations within 250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m of known nest sites during the breeding season (1 May to 30 November).</w:t>
            </w:r>
          </w:p>
        </w:tc>
        <w:tc>
          <w:tcPr>
            <w:tcW w:w="639" w:type="pct"/>
            <w:shd w:val="clear" w:color="auto" w:fill="FFFFFF" w:themeFill="background1"/>
          </w:tcPr>
          <w:p w14:paraId="50E0AC2D"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61482969" w14:textId="77777777" w:rsidTr="00714EF7">
        <w:trPr>
          <w:trHeight w:val="480"/>
        </w:trPr>
        <w:tc>
          <w:tcPr>
            <w:tcW w:w="383" w:type="pct"/>
            <w:shd w:val="clear" w:color="auto" w:fill="FFFFFF" w:themeFill="background1"/>
          </w:tcPr>
          <w:p w14:paraId="0F1690BD"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6FBB65A5"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New Holland Mouse</w:t>
            </w:r>
          </w:p>
        </w:tc>
        <w:tc>
          <w:tcPr>
            <w:tcW w:w="378" w:type="pct"/>
            <w:shd w:val="clear" w:color="auto" w:fill="FFFFFF" w:themeFill="background1"/>
          </w:tcPr>
          <w:p w14:paraId="0337539F"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Pseudomys novaehollandiae</w:t>
            </w:r>
          </w:p>
        </w:tc>
        <w:tc>
          <w:tcPr>
            <w:tcW w:w="1691" w:type="pct"/>
            <w:shd w:val="clear" w:color="auto" w:fill="FFFFFF" w:themeFill="background1"/>
          </w:tcPr>
          <w:p w14:paraId="7C8FA4CB"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100 ha of preferred habitat including the detection site wherever possible.</w:t>
            </w:r>
          </w:p>
        </w:tc>
        <w:tc>
          <w:tcPr>
            <w:tcW w:w="1473" w:type="pct"/>
            <w:shd w:val="clear" w:color="auto" w:fill="FFFFFF" w:themeFill="background1"/>
          </w:tcPr>
          <w:p w14:paraId="2DB1FC21"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20225CA0"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6CFE63C1" w14:textId="77777777" w:rsidTr="00714EF7">
        <w:trPr>
          <w:trHeight w:val="480"/>
        </w:trPr>
        <w:tc>
          <w:tcPr>
            <w:tcW w:w="383" w:type="pct"/>
            <w:shd w:val="clear" w:color="auto" w:fill="FFFFFF" w:themeFill="background1"/>
          </w:tcPr>
          <w:p w14:paraId="28697F55"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72469FB7"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Powerful Owl</w:t>
            </w:r>
          </w:p>
        </w:tc>
        <w:tc>
          <w:tcPr>
            <w:tcW w:w="378" w:type="pct"/>
            <w:shd w:val="clear" w:color="auto" w:fill="FFFFFF" w:themeFill="background1"/>
          </w:tcPr>
          <w:p w14:paraId="1A6A2665"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strenua</w:t>
            </w:r>
          </w:p>
        </w:tc>
        <w:tc>
          <w:tcPr>
            <w:tcW w:w="1691" w:type="pct"/>
            <w:shd w:val="clear" w:color="auto" w:fill="FFFFFF" w:themeFill="background1"/>
          </w:tcPr>
          <w:p w14:paraId="754FAE5B"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 ha and a SMZ of 250-300 m radius (or equivalent linear area) around each verified nesting and roosting site, unless already protected.</w:t>
            </w:r>
          </w:p>
        </w:tc>
        <w:tc>
          <w:tcPr>
            <w:tcW w:w="1473" w:type="pct"/>
            <w:shd w:val="clear" w:color="auto" w:fill="FFFFFF" w:themeFill="background1"/>
          </w:tcPr>
          <w:p w14:paraId="0CE0C5B5"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Outside of Powerful Owl Management Areas, habitat for foraging is provided in areas excluded from timber harvesting by general prescription including wildlife corridors, steep areas and unmerchantable areas and areas protected for other management purposes. Avoid burning operations within 250m of known nest sites during the breeding season (1 May to 30 November).</w:t>
            </w:r>
            <w:r w:rsidR="00730C70">
              <w:t xml:space="preserve"> </w:t>
            </w:r>
            <w:r w:rsidR="00730C70" w:rsidRPr="00730C70">
              <w:rPr>
                <w:rFonts w:asciiTheme="minorHAnsi" w:eastAsia="Times New Roman" w:hAnsiTheme="minorHAnsi" w:cstheme="minorHAnsi"/>
                <w:bCs/>
                <w:color w:val="000000"/>
                <w:sz w:val="20"/>
                <w:szCs w:val="20"/>
                <w:lang w:eastAsia="en-AU"/>
              </w:rPr>
              <w:t>Develop and comply with a SMZ plan</w:t>
            </w:r>
          </w:p>
        </w:tc>
        <w:tc>
          <w:tcPr>
            <w:tcW w:w="639" w:type="pct"/>
            <w:shd w:val="clear" w:color="auto" w:fill="FFFFFF" w:themeFill="background1"/>
          </w:tcPr>
          <w:p w14:paraId="260D72EB"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1FFEF062" w14:textId="77777777" w:rsidTr="00714EF7">
        <w:trPr>
          <w:trHeight w:val="480"/>
        </w:trPr>
        <w:tc>
          <w:tcPr>
            <w:tcW w:w="383" w:type="pct"/>
            <w:shd w:val="clear" w:color="auto" w:fill="FFFFFF" w:themeFill="background1"/>
          </w:tcPr>
          <w:p w14:paraId="7645E0C4"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71CCB091"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Smoky Mouse</w:t>
            </w:r>
          </w:p>
        </w:tc>
        <w:tc>
          <w:tcPr>
            <w:tcW w:w="378" w:type="pct"/>
            <w:shd w:val="clear" w:color="auto" w:fill="FFFFFF" w:themeFill="background1"/>
          </w:tcPr>
          <w:p w14:paraId="549EA422"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Pseudomus fumeus</w:t>
            </w:r>
          </w:p>
        </w:tc>
        <w:tc>
          <w:tcPr>
            <w:tcW w:w="1691" w:type="pct"/>
            <w:shd w:val="clear" w:color="auto" w:fill="FFFFFF" w:themeFill="background1"/>
          </w:tcPr>
          <w:p w14:paraId="650B971F"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approximately 100 ha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record incorporating the detection site wherever possible.</w:t>
            </w:r>
          </w:p>
        </w:tc>
        <w:tc>
          <w:tcPr>
            <w:tcW w:w="1473" w:type="pct"/>
            <w:shd w:val="clear" w:color="auto" w:fill="FFFFFF" w:themeFill="background1"/>
          </w:tcPr>
          <w:p w14:paraId="08B17A40"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 SMZ plan prior to timber harvesting or road construction commencement, incorporating any relevant information from studies of the species.</w:t>
            </w:r>
          </w:p>
        </w:tc>
        <w:tc>
          <w:tcPr>
            <w:tcW w:w="639" w:type="pct"/>
            <w:shd w:val="clear" w:color="auto" w:fill="FFFFFF" w:themeFill="background1"/>
          </w:tcPr>
          <w:p w14:paraId="1BAB91A4"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10 Smoky Mouse SMZ are established or in light of further research regarding the conservation status of the species and its response to disturbance</w:t>
            </w:r>
          </w:p>
        </w:tc>
      </w:tr>
      <w:tr w:rsidR="006F2BDB" w:rsidRPr="00E61087" w14:paraId="1176BB87" w14:textId="77777777" w:rsidTr="00714EF7">
        <w:trPr>
          <w:trHeight w:val="480"/>
        </w:trPr>
        <w:tc>
          <w:tcPr>
            <w:tcW w:w="383" w:type="pct"/>
            <w:shd w:val="clear" w:color="auto" w:fill="FFFFFF" w:themeFill="background1"/>
          </w:tcPr>
          <w:p w14:paraId="1258B519"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70283D39"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Sooty Owl</w:t>
            </w:r>
          </w:p>
        </w:tc>
        <w:tc>
          <w:tcPr>
            <w:tcW w:w="378" w:type="pct"/>
            <w:shd w:val="clear" w:color="auto" w:fill="FFFFFF" w:themeFill="background1"/>
          </w:tcPr>
          <w:p w14:paraId="52C195F0"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Tyto tenebricosa</w:t>
            </w:r>
          </w:p>
        </w:tc>
        <w:tc>
          <w:tcPr>
            <w:tcW w:w="1691" w:type="pct"/>
            <w:shd w:val="clear" w:color="auto" w:fill="FFFFFF" w:themeFill="background1"/>
          </w:tcPr>
          <w:p w14:paraId="67A1F71F"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 ha and a SMZ of 250-300 m radius (or equivalent linear area) around each verified nesting and roosting site utilised recently and frequently and located outside a Sooty Owl Management Area, unless already protected. In these cases, habitat for foraging is already provided in areas excluded from timber harvesting by general prescription including wildlife corridors, steep areas and unmerchantable areas and areas protected for other management purposes.</w:t>
            </w:r>
          </w:p>
        </w:tc>
        <w:tc>
          <w:tcPr>
            <w:tcW w:w="1473" w:type="pct"/>
            <w:shd w:val="clear" w:color="auto" w:fill="FFFFFF" w:themeFill="background1"/>
          </w:tcPr>
          <w:p w14:paraId="4B923F6C"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an SMZ plan specifying the prescriptions to be applied within the Sooty Owl SMZ. Avoid burning within 250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m of nest sites during the breeding season (1 May - 30 November)</w:t>
            </w:r>
          </w:p>
        </w:tc>
        <w:tc>
          <w:tcPr>
            <w:tcW w:w="639" w:type="pct"/>
            <w:shd w:val="clear" w:color="auto" w:fill="FFFFFF" w:themeFill="background1"/>
          </w:tcPr>
          <w:p w14:paraId="4497DFEF"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3597D920" w14:textId="77777777" w:rsidTr="00714EF7">
        <w:trPr>
          <w:trHeight w:val="480"/>
        </w:trPr>
        <w:tc>
          <w:tcPr>
            <w:tcW w:w="383" w:type="pct"/>
            <w:shd w:val="clear" w:color="auto" w:fill="FFFFFF" w:themeFill="background1"/>
          </w:tcPr>
          <w:p w14:paraId="1304EC82"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3EF1EF20"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South Gippsland Spiny Crayfish</w:t>
            </w:r>
          </w:p>
        </w:tc>
        <w:tc>
          <w:tcPr>
            <w:tcW w:w="378" w:type="pct"/>
            <w:shd w:val="clear" w:color="auto" w:fill="FFFFFF" w:themeFill="background1"/>
          </w:tcPr>
          <w:p w14:paraId="626F656E"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Euastacus neodiversus</w:t>
            </w:r>
          </w:p>
        </w:tc>
        <w:tc>
          <w:tcPr>
            <w:tcW w:w="1691" w:type="pct"/>
            <w:shd w:val="clear" w:color="auto" w:fill="FFFFFF" w:themeFill="background1"/>
          </w:tcPr>
          <w:p w14:paraId="66931FC0"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1473" w:type="pct"/>
            <w:shd w:val="clear" w:color="auto" w:fill="FFFFFF" w:themeFill="background1"/>
          </w:tcPr>
          <w:p w14:paraId="3535ED14"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Develop management actions to protect South Gippsland Crayfish habitat at verified sites in State forest.</w:t>
            </w:r>
          </w:p>
        </w:tc>
        <w:tc>
          <w:tcPr>
            <w:tcW w:w="639" w:type="pct"/>
            <w:shd w:val="clear" w:color="auto" w:fill="FFFFFF" w:themeFill="background1"/>
          </w:tcPr>
          <w:p w14:paraId="70D4FA6B"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0BFD331F" w14:textId="77777777" w:rsidTr="00714EF7">
        <w:trPr>
          <w:trHeight w:val="480"/>
        </w:trPr>
        <w:tc>
          <w:tcPr>
            <w:tcW w:w="383" w:type="pct"/>
            <w:shd w:val="clear" w:color="auto" w:fill="FFFFFF" w:themeFill="background1"/>
          </w:tcPr>
          <w:p w14:paraId="1D717D04"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25D5B482"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Spot-tail Quoll</w:t>
            </w:r>
          </w:p>
        </w:tc>
        <w:tc>
          <w:tcPr>
            <w:tcW w:w="378" w:type="pct"/>
            <w:shd w:val="clear" w:color="auto" w:fill="FFFFFF" w:themeFill="background1"/>
          </w:tcPr>
          <w:p w14:paraId="127A9F98"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Dasyurus maculatus</w:t>
            </w:r>
          </w:p>
        </w:tc>
        <w:tc>
          <w:tcPr>
            <w:tcW w:w="1691" w:type="pct"/>
            <w:shd w:val="clear" w:color="auto" w:fill="FFFFFF" w:themeFill="background1"/>
          </w:tcPr>
          <w:p w14:paraId="05493ED3"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approximately 500 ha for each verified record including the detection site where appropriate. Include areas of undisturbed mature forest, riparian areas and rocky outcrops in the SPZ where possible. In addition to the SPZ, establish a SMZ of approximately 1 000 ha contiguous to the SPZ. Protect verified den and latrine sites by at least a 200 m radius SPZ where they are not otherwise protected.</w:t>
            </w:r>
          </w:p>
        </w:tc>
        <w:tc>
          <w:tcPr>
            <w:tcW w:w="1473" w:type="pct"/>
            <w:shd w:val="clear" w:color="auto" w:fill="FFFFFF" w:themeFill="background1"/>
          </w:tcPr>
          <w:p w14:paraId="65FBC565"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Prepare SMZ plan prior to harvesting commencement.  The objectives of the SMZ will be to maintain habitat for both arboreal and non-arboreal Spot-tail Quoll prey, while providing continuing opportunities for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Harvesting within the SMZ may comprise single tree or group selection or small patch fellings over the entire area. Alternatively, carefully sited and scheduled seed tree or clearfall harvesting may be used, ensuring, in either case that important prey habitat components such as hollow-bearing trees are retained. Where clearfall or seed tree harvesting systems are proposed, harvesting operations may through time extend over the entire SMZ but must be scheduled to ensure at least 500 ha of suitable prey habitat is available at any point in time (in addition to the SPZ). The adoption of harvesting strategies for SMZs should have regard to the assessed significance of the zone as Spot-tailed Quoll habitat, existing patterns of public land use and forest zoning, the silvicultural characteristics of forest types in the zone, the proportion of the zone which is unproductive for sawlog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and the timber resource values of the productive areas. </w:t>
            </w:r>
          </w:p>
        </w:tc>
        <w:tc>
          <w:tcPr>
            <w:tcW w:w="639" w:type="pct"/>
            <w:shd w:val="clear" w:color="auto" w:fill="FFFFFF" w:themeFill="background1"/>
          </w:tcPr>
          <w:p w14:paraId="06D09BFF"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the selection of Quoll records afforded SPZ and SMZ protection when 10 zones have been established in State forest or when significant information has been obtained from further research. the purpose of the review is to ensure that once targets are reached and as new records accrue or other information becomes available, the network of protected habitat in the FMA is optimal for Quoll conservation. Substitution of protected Quoll sites must consider the extent and quality of habitat and the currency, reliability and type of record.</w:t>
            </w:r>
          </w:p>
        </w:tc>
      </w:tr>
      <w:tr w:rsidR="006F2BDB" w:rsidRPr="00E61087" w14:paraId="0C2EBE72" w14:textId="77777777" w:rsidTr="00714EF7">
        <w:trPr>
          <w:trHeight w:val="480"/>
        </w:trPr>
        <w:tc>
          <w:tcPr>
            <w:tcW w:w="383" w:type="pct"/>
            <w:shd w:val="clear" w:color="auto" w:fill="FFFFFF" w:themeFill="background1"/>
          </w:tcPr>
          <w:p w14:paraId="0B9EE98E"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6A72B663"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Spotted Tree Frog</w:t>
            </w:r>
          </w:p>
        </w:tc>
        <w:tc>
          <w:tcPr>
            <w:tcW w:w="378" w:type="pct"/>
            <w:shd w:val="clear" w:color="auto" w:fill="FFFFFF" w:themeFill="background1"/>
          </w:tcPr>
          <w:p w14:paraId="4DCBF0F2"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Litoria spenceri</w:t>
            </w:r>
          </w:p>
        </w:tc>
        <w:tc>
          <w:tcPr>
            <w:tcW w:w="1691" w:type="pct"/>
            <w:shd w:val="clear" w:color="auto" w:fill="FFFFFF" w:themeFill="background1"/>
          </w:tcPr>
          <w:p w14:paraId="23E74CDB"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Until the species critical habitat is known, establish a SPZ of 300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all verified frog sites and mapped habitat areas. Establish a SMZ of a further 700m either side of the SPZ and 1 km upstream or to the ridge top (if the stream is less than 1 km long) along all streams that flow into the frog habitat.</w:t>
            </w:r>
          </w:p>
        </w:tc>
        <w:tc>
          <w:tcPr>
            <w:tcW w:w="1473" w:type="pct"/>
            <w:shd w:val="clear" w:color="auto" w:fill="FFFFFF" w:themeFill="background1"/>
          </w:tcPr>
          <w:p w14:paraId="7B7C3855"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Exclude timber harvesting, new road construction and other potentially threatening activities (such as prescribed fire) from the SPZ.</w:t>
            </w:r>
            <w:r w:rsidRPr="00796EE2">
              <w:rPr>
                <w:rFonts w:asciiTheme="minorHAnsi" w:eastAsia="Times New Roman" w:hAnsiTheme="minorHAnsi" w:cstheme="minorHAnsi"/>
                <w:bCs/>
                <w:color w:val="000000"/>
                <w:sz w:val="20"/>
                <w:szCs w:val="20"/>
                <w:lang w:eastAsia="en-AU"/>
              </w:rPr>
              <w:br/>
              <w:t>Within the SMZ:</w:t>
            </w:r>
            <w:r w:rsidRPr="00796EE2">
              <w:rPr>
                <w:rFonts w:asciiTheme="minorHAnsi" w:eastAsia="Times New Roman" w:hAnsiTheme="minorHAnsi" w:cstheme="minorHAnsi"/>
                <w:bCs/>
                <w:color w:val="000000"/>
                <w:sz w:val="20"/>
                <w:szCs w:val="20"/>
                <w:lang w:eastAsia="en-AU"/>
              </w:rPr>
              <w:br/>
              <w:t>- do not construct new stream crossings</w:t>
            </w:r>
            <w:r w:rsidRPr="00796EE2">
              <w:rPr>
                <w:rFonts w:asciiTheme="minorHAnsi" w:eastAsia="Times New Roman" w:hAnsiTheme="minorHAnsi" w:cstheme="minorHAnsi"/>
                <w:bCs/>
                <w:color w:val="000000"/>
                <w:sz w:val="20"/>
                <w:szCs w:val="20"/>
                <w:lang w:eastAsia="en-AU"/>
              </w:rPr>
              <w:br/>
              <w:t>- ensure any new road (and the fill slope toe of any new road) is located at least 50 m from any stream, unless site specific sediment management operations are put in place to prevent sediments entering perennial and ephemeral streams in the management zone</w:t>
            </w:r>
            <w:r w:rsidRPr="00796EE2">
              <w:rPr>
                <w:rFonts w:asciiTheme="minorHAnsi" w:eastAsia="Times New Roman" w:hAnsiTheme="minorHAnsi" w:cstheme="minorHAnsi"/>
                <w:bCs/>
                <w:color w:val="000000"/>
                <w:sz w:val="20"/>
                <w:szCs w:val="20"/>
                <w:lang w:eastAsia="en-AU"/>
              </w:rPr>
              <w:br/>
              <w:t xml:space="preserve">- apply buffer and filter widths set out in </w:t>
            </w:r>
            <w:r w:rsidR="006F37CB" w:rsidRPr="006F37CB">
              <w:rPr>
                <w:rFonts w:asciiTheme="minorHAnsi" w:eastAsia="Times New Roman" w:hAnsiTheme="minorHAnsi" w:cstheme="minorHAnsi"/>
                <w:bCs/>
                <w:color w:val="000000"/>
                <w:sz w:val="20"/>
                <w:szCs w:val="20"/>
                <w:lang w:eastAsia="en-AU"/>
              </w:rPr>
              <w:t xml:space="preserve">section </w:t>
            </w:r>
            <w:r w:rsidR="00F2303B">
              <w:rPr>
                <w:rFonts w:asciiTheme="minorHAnsi" w:eastAsia="Times New Roman" w:hAnsiTheme="minorHAnsi" w:cstheme="minorHAnsi"/>
                <w:bCs/>
                <w:color w:val="000000"/>
                <w:sz w:val="20"/>
                <w:szCs w:val="20"/>
                <w:lang w:eastAsia="en-AU"/>
              </w:rPr>
              <w:t>3</w:t>
            </w:r>
            <w:r w:rsidR="006F37CB" w:rsidRPr="006F37CB">
              <w:rPr>
                <w:rFonts w:asciiTheme="minorHAnsi" w:eastAsia="Times New Roman" w:hAnsiTheme="minorHAnsi" w:cstheme="minorHAnsi"/>
                <w:bCs/>
                <w:color w:val="000000"/>
                <w:sz w:val="20"/>
                <w:szCs w:val="20"/>
                <w:lang w:eastAsia="en-AU"/>
              </w:rPr>
              <w:t xml:space="preserve">.3 Table 10 (Minimum widths in metres for buffer strips and filter strips applicable to various waterway categories, in relation to water quality risk and slope for coupes in catchments up to 1 km upstream of known Spotted Tree Frog sites or coupes in Barred Galaxias and Mountain Galaxias SMZs) </w:t>
            </w:r>
            <w:r w:rsidRPr="00796EE2">
              <w:rPr>
                <w:rFonts w:asciiTheme="minorHAnsi" w:eastAsia="Times New Roman" w:hAnsiTheme="minorHAnsi" w:cstheme="minorHAnsi"/>
                <w:bCs/>
                <w:color w:val="000000"/>
                <w:sz w:val="20"/>
                <w:szCs w:val="20"/>
                <w:lang w:eastAsia="en-AU"/>
              </w:rPr>
              <w:t>of the Management Standards and Procedures</w:t>
            </w:r>
            <w:r w:rsidR="006F37CB">
              <w:rPr>
                <w:rFonts w:asciiTheme="minorHAnsi" w:eastAsia="Times New Roman" w:hAnsiTheme="minorHAnsi" w:cstheme="minorHAnsi"/>
                <w:bCs/>
                <w:color w:val="000000"/>
                <w:sz w:val="20"/>
                <w:szCs w:val="20"/>
                <w:lang w:eastAsia="en-AU"/>
              </w:rPr>
              <w:t>.</w:t>
            </w:r>
            <w:r w:rsidRPr="00796EE2">
              <w:rPr>
                <w:rFonts w:asciiTheme="minorHAnsi" w:eastAsia="Times New Roman" w:hAnsiTheme="minorHAnsi" w:cstheme="minorHAnsi"/>
                <w:bCs/>
                <w:color w:val="000000"/>
                <w:sz w:val="20"/>
                <w:szCs w:val="20"/>
                <w:lang w:eastAsia="en-AU"/>
              </w:rPr>
              <w:br/>
              <w:t>- give particular attention to suspension of logging and snig track drainage during wet weather</w:t>
            </w:r>
          </w:p>
          <w:p w14:paraId="678A1FB8"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excavate 50 cm deep pits below the original track surface and immediately upslope of bars constructed to drain snig tracks and other tracks</w:t>
            </w:r>
          </w:p>
          <w:p w14:paraId="38EFC603" w14:textId="77777777" w:rsidR="00665E70" w:rsidRPr="00796EE2" w:rsidRDefault="00665E70">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ensure landings are constructed, or are drained to dispose of discharge at least 50m from the upslope edge of buffers and filters.</w:t>
            </w:r>
          </w:p>
          <w:p w14:paraId="618C37B5" w14:textId="77777777" w:rsidR="00665E70" w:rsidRPr="00796EE2" w:rsidRDefault="00665E70">
            <w:pPr>
              <w:spacing w:after="0" w:line="240" w:lineRule="auto"/>
              <w:rPr>
                <w:rFonts w:asciiTheme="minorHAnsi" w:eastAsia="Times New Roman" w:hAnsiTheme="minorHAnsi" w:cstheme="minorHAnsi"/>
                <w:bCs/>
                <w:color w:val="000000"/>
                <w:sz w:val="20"/>
                <w:szCs w:val="20"/>
                <w:lang w:eastAsia="en-AU"/>
              </w:rPr>
            </w:pPr>
          </w:p>
        </w:tc>
        <w:tc>
          <w:tcPr>
            <w:tcW w:w="639" w:type="pct"/>
            <w:shd w:val="clear" w:color="auto" w:fill="FFFFFF" w:themeFill="background1"/>
          </w:tcPr>
          <w:p w14:paraId="5B41F3B1"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21EFE63A" w14:textId="77777777" w:rsidTr="00714EF7">
        <w:trPr>
          <w:trHeight w:val="480"/>
        </w:trPr>
        <w:tc>
          <w:tcPr>
            <w:tcW w:w="383" w:type="pct"/>
            <w:shd w:val="clear" w:color="auto" w:fill="FFFFFF" w:themeFill="background1"/>
          </w:tcPr>
          <w:p w14:paraId="784CD987"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37420023"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Square-tailed Kite</w:t>
            </w:r>
          </w:p>
        </w:tc>
        <w:tc>
          <w:tcPr>
            <w:tcW w:w="378" w:type="pct"/>
            <w:shd w:val="clear" w:color="auto" w:fill="FFFFFF" w:themeFill="background1"/>
          </w:tcPr>
          <w:p w14:paraId="7A0C0E5C"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Lophoictinia isura</w:t>
            </w:r>
          </w:p>
        </w:tc>
        <w:tc>
          <w:tcPr>
            <w:tcW w:w="1691" w:type="pct"/>
            <w:shd w:val="clear" w:color="auto" w:fill="FFFFFF" w:themeFill="background1"/>
          </w:tcPr>
          <w:p w14:paraId="3B8FE2D9"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sites. </w:t>
            </w:r>
          </w:p>
        </w:tc>
        <w:tc>
          <w:tcPr>
            <w:tcW w:w="1473" w:type="pct"/>
            <w:shd w:val="clear" w:color="auto" w:fill="FFFFFF" w:themeFill="background1"/>
          </w:tcPr>
          <w:p w14:paraId="19FE6963"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Within the SMZ, avoid timber harvesting, road construction and burning during breeding season. Within 100 m of nest trees, exclude timber harvesting, road construction and burning at all times.  </w:t>
            </w:r>
          </w:p>
        </w:tc>
        <w:tc>
          <w:tcPr>
            <w:tcW w:w="639" w:type="pct"/>
            <w:shd w:val="clear" w:color="auto" w:fill="FFFFFF" w:themeFill="background1"/>
          </w:tcPr>
          <w:p w14:paraId="501DCA8A"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66DB1014" w14:textId="77777777" w:rsidTr="00714EF7">
        <w:trPr>
          <w:trHeight w:val="480"/>
        </w:trPr>
        <w:tc>
          <w:tcPr>
            <w:tcW w:w="383" w:type="pct"/>
            <w:shd w:val="clear" w:color="auto" w:fill="FFFFFF" w:themeFill="background1"/>
          </w:tcPr>
          <w:p w14:paraId="0B600D99"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7EF667D7"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Warragul Burrowiing Crayfish</w:t>
            </w:r>
          </w:p>
        </w:tc>
        <w:tc>
          <w:tcPr>
            <w:tcW w:w="378" w:type="pct"/>
            <w:shd w:val="clear" w:color="auto" w:fill="FFFFFF" w:themeFill="background1"/>
          </w:tcPr>
          <w:p w14:paraId="4DFAAB53"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Engaeus sternalis</w:t>
            </w:r>
          </w:p>
        </w:tc>
        <w:tc>
          <w:tcPr>
            <w:tcW w:w="1691" w:type="pct"/>
            <w:shd w:val="clear" w:color="auto" w:fill="FFFFFF" w:themeFill="background1"/>
          </w:tcPr>
          <w:p w14:paraId="248B71AF"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w:t>
            </w:r>
          </w:p>
        </w:tc>
        <w:tc>
          <w:tcPr>
            <w:tcW w:w="1473" w:type="pct"/>
            <w:shd w:val="clear" w:color="auto" w:fill="FFFFFF" w:themeFill="background1"/>
          </w:tcPr>
          <w:p w14:paraId="14951AF2"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37377D9F"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67D07877" w14:textId="77777777" w:rsidTr="00714EF7">
        <w:trPr>
          <w:trHeight w:val="480"/>
        </w:trPr>
        <w:tc>
          <w:tcPr>
            <w:tcW w:w="383" w:type="pct"/>
            <w:shd w:val="clear" w:color="auto" w:fill="FFFFFF" w:themeFill="background1"/>
          </w:tcPr>
          <w:p w14:paraId="7D04CEDD"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3C81014D"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White-bellied Sea-eagle</w:t>
            </w:r>
          </w:p>
        </w:tc>
        <w:tc>
          <w:tcPr>
            <w:tcW w:w="378" w:type="pct"/>
            <w:shd w:val="clear" w:color="auto" w:fill="FFFFFF" w:themeFill="background1"/>
          </w:tcPr>
          <w:p w14:paraId="3C1BBB1E"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Haliaeetus leucogaster</w:t>
            </w:r>
          </w:p>
        </w:tc>
        <w:tc>
          <w:tcPr>
            <w:tcW w:w="1691" w:type="pct"/>
            <w:shd w:val="clear" w:color="auto" w:fill="FFFFFF" w:themeFill="background1"/>
          </w:tcPr>
          <w:p w14:paraId="0EE64711"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500 m radius </w:t>
            </w:r>
            <w:r w:rsidR="00D72825">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sites. </w:t>
            </w:r>
          </w:p>
        </w:tc>
        <w:tc>
          <w:tcPr>
            <w:tcW w:w="1473" w:type="pct"/>
            <w:shd w:val="clear" w:color="auto" w:fill="FFFFFF" w:themeFill="background1"/>
          </w:tcPr>
          <w:p w14:paraId="3341107F"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Within the SMZ, avoid timber harvesting, road construction and burning during breeding season. Within 100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m of nest trees, exclude timber harvesting, road construction and burning at all times.  </w:t>
            </w:r>
          </w:p>
        </w:tc>
        <w:tc>
          <w:tcPr>
            <w:tcW w:w="639" w:type="pct"/>
            <w:shd w:val="clear" w:color="auto" w:fill="FFFFFF" w:themeFill="background1"/>
          </w:tcPr>
          <w:p w14:paraId="6222B040"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6198FD4D" w14:textId="77777777" w:rsidTr="00714EF7">
        <w:trPr>
          <w:trHeight w:val="480"/>
        </w:trPr>
        <w:tc>
          <w:tcPr>
            <w:tcW w:w="383" w:type="pct"/>
            <w:shd w:val="clear" w:color="auto" w:fill="FFFFFF" w:themeFill="background1"/>
          </w:tcPr>
          <w:p w14:paraId="43AA58AE" w14:textId="77777777" w:rsidR="00665E70" w:rsidRPr="00665E70" w:rsidRDefault="00665E70" w:rsidP="00963C9B">
            <w:pPr>
              <w:spacing w:after="0"/>
              <w:rPr>
                <w:rFonts w:ascii="Arial" w:eastAsia="Times New Roman" w:hAnsi="Arial"/>
                <w:b/>
                <w:bCs/>
                <w:noProof/>
                <w:sz w:val="20"/>
                <w:szCs w:val="20"/>
              </w:rPr>
            </w:pPr>
            <w:r w:rsidRPr="00665E70">
              <w:rPr>
                <w:sz w:val="20"/>
                <w:szCs w:val="20"/>
              </w:rPr>
              <w:t>Gippsland FMAs</w:t>
            </w:r>
          </w:p>
        </w:tc>
        <w:tc>
          <w:tcPr>
            <w:tcW w:w="436" w:type="pct"/>
            <w:shd w:val="clear" w:color="auto" w:fill="FFFFFF" w:themeFill="background1"/>
          </w:tcPr>
          <w:p w14:paraId="7918D0D1"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Yellow-bellied Sheathtail-bat</w:t>
            </w:r>
          </w:p>
        </w:tc>
        <w:tc>
          <w:tcPr>
            <w:tcW w:w="378" w:type="pct"/>
            <w:shd w:val="clear" w:color="auto" w:fill="FFFFFF" w:themeFill="background1"/>
          </w:tcPr>
          <w:p w14:paraId="480FD850"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Saccolaimus flaviventris</w:t>
            </w:r>
          </w:p>
        </w:tc>
        <w:tc>
          <w:tcPr>
            <w:tcW w:w="1691" w:type="pct"/>
            <w:shd w:val="clear" w:color="auto" w:fill="FFFFFF" w:themeFill="background1"/>
          </w:tcPr>
          <w:p w14:paraId="22EA4E9B" w14:textId="77777777" w:rsidR="00665E70" w:rsidRPr="00162549" w:rsidRDefault="00665E70" w:rsidP="008D5D1F">
            <w:pPr>
              <w:spacing w:after="0" w:line="240" w:lineRule="auto"/>
              <w:rPr>
                <w:rFonts w:asciiTheme="minorHAnsi" w:eastAsia="Times New Roman" w:hAnsiTheme="minorHAnsi" w:cstheme="minorHAnsi"/>
                <w:bCs/>
                <w:color w:val="000000"/>
                <w:sz w:val="20"/>
                <w:szCs w:val="20"/>
                <w:lang w:eastAsia="en-AU"/>
              </w:rPr>
            </w:pPr>
            <w:r w:rsidRPr="00162549">
              <w:rPr>
                <w:rFonts w:asciiTheme="minorHAnsi" w:eastAsia="Times New Roman" w:hAnsiTheme="minorHAnsi" w:cstheme="minorHAnsi"/>
                <w:bCs/>
                <w:color w:val="000000"/>
                <w:sz w:val="20"/>
                <w:szCs w:val="20"/>
                <w:lang w:eastAsia="en-AU"/>
              </w:rPr>
              <w:t xml:space="preserve">Establish a SPZ of 100 m radius </w:t>
            </w:r>
            <w:r w:rsidR="00D72825" w:rsidRPr="00162549">
              <w:rPr>
                <w:rFonts w:asciiTheme="minorHAnsi" w:eastAsia="Times New Roman" w:hAnsiTheme="minorHAnsi" w:cstheme="minorHAnsi"/>
                <w:bCs/>
                <w:color w:val="000000"/>
                <w:sz w:val="20"/>
                <w:szCs w:val="20"/>
                <w:lang w:eastAsia="en-AU"/>
              </w:rPr>
              <w:t>over</w:t>
            </w:r>
            <w:r w:rsidRPr="00162549">
              <w:rPr>
                <w:rFonts w:asciiTheme="minorHAnsi" w:eastAsia="Times New Roman" w:hAnsiTheme="minorHAnsi" w:cstheme="minorHAnsi"/>
                <w:bCs/>
                <w:color w:val="000000"/>
                <w:sz w:val="20"/>
                <w:szCs w:val="20"/>
                <w:lang w:eastAsia="en-AU"/>
              </w:rPr>
              <w:t xml:space="preserve"> verified roost sites with patterns of regular seasonal use. Establish a </w:t>
            </w:r>
            <w:r w:rsidR="008D5D1F">
              <w:rPr>
                <w:rFonts w:asciiTheme="minorHAnsi" w:eastAsia="Times New Roman" w:hAnsiTheme="minorHAnsi" w:cstheme="minorHAnsi"/>
                <w:bCs/>
                <w:color w:val="000000"/>
                <w:sz w:val="20"/>
                <w:szCs w:val="20"/>
                <w:lang w:eastAsia="en-AU"/>
              </w:rPr>
              <w:t xml:space="preserve">further </w:t>
            </w:r>
            <w:r w:rsidRPr="00162549">
              <w:rPr>
                <w:rFonts w:asciiTheme="minorHAnsi" w:eastAsia="Times New Roman" w:hAnsiTheme="minorHAnsi" w:cstheme="minorHAnsi"/>
                <w:bCs/>
                <w:color w:val="000000"/>
                <w:sz w:val="20"/>
                <w:szCs w:val="20"/>
                <w:lang w:eastAsia="en-AU"/>
              </w:rPr>
              <w:t xml:space="preserve">SMZ of </w:t>
            </w:r>
            <w:r w:rsidR="008D5D1F">
              <w:rPr>
                <w:rFonts w:asciiTheme="minorHAnsi" w:eastAsia="Times New Roman" w:hAnsiTheme="minorHAnsi" w:cstheme="minorHAnsi"/>
                <w:bCs/>
                <w:color w:val="000000"/>
                <w:sz w:val="20"/>
                <w:szCs w:val="20"/>
                <w:lang w:eastAsia="en-AU"/>
              </w:rPr>
              <w:t>10</w:t>
            </w:r>
            <w:r w:rsidR="00162549" w:rsidRPr="00162549">
              <w:rPr>
                <w:rFonts w:asciiTheme="minorHAnsi" w:eastAsia="Times New Roman" w:hAnsiTheme="minorHAnsi" w:cstheme="minorHAnsi"/>
                <w:bCs/>
                <w:color w:val="000000"/>
                <w:sz w:val="20"/>
                <w:szCs w:val="20"/>
                <w:lang w:eastAsia="en-AU"/>
              </w:rPr>
              <w:t xml:space="preserve">0 </w:t>
            </w:r>
            <w:r w:rsidRPr="00162549">
              <w:rPr>
                <w:rFonts w:asciiTheme="minorHAnsi" w:eastAsia="Times New Roman" w:hAnsiTheme="minorHAnsi" w:cstheme="minorHAnsi"/>
                <w:bCs/>
                <w:color w:val="000000"/>
                <w:sz w:val="20"/>
                <w:szCs w:val="20"/>
                <w:lang w:eastAsia="en-AU"/>
              </w:rPr>
              <w:t xml:space="preserve">m radius around </w:t>
            </w:r>
            <w:r w:rsidR="00A64BA6">
              <w:rPr>
                <w:rFonts w:asciiTheme="minorHAnsi" w:eastAsia="Times New Roman" w:hAnsiTheme="minorHAnsi" w:cstheme="minorHAnsi"/>
                <w:bCs/>
                <w:color w:val="000000"/>
                <w:sz w:val="20"/>
                <w:szCs w:val="20"/>
                <w:lang w:eastAsia="en-AU"/>
              </w:rPr>
              <w:t xml:space="preserve">the SPZ for </w:t>
            </w:r>
            <w:r w:rsidRPr="00162549">
              <w:rPr>
                <w:rFonts w:asciiTheme="minorHAnsi" w:eastAsia="Times New Roman" w:hAnsiTheme="minorHAnsi" w:cstheme="minorHAnsi"/>
                <w:bCs/>
                <w:color w:val="000000"/>
                <w:sz w:val="20"/>
                <w:szCs w:val="20"/>
                <w:lang w:eastAsia="en-AU"/>
              </w:rPr>
              <w:t>verified sites of active colonies.</w:t>
            </w:r>
          </w:p>
        </w:tc>
        <w:tc>
          <w:tcPr>
            <w:tcW w:w="1473" w:type="pct"/>
            <w:shd w:val="clear" w:color="auto" w:fill="FFFFFF" w:themeFill="background1"/>
          </w:tcPr>
          <w:p w14:paraId="11D6461C"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Schedule timber harvesting, roading and fuel reduction burning operations within the SMZ to minimise disturbance to colonies.</w:t>
            </w:r>
          </w:p>
        </w:tc>
        <w:tc>
          <w:tcPr>
            <w:tcW w:w="639" w:type="pct"/>
            <w:shd w:val="clear" w:color="auto" w:fill="FFFFFF" w:themeFill="background1"/>
          </w:tcPr>
          <w:p w14:paraId="644C63AE"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74FD888E" w14:textId="77777777" w:rsidTr="00714EF7">
        <w:trPr>
          <w:trHeight w:val="480"/>
        </w:trPr>
        <w:tc>
          <w:tcPr>
            <w:tcW w:w="383" w:type="pct"/>
            <w:shd w:val="clear" w:color="auto" w:fill="FFFFFF" w:themeFill="background1"/>
          </w:tcPr>
          <w:p w14:paraId="453A4CD0"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 Murray</w:t>
            </w:r>
          </w:p>
        </w:tc>
        <w:tc>
          <w:tcPr>
            <w:tcW w:w="436" w:type="pct"/>
            <w:shd w:val="clear" w:color="auto" w:fill="FFFFFF" w:themeFill="background1"/>
          </w:tcPr>
          <w:p w14:paraId="68A1993B"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Bandy Bandy</w:t>
            </w:r>
          </w:p>
        </w:tc>
        <w:tc>
          <w:tcPr>
            <w:tcW w:w="378" w:type="pct"/>
            <w:shd w:val="clear" w:color="auto" w:fill="FFFFFF" w:themeFill="background1"/>
          </w:tcPr>
          <w:p w14:paraId="1A806C30"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Vermicella annulata</w:t>
            </w:r>
          </w:p>
        </w:tc>
        <w:tc>
          <w:tcPr>
            <w:tcW w:w="1691" w:type="pct"/>
            <w:shd w:val="clear" w:color="auto" w:fill="FFFFFF" w:themeFill="background1"/>
          </w:tcPr>
          <w:p w14:paraId="4BC33BAA"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approximately 50 ha </w:t>
            </w:r>
            <w:r w:rsidR="001007F9">
              <w:rPr>
                <w:rFonts w:asciiTheme="minorHAnsi" w:eastAsia="Times New Roman" w:hAnsiTheme="minorHAnsi" w:cstheme="minorHAnsi"/>
                <w:bCs/>
                <w:color w:val="000000"/>
                <w:sz w:val="20"/>
                <w:szCs w:val="20"/>
                <w:lang w:eastAsia="en-AU"/>
              </w:rPr>
              <w:t xml:space="preserve">over </w:t>
            </w:r>
            <w:r w:rsidRPr="00796EE2">
              <w:rPr>
                <w:rFonts w:asciiTheme="minorHAnsi" w:eastAsia="Times New Roman" w:hAnsiTheme="minorHAnsi" w:cstheme="minorHAnsi"/>
                <w:bCs/>
                <w:color w:val="000000"/>
                <w:sz w:val="20"/>
                <w:szCs w:val="20"/>
                <w:lang w:eastAsia="en-AU"/>
              </w:rPr>
              <w:t>verified sites, where practicable incorporating the detection site.</w:t>
            </w:r>
          </w:p>
        </w:tc>
        <w:tc>
          <w:tcPr>
            <w:tcW w:w="1473" w:type="pct"/>
            <w:shd w:val="clear" w:color="auto" w:fill="FFFFFF" w:themeFill="background1"/>
          </w:tcPr>
          <w:p w14:paraId="1BD4B483"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4A1DD191"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23750815" w14:textId="77777777" w:rsidTr="00714EF7">
        <w:trPr>
          <w:trHeight w:val="480"/>
        </w:trPr>
        <w:tc>
          <w:tcPr>
            <w:tcW w:w="383" w:type="pct"/>
            <w:shd w:val="clear" w:color="auto" w:fill="FFFFFF" w:themeFill="background1"/>
          </w:tcPr>
          <w:p w14:paraId="3D6CAA78"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 Murray</w:t>
            </w:r>
          </w:p>
        </w:tc>
        <w:tc>
          <w:tcPr>
            <w:tcW w:w="436" w:type="pct"/>
            <w:shd w:val="clear" w:color="auto" w:fill="FFFFFF" w:themeFill="background1"/>
          </w:tcPr>
          <w:p w14:paraId="0CD4933E"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Barking Owl</w:t>
            </w:r>
          </w:p>
        </w:tc>
        <w:tc>
          <w:tcPr>
            <w:tcW w:w="378" w:type="pct"/>
            <w:shd w:val="clear" w:color="auto" w:fill="FFFFFF" w:themeFill="background1"/>
          </w:tcPr>
          <w:p w14:paraId="5221563D"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connivens</w:t>
            </w:r>
          </w:p>
        </w:tc>
        <w:tc>
          <w:tcPr>
            <w:tcW w:w="1691" w:type="pct"/>
            <w:shd w:val="clear" w:color="auto" w:fill="FFFFFF" w:themeFill="background1"/>
          </w:tcPr>
          <w:p w14:paraId="63F63C26"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3 ha and a SMZ of 250-300 m radius (or equivalent linear area) around each verified nesting and roosting site utilised recently and frequently and located outside a Barking Owl Management Area. </w:t>
            </w:r>
            <w:r w:rsidRPr="00796EE2">
              <w:rPr>
                <w:rFonts w:asciiTheme="minorHAnsi" w:eastAsia="Times New Roman" w:hAnsiTheme="minorHAnsi" w:cstheme="minorHAnsi"/>
                <w:bCs/>
                <w:color w:val="000000"/>
                <w:sz w:val="20"/>
                <w:szCs w:val="20"/>
                <w:lang w:eastAsia="en-AU"/>
              </w:rPr>
              <w:br/>
              <w:t>A SMZ is not required where existing zoning or public land tenure provides equivalent or greater protection.</w:t>
            </w:r>
          </w:p>
        </w:tc>
        <w:tc>
          <w:tcPr>
            <w:tcW w:w="1473" w:type="pct"/>
            <w:shd w:val="clear" w:color="auto" w:fill="FFFFFF" w:themeFill="background1"/>
          </w:tcPr>
          <w:p w14:paraId="786E5D69"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an SMZ plan prior to harvesting commencement. SMZ plans will protect hollow-bearing trees for owls and prey species along with younger trees that may provide hollows in future. These areas will be managed to maintain habitat capable of supporting adequate populations of birds and arboreal prey mammals to support breeding owls. Exclude all potentially disturbing activities during the breeding season (1 July - 31 December).</w:t>
            </w:r>
          </w:p>
        </w:tc>
        <w:tc>
          <w:tcPr>
            <w:tcW w:w="639" w:type="pct"/>
            <w:shd w:val="clear" w:color="auto" w:fill="FFFFFF" w:themeFill="background1"/>
          </w:tcPr>
          <w:p w14:paraId="3D027CA8"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510C45C5" w14:textId="77777777" w:rsidTr="00714EF7">
        <w:trPr>
          <w:trHeight w:val="480"/>
        </w:trPr>
        <w:tc>
          <w:tcPr>
            <w:tcW w:w="383" w:type="pct"/>
            <w:shd w:val="clear" w:color="auto" w:fill="FFFFFF" w:themeFill="background1"/>
          </w:tcPr>
          <w:p w14:paraId="5BC3D94E"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 Murray</w:t>
            </w:r>
          </w:p>
        </w:tc>
        <w:tc>
          <w:tcPr>
            <w:tcW w:w="436" w:type="pct"/>
            <w:shd w:val="clear" w:color="auto" w:fill="FFFFFF" w:themeFill="background1"/>
          </w:tcPr>
          <w:p w14:paraId="037470B6"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Hooded Scaly-foot</w:t>
            </w:r>
          </w:p>
        </w:tc>
        <w:tc>
          <w:tcPr>
            <w:tcW w:w="378" w:type="pct"/>
            <w:shd w:val="clear" w:color="auto" w:fill="FFFFFF" w:themeFill="background1"/>
          </w:tcPr>
          <w:p w14:paraId="2514B4C2"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Pygopus schraderi</w:t>
            </w:r>
          </w:p>
        </w:tc>
        <w:tc>
          <w:tcPr>
            <w:tcW w:w="1691" w:type="pct"/>
            <w:shd w:val="clear" w:color="auto" w:fill="FFFFFF" w:themeFill="background1"/>
          </w:tcPr>
          <w:p w14:paraId="26674A9F"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approximately 50 ha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where practicable incorporating the detection site.</w:t>
            </w:r>
          </w:p>
        </w:tc>
        <w:tc>
          <w:tcPr>
            <w:tcW w:w="1473" w:type="pct"/>
            <w:shd w:val="clear" w:color="auto" w:fill="FFFFFF" w:themeFill="background1"/>
          </w:tcPr>
          <w:p w14:paraId="63A68EED"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07C5F9C9"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256602CC" w14:textId="77777777" w:rsidTr="00714EF7">
        <w:trPr>
          <w:trHeight w:val="480"/>
        </w:trPr>
        <w:tc>
          <w:tcPr>
            <w:tcW w:w="383" w:type="pct"/>
            <w:shd w:val="clear" w:color="auto" w:fill="FFFFFF" w:themeFill="background1"/>
          </w:tcPr>
          <w:p w14:paraId="5EDD87C8"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 Murray</w:t>
            </w:r>
          </w:p>
        </w:tc>
        <w:tc>
          <w:tcPr>
            <w:tcW w:w="436" w:type="pct"/>
            <w:shd w:val="clear" w:color="auto" w:fill="FFFFFF" w:themeFill="background1"/>
          </w:tcPr>
          <w:p w14:paraId="73AEEF1A"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Powerful Owl</w:t>
            </w:r>
          </w:p>
        </w:tc>
        <w:tc>
          <w:tcPr>
            <w:tcW w:w="378" w:type="pct"/>
            <w:shd w:val="clear" w:color="auto" w:fill="FFFFFF" w:themeFill="background1"/>
          </w:tcPr>
          <w:p w14:paraId="1917A46B"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strenua</w:t>
            </w:r>
          </w:p>
        </w:tc>
        <w:tc>
          <w:tcPr>
            <w:tcW w:w="1691" w:type="pct"/>
            <w:shd w:val="clear" w:color="auto" w:fill="FFFFFF" w:themeFill="background1"/>
          </w:tcPr>
          <w:p w14:paraId="3B0B6CF8"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 ha and a SMZ of 250-300 m radius (or equivalent linear area) around each verified nesting and roosting site, unless already protected.</w:t>
            </w:r>
          </w:p>
        </w:tc>
        <w:tc>
          <w:tcPr>
            <w:tcW w:w="1473" w:type="pct"/>
            <w:shd w:val="clear" w:color="auto" w:fill="FFFFFF" w:themeFill="background1"/>
          </w:tcPr>
          <w:p w14:paraId="4060469A"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Outside of Powerful Owl Management Areas, habitat for foraging is provided in areas excluded from timber harvesting by general prescription including wildlife corridors, steep areas and unmerchantable areas and areas protected for other management purposes. Exclude all potentially disturbing activities during the breeding season (1 April to 30 September).</w:t>
            </w:r>
          </w:p>
        </w:tc>
        <w:tc>
          <w:tcPr>
            <w:tcW w:w="639" w:type="pct"/>
            <w:shd w:val="clear" w:color="auto" w:fill="FFFFFF" w:themeFill="background1"/>
          </w:tcPr>
          <w:p w14:paraId="488159FC"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008F5E79" w14:textId="77777777" w:rsidTr="00714EF7">
        <w:trPr>
          <w:trHeight w:val="480"/>
        </w:trPr>
        <w:tc>
          <w:tcPr>
            <w:tcW w:w="383" w:type="pct"/>
            <w:shd w:val="clear" w:color="auto" w:fill="FFFFFF" w:themeFill="background1"/>
          </w:tcPr>
          <w:p w14:paraId="55861550"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 Murray</w:t>
            </w:r>
          </w:p>
        </w:tc>
        <w:tc>
          <w:tcPr>
            <w:tcW w:w="436" w:type="pct"/>
            <w:shd w:val="clear" w:color="auto" w:fill="FFFFFF" w:themeFill="background1"/>
          </w:tcPr>
          <w:p w14:paraId="13EC89AA"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Regent Honeyeater</w:t>
            </w:r>
          </w:p>
        </w:tc>
        <w:tc>
          <w:tcPr>
            <w:tcW w:w="378" w:type="pct"/>
            <w:shd w:val="clear" w:color="auto" w:fill="FFFFFF" w:themeFill="background1"/>
          </w:tcPr>
          <w:p w14:paraId="7469EBF0"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Xanthomyza phrygia</w:t>
            </w:r>
          </w:p>
        </w:tc>
        <w:tc>
          <w:tcPr>
            <w:tcW w:w="1691" w:type="pct"/>
            <w:shd w:val="clear" w:color="auto" w:fill="FFFFFF" w:themeFill="background1"/>
          </w:tcPr>
          <w:p w14:paraId="1E8D4456"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including a 100 m wide buffer around regularly used Regent Honeyeater sites. Surround the SPZ with a 150 m wide SMZ.</w:t>
            </w:r>
          </w:p>
        </w:tc>
        <w:tc>
          <w:tcPr>
            <w:tcW w:w="1473" w:type="pct"/>
            <w:shd w:val="clear" w:color="auto" w:fill="FFFFFF" w:themeFill="background1"/>
          </w:tcPr>
          <w:p w14:paraId="2C834B52"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Exclude all disturbance activities from the SPZ. Within the SMZ, retain at least 10 habitat trees per hectare. Habitat trees are large, vigorous individuals of the key eucalypt species.</w:t>
            </w:r>
          </w:p>
        </w:tc>
        <w:tc>
          <w:tcPr>
            <w:tcW w:w="639" w:type="pct"/>
            <w:shd w:val="clear" w:color="auto" w:fill="FFFFFF" w:themeFill="background1"/>
          </w:tcPr>
          <w:p w14:paraId="43ED457B"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7074BF90" w14:textId="77777777" w:rsidTr="00714EF7">
        <w:trPr>
          <w:trHeight w:val="480"/>
        </w:trPr>
        <w:tc>
          <w:tcPr>
            <w:tcW w:w="383" w:type="pct"/>
            <w:shd w:val="clear" w:color="auto" w:fill="FFFFFF" w:themeFill="background1"/>
          </w:tcPr>
          <w:p w14:paraId="1727F2D2"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 Murray</w:t>
            </w:r>
          </w:p>
        </w:tc>
        <w:tc>
          <w:tcPr>
            <w:tcW w:w="436" w:type="pct"/>
            <w:shd w:val="clear" w:color="auto" w:fill="FFFFFF" w:themeFill="background1"/>
          </w:tcPr>
          <w:p w14:paraId="729B11DE"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Southern Myotis</w:t>
            </w:r>
          </w:p>
        </w:tc>
        <w:tc>
          <w:tcPr>
            <w:tcW w:w="378" w:type="pct"/>
            <w:shd w:val="clear" w:color="auto" w:fill="FFFFFF" w:themeFill="background1"/>
          </w:tcPr>
          <w:p w14:paraId="4209641A"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Myotis macropus</w:t>
            </w:r>
          </w:p>
        </w:tc>
        <w:tc>
          <w:tcPr>
            <w:tcW w:w="1691" w:type="pct"/>
            <w:shd w:val="clear" w:color="auto" w:fill="FFFFFF" w:themeFill="background1"/>
          </w:tcPr>
          <w:p w14:paraId="7D5211A2"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breeding and roosting populations. </w:t>
            </w:r>
          </w:p>
        </w:tc>
        <w:tc>
          <w:tcPr>
            <w:tcW w:w="1473" w:type="pct"/>
            <w:shd w:val="clear" w:color="auto" w:fill="FFFFFF" w:themeFill="background1"/>
          </w:tcPr>
          <w:p w14:paraId="507B6C09"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Within the SMZ, exclude all potentially disturbing activities during breeding season. Breeding season is 1 October to 31 March. Within 100m of the breeding and roosting trees, exclude timber harvesting at all times.  </w:t>
            </w:r>
          </w:p>
        </w:tc>
        <w:tc>
          <w:tcPr>
            <w:tcW w:w="639" w:type="pct"/>
            <w:shd w:val="clear" w:color="auto" w:fill="FFFFFF" w:themeFill="background1"/>
          </w:tcPr>
          <w:p w14:paraId="29EC7C99"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37F01BA0" w14:textId="77777777" w:rsidTr="00714EF7">
        <w:trPr>
          <w:trHeight w:val="480"/>
        </w:trPr>
        <w:tc>
          <w:tcPr>
            <w:tcW w:w="383" w:type="pct"/>
            <w:shd w:val="clear" w:color="auto" w:fill="FFFFFF" w:themeFill="background1"/>
          </w:tcPr>
          <w:p w14:paraId="49E5EA2D"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 Murray</w:t>
            </w:r>
          </w:p>
        </w:tc>
        <w:tc>
          <w:tcPr>
            <w:tcW w:w="436" w:type="pct"/>
            <w:shd w:val="clear" w:color="auto" w:fill="FFFFFF" w:themeFill="background1"/>
          </w:tcPr>
          <w:p w14:paraId="1455ABB9"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Superb Parrot</w:t>
            </w:r>
          </w:p>
        </w:tc>
        <w:tc>
          <w:tcPr>
            <w:tcW w:w="378" w:type="pct"/>
            <w:shd w:val="clear" w:color="auto" w:fill="FFFFFF" w:themeFill="background1"/>
          </w:tcPr>
          <w:p w14:paraId="35A996D9"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Polytelis swainsonii</w:t>
            </w:r>
          </w:p>
        </w:tc>
        <w:tc>
          <w:tcPr>
            <w:tcW w:w="1691" w:type="pct"/>
            <w:shd w:val="clear" w:color="auto" w:fill="FFFFFF" w:themeFill="background1"/>
          </w:tcPr>
          <w:p w14:paraId="460CD6FA"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 trees. </w:t>
            </w:r>
          </w:p>
        </w:tc>
        <w:tc>
          <w:tcPr>
            <w:tcW w:w="1473" w:type="pct"/>
            <w:shd w:val="clear" w:color="auto" w:fill="FFFFFF" w:themeFill="background1"/>
          </w:tcPr>
          <w:p w14:paraId="75A00DFB"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Within the SMZ, exclude all potentially disturbing activities during breeding season. Breeding season is 1 September to 31 December. Within 100m of the breeding and roosting trees, exclude timber harvesting at all times.  </w:t>
            </w:r>
          </w:p>
        </w:tc>
        <w:tc>
          <w:tcPr>
            <w:tcW w:w="639" w:type="pct"/>
            <w:shd w:val="clear" w:color="auto" w:fill="FFFFFF" w:themeFill="background1"/>
          </w:tcPr>
          <w:p w14:paraId="18455C3C"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statewide every 10 years from 2003, or if the total area of buffer zones in Victorian State forests exceeds 200 ha, whichever occurs first.</w:t>
            </w:r>
          </w:p>
        </w:tc>
      </w:tr>
      <w:tr w:rsidR="006F2BDB" w:rsidRPr="00E61087" w14:paraId="6F5251EA" w14:textId="77777777" w:rsidTr="00714EF7">
        <w:trPr>
          <w:trHeight w:val="480"/>
        </w:trPr>
        <w:tc>
          <w:tcPr>
            <w:tcW w:w="383" w:type="pct"/>
            <w:shd w:val="clear" w:color="auto" w:fill="FFFFFF" w:themeFill="background1"/>
          </w:tcPr>
          <w:p w14:paraId="11609AF3"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 Murray</w:t>
            </w:r>
          </w:p>
        </w:tc>
        <w:tc>
          <w:tcPr>
            <w:tcW w:w="436" w:type="pct"/>
            <w:shd w:val="clear" w:color="auto" w:fill="FFFFFF" w:themeFill="background1"/>
          </w:tcPr>
          <w:p w14:paraId="42251D3E"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White-bellied Sea-eagle</w:t>
            </w:r>
          </w:p>
        </w:tc>
        <w:tc>
          <w:tcPr>
            <w:tcW w:w="378" w:type="pct"/>
            <w:shd w:val="clear" w:color="auto" w:fill="FFFFFF" w:themeFill="background1"/>
          </w:tcPr>
          <w:p w14:paraId="24DF9982"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Haliaeetus leucogaster</w:t>
            </w:r>
          </w:p>
        </w:tc>
        <w:tc>
          <w:tcPr>
            <w:tcW w:w="1691" w:type="pct"/>
            <w:shd w:val="clear" w:color="auto" w:fill="FFFFFF" w:themeFill="background1"/>
          </w:tcPr>
          <w:p w14:paraId="3110DCBB"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populations. </w:t>
            </w:r>
          </w:p>
        </w:tc>
        <w:tc>
          <w:tcPr>
            <w:tcW w:w="1473" w:type="pct"/>
            <w:shd w:val="clear" w:color="auto" w:fill="FFFFFF" w:themeFill="background1"/>
          </w:tcPr>
          <w:p w14:paraId="6EF0B6DD"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Within the SMZ, avoid timber harvesting, road construction and burning during breeding season. Breeding season is 1 May to 31 December. Within 100m of nest trees, exclude timber harvesting, road construction and burning at all times.  </w:t>
            </w:r>
          </w:p>
        </w:tc>
        <w:tc>
          <w:tcPr>
            <w:tcW w:w="639" w:type="pct"/>
            <w:shd w:val="clear" w:color="auto" w:fill="FFFFFF" w:themeFill="background1"/>
          </w:tcPr>
          <w:p w14:paraId="23A440AF"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E61087" w14:paraId="4601BE74" w14:textId="77777777" w:rsidTr="00714EF7">
        <w:trPr>
          <w:trHeight w:val="480"/>
        </w:trPr>
        <w:tc>
          <w:tcPr>
            <w:tcW w:w="383" w:type="pct"/>
            <w:shd w:val="clear" w:color="auto" w:fill="FFFFFF" w:themeFill="background1"/>
          </w:tcPr>
          <w:p w14:paraId="441D5DC4"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 Murray</w:t>
            </w:r>
          </w:p>
        </w:tc>
        <w:tc>
          <w:tcPr>
            <w:tcW w:w="436" w:type="pct"/>
            <w:shd w:val="clear" w:color="auto" w:fill="FFFFFF" w:themeFill="background1"/>
          </w:tcPr>
          <w:p w14:paraId="35A30770"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Woodland Blind Snake</w:t>
            </w:r>
          </w:p>
        </w:tc>
        <w:tc>
          <w:tcPr>
            <w:tcW w:w="378" w:type="pct"/>
            <w:shd w:val="clear" w:color="auto" w:fill="FFFFFF" w:themeFill="background1"/>
          </w:tcPr>
          <w:p w14:paraId="4A61285B"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Ramphotyphlops proximus</w:t>
            </w:r>
          </w:p>
        </w:tc>
        <w:tc>
          <w:tcPr>
            <w:tcW w:w="1691" w:type="pct"/>
            <w:shd w:val="clear" w:color="auto" w:fill="FFFFFF" w:themeFill="background1"/>
          </w:tcPr>
          <w:p w14:paraId="0C560EA4"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approximately 50 ha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where practicable incorporating the detection site.</w:t>
            </w:r>
          </w:p>
        </w:tc>
        <w:tc>
          <w:tcPr>
            <w:tcW w:w="1473" w:type="pct"/>
            <w:shd w:val="clear" w:color="auto" w:fill="FFFFFF" w:themeFill="background1"/>
          </w:tcPr>
          <w:p w14:paraId="5C7C6C6A"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 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2C57F93F"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5081222C" w14:textId="77777777" w:rsidTr="00714EF7">
        <w:trPr>
          <w:trHeight w:val="480"/>
        </w:trPr>
        <w:tc>
          <w:tcPr>
            <w:tcW w:w="383" w:type="pct"/>
            <w:shd w:val="clear" w:color="auto" w:fill="FFFFFF" w:themeFill="background1"/>
          </w:tcPr>
          <w:p w14:paraId="4BF43671"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72D95FC5"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Barking Owl</w:t>
            </w:r>
          </w:p>
        </w:tc>
        <w:tc>
          <w:tcPr>
            <w:tcW w:w="378" w:type="pct"/>
            <w:shd w:val="clear" w:color="auto" w:fill="FFFFFF" w:themeFill="background1"/>
          </w:tcPr>
          <w:p w14:paraId="183BF6CA"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connivens</w:t>
            </w:r>
          </w:p>
        </w:tc>
        <w:tc>
          <w:tcPr>
            <w:tcW w:w="1691" w:type="pct"/>
            <w:shd w:val="clear" w:color="auto" w:fill="FFFFFF" w:themeFill="background1"/>
          </w:tcPr>
          <w:p w14:paraId="4F775E5A"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3 ha and a SMZ of 250-300 m radius (or equivalent linear area) around each verified nesting and roosting site utilised recently and frequently and located outside a Barking Owl Management Area. </w:t>
            </w:r>
            <w:r w:rsidRPr="00796EE2">
              <w:rPr>
                <w:rFonts w:asciiTheme="minorHAnsi" w:eastAsia="Times New Roman" w:hAnsiTheme="minorHAnsi" w:cstheme="minorHAnsi"/>
                <w:bCs/>
                <w:color w:val="000000"/>
                <w:sz w:val="20"/>
                <w:szCs w:val="20"/>
                <w:lang w:eastAsia="en-AU"/>
              </w:rPr>
              <w:br/>
              <w:t>A SMZ is not required where the site is already protected.</w:t>
            </w:r>
          </w:p>
        </w:tc>
        <w:tc>
          <w:tcPr>
            <w:tcW w:w="1473" w:type="pct"/>
            <w:shd w:val="clear" w:color="auto" w:fill="FFFFFF" w:themeFill="background1"/>
          </w:tcPr>
          <w:p w14:paraId="316B7AAA"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an SMZ plan prior to harvesting commencement. SMZ plans will protect hollow-bearing trees for owls and prey species along with younger trees that may provide hollows in future. These areas will be managed to maintain habitat capable of supporting adequate populations of birds and arboreal prey mammals to support breeding owls.</w:t>
            </w:r>
          </w:p>
        </w:tc>
        <w:tc>
          <w:tcPr>
            <w:tcW w:w="639" w:type="pct"/>
            <w:shd w:val="clear" w:color="auto" w:fill="FFFFFF" w:themeFill="background1"/>
          </w:tcPr>
          <w:p w14:paraId="034D88AE"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23A309BA" w14:textId="77777777" w:rsidTr="00714EF7">
        <w:trPr>
          <w:trHeight w:val="480"/>
        </w:trPr>
        <w:tc>
          <w:tcPr>
            <w:tcW w:w="383" w:type="pct"/>
            <w:shd w:val="clear" w:color="auto" w:fill="FFFFFF" w:themeFill="background1"/>
          </w:tcPr>
          <w:p w14:paraId="0508DD37"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401B2853"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Common Bent-wing Bat</w:t>
            </w:r>
          </w:p>
        </w:tc>
        <w:tc>
          <w:tcPr>
            <w:tcW w:w="378" w:type="pct"/>
            <w:shd w:val="clear" w:color="auto" w:fill="FFFFFF" w:themeFill="background1"/>
          </w:tcPr>
          <w:p w14:paraId="6CE6CB78"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Miniopteris schreibersii</w:t>
            </w:r>
          </w:p>
        </w:tc>
        <w:tc>
          <w:tcPr>
            <w:tcW w:w="1691" w:type="pct"/>
            <w:shd w:val="clear" w:color="auto" w:fill="FFFFFF" w:themeFill="background1"/>
          </w:tcPr>
          <w:p w14:paraId="6D18BA32"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100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roosting and over-wintering sites.</w:t>
            </w:r>
          </w:p>
        </w:tc>
        <w:tc>
          <w:tcPr>
            <w:tcW w:w="1473" w:type="pct"/>
            <w:shd w:val="clear" w:color="auto" w:fill="FFFFFF" w:themeFill="background1"/>
          </w:tcPr>
          <w:p w14:paraId="68ABF6E3"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Exclude timber harvesting, road construction and other activities likely to disturb over-wintering bats between 1 May to 31 October.</w:t>
            </w:r>
          </w:p>
        </w:tc>
        <w:tc>
          <w:tcPr>
            <w:tcW w:w="639" w:type="pct"/>
            <w:shd w:val="clear" w:color="auto" w:fill="FFFFFF" w:themeFill="background1"/>
          </w:tcPr>
          <w:p w14:paraId="282B63DE"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31652A63" w14:textId="77777777" w:rsidTr="00714EF7">
        <w:trPr>
          <w:trHeight w:val="480"/>
        </w:trPr>
        <w:tc>
          <w:tcPr>
            <w:tcW w:w="383" w:type="pct"/>
            <w:shd w:val="clear" w:color="auto" w:fill="FFFFFF" w:themeFill="background1"/>
          </w:tcPr>
          <w:p w14:paraId="40B8E263"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0FD1C430"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Common Dunnart</w:t>
            </w:r>
          </w:p>
        </w:tc>
        <w:tc>
          <w:tcPr>
            <w:tcW w:w="378" w:type="pct"/>
            <w:shd w:val="clear" w:color="auto" w:fill="FFFFFF" w:themeFill="background1"/>
          </w:tcPr>
          <w:p w14:paraId="7D601F34"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Sminthopsis murina</w:t>
            </w:r>
          </w:p>
        </w:tc>
        <w:tc>
          <w:tcPr>
            <w:tcW w:w="1691" w:type="pct"/>
            <w:shd w:val="clear" w:color="auto" w:fill="FFFFFF" w:themeFill="background1"/>
          </w:tcPr>
          <w:p w14:paraId="6B9A0FD0"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approximately 20 ha of suitable habitat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sites.</w:t>
            </w:r>
          </w:p>
        </w:tc>
        <w:tc>
          <w:tcPr>
            <w:tcW w:w="1473" w:type="pct"/>
            <w:shd w:val="clear" w:color="auto" w:fill="FFFFFF" w:themeFill="background1"/>
          </w:tcPr>
          <w:p w14:paraId="105D9D92"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72729904"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50 sites have been established in State forest</w:t>
            </w:r>
            <w:r w:rsidR="00A44694">
              <w:rPr>
                <w:rFonts w:asciiTheme="minorHAnsi" w:eastAsia="Times New Roman" w:hAnsiTheme="minorHAnsi" w:cstheme="minorHAnsi"/>
                <w:bCs/>
                <w:color w:val="000000"/>
                <w:sz w:val="20"/>
                <w:szCs w:val="20"/>
                <w:lang w:eastAsia="en-AU"/>
              </w:rPr>
              <w:t>.</w:t>
            </w:r>
          </w:p>
        </w:tc>
      </w:tr>
      <w:tr w:rsidR="006F2BDB" w:rsidRPr="006F43D9" w14:paraId="1C4ED8E2" w14:textId="77777777" w:rsidTr="00714EF7">
        <w:trPr>
          <w:trHeight w:val="480"/>
        </w:trPr>
        <w:tc>
          <w:tcPr>
            <w:tcW w:w="383" w:type="pct"/>
            <w:shd w:val="clear" w:color="auto" w:fill="FFFFFF" w:themeFill="background1"/>
          </w:tcPr>
          <w:p w14:paraId="1117DC3A"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5B6862C1"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Four-toed Skink</w:t>
            </w:r>
          </w:p>
        </w:tc>
        <w:tc>
          <w:tcPr>
            <w:tcW w:w="378" w:type="pct"/>
            <w:shd w:val="clear" w:color="auto" w:fill="FFFFFF" w:themeFill="background1"/>
          </w:tcPr>
          <w:p w14:paraId="4EA15D1B"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Hemiergis peronii</w:t>
            </w:r>
          </w:p>
        </w:tc>
        <w:tc>
          <w:tcPr>
            <w:tcW w:w="1691" w:type="pct"/>
            <w:shd w:val="clear" w:color="auto" w:fill="FFFFFF" w:themeFill="background1"/>
          </w:tcPr>
          <w:p w14:paraId="1F7DAA3B"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t>
            </w:r>
          </w:p>
        </w:tc>
        <w:tc>
          <w:tcPr>
            <w:tcW w:w="1473" w:type="pct"/>
            <w:shd w:val="clear" w:color="auto" w:fill="FFFFFF" w:themeFill="background1"/>
          </w:tcPr>
          <w:p w14:paraId="32F84F9C"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7B12D3A8"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545975CF" w14:textId="77777777" w:rsidTr="00714EF7">
        <w:trPr>
          <w:trHeight w:val="480"/>
        </w:trPr>
        <w:tc>
          <w:tcPr>
            <w:tcW w:w="383" w:type="pct"/>
            <w:shd w:val="clear" w:color="auto" w:fill="FFFFFF" w:themeFill="background1"/>
          </w:tcPr>
          <w:p w14:paraId="17E30B87"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7C3E0112"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Grey Goshawk</w:t>
            </w:r>
          </w:p>
        </w:tc>
        <w:tc>
          <w:tcPr>
            <w:tcW w:w="378" w:type="pct"/>
            <w:shd w:val="clear" w:color="auto" w:fill="FFFFFF" w:themeFill="background1"/>
          </w:tcPr>
          <w:p w14:paraId="71BC173B"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Accipiter novaehollandiae</w:t>
            </w:r>
          </w:p>
        </w:tc>
        <w:tc>
          <w:tcPr>
            <w:tcW w:w="1691" w:type="pct"/>
            <w:shd w:val="clear" w:color="auto" w:fill="FFFFFF" w:themeFill="background1"/>
          </w:tcPr>
          <w:p w14:paraId="57D430D6"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sites. </w:t>
            </w:r>
          </w:p>
        </w:tc>
        <w:tc>
          <w:tcPr>
            <w:tcW w:w="1473" w:type="pct"/>
            <w:shd w:val="clear" w:color="auto" w:fill="FFFFFF" w:themeFill="background1"/>
          </w:tcPr>
          <w:p w14:paraId="02626C12"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Within the SMZ, avoid timber harvesting, road construction and burning activities during breeding season. Breeding season is 1 July to 30 November. Within 100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m of nest trees, exclude timber harvesting, road construction and burning at all times.</w:t>
            </w:r>
          </w:p>
        </w:tc>
        <w:tc>
          <w:tcPr>
            <w:tcW w:w="639" w:type="pct"/>
            <w:shd w:val="clear" w:color="auto" w:fill="FFFFFF" w:themeFill="background1"/>
          </w:tcPr>
          <w:p w14:paraId="14D8985A"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10 sites have been established in State forest</w:t>
            </w:r>
            <w:r w:rsidR="00A44694">
              <w:rPr>
                <w:rFonts w:asciiTheme="minorHAnsi" w:eastAsia="Times New Roman" w:hAnsiTheme="minorHAnsi" w:cstheme="minorHAnsi"/>
                <w:bCs/>
                <w:color w:val="000000"/>
                <w:sz w:val="20"/>
                <w:szCs w:val="20"/>
                <w:lang w:eastAsia="en-AU"/>
              </w:rPr>
              <w:t>.</w:t>
            </w:r>
          </w:p>
        </w:tc>
      </w:tr>
      <w:tr w:rsidR="006F2BDB" w:rsidRPr="006F43D9" w14:paraId="7572AC70" w14:textId="77777777" w:rsidTr="00714EF7">
        <w:trPr>
          <w:trHeight w:val="480"/>
        </w:trPr>
        <w:tc>
          <w:tcPr>
            <w:tcW w:w="383" w:type="pct"/>
            <w:shd w:val="clear" w:color="auto" w:fill="FFFFFF" w:themeFill="background1"/>
          </w:tcPr>
          <w:p w14:paraId="07097120"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104593D2"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Masked Owl</w:t>
            </w:r>
          </w:p>
        </w:tc>
        <w:tc>
          <w:tcPr>
            <w:tcW w:w="378" w:type="pct"/>
            <w:shd w:val="clear" w:color="auto" w:fill="FFFFFF" w:themeFill="background1"/>
          </w:tcPr>
          <w:p w14:paraId="5844A5CC"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Tyto novaehollandiae novaehollandiae</w:t>
            </w:r>
          </w:p>
        </w:tc>
        <w:tc>
          <w:tcPr>
            <w:tcW w:w="1691" w:type="pct"/>
            <w:shd w:val="clear" w:color="auto" w:fill="FFFFFF" w:themeFill="background1"/>
          </w:tcPr>
          <w:p w14:paraId="5C995A06" w14:textId="77777777" w:rsidR="006752A3" w:rsidRPr="00796EE2" w:rsidRDefault="006752A3" w:rsidP="000D400F">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and roosting sites utilised recently and frequently and located outside a </w:t>
            </w:r>
            <w:r w:rsidR="000D400F">
              <w:rPr>
                <w:rFonts w:asciiTheme="minorHAnsi" w:eastAsia="Times New Roman" w:hAnsiTheme="minorHAnsi" w:cstheme="minorHAnsi"/>
                <w:bCs/>
                <w:color w:val="000000"/>
                <w:sz w:val="20"/>
                <w:szCs w:val="20"/>
                <w:lang w:eastAsia="en-AU"/>
              </w:rPr>
              <w:t>Masked</w:t>
            </w:r>
            <w:r w:rsidR="000D400F" w:rsidRPr="00796EE2">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Owl Management Area.</w:t>
            </w:r>
          </w:p>
        </w:tc>
        <w:tc>
          <w:tcPr>
            <w:tcW w:w="1473" w:type="pct"/>
            <w:shd w:val="clear" w:color="auto" w:fill="FFFFFF" w:themeFill="background1"/>
          </w:tcPr>
          <w:p w14:paraId="021F8CFF"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Protect habitat elements such as old hollow-bearing trees that may be used by Masked Owls and their prey. Exclude timber harvesting, road construction and other activities likely to disturb breeding activity during the breeding season. Protect all trees within a 100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m radius of the nest tree from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w:t>
            </w:r>
          </w:p>
        </w:tc>
        <w:tc>
          <w:tcPr>
            <w:tcW w:w="639" w:type="pct"/>
            <w:shd w:val="clear" w:color="auto" w:fill="FFFFFF" w:themeFill="background1"/>
          </w:tcPr>
          <w:p w14:paraId="0F70CCEF"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39833697" w14:textId="77777777" w:rsidTr="00714EF7">
        <w:trPr>
          <w:trHeight w:val="480"/>
        </w:trPr>
        <w:tc>
          <w:tcPr>
            <w:tcW w:w="383" w:type="pct"/>
            <w:shd w:val="clear" w:color="auto" w:fill="FFFFFF" w:themeFill="background1"/>
          </w:tcPr>
          <w:p w14:paraId="4B4E3DB2"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13A1BCFE"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Mountain Dragon</w:t>
            </w:r>
          </w:p>
        </w:tc>
        <w:tc>
          <w:tcPr>
            <w:tcW w:w="378" w:type="pct"/>
            <w:shd w:val="clear" w:color="auto" w:fill="FFFFFF" w:themeFill="background1"/>
          </w:tcPr>
          <w:p w14:paraId="3EDC2242"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Tympanocryptis diemensis</w:t>
            </w:r>
          </w:p>
        </w:tc>
        <w:tc>
          <w:tcPr>
            <w:tcW w:w="1691" w:type="pct"/>
            <w:shd w:val="clear" w:color="auto" w:fill="FFFFFF" w:themeFill="background1"/>
          </w:tcPr>
          <w:p w14:paraId="1E1B0A7B"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t>
            </w:r>
          </w:p>
        </w:tc>
        <w:tc>
          <w:tcPr>
            <w:tcW w:w="1473" w:type="pct"/>
            <w:shd w:val="clear" w:color="auto" w:fill="FFFFFF" w:themeFill="background1"/>
          </w:tcPr>
          <w:p w14:paraId="0E6DD59F"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26A8EC6F"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134C6340" w14:textId="77777777" w:rsidTr="00714EF7">
        <w:trPr>
          <w:trHeight w:val="480"/>
        </w:trPr>
        <w:tc>
          <w:tcPr>
            <w:tcW w:w="383" w:type="pct"/>
            <w:shd w:val="clear" w:color="auto" w:fill="FFFFFF" w:themeFill="background1"/>
          </w:tcPr>
          <w:p w14:paraId="79D217A4"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0BE1F826"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Powerful Owl</w:t>
            </w:r>
          </w:p>
        </w:tc>
        <w:tc>
          <w:tcPr>
            <w:tcW w:w="378" w:type="pct"/>
            <w:shd w:val="clear" w:color="auto" w:fill="FFFFFF" w:themeFill="background1"/>
          </w:tcPr>
          <w:p w14:paraId="76F99029"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strenua</w:t>
            </w:r>
          </w:p>
        </w:tc>
        <w:tc>
          <w:tcPr>
            <w:tcW w:w="1691" w:type="pct"/>
            <w:shd w:val="clear" w:color="auto" w:fill="FFFFFF" w:themeFill="background1"/>
          </w:tcPr>
          <w:p w14:paraId="5F1C643D"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and roosting sites, unless already protected.</w:t>
            </w:r>
          </w:p>
        </w:tc>
        <w:tc>
          <w:tcPr>
            <w:tcW w:w="1473" w:type="pct"/>
            <w:shd w:val="clear" w:color="auto" w:fill="FFFFFF" w:themeFill="background1"/>
          </w:tcPr>
          <w:p w14:paraId="5F3E4F00"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Outside of Powerful Owl Management Areas, habitat for foraging is provided in areas excluded from timber harvesting by general prescription including wildlife corridors, steep areas and unmerchantable areas and areas protected for other management purposes. Exclude timber harvesting, road construction and other activities likely to disturb breeding activity during the breeding season. Protect all trees within a 100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m radius of the nest tree from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w:t>
            </w:r>
          </w:p>
        </w:tc>
        <w:tc>
          <w:tcPr>
            <w:tcW w:w="639" w:type="pct"/>
            <w:shd w:val="clear" w:color="auto" w:fill="FFFFFF" w:themeFill="background1"/>
          </w:tcPr>
          <w:p w14:paraId="7469A0D8"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16FC0BB0" w14:textId="77777777" w:rsidTr="00714EF7">
        <w:trPr>
          <w:trHeight w:val="480"/>
        </w:trPr>
        <w:tc>
          <w:tcPr>
            <w:tcW w:w="383" w:type="pct"/>
            <w:shd w:val="clear" w:color="auto" w:fill="FFFFFF" w:themeFill="background1"/>
          </w:tcPr>
          <w:p w14:paraId="74884D90"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2C1479CF"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Regent Honeyeater</w:t>
            </w:r>
          </w:p>
        </w:tc>
        <w:tc>
          <w:tcPr>
            <w:tcW w:w="378" w:type="pct"/>
            <w:shd w:val="clear" w:color="auto" w:fill="FFFFFF" w:themeFill="background1"/>
          </w:tcPr>
          <w:p w14:paraId="2891D4A4"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Xanthomyza phrygia</w:t>
            </w:r>
          </w:p>
        </w:tc>
        <w:tc>
          <w:tcPr>
            <w:tcW w:w="1691" w:type="pct"/>
            <w:shd w:val="clear" w:color="auto" w:fill="FFFFFF" w:themeFill="background1"/>
          </w:tcPr>
          <w:p w14:paraId="7D975444"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including a 100 m buffer around regularly used Regent Honeyeater sites.</w:t>
            </w:r>
          </w:p>
        </w:tc>
        <w:tc>
          <w:tcPr>
            <w:tcW w:w="1473" w:type="pct"/>
            <w:shd w:val="clear" w:color="auto" w:fill="FFFFFF" w:themeFill="background1"/>
          </w:tcPr>
          <w:p w14:paraId="3188B9DA"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654EB17E"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7C4AE700" w14:textId="77777777" w:rsidTr="00714EF7">
        <w:trPr>
          <w:trHeight w:val="480"/>
        </w:trPr>
        <w:tc>
          <w:tcPr>
            <w:tcW w:w="383" w:type="pct"/>
            <w:shd w:val="clear" w:color="auto" w:fill="FFFFFF" w:themeFill="background1"/>
          </w:tcPr>
          <w:p w14:paraId="5E591B67"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1B7D2EAA"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Samphire Skink</w:t>
            </w:r>
          </w:p>
        </w:tc>
        <w:tc>
          <w:tcPr>
            <w:tcW w:w="378" w:type="pct"/>
            <w:shd w:val="clear" w:color="auto" w:fill="FFFFFF" w:themeFill="background1"/>
          </w:tcPr>
          <w:p w14:paraId="2C73E6FB"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Morethia adelaidensis</w:t>
            </w:r>
          </w:p>
        </w:tc>
        <w:tc>
          <w:tcPr>
            <w:tcW w:w="1691" w:type="pct"/>
            <w:shd w:val="clear" w:color="auto" w:fill="FFFFFF" w:themeFill="background1"/>
          </w:tcPr>
          <w:p w14:paraId="75710000"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t>
            </w:r>
          </w:p>
        </w:tc>
        <w:tc>
          <w:tcPr>
            <w:tcW w:w="1473" w:type="pct"/>
            <w:shd w:val="clear" w:color="auto" w:fill="FFFFFF" w:themeFill="background1"/>
          </w:tcPr>
          <w:p w14:paraId="0B19F185"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7D5335FB"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29CF69E7" w14:textId="77777777" w:rsidTr="00714EF7">
        <w:trPr>
          <w:trHeight w:val="480"/>
        </w:trPr>
        <w:tc>
          <w:tcPr>
            <w:tcW w:w="383" w:type="pct"/>
            <w:shd w:val="clear" w:color="auto" w:fill="FFFFFF" w:themeFill="background1"/>
          </w:tcPr>
          <w:p w14:paraId="608CDEEA"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175090DA"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Spot-tail Quoll</w:t>
            </w:r>
          </w:p>
        </w:tc>
        <w:tc>
          <w:tcPr>
            <w:tcW w:w="378" w:type="pct"/>
            <w:shd w:val="clear" w:color="auto" w:fill="FFFFFF" w:themeFill="background1"/>
          </w:tcPr>
          <w:p w14:paraId="08D1A682"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Dasyurus maculatus</w:t>
            </w:r>
          </w:p>
        </w:tc>
        <w:tc>
          <w:tcPr>
            <w:tcW w:w="1691" w:type="pct"/>
            <w:shd w:val="clear" w:color="auto" w:fill="FFFFFF" w:themeFill="background1"/>
          </w:tcPr>
          <w:p w14:paraId="6DED7C40"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500 ha SPZ and a 1000 ha SMZ for all verified Quoll records in State forest, up to a target of 10 sites. The location of the SPZ and SMZ will based on protecting preferred habitat features for Quolls. Protect verified den and latrine sites by at least a 200 m radius SPZ. The SPZ may include other detection sites, based on habitat quality and the proximity of existing protected habitat. Include detection sites outside the SPZ within the SMZ, unless there are compelling reasons for excluding them (</w:t>
            </w:r>
            <w:r w:rsidR="004105CB" w:rsidRPr="00796EE2">
              <w:rPr>
                <w:rFonts w:asciiTheme="minorHAnsi" w:eastAsia="Times New Roman" w:hAnsiTheme="minorHAnsi" w:cstheme="minorHAnsi"/>
                <w:bCs/>
                <w:color w:val="000000"/>
                <w:sz w:val="20"/>
                <w:szCs w:val="20"/>
                <w:lang w:eastAsia="en-AU"/>
              </w:rPr>
              <w:t>e.g.</w:t>
            </w:r>
            <w:r w:rsidRPr="00796EE2">
              <w:rPr>
                <w:rFonts w:asciiTheme="minorHAnsi" w:eastAsia="Times New Roman" w:hAnsiTheme="minorHAnsi" w:cstheme="minorHAnsi"/>
                <w:bCs/>
                <w:color w:val="000000"/>
                <w:sz w:val="20"/>
                <w:szCs w:val="20"/>
                <w:lang w:eastAsia="en-AU"/>
              </w:rPr>
              <w:t xml:space="preserve"> a record in a clearly unsuitable location for habitat protection, proximity of existing protected habitat </w:t>
            </w:r>
            <w:r w:rsidR="004105CB" w:rsidRPr="00796EE2">
              <w:rPr>
                <w:rFonts w:asciiTheme="minorHAnsi" w:eastAsia="Times New Roman" w:hAnsiTheme="minorHAnsi" w:cstheme="minorHAnsi"/>
                <w:bCs/>
                <w:color w:val="000000"/>
                <w:sz w:val="20"/>
                <w:szCs w:val="20"/>
                <w:lang w:eastAsia="en-AU"/>
              </w:rPr>
              <w:t>etc.</w:t>
            </w:r>
            <w:r w:rsidRPr="00796EE2">
              <w:rPr>
                <w:rFonts w:asciiTheme="minorHAnsi" w:eastAsia="Times New Roman" w:hAnsiTheme="minorHAnsi" w:cstheme="minorHAnsi"/>
                <w:bCs/>
                <w:color w:val="000000"/>
                <w:sz w:val="20"/>
                <w:szCs w:val="20"/>
                <w:lang w:eastAsia="en-AU"/>
              </w:rPr>
              <w:t>). Prioritise site protection for Quolls according to habitat quality, current reservation status of the site, linkage to other reserves and the presence of complementary values. Records within 2 km of each other are generally regarded as the same animal unless proved otherwise.</w:t>
            </w:r>
          </w:p>
        </w:tc>
        <w:tc>
          <w:tcPr>
            <w:tcW w:w="1473" w:type="pct"/>
            <w:shd w:val="clear" w:color="auto" w:fill="FFFFFF" w:themeFill="background1"/>
          </w:tcPr>
          <w:p w14:paraId="4AC497D7"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Exclude the use of poisons such as 1080 within 2</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km of Quoll records.</w:t>
            </w:r>
            <w:r w:rsidR="00730C70">
              <w:t xml:space="preserve"> </w:t>
            </w:r>
            <w:r w:rsidR="00730C70" w:rsidRPr="00730C70">
              <w:rPr>
                <w:rFonts w:asciiTheme="minorHAnsi" w:eastAsia="Times New Roman" w:hAnsiTheme="minorHAnsi" w:cstheme="minorHAnsi"/>
                <w:bCs/>
                <w:color w:val="000000"/>
                <w:sz w:val="20"/>
                <w:szCs w:val="20"/>
                <w:lang w:eastAsia="en-AU"/>
              </w:rPr>
              <w:t>Develop and comply with a SMZ plan</w:t>
            </w:r>
          </w:p>
        </w:tc>
        <w:tc>
          <w:tcPr>
            <w:tcW w:w="639" w:type="pct"/>
            <w:shd w:val="clear" w:color="auto" w:fill="FFFFFF" w:themeFill="background1"/>
          </w:tcPr>
          <w:p w14:paraId="7301DEDB"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Periodically review the selection of Quoll records afforded SPZ and SMZ protection, to ensure that once targets are reached and as new records accrue or other information becomes available, the network of protected habitat in the FMA is optimal for Quoll conservation. Substitution of protected Quoll sites must consider the extent and quality of habitat and the currency, reliability and type of record.</w:t>
            </w:r>
          </w:p>
        </w:tc>
      </w:tr>
      <w:tr w:rsidR="006F2BDB" w:rsidRPr="006F43D9" w14:paraId="223FB6F0" w14:textId="77777777" w:rsidTr="00714EF7">
        <w:trPr>
          <w:trHeight w:val="480"/>
        </w:trPr>
        <w:tc>
          <w:tcPr>
            <w:tcW w:w="383" w:type="pct"/>
            <w:shd w:val="clear" w:color="auto" w:fill="FFFFFF" w:themeFill="background1"/>
          </w:tcPr>
          <w:p w14:paraId="151E7D97"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4DC4C5F3"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Spotted Galaxis</w:t>
            </w:r>
          </w:p>
        </w:tc>
        <w:tc>
          <w:tcPr>
            <w:tcW w:w="378" w:type="pct"/>
            <w:shd w:val="clear" w:color="auto" w:fill="FFFFFF" w:themeFill="background1"/>
          </w:tcPr>
          <w:p w14:paraId="10EAC8AE"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Galaxius truttaceaus</w:t>
            </w:r>
          </w:p>
        </w:tc>
        <w:tc>
          <w:tcPr>
            <w:tcW w:w="1691" w:type="pct"/>
            <w:shd w:val="clear" w:color="auto" w:fill="FFFFFF" w:themeFill="background1"/>
          </w:tcPr>
          <w:p w14:paraId="1A21870A"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t>
            </w:r>
          </w:p>
        </w:tc>
        <w:tc>
          <w:tcPr>
            <w:tcW w:w="1473" w:type="pct"/>
            <w:shd w:val="clear" w:color="auto" w:fill="FFFFFF" w:themeFill="background1"/>
          </w:tcPr>
          <w:p w14:paraId="13465D95"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r w:rsidR="00730C70">
              <w:t xml:space="preserve"> </w:t>
            </w:r>
            <w:r w:rsidR="00730C70" w:rsidRPr="00730C70">
              <w:rPr>
                <w:rFonts w:asciiTheme="minorHAnsi" w:eastAsia="Times New Roman" w:hAnsiTheme="minorHAnsi" w:cstheme="minorHAnsi"/>
                <w:bCs/>
                <w:color w:val="000000"/>
                <w:sz w:val="20"/>
                <w:szCs w:val="20"/>
                <w:lang w:eastAsia="en-AU"/>
              </w:rPr>
              <w:t>Develop and comply with a SMZ plan</w:t>
            </w:r>
          </w:p>
        </w:tc>
        <w:tc>
          <w:tcPr>
            <w:tcW w:w="639" w:type="pct"/>
            <w:shd w:val="clear" w:color="auto" w:fill="FFFFFF" w:themeFill="background1"/>
          </w:tcPr>
          <w:p w14:paraId="0D80D388"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1902FF40" w14:textId="77777777" w:rsidTr="00714EF7">
        <w:trPr>
          <w:trHeight w:val="480"/>
        </w:trPr>
        <w:tc>
          <w:tcPr>
            <w:tcW w:w="383" w:type="pct"/>
            <w:shd w:val="clear" w:color="auto" w:fill="FFFFFF" w:themeFill="background1"/>
          </w:tcPr>
          <w:p w14:paraId="0159E750"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710B9E88"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Square-tailed Kite</w:t>
            </w:r>
          </w:p>
        </w:tc>
        <w:tc>
          <w:tcPr>
            <w:tcW w:w="378" w:type="pct"/>
            <w:shd w:val="clear" w:color="auto" w:fill="FFFFFF" w:themeFill="background1"/>
          </w:tcPr>
          <w:p w14:paraId="65CDC9A1"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Lophoictinia isura</w:t>
            </w:r>
          </w:p>
        </w:tc>
        <w:tc>
          <w:tcPr>
            <w:tcW w:w="1691" w:type="pct"/>
            <w:shd w:val="clear" w:color="auto" w:fill="FFFFFF" w:themeFill="background1"/>
          </w:tcPr>
          <w:p w14:paraId="22BD2565"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sites. </w:t>
            </w:r>
          </w:p>
        </w:tc>
        <w:tc>
          <w:tcPr>
            <w:tcW w:w="1473" w:type="pct"/>
            <w:shd w:val="clear" w:color="auto" w:fill="FFFFFF" w:themeFill="background1"/>
          </w:tcPr>
          <w:p w14:paraId="4D50497D"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Within the SMZ, avoid timber harvesting, road construction and burning activities during breeding season. Breeding season is 1 July to 30 November. Within 100m of nest trees, exclude timber harvesting, road construction and burning at all times.</w:t>
            </w:r>
          </w:p>
        </w:tc>
        <w:tc>
          <w:tcPr>
            <w:tcW w:w="639" w:type="pct"/>
            <w:shd w:val="clear" w:color="auto" w:fill="FFFFFF" w:themeFill="background1"/>
          </w:tcPr>
          <w:p w14:paraId="1C202A49"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10 sites have been established in State forest</w:t>
            </w:r>
          </w:p>
        </w:tc>
      </w:tr>
      <w:tr w:rsidR="006F2BDB" w:rsidRPr="006F43D9" w14:paraId="72495F68" w14:textId="77777777" w:rsidTr="00714EF7">
        <w:trPr>
          <w:trHeight w:val="480"/>
        </w:trPr>
        <w:tc>
          <w:tcPr>
            <w:tcW w:w="383" w:type="pct"/>
            <w:shd w:val="clear" w:color="auto" w:fill="FFFFFF" w:themeFill="background1"/>
          </w:tcPr>
          <w:p w14:paraId="2306EDBA"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5BDACA3E"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Squirrel Glider</w:t>
            </w:r>
          </w:p>
        </w:tc>
        <w:tc>
          <w:tcPr>
            <w:tcW w:w="378" w:type="pct"/>
            <w:shd w:val="clear" w:color="auto" w:fill="FFFFFF" w:themeFill="background1"/>
          </w:tcPr>
          <w:p w14:paraId="738D85E9"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Petaurus norfolcensis</w:t>
            </w:r>
          </w:p>
        </w:tc>
        <w:tc>
          <w:tcPr>
            <w:tcW w:w="1691" w:type="pct"/>
            <w:shd w:val="clear" w:color="auto" w:fill="FFFFFF" w:themeFill="background1"/>
          </w:tcPr>
          <w:p w14:paraId="1757303C"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approximately 500 ha of suitable habitat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t>
            </w:r>
          </w:p>
        </w:tc>
        <w:tc>
          <w:tcPr>
            <w:tcW w:w="1473" w:type="pct"/>
            <w:shd w:val="clear" w:color="auto" w:fill="FFFFFF" w:themeFill="background1"/>
          </w:tcPr>
          <w:p w14:paraId="06E2398E"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 SMZ plan prior to harvesting commencement. Within the SMZ,  implement prescriptions that address maintenance of key habitat elements such as nesting hollows, large trees and suitable understorey species (in particular Silver Wattle Acacia dealbata). Exclude timber harvesting from a core area of approximately 100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ha.</w:t>
            </w:r>
          </w:p>
        </w:tc>
        <w:tc>
          <w:tcPr>
            <w:tcW w:w="639" w:type="pct"/>
            <w:shd w:val="clear" w:color="auto" w:fill="FFFFFF" w:themeFill="background1"/>
          </w:tcPr>
          <w:p w14:paraId="2FC6A234"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10 sites have been established in State forest</w:t>
            </w:r>
          </w:p>
        </w:tc>
      </w:tr>
      <w:tr w:rsidR="006F2BDB" w:rsidRPr="006F43D9" w14:paraId="2F938E4C" w14:textId="77777777" w:rsidTr="00714EF7">
        <w:trPr>
          <w:trHeight w:val="480"/>
        </w:trPr>
        <w:tc>
          <w:tcPr>
            <w:tcW w:w="383" w:type="pct"/>
            <w:shd w:val="clear" w:color="auto" w:fill="FFFFFF" w:themeFill="background1"/>
          </w:tcPr>
          <w:p w14:paraId="03DE13AB"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79A53666"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Wedge-tailed Eagle</w:t>
            </w:r>
          </w:p>
        </w:tc>
        <w:tc>
          <w:tcPr>
            <w:tcW w:w="378" w:type="pct"/>
            <w:shd w:val="clear" w:color="auto" w:fill="FFFFFF" w:themeFill="background1"/>
          </w:tcPr>
          <w:p w14:paraId="5224D87F"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Aquila audax</w:t>
            </w:r>
          </w:p>
        </w:tc>
        <w:tc>
          <w:tcPr>
            <w:tcW w:w="1691" w:type="pct"/>
            <w:shd w:val="clear" w:color="auto" w:fill="FFFFFF" w:themeFill="background1"/>
          </w:tcPr>
          <w:p w14:paraId="6A925A46"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sites. </w:t>
            </w:r>
          </w:p>
        </w:tc>
        <w:tc>
          <w:tcPr>
            <w:tcW w:w="1473" w:type="pct"/>
            <w:shd w:val="clear" w:color="auto" w:fill="FFFFFF" w:themeFill="background1"/>
          </w:tcPr>
          <w:p w14:paraId="0B9E1CFA"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Within the SMZ, avoid timber harvesting, road construction and burning activities during breeding season. Breeding season is 1 July to 30 November. Within 100m of nest trees, exclude timber harvesting, road construction and burning at all times.</w:t>
            </w:r>
          </w:p>
        </w:tc>
        <w:tc>
          <w:tcPr>
            <w:tcW w:w="639" w:type="pct"/>
            <w:shd w:val="clear" w:color="auto" w:fill="FFFFFF" w:themeFill="background1"/>
          </w:tcPr>
          <w:p w14:paraId="4BCA6BBA"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10 sites have been established in State forest</w:t>
            </w:r>
          </w:p>
        </w:tc>
      </w:tr>
      <w:tr w:rsidR="006F2BDB" w:rsidRPr="006F43D9" w14:paraId="3D52C445" w14:textId="77777777" w:rsidTr="00714EF7">
        <w:trPr>
          <w:trHeight w:val="480"/>
        </w:trPr>
        <w:tc>
          <w:tcPr>
            <w:tcW w:w="383" w:type="pct"/>
            <w:shd w:val="clear" w:color="auto" w:fill="FFFFFF" w:themeFill="background1"/>
          </w:tcPr>
          <w:p w14:paraId="4AC6B746" w14:textId="77777777" w:rsidR="006752A3" w:rsidRPr="00796EE2" w:rsidRDefault="006752A3" w:rsidP="00963C9B">
            <w:pPr>
              <w:spacing w:after="0"/>
              <w:rPr>
                <w:rFonts w:ascii="Arial" w:eastAsia="Times New Roman" w:hAnsi="Arial"/>
                <w:b/>
                <w:bCs/>
                <w:noProof/>
                <w:sz w:val="20"/>
                <w:szCs w:val="20"/>
              </w:rPr>
            </w:pPr>
            <w:r w:rsidRPr="00796EE2">
              <w:rPr>
                <w:sz w:val="20"/>
                <w:szCs w:val="20"/>
              </w:rPr>
              <w:t>Midlands</w:t>
            </w:r>
          </w:p>
        </w:tc>
        <w:tc>
          <w:tcPr>
            <w:tcW w:w="436" w:type="pct"/>
            <w:shd w:val="clear" w:color="auto" w:fill="FFFFFF" w:themeFill="background1"/>
          </w:tcPr>
          <w:p w14:paraId="4471E513" w14:textId="77777777" w:rsidR="006752A3" w:rsidRPr="00796EE2" w:rsidRDefault="006752A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Woodland Blind Snake</w:t>
            </w:r>
          </w:p>
        </w:tc>
        <w:tc>
          <w:tcPr>
            <w:tcW w:w="378" w:type="pct"/>
            <w:shd w:val="clear" w:color="auto" w:fill="FFFFFF" w:themeFill="background1"/>
          </w:tcPr>
          <w:p w14:paraId="606DF247" w14:textId="77777777" w:rsidR="006752A3" w:rsidRPr="00BC21FA" w:rsidRDefault="006752A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Ramphotyphlops proximus</w:t>
            </w:r>
          </w:p>
        </w:tc>
        <w:tc>
          <w:tcPr>
            <w:tcW w:w="1691" w:type="pct"/>
            <w:shd w:val="clear" w:color="auto" w:fill="FFFFFF" w:themeFill="background1"/>
          </w:tcPr>
          <w:p w14:paraId="74F4689A" w14:textId="77777777" w:rsidR="006752A3" w:rsidRPr="00796EE2" w:rsidRDefault="006752A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t>
            </w:r>
          </w:p>
        </w:tc>
        <w:tc>
          <w:tcPr>
            <w:tcW w:w="1473" w:type="pct"/>
            <w:shd w:val="clear" w:color="auto" w:fill="FFFFFF" w:themeFill="background1"/>
          </w:tcPr>
          <w:p w14:paraId="5F5DE1D7" w14:textId="77777777" w:rsidR="006752A3" w:rsidRPr="00796EE2" w:rsidRDefault="006752A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r w:rsidR="00730C70">
              <w:t xml:space="preserve"> </w:t>
            </w:r>
            <w:r w:rsidR="00730C70" w:rsidRPr="00730C70">
              <w:rPr>
                <w:rFonts w:asciiTheme="minorHAnsi" w:eastAsia="Times New Roman" w:hAnsiTheme="minorHAnsi" w:cstheme="minorHAnsi"/>
                <w:bCs/>
                <w:color w:val="000000"/>
                <w:sz w:val="20"/>
                <w:szCs w:val="20"/>
                <w:lang w:eastAsia="en-AU"/>
              </w:rPr>
              <w:t>Develop and comply with a SMZ plan</w:t>
            </w:r>
          </w:p>
        </w:tc>
        <w:tc>
          <w:tcPr>
            <w:tcW w:w="639" w:type="pct"/>
            <w:shd w:val="clear" w:color="auto" w:fill="FFFFFF" w:themeFill="background1"/>
          </w:tcPr>
          <w:p w14:paraId="2FADE5B9" w14:textId="77777777" w:rsidR="006752A3" w:rsidRPr="00796EE2" w:rsidRDefault="006752A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3F68FD29" w14:textId="77777777" w:rsidTr="00714EF7">
        <w:trPr>
          <w:trHeight w:val="480"/>
        </w:trPr>
        <w:tc>
          <w:tcPr>
            <w:tcW w:w="383" w:type="pct"/>
            <w:shd w:val="clear" w:color="auto" w:fill="FFFFFF" w:themeFill="background1"/>
          </w:tcPr>
          <w:p w14:paraId="2B4071A5" w14:textId="77777777" w:rsidR="002C43F2" w:rsidRPr="00796EE2" w:rsidRDefault="008B3EB3" w:rsidP="00963C9B">
            <w:pPr>
              <w:spacing w:after="0"/>
              <w:rPr>
                <w:rFonts w:ascii="Arial" w:eastAsia="Times New Roman" w:hAnsi="Arial"/>
                <w:b/>
                <w:bCs/>
                <w:noProof/>
                <w:sz w:val="20"/>
                <w:szCs w:val="20"/>
              </w:rPr>
            </w:pPr>
            <w:r w:rsidRPr="00796EE2">
              <w:rPr>
                <w:sz w:val="20"/>
                <w:szCs w:val="20"/>
              </w:rPr>
              <w:t>North East</w:t>
            </w:r>
            <w:r w:rsidR="00665E70">
              <w:rPr>
                <w:sz w:val="20"/>
                <w:szCs w:val="20"/>
              </w:rPr>
              <w:t xml:space="preserve"> FMAs</w:t>
            </w:r>
          </w:p>
        </w:tc>
        <w:tc>
          <w:tcPr>
            <w:tcW w:w="436" w:type="pct"/>
            <w:shd w:val="clear" w:color="auto" w:fill="FFFFFF" w:themeFill="background1"/>
          </w:tcPr>
          <w:p w14:paraId="625493F7" w14:textId="77777777" w:rsidR="002C43F2" w:rsidRPr="00796EE2" w:rsidRDefault="002C43F2"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Alpine She-oak Skink</w:t>
            </w:r>
          </w:p>
        </w:tc>
        <w:tc>
          <w:tcPr>
            <w:tcW w:w="378" w:type="pct"/>
            <w:shd w:val="clear" w:color="auto" w:fill="FFFFFF" w:themeFill="background1"/>
          </w:tcPr>
          <w:p w14:paraId="61BD6071" w14:textId="77777777" w:rsidR="002C43F2" w:rsidRPr="00BC21FA" w:rsidRDefault="002C43F2"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Cyclodomorphus praealtus</w:t>
            </w:r>
          </w:p>
        </w:tc>
        <w:tc>
          <w:tcPr>
            <w:tcW w:w="1691" w:type="pct"/>
            <w:shd w:val="clear" w:color="auto" w:fill="FFFFFF" w:themeFill="background1"/>
          </w:tcPr>
          <w:p w14:paraId="3929B69A" w14:textId="77777777" w:rsidR="002C43F2" w:rsidRPr="00796EE2" w:rsidRDefault="002C43F2"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1473" w:type="pct"/>
            <w:shd w:val="clear" w:color="auto" w:fill="FFFFFF" w:themeFill="background1"/>
          </w:tcPr>
          <w:p w14:paraId="104F0CD6" w14:textId="77777777" w:rsidR="002C43F2" w:rsidRPr="00796EE2" w:rsidRDefault="002C43F2"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Develop management actions to protect Alpine She-oak Skink habitat at verified sites.</w:t>
            </w:r>
            <w:r w:rsidR="00730C70">
              <w:t xml:space="preserve"> </w:t>
            </w:r>
            <w:r w:rsidR="00730C70" w:rsidRPr="00730C70">
              <w:rPr>
                <w:rFonts w:asciiTheme="minorHAnsi" w:eastAsia="Times New Roman" w:hAnsiTheme="minorHAnsi" w:cstheme="minorHAnsi"/>
                <w:bCs/>
                <w:color w:val="000000"/>
                <w:sz w:val="20"/>
                <w:szCs w:val="20"/>
                <w:lang w:eastAsia="en-AU"/>
              </w:rPr>
              <w:t>Develop and comply with a SMZ plan</w:t>
            </w:r>
          </w:p>
        </w:tc>
        <w:tc>
          <w:tcPr>
            <w:tcW w:w="639" w:type="pct"/>
            <w:shd w:val="clear" w:color="auto" w:fill="FFFFFF" w:themeFill="background1"/>
          </w:tcPr>
          <w:p w14:paraId="43AC2DE2" w14:textId="77777777" w:rsidR="002C43F2" w:rsidRPr="00796EE2" w:rsidRDefault="002C43F2"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231E9C7A" w14:textId="77777777" w:rsidTr="00714EF7">
        <w:trPr>
          <w:trHeight w:val="480"/>
        </w:trPr>
        <w:tc>
          <w:tcPr>
            <w:tcW w:w="383" w:type="pct"/>
            <w:shd w:val="clear" w:color="auto" w:fill="FFFFFF" w:themeFill="background1"/>
          </w:tcPr>
          <w:p w14:paraId="39C4E15E"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510693F6"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Alpine Tree Frog</w:t>
            </w:r>
          </w:p>
        </w:tc>
        <w:tc>
          <w:tcPr>
            <w:tcW w:w="378" w:type="pct"/>
            <w:shd w:val="clear" w:color="auto" w:fill="FFFFFF" w:themeFill="background1"/>
          </w:tcPr>
          <w:p w14:paraId="046722C8"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Litoria verreauxii alpina</w:t>
            </w:r>
          </w:p>
        </w:tc>
        <w:tc>
          <w:tcPr>
            <w:tcW w:w="1691" w:type="pct"/>
            <w:shd w:val="clear" w:color="auto" w:fill="FFFFFF" w:themeFill="background1"/>
          </w:tcPr>
          <w:p w14:paraId="03AE010A"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w:t>
            </w:r>
          </w:p>
        </w:tc>
        <w:tc>
          <w:tcPr>
            <w:tcW w:w="1473" w:type="pct"/>
            <w:shd w:val="clear" w:color="auto" w:fill="FFFFFF" w:themeFill="background1"/>
          </w:tcPr>
          <w:p w14:paraId="456AA0D1"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r w:rsidR="00730C70">
              <w:t xml:space="preserve"> </w:t>
            </w:r>
            <w:r w:rsidR="00730C70" w:rsidRPr="00730C70">
              <w:rPr>
                <w:rFonts w:asciiTheme="minorHAnsi" w:eastAsia="Times New Roman" w:hAnsiTheme="minorHAnsi" w:cstheme="minorHAnsi"/>
                <w:bCs/>
                <w:color w:val="000000"/>
                <w:sz w:val="20"/>
                <w:szCs w:val="20"/>
                <w:lang w:eastAsia="en-AU"/>
              </w:rPr>
              <w:t>Develop and comply with a SMZ plan</w:t>
            </w:r>
          </w:p>
        </w:tc>
        <w:tc>
          <w:tcPr>
            <w:tcW w:w="639" w:type="pct"/>
            <w:shd w:val="clear" w:color="auto" w:fill="FFFFFF" w:themeFill="background1"/>
          </w:tcPr>
          <w:p w14:paraId="26A85702"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1AD4E8AA" w14:textId="77777777" w:rsidTr="00714EF7">
        <w:trPr>
          <w:trHeight w:val="480"/>
        </w:trPr>
        <w:tc>
          <w:tcPr>
            <w:tcW w:w="383" w:type="pct"/>
            <w:shd w:val="clear" w:color="auto" w:fill="FFFFFF" w:themeFill="background1"/>
          </w:tcPr>
          <w:p w14:paraId="6865C95D"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23EAD4D8"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Alpine Water Skink</w:t>
            </w:r>
          </w:p>
        </w:tc>
        <w:tc>
          <w:tcPr>
            <w:tcW w:w="378" w:type="pct"/>
            <w:shd w:val="clear" w:color="auto" w:fill="FFFFFF" w:themeFill="background1"/>
          </w:tcPr>
          <w:p w14:paraId="02F43711"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Eulamprus kosiuskoi</w:t>
            </w:r>
          </w:p>
        </w:tc>
        <w:tc>
          <w:tcPr>
            <w:tcW w:w="1691" w:type="pct"/>
            <w:shd w:val="clear" w:color="auto" w:fill="FFFFFF" w:themeFill="background1"/>
          </w:tcPr>
          <w:p w14:paraId="6DF13D6C"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w:t>
            </w:r>
          </w:p>
        </w:tc>
        <w:tc>
          <w:tcPr>
            <w:tcW w:w="1473" w:type="pct"/>
            <w:shd w:val="clear" w:color="auto" w:fill="FFFFFF" w:themeFill="background1"/>
          </w:tcPr>
          <w:p w14:paraId="5ACE458E"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364F49F4"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15CA4E70" w14:textId="77777777" w:rsidTr="00714EF7">
        <w:trPr>
          <w:trHeight w:val="480"/>
        </w:trPr>
        <w:tc>
          <w:tcPr>
            <w:tcW w:w="383" w:type="pct"/>
            <w:shd w:val="clear" w:color="auto" w:fill="FFFFFF" w:themeFill="background1"/>
          </w:tcPr>
          <w:p w14:paraId="74EE7F1F"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7C8FBF65"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Apostlebird</w:t>
            </w:r>
          </w:p>
        </w:tc>
        <w:tc>
          <w:tcPr>
            <w:tcW w:w="378" w:type="pct"/>
            <w:shd w:val="clear" w:color="auto" w:fill="FFFFFF" w:themeFill="background1"/>
          </w:tcPr>
          <w:p w14:paraId="31AE7EB4"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Struthidea cinerea</w:t>
            </w:r>
          </w:p>
        </w:tc>
        <w:tc>
          <w:tcPr>
            <w:tcW w:w="1691" w:type="pct"/>
            <w:shd w:val="clear" w:color="auto" w:fill="FFFFFF" w:themeFill="background1"/>
          </w:tcPr>
          <w:p w14:paraId="0E3F805B"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sites of resident populations. </w:t>
            </w:r>
          </w:p>
        </w:tc>
        <w:tc>
          <w:tcPr>
            <w:tcW w:w="1473" w:type="pct"/>
            <w:shd w:val="clear" w:color="auto" w:fill="FFFFFF" w:themeFill="background1"/>
          </w:tcPr>
          <w:p w14:paraId="352BE90B"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7098177F"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67E90733" w14:textId="77777777" w:rsidTr="00714EF7">
        <w:trPr>
          <w:trHeight w:val="480"/>
        </w:trPr>
        <w:tc>
          <w:tcPr>
            <w:tcW w:w="383" w:type="pct"/>
            <w:shd w:val="clear" w:color="auto" w:fill="FFFFFF" w:themeFill="background1"/>
          </w:tcPr>
          <w:p w14:paraId="0D2FD65D"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7F3F5FAF"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Bandy Bandy</w:t>
            </w:r>
          </w:p>
        </w:tc>
        <w:tc>
          <w:tcPr>
            <w:tcW w:w="378" w:type="pct"/>
            <w:shd w:val="clear" w:color="auto" w:fill="FFFFFF" w:themeFill="background1"/>
          </w:tcPr>
          <w:p w14:paraId="3D46BBBA"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Vermicella annulata</w:t>
            </w:r>
          </w:p>
        </w:tc>
        <w:tc>
          <w:tcPr>
            <w:tcW w:w="1691" w:type="pct"/>
            <w:shd w:val="clear" w:color="auto" w:fill="FFFFFF" w:themeFill="background1"/>
          </w:tcPr>
          <w:p w14:paraId="5D9CB1D9"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approximately 50 ha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site, where practicable incorporating the detection site. Review the strategy when 20 SPZ are established.</w:t>
            </w:r>
          </w:p>
        </w:tc>
        <w:tc>
          <w:tcPr>
            <w:tcW w:w="1473" w:type="pct"/>
            <w:shd w:val="clear" w:color="auto" w:fill="FFFFFF" w:themeFill="background1"/>
          </w:tcPr>
          <w:p w14:paraId="5F5FC585"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78296A89"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the strategy when 20 SPZ are established.</w:t>
            </w:r>
          </w:p>
        </w:tc>
      </w:tr>
      <w:tr w:rsidR="006F2BDB" w:rsidRPr="006F43D9" w14:paraId="51C906B9" w14:textId="77777777" w:rsidTr="00714EF7">
        <w:trPr>
          <w:trHeight w:val="480"/>
        </w:trPr>
        <w:tc>
          <w:tcPr>
            <w:tcW w:w="383" w:type="pct"/>
            <w:shd w:val="clear" w:color="auto" w:fill="FFFFFF" w:themeFill="background1"/>
          </w:tcPr>
          <w:p w14:paraId="71C60C10"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55C9A82A"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Barking Owl</w:t>
            </w:r>
          </w:p>
        </w:tc>
        <w:tc>
          <w:tcPr>
            <w:tcW w:w="378" w:type="pct"/>
            <w:shd w:val="clear" w:color="auto" w:fill="FFFFFF" w:themeFill="background1"/>
          </w:tcPr>
          <w:p w14:paraId="344531E5"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connivens</w:t>
            </w:r>
          </w:p>
        </w:tc>
        <w:tc>
          <w:tcPr>
            <w:tcW w:w="1691" w:type="pct"/>
            <w:shd w:val="clear" w:color="auto" w:fill="FFFFFF" w:themeFill="background1"/>
          </w:tcPr>
          <w:p w14:paraId="5D97E17A"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3 ha and a SMZ of 250-300 m radius (or equivalent linear area) around each verified nesting and roosting site utilised recently and frequently and located outside a Barking Owl Management Area. </w:t>
            </w:r>
            <w:r w:rsidRPr="00796EE2">
              <w:rPr>
                <w:rFonts w:asciiTheme="minorHAnsi" w:eastAsia="Times New Roman" w:hAnsiTheme="minorHAnsi" w:cstheme="minorHAnsi"/>
                <w:bCs/>
                <w:color w:val="000000"/>
                <w:sz w:val="20"/>
                <w:szCs w:val="20"/>
                <w:lang w:eastAsia="en-AU"/>
              </w:rPr>
              <w:br/>
              <w:t>A SMZ is not required where existing zoning or public land tenure provides equivalent or greater protection.</w:t>
            </w:r>
          </w:p>
        </w:tc>
        <w:tc>
          <w:tcPr>
            <w:tcW w:w="1473" w:type="pct"/>
            <w:shd w:val="clear" w:color="auto" w:fill="FFFFFF" w:themeFill="background1"/>
          </w:tcPr>
          <w:p w14:paraId="26B1E382"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an SMZ plan prior to harvesting commencement. SMZ plans will protect hollow-bearing trees for owls and prey species along with younger trees that may provide hollows in future. These areas will be managed to maintain habitat capable of supporting adequate populations of birds and arboreal prey mammals to support breeding owls.</w:t>
            </w:r>
          </w:p>
        </w:tc>
        <w:tc>
          <w:tcPr>
            <w:tcW w:w="639" w:type="pct"/>
            <w:shd w:val="clear" w:color="auto" w:fill="FFFFFF" w:themeFill="background1"/>
          </w:tcPr>
          <w:p w14:paraId="1171B212"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65CDB702" w14:textId="77777777" w:rsidTr="00714EF7">
        <w:trPr>
          <w:trHeight w:val="480"/>
        </w:trPr>
        <w:tc>
          <w:tcPr>
            <w:tcW w:w="383" w:type="pct"/>
            <w:shd w:val="clear" w:color="auto" w:fill="FFFFFF" w:themeFill="background1"/>
          </w:tcPr>
          <w:p w14:paraId="2813CB2A"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1A65C993"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Carpet Python</w:t>
            </w:r>
          </w:p>
        </w:tc>
        <w:tc>
          <w:tcPr>
            <w:tcW w:w="378" w:type="pct"/>
            <w:shd w:val="clear" w:color="auto" w:fill="FFFFFF" w:themeFill="background1"/>
          </w:tcPr>
          <w:p w14:paraId="4DF2D289"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Morelia spilota variegata</w:t>
            </w:r>
          </w:p>
        </w:tc>
        <w:tc>
          <w:tcPr>
            <w:tcW w:w="1691" w:type="pct"/>
            <w:shd w:val="clear" w:color="auto" w:fill="FFFFFF" w:themeFill="background1"/>
          </w:tcPr>
          <w:p w14:paraId="7783AC34"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t>
            </w:r>
          </w:p>
        </w:tc>
        <w:tc>
          <w:tcPr>
            <w:tcW w:w="1473" w:type="pct"/>
            <w:shd w:val="clear" w:color="auto" w:fill="FFFFFF" w:themeFill="background1"/>
          </w:tcPr>
          <w:p w14:paraId="11725050"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697FC5A2"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3081356A" w14:textId="77777777" w:rsidTr="00714EF7">
        <w:trPr>
          <w:trHeight w:val="480"/>
        </w:trPr>
        <w:tc>
          <w:tcPr>
            <w:tcW w:w="383" w:type="pct"/>
            <w:shd w:val="clear" w:color="auto" w:fill="FFFFFF" w:themeFill="background1"/>
          </w:tcPr>
          <w:p w14:paraId="1FF2BBCB"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3E1B1C16"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Long -footed Potoroo</w:t>
            </w:r>
          </w:p>
        </w:tc>
        <w:tc>
          <w:tcPr>
            <w:tcW w:w="378" w:type="pct"/>
            <w:shd w:val="clear" w:color="auto" w:fill="FFFFFF" w:themeFill="background1"/>
          </w:tcPr>
          <w:p w14:paraId="31113A74"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Potorous longipes</w:t>
            </w:r>
          </w:p>
        </w:tc>
        <w:tc>
          <w:tcPr>
            <w:tcW w:w="1691" w:type="pct"/>
            <w:shd w:val="clear" w:color="auto" w:fill="FFFFFF" w:themeFill="background1"/>
          </w:tcPr>
          <w:p w14:paraId="7CFC5266"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SMZ of approximately 150 ha for each Long-footed Potoroo detection site that is outside the Core Protected Area (</w:t>
            </w:r>
            <w:r w:rsidR="004105CB" w:rsidRPr="00796EE2">
              <w:rPr>
                <w:rFonts w:asciiTheme="minorHAnsi" w:eastAsia="Times New Roman" w:hAnsiTheme="minorHAnsi" w:cstheme="minorHAnsi"/>
                <w:bCs/>
                <w:color w:val="000000"/>
                <w:sz w:val="20"/>
                <w:szCs w:val="20"/>
                <w:lang w:eastAsia="en-AU"/>
              </w:rPr>
              <w:t>i.e.</w:t>
            </w:r>
            <w:r w:rsidRPr="00796EE2">
              <w:rPr>
                <w:rFonts w:asciiTheme="minorHAnsi" w:eastAsia="Times New Roman" w:hAnsiTheme="minorHAnsi" w:cstheme="minorHAnsi"/>
                <w:bCs/>
                <w:color w:val="000000"/>
                <w:sz w:val="20"/>
                <w:szCs w:val="20"/>
                <w:lang w:eastAsia="en-AU"/>
              </w:rPr>
              <w:t xml:space="preserve"> within existing SPZ and conservation reserves).</w:t>
            </w:r>
            <w:r w:rsidR="00905390">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 xml:space="preserve"> As far as possible, SMZ boundaries will follow recognisable landscape features such as ridges, spurs and watercourses.</w:t>
            </w:r>
          </w:p>
        </w:tc>
        <w:tc>
          <w:tcPr>
            <w:tcW w:w="1473" w:type="pct"/>
            <w:shd w:val="clear" w:color="auto" w:fill="FFFFFF" w:themeFill="background1"/>
          </w:tcPr>
          <w:p w14:paraId="76F20039" w14:textId="77777777" w:rsidR="00665E70" w:rsidRPr="00796EE2" w:rsidRDefault="00665E70" w:rsidP="005959FA">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Within each SMZ, at least one third (50 ha) will be protected from timber harvesting and new roading. This will be known as Long-footed Potoroo Retained Habitat. The LFP Retained Habitat will include the best LFP habitat in the SMZ, which will generally be in gullies and on lower, sheltered slopes. The LFP Retained Habitat may include areas otherwise unavailable for timber harvesting due to restrictions under the Code. The SMZ will also have a general restriction of one third of the total area that can be harvested in any three year period. If more than one coupe is to be harvested in a SMZ in the same year, the coupes must be separated by at least the equivalent of another coupe width. The SMZ, with the LFP Retained Habitat clearly delineated, will be shown as part of the Forest Management Area zoning scheme. If the 150 ha area includes any part of an existing conservation reserve or SPZ, these areas will retain their existing reservation or zoning status but will be considered for inclusion as part of the area of retained habitat. In such cases, the final area designated as SMZ may be correspondingly smaller.</w:t>
            </w:r>
          </w:p>
        </w:tc>
        <w:tc>
          <w:tcPr>
            <w:tcW w:w="639" w:type="pct"/>
            <w:shd w:val="clear" w:color="auto" w:fill="FFFFFF" w:themeFill="background1"/>
          </w:tcPr>
          <w:p w14:paraId="3CFF7D93"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446E9DDE" w14:textId="77777777" w:rsidTr="00714EF7">
        <w:trPr>
          <w:trHeight w:val="480"/>
        </w:trPr>
        <w:tc>
          <w:tcPr>
            <w:tcW w:w="383" w:type="pct"/>
            <w:shd w:val="clear" w:color="auto" w:fill="FFFFFF" w:themeFill="background1"/>
          </w:tcPr>
          <w:p w14:paraId="67EAE225"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38F29FF3"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Masked Owl</w:t>
            </w:r>
          </w:p>
        </w:tc>
        <w:tc>
          <w:tcPr>
            <w:tcW w:w="378" w:type="pct"/>
            <w:shd w:val="clear" w:color="auto" w:fill="FFFFFF" w:themeFill="background1"/>
          </w:tcPr>
          <w:p w14:paraId="4EEF0671"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Tyto novaehollandiae novaehollandiae</w:t>
            </w:r>
          </w:p>
        </w:tc>
        <w:tc>
          <w:tcPr>
            <w:tcW w:w="1691" w:type="pct"/>
            <w:shd w:val="clear" w:color="auto" w:fill="FFFFFF" w:themeFill="background1"/>
          </w:tcPr>
          <w:p w14:paraId="42D6FCBC"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 ha and a SMZ of 250-300 m radius (or equivalent linear area) around each verified nesting and roosting site utilised recently and frequently and located outside a Masked Owl Management Area, unless already protected. In these cases, habitat for foraging is already provided in areas excluded from timber harvesting by general prescription including wildlife corridors, steep areas and unmerchantable areas and areas protected for other management purposes.</w:t>
            </w:r>
          </w:p>
        </w:tc>
        <w:tc>
          <w:tcPr>
            <w:tcW w:w="1473" w:type="pct"/>
            <w:shd w:val="clear" w:color="auto" w:fill="FFFFFF" w:themeFill="background1"/>
          </w:tcPr>
          <w:p w14:paraId="4CAA9069"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In SMZ, protect habitat elements such as old hollow-bearing trees that may be used by Masked Owls and their prey.</w:t>
            </w:r>
          </w:p>
        </w:tc>
        <w:tc>
          <w:tcPr>
            <w:tcW w:w="639" w:type="pct"/>
            <w:shd w:val="clear" w:color="auto" w:fill="FFFFFF" w:themeFill="background1"/>
          </w:tcPr>
          <w:p w14:paraId="4672FD5C"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582E2455" w14:textId="77777777" w:rsidTr="00714EF7">
        <w:trPr>
          <w:trHeight w:val="480"/>
        </w:trPr>
        <w:tc>
          <w:tcPr>
            <w:tcW w:w="383" w:type="pct"/>
            <w:shd w:val="clear" w:color="auto" w:fill="FFFFFF" w:themeFill="background1"/>
          </w:tcPr>
          <w:p w14:paraId="62AB399E"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5DCE58C9"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Mountain Pygmy Possum</w:t>
            </w:r>
          </w:p>
        </w:tc>
        <w:tc>
          <w:tcPr>
            <w:tcW w:w="378" w:type="pct"/>
            <w:shd w:val="clear" w:color="auto" w:fill="FFFFFF" w:themeFill="background1"/>
          </w:tcPr>
          <w:p w14:paraId="5030F08F"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Burramys parvus</w:t>
            </w:r>
          </w:p>
        </w:tc>
        <w:tc>
          <w:tcPr>
            <w:tcW w:w="1691" w:type="pct"/>
            <w:shd w:val="clear" w:color="auto" w:fill="FFFFFF" w:themeFill="background1"/>
          </w:tcPr>
          <w:p w14:paraId="00897A1D"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w:t>
            </w:r>
          </w:p>
        </w:tc>
        <w:tc>
          <w:tcPr>
            <w:tcW w:w="1473" w:type="pct"/>
            <w:shd w:val="clear" w:color="auto" w:fill="FFFFFF" w:themeFill="background1"/>
          </w:tcPr>
          <w:p w14:paraId="351E6E0C"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6B708F16"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5EA8F08B" w14:textId="77777777" w:rsidTr="00714EF7">
        <w:trPr>
          <w:trHeight w:val="480"/>
        </w:trPr>
        <w:tc>
          <w:tcPr>
            <w:tcW w:w="383" w:type="pct"/>
            <w:shd w:val="clear" w:color="auto" w:fill="FFFFFF" w:themeFill="background1"/>
          </w:tcPr>
          <w:p w14:paraId="7D34B14F"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69831B22"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Powerful Owl</w:t>
            </w:r>
          </w:p>
        </w:tc>
        <w:tc>
          <w:tcPr>
            <w:tcW w:w="378" w:type="pct"/>
            <w:shd w:val="clear" w:color="auto" w:fill="FFFFFF" w:themeFill="background1"/>
          </w:tcPr>
          <w:p w14:paraId="65B4D5DE"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strenua</w:t>
            </w:r>
          </w:p>
        </w:tc>
        <w:tc>
          <w:tcPr>
            <w:tcW w:w="1691" w:type="pct"/>
            <w:shd w:val="clear" w:color="auto" w:fill="FFFFFF" w:themeFill="background1"/>
          </w:tcPr>
          <w:p w14:paraId="657DA2C7"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 ha and a SMZ of 250-300 m radius (or equivalent linear area) around each verified nesting and roosting site, unless already protected.</w:t>
            </w:r>
          </w:p>
        </w:tc>
        <w:tc>
          <w:tcPr>
            <w:tcW w:w="1473" w:type="pct"/>
            <w:shd w:val="clear" w:color="auto" w:fill="FFFFFF" w:themeFill="background1"/>
          </w:tcPr>
          <w:p w14:paraId="1FDA932C"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SMZ plan prior to harvesting commencement. Outside of Powerful Owl Management Areas, habitat for foraging is provided in areas excluded from timber harvesting by general prescription including wildlife corridors, steep areas and unmerchantable areas and areas protected for other management purposes.</w:t>
            </w:r>
          </w:p>
        </w:tc>
        <w:tc>
          <w:tcPr>
            <w:tcW w:w="639" w:type="pct"/>
            <w:shd w:val="clear" w:color="auto" w:fill="FFFFFF" w:themeFill="background1"/>
          </w:tcPr>
          <w:p w14:paraId="1F4CC186"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49D0FE13" w14:textId="77777777" w:rsidTr="00714EF7">
        <w:trPr>
          <w:trHeight w:val="480"/>
        </w:trPr>
        <w:tc>
          <w:tcPr>
            <w:tcW w:w="383" w:type="pct"/>
            <w:shd w:val="clear" w:color="auto" w:fill="FFFFFF" w:themeFill="background1"/>
          </w:tcPr>
          <w:p w14:paraId="1220ED8C"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1445E0AA"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Regent Honeyeater</w:t>
            </w:r>
          </w:p>
        </w:tc>
        <w:tc>
          <w:tcPr>
            <w:tcW w:w="378" w:type="pct"/>
            <w:shd w:val="clear" w:color="auto" w:fill="FFFFFF" w:themeFill="background1"/>
          </w:tcPr>
          <w:p w14:paraId="57C89433"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Xanthomyza phrygia</w:t>
            </w:r>
          </w:p>
        </w:tc>
        <w:tc>
          <w:tcPr>
            <w:tcW w:w="1691" w:type="pct"/>
            <w:shd w:val="clear" w:color="auto" w:fill="FFFFFF" w:themeFill="background1"/>
          </w:tcPr>
          <w:p w14:paraId="44EA5C71"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including a 100 m wide buffer around regularly used Regent Honeyeater sites. Surround the SPZ with a 150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m wide SMZ.</w:t>
            </w:r>
          </w:p>
        </w:tc>
        <w:tc>
          <w:tcPr>
            <w:tcW w:w="1473" w:type="pct"/>
            <w:shd w:val="clear" w:color="auto" w:fill="FFFFFF" w:themeFill="background1"/>
          </w:tcPr>
          <w:p w14:paraId="6DE934D0"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Exclude all disturbance activities from the SPZ. Within the SMZ, retain at least 10 habitat trees per hectare. Habitat trees are large, vigorous individuals of the key eucalypt species.</w:t>
            </w:r>
          </w:p>
        </w:tc>
        <w:tc>
          <w:tcPr>
            <w:tcW w:w="639" w:type="pct"/>
            <w:shd w:val="clear" w:color="auto" w:fill="FFFFFF" w:themeFill="background1"/>
          </w:tcPr>
          <w:p w14:paraId="269C00A2"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0F92139B" w14:textId="77777777" w:rsidTr="00714EF7">
        <w:trPr>
          <w:trHeight w:val="480"/>
        </w:trPr>
        <w:tc>
          <w:tcPr>
            <w:tcW w:w="383" w:type="pct"/>
            <w:shd w:val="clear" w:color="auto" w:fill="FFFFFF" w:themeFill="background1"/>
          </w:tcPr>
          <w:p w14:paraId="71AFF3B8"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0625CB5D"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Smoky Mouse</w:t>
            </w:r>
          </w:p>
        </w:tc>
        <w:tc>
          <w:tcPr>
            <w:tcW w:w="378" w:type="pct"/>
            <w:shd w:val="clear" w:color="auto" w:fill="FFFFFF" w:themeFill="background1"/>
          </w:tcPr>
          <w:p w14:paraId="72F76974"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Pseudomus fumeus</w:t>
            </w:r>
          </w:p>
        </w:tc>
        <w:tc>
          <w:tcPr>
            <w:tcW w:w="1691" w:type="pct"/>
            <w:shd w:val="clear" w:color="auto" w:fill="FFFFFF" w:themeFill="background1"/>
          </w:tcPr>
          <w:p w14:paraId="18956999"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approximately 100 ha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records incorporating the detection site wherever possible.</w:t>
            </w:r>
          </w:p>
        </w:tc>
        <w:tc>
          <w:tcPr>
            <w:tcW w:w="1473" w:type="pct"/>
            <w:shd w:val="clear" w:color="auto" w:fill="FFFFFF" w:themeFill="background1"/>
          </w:tcPr>
          <w:p w14:paraId="3700E022"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w:t>
            </w:r>
            <w:r w:rsidR="004105CB" w:rsidRPr="00796EE2">
              <w:rPr>
                <w:rFonts w:asciiTheme="minorHAnsi" w:eastAsia="Times New Roman" w:hAnsiTheme="minorHAnsi" w:cstheme="minorHAnsi"/>
                <w:bCs/>
                <w:color w:val="000000"/>
                <w:sz w:val="20"/>
                <w:szCs w:val="20"/>
                <w:lang w:eastAsia="en-AU"/>
              </w:rPr>
              <w:t>operations or</w:t>
            </w:r>
            <w:r w:rsidRPr="00796EE2">
              <w:rPr>
                <w:rFonts w:asciiTheme="minorHAnsi" w:eastAsia="Times New Roman" w:hAnsiTheme="minorHAnsi" w:cstheme="minorHAnsi"/>
                <w:bCs/>
                <w:color w:val="000000"/>
                <w:sz w:val="20"/>
                <w:szCs w:val="20"/>
                <w:lang w:eastAsia="en-AU"/>
              </w:rPr>
              <w:t xml:space="preserve"> road construction commencement, incorporating any relevant information from studies of the species.</w:t>
            </w:r>
          </w:p>
        </w:tc>
        <w:tc>
          <w:tcPr>
            <w:tcW w:w="639" w:type="pct"/>
            <w:shd w:val="clear" w:color="auto" w:fill="FFFFFF" w:themeFill="background1"/>
          </w:tcPr>
          <w:p w14:paraId="37A3521E"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10 Smoky Mouse SMZ are established or in light of further research regarding the conservation status of the species and its response to disturbance</w:t>
            </w:r>
            <w:r w:rsidR="00DC06B6">
              <w:rPr>
                <w:rFonts w:asciiTheme="minorHAnsi" w:eastAsia="Times New Roman" w:hAnsiTheme="minorHAnsi" w:cstheme="minorHAnsi"/>
                <w:bCs/>
                <w:color w:val="000000"/>
                <w:sz w:val="20"/>
                <w:szCs w:val="20"/>
                <w:lang w:eastAsia="en-AU"/>
              </w:rPr>
              <w:t>.</w:t>
            </w:r>
          </w:p>
        </w:tc>
      </w:tr>
      <w:tr w:rsidR="006F2BDB" w:rsidRPr="006F43D9" w14:paraId="2967BED1" w14:textId="77777777" w:rsidTr="00714EF7">
        <w:trPr>
          <w:trHeight w:val="480"/>
        </w:trPr>
        <w:tc>
          <w:tcPr>
            <w:tcW w:w="383" w:type="pct"/>
            <w:shd w:val="clear" w:color="auto" w:fill="FFFFFF" w:themeFill="background1"/>
          </w:tcPr>
          <w:p w14:paraId="7206D874"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0BAACE5C"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Sooty Owl</w:t>
            </w:r>
          </w:p>
        </w:tc>
        <w:tc>
          <w:tcPr>
            <w:tcW w:w="378" w:type="pct"/>
            <w:shd w:val="clear" w:color="auto" w:fill="FFFFFF" w:themeFill="background1"/>
          </w:tcPr>
          <w:p w14:paraId="32BB4869"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Tyto tenebricosa</w:t>
            </w:r>
          </w:p>
        </w:tc>
        <w:tc>
          <w:tcPr>
            <w:tcW w:w="1691" w:type="pct"/>
            <w:shd w:val="clear" w:color="auto" w:fill="FFFFFF" w:themeFill="background1"/>
          </w:tcPr>
          <w:p w14:paraId="55D5A555"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 ha and a SMZ of 250-300 m radius (or equivalent linear area) around each verified nesting and roosting site utilised recently and frequently and located outside a Sooty Owl Management Area, unless already protected. In these cases, habitat for foraging is already provided in areas excluded from timber harvesting by general prescription including wildlife corridors, steep areas and unmerchantable areas and areas protected for other management purposes.</w:t>
            </w:r>
          </w:p>
        </w:tc>
        <w:tc>
          <w:tcPr>
            <w:tcW w:w="1473" w:type="pct"/>
            <w:shd w:val="clear" w:color="auto" w:fill="FFFFFF" w:themeFill="background1"/>
          </w:tcPr>
          <w:p w14:paraId="003488C5"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an SMZ plan specifying the prescriptions to be applied within the Sooty Owl SMZ.</w:t>
            </w:r>
          </w:p>
        </w:tc>
        <w:tc>
          <w:tcPr>
            <w:tcW w:w="639" w:type="pct"/>
            <w:shd w:val="clear" w:color="auto" w:fill="FFFFFF" w:themeFill="background1"/>
          </w:tcPr>
          <w:p w14:paraId="7A6FADB4"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4FEBE5FD" w14:textId="77777777" w:rsidTr="00714EF7">
        <w:trPr>
          <w:trHeight w:val="480"/>
        </w:trPr>
        <w:tc>
          <w:tcPr>
            <w:tcW w:w="383" w:type="pct"/>
            <w:shd w:val="clear" w:color="auto" w:fill="FFFFFF" w:themeFill="background1"/>
          </w:tcPr>
          <w:p w14:paraId="0C10137F"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5FC8B21F"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Southern Bent-wing Bat</w:t>
            </w:r>
          </w:p>
        </w:tc>
        <w:tc>
          <w:tcPr>
            <w:tcW w:w="378" w:type="pct"/>
            <w:shd w:val="clear" w:color="auto" w:fill="FFFFFF" w:themeFill="background1"/>
          </w:tcPr>
          <w:p w14:paraId="316637F0"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Miniopteris schreibersii</w:t>
            </w:r>
          </w:p>
        </w:tc>
        <w:tc>
          <w:tcPr>
            <w:tcW w:w="1691" w:type="pct"/>
            <w:shd w:val="clear" w:color="auto" w:fill="FFFFFF" w:themeFill="background1"/>
          </w:tcPr>
          <w:p w14:paraId="397CC283"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100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breeding and roosting caves and mines, and over-wintering sites. </w:t>
            </w:r>
          </w:p>
        </w:tc>
        <w:tc>
          <w:tcPr>
            <w:tcW w:w="1473" w:type="pct"/>
            <w:shd w:val="clear" w:color="auto" w:fill="FFFFFF" w:themeFill="background1"/>
          </w:tcPr>
          <w:p w14:paraId="023EEAA5"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42BC6142"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3311C638" w14:textId="77777777" w:rsidTr="00714EF7">
        <w:trPr>
          <w:trHeight w:val="480"/>
        </w:trPr>
        <w:tc>
          <w:tcPr>
            <w:tcW w:w="383" w:type="pct"/>
            <w:shd w:val="clear" w:color="auto" w:fill="FFFFFF" w:themeFill="background1"/>
          </w:tcPr>
          <w:p w14:paraId="27E2F08E"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483342AA"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Southern Horseshoe Bat</w:t>
            </w:r>
          </w:p>
        </w:tc>
        <w:tc>
          <w:tcPr>
            <w:tcW w:w="378" w:type="pct"/>
            <w:shd w:val="clear" w:color="auto" w:fill="FFFFFF" w:themeFill="background1"/>
          </w:tcPr>
          <w:p w14:paraId="71914DBE"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Rhinolophus megaphyllus</w:t>
            </w:r>
          </w:p>
        </w:tc>
        <w:tc>
          <w:tcPr>
            <w:tcW w:w="1691" w:type="pct"/>
            <w:shd w:val="clear" w:color="auto" w:fill="FFFFFF" w:themeFill="background1"/>
          </w:tcPr>
          <w:p w14:paraId="6E6077FE"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100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breeding and roosting caves and mines, and over-wintering sites. </w:t>
            </w:r>
          </w:p>
        </w:tc>
        <w:tc>
          <w:tcPr>
            <w:tcW w:w="1473" w:type="pct"/>
            <w:shd w:val="clear" w:color="auto" w:fill="FFFFFF" w:themeFill="background1"/>
          </w:tcPr>
          <w:p w14:paraId="05E842CA"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3A56E812"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366D918D" w14:textId="77777777" w:rsidTr="00714EF7">
        <w:trPr>
          <w:trHeight w:val="480"/>
        </w:trPr>
        <w:tc>
          <w:tcPr>
            <w:tcW w:w="383" w:type="pct"/>
            <w:shd w:val="clear" w:color="auto" w:fill="FFFFFF" w:themeFill="background1"/>
          </w:tcPr>
          <w:p w14:paraId="4BEE175A"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0802BCB4"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Southern Myotis</w:t>
            </w:r>
          </w:p>
        </w:tc>
        <w:tc>
          <w:tcPr>
            <w:tcW w:w="378" w:type="pct"/>
            <w:shd w:val="clear" w:color="auto" w:fill="FFFFFF" w:themeFill="background1"/>
          </w:tcPr>
          <w:p w14:paraId="6C0DF32B"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Myotis macropus</w:t>
            </w:r>
          </w:p>
        </w:tc>
        <w:tc>
          <w:tcPr>
            <w:tcW w:w="1691" w:type="pct"/>
            <w:shd w:val="clear" w:color="auto" w:fill="FFFFFF" w:themeFill="background1"/>
          </w:tcPr>
          <w:p w14:paraId="6E36B826"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300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breeding and roosting sites. </w:t>
            </w:r>
          </w:p>
        </w:tc>
        <w:tc>
          <w:tcPr>
            <w:tcW w:w="1473" w:type="pct"/>
            <w:shd w:val="clear" w:color="auto" w:fill="FFFFFF" w:themeFill="background1"/>
          </w:tcPr>
          <w:p w14:paraId="444369A3"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69387857"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20 sites are established or when significant information has been obtained from further research.</w:t>
            </w:r>
          </w:p>
        </w:tc>
      </w:tr>
      <w:tr w:rsidR="006F2BDB" w:rsidRPr="006F43D9" w14:paraId="1413C013" w14:textId="77777777" w:rsidTr="00714EF7">
        <w:trPr>
          <w:trHeight w:val="480"/>
        </w:trPr>
        <w:tc>
          <w:tcPr>
            <w:tcW w:w="383" w:type="pct"/>
            <w:shd w:val="clear" w:color="auto" w:fill="FFFFFF" w:themeFill="background1"/>
          </w:tcPr>
          <w:p w14:paraId="24758FF0"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4D1FA920"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Spot-tail Quoll</w:t>
            </w:r>
          </w:p>
        </w:tc>
        <w:tc>
          <w:tcPr>
            <w:tcW w:w="378" w:type="pct"/>
            <w:shd w:val="clear" w:color="auto" w:fill="FFFFFF" w:themeFill="background1"/>
          </w:tcPr>
          <w:p w14:paraId="52A820A4"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Dasyurus maculatus</w:t>
            </w:r>
          </w:p>
        </w:tc>
        <w:tc>
          <w:tcPr>
            <w:tcW w:w="1691" w:type="pct"/>
            <w:shd w:val="clear" w:color="auto" w:fill="FFFFFF" w:themeFill="background1"/>
          </w:tcPr>
          <w:p w14:paraId="16F922A0"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approximately 500 ha for each verified record. Include areas of undisturbed mature forest, riparian areas and rocky outcrops in the SPZ where possible. In addition to the SPZ, establish a SMZ of approximately 1000 ha contiguous to the SPZ. Protect verified den and latrine sites by at least a 200 m radius SPZ where they are not otherwise protected.</w:t>
            </w:r>
          </w:p>
        </w:tc>
        <w:tc>
          <w:tcPr>
            <w:tcW w:w="1473" w:type="pct"/>
            <w:shd w:val="clear" w:color="auto" w:fill="FFFFFF" w:themeFill="background1"/>
          </w:tcPr>
          <w:p w14:paraId="6EB20EF1"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Prepare SMZ plan prior to harvesting commencement.  The objectives of the SMZ will be to maintain habitat for both arboreal and non-arboreal Spot-tail Quoll prey, while providing continuing opportunities for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Harvesting within the SMZ may comprise selective harvesting operations over the entire area, or carefully sited and scheduled seed tree or clearfall harvesting, ensuring, in either case that important prey habitat components such as hollow-bearing trees are retained. Where clearfall or seed tree harvesting systems are proposed, harvesting operations may through time extend over the entire SMZ. However harvesting must be scheduled to ensure at least 500 ha of suitable prey habitat is available at any point in time (in addition to the SPZ). The adoption of harvesting strategies for SMZs should have regard to the assessed significance of the zone as Spot-tailed Quoll habitat, existing patterns of public land use and forest zoning, the silvicultural characteristics of forest types in the zone, the proportion of the zone which is unproductive for sawlog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and the timber resource values of the productive areas. </w:t>
            </w:r>
          </w:p>
        </w:tc>
        <w:tc>
          <w:tcPr>
            <w:tcW w:w="639" w:type="pct"/>
            <w:shd w:val="clear" w:color="auto" w:fill="FFFFFF" w:themeFill="background1"/>
          </w:tcPr>
          <w:p w14:paraId="3FF423F2"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the selection of Quoll records afforded SPZ and SMZ protection when 10 zones have been established in State forest or the Action Statement is revised. The purpose of the review is to ensure that once targets are reached and as new records accrue or other information becomes available, the network of protected habitat in the FMA is optimal for Quoll conservation. Substitution of protected Quoll sites must consider the extent and quality of habitat and the currency, reliability and type of record.</w:t>
            </w:r>
          </w:p>
        </w:tc>
      </w:tr>
      <w:tr w:rsidR="006F2BDB" w:rsidRPr="006F43D9" w14:paraId="47325BC7" w14:textId="77777777" w:rsidTr="00714EF7">
        <w:trPr>
          <w:trHeight w:val="480"/>
        </w:trPr>
        <w:tc>
          <w:tcPr>
            <w:tcW w:w="383" w:type="pct"/>
            <w:shd w:val="clear" w:color="auto" w:fill="FFFFFF" w:themeFill="background1"/>
          </w:tcPr>
          <w:p w14:paraId="54BC657A"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5A8DEB96"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Spotted Tree Frog</w:t>
            </w:r>
          </w:p>
        </w:tc>
        <w:tc>
          <w:tcPr>
            <w:tcW w:w="378" w:type="pct"/>
            <w:shd w:val="clear" w:color="auto" w:fill="FFFFFF" w:themeFill="background1"/>
          </w:tcPr>
          <w:p w14:paraId="1193B369"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Litoria spenceri</w:t>
            </w:r>
          </w:p>
        </w:tc>
        <w:tc>
          <w:tcPr>
            <w:tcW w:w="1691" w:type="pct"/>
            <w:shd w:val="clear" w:color="auto" w:fill="FFFFFF" w:themeFill="background1"/>
          </w:tcPr>
          <w:p w14:paraId="6A56756B"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Until the species critical habitat is known, establish a SPZ of 300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all verified frog sites and mapped habitat areas. Establish a SMZ of a further 700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m either side of the SPZ and 1</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km upstream or to the ridge top (if the stream is less than 1</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km long) along all streams that flow into the frog habitat.</w:t>
            </w:r>
          </w:p>
        </w:tc>
        <w:tc>
          <w:tcPr>
            <w:tcW w:w="1473" w:type="pct"/>
            <w:shd w:val="clear" w:color="auto" w:fill="FFFFFF" w:themeFill="background1"/>
          </w:tcPr>
          <w:p w14:paraId="11E38582"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Exclude timber harvesting, new road construction and other potentially threatening activities (such as prescribed fire) from the SPZ.</w:t>
            </w:r>
            <w:r w:rsidRPr="00796EE2">
              <w:rPr>
                <w:rFonts w:asciiTheme="minorHAnsi" w:eastAsia="Times New Roman" w:hAnsiTheme="minorHAnsi" w:cstheme="minorHAnsi"/>
                <w:bCs/>
                <w:color w:val="000000"/>
                <w:sz w:val="20"/>
                <w:szCs w:val="20"/>
                <w:lang w:eastAsia="en-AU"/>
              </w:rPr>
              <w:br/>
              <w:t>Within the SMZ:</w:t>
            </w:r>
            <w:r w:rsidRPr="00796EE2">
              <w:rPr>
                <w:rFonts w:asciiTheme="minorHAnsi" w:eastAsia="Times New Roman" w:hAnsiTheme="minorHAnsi" w:cstheme="minorHAnsi"/>
                <w:bCs/>
                <w:color w:val="000000"/>
                <w:sz w:val="20"/>
                <w:szCs w:val="20"/>
                <w:lang w:eastAsia="en-AU"/>
              </w:rPr>
              <w:br/>
              <w:t>- do not construct new stream crossings</w:t>
            </w:r>
            <w:r w:rsidRPr="00796EE2">
              <w:rPr>
                <w:rFonts w:asciiTheme="minorHAnsi" w:eastAsia="Times New Roman" w:hAnsiTheme="minorHAnsi" w:cstheme="minorHAnsi"/>
                <w:bCs/>
                <w:color w:val="000000"/>
                <w:sz w:val="20"/>
                <w:szCs w:val="20"/>
                <w:lang w:eastAsia="en-AU"/>
              </w:rPr>
              <w:br/>
              <w:t>- ensure any new road (and the fill slope toe of any new road) is located at least 50 m from any stream, unless site specific sediment management operations are put in place to prevent sediments entering perennial and ephemeral streams in the management zone</w:t>
            </w:r>
            <w:r w:rsidRPr="00796EE2">
              <w:rPr>
                <w:rFonts w:asciiTheme="minorHAnsi" w:eastAsia="Times New Roman" w:hAnsiTheme="minorHAnsi" w:cstheme="minorHAnsi"/>
                <w:bCs/>
                <w:color w:val="000000"/>
                <w:sz w:val="20"/>
                <w:szCs w:val="20"/>
                <w:lang w:eastAsia="en-AU"/>
              </w:rPr>
              <w:br/>
              <w:t xml:space="preserve">- apply buffer and filter widths set out in </w:t>
            </w:r>
            <w:r w:rsidR="00816ABA" w:rsidRPr="00816ABA">
              <w:rPr>
                <w:rFonts w:asciiTheme="minorHAnsi" w:eastAsia="Times New Roman" w:hAnsiTheme="minorHAnsi" w:cstheme="minorHAnsi"/>
                <w:bCs/>
                <w:color w:val="000000"/>
                <w:sz w:val="20"/>
                <w:szCs w:val="20"/>
                <w:lang w:eastAsia="en-AU"/>
              </w:rPr>
              <w:t xml:space="preserve">section </w:t>
            </w:r>
            <w:r w:rsidR="00F2303B">
              <w:rPr>
                <w:rFonts w:asciiTheme="minorHAnsi" w:eastAsia="Times New Roman" w:hAnsiTheme="minorHAnsi" w:cstheme="minorHAnsi"/>
                <w:bCs/>
                <w:color w:val="000000"/>
                <w:sz w:val="20"/>
                <w:szCs w:val="20"/>
                <w:lang w:eastAsia="en-AU"/>
              </w:rPr>
              <w:t>3</w:t>
            </w:r>
            <w:r w:rsidR="00816ABA" w:rsidRPr="00816ABA">
              <w:rPr>
                <w:rFonts w:asciiTheme="minorHAnsi" w:eastAsia="Times New Roman" w:hAnsiTheme="minorHAnsi" w:cstheme="minorHAnsi"/>
                <w:bCs/>
                <w:color w:val="000000"/>
                <w:sz w:val="20"/>
                <w:szCs w:val="20"/>
                <w:lang w:eastAsia="en-AU"/>
              </w:rPr>
              <w:t xml:space="preserve">.3 Table 10 (Minimum widths in metres for buffer strips and filter strips applicable to various waterway categories, in relation to water quality risk and slope for coupes in catchments up to 1 km upstream of known Spotted Tree Frog sites or coupes in Barred Galaxias and Mountain Galaxias SMZs) </w:t>
            </w:r>
            <w:r w:rsidRPr="00796EE2">
              <w:rPr>
                <w:rFonts w:asciiTheme="minorHAnsi" w:eastAsia="Times New Roman" w:hAnsiTheme="minorHAnsi" w:cstheme="minorHAnsi"/>
                <w:bCs/>
                <w:color w:val="000000"/>
                <w:sz w:val="20"/>
                <w:szCs w:val="20"/>
                <w:lang w:eastAsia="en-AU"/>
              </w:rPr>
              <w:t xml:space="preserve"> of the Management Standards and Procedures</w:t>
            </w:r>
            <w:r w:rsidR="00816ABA">
              <w:rPr>
                <w:rFonts w:asciiTheme="minorHAnsi" w:eastAsia="Times New Roman" w:hAnsiTheme="minorHAnsi" w:cstheme="minorHAnsi"/>
                <w:bCs/>
                <w:color w:val="000000"/>
                <w:sz w:val="20"/>
                <w:szCs w:val="20"/>
                <w:lang w:eastAsia="en-AU"/>
              </w:rPr>
              <w:t>.</w:t>
            </w:r>
            <w:r w:rsidRPr="00796EE2">
              <w:rPr>
                <w:rFonts w:asciiTheme="minorHAnsi" w:eastAsia="Times New Roman" w:hAnsiTheme="minorHAnsi" w:cstheme="minorHAnsi"/>
                <w:bCs/>
                <w:color w:val="000000"/>
                <w:sz w:val="20"/>
                <w:szCs w:val="20"/>
                <w:lang w:eastAsia="en-AU"/>
              </w:rPr>
              <w:br/>
              <w:t>- give particular attention to suspension of logging and snig track drainage during wet weather</w:t>
            </w:r>
          </w:p>
          <w:p w14:paraId="60857476" w14:textId="77777777" w:rsidR="00665E70" w:rsidRPr="00796EE2" w:rsidRDefault="00665E70">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excavate 50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cm deep pits below the original track surface and immediately upslope of bars constructed to drain snig tracks and other tracks</w:t>
            </w:r>
          </w:p>
          <w:p w14:paraId="7AD1C175" w14:textId="77777777" w:rsidR="00665E70" w:rsidRPr="00796EE2" w:rsidRDefault="00665E70">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ensure landings are constructed, or are drained to dispose of discharge at least 50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m from the upslope edge of buffers and filters.</w:t>
            </w:r>
          </w:p>
        </w:tc>
        <w:tc>
          <w:tcPr>
            <w:tcW w:w="639" w:type="pct"/>
            <w:shd w:val="clear" w:color="auto" w:fill="FFFFFF" w:themeFill="background1"/>
          </w:tcPr>
          <w:p w14:paraId="5BF7A99A"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0416E50A" w14:textId="77777777" w:rsidTr="00714EF7">
        <w:trPr>
          <w:trHeight w:val="480"/>
        </w:trPr>
        <w:tc>
          <w:tcPr>
            <w:tcW w:w="383" w:type="pct"/>
            <w:shd w:val="clear" w:color="auto" w:fill="FFFFFF" w:themeFill="background1"/>
          </w:tcPr>
          <w:p w14:paraId="71F7AB2B"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456E9492"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Squirrel Glider</w:t>
            </w:r>
          </w:p>
        </w:tc>
        <w:tc>
          <w:tcPr>
            <w:tcW w:w="378" w:type="pct"/>
            <w:shd w:val="clear" w:color="auto" w:fill="FFFFFF" w:themeFill="background1"/>
          </w:tcPr>
          <w:p w14:paraId="3E4679EF"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Petaurus norfolcensis</w:t>
            </w:r>
          </w:p>
        </w:tc>
        <w:tc>
          <w:tcPr>
            <w:tcW w:w="1691" w:type="pct"/>
            <w:shd w:val="clear" w:color="auto" w:fill="FFFFFF" w:themeFill="background1"/>
          </w:tcPr>
          <w:p w14:paraId="30C097F2"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approximately 500 ha of suitable habitat </w:t>
            </w:r>
            <w:r w:rsidR="00A64BA6">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w:t>
            </w:r>
          </w:p>
        </w:tc>
        <w:tc>
          <w:tcPr>
            <w:tcW w:w="1473" w:type="pct"/>
            <w:shd w:val="clear" w:color="auto" w:fill="FFFFFF" w:themeFill="background1"/>
          </w:tcPr>
          <w:p w14:paraId="6791FBC0"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 SMZ plan prior to harvesting commencement. Within the SMZ,  implement prescriptions that address maintenance of key habitat elements such as nesting hollows, large trees and suitable understorey species (in particular Silver Wattle Acacia dealbata). Exclude timber harvesting from a core area of approximately 100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ha.</w:t>
            </w:r>
          </w:p>
        </w:tc>
        <w:tc>
          <w:tcPr>
            <w:tcW w:w="639" w:type="pct"/>
            <w:shd w:val="clear" w:color="auto" w:fill="FFFFFF" w:themeFill="background1"/>
          </w:tcPr>
          <w:p w14:paraId="6673D09C"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10 sites are established in State forest.</w:t>
            </w:r>
          </w:p>
        </w:tc>
      </w:tr>
      <w:tr w:rsidR="006F2BDB" w:rsidRPr="006F43D9" w14:paraId="471B2D4D" w14:textId="77777777" w:rsidTr="00714EF7">
        <w:trPr>
          <w:trHeight w:val="480"/>
        </w:trPr>
        <w:tc>
          <w:tcPr>
            <w:tcW w:w="383" w:type="pct"/>
            <w:shd w:val="clear" w:color="auto" w:fill="FFFFFF" w:themeFill="background1"/>
          </w:tcPr>
          <w:p w14:paraId="7D5D677A"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0357B207"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Swift Parrot</w:t>
            </w:r>
          </w:p>
        </w:tc>
        <w:tc>
          <w:tcPr>
            <w:tcW w:w="378" w:type="pct"/>
            <w:shd w:val="clear" w:color="auto" w:fill="FFFFFF" w:themeFill="background1"/>
          </w:tcPr>
          <w:p w14:paraId="56557003"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Lathamus discolor</w:t>
            </w:r>
          </w:p>
        </w:tc>
        <w:tc>
          <w:tcPr>
            <w:tcW w:w="1691" w:type="pct"/>
            <w:shd w:val="clear" w:color="auto" w:fill="FFFFFF" w:themeFill="background1"/>
          </w:tcPr>
          <w:p w14:paraId="26B70925"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SMZ for verified resident populations.</w:t>
            </w:r>
          </w:p>
        </w:tc>
        <w:tc>
          <w:tcPr>
            <w:tcW w:w="1473" w:type="pct"/>
            <w:shd w:val="clear" w:color="auto" w:fill="FFFFFF" w:themeFill="background1"/>
          </w:tcPr>
          <w:p w14:paraId="56E6930D"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w:t>
            </w:r>
            <w:r w:rsidR="004105CB" w:rsidRPr="00796EE2">
              <w:rPr>
                <w:rFonts w:asciiTheme="minorHAnsi" w:eastAsia="Times New Roman" w:hAnsiTheme="minorHAnsi" w:cstheme="minorHAnsi"/>
                <w:bCs/>
                <w:color w:val="000000"/>
                <w:sz w:val="20"/>
                <w:szCs w:val="20"/>
                <w:lang w:eastAsia="en-AU"/>
              </w:rPr>
              <w:t>operations or</w:t>
            </w:r>
            <w:r w:rsidRPr="00796EE2">
              <w:rPr>
                <w:rFonts w:asciiTheme="minorHAnsi" w:eastAsia="Times New Roman" w:hAnsiTheme="minorHAnsi" w:cstheme="minorHAnsi"/>
                <w:bCs/>
                <w:color w:val="000000"/>
                <w:sz w:val="20"/>
                <w:szCs w:val="20"/>
                <w:lang w:eastAsia="en-AU"/>
              </w:rPr>
              <w:t xml:space="preserve"> prescribed burning activities.</w:t>
            </w:r>
          </w:p>
        </w:tc>
        <w:tc>
          <w:tcPr>
            <w:tcW w:w="639" w:type="pct"/>
            <w:shd w:val="clear" w:color="auto" w:fill="FFFFFF" w:themeFill="background1"/>
          </w:tcPr>
          <w:p w14:paraId="66A445EB"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3B6975D3" w14:textId="77777777" w:rsidTr="00714EF7">
        <w:trPr>
          <w:trHeight w:val="480"/>
        </w:trPr>
        <w:tc>
          <w:tcPr>
            <w:tcW w:w="383" w:type="pct"/>
            <w:shd w:val="clear" w:color="auto" w:fill="FFFFFF" w:themeFill="background1"/>
          </w:tcPr>
          <w:p w14:paraId="78A5B025"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07637F18"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White-bellied Sea-eagle</w:t>
            </w:r>
          </w:p>
        </w:tc>
        <w:tc>
          <w:tcPr>
            <w:tcW w:w="378" w:type="pct"/>
            <w:shd w:val="clear" w:color="auto" w:fill="FFFFFF" w:themeFill="background1"/>
          </w:tcPr>
          <w:p w14:paraId="0F0F74BE"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Haliaeetus leucogaster</w:t>
            </w:r>
          </w:p>
        </w:tc>
        <w:tc>
          <w:tcPr>
            <w:tcW w:w="1691" w:type="pct"/>
            <w:shd w:val="clear" w:color="auto" w:fill="FFFFFF" w:themeFill="background1"/>
          </w:tcPr>
          <w:p w14:paraId="5EFE5944"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resident populations. </w:t>
            </w:r>
          </w:p>
        </w:tc>
        <w:tc>
          <w:tcPr>
            <w:tcW w:w="1473" w:type="pct"/>
            <w:shd w:val="clear" w:color="auto" w:fill="FFFFFF" w:themeFill="background1"/>
          </w:tcPr>
          <w:p w14:paraId="5EB3610A"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operations.</w:t>
            </w:r>
          </w:p>
        </w:tc>
        <w:tc>
          <w:tcPr>
            <w:tcW w:w="639" w:type="pct"/>
            <w:shd w:val="clear" w:color="auto" w:fill="FFFFFF" w:themeFill="background1"/>
          </w:tcPr>
          <w:p w14:paraId="229EA695"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6FD37D0D" w14:textId="77777777" w:rsidTr="00714EF7">
        <w:trPr>
          <w:trHeight w:val="480"/>
        </w:trPr>
        <w:tc>
          <w:tcPr>
            <w:tcW w:w="383" w:type="pct"/>
            <w:shd w:val="clear" w:color="auto" w:fill="FFFFFF" w:themeFill="background1"/>
          </w:tcPr>
          <w:p w14:paraId="57D9F55F" w14:textId="77777777" w:rsidR="00665E70" w:rsidRPr="00665E70" w:rsidRDefault="00665E70" w:rsidP="00963C9B">
            <w:pPr>
              <w:spacing w:after="0"/>
              <w:rPr>
                <w:rFonts w:ascii="Arial" w:eastAsia="Times New Roman" w:hAnsi="Arial"/>
                <w:b/>
                <w:bCs/>
                <w:noProof/>
                <w:sz w:val="20"/>
                <w:szCs w:val="20"/>
              </w:rPr>
            </w:pPr>
            <w:r w:rsidRPr="00665E70">
              <w:rPr>
                <w:sz w:val="20"/>
                <w:szCs w:val="20"/>
              </w:rPr>
              <w:t>North East FMAs</w:t>
            </w:r>
          </w:p>
        </w:tc>
        <w:tc>
          <w:tcPr>
            <w:tcW w:w="436" w:type="pct"/>
            <w:shd w:val="clear" w:color="auto" w:fill="FFFFFF" w:themeFill="background1"/>
          </w:tcPr>
          <w:p w14:paraId="5FA70F8E" w14:textId="77777777" w:rsidR="00665E70" w:rsidRPr="00796EE2" w:rsidRDefault="00665E70"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Woodland Blind Snake</w:t>
            </w:r>
          </w:p>
        </w:tc>
        <w:tc>
          <w:tcPr>
            <w:tcW w:w="378" w:type="pct"/>
            <w:shd w:val="clear" w:color="auto" w:fill="FFFFFF" w:themeFill="background1"/>
          </w:tcPr>
          <w:p w14:paraId="270CB6D2" w14:textId="77777777" w:rsidR="00665E70" w:rsidRPr="00BC21FA" w:rsidRDefault="00665E70"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Ramphotyphlops proximus</w:t>
            </w:r>
          </w:p>
        </w:tc>
        <w:tc>
          <w:tcPr>
            <w:tcW w:w="1691" w:type="pct"/>
            <w:shd w:val="clear" w:color="auto" w:fill="FFFFFF" w:themeFill="background1"/>
          </w:tcPr>
          <w:p w14:paraId="2DCE4FE9" w14:textId="77777777" w:rsidR="00665E70" w:rsidRPr="00796EE2" w:rsidRDefault="00665E70"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approximately 50 ha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site, where practicable incorporating the detection site. Review the strategy when 20 SPZ are established.</w:t>
            </w:r>
          </w:p>
        </w:tc>
        <w:tc>
          <w:tcPr>
            <w:tcW w:w="1473" w:type="pct"/>
            <w:shd w:val="clear" w:color="auto" w:fill="FFFFFF" w:themeFill="background1"/>
          </w:tcPr>
          <w:p w14:paraId="5EDC6B45" w14:textId="77777777" w:rsidR="00665E70" w:rsidRPr="00796EE2" w:rsidRDefault="00665E70"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490C16CC" w14:textId="77777777" w:rsidR="00665E70" w:rsidRPr="00796EE2" w:rsidRDefault="00665E70"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the strategy when 20 SPZ are established.</w:t>
            </w:r>
          </w:p>
        </w:tc>
      </w:tr>
      <w:tr w:rsidR="006F2BDB" w:rsidRPr="006F43D9" w14:paraId="357D5DB7" w14:textId="77777777" w:rsidTr="00714EF7">
        <w:trPr>
          <w:trHeight w:val="480"/>
        </w:trPr>
        <w:tc>
          <w:tcPr>
            <w:tcW w:w="383" w:type="pct"/>
            <w:shd w:val="clear" w:color="auto" w:fill="FFFFFF" w:themeFill="background1"/>
          </w:tcPr>
          <w:p w14:paraId="1F715FF9" w14:textId="77777777" w:rsidR="008B3EB3" w:rsidRPr="00796EE2" w:rsidRDefault="008B3EB3" w:rsidP="00757C70">
            <w:pPr>
              <w:spacing w:after="0"/>
              <w:rPr>
                <w:rFonts w:ascii="Arial" w:eastAsia="Times New Roman" w:hAnsi="Arial"/>
                <w:b/>
                <w:bCs/>
                <w:noProof/>
                <w:sz w:val="20"/>
                <w:szCs w:val="20"/>
              </w:rPr>
            </w:pPr>
            <w:r w:rsidRPr="00796EE2">
              <w:rPr>
                <w:sz w:val="20"/>
                <w:szCs w:val="20"/>
              </w:rPr>
              <w:t xml:space="preserve">Otway </w:t>
            </w:r>
          </w:p>
        </w:tc>
        <w:tc>
          <w:tcPr>
            <w:tcW w:w="436" w:type="pct"/>
            <w:shd w:val="clear" w:color="auto" w:fill="FFFFFF" w:themeFill="background1"/>
          </w:tcPr>
          <w:p w14:paraId="5B7B9DDC" w14:textId="77777777" w:rsidR="008B3EB3" w:rsidRPr="00796EE2" w:rsidRDefault="008B3EB3"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Masked Owl</w:t>
            </w:r>
          </w:p>
        </w:tc>
        <w:tc>
          <w:tcPr>
            <w:tcW w:w="378" w:type="pct"/>
            <w:shd w:val="clear" w:color="auto" w:fill="FFFFFF" w:themeFill="background1"/>
          </w:tcPr>
          <w:p w14:paraId="3063E8EC" w14:textId="77777777" w:rsidR="008B3EB3" w:rsidRPr="00BC21FA" w:rsidRDefault="008B3EB3"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Tyto novaehollandiae novaehollandiae</w:t>
            </w:r>
          </w:p>
        </w:tc>
        <w:tc>
          <w:tcPr>
            <w:tcW w:w="1691" w:type="pct"/>
            <w:shd w:val="clear" w:color="auto" w:fill="FFFFFF" w:themeFill="background1"/>
          </w:tcPr>
          <w:p w14:paraId="03EB8413" w14:textId="77777777" w:rsidR="008B3EB3" w:rsidRPr="00796EE2" w:rsidRDefault="008B3EB3"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3 ha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nesting and roosting site utilised recently and frequently and located outside a Masked Owl Management Area, unless already protected. In these cases, habitat for foraging is already provided in areas excluded from timber harvesting by general prescription including wildlife corridors, steep areas and unmerchantable areas and areas protected for other management purposes.</w:t>
            </w:r>
          </w:p>
        </w:tc>
        <w:tc>
          <w:tcPr>
            <w:tcW w:w="1473" w:type="pct"/>
            <w:shd w:val="clear" w:color="auto" w:fill="FFFFFF" w:themeFill="background1"/>
          </w:tcPr>
          <w:p w14:paraId="7D367450" w14:textId="77777777" w:rsidR="008B3EB3" w:rsidRPr="00796EE2" w:rsidRDefault="008B3EB3"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Protect habitat elements such as old hollow-bearing trees that may be used by Masked Owls and their prey for 250-300</w:t>
            </w:r>
            <w:r w:rsidR="002C1D88">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m radius (or equivalent linear area) from each verified nesting and roosting site protected by a 3ha Masked Owl SPZ.</w:t>
            </w:r>
          </w:p>
        </w:tc>
        <w:tc>
          <w:tcPr>
            <w:tcW w:w="639" w:type="pct"/>
            <w:shd w:val="clear" w:color="auto" w:fill="FFFFFF" w:themeFill="background1"/>
          </w:tcPr>
          <w:p w14:paraId="2D190FBC" w14:textId="77777777" w:rsidR="008B3EB3" w:rsidRPr="00796EE2" w:rsidRDefault="008B3EB3"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51B3B06C" w14:textId="77777777" w:rsidTr="00714EF7">
        <w:trPr>
          <w:trHeight w:val="480"/>
        </w:trPr>
        <w:tc>
          <w:tcPr>
            <w:tcW w:w="383" w:type="pct"/>
            <w:shd w:val="clear" w:color="auto" w:fill="FFFFFF" w:themeFill="background1"/>
          </w:tcPr>
          <w:p w14:paraId="2580F4B9" w14:textId="77777777" w:rsidR="005A7B5B" w:rsidRPr="00796EE2" w:rsidRDefault="005A7B5B" w:rsidP="00F6220D">
            <w:pPr>
              <w:spacing w:after="0"/>
              <w:rPr>
                <w:rFonts w:ascii="Arial" w:eastAsia="Times New Roman" w:hAnsi="Arial"/>
                <w:b/>
                <w:bCs/>
                <w:noProof/>
                <w:sz w:val="20"/>
                <w:szCs w:val="20"/>
              </w:rPr>
            </w:pPr>
            <w:r w:rsidRPr="00796EE2">
              <w:rPr>
                <w:sz w:val="20"/>
                <w:szCs w:val="20"/>
              </w:rPr>
              <w:t xml:space="preserve">Otway </w:t>
            </w:r>
          </w:p>
        </w:tc>
        <w:tc>
          <w:tcPr>
            <w:tcW w:w="436" w:type="pct"/>
            <w:shd w:val="clear" w:color="auto" w:fill="FFFFFF" w:themeFill="background1"/>
          </w:tcPr>
          <w:p w14:paraId="5F391C5F" w14:textId="77777777" w:rsidR="005A7B5B" w:rsidRPr="00796EE2" w:rsidRDefault="005A7B5B"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Powerful Owl</w:t>
            </w:r>
          </w:p>
        </w:tc>
        <w:tc>
          <w:tcPr>
            <w:tcW w:w="378" w:type="pct"/>
            <w:shd w:val="clear" w:color="auto" w:fill="FFFFFF" w:themeFill="background1"/>
          </w:tcPr>
          <w:p w14:paraId="2D024713" w14:textId="77777777" w:rsidR="005A7B5B" w:rsidRPr="00BC21FA" w:rsidRDefault="005A7B5B"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strenua</w:t>
            </w:r>
          </w:p>
        </w:tc>
        <w:tc>
          <w:tcPr>
            <w:tcW w:w="1691" w:type="pct"/>
            <w:shd w:val="clear" w:color="auto" w:fill="FFFFFF" w:themeFill="background1"/>
          </w:tcPr>
          <w:p w14:paraId="4B6D6038" w14:textId="77777777" w:rsidR="005A7B5B" w:rsidRPr="00796EE2" w:rsidRDefault="005A7B5B"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3 ha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each verified nesting and roosting site, unless already protected.</w:t>
            </w:r>
          </w:p>
        </w:tc>
        <w:tc>
          <w:tcPr>
            <w:tcW w:w="1473" w:type="pct"/>
            <w:shd w:val="clear" w:color="auto" w:fill="FFFFFF" w:themeFill="background1"/>
          </w:tcPr>
          <w:p w14:paraId="3E1126A6" w14:textId="77777777" w:rsidR="005A7B5B" w:rsidRPr="00796EE2" w:rsidRDefault="005A7B5B"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shd w:val="clear" w:color="auto" w:fill="FFFFFF" w:themeFill="background1"/>
          </w:tcPr>
          <w:p w14:paraId="33049422" w14:textId="77777777" w:rsidR="005A7B5B" w:rsidRPr="00796EE2" w:rsidRDefault="005A7B5B"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60B03B58" w14:textId="77777777" w:rsidTr="009F197E">
        <w:trPr>
          <w:trHeight w:val="480"/>
        </w:trPr>
        <w:tc>
          <w:tcPr>
            <w:tcW w:w="383" w:type="pct"/>
            <w:tcBorders>
              <w:bottom w:val="single" w:sz="4" w:space="0" w:color="F79646" w:themeColor="accent6"/>
            </w:tcBorders>
            <w:shd w:val="clear" w:color="auto" w:fill="FFFFFF" w:themeFill="background1"/>
          </w:tcPr>
          <w:p w14:paraId="7583F16E" w14:textId="77777777" w:rsidR="005A7B5B" w:rsidRPr="00796EE2" w:rsidRDefault="005A7B5B" w:rsidP="00F6220D">
            <w:pPr>
              <w:spacing w:after="0"/>
              <w:rPr>
                <w:rFonts w:ascii="Arial" w:eastAsia="Times New Roman" w:hAnsi="Arial"/>
                <w:b/>
                <w:bCs/>
                <w:noProof/>
                <w:sz w:val="20"/>
                <w:szCs w:val="20"/>
              </w:rPr>
            </w:pPr>
            <w:r w:rsidRPr="00796EE2">
              <w:rPr>
                <w:sz w:val="20"/>
                <w:szCs w:val="20"/>
              </w:rPr>
              <w:t xml:space="preserve">Otway </w:t>
            </w:r>
          </w:p>
        </w:tc>
        <w:tc>
          <w:tcPr>
            <w:tcW w:w="436" w:type="pct"/>
            <w:tcBorders>
              <w:bottom w:val="single" w:sz="4" w:space="0" w:color="F79646" w:themeColor="accent6"/>
            </w:tcBorders>
            <w:shd w:val="clear" w:color="auto" w:fill="FFFFFF" w:themeFill="background1"/>
          </w:tcPr>
          <w:p w14:paraId="61D1ECC4" w14:textId="77777777" w:rsidR="005A7B5B" w:rsidRPr="00796EE2" w:rsidRDefault="005A7B5B"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Spot-tail Quoll</w:t>
            </w:r>
          </w:p>
        </w:tc>
        <w:tc>
          <w:tcPr>
            <w:tcW w:w="378" w:type="pct"/>
            <w:tcBorders>
              <w:bottom w:val="single" w:sz="4" w:space="0" w:color="F79646" w:themeColor="accent6"/>
            </w:tcBorders>
            <w:shd w:val="clear" w:color="auto" w:fill="FFFFFF" w:themeFill="background1"/>
          </w:tcPr>
          <w:p w14:paraId="4D74F2F2" w14:textId="77777777" w:rsidR="005A7B5B" w:rsidRPr="00BC21FA" w:rsidRDefault="005A7B5B"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Dasyurus maculatus</w:t>
            </w:r>
          </w:p>
        </w:tc>
        <w:tc>
          <w:tcPr>
            <w:tcW w:w="1691" w:type="pct"/>
            <w:tcBorders>
              <w:bottom w:val="single" w:sz="4" w:space="0" w:color="F79646" w:themeColor="accent6"/>
            </w:tcBorders>
            <w:shd w:val="clear" w:color="auto" w:fill="FFFFFF" w:themeFill="background1"/>
          </w:tcPr>
          <w:p w14:paraId="1A98FC4B" w14:textId="77777777" w:rsidR="005A7B5B" w:rsidRPr="00796EE2" w:rsidRDefault="005A7B5B"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approximately 500 ha for each verified </w:t>
            </w:r>
            <w:r w:rsidR="004105CB" w:rsidRPr="00796EE2">
              <w:rPr>
                <w:rFonts w:asciiTheme="minorHAnsi" w:eastAsia="Times New Roman" w:hAnsiTheme="minorHAnsi" w:cstheme="minorHAnsi"/>
                <w:bCs/>
                <w:color w:val="000000"/>
                <w:sz w:val="20"/>
                <w:szCs w:val="20"/>
                <w:lang w:eastAsia="en-AU"/>
              </w:rPr>
              <w:t>record. The</w:t>
            </w:r>
            <w:r w:rsidRPr="00796EE2">
              <w:rPr>
                <w:rFonts w:asciiTheme="minorHAnsi" w:eastAsia="Times New Roman" w:hAnsiTheme="minorHAnsi" w:cstheme="minorHAnsi"/>
                <w:bCs/>
                <w:color w:val="000000"/>
                <w:sz w:val="20"/>
                <w:szCs w:val="20"/>
                <w:lang w:eastAsia="en-AU"/>
              </w:rPr>
              <w:t xml:space="preserve"> location of the SPZ will </w:t>
            </w:r>
            <w:r w:rsidR="004105CB">
              <w:rPr>
                <w:rFonts w:asciiTheme="minorHAnsi" w:eastAsia="Times New Roman" w:hAnsiTheme="minorHAnsi" w:cstheme="minorHAnsi"/>
                <w:bCs/>
                <w:color w:val="000000"/>
                <w:sz w:val="20"/>
                <w:szCs w:val="20"/>
                <w:lang w:eastAsia="en-AU"/>
              </w:rPr>
              <w:t xml:space="preserve">be </w:t>
            </w:r>
            <w:r w:rsidRPr="00796EE2">
              <w:rPr>
                <w:rFonts w:asciiTheme="minorHAnsi" w:eastAsia="Times New Roman" w:hAnsiTheme="minorHAnsi" w:cstheme="minorHAnsi"/>
                <w:bCs/>
                <w:color w:val="000000"/>
                <w:sz w:val="20"/>
                <w:szCs w:val="20"/>
                <w:lang w:eastAsia="en-AU"/>
              </w:rPr>
              <w:t>based on protecting preferred habitat features for Quolls. The SPZ will include known den and latrine sites (protected by at least a 200 m radius), and may include other detection sites, based on habitat quality and the proximity of existing protected habitat. Site protection for Quolls will be prioritised according to habitat quality, current reservation status of the site, linkage to other reserves and the presence of complementary values. Records within 2 km of each other will be generally regarded as the same animal unless proved otherwise.</w:t>
            </w:r>
          </w:p>
        </w:tc>
        <w:tc>
          <w:tcPr>
            <w:tcW w:w="1473" w:type="pct"/>
            <w:tcBorders>
              <w:bottom w:val="single" w:sz="4" w:space="0" w:color="F79646" w:themeColor="accent6"/>
            </w:tcBorders>
            <w:shd w:val="clear" w:color="auto" w:fill="FFFFFF" w:themeFill="background1"/>
          </w:tcPr>
          <w:p w14:paraId="7A137C92" w14:textId="77777777" w:rsidR="005A7B5B" w:rsidRPr="00796EE2" w:rsidRDefault="005A7B5B"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c>
          <w:tcPr>
            <w:tcW w:w="639" w:type="pct"/>
            <w:tcBorders>
              <w:bottom w:val="single" w:sz="4" w:space="0" w:color="F79646" w:themeColor="accent6"/>
            </w:tcBorders>
            <w:shd w:val="clear" w:color="auto" w:fill="FFFFFF" w:themeFill="background1"/>
          </w:tcPr>
          <w:p w14:paraId="589ED723" w14:textId="77777777" w:rsidR="005A7B5B" w:rsidRPr="00796EE2" w:rsidRDefault="005A7B5B"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Periodically review the selection of Quoll records afforded SPZ protection particularly when the Action Statement is revised. The purpose of the review is to ensure that once targets are reached and as new records accrue or other information becomes available, the network of protected habitat in the FMA is optimal for Quoll conservation. Substitution of protected Quoll sites must consider the extent and quality of habitat and the currency, reliability and type of record.</w:t>
            </w:r>
          </w:p>
        </w:tc>
      </w:tr>
      <w:tr w:rsidR="00F63735" w:rsidRPr="00942A90" w14:paraId="2BAB7A0F" w14:textId="77777777" w:rsidTr="0041179B">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63E192CE" w14:textId="77777777" w:rsidR="00F63735" w:rsidRPr="00942A90" w:rsidRDefault="00F63735" w:rsidP="00F6220D">
            <w:pPr>
              <w:spacing w:after="0"/>
              <w:rPr>
                <w:rFonts w:asciiTheme="minorHAnsi" w:eastAsia="Times New Roman" w:hAnsiTheme="minorHAnsi" w:cstheme="minorHAnsi"/>
                <w:color w:val="000000"/>
                <w:sz w:val="20"/>
                <w:szCs w:val="20"/>
                <w:lang w:eastAsia="en-AU"/>
              </w:rPr>
            </w:pPr>
            <w:r w:rsidRPr="00796EE2">
              <w:rPr>
                <w:sz w:val="20"/>
                <w:szCs w:val="20"/>
              </w:rPr>
              <w:t xml:space="preserve">Otway </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5FC9E1FE" w14:textId="77777777" w:rsidR="00F63735" w:rsidRPr="00942A90" w:rsidRDefault="00F63735" w:rsidP="0041179B">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Yellow-bellied Glider</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5EEFC276" w14:textId="77777777" w:rsidR="00F63735" w:rsidRPr="00BC21FA" w:rsidRDefault="00F63735" w:rsidP="0041179B">
            <w:pPr>
              <w:spacing w:after="0" w:line="240" w:lineRule="auto"/>
              <w:rPr>
                <w:rFonts w:asciiTheme="minorHAnsi" w:eastAsia="Times New Roman" w:hAnsiTheme="minorHAnsi" w:cstheme="minorHAnsi"/>
                <w:i/>
                <w:color w:val="000000"/>
                <w:sz w:val="20"/>
                <w:szCs w:val="20"/>
                <w:lang w:eastAsia="en-AU"/>
              </w:rPr>
            </w:pPr>
            <w:r w:rsidRPr="00BC21FA">
              <w:rPr>
                <w:rFonts w:asciiTheme="minorHAnsi" w:eastAsia="Times New Roman" w:hAnsiTheme="minorHAnsi" w:cstheme="minorHAnsi"/>
                <w:i/>
                <w:color w:val="000000"/>
                <w:sz w:val="20"/>
                <w:szCs w:val="20"/>
                <w:lang w:eastAsia="en-AU"/>
              </w:rPr>
              <w:t>Petaurus australis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2F040601" w14:textId="77777777" w:rsidR="00F63735" w:rsidRPr="00942A90" w:rsidRDefault="00F63735" w:rsidP="0041179B">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Establish a SPZ of approximately 100 ha of suitable habitat where verified records report more than 0.2 individuals per hectare, more than 5 individuals per km  or more than 7 individuals per hour of spotlighting, or where substantial populations are located in isolated or unusual habitat.</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86725BC" w14:textId="77777777" w:rsidR="00F63735" w:rsidRPr="00942A90" w:rsidRDefault="00F63735" w:rsidP="0041179B">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381F812D" w14:textId="77777777" w:rsidR="00F63735" w:rsidRPr="00942A90" w:rsidRDefault="00F63735" w:rsidP="0041179B">
            <w:pPr>
              <w:spacing w:after="0" w:line="240" w:lineRule="auto"/>
              <w:rPr>
                <w:rFonts w:asciiTheme="minorHAnsi" w:eastAsia="Times New Roman" w:hAnsiTheme="minorHAnsi" w:cstheme="minorHAnsi"/>
                <w:color w:val="000000"/>
                <w:sz w:val="20"/>
                <w:szCs w:val="20"/>
                <w:lang w:eastAsia="en-AU"/>
              </w:rPr>
            </w:pPr>
            <w:r w:rsidRPr="00942A90">
              <w:rPr>
                <w:rFonts w:asciiTheme="minorHAnsi" w:eastAsia="Times New Roman" w:hAnsiTheme="minorHAnsi" w:cstheme="minorHAnsi"/>
                <w:color w:val="000000"/>
                <w:sz w:val="20"/>
                <w:szCs w:val="20"/>
                <w:lang w:eastAsia="en-AU"/>
              </w:rPr>
              <w:t> </w:t>
            </w:r>
          </w:p>
        </w:tc>
      </w:tr>
      <w:tr w:rsidR="001C5A7E" w:rsidRPr="00E61087" w14:paraId="3C673115" w14:textId="77777777" w:rsidTr="009F197E">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6C765BB3" w14:textId="77777777" w:rsidR="001C5A7E" w:rsidRPr="001C5A7E" w:rsidRDefault="001C5A7E" w:rsidP="001C5A7E">
            <w:pPr>
              <w:spacing w:after="0"/>
              <w:rPr>
                <w:sz w:val="20"/>
                <w:szCs w:val="20"/>
              </w:rPr>
            </w:pPr>
            <w:r w:rsidRPr="001C5A7E">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13A8E275" w14:textId="77777777" w:rsidR="001C5A7E" w:rsidRPr="00796EE2" w:rsidRDefault="001C5A7E" w:rsidP="005E3A46">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Australian Grayling</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510462DE" w14:textId="77777777" w:rsidR="001C5A7E" w:rsidRPr="00BC21FA" w:rsidRDefault="001C5A7E" w:rsidP="005E3A46">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Prototrodes maraena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051B99D" w14:textId="77777777" w:rsidR="001C5A7E" w:rsidRPr="00796EE2" w:rsidRDefault="001C5A7E" w:rsidP="005E3A46">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extending 100 m from each bank for 1 km upstream and 1 km downstream of verified populations.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A4A8324" w14:textId="77777777" w:rsidR="001C5A7E" w:rsidRPr="001C5A7E" w:rsidRDefault="001C5A7E" w:rsidP="005E3A46">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Avoid constructing new roads in the SPZ.</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2795E461" w14:textId="77777777" w:rsidR="001C5A7E" w:rsidRPr="001C5A7E" w:rsidRDefault="001C5A7E" w:rsidP="005E3A46">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50 significant fish sites have been located.</w:t>
            </w:r>
          </w:p>
        </w:tc>
      </w:tr>
      <w:tr w:rsidR="00E44C0E" w:rsidRPr="00E61087" w14:paraId="5FC73E3D" w14:textId="77777777" w:rsidTr="00E44C0E">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5DD2D648" w14:textId="77777777" w:rsidR="00E44C0E" w:rsidRPr="00E44C0E" w:rsidRDefault="00E44C0E" w:rsidP="00346FB2">
            <w:pPr>
              <w:spacing w:after="0"/>
              <w:rPr>
                <w:sz w:val="20"/>
                <w:szCs w:val="20"/>
              </w:rPr>
            </w:pPr>
            <w:r>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7C737852" w14:textId="77777777" w:rsidR="00E44C0E" w:rsidRPr="00796EE2" w:rsidRDefault="00E44C0E"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Barking Owl</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74DBDEC4" w14:textId="77777777" w:rsidR="00E44C0E" w:rsidRPr="00BC21FA" w:rsidRDefault="00E44C0E" w:rsidP="00346FB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connivens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1FE0482" w14:textId="77777777" w:rsidR="00E44C0E" w:rsidRPr="00796EE2" w:rsidRDefault="00E44C0E"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SPZ of 3 ha and a SMZ of 250-300 m radius (or equivalent linear area) around each verified nesting and roosting site utilised recently and frequently and located outside a Barking Owl Management Area. </w:t>
            </w:r>
            <w:r w:rsidRPr="00796EE2">
              <w:rPr>
                <w:rFonts w:asciiTheme="minorHAnsi" w:eastAsia="Times New Roman" w:hAnsiTheme="minorHAnsi" w:cstheme="minorHAnsi"/>
                <w:bCs/>
                <w:color w:val="000000"/>
                <w:sz w:val="20"/>
                <w:szCs w:val="20"/>
                <w:lang w:eastAsia="en-AU"/>
              </w:rPr>
              <w:br/>
              <w:t>A SMZ is not required where existing zoning or public land tenure provides equivalent or greater protection.</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78FFBA14" w14:textId="77777777" w:rsidR="00E44C0E" w:rsidRPr="00796EE2" w:rsidRDefault="00E44C0E"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an SMZ plan prior to harvesting commencement. SMZ plans will protect hollow-bearing trees for owls and prey species along with younger trees that may provide hollows in future. These areas will be managed to maintain habitat capable of supporting adequate populations of birds and arboreal prey mammals to support breeding owls. Exclude all potentially disturbing activities during the breeding season (1 July - 31 December).</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05927CB7" w14:textId="77777777" w:rsidR="00E44C0E" w:rsidRPr="00E44C0E" w:rsidRDefault="00E44C0E"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D427EC" w:rsidRPr="00E61087" w14:paraId="74E90C1B" w14:textId="77777777" w:rsidTr="00E44C0E">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79AB881E" w14:textId="77777777" w:rsidR="00D427EC" w:rsidRDefault="00D427EC" w:rsidP="00346FB2">
            <w:pPr>
              <w:spacing w:after="0"/>
              <w:rPr>
                <w:sz w:val="20"/>
                <w:szCs w:val="20"/>
              </w:rPr>
            </w:pPr>
            <w:r w:rsidRPr="00D427EC">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4491DE8F" w14:textId="77777777" w:rsidR="00D427EC" w:rsidRPr="00796EE2" w:rsidRDefault="00D427EC" w:rsidP="00346FB2">
            <w:pPr>
              <w:spacing w:after="0" w:line="240" w:lineRule="auto"/>
              <w:rPr>
                <w:rFonts w:asciiTheme="minorHAnsi" w:eastAsia="Times New Roman" w:hAnsiTheme="minorHAnsi" w:cstheme="minorHAnsi"/>
                <w:bCs/>
                <w:color w:val="000000"/>
                <w:sz w:val="20"/>
                <w:szCs w:val="20"/>
                <w:lang w:eastAsia="en-AU"/>
              </w:rPr>
            </w:pPr>
            <w:r>
              <w:rPr>
                <w:rFonts w:asciiTheme="minorHAnsi" w:eastAsia="Times New Roman" w:hAnsiTheme="minorHAnsi" w:cstheme="minorHAnsi"/>
                <w:bCs/>
                <w:color w:val="000000"/>
                <w:sz w:val="20"/>
                <w:szCs w:val="20"/>
                <w:lang w:eastAsia="en-AU"/>
              </w:rPr>
              <w:t>Black Falcon</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2B13F0F0" w14:textId="77777777" w:rsidR="00D427EC" w:rsidRPr="00BC21FA" w:rsidRDefault="00D427EC" w:rsidP="00346FB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Falco subniger</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70EEAA0" w14:textId="77777777" w:rsidR="00D427EC" w:rsidRPr="00D427EC" w:rsidRDefault="00D427EC" w:rsidP="00D427EC">
            <w:pPr>
              <w:spacing w:after="0" w:line="240" w:lineRule="auto"/>
              <w:rPr>
                <w:rFonts w:asciiTheme="minorHAnsi" w:eastAsia="Times New Roman" w:hAnsiTheme="minorHAnsi" w:cstheme="minorHAnsi"/>
                <w:bCs/>
                <w:color w:val="000000"/>
                <w:sz w:val="20"/>
                <w:szCs w:val="20"/>
                <w:lang w:eastAsia="en-AU"/>
              </w:rPr>
            </w:pPr>
            <w:r w:rsidRPr="00D427EC">
              <w:rPr>
                <w:sz w:val="20"/>
                <w:szCs w:val="20"/>
              </w:rPr>
              <w:t xml:space="preserve">Establish a SMZ of 250 m radius </w:t>
            </w:r>
            <w:r w:rsidR="001007F9">
              <w:rPr>
                <w:sz w:val="20"/>
                <w:szCs w:val="20"/>
              </w:rPr>
              <w:t>over</w:t>
            </w:r>
            <w:r w:rsidRPr="00D427EC">
              <w:rPr>
                <w:sz w:val="20"/>
                <w:szCs w:val="20"/>
              </w:rPr>
              <w:t xml:space="preserve"> each verified nesting site.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524BC1E2" w14:textId="77777777" w:rsidR="00D427EC" w:rsidRPr="00796EE2" w:rsidRDefault="00D427EC" w:rsidP="00D91D90">
            <w:pPr>
              <w:spacing w:after="0" w:line="240" w:lineRule="auto"/>
              <w:rPr>
                <w:rFonts w:asciiTheme="minorHAnsi" w:eastAsia="Times New Roman" w:hAnsiTheme="minorHAnsi" w:cstheme="minorHAnsi"/>
                <w:bCs/>
                <w:color w:val="000000"/>
                <w:sz w:val="20"/>
                <w:szCs w:val="20"/>
                <w:lang w:eastAsia="en-AU"/>
              </w:rPr>
            </w:pPr>
            <w:r w:rsidRPr="00D427EC">
              <w:rPr>
                <w:rFonts w:asciiTheme="minorHAnsi" w:eastAsia="Times New Roman" w:hAnsiTheme="minorHAnsi" w:cstheme="minorHAnsi"/>
                <w:bCs/>
                <w:color w:val="000000"/>
                <w:sz w:val="20"/>
                <w:szCs w:val="20"/>
                <w:lang w:eastAsia="en-AU"/>
              </w:rPr>
              <w:t>Within the SMZ, avoid timber harvesting, road construction and burning during breeding season. Within 100 m of nest trees, exclude timber harvesting</w:t>
            </w:r>
            <w:r w:rsidR="00D91D90">
              <w:rPr>
                <w:rFonts w:asciiTheme="minorHAnsi" w:eastAsia="Times New Roman" w:hAnsiTheme="minorHAnsi" w:cstheme="minorHAnsi"/>
                <w:bCs/>
                <w:color w:val="000000"/>
                <w:sz w:val="20"/>
                <w:szCs w:val="20"/>
                <w:lang w:eastAsia="en-AU"/>
              </w:rPr>
              <w:t xml:space="preserve"> and</w:t>
            </w:r>
            <w:r w:rsidRPr="00D427EC">
              <w:rPr>
                <w:rFonts w:asciiTheme="minorHAnsi" w:eastAsia="Times New Roman" w:hAnsiTheme="minorHAnsi" w:cstheme="minorHAnsi"/>
                <w:bCs/>
                <w:color w:val="000000"/>
                <w:sz w:val="20"/>
                <w:szCs w:val="20"/>
                <w:lang w:eastAsia="en-AU"/>
              </w:rPr>
              <w:t xml:space="preserve"> road construction and </w:t>
            </w:r>
            <w:r w:rsidR="00D91D90">
              <w:rPr>
                <w:rFonts w:asciiTheme="minorHAnsi" w:eastAsia="Times New Roman" w:hAnsiTheme="minorHAnsi" w:cstheme="minorHAnsi"/>
                <w:bCs/>
                <w:color w:val="000000"/>
                <w:sz w:val="20"/>
                <w:szCs w:val="20"/>
                <w:lang w:eastAsia="en-AU"/>
              </w:rPr>
              <w:t xml:space="preserve">avoid </w:t>
            </w:r>
            <w:r w:rsidRPr="00D427EC">
              <w:rPr>
                <w:rFonts w:asciiTheme="minorHAnsi" w:eastAsia="Times New Roman" w:hAnsiTheme="minorHAnsi" w:cstheme="minorHAnsi"/>
                <w:bCs/>
                <w:color w:val="000000"/>
                <w:sz w:val="20"/>
                <w:szCs w:val="20"/>
                <w:lang w:eastAsia="en-AU"/>
              </w:rPr>
              <w:t xml:space="preserve">burning at all times.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3F59D910" w14:textId="77777777" w:rsidR="00D427EC" w:rsidRPr="00796EE2" w:rsidRDefault="00D427EC" w:rsidP="00346FB2">
            <w:pPr>
              <w:spacing w:after="0" w:line="240" w:lineRule="auto"/>
              <w:rPr>
                <w:rFonts w:asciiTheme="minorHAnsi" w:eastAsia="Times New Roman" w:hAnsiTheme="minorHAnsi" w:cstheme="minorHAnsi"/>
                <w:bCs/>
                <w:color w:val="000000"/>
                <w:sz w:val="20"/>
                <w:szCs w:val="20"/>
                <w:lang w:eastAsia="en-AU"/>
              </w:rPr>
            </w:pPr>
          </w:p>
        </w:tc>
      </w:tr>
      <w:tr w:rsidR="009870BC" w:rsidRPr="00E61087" w14:paraId="03F366F3" w14:textId="77777777" w:rsidTr="009B59F2">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B826B16" w14:textId="77777777" w:rsidR="009870BC" w:rsidRDefault="009870BC" w:rsidP="005E3A46">
            <w:pPr>
              <w:spacing w:after="0"/>
              <w:rPr>
                <w:sz w:val="20"/>
                <w:szCs w:val="20"/>
              </w:rPr>
            </w:pPr>
            <w:r w:rsidRPr="00D427EC">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4552E776" w14:textId="77777777" w:rsidR="009870BC" w:rsidRPr="009B59F2" w:rsidRDefault="009870BC" w:rsidP="005E3A46">
            <w:pPr>
              <w:spacing w:after="0" w:line="240" w:lineRule="auto"/>
              <w:rPr>
                <w:rFonts w:asciiTheme="minorHAnsi" w:eastAsia="Times New Roman" w:hAnsiTheme="minorHAnsi" w:cstheme="minorHAnsi"/>
                <w:bCs/>
                <w:color w:val="000000"/>
                <w:sz w:val="20"/>
                <w:szCs w:val="20"/>
                <w:lang w:eastAsia="en-AU"/>
              </w:rPr>
            </w:pPr>
            <w:r>
              <w:rPr>
                <w:rFonts w:asciiTheme="minorHAnsi" w:eastAsia="Times New Roman" w:hAnsiTheme="minorHAnsi" w:cstheme="minorHAnsi"/>
                <w:bCs/>
                <w:color w:val="000000"/>
                <w:sz w:val="20"/>
                <w:szCs w:val="20"/>
                <w:lang w:eastAsia="en-AU"/>
              </w:rPr>
              <w:t>Bush Stone-curlew</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188663C0" w14:textId="77777777" w:rsidR="009870BC" w:rsidRPr="00BC21FA" w:rsidRDefault="009870BC" w:rsidP="005E3A46">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Burhinus gralllarius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76AD73F8" w14:textId="77777777" w:rsidR="009870BC" w:rsidRPr="009B59F2" w:rsidRDefault="009870BC" w:rsidP="009870BC">
            <w:pPr>
              <w:spacing w:after="0" w:line="240" w:lineRule="auto"/>
              <w:rPr>
                <w:rFonts w:asciiTheme="minorHAnsi" w:eastAsia="Times New Roman" w:hAnsiTheme="minorHAnsi" w:cstheme="minorHAnsi"/>
                <w:bCs/>
                <w:color w:val="000000"/>
                <w:sz w:val="20"/>
                <w:szCs w:val="20"/>
                <w:lang w:eastAsia="en-AU"/>
              </w:rPr>
            </w:pPr>
            <w:r w:rsidRPr="009870BC">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9870BC">
              <w:rPr>
                <w:rFonts w:asciiTheme="minorHAnsi" w:eastAsia="Times New Roman" w:hAnsiTheme="minorHAnsi" w:cstheme="minorHAnsi"/>
                <w:bCs/>
                <w:color w:val="000000"/>
                <w:sz w:val="20"/>
                <w:szCs w:val="20"/>
                <w:lang w:eastAsia="en-AU"/>
              </w:rPr>
              <w:t xml:space="preserve"> each verified nesting site.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7746EC46" w14:textId="77777777" w:rsidR="009870BC" w:rsidRPr="009B59F2" w:rsidRDefault="009870BC" w:rsidP="005E3A46">
            <w:pPr>
              <w:spacing w:after="0" w:line="240" w:lineRule="auto"/>
              <w:rPr>
                <w:rFonts w:asciiTheme="minorHAnsi" w:eastAsia="Times New Roman" w:hAnsiTheme="minorHAnsi" w:cstheme="minorHAnsi"/>
                <w:bCs/>
                <w:color w:val="000000"/>
                <w:sz w:val="20"/>
                <w:szCs w:val="20"/>
                <w:lang w:eastAsia="en-AU"/>
              </w:rPr>
            </w:pPr>
            <w:r w:rsidRPr="009870BC">
              <w:rPr>
                <w:rFonts w:asciiTheme="minorHAnsi" w:eastAsia="Times New Roman" w:hAnsiTheme="minorHAnsi" w:cstheme="minorHAnsi"/>
                <w:bCs/>
                <w:color w:val="000000"/>
                <w:sz w:val="20"/>
                <w:szCs w:val="20"/>
                <w:lang w:eastAsia="en-AU"/>
              </w:rPr>
              <w:t>Withi</w:t>
            </w:r>
            <w:r>
              <w:rPr>
                <w:rFonts w:asciiTheme="minorHAnsi" w:eastAsia="Times New Roman" w:hAnsiTheme="minorHAnsi" w:cstheme="minorHAnsi"/>
                <w:bCs/>
                <w:color w:val="000000"/>
                <w:sz w:val="20"/>
                <w:szCs w:val="20"/>
                <w:lang w:eastAsia="en-AU"/>
              </w:rPr>
              <w:t>n the SMZ, avoid any</w:t>
            </w:r>
            <w:r w:rsidRPr="009870BC">
              <w:rPr>
                <w:rFonts w:asciiTheme="minorHAnsi" w:eastAsia="Times New Roman" w:hAnsiTheme="minorHAnsi" w:cstheme="minorHAnsi"/>
                <w:bCs/>
                <w:color w:val="000000"/>
                <w:sz w:val="20"/>
                <w:szCs w:val="20"/>
                <w:lang w:eastAsia="en-AU"/>
              </w:rPr>
              <w:t xml:space="preserve"> burning during breeding season. At all other times retain any logs and other fallen timber in the area.</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76E32AF1" w14:textId="77777777" w:rsidR="009870BC" w:rsidRPr="009B59F2" w:rsidRDefault="009870BC" w:rsidP="005E3A46">
            <w:pPr>
              <w:spacing w:after="0" w:line="240" w:lineRule="auto"/>
              <w:rPr>
                <w:rFonts w:asciiTheme="minorHAnsi" w:eastAsia="Times New Roman" w:hAnsiTheme="minorHAnsi" w:cstheme="minorHAnsi"/>
                <w:bCs/>
                <w:color w:val="000000"/>
                <w:sz w:val="20"/>
                <w:szCs w:val="20"/>
                <w:lang w:eastAsia="en-AU"/>
              </w:rPr>
            </w:pPr>
          </w:p>
        </w:tc>
      </w:tr>
      <w:tr w:rsidR="009B59F2" w:rsidRPr="00E61087" w14:paraId="31E93004" w14:textId="77777777" w:rsidTr="009B59F2">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BC13472" w14:textId="77777777" w:rsidR="009B59F2" w:rsidRPr="009B59F2" w:rsidRDefault="009B59F2" w:rsidP="005E3A46">
            <w:pPr>
              <w:spacing w:after="0"/>
              <w:rPr>
                <w:sz w:val="20"/>
                <w:szCs w:val="20"/>
              </w:rPr>
            </w:pPr>
            <w:r>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E05CDC9" w14:textId="77777777" w:rsidR="009B59F2" w:rsidRPr="009B59F2" w:rsidRDefault="009B59F2" w:rsidP="005E3A46">
            <w:pPr>
              <w:spacing w:after="0" w:line="240" w:lineRule="auto"/>
              <w:rPr>
                <w:rFonts w:asciiTheme="minorHAnsi" w:eastAsia="Times New Roman" w:hAnsiTheme="minorHAnsi" w:cstheme="minorHAnsi"/>
                <w:bCs/>
                <w:color w:val="000000"/>
                <w:sz w:val="20"/>
                <w:szCs w:val="20"/>
                <w:lang w:eastAsia="en-AU"/>
              </w:rPr>
            </w:pPr>
            <w:r w:rsidRPr="009B59F2">
              <w:rPr>
                <w:rFonts w:asciiTheme="minorHAnsi" w:eastAsia="Times New Roman" w:hAnsiTheme="minorHAnsi" w:cstheme="minorHAnsi"/>
                <w:bCs/>
                <w:color w:val="000000"/>
                <w:sz w:val="20"/>
                <w:szCs w:val="20"/>
                <w:lang w:eastAsia="en-AU"/>
              </w:rPr>
              <w:t>Common Dunnart</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2FB45FBA" w14:textId="77777777" w:rsidR="009B59F2" w:rsidRPr="00BC21FA" w:rsidRDefault="009B59F2" w:rsidP="005E3A46">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Sminthopsis murina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5C935E4" w14:textId="77777777" w:rsidR="009B59F2" w:rsidRPr="009B59F2" w:rsidRDefault="009B59F2" w:rsidP="005E3A46">
            <w:pPr>
              <w:spacing w:after="0" w:line="240" w:lineRule="auto"/>
              <w:rPr>
                <w:rFonts w:asciiTheme="minorHAnsi" w:eastAsia="Times New Roman" w:hAnsiTheme="minorHAnsi" w:cstheme="minorHAnsi"/>
                <w:bCs/>
                <w:color w:val="000000"/>
                <w:sz w:val="20"/>
                <w:szCs w:val="20"/>
                <w:lang w:eastAsia="en-AU"/>
              </w:rPr>
            </w:pPr>
            <w:r w:rsidRPr="009B59F2">
              <w:rPr>
                <w:rFonts w:asciiTheme="minorHAnsi" w:eastAsia="Times New Roman" w:hAnsiTheme="minorHAnsi" w:cstheme="minorHAnsi"/>
                <w:bCs/>
                <w:color w:val="000000"/>
                <w:sz w:val="20"/>
                <w:szCs w:val="20"/>
                <w:lang w:eastAsia="en-AU"/>
              </w:rPr>
              <w:t xml:space="preserve">Establish a SPZ of approximately 20 ha of suitable habitat </w:t>
            </w:r>
            <w:r w:rsidR="001007F9">
              <w:rPr>
                <w:rFonts w:asciiTheme="minorHAnsi" w:eastAsia="Times New Roman" w:hAnsiTheme="minorHAnsi" w:cstheme="minorHAnsi"/>
                <w:bCs/>
                <w:color w:val="000000"/>
                <w:sz w:val="20"/>
                <w:szCs w:val="20"/>
                <w:lang w:eastAsia="en-AU"/>
              </w:rPr>
              <w:t>over</w:t>
            </w:r>
            <w:r w:rsidRPr="009B59F2">
              <w:rPr>
                <w:rFonts w:asciiTheme="minorHAnsi" w:eastAsia="Times New Roman" w:hAnsiTheme="minorHAnsi" w:cstheme="minorHAnsi"/>
                <w:bCs/>
                <w:color w:val="000000"/>
                <w:sz w:val="20"/>
                <w:szCs w:val="20"/>
                <w:lang w:eastAsia="en-AU"/>
              </w:rPr>
              <w:t xml:space="preserve"> verified sites.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03254512" w14:textId="77777777" w:rsidR="009B59F2" w:rsidRPr="009B59F2" w:rsidRDefault="009B59F2" w:rsidP="005E3A46">
            <w:pPr>
              <w:spacing w:after="0" w:line="240" w:lineRule="auto"/>
              <w:rPr>
                <w:rFonts w:asciiTheme="minorHAnsi" w:eastAsia="Times New Roman" w:hAnsiTheme="minorHAnsi" w:cstheme="minorHAnsi"/>
                <w:bCs/>
                <w:color w:val="000000"/>
                <w:sz w:val="20"/>
                <w:szCs w:val="20"/>
                <w:lang w:eastAsia="en-AU"/>
              </w:rPr>
            </w:pPr>
            <w:r w:rsidRPr="009B59F2">
              <w:rPr>
                <w:rFonts w:asciiTheme="minorHAnsi" w:eastAsia="Times New Roman" w:hAnsiTheme="minorHAnsi" w:cstheme="minorHAnsi"/>
                <w:bCs/>
                <w:color w:val="000000"/>
                <w:sz w:val="20"/>
                <w:szCs w:val="20"/>
                <w:lang w:eastAsia="en-AU"/>
              </w:rPr>
              <w:t>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47D783D4" w14:textId="77777777" w:rsidR="009B59F2" w:rsidRPr="009B59F2" w:rsidRDefault="009B59F2" w:rsidP="005E3A46">
            <w:pPr>
              <w:spacing w:after="0" w:line="240" w:lineRule="auto"/>
              <w:rPr>
                <w:rFonts w:asciiTheme="minorHAnsi" w:eastAsia="Times New Roman" w:hAnsiTheme="minorHAnsi" w:cstheme="minorHAnsi"/>
                <w:bCs/>
                <w:color w:val="000000"/>
                <w:sz w:val="20"/>
                <w:szCs w:val="20"/>
                <w:lang w:eastAsia="en-AU"/>
              </w:rPr>
            </w:pPr>
            <w:r w:rsidRPr="009B59F2">
              <w:rPr>
                <w:rFonts w:asciiTheme="minorHAnsi" w:eastAsia="Times New Roman" w:hAnsiTheme="minorHAnsi" w:cstheme="minorHAnsi"/>
                <w:bCs/>
                <w:color w:val="000000"/>
                <w:sz w:val="20"/>
                <w:szCs w:val="20"/>
                <w:lang w:eastAsia="en-AU"/>
              </w:rPr>
              <w:t> </w:t>
            </w:r>
          </w:p>
        </w:tc>
      </w:tr>
      <w:tr w:rsidR="009870BC" w:rsidRPr="009870BC" w14:paraId="254BECF0" w14:textId="77777777" w:rsidTr="006D1FF3">
        <w:trPr>
          <w:trHeight w:val="480"/>
        </w:trPr>
        <w:tc>
          <w:tcPr>
            <w:tcW w:w="383" w:type="pct"/>
            <w:tcBorders>
              <w:bottom w:val="single" w:sz="4" w:space="0" w:color="F79646" w:themeColor="accent6"/>
            </w:tcBorders>
            <w:shd w:val="clear" w:color="auto" w:fill="FFFFFF" w:themeFill="background1"/>
          </w:tcPr>
          <w:p w14:paraId="59E3C552" w14:textId="77777777" w:rsidR="009870BC" w:rsidRPr="00783452" w:rsidRDefault="009870BC" w:rsidP="00963C9B">
            <w:pPr>
              <w:spacing w:after="0"/>
              <w:rPr>
                <w:sz w:val="20"/>
                <w:szCs w:val="20"/>
              </w:rPr>
            </w:pPr>
            <w:r w:rsidRPr="009870BC">
              <w:rPr>
                <w:sz w:val="20"/>
                <w:szCs w:val="20"/>
              </w:rPr>
              <w:t>Portland Horsham</w:t>
            </w:r>
          </w:p>
        </w:tc>
        <w:tc>
          <w:tcPr>
            <w:tcW w:w="436" w:type="pct"/>
            <w:tcBorders>
              <w:bottom w:val="single" w:sz="4" w:space="0" w:color="F79646" w:themeColor="accent6"/>
            </w:tcBorders>
            <w:shd w:val="clear" w:color="auto" w:fill="FFFFFF" w:themeFill="background1"/>
          </w:tcPr>
          <w:p w14:paraId="1215B9A7" w14:textId="77777777" w:rsidR="009870BC" w:rsidRPr="009870BC" w:rsidRDefault="009870BC" w:rsidP="001466C8">
            <w:pPr>
              <w:spacing w:after="0" w:line="240" w:lineRule="auto"/>
              <w:rPr>
                <w:rFonts w:asciiTheme="minorHAnsi" w:eastAsia="Times New Roman" w:hAnsiTheme="minorHAnsi" w:cstheme="minorHAnsi"/>
                <w:bCs/>
                <w:color w:val="000000"/>
                <w:sz w:val="20"/>
                <w:szCs w:val="20"/>
                <w:lang w:eastAsia="en-AU"/>
              </w:rPr>
            </w:pPr>
            <w:r w:rsidRPr="009870BC">
              <w:rPr>
                <w:sz w:val="20"/>
                <w:szCs w:val="20"/>
              </w:rPr>
              <w:t>Eltham Copper Butterfly</w:t>
            </w:r>
          </w:p>
        </w:tc>
        <w:tc>
          <w:tcPr>
            <w:tcW w:w="378" w:type="pct"/>
            <w:tcBorders>
              <w:bottom w:val="single" w:sz="4" w:space="0" w:color="F79646" w:themeColor="accent6"/>
            </w:tcBorders>
            <w:shd w:val="clear" w:color="auto" w:fill="FFFFFF" w:themeFill="background1"/>
          </w:tcPr>
          <w:p w14:paraId="667FED7E" w14:textId="77777777" w:rsidR="009870BC" w:rsidRPr="00BC21FA" w:rsidRDefault="009870BC" w:rsidP="00745F4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Paralucia pyrodiscus lucida</w:t>
            </w:r>
          </w:p>
        </w:tc>
        <w:tc>
          <w:tcPr>
            <w:tcW w:w="1691" w:type="pct"/>
            <w:tcBorders>
              <w:bottom w:val="single" w:sz="4" w:space="0" w:color="F79646" w:themeColor="accent6"/>
            </w:tcBorders>
            <w:shd w:val="clear" w:color="auto" w:fill="FFFFFF" w:themeFill="background1"/>
          </w:tcPr>
          <w:p w14:paraId="54C6F2F5" w14:textId="77777777" w:rsidR="009870BC" w:rsidRPr="009870BC" w:rsidRDefault="009870BC" w:rsidP="009870BC">
            <w:pPr>
              <w:spacing w:after="0" w:line="240" w:lineRule="auto"/>
              <w:rPr>
                <w:rFonts w:asciiTheme="minorHAnsi" w:eastAsia="Times New Roman" w:hAnsiTheme="minorHAnsi" w:cstheme="minorHAnsi"/>
                <w:bCs/>
                <w:color w:val="000000"/>
                <w:sz w:val="20"/>
                <w:szCs w:val="20"/>
                <w:lang w:eastAsia="en-AU"/>
              </w:rPr>
            </w:pPr>
            <w:r w:rsidRPr="009870BC">
              <w:rPr>
                <w:sz w:val="20"/>
                <w:szCs w:val="20"/>
              </w:rPr>
              <w:t xml:space="preserve">Establish a SMZ </w:t>
            </w:r>
            <w:r w:rsidR="001007F9">
              <w:rPr>
                <w:sz w:val="20"/>
                <w:szCs w:val="20"/>
              </w:rPr>
              <w:t>over</w:t>
            </w:r>
            <w:r w:rsidRPr="009870BC">
              <w:rPr>
                <w:sz w:val="20"/>
                <w:szCs w:val="20"/>
              </w:rPr>
              <w:t xml:space="preserve"> verified populations. </w:t>
            </w:r>
          </w:p>
        </w:tc>
        <w:tc>
          <w:tcPr>
            <w:tcW w:w="1473" w:type="pct"/>
            <w:tcBorders>
              <w:bottom w:val="single" w:sz="4" w:space="0" w:color="F79646" w:themeColor="accent6"/>
            </w:tcBorders>
            <w:shd w:val="clear" w:color="auto" w:fill="FFFFFF" w:themeFill="background1"/>
          </w:tcPr>
          <w:p w14:paraId="6F638854" w14:textId="77777777" w:rsidR="009870BC" w:rsidRPr="009870BC" w:rsidRDefault="009870BC" w:rsidP="00CB61BC">
            <w:pPr>
              <w:spacing w:after="0" w:line="240" w:lineRule="auto"/>
              <w:rPr>
                <w:rFonts w:asciiTheme="minorHAnsi" w:eastAsia="Times New Roman" w:hAnsiTheme="minorHAnsi" w:cstheme="minorHAnsi"/>
                <w:bCs/>
                <w:color w:val="000000"/>
                <w:sz w:val="20"/>
                <w:szCs w:val="20"/>
                <w:lang w:eastAsia="en-AU"/>
              </w:rPr>
            </w:pPr>
            <w:r w:rsidRPr="009870BC">
              <w:rPr>
                <w:rFonts w:asciiTheme="minorHAnsi" w:eastAsia="Times New Roman" w:hAnsiTheme="minorHAnsi" w:cstheme="minorHAnsi"/>
                <w:bCs/>
                <w:color w:val="000000"/>
                <w:sz w:val="20"/>
                <w:szCs w:val="20"/>
                <w:lang w:eastAsia="en-AU"/>
              </w:rPr>
              <w:t>Protect the host plant Bursaria spinosa (Sweet Bursaria) within 250</w:t>
            </w:r>
            <w:r w:rsidR="00B768CA">
              <w:rPr>
                <w:rFonts w:asciiTheme="minorHAnsi" w:eastAsia="Times New Roman" w:hAnsiTheme="minorHAnsi" w:cstheme="minorHAnsi"/>
                <w:bCs/>
                <w:color w:val="000000"/>
                <w:sz w:val="20"/>
                <w:szCs w:val="20"/>
                <w:lang w:eastAsia="en-AU"/>
              </w:rPr>
              <w:t xml:space="preserve"> </w:t>
            </w:r>
            <w:r w:rsidRPr="009870BC">
              <w:rPr>
                <w:rFonts w:asciiTheme="minorHAnsi" w:eastAsia="Times New Roman" w:hAnsiTheme="minorHAnsi" w:cstheme="minorHAnsi"/>
                <w:bCs/>
                <w:color w:val="000000"/>
                <w:sz w:val="20"/>
                <w:szCs w:val="20"/>
                <w:lang w:eastAsia="en-AU"/>
              </w:rPr>
              <w:t>m of any records of this species.</w:t>
            </w:r>
          </w:p>
        </w:tc>
        <w:tc>
          <w:tcPr>
            <w:tcW w:w="639" w:type="pct"/>
            <w:tcBorders>
              <w:bottom w:val="single" w:sz="4" w:space="0" w:color="F79646" w:themeColor="accent6"/>
            </w:tcBorders>
            <w:shd w:val="clear" w:color="auto" w:fill="FFFFFF" w:themeFill="background1"/>
          </w:tcPr>
          <w:p w14:paraId="5871EADC" w14:textId="77777777" w:rsidR="009870BC" w:rsidRPr="00783452" w:rsidRDefault="009870BC" w:rsidP="00963C9B">
            <w:pPr>
              <w:spacing w:after="0" w:line="240" w:lineRule="auto"/>
              <w:rPr>
                <w:rFonts w:asciiTheme="minorHAnsi" w:eastAsia="Times New Roman" w:hAnsiTheme="minorHAnsi" w:cstheme="minorHAnsi"/>
                <w:bCs/>
                <w:color w:val="000000"/>
                <w:sz w:val="20"/>
                <w:szCs w:val="20"/>
                <w:lang w:eastAsia="en-AU"/>
              </w:rPr>
            </w:pPr>
          </w:p>
        </w:tc>
      </w:tr>
      <w:tr w:rsidR="00783452" w:rsidRPr="00783452" w14:paraId="77358715" w14:textId="77777777" w:rsidTr="006D1FF3">
        <w:trPr>
          <w:trHeight w:val="480"/>
        </w:trPr>
        <w:tc>
          <w:tcPr>
            <w:tcW w:w="383" w:type="pct"/>
            <w:tcBorders>
              <w:bottom w:val="single" w:sz="4" w:space="0" w:color="F79646" w:themeColor="accent6"/>
            </w:tcBorders>
            <w:shd w:val="clear" w:color="auto" w:fill="FFFFFF" w:themeFill="background1"/>
          </w:tcPr>
          <w:p w14:paraId="6CCD860E" w14:textId="77777777" w:rsidR="00783452" w:rsidRPr="00783452" w:rsidRDefault="00783452" w:rsidP="00963C9B">
            <w:pPr>
              <w:spacing w:after="0"/>
              <w:rPr>
                <w:sz w:val="20"/>
                <w:szCs w:val="20"/>
              </w:rPr>
            </w:pPr>
            <w:r w:rsidRPr="00AE6C81">
              <w:rPr>
                <w:sz w:val="20"/>
                <w:szCs w:val="20"/>
              </w:rPr>
              <w:t>Portland Horsham</w:t>
            </w:r>
          </w:p>
        </w:tc>
        <w:tc>
          <w:tcPr>
            <w:tcW w:w="436" w:type="pct"/>
            <w:tcBorders>
              <w:bottom w:val="single" w:sz="4" w:space="0" w:color="F79646" w:themeColor="accent6"/>
            </w:tcBorders>
            <w:shd w:val="clear" w:color="auto" w:fill="FFFFFF" w:themeFill="background1"/>
          </w:tcPr>
          <w:p w14:paraId="239CC33F" w14:textId="77777777" w:rsidR="00783452" w:rsidRPr="00783452" w:rsidRDefault="00783452" w:rsidP="001466C8">
            <w:pPr>
              <w:spacing w:after="0" w:line="240" w:lineRule="auto"/>
              <w:rPr>
                <w:rFonts w:asciiTheme="minorHAnsi" w:eastAsia="Times New Roman" w:hAnsiTheme="minorHAnsi" w:cstheme="minorHAnsi"/>
                <w:bCs/>
                <w:color w:val="000000"/>
                <w:sz w:val="20"/>
                <w:szCs w:val="20"/>
                <w:lang w:eastAsia="en-AU"/>
              </w:rPr>
            </w:pPr>
            <w:r w:rsidRPr="00783452">
              <w:rPr>
                <w:sz w:val="20"/>
                <w:szCs w:val="20"/>
              </w:rPr>
              <w:t>Glenelg Freshwater Mussel</w:t>
            </w:r>
          </w:p>
        </w:tc>
        <w:tc>
          <w:tcPr>
            <w:tcW w:w="378" w:type="pct"/>
            <w:tcBorders>
              <w:bottom w:val="single" w:sz="4" w:space="0" w:color="F79646" w:themeColor="accent6"/>
            </w:tcBorders>
            <w:shd w:val="clear" w:color="auto" w:fill="FFFFFF" w:themeFill="background1"/>
          </w:tcPr>
          <w:p w14:paraId="4FFAFA9D" w14:textId="77777777" w:rsidR="00783452" w:rsidRPr="00BC21FA" w:rsidRDefault="00783452" w:rsidP="00745F4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Hyridella glenelgensis</w:t>
            </w:r>
          </w:p>
        </w:tc>
        <w:tc>
          <w:tcPr>
            <w:tcW w:w="1691" w:type="pct"/>
            <w:tcBorders>
              <w:bottom w:val="single" w:sz="4" w:space="0" w:color="F79646" w:themeColor="accent6"/>
            </w:tcBorders>
            <w:shd w:val="clear" w:color="auto" w:fill="FFFFFF" w:themeFill="background1"/>
          </w:tcPr>
          <w:p w14:paraId="6A6D31BF" w14:textId="77777777" w:rsidR="00783452" w:rsidRPr="00783452" w:rsidRDefault="00783452" w:rsidP="00783452">
            <w:pPr>
              <w:spacing w:after="0" w:line="240" w:lineRule="auto"/>
              <w:rPr>
                <w:rFonts w:asciiTheme="minorHAnsi" w:eastAsia="Times New Roman" w:hAnsiTheme="minorHAnsi" w:cstheme="minorHAnsi"/>
                <w:bCs/>
                <w:color w:val="000000"/>
                <w:sz w:val="20"/>
                <w:szCs w:val="20"/>
                <w:lang w:eastAsia="en-AU"/>
              </w:rPr>
            </w:pPr>
            <w:r w:rsidRPr="00783452">
              <w:rPr>
                <w:sz w:val="20"/>
                <w:szCs w:val="20"/>
              </w:rPr>
              <w:t xml:space="preserve">Establish a SPZ extending 100 m from each bank for 1 km upstream and 1 km downstream of verified populations. </w:t>
            </w:r>
          </w:p>
        </w:tc>
        <w:tc>
          <w:tcPr>
            <w:tcW w:w="1473" w:type="pct"/>
            <w:tcBorders>
              <w:bottom w:val="single" w:sz="4" w:space="0" w:color="F79646" w:themeColor="accent6"/>
            </w:tcBorders>
            <w:shd w:val="clear" w:color="auto" w:fill="FFFFFF" w:themeFill="background1"/>
          </w:tcPr>
          <w:p w14:paraId="7A1A6EFC" w14:textId="77777777" w:rsidR="00783452" w:rsidRPr="00AE6C81" w:rsidRDefault="00783452" w:rsidP="00CB61BC">
            <w:pPr>
              <w:spacing w:before="600" w:after="0" w:line="240" w:lineRule="auto"/>
              <w:rPr>
                <w:rFonts w:asciiTheme="minorHAnsi" w:eastAsia="Times New Roman" w:hAnsiTheme="minorHAnsi" w:cstheme="minorHAnsi"/>
                <w:bCs/>
                <w:color w:val="000000"/>
                <w:sz w:val="20"/>
                <w:szCs w:val="20"/>
                <w:lang w:eastAsia="en-AU"/>
              </w:rPr>
            </w:pPr>
            <w:r w:rsidRPr="00376078">
              <w:rPr>
                <w:rFonts w:asciiTheme="minorHAnsi" w:eastAsia="Times New Roman" w:hAnsiTheme="minorHAnsi" w:cstheme="minorHAnsi"/>
                <w:bCs/>
                <w:color w:val="000000"/>
                <w:sz w:val="20"/>
                <w:szCs w:val="20"/>
                <w:lang w:eastAsia="en-AU"/>
              </w:rPr>
              <w:t>Disturbance that could impact on water quality must be avoided within SPZ.</w:t>
            </w:r>
          </w:p>
        </w:tc>
        <w:tc>
          <w:tcPr>
            <w:tcW w:w="639" w:type="pct"/>
            <w:tcBorders>
              <w:bottom w:val="single" w:sz="4" w:space="0" w:color="F79646" w:themeColor="accent6"/>
            </w:tcBorders>
            <w:shd w:val="clear" w:color="auto" w:fill="FFFFFF" w:themeFill="background1"/>
          </w:tcPr>
          <w:p w14:paraId="6320AA63" w14:textId="77777777" w:rsidR="00783452" w:rsidRPr="00783452" w:rsidRDefault="00783452" w:rsidP="00963C9B">
            <w:pPr>
              <w:spacing w:after="0" w:line="240" w:lineRule="auto"/>
              <w:rPr>
                <w:rFonts w:asciiTheme="minorHAnsi" w:eastAsia="Times New Roman" w:hAnsiTheme="minorHAnsi" w:cstheme="minorHAnsi"/>
                <w:bCs/>
                <w:color w:val="000000"/>
                <w:sz w:val="20"/>
                <w:szCs w:val="20"/>
                <w:lang w:eastAsia="en-AU"/>
              </w:rPr>
            </w:pPr>
          </w:p>
        </w:tc>
      </w:tr>
      <w:tr w:rsidR="00783452" w:rsidRPr="00783452" w14:paraId="5AA1715A" w14:textId="77777777" w:rsidTr="006D1FF3">
        <w:trPr>
          <w:trHeight w:val="480"/>
        </w:trPr>
        <w:tc>
          <w:tcPr>
            <w:tcW w:w="383" w:type="pct"/>
            <w:tcBorders>
              <w:bottom w:val="single" w:sz="4" w:space="0" w:color="F79646" w:themeColor="accent6"/>
            </w:tcBorders>
            <w:shd w:val="clear" w:color="auto" w:fill="FFFFFF" w:themeFill="background1"/>
          </w:tcPr>
          <w:p w14:paraId="5B8C18C7" w14:textId="77777777" w:rsidR="00783452" w:rsidRPr="00783452" w:rsidRDefault="00783452" w:rsidP="00963C9B">
            <w:pPr>
              <w:spacing w:after="0"/>
              <w:rPr>
                <w:sz w:val="20"/>
                <w:szCs w:val="20"/>
              </w:rPr>
            </w:pPr>
            <w:r w:rsidRPr="00AE6C81">
              <w:rPr>
                <w:sz w:val="20"/>
                <w:szCs w:val="20"/>
              </w:rPr>
              <w:t>Portland Horsham</w:t>
            </w:r>
          </w:p>
        </w:tc>
        <w:tc>
          <w:tcPr>
            <w:tcW w:w="436" w:type="pct"/>
            <w:tcBorders>
              <w:bottom w:val="single" w:sz="4" w:space="0" w:color="F79646" w:themeColor="accent6"/>
            </w:tcBorders>
            <w:shd w:val="clear" w:color="auto" w:fill="FFFFFF" w:themeFill="background1"/>
          </w:tcPr>
          <w:p w14:paraId="289F76B7" w14:textId="77777777" w:rsidR="00783452" w:rsidRPr="00783452" w:rsidRDefault="00783452" w:rsidP="001466C8">
            <w:pPr>
              <w:spacing w:after="0" w:line="240" w:lineRule="auto"/>
              <w:rPr>
                <w:rFonts w:asciiTheme="minorHAnsi" w:eastAsia="Times New Roman" w:hAnsiTheme="minorHAnsi" w:cstheme="minorHAnsi"/>
                <w:bCs/>
                <w:color w:val="000000"/>
                <w:sz w:val="20"/>
                <w:szCs w:val="20"/>
                <w:lang w:eastAsia="en-AU"/>
              </w:rPr>
            </w:pPr>
            <w:r w:rsidRPr="00783452">
              <w:rPr>
                <w:sz w:val="20"/>
                <w:szCs w:val="20"/>
              </w:rPr>
              <w:t>Golden Sun Moth</w:t>
            </w:r>
          </w:p>
        </w:tc>
        <w:tc>
          <w:tcPr>
            <w:tcW w:w="378" w:type="pct"/>
            <w:tcBorders>
              <w:bottom w:val="single" w:sz="4" w:space="0" w:color="F79646" w:themeColor="accent6"/>
            </w:tcBorders>
            <w:shd w:val="clear" w:color="auto" w:fill="FFFFFF" w:themeFill="background1"/>
          </w:tcPr>
          <w:p w14:paraId="089A1DF4" w14:textId="77777777" w:rsidR="00783452" w:rsidRPr="00BC21FA" w:rsidRDefault="00783452" w:rsidP="00745F4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Synemon plana</w:t>
            </w:r>
          </w:p>
        </w:tc>
        <w:tc>
          <w:tcPr>
            <w:tcW w:w="1691" w:type="pct"/>
            <w:tcBorders>
              <w:bottom w:val="single" w:sz="4" w:space="0" w:color="F79646" w:themeColor="accent6"/>
            </w:tcBorders>
            <w:shd w:val="clear" w:color="auto" w:fill="FFFFFF" w:themeFill="background1"/>
          </w:tcPr>
          <w:p w14:paraId="1B7BDA75" w14:textId="77777777" w:rsidR="00783452" w:rsidRPr="00783452" w:rsidRDefault="00783452" w:rsidP="00783452">
            <w:pPr>
              <w:spacing w:after="0" w:line="240" w:lineRule="auto"/>
              <w:rPr>
                <w:rFonts w:asciiTheme="minorHAnsi" w:eastAsia="Times New Roman" w:hAnsiTheme="minorHAnsi" w:cstheme="minorHAnsi"/>
                <w:bCs/>
                <w:color w:val="000000"/>
                <w:sz w:val="20"/>
                <w:szCs w:val="20"/>
                <w:lang w:eastAsia="en-AU"/>
              </w:rPr>
            </w:pPr>
            <w:r w:rsidRPr="00783452">
              <w:rPr>
                <w:sz w:val="20"/>
                <w:szCs w:val="20"/>
              </w:rPr>
              <w:t xml:space="preserve">Establish a SMZ </w:t>
            </w:r>
            <w:r w:rsidR="001007F9">
              <w:rPr>
                <w:sz w:val="20"/>
                <w:szCs w:val="20"/>
              </w:rPr>
              <w:t>over</w:t>
            </w:r>
            <w:r w:rsidRPr="00783452">
              <w:rPr>
                <w:sz w:val="20"/>
                <w:szCs w:val="20"/>
              </w:rPr>
              <w:t xml:space="preserve"> verified populations. </w:t>
            </w:r>
          </w:p>
        </w:tc>
        <w:tc>
          <w:tcPr>
            <w:tcW w:w="1473" w:type="pct"/>
            <w:tcBorders>
              <w:bottom w:val="single" w:sz="4" w:space="0" w:color="F79646" w:themeColor="accent6"/>
            </w:tcBorders>
            <w:shd w:val="clear" w:color="auto" w:fill="FFFFFF" w:themeFill="background1"/>
          </w:tcPr>
          <w:p w14:paraId="7978728C" w14:textId="77777777" w:rsidR="00783452" w:rsidRPr="00783452" w:rsidRDefault="00783452" w:rsidP="00CB61BC">
            <w:pPr>
              <w:spacing w:after="0" w:line="240" w:lineRule="auto"/>
              <w:rPr>
                <w:rFonts w:asciiTheme="minorHAnsi" w:eastAsia="Times New Roman" w:hAnsiTheme="minorHAnsi" w:cstheme="minorHAnsi"/>
                <w:bCs/>
                <w:color w:val="000000"/>
                <w:sz w:val="20"/>
                <w:szCs w:val="20"/>
                <w:lang w:eastAsia="en-AU"/>
              </w:rPr>
            </w:pPr>
            <w:r w:rsidRPr="00783452">
              <w:rPr>
                <w:rFonts w:asciiTheme="minorHAnsi" w:eastAsia="Times New Roman" w:hAnsiTheme="minorHAnsi" w:cstheme="minorHAnsi"/>
                <w:bCs/>
                <w:color w:val="000000"/>
                <w:sz w:val="20"/>
                <w:szCs w:val="20"/>
                <w:lang w:eastAsia="en-AU"/>
              </w:rPr>
              <w:t>Detailed planning is required to ensure population is protected from timber harvesting.</w:t>
            </w:r>
          </w:p>
        </w:tc>
        <w:tc>
          <w:tcPr>
            <w:tcW w:w="639" w:type="pct"/>
            <w:tcBorders>
              <w:bottom w:val="single" w:sz="4" w:space="0" w:color="F79646" w:themeColor="accent6"/>
            </w:tcBorders>
            <w:shd w:val="clear" w:color="auto" w:fill="FFFFFF" w:themeFill="background1"/>
          </w:tcPr>
          <w:p w14:paraId="1CCF5FF8" w14:textId="77777777" w:rsidR="00783452" w:rsidRPr="00376078" w:rsidRDefault="00783452" w:rsidP="00963C9B">
            <w:pPr>
              <w:spacing w:after="0" w:line="240" w:lineRule="auto"/>
              <w:rPr>
                <w:rFonts w:asciiTheme="minorHAnsi" w:eastAsia="Times New Roman" w:hAnsiTheme="minorHAnsi" w:cstheme="minorHAnsi"/>
                <w:bCs/>
                <w:color w:val="000000"/>
                <w:sz w:val="20"/>
                <w:szCs w:val="20"/>
                <w:lang w:eastAsia="en-AU"/>
              </w:rPr>
            </w:pPr>
          </w:p>
        </w:tc>
      </w:tr>
      <w:tr w:rsidR="00783452" w:rsidRPr="00783452" w14:paraId="78C4C5D2" w14:textId="77777777" w:rsidTr="006D1FF3">
        <w:trPr>
          <w:trHeight w:val="480"/>
        </w:trPr>
        <w:tc>
          <w:tcPr>
            <w:tcW w:w="383" w:type="pct"/>
            <w:tcBorders>
              <w:bottom w:val="single" w:sz="4" w:space="0" w:color="F79646" w:themeColor="accent6"/>
            </w:tcBorders>
            <w:shd w:val="clear" w:color="auto" w:fill="FFFFFF" w:themeFill="background1"/>
          </w:tcPr>
          <w:p w14:paraId="7E8675BD" w14:textId="77777777" w:rsidR="00783452" w:rsidRPr="00783452" w:rsidRDefault="00783452" w:rsidP="00963C9B">
            <w:pPr>
              <w:spacing w:after="0"/>
              <w:rPr>
                <w:sz w:val="20"/>
                <w:szCs w:val="20"/>
              </w:rPr>
            </w:pPr>
            <w:r w:rsidRPr="00AE6C81">
              <w:rPr>
                <w:sz w:val="20"/>
                <w:szCs w:val="20"/>
              </w:rPr>
              <w:t>Portland Horsham</w:t>
            </w:r>
          </w:p>
        </w:tc>
        <w:tc>
          <w:tcPr>
            <w:tcW w:w="436" w:type="pct"/>
            <w:tcBorders>
              <w:bottom w:val="single" w:sz="4" w:space="0" w:color="F79646" w:themeColor="accent6"/>
            </w:tcBorders>
            <w:shd w:val="clear" w:color="auto" w:fill="FFFFFF" w:themeFill="background1"/>
          </w:tcPr>
          <w:p w14:paraId="075FD105" w14:textId="77777777" w:rsidR="00783452" w:rsidRPr="00783452" w:rsidRDefault="00783452" w:rsidP="001466C8">
            <w:pPr>
              <w:spacing w:after="0" w:line="240" w:lineRule="auto"/>
              <w:rPr>
                <w:rFonts w:asciiTheme="minorHAnsi" w:eastAsia="Times New Roman" w:hAnsiTheme="minorHAnsi" w:cstheme="minorHAnsi"/>
                <w:bCs/>
                <w:color w:val="000000"/>
                <w:sz w:val="20"/>
                <w:szCs w:val="20"/>
                <w:lang w:eastAsia="en-AU"/>
              </w:rPr>
            </w:pPr>
            <w:r w:rsidRPr="00783452">
              <w:rPr>
                <w:sz w:val="20"/>
                <w:szCs w:val="20"/>
              </w:rPr>
              <w:t>Grey Goshawk</w:t>
            </w:r>
          </w:p>
        </w:tc>
        <w:tc>
          <w:tcPr>
            <w:tcW w:w="378" w:type="pct"/>
            <w:tcBorders>
              <w:bottom w:val="single" w:sz="4" w:space="0" w:color="F79646" w:themeColor="accent6"/>
            </w:tcBorders>
            <w:shd w:val="clear" w:color="auto" w:fill="FFFFFF" w:themeFill="background1"/>
          </w:tcPr>
          <w:p w14:paraId="01E25BF3" w14:textId="77777777" w:rsidR="00783452" w:rsidRPr="00BC21FA" w:rsidRDefault="00783452" w:rsidP="00745F4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Accipiter novaehollandiae</w:t>
            </w:r>
          </w:p>
        </w:tc>
        <w:tc>
          <w:tcPr>
            <w:tcW w:w="1691" w:type="pct"/>
            <w:tcBorders>
              <w:bottom w:val="single" w:sz="4" w:space="0" w:color="F79646" w:themeColor="accent6"/>
            </w:tcBorders>
            <w:shd w:val="clear" w:color="auto" w:fill="FFFFFF" w:themeFill="background1"/>
          </w:tcPr>
          <w:p w14:paraId="63EE366B" w14:textId="77777777" w:rsidR="00783452" w:rsidRPr="00783452" w:rsidRDefault="00783452" w:rsidP="00783452">
            <w:pPr>
              <w:spacing w:after="0" w:line="240" w:lineRule="auto"/>
              <w:rPr>
                <w:rFonts w:asciiTheme="minorHAnsi" w:eastAsia="Times New Roman" w:hAnsiTheme="minorHAnsi" w:cstheme="minorHAnsi"/>
                <w:bCs/>
                <w:color w:val="000000"/>
                <w:sz w:val="20"/>
                <w:szCs w:val="20"/>
                <w:lang w:eastAsia="en-AU"/>
              </w:rPr>
            </w:pPr>
            <w:r w:rsidRPr="00783452">
              <w:rPr>
                <w:sz w:val="20"/>
                <w:szCs w:val="20"/>
              </w:rPr>
              <w:t xml:space="preserve">Establish a SMZ of 250 m radius </w:t>
            </w:r>
            <w:r w:rsidR="001007F9">
              <w:rPr>
                <w:sz w:val="20"/>
                <w:szCs w:val="20"/>
              </w:rPr>
              <w:t>over</w:t>
            </w:r>
            <w:r w:rsidRPr="00783452">
              <w:rPr>
                <w:sz w:val="20"/>
                <w:szCs w:val="20"/>
              </w:rPr>
              <w:t xml:space="preserve"> each verified nesting site. </w:t>
            </w:r>
          </w:p>
        </w:tc>
        <w:tc>
          <w:tcPr>
            <w:tcW w:w="1473" w:type="pct"/>
            <w:tcBorders>
              <w:bottom w:val="single" w:sz="4" w:space="0" w:color="F79646" w:themeColor="accent6"/>
            </w:tcBorders>
            <w:shd w:val="clear" w:color="auto" w:fill="FFFFFF" w:themeFill="background1"/>
          </w:tcPr>
          <w:p w14:paraId="44AA891B" w14:textId="77777777" w:rsidR="00783452" w:rsidRPr="00AE6C81" w:rsidRDefault="00783452" w:rsidP="00AE6C81">
            <w:pPr>
              <w:spacing w:after="0" w:line="240" w:lineRule="auto"/>
              <w:rPr>
                <w:rFonts w:asciiTheme="minorHAnsi" w:eastAsia="Times New Roman" w:hAnsiTheme="minorHAnsi" w:cstheme="minorHAnsi"/>
                <w:bCs/>
                <w:color w:val="000000"/>
                <w:sz w:val="20"/>
                <w:szCs w:val="20"/>
                <w:lang w:eastAsia="en-AU"/>
              </w:rPr>
            </w:pPr>
            <w:r w:rsidRPr="00AE6C81">
              <w:rPr>
                <w:rFonts w:asciiTheme="minorHAnsi" w:eastAsia="Times New Roman" w:hAnsiTheme="minorHAnsi" w:cstheme="minorHAnsi"/>
                <w:bCs/>
                <w:color w:val="000000"/>
                <w:sz w:val="20"/>
                <w:szCs w:val="20"/>
                <w:lang w:eastAsia="en-AU"/>
              </w:rPr>
              <w:t>Within the SMZ, avoid timber harvesting, road construction and burning during breeding season. Within 100m of nest t</w:t>
            </w:r>
            <w:r w:rsidR="00AE6C81">
              <w:rPr>
                <w:rFonts w:asciiTheme="minorHAnsi" w:eastAsia="Times New Roman" w:hAnsiTheme="minorHAnsi" w:cstheme="minorHAnsi"/>
                <w:bCs/>
                <w:color w:val="000000"/>
                <w:sz w:val="20"/>
                <w:szCs w:val="20"/>
                <w:lang w:eastAsia="en-AU"/>
              </w:rPr>
              <w:t>rees, exclude timber harvesting and</w:t>
            </w:r>
            <w:r w:rsidRPr="00AE6C81">
              <w:rPr>
                <w:rFonts w:asciiTheme="minorHAnsi" w:eastAsia="Times New Roman" w:hAnsiTheme="minorHAnsi" w:cstheme="minorHAnsi"/>
                <w:bCs/>
                <w:color w:val="000000"/>
                <w:sz w:val="20"/>
                <w:szCs w:val="20"/>
                <w:lang w:eastAsia="en-AU"/>
              </w:rPr>
              <w:t xml:space="preserve"> road construction and </w:t>
            </w:r>
            <w:r w:rsidR="00AE6C81">
              <w:rPr>
                <w:rFonts w:asciiTheme="minorHAnsi" w:eastAsia="Times New Roman" w:hAnsiTheme="minorHAnsi" w:cstheme="minorHAnsi"/>
                <w:bCs/>
                <w:color w:val="000000"/>
                <w:sz w:val="20"/>
                <w:szCs w:val="20"/>
                <w:lang w:eastAsia="en-AU"/>
              </w:rPr>
              <w:t xml:space="preserve">avoid </w:t>
            </w:r>
            <w:r w:rsidRPr="00AE6C81">
              <w:rPr>
                <w:rFonts w:asciiTheme="minorHAnsi" w:eastAsia="Times New Roman" w:hAnsiTheme="minorHAnsi" w:cstheme="minorHAnsi"/>
                <w:bCs/>
                <w:color w:val="000000"/>
                <w:sz w:val="20"/>
                <w:szCs w:val="20"/>
                <w:lang w:eastAsia="en-AU"/>
              </w:rPr>
              <w:t xml:space="preserve">burning at all times.  </w:t>
            </w:r>
          </w:p>
        </w:tc>
        <w:tc>
          <w:tcPr>
            <w:tcW w:w="639" w:type="pct"/>
            <w:tcBorders>
              <w:bottom w:val="single" w:sz="4" w:space="0" w:color="F79646" w:themeColor="accent6"/>
            </w:tcBorders>
            <w:shd w:val="clear" w:color="auto" w:fill="FFFFFF" w:themeFill="background1"/>
          </w:tcPr>
          <w:p w14:paraId="5D5AA04E" w14:textId="77777777" w:rsidR="00783452" w:rsidRPr="00783452" w:rsidRDefault="00783452" w:rsidP="00963C9B">
            <w:pPr>
              <w:spacing w:after="0" w:line="240" w:lineRule="auto"/>
              <w:rPr>
                <w:rFonts w:asciiTheme="minorHAnsi" w:eastAsia="Times New Roman" w:hAnsiTheme="minorHAnsi" w:cstheme="minorHAnsi"/>
                <w:bCs/>
                <w:color w:val="000000"/>
                <w:sz w:val="20"/>
                <w:szCs w:val="20"/>
                <w:lang w:eastAsia="en-AU"/>
              </w:rPr>
            </w:pPr>
          </w:p>
        </w:tc>
      </w:tr>
      <w:tr w:rsidR="00376078" w:rsidRPr="00376078" w14:paraId="265AF385" w14:textId="77777777" w:rsidTr="006D1FF3">
        <w:trPr>
          <w:trHeight w:val="480"/>
        </w:trPr>
        <w:tc>
          <w:tcPr>
            <w:tcW w:w="383" w:type="pct"/>
            <w:tcBorders>
              <w:bottom w:val="single" w:sz="4" w:space="0" w:color="F79646" w:themeColor="accent6"/>
            </w:tcBorders>
            <w:shd w:val="clear" w:color="auto" w:fill="FFFFFF" w:themeFill="background1"/>
          </w:tcPr>
          <w:p w14:paraId="2FE6024D" w14:textId="77777777" w:rsidR="00376078" w:rsidRPr="00376078" w:rsidRDefault="00376078" w:rsidP="00963C9B">
            <w:pPr>
              <w:spacing w:after="0"/>
              <w:rPr>
                <w:sz w:val="20"/>
                <w:szCs w:val="20"/>
              </w:rPr>
            </w:pPr>
            <w:r w:rsidRPr="00AE6C81">
              <w:rPr>
                <w:sz w:val="20"/>
                <w:szCs w:val="20"/>
              </w:rPr>
              <w:t>Portland Horsham</w:t>
            </w:r>
          </w:p>
        </w:tc>
        <w:tc>
          <w:tcPr>
            <w:tcW w:w="436" w:type="pct"/>
            <w:tcBorders>
              <w:bottom w:val="single" w:sz="4" w:space="0" w:color="F79646" w:themeColor="accent6"/>
            </w:tcBorders>
            <w:shd w:val="clear" w:color="auto" w:fill="FFFFFF" w:themeFill="background1"/>
          </w:tcPr>
          <w:p w14:paraId="25F304F0" w14:textId="77777777" w:rsidR="00376078" w:rsidRPr="00376078" w:rsidRDefault="00376078" w:rsidP="001466C8">
            <w:pPr>
              <w:spacing w:after="0" w:line="240" w:lineRule="auto"/>
              <w:rPr>
                <w:rFonts w:asciiTheme="minorHAnsi" w:eastAsia="Times New Roman" w:hAnsiTheme="minorHAnsi" w:cstheme="minorHAnsi"/>
                <w:bCs/>
                <w:color w:val="000000"/>
                <w:sz w:val="20"/>
                <w:szCs w:val="20"/>
                <w:lang w:eastAsia="en-AU"/>
              </w:rPr>
            </w:pPr>
            <w:r w:rsidRPr="00376078">
              <w:rPr>
                <w:sz w:val="20"/>
                <w:szCs w:val="20"/>
              </w:rPr>
              <w:t>Malleefowl</w:t>
            </w:r>
          </w:p>
        </w:tc>
        <w:tc>
          <w:tcPr>
            <w:tcW w:w="378" w:type="pct"/>
            <w:tcBorders>
              <w:bottom w:val="single" w:sz="4" w:space="0" w:color="F79646" w:themeColor="accent6"/>
            </w:tcBorders>
            <w:shd w:val="clear" w:color="auto" w:fill="FFFFFF" w:themeFill="background1"/>
          </w:tcPr>
          <w:p w14:paraId="7711312B" w14:textId="77777777" w:rsidR="00376078" w:rsidRPr="00BC21FA" w:rsidRDefault="00376078" w:rsidP="00745F4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Leipoa ocellata</w:t>
            </w:r>
          </w:p>
        </w:tc>
        <w:tc>
          <w:tcPr>
            <w:tcW w:w="1691" w:type="pct"/>
            <w:tcBorders>
              <w:bottom w:val="single" w:sz="4" w:space="0" w:color="F79646" w:themeColor="accent6"/>
            </w:tcBorders>
            <w:shd w:val="clear" w:color="auto" w:fill="FFFFFF" w:themeFill="background1"/>
          </w:tcPr>
          <w:p w14:paraId="6998317C" w14:textId="77777777" w:rsidR="00376078" w:rsidRPr="00376078" w:rsidRDefault="00376078" w:rsidP="006F2BDB">
            <w:pPr>
              <w:spacing w:after="0" w:line="240" w:lineRule="auto"/>
              <w:rPr>
                <w:rFonts w:asciiTheme="minorHAnsi" w:eastAsia="Times New Roman" w:hAnsiTheme="minorHAnsi" w:cstheme="minorHAnsi"/>
                <w:bCs/>
                <w:color w:val="000000"/>
                <w:sz w:val="20"/>
                <w:szCs w:val="20"/>
                <w:lang w:eastAsia="en-AU"/>
              </w:rPr>
            </w:pPr>
            <w:r w:rsidRPr="00376078">
              <w:rPr>
                <w:sz w:val="20"/>
                <w:szCs w:val="20"/>
              </w:rPr>
              <w:t xml:space="preserve">Establish a SPZ of 3 ha and a SMZ of 250-300 m radius </w:t>
            </w:r>
            <w:r w:rsidR="001007F9">
              <w:rPr>
                <w:sz w:val="20"/>
                <w:szCs w:val="20"/>
              </w:rPr>
              <w:t>over</w:t>
            </w:r>
            <w:r w:rsidRPr="00376078">
              <w:rPr>
                <w:sz w:val="20"/>
                <w:szCs w:val="20"/>
              </w:rPr>
              <w:t xml:space="preserve"> each verified active nesting mound. </w:t>
            </w:r>
          </w:p>
        </w:tc>
        <w:tc>
          <w:tcPr>
            <w:tcW w:w="1473" w:type="pct"/>
            <w:tcBorders>
              <w:bottom w:val="single" w:sz="4" w:space="0" w:color="F79646" w:themeColor="accent6"/>
            </w:tcBorders>
            <w:shd w:val="clear" w:color="auto" w:fill="FFFFFF" w:themeFill="background1"/>
          </w:tcPr>
          <w:p w14:paraId="0EAF4D6C" w14:textId="77777777" w:rsidR="00376078" w:rsidRPr="00CA0823" w:rsidRDefault="00376078" w:rsidP="00CB61BC">
            <w:pPr>
              <w:spacing w:after="0" w:line="240" w:lineRule="auto"/>
              <w:rPr>
                <w:rFonts w:asciiTheme="minorHAnsi" w:eastAsia="Times New Roman" w:hAnsiTheme="minorHAnsi" w:cstheme="minorHAnsi"/>
                <w:bCs/>
                <w:color w:val="000000"/>
                <w:sz w:val="20"/>
                <w:szCs w:val="20"/>
                <w:lang w:eastAsia="en-AU"/>
              </w:rPr>
            </w:pPr>
          </w:p>
        </w:tc>
        <w:tc>
          <w:tcPr>
            <w:tcW w:w="639" w:type="pct"/>
            <w:tcBorders>
              <w:bottom w:val="single" w:sz="4" w:space="0" w:color="F79646" w:themeColor="accent6"/>
            </w:tcBorders>
            <w:shd w:val="clear" w:color="auto" w:fill="FFFFFF" w:themeFill="background1"/>
          </w:tcPr>
          <w:p w14:paraId="7639E6DF" w14:textId="77777777" w:rsidR="00376078" w:rsidRPr="00376078" w:rsidRDefault="00376078" w:rsidP="00963C9B">
            <w:pPr>
              <w:spacing w:after="0" w:line="240" w:lineRule="auto"/>
              <w:rPr>
                <w:rFonts w:asciiTheme="minorHAnsi" w:eastAsia="Times New Roman" w:hAnsiTheme="minorHAnsi" w:cstheme="minorHAnsi"/>
                <w:bCs/>
                <w:color w:val="000000"/>
                <w:sz w:val="20"/>
                <w:szCs w:val="20"/>
                <w:lang w:eastAsia="en-AU"/>
              </w:rPr>
            </w:pPr>
          </w:p>
        </w:tc>
      </w:tr>
      <w:tr w:rsidR="006F2BDB" w:rsidRPr="006F43D9" w14:paraId="2F3C0D6B" w14:textId="77777777" w:rsidTr="006D1FF3">
        <w:trPr>
          <w:trHeight w:val="480"/>
        </w:trPr>
        <w:tc>
          <w:tcPr>
            <w:tcW w:w="383" w:type="pct"/>
            <w:tcBorders>
              <w:bottom w:val="single" w:sz="4" w:space="0" w:color="F79646" w:themeColor="accent6"/>
            </w:tcBorders>
            <w:shd w:val="clear" w:color="auto" w:fill="FFFFFF" w:themeFill="background1"/>
          </w:tcPr>
          <w:p w14:paraId="0A3D0E8F" w14:textId="77777777" w:rsidR="005A7B5B" w:rsidRPr="00796EE2" w:rsidRDefault="005A7B5B" w:rsidP="00963C9B">
            <w:pPr>
              <w:spacing w:after="0"/>
              <w:rPr>
                <w:rFonts w:ascii="Arial" w:eastAsia="Times New Roman" w:hAnsi="Arial"/>
                <w:b/>
                <w:bCs/>
                <w:noProof/>
                <w:sz w:val="20"/>
                <w:szCs w:val="20"/>
              </w:rPr>
            </w:pPr>
            <w:r w:rsidRPr="00796EE2">
              <w:rPr>
                <w:sz w:val="20"/>
                <w:szCs w:val="20"/>
              </w:rPr>
              <w:t>Portland Horsham</w:t>
            </w:r>
          </w:p>
        </w:tc>
        <w:tc>
          <w:tcPr>
            <w:tcW w:w="436" w:type="pct"/>
            <w:tcBorders>
              <w:bottom w:val="single" w:sz="4" w:space="0" w:color="F79646" w:themeColor="accent6"/>
            </w:tcBorders>
            <w:shd w:val="clear" w:color="auto" w:fill="FFFFFF" w:themeFill="background1"/>
          </w:tcPr>
          <w:p w14:paraId="6364443C" w14:textId="77777777" w:rsidR="005A7B5B" w:rsidRPr="00796EE2" w:rsidRDefault="005A7B5B"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Masked Owl</w:t>
            </w:r>
          </w:p>
        </w:tc>
        <w:tc>
          <w:tcPr>
            <w:tcW w:w="378" w:type="pct"/>
            <w:tcBorders>
              <w:bottom w:val="single" w:sz="4" w:space="0" w:color="F79646" w:themeColor="accent6"/>
            </w:tcBorders>
            <w:shd w:val="clear" w:color="auto" w:fill="FFFFFF" w:themeFill="background1"/>
          </w:tcPr>
          <w:p w14:paraId="189AAC28" w14:textId="77777777" w:rsidR="005A7B5B" w:rsidRPr="00BC21FA" w:rsidRDefault="005A7B5B"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Tyto novaehollandiae novaehollandiae</w:t>
            </w:r>
          </w:p>
        </w:tc>
        <w:tc>
          <w:tcPr>
            <w:tcW w:w="1691" w:type="pct"/>
            <w:tcBorders>
              <w:bottom w:val="single" w:sz="4" w:space="0" w:color="F79646" w:themeColor="accent6"/>
            </w:tcBorders>
            <w:shd w:val="clear" w:color="auto" w:fill="FFFFFF" w:themeFill="background1"/>
          </w:tcPr>
          <w:p w14:paraId="00CB45C3" w14:textId="77777777" w:rsidR="005A7B5B" w:rsidRPr="00796EE2" w:rsidRDefault="005A7B5B"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 ha and a SMZ of 250-300 m radius (or equivalent linear area) around each verified nesting and roosting site utilised recently and frequently and located outside a Masked Owl Management Area, unless already protected. In these cases, habitat for foraging is already provided in areas excluded from timber harvesting by general prescription including wildlife corridors, steep areas and unmerchantable areas and areas protected for other management purposes.</w:t>
            </w:r>
          </w:p>
        </w:tc>
        <w:tc>
          <w:tcPr>
            <w:tcW w:w="1473" w:type="pct"/>
            <w:tcBorders>
              <w:bottom w:val="single" w:sz="4" w:space="0" w:color="F79646" w:themeColor="accent6"/>
            </w:tcBorders>
            <w:shd w:val="clear" w:color="auto" w:fill="FFFFFF" w:themeFill="background1"/>
          </w:tcPr>
          <w:p w14:paraId="11400B68" w14:textId="77777777" w:rsidR="005A7B5B" w:rsidRPr="00796EE2" w:rsidRDefault="005A7B5B"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In SMZ, protect habitat elements such as old hollow-bearing trees that may be used by Masked Owls and their prey.</w:t>
            </w:r>
          </w:p>
        </w:tc>
        <w:tc>
          <w:tcPr>
            <w:tcW w:w="639" w:type="pct"/>
            <w:tcBorders>
              <w:bottom w:val="single" w:sz="4" w:space="0" w:color="F79646" w:themeColor="accent6"/>
            </w:tcBorders>
            <w:shd w:val="clear" w:color="auto" w:fill="FFFFFF" w:themeFill="background1"/>
          </w:tcPr>
          <w:p w14:paraId="610245C9" w14:textId="77777777" w:rsidR="005A7B5B" w:rsidRPr="00796EE2" w:rsidRDefault="005A7B5B"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1262D4" w:rsidRPr="00E61087" w14:paraId="55DAD660" w14:textId="77777777" w:rsidTr="006D1FF3">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DDB987D" w14:textId="77777777" w:rsidR="001262D4" w:rsidRPr="001262D4" w:rsidRDefault="001262D4" w:rsidP="00346FB2">
            <w:pPr>
              <w:spacing w:after="0"/>
              <w:rPr>
                <w:sz w:val="20"/>
                <w:szCs w:val="20"/>
              </w:rPr>
            </w:pPr>
            <w:r>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5C75CC59" w14:textId="77777777" w:rsidR="001262D4" w:rsidRPr="00796EE2" w:rsidRDefault="001262D4"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Powerful Owl</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2E2D637A" w14:textId="77777777" w:rsidR="001262D4" w:rsidRPr="00BC21FA" w:rsidRDefault="001262D4" w:rsidP="00346FB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Ninox strenua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1E4DFD70" w14:textId="77777777" w:rsidR="001262D4" w:rsidRPr="00796EE2" w:rsidRDefault="001262D4"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of 3 ha and a SMZ of 250-300 m radius (or equivalent linear area) around each verified nesting and roosting site, unless already protected.</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31007B6B" w14:textId="77777777" w:rsidR="001262D4" w:rsidRPr="00796EE2" w:rsidRDefault="001262D4"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Outside of Powerful Owl Management Areas, habitat for foraging is provided in areas excluded from timber harvesting by general prescription including wildlife corridors, steep areas and unmerchantable areas and areas protected for other management purposes. Exclude all potentially disturbing activities during the breeding season (1 April to 30 September).</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7A8B8784" w14:textId="77777777" w:rsidR="001262D4" w:rsidRPr="001262D4" w:rsidRDefault="001262D4"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6F2BDB" w:rsidRPr="006F43D9" w14:paraId="79D863D6" w14:textId="77777777" w:rsidTr="008B40EC">
        <w:trPr>
          <w:trHeight w:val="480"/>
        </w:trPr>
        <w:tc>
          <w:tcPr>
            <w:tcW w:w="383" w:type="pct"/>
            <w:tcBorders>
              <w:bottom w:val="single" w:sz="4" w:space="0" w:color="F79646" w:themeColor="accent6"/>
            </w:tcBorders>
            <w:shd w:val="clear" w:color="auto" w:fill="FFFFFF" w:themeFill="background1"/>
          </w:tcPr>
          <w:p w14:paraId="475F11CB" w14:textId="77777777" w:rsidR="005A7B5B" w:rsidRPr="00796EE2" w:rsidRDefault="005A7B5B" w:rsidP="00963C9B">
            <w:pPr>
              <w:spacing w:after="0"/>
              <w:rPr>
                <w:rFonts w:ascii="Arial" w:eastAsia="Times New Roman" w:hAnsi="Arial"/>
                <w:b/>
                <w:bCs/>
                <w:noProof/>
                <w:sz w:val="20"/>
                <w:szCs w:val="20"/>
              </w:rPr>
            </w:pPr>
            <w:r w:rsidRPr="00796EE2">
              <w:rPr>
                <w:sz w:val="20"/>
                <w:szCs w:val="20"/>
              </w:rPr>
              <w:t>Portland Horsham</w:t>
            </w:r>
          </w:p>
        </w:tc>
        <w:tc>
          <w:tcPr>
            <w:tcW w:w="436" w:type="pct"/>
            <w:tcBorders>
              <w:bottom w:val="single" w:sz="4" w:space="0" w:color="F79646" w:themeColor="accent6"/>
            </w:tcBorders>
            <w:shd w:val="clear" w:color="auto" w:fill="FFFFFF" w:themeFill="background1"/>
          </w:tcPr>
          <w:p w14:paraId="253A6852" w14:textId="77777777" w:rsidR="005A7B5B" w:rsidRPr="00796EE2" w:rsidRDefault="005A7B5B"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Regent Honeyeater</w:t>
            </w:r>
          </w:p>
        </w:tc>
        <w:tc>
          <w:tcPr>
            <w:tcW w:w="378" w:type="pct"/>
            <w:tcBorders>
              <w:bottom w:val="single" w:sz="4" w:space="0" w:color="F79646" w:themeColor="accent6"/>
            </w:tcBorders>
            <w:shd w:val="clear" w:color="auto" w:fill="FFFFFF" w:themeFill="background1"/>
          </w:tcPr>
          <w:p w14:paraId="4CC0E7E2" w14:textId="77777777" w:rsidR="005A7B5B" w:rsidRPr="00BC21FA" w:rsidRDefault="005A7B5B"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Xanthomyza phrygia</w:t>
            </w:r>
          </w:p>
        </w:tc>
        <w:tc>
          <w:tcPr>
            <w:tcW w:w="1691" w:type="pct"/>
            <w:tcBorders>
              <w:bottom w:val="single" w:sz="4" w:space="0" w:color="F79646" w:themeColor="accent6"/>
            </w:tcBorders>
            <w:shd w:val="clear" w:color="auto" w:fill="FFFFFF" w:themeFill="background1"/>
          </w:tcPr>
          <w:p w14:paraId="1F8C97A1" w14:textId="77777777" w:rsidR="005A7B5B" w:rsidRPr="00796EE2" w:rsidRDefault="005A7B5B"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SPZ including a 100 m wide buffer around regularly used Regent Honeyeater sites. Surround the SPZ with a 150 m wide SMZ.</w:t>
            </w:r>
          </w:p>
        </w:tc>
        <w:tc>
          <w:tcPr>
            <w:tcW w:w="1473" w:type="pct"/>
            <w:tcBorders>
              <w:bottom w:val="single" w:sz="4" w:space="0" w:color="F79646" w:themeColor="accent6"/>
            </w:tcBorders>
            <w:shd w:val="clear" w:color="auto" w:fill="FFFFFF" w:themeFill="background1"/>
          </w:tcPr>
          <w:p w14:paraId="6FA1BCC0" w14:textId="77777777" w:rsidR="005A7B5B" w:rsidRPr="00796EE2" w:rsidRDefault="005A7B5B"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Exclude all disturbance activities from the SPZ. Within the SMZ, retain at least 10 habitat trees per hectare. Habitat trees are large, vigorous individuals of the key eucalypt species.</w:t>
            </w:r>
          </w:p>
        </w:tc>
        <w:tc>
          <w:tcPr>
            <w:tcW w:w="639" w:type="pct"/>
            <w:tcBorders>
              <w:bottom w:val="single" w:sz="4" w:space="0" w:color="F79646" w:themeColor="accent6"/>
            </w:tcBorders>
            <w:shd w:val="clear" w:color="auto" w:fill="FFFFFF" w:themeFill="background1"/>
          </w:tcPr>
          <w:p w14:paraId="2AD2F39C" w14:textId="77777777" w:rsidR="005A7B5B" w:rsidRPr="00796EE2" w:rsidRDefault="005A7B5B"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CA0823" w:rsidRPr="00CA0823" w14:paraId="63A469FC" w14:textId="77777777" w:rsidTr="008B40EC">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7D7B0379" w14:textId="77777777" w:rsidR="00CA0823" w:rsidRPr="00CA0823" w:rsidRDefault="00CA0823" w:rsidP="00346FB2">
            <w:pPr>
              <w:spacing w:after="0"/>
              <w:rPr>
                <w:sz w:val="20"/>
                <w:szCs w:val="20"/>
              </w:rPr>
            </w:pPr>
            <w:r w:rsidRPr="00CA0823">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7341272C" w14:textId="77777777" w:rsidR="00CA0823" w:rsidRPr="00CA0823" w:rsidRDefault="00CA0823" w:rsidP="00346FB2">
            <w:pPr>
              <w:spacing w:after="0" w:line="240" w:lineRule="auto"/>
              <w:rPr>
                <w:rFonts w:asciiTheme="minorHAnsi" w:eastAsia="Times New Roman" w:hAnsiTheme="minorHAnsi" w:cstheme="minorHAnsi"/>
                <w:bCs/>
                <w:color w:val="000000"/>
                <w:sz w:val="20"/>
                <w:szCs w:val="20"/>
                <w:lang w:eastAsia="en-AU"/>
              </w:rPr>
            </w:pPr>
            <w:r w:rsidRPr="00CA0823">
              <w:rPr>
                <w:sz w:val="20"/>
                <w:szCs w:val="20"/>
              </w:rPr>
              <w:t>Samphire Skink</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2588CAAE" w14:textId="77777777" w:rsidR="00CA0823" w:rsidRPr="00BC21FA" w:rsidRDefault="00CA0823" w:rsidP="00346FB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Morethia adelaidensis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0BD44D41" w14:textId="77777777" w:rsidR="00CA0823" w:rsidRPr="00CA0823" w:rsidRDefault="00CA0823" w:rsidP="00CA0823">
            <w:pPr>
              <w:spacing w:after="0" w:line="240" w:lineRule="auto"/>
              <w:rPr>
                <w:rFonts w:asciiTheme="minorHAnsi" w:eastAsia="Times New Roman" w:hAnsiTheme="minorHAnsi" w:cstheme="minorHAnsi"/>
                <w:bCs/>
                <w:color w:val="000000"/>
                <w:sz w:val="20"/>
                <w:szCs w:val="20"/>
                <w:lang w:eastAsia="en-AU"/>
              </w:rPr>
            </w:pPr>
            <w:r w:rsidRPr="00CA0823">
              <w:rPr>
                <w:sz w:val="20"/>
                <w:szCs w:val="20"/>
              </w:rPr>
              <w:t xml:space="preserve">Establish a SMZ </w:t>
            </w:r>
            <w:r w:rsidR="001007F9">
              <w:rPr>
                <w:sz w:val="20"/>
                <w:szCs w:val="20"/>
              </w:rPr>
              <w:t>over</w:t>
            </w:r>
            <w:r w:rsidRPr="00CA0823">
              <w:rPr>
                <w:sz w:val="20"/>
                <w:szCs w:val="20"/>
              </w:rPr>
              <w:t xml:space="preserve"> verified populations.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6AA47A7F" w14:textId="77777777" w:rsidR="00CA0823" w:rsidRPr="008C01D5" w:rsidRDefault="00CA0823" w:rsidP="008C01D5">
            <w:pPr>
              <w:spacing w:before="100" w:beforeAutospacing="1" w:after="0" w:line="240" w:lineRule="auto"/>
              <w:rPr>
                <w:rFonts w:asciiTheme="minorHAnsi" w:eastAsia="Times New Roman" w:hAnsiTheme="minorHAnsi" w:cstheme="minorHAnsi"/>
                <w:bCs/>
                <w:color w:val="000000"/>
                <w:sz w:val="20"/>
                <w:szCs w:val="20"/>
                <w:lang w:eastAsia="en-AU"/>
              </w:rPr>
            </w:pPr>
            <w:r w:rsidRPr="00465FDE">
              <w:rPr>
                <w:rFonts w:asciiTheme="minorHAnsi" w:eastAsia="Times New Roman" w:hAnsiTheme="minorHAnsi" w:cstheme="minorHAnsi"/>
                <w:bCs/>
                <w:color w:val="000000"/>
                <w:sz w:val="20"/>
                <w:szCs w:val="20"/>
                <w:lang w:eastAsia="en-AU"/>
              </w:rPr>
              <w:t>Detailed planning is required to ensure population is protected from timber harvesting.</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42FC49B5" w14:textId="77777777" w:rsidR="00CA0823" w:rsidRPr="00CA0823" w:rsidRDefault="00CA0823" w:rsidP="00346FB2">
            <w:pPr>
              <w:spacing w:after="0" w:line="240" w:lineRule="auto"/>
              <w:rPr>
                <w:rFonts w:asciiTheme="minorHAnsi" w:eastAsia="Times New Roman" w:hAnsiTheme="minorHAnsi" w:cstheme="minorHAnsi"/>
                <w:bCs/>
                <w:color w:val="000000"/>
                <w:sz w:val="20"/>
                <w:szCs w:val="20"/>
                <w:lang w:eastAsia="en-AU"/>
              </w:rPr>
            </w:pPr>
          </w:p>
        </w:tc>
      </w:tr>
      <w:tr w:rsidR="00E65424" w:rsidRPr="006F43D9" w14:paraId="4EF50639" w14:textId="77777777" w:rsidTr="008B40EC">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3582E275" w14:textId="77777777" w:rsidR="00E65424" w:rsidRPr="00E65424" w:rsidRDefault="00E65424" w:rsidP="00346FB2">
            <w:pPr>
              <w:spacing w:after="0"/>
              <w:rPr>
                <w:sz w:val="20"/>
                <w:szCs w:val="20"/>
              </w:rPr>
            </w:pPr>
            <w:r>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79366A48" w14:textId="77777777" w:rsidR="00E65424" w:rsidRPr="00796EE2" w:rsidRDefault="00E65424"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Smoky Mouse</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37984CCF" w14:textId="77777777" w:rsidR="00E65424" w:rsidRPr="00BC21FA" w:rsidRDefault="00E65424" w:rsidP="00346FB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Pseudomus fumeus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68C77664" w14:textId="77777777" w:rsidR="00E65424" w:rsidRPr="00796EE2" w:rsidRDefault="00E65424"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approximately 100 ha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records incorporating the detection site wherever possible.</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4715C853" w14:textId="77777777" w:rsidR="00E65424" w:rsidRPr="00796EE2" w:rsidRDefault="00E65424"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Conduct a site inspection and detailed planning in consultation with DEPI to ensure the species is adequately protected during timber </w:t>
            </w:r>
            <w:r w:rsidR="00EA1326">
              <w:rPr>
                <w:rFonts w:asciiTheme="minorHAnsi" w:eastAsia="Times New Roman" w:hAnsiTheme="minorHAnsi" w:cstheme="minorHAnsi"/>
                <w:bCs/>
                <w:color w:val="000000"/>
                <w:sz w:val="20"/>
                <w:szCs w:val="20"/>
                <w:lang w:eastAsia="en-AU"/>
              </w:rPr>
              <w:t>harvesting</w:t>
            </w:r>
            <w:r w:rsidRPr="00796EE2">
              <w:rPr>
                <w:rFonts w:asciiTheme="minorHAnsi" w:eastAsia="Times New Roman" w:hAnsiTheme="minorHAnsi" w:cstheme="minorHAnsi"/>
                <w:bCs/>
                <w:color w:val="000000"/>
                <w:sz w:val="20"/>
                <w:szCs w:val="20"/>
                <w:lang w:eastAsia="en-AU"/>
              </w:rPr>
              <w:t xml:space="preserve"> </w:t>
            </w:r>
            <w:r w:rsidR="004105CB" w:rsidRPr="00796EE2">
              <w:rPr>
                <w:rFonts w:asciiTheme="minorHAnsi" w:eastAsia="Times New Roman" w:hAnsiTheme="minorHAnsi" w:cstheme="minorHAnsi"/>
                <w:bCs/>
                <w:color w:val="000000"/>
                <w:sz w:val="20"/>
                <w:szCs w:val="20"/>
                <w:lang w:eastAsia="en-AU"/>
              </w:rPr>
              <w:t>operations or</w:t>
            </w:r>
            <w:r w:rsidRPr="00796EE2">
              <w:rPr>
                <w:rFonts w:asciiTheme="minorHAnsi" w:eastAsia="Times New Roman" w:hAnsiTheme="minorHAnsi" w:cstheme="minorHAnsi"/>
                <w:bCs/>
                <w:color w:val="000000"/>
                <w:sz w:val="20"/>
                <w:szCs w:val="20"/>
                <w:lang w:eastAsia="en-AU"/>
              </w:rPr>
              <w:t xml:space="preserve"> road construction commencement, incorporating any relevant information from studies of the species.</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29B2E482" w14:textId="77777777" w:rsidR="00E65424" w:rsidRPr="00E65424" w:rsidRDefault="00E65424"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10 Smoky Mouse SMZ are established or in light of further research regarding the conservation status of the species and its response to disturbance</w:t>
            </w:r>
            <w:r w:rsidR="00A44694">
              <w:rPr>
                <w:rFonts w:asciiTheme="minorHAnsi" w:eastAsia="Times New Roman" w:hAnsiTheme="minorHAnsi" w:cstheme="minorHAnsi"/>
                <w:bCs/>
                <w:color w:val="000000"/>
                <w:sz w:val="20"/>
                <w:szCs w:val="20"/>
                <w:lang w:eastAsia="en-AU"/>
              </w:rPr>
              <w:t>.</w:t>
            </w:r>
          </w:p>
        </w:tc>
      </w:tr>
      <w:tr w:rsidR="00373A1B" w:rsidRPr="006F43D9" w14:paraId="6911C180" w14:textId="77777777" w:rsidTr="00373A1B">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8FC9EFC" w14:textId="77777777" w:rsidR="00373A1B" w:rsidRPr="00373A1B" w:rsidRDefault="00373A1B" w:rsidP="00346FB2">
            <w:pPr>
              <w:spacing w:after="0"/>
              <w:rPr>
                <w:sz w:val="20"/>
                <w:szCs w:val="20"/>
              </w:rPr>
            </w:pPr>
            <w:r>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7E6C010F" w14:textId="77777777" w:rsidR="00373A1B" w:rsidRPr="00796EE2" w:rsidRDefault="00373A1B"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Spot-tail Quoll</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1071A2A6" w14:textId="77777777" w:rsidR="00373A1B" w:rsidRPr="00BC21FA" w:rsidRDefault="00373A1B" w:rsidP="00346FB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Dasyurus maculatus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72797A11" w14:textId="77777777" w:rsidR="00373A1B" w:rsidRPr="00796EE2" w:rsidRDefault="00373A1B"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Establish a 500 ha SPZ and a 1000 ha SMZ for all verified Quoll records in State forest, up to a target of 10 sites. The location of the SPZ and SMZ will based on protecting preferred habitat features for Quolls. Protect verified den and latrine sites by at least a 200 m radius SPZ. The SPZ may include other detection sites, based on habitat quality and the proximity of existing protected habitat. Include detection sites outside the SPZ within the SMZ, unless there are compelling reasons for excluding them (</w:t>
            </w:r>
            <w:r w:rsidR="004105CB" w:rsidRPr="00796EE2">
              <w:rPr>
                <w:rFonts w:asciiTheme="minorHAnsi" w:eastAsia="Times New Roman" w:hAnsiTheme="minorHAnsi" w:cstheme="minorHAnsi"/>
                <w:bCs/>
                <w:color w:val="000000"/>
                <w:sz w:val="20"/>
                <w:szCs w:val="20"/>
                <w:lang w:eastAsia="en-AU"/>
              </w:rPr>
              <w:t>e.g.</w:t>
            </w:r>
            <w:r w:rsidRPr="00796EE2">
              <w:rPr>
                <w:rFonts w:asciiTheme="minorHAnsi" w:eastAsia="Times New Roman" w:hAnsiTheme="minorHAnsi" w:cstheme="minorHAnsi"/>
                <w:bCs/>
                <w:color w:val="000000"/>
                <w:sz w:val="20"/>
                <w:szCs w:val="20"/>
                <w:lang w:eastAsia="en-AU"/>
              </w:rPr>
              <w:t xml:space="preserve"> a record in a clearly unsuitable location for habitat protection, proximity of existing protected habitat </w:t>
            </w:r>
            <w:r w:rsidR="004105CB" w:rsidRPr="00796EE2">
              <w:rPr>
                <w:rFonts w:asciiTheme="minorHAnsi" w:eastAsia="Times New Roman" w:hAnsiTheme="minorHAnsi" w:cstheme="minorHAnsi"/>
                <w:bCs/>
                <w:color w:val="000000"/>
                <w:sz w:val="20"/>
                <w:szCs w:val="20"/>
                <w:lang w:eastAsia="en-AU"/>
              </w:rPr>
              <w:t>etc.</w:t>
            </w:r>
            <w:r w:rsidRPr="00796EE2">
              <w:rPr>
                <w:rFonts w:asciiTheme="minorHAnsi" w:eastAsia="Times New Roman" w:hAnsiTheme="minorHAnsi" w:cstheme="minorHAnsi"/>
                <w:bCs/>
                <w:color w:val="000000"/>
                <w:sz w:val="20"/>
                <w:szCs w:val="20"/>
                <w:lang w:eastAsia="en-AU"/>
              </w:rPr>
              <w:t>). Prioritise site protection for Quolls according to habitat quality, current reservation status of the site, linkage to other reserves and the presence of complementary values. Records within 2 km of each other are generally regarded as the same animal unless proved otherwise.</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394CCE1F" w14:textId="77777777" w:rsidR="00373A1B" w:rsidRPr="00796EE2" w:rsidRDefault="00373A1B"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Exclude the use of poisons such as 1080 within 2</w:t>
            </w:r>
            <w:r>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km of Quoll records.</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528C3D1F" w14:textId="77777777" w:rsidR="00373A1B" w:rsidRPr="00373A1B" w:rsidRDefault="00373A1B"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Periodically review the selection of Quoll records afforded SPZ and SMZ protection, to ensure that once targets are reached and as new records accrue or other information becomes available, the network of protected habitat in the FMA is optimal for Quoll conservation. Substitution of protected Quoll sites must consider the extent and quality of habitat and the currency, reliability and type of record.</w:t>
            </w:r>
          </w:p>
        </w:tc>
      </w:tr>
      <w:tr w:rsidR="005B1D4F" w:rsidRPr="006F43D9" w14:paraId="0804FA79" w14:textId="77777777" w:rsidTr="005B1D4F">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69393346" w14:textId="77777777" w:rsidR="005B1D4F" w:rsidRPr="005B1D4F" w:rsidRDefault="005B1D4F" w:rsidP="00346FB2">
            <w:pPr>
              <w:spacing w:after="0"/>
              <w:rPr>
                <w:sz w:val="20"/>
                <w:szCs w:val="20"/>
              </w:rPr>
            </w:pPr>
            <w:r>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5270F439" w14:textId="77777777" w:rsidR="005B1D4F" w:rsidRPr="00796EE2" w:rsidRDefault="005B1D4F"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Squirrel Glider</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525608D8" w14:textId="77777777" w:rsidR="005B1D4F" w:rsidRPr="00BC21FA" w:rsidRDefault="005B1D4F" w:rsidP="00346FB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Petaurus norfolcensis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499E3403" w14:textId="77777777" w:rsidR="005B1D4F" w:rsidRPr="00796EE2" w:rsidRDefault="005B1D4F"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approximately 500 ha of suitable habitat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populations.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553E465B" w14:textId="77777777" w:rsidR="005B1D4F" w:rsidRPr="00796EE2" w:rsidRDefault="005B1D4F"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Prepare a SMZ plan prior to harvesting commencement. Within the SMZ,  implement prescriptions that address maintenance of key habitat elements such as nesting hollows, large trees and suitable understorey species (in particular Silver Wattle Acacia dealbata). Exclude timber harvesting from a core area of approximately 100</w:t>
            </w:r>
            <w:r>
              <w:rPr>
                <w:rFonts w:asciiTheme="minorHAnsi" w:eastAsia="Times New Roman" w:hAnsiTheme="minorHAnsi" w:cstheme="minorHAnsi"/>
                <w:bCs/>
                <w:color w:val="000000"/>
                <w:sz w:val="20"/>
                <w:szCs w:val="20"/>
                <w:lang w:eastAsia="en-AU"/>
              </w:rPr>
              <w:t xml:space="preserve"> </w:t>
            </w:r>
            <w:r w:rsidRPr="00796EE2">
              <w:rPr>
                <w:rFonts w:asciiTheme="minorHAnsi" w:eastAsia="Times New Roman" w:hAnsiTheme="minorHAnsi" w:cstheme="minorHAnsi"/>
                <w:bCs/>
                <w:color w:val="000000"/>
                <w:sz w:val="20"/>
                <w:szCs w:val="20"/>
                <w:lang w:eastAsia="en-AU"/>
              </w:rPr>
              <w:t>ha.</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511E0725" w14:textId="77777777" w:rsidR="005B1D4F" w:rsidRPr="005B1D4F" w:rsidRDefault="005B1D4F"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Review this strategy when 10 sites have been established in State forest</w:t>
            </w:r>
            <w:r w:rsidR="00DC06B6">
              <w:rPr>
                <w:rFonts w:asciiTheme="minorHAnsi" w:eastAsia="Times New Roman" w:hAnsiTheme="minorHAnsi" w:cstheme="minorHAnsi"/>
                <w:bCs/>
                <w:color w:val="000000"/>
                <w:sz w:val="20"/>
                <w:szCs w:val="20"/>
                <w:lang w:eastAsia="en-AU"/>
              </w:rPr>
              <w:t>.</w:t>
            </w:r>
          </w:p>
        </w:tc>
      </w:tr>
      <w:tr w:rsidR="00465FDE" w:rsidRPr="006F43D9" w14:paraId="14D1F8EF" w14:textId="77777777" w:rsidTr="005B1D4F">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4209BA3D" w14:textId="77777777" w:rsidR="00465FDE" w:rsidRPr="00465FDE" w:rsidRDefault="00465FDE" w:rsidP="00346FB2">
            <w:pPr>
              <w:spacing w:after="0"/>
              <w:rPr>
                <w:sz w:val="20"/>
                <w:szCs w:val="20"/>
              </w:rPr>
            </w:pPr>
            <w:r w:rsidRPr="00465FDE">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0A3A9E8A" w14:textId="77777777" w:rsidR="00465FDE" w:rsidRPr="00465FDE" w:rsidRDefault="00465FDE" w:rsidP="00346FB2">
            <w:pPr>
              <w:spacing w:after="0" w:line="240" w:lineRule="auto"/>
              <w:rPr>
                <w:rFonts w:asciiTheme="minorHAnsi" w:eastAsia="Times New Roman" w:hAnsiTheme="minorHAnsi" w:cstheme="minorHAnsi"/>
                <w:bCs/>
                <w:color w:val="000000"/>
                <w:sz w:val="20"/>
                <w:szCs w:val="20"/>
                <w:lang w:eastAsia="en-AU"/>
              </w:rPr>
            </w:pPr>
            <w:r w:rsidRPr="00465FDE">
              <w:rPr>
                <w:sz w:val="20"/>
                <w:szCs w:val="20"/>
              </w:rPr>
              <w:t>Sun Moth (5091)</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05E0C896" w14:textId="77777777" w:rsidR="00465FDE" w:rsidRPr="00BC21FA" w:rsidRDefault="00465FDE" w:rsidP="00346FB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Synemon sp c.f. selene</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1B7BDBAA" w14:textId="77777777" w:rsidR="00465FDE" w:rsidRPr="00465FDE" w:rsidRDefault="00465FDE" w:rsidP="00465FDE">
            <w:pPr>
              <w:spacing w:after="0" w:line="240" w:lineRule="auto"/>
              <w:rPr>
                <w:rFonts w:asciiTheme="minorHAnsi" w:eastAsia="Times New Roman" w:hAnsiTheme="minorHAnsi" w:cstheme="minorHAnsi"/>
                <w:bCs/>
                <w:color w:val="000000"/>
                <w:sz w:val="20"/>
                <w:szCs w:val="20"/>
                <w:lang w:eastAsia="en-AU"/>
              </w:rPr>
            </w:pPr>
            <w:r w:rsidRPr="00465FDE">
              <w:rPr>
                <w:sz w:val="20"/>
                <w:szCs w:val="20"/>
              </w:rPr>
              <w:t xml:space="preserve">Establish a SMZ </w:t>
            </w:r>
            <w:r w:rsidR="001007F9">
              <w:rPr>
                <w:sz w:val="20"/>
                <w:szCs w:val="20"/>
              </w:rPr>
              <w:t>over</w:t>
            </w:r>
            <w:r w:rsidRPr="00465FDE">
              <w:rPr>
                <w:sz w:val="20"/>
                <w:szCs w:val="20"/>
              </w:rPr>
              <w:t xml:space="preserve"> verified populations.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79A6D2EF" w14:textId="77777777" w:rsidR="00465FDE" w:rsidRPr="00796EE2" w:rsidRDefault="00465FDE" w:rsidP="00346FB2">
            <w:pPr>
              <w:spacing w:after="0" w:line="240" w:lineRule="auto"/>
              <w:rPr>
                <w:rFonts w:asciiTheme="minorHAnsi" w:eastAsia="Times New Roman" w:hAnsiTheme="minorHAnsi" w:cstheme="minorHAnsi"/>
                <w:bCs/>
                <w:color w:val="000000"/>
                <w:sz w:val="20"/>
                <w:szCs w:val="20"/>
                <w:lang w:eastAsia="en-AU"/>
              </w:rPr>
            </w:pPr>
            <w:r w:rsidRPr="00465FDE">
              <w:rPr>
                <w:rFonts w:asciiTheme="minorHAnsi" w:eastAsia="Times New Roman" w:hAnsiTheme="minorHAnsi" w:cstheme="minorHAnsi"/>
                <w:bCs/>
                <w:color w:val="000000"/>
                <w:sz w:val="20"/>
                <w:szCs w:val="20"/>
                <w:lang w:eastAsia="en-AU"/>
              </w:rPr>
              <w:t>Detailed planning is required to ensure population is protected from timber harvesting.</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0FF71449" w14:textId="77777777" w:rsidR="00465FDE" w:rsidRPr="00796EE2" w:rsidRDefault="00465FDE" w:rsidP="00346FB2">
            <w:pPr>
              <w:spacing w:after="0" w:line="240" w:lineRule="auto"/>
              <w:rPr>
                <w:rFonts w:asciiTheme="minorHAnsi" w:eastAsia="Times New Roman" w:hAnsiTheme="minorHAnsi" w:cstheme="minorHAnsi"/>
                <w:bCs/>
                <w:color w:val="000000"/>
                <w:sz w:val="20"/>
                <w:szCs w:val="20"/>
                <w:lang w:eastAsia="en-AU"/>
              </w:rPr>
            </w:pPr>
          </w:p>
        </w:tc>
      </w:tr>
      <w:tr w:rsidR="00465FDE" w:rsidRPr="00465FDE" w14:paraId="70168EF1" w14:textId="77777777" w:rsidTr="00D109B7">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56479614" w14:textId="77777777" w:rsidR="00465FDE" w:rsidRPr="00465FDE" w:rsidRDefault="00465FDE" w:rsidP="00346FB2">
            <w:pPr>
              <w:spacing w:after="0"/>
              <w:rPr>
                <w:sz w:val="20"/>
                <w:szCs w:val="20"/>
              </w:rPr>
            </w:pPr>
            <w:r w:rsidRPr="00465FDE">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13557262" w14:textId="77777777" w:rsidR="00465FDE" w:rsidRPr="00465FDE" w:rsidRDefault="00465FDE" w:rsidP="00346FB2">
            <w:pPr>
              <w:spacing w:after="0" w:line="240" w:lineRule="auto"/>
              <w:rPr>
                <w:rFonts w:asciiTheme="minorHAnsi" w:eastAsia="Times New Roman" w:hAnsiTheme="minorHAnsi" w:cstheme="minorHAnsi"/>
                <w:bCs/>
                <w:color w:val="000000"/>
                <w:sz w:val="20"/>
                <w:szCs w:val="20"/>
                <w:lang w:eastAsia="en-AU"/>
              </w:rPr>
            </w:pPr>
            <w:r w:rsidRPr="00465FDE">
              <w:rPr>
                <w:sz w:val="20"/>
                <w:szCs w:val="20"/>
              </w:rPr>
              <w:t>Tree Goanna</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5011C968" w14:textId="77777777" w:rsidR="00465FDE" w:rsidRPr="00BC21FA" w:rsidRDefault="00465FDE" w:rsidP="00346FB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Varanus varius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55687046" w14:textId="77777777" w:rsidR="00465FDE" w:rsidRPr="00465FDE" w:rsidRDefault="00465FDE" w:rsidP="00465FDE">
            <w:pPr>
              <w:spacing w:after="0" w:line="240" w:lineRule="auto"/>
              <w:rPr>
                <w:rFonts w:asciiTheme="minorHAnsi" w:eastAsia="Times New Roman" w:hAnsiTheme="minorHAnsi" w:cstheme="minorHAnsi"/>
                <w:bCs/>
                <w:color w:val="000000"/>
                <w:sz w:val="20"/>
                <w:szCs w:val="20"/>
                <w:lang w:eastAsia="en-AU"/>
              </w:rPr>
            </w:pPr>
            <w:r w:rsidRPr="00465FDE">
              <w:rPr>
                <w:sz w:val="20"/>
                <w:szCs w:val="20"/>
              </w:rPr>
              <w:t xml:space="preserve">Establish a SMZ </w:t>
            </w:r>
            <w:r w:rsidR="001007F9">
              <w:rPr>
                <w:sz w:val="20"/>
                <w:szCs w:val="20"/>
              </w:rPr>
              <w:t>over</w:t>
            </w:r>
            <w:r w:rsidRPr="00465FDE">
              <w:rPr>
                <w:sz w:val="20"/>
                <w:szCs w:val="20"/>
              </w:rPr>
              <w:t xml:space="preserve"> verified populations.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22A810F0" w14:textId="77777777" w:rsidR="00465FDE" w:rsidRPr="00465FDE" w:rsidRDefault="00465FDE" w:rsidP="00346FB2">
            <w:pPr>
              <w:spacing w:after="0" w:line="240" w:lineRule="auto"/>
              <w:rPr>
                <w:rFonts w:asciiTheme="minorHAnsi" w:eastAsia="Times New Roman" w:hAnsiTheme="minorHAnsi" w:cstheme="minorHAnsi"/>
                <w:bCs/>
                <w:color w:val="000000"/>
                <w:sz w:val="20"/>
                <w:szCs w:val="20"/>
                <w:lang w:eastAsia="en-AU"/>
              </w:rPr>
            </w:pPr>
            <w:r w:rsidRPr="00465FDE">
              <w:rPr>
                <w:rFonts w:asciiTheme="minorHAnsi" w:eastAsia="Times New Roman" w:hAnsiTheme="minorHAnsi" w:cstheme="minorHAnsi"/>
                <w:bCs/>
                <w:color w:val="000000"/>
                <w:sz w:val="20"/>
                <w:szCs w:val="20"/>
                <w:lang w:eastAsia="en-AU"/>
              </w:rPr>
              <w:t>Detailed planning is required to ensure population is protected from timber harvesting.</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249E830F" w14:textId="77777777" w:rsidR="00465FDE" w:rsidRPr="001E7DD5" w:rsidRDefault="00465FDE" w:rsidP="00346FB2">
            <w:pPr>
              <w:spacing w:after="0" w:line="240" w:lineRule="auto"/>
              <w:rPr>
                <w:rFonts w:asciiTheme="minorHAnsi" w:eastAsia="Times New Roman" w:hAnsiTheme="minorHAnsi" w:cstheme="minorHAnsi"/>
                <w:bCs/>
                <w:color w:val="000000"/>
                <w:sz w:val="20"/>
                <w:szCs w:val="20"/>
                <w:lang w:eastAsia="en-AU"/>
              </w:rPr>
            </w:pPr>
          </w:p>
        </w:tc>
      </w:tr>
      <w:tr w:rsidR="001E7DD5" w:rsidRPr="001E7DD5" w14:paraId="595A259A" w14:textId="77777777" w:rsidTr="00D109B7">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2C76B21B" w14:textId="77777777" w:rsidR="001E7DD5" w:rsidRPr="001E7DD5" w:rsidRDefault="001E7DD5" w:rsidP="00346FB2">
            <w:pPr>
              <w:spacing w:after="0"/>
              <w:rPr>
                <w:sz w:val="20"/>
                <w:szCs w:val="20"/>
              </w:rPr>
            </w:pPr>
            <w:r w:rsidRPr="008D30ED">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609B87B4" w14:textId="77777777" w:rsidR="001E7DD5" w:rsidRPr="001E7DD5" w:rsidRDefault="001E7DD5" w:rsidP="00346FB2">
            <w:pPr>
              <w:spacing w:after="0" w:line="240" w:lineRule="auto"/>
              <w:rPr>
                <w:rFonts w:asciiTheme="minorHAnsi" w:eastAsia="Times New Roman" w:hAnsiTheme="minorHAnsi" w:cstheme="minorHAnsi"/>
                <w:bCs/>
                <w:color w:val="000000"/>
                <w:sz w:val="20"/>
                <w:szCs w:val="20"/>
                <w:lang w:eastAsia="en-AU"/>
              </w:rPr>
            </w:pPr>
            <w:r w:rsidRPr="001E7DD5">
              <w:rPr>
                <w:sz w:val="20"/>
                <w:szCs w:val="20"/>
              </w:rPr>
              <w:t>Variegated Pygmy Perch</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49B1F2AF" w14:textId="77777777" w:rsidR="001E7DD5" w:rsidRPr="00BC21FA" w:rsidRDefault="001E7DD5" w:rsidP="00346FB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Nannoperca variegata</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4AB80BCD" w14:textId="77777777" w:rsidR="001E7DD5" w:rsidRPr="001E7DD5" w:rsidRDefault="00B17065" w:rsidP="00B17065">
            <w:pPr>
              <w:spacing w:after="0" w:line="240" w:lineRule="auto"/>
              <w:rPr>
                <w:rFonts w:asciiTheme="minorHAnsi" w:eastAsia="Times New Roman" w:hAnsiTheme="minorHAnsi" w:cstheme="minorHAnsi"/>
                <w:bCs/>
                <w:color w:val="000000"/>
                <w:sz w:val="20"/>
                <w:szCs w:val="20"/>
                <w:lang w:eastAsia="en-AU"/>
              </w:rPr>
            </w:pPr>
            <w:r>
              <w:rPr>
                <w:sz w:val="20"/>
                <w:szCs w:val="20"/>
              </w:rPr>
              <w:t>Establish an SPZ e</w:t>
            </w:r>
            <w:r w:rsidRPr="00B17065">
              <w:rPr>
                <w:sz w:val="20"/>
                <w:szCs w:val="20"/>
              </w:rPr>
              <w:t>xtending 40 m from each bank for 40 m upstream and 40 m downstream of verified populations.</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11A9845A" w14:textId="77777777" w:rsidR="001E7DD5" w:rsidRPr="008D30ED" w:rsidRDefault="001E7DD5" w:rsidP="00AD430C">
            <w:pPr>
              <w:spacing w:before="100" w:beforeAutospacing="1" w:after="0" w:line="240" w:lineRule="auto"/>
              <w:rPr>
                <w:rFonts w:asciiTheme="minorHAnsi" w:eastAsia="Times New Roman" w:hAnsiTheme="minorHAnsi" w:cstheme="minorHAnsi"/>
                <w:bCs/>
                <w:color w:val="000000"/>
                <w:sz w:val="20"/>
                <w:szCs w:val="20"/>
                <w:lang w:eastAsia="en-AU"/>
              </w:rPr>
            </w:pPr>
            <w:r w:rsidRPr="00DF3508">
              <w:rPr>
                <w:rFonts w:asciiTheme="minorHAnsi" w:eastAsia="Times New Roman" w:hAnsiTheme="minorHAnsi" w:cstheme="minorHAnsi"/>
                <w:bCs/>
                <w:color w:val="000000"/>
                <w:sz w:val="20"/>
                <w:szCs w:val="20"/>
                <w:lang w:eastAsia="en-AU"/>
              </w:rPr>
              <w:t>Disturbance that could impact on water quality must be avoided within SPZ.</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2F47321C" w14:textId="77777777" w:rsidR="001E7DD5" w:rsidRPr="001E7DD5" w:rsidRDefault="001E7DD5" w:rsidP="00346FB2">
            <w:pPr>
              <w:spacing w:after="0" w:line="240" w:lineRule="auto"/>
              <w:rPr>
                <w:rFonts w:asciiTheme="minorHAnsi" w:eastAsia="Times New Roman" w:hAnsiTheme="minorHAnsi" w:cstheme="minorHAnsi"/>
                <w:bCs/>
                <w:color w:val="000000"/>
                <w:sz w:val="20"/>
                <w:szCs w:val="20"/>
                <w:lang w:eastAsia="en-AU"/>
              </w:rPr>
            </w:pPr>
          </w:p>
        </w:tc>
      </w:tr>
      <w:tr w:rsidR="00D109B7" w:rsidRPr="00E61087" w14:paraId="585A493B" w14:textId="77777777" w:rsidTr="00D109B7">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72615F15" w14:textId="77777777" w:rsidR="00D109B7" w:rsidRPr="00D109B7" w:rsidRDefault="00D109B7" w:rsidP="00346FB2">
            <w:pPr>
              <w:spacing w:after="0"/>
              <w:rPr>
                <w:sz w:val="20"/>
                <w:szCs w:val="20"/>
              </w:rPr>
            </w:pPr>
            <w:r>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1C89962D" w14:textId="77777777" w:rsidR="00D109B7" w:rsidRPr="00796EE2" w:rsidRDefault="00D109B7"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White-bellied Sea-eagle</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65530567" w14:textId="77777777" w:rsidR="00D109B7" w:rsidRPr="00BC21FA" w:rsidRDefault="00D109B7" w:rsidP="00346FB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Haliaeetus leucogaster</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3D031E14" w14:textId="77777777" w:rsidR="00D109B7" w:rsidRPr="00796EE2" w:rsidRDefault="00D109B7"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Establish a SMZ of 250 m radius </w:t>
            </w:r>
            <w:r w:rsidR="001007F9">
              <w:rPr>
                <w:rFonts w:asciiTheme="minorHAnsi" w:eastAsia="Times New Roman" w:hAnsiTheme="minorHAnsi" w:cstheme="minorHAnsi"/>
                <w:bCs/>
                <w:color w:val="000000"/>
                <w:sz w:val="20"/>
                <w:szCs w:val="20"/>
                <w:lang w:eastAsia="en-AU"/>
              </w:rPr>
              <w:t>over</w:t>
            </w:r>
            <w:r w:rsidRPr="00796EE2">
              <w:rPr>
                <w:rFonts w:asciiTheme="minorHAnsi" w:eastAsia="Times New Roman" w:hAnsiTheme="minorHAnsi" w:cstheme="minorHAnsi"/>
                <w:bCs/>
                <w:color w:val="000000"/>
                <w:sz w:val="20"/>
                <w:szCs w:val="20"/>
                <w:lang w:eastAsia="en-AU"/>
              </w:rPr>
              <w:t xml:space="preserve"> verified nesting populations.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3BA5C10E" w14:textId="77777777" w:rsidR="00D109B7" w:rsidRPr="00796EE2" w:rsidRDefault="00D109B7"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xml:space="preserve">Within the SMZ, avoid timber harvesting, road construction and burning during breeding season. Breeding season is 1 May to 31 December. Within 100m of nest trees, exclude timber harvesting, road construction and burning at all times.  </w:t>
            </w:r>
          </w:p>
        </w:tc>
        <w:tc>
          <w:tcPr>
            <w:tcW w:w="639" w:type="pct"/>
            <w:tcBorders>
              <w:top w:val="single" w:sz="4" w:space="0" w:color="F79646" w:themeColor="accent6"/>
              <w:left w:val="nil"/>
              <w:bottom w:val="single" w:sz="4" w:space="0" w:color="F79646" w:themeColor="accent6"/>
            </w:tcBorders>
            <w:shd w:val="clear" w:color="auto" w:fill="FFFFFF" w:themeFill="background1"/>
          </w:tcPr>
          <w:p w14:paraId="60EBFD1E" w14:textId="77777777" w:rsidR="00D109B7" w:rsidRPr="00D109B7" w:rsidRDefault="00D109B7" w:rsidP="00346FB2">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 </w:t>
            </w:r>
          </w:p>
        </w:tc>
      </w:tr>
      <w:tr w:rsidR="00DF3508" w:rsidRPr="00E61087" w14:paraId="694630F6" w14:textId="77777777" w:rsidTr="00D109B7">
        <w:trPr>
          <w:trHeight w:val="480"/>
        </w:trPr>
        <w:tc>
          <w:tcPr>
            <w:tcW w:w="383" w:type="pct"/>
            <w:tcBorders>
              <w:top w:val="single" w:sz="4" w:space="0" w:color="F79646" w:themeColor="accent6"/>
              <w:bottom w:val="single" w:sz="4" w:space="0" w:color="F79646" w:themeColor="accent6"/>
              <w:right w:val="nil"/>
            </w:tcBorders>
            <w:shd w:val="clear" w:color="auto" w:fill="FFFFFF" w:themeFill="background1"/>
          </w:tcPr>
          <w:p w14:paraId="1AB83467" w14:textId="77777777" w:rsidR="00DF3508" w:rsidRPr="00DF3508" w:rsidRDefault="00DF3508" w:rsidP="00346FB2">
            <w:pPr>
              <w:spacing w:after="0"/>
              <w:rPr>
                <w:sz w:val="20"/>
                <w:szCs w:val="20"/>
              </w:rPr>
            </w:pPr>
            <w:r w:rsidRPr="00DF3508">
              <w:rPr>
                <w:sz w:val="20"/>
                <w:szCs w:val="20"/>
              </w:rPr>
              <w:t>Portland Horsham</w:t>
            </w:r>
          </w:p>
        </w:tc>
        <w:tc>
          <w:tcPr>
            <w:tcW w:w="436" w:type="pct"/>
            <w:tcBorders>
              <w:top w:val="single" w:sz="4" w:space="0" w:color="F79646" w:themeColor="accent6"/>
              <w:left w:val="nil"/>
              <w:bottom w:val="single" w:sz="4" w:space="0" w:color="F79646" w:themeColor="accent6"/>
              <w:right w:val="nil"/>
            </w:tcBorders>
            <w:shd w:val="clear" w:color="auto" w:fill="FFFFFF" w:themeFill="background1"/>
          </w:tcPr>
          <w:p w14:paraId="27BF1056" w14:textId="77777777" w:rsidR="00DF3508" w:rsidRPr="00DF3508" w:rsidRDefault="00DF3508" w:rsidP="00346FB2">
            <w:pPr>
              <w:spacing w:after="0" w:line="240" w:lineRule="auto"/>
              <w:rPr>
                <w:rFonts w:asciiTheme="minorHAnsi" w:eastAsia="Times New Roman" w:hAnsiTheme="minorHAnsi" w:cstheme="minorHAnsi"/>
                <w:bCs/>
                <w:color w:val="000000"/>
                <w:sz w:val="20"/>
                <w:szCs w:val="20"/>
                <w:lang w:eastAsia="en-AU"/>
              </w:rPr>
            </w:pPr>
            <w:r w:rsidRPr="00DF3508">
              <w:rPr>
                <w:sz w:val="20"/>
                <w:szCs w:val="20"/>
              </w:rPr>
              <w:t>White-footed Dunnart</w:t>
            </w:r>
          </w:p>
        </w:tc>
        <w:tc>
          <w:tcPr>
            <w:tcW w:w="378" w:type="pct"/>
            <w:tcBorders>
              <w:top w:val="single" w:sz="4" w:space="0" w:color="F79646" w:themeColor="accent6"/>
              <w:left w:val="nil"/>
              <w:bottom w:val="single" w:sz="4" w:space="0" w:color="F79646" w:themeColor="accent6"/>
              <w:right w:val="nil"/>
            </w:tcBorders>
            <w:shd w:val="clear" w:color="auto" w:fill="FFFFFF" w:themeFill="background1"/>
          </w:tcPr>
          <w:p w14:paraId="67E28091" w14:textId="77777777" w:rsidR="00DF3508" w:rsidRPr="00BC21FA" w:rsidRDefault="00DF3508" w:rsidP="00346FB2">
            <w:pPr>
              <w:spacing w:after="0" w:line="240" w:lineRule="auto"/>
              <w:rPr>
                <w:rFonts w:asciiTheme="minorHAnsi" w:eastAsia="Times New Roman" w:hAnsiTheme="minorHAnsi" w:cstheme="minorHAnsi"/>
                <w:bCs/>
                <w:i/>
                <w:color w:val="000000"/>
                <w:sz w:val="20"/>
                <w:szCs w:val="20"/>
                <w:lang w:eastAsia="en-AU"/>
              </w:rPr>
            </w:pPr>
            <w:r w:rsidRPr="00BC21FA">
              <w:rPr>
                <w:i/>
                <w:sz w:val="20"/>
                <w:szCs w:val="20"/>
              </w:rPr>
              <w:t>Sminthopsis leucopus</w:t>
            </w:r>
          </w:p>
        </w:tc>
        <w:tc>
          <w:tcPr>
            <w:tcW w:w="1691" w:type="pct"/>
            <w:tcBorders>
              <w:top w:val="single" w:sz="4" w:space="0" w:color="F79646" w:themeColor="accent6"/>
              <w:left w:val="nil"/>
              <w:bottom w:val="single" w:sz="4" w:space="0" w:color="F79646" w:themeColor="accent6"/>
              <w:right w:val="nil"/>
            </w:tcBorders>
            <w:shd w:val="clear" w:color="auto" w:fill="FFFFFF" w:themeFill="background1"/>
          </w:tcPr>
          <w:p w14:paraId="776B25E5" w14:textId="77777777" w:rsidR="00DF3508" w:rsidRPr="00DF3508" w:rsidRDefault="00DF3508" w:rsidP="00346FB2">
            <w:pPr>
              <w:spacing w:after="0" w:line="240" w:lineRule="auto"/>
              <w:rPr>
                <w:rFonts w:asciiTheme="minorHAnsi" w:eastAsia="Times New Roman" w:hAnsiTheme="minorHAnsi" w:cstheme="minorHAnsi"/>
                <w:bCs/>
                <w:color w:val="000000"/>
                <w:sz w:val="20"/>
                <w:szCs w:val="20"/>
                <w:lang w:eastAsia="en-AU"/>
              </w:rPr>
            </w:pPr>
            <w:r w:rsidRPr="00DF3508">
              <w:rPr>
                <w:sz w:val="20"/>
                <w:szCs w:val="20"/>
              </w:rPr>
              <w:t xml:space="preserve">Establish a SPZ of approximately 20 ha of suitable habitat </w:t>
            </w:r>
            <w:r w:rsidR="001007F9">
              <w:rPr>
                <w:sz w:val="20"/>
                <w:szCs w:val="20"/>
              </w:rPr>
              <w:t>over</w:t>
            </w:r>
            <w:r w:rsidRPr="00DF3508">
              <w:rPr>
                <w:sz w:val="20"/>
                <w:szCs w:val="20"/>
              </w:rPr>
              <w:t xml:space="preserve"> verified sites. </w:t>
            </w:r>
          </w:p>
        </w:tc>
        <w:tc>
          <w:tcPr>
            <w:tcW w:w="1473" w:type="pct"/>
            <w:tcBorders>
              <w:top w:val="single" w:sz="4" w:space="0" w:color="F79646" w:themeColor="accent6"/>
              <w:left w:val="nil"/>
              <w:bottom w:val="single" w:sz="4" w:space="0" w:color="F79646" w:themeColor="accent6"/>
              <w:right w:val="nil"/>
            </w:tcBorders>
            <w:shd w:val="clear" w:color="auto" w:fill="FFFFFF" w:themeFill="background1"/>
          </w:tcPr>
          <w:p w14:paraId="6499BF9F" w14:textId="77777777" w:rsidR="00DF3508" w:rsidRPr="00796EE2" w:rsidRDefault="00DF3508" w:rsidP="00346FB2">
            <w:pPr>
              <w:spacing w:after="0" w:line="240" w:lineRule="auto"/>
              <w:rPr>
                <w:rFonts w:asciiTheme="minorHAnsi" w:eastAsia="Times New Roman" w:hAnsiTheme="minorHAnsi" w:cstheme="minorHAnsi"/>
                <w:bCs/>
                <w:color w:val="000000"/>
                <w:sz w:val="20"/>
                <w:szCs w:val="20"/>
                <w:lang w:eastAsia="en-AU"/>
              </w:rPr>
            </w:pPr>
          </w:p>
        </w:tc>
        <w:tc>
          <w:tcPr>
            <w:tcW w:w="639" w:type="pct"/>
            <w:tcBorders>
              <w:top w:val="single" w:sz="4" w:space="0" w:color="F79646" w:themeColor="accent6"/>
              <w:left w:val="nil"/>
              <w:bottom w:val="single" w:sz="4" w:space="0" w:color="F79646" w:themeColor="accent6"/>
            </w:tcBorders>
            <w:shd w:val="clear" w:color="auto" w:fill="FFFFFF" w:themeFill="background1"/>
          </w:tcPr>
          <w:p w14:paraId="7959134C" w14:textId="77777777" w:rsidR="00DF3508" w:rsidRPr="00796EE2" w:rsidRDefault="00DF3508" w:rsidP="00346FB2">
            <w:pPr>
              <w:spacing w:after="0" w:line="240" w:lineRule="auto"/>
              <w:rPr>
                <w:rFonts w:asciiTheme="minorHAnsi" w:eastAsia="Times New Roman" w:hAnsiTheme="minorHAnsi" w:cstheme="minorHAnsi"/>
                <w:bCs/>
                <w:color w:val="000000"/>
                <w:sz w:val="20"/>
                <w:szCs w:val="20"/>
                <w:lang w:eastAsia="en-AU"/>
              </w:rPr>
            </w:pPr>
          </w:p>
        </w:tc>
      </w:tr>
      <w:tr w:rsidR="006F2BDB" w:rsidRPr="009517E7" w14:paraId="33D3F64F" w14:textId="77777777" w:rsidTr="00714EF7">
        <w:trPr>
          <w:trHeight w:val="480"/>
        </w:trPr>
        <w:tc>
          <w:tcPr>
            <w:tcW w:w="383" w:type="pct"/>
            <w:shd w:val="clear" w:color="auto" w:fill="FFFFFF" w:themeFill="background1"/>
          </w:tcPr>
          <w:p w14:paraId="44D12C00" w14:textId="77777777" w:rsidR="005A7B5B" w:rsidRPr="00796EE2" w:rsidRDefault="005A7B5B" w:rsidP="00963C9B">
            <w:pPr>
              <w:spacing w:after="0"/>
              <w:rPr>
                <w:rFonts w:ascii="Arial" w:eastAsia="Times New Roman" w:hAnsi="Arial"/>
                <w:b/>
                <w:bCs/>
                <w:noProof/>
                <w:sz w:val="20"/>
                <w:szCs w:val="20"/>
              </w:rPr>
            </w:pPr>
            <w:r w:rsidRPr="00796EE2">
              <w:rPr>
                <w:sz w:val="20"/>
                <w:szCs w:val="20"/>
              </w:rPr>
              <w:t>Statewide</w:t>
            </w:r>
          </w:p>
        </w:tc>
        <w:tc>
          <w:tcPr>
            <w:tcW w:w="436" w:type="pct"/>
            <w:shd w:val="clear" w:color="auto" w:fill="FFFFFF" w:themeFill="background1"/>
          </w:tcPr>
          <w:p w14:paraId="2791E5A7" w14:textId="77777777" w:rsidR="005A7B5B" w:rsidRPr="00796EE2" w:rsidRDefault="005A7B5B" w:rsidP="001466C8">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Brush-tailed Phascogale</w:t>
            </w:r>
          </w:p>
        </w:tc>
        <w:tc>
          <w:tcPr>
            <w:tcW w:w="378" w:type="pct"/>
            <w:shd w:val="clear" w:color="auto" w:fill="FFFFFF" w:themeFill="background1"/>
          </w:tcPr>
          <w:p w14:paraId="2323EF7E" w14:textId="77777777" w:rsidR="005A7B5B" w:rsidRPr="00BC21FA" w:rsidRDefault="005A7B5B" w:rsidP="00745F42">
            <w:pPr>
              <w:spacing w:after="0" w:line="240" w:lineRule="auto"/>
              <w:rPr>
                <w:rFonts w:asciiTheme="minorHAnsi" w:eastAsia="Times New Roman" w:hAnsiTheme="minorHAnsi" w:cstheme="minorHAnsi"/>
                <w:bCs/>
                <w:i/>
                <w:color w:val="000000"/>
                <w:sz w:val="20"/>
                <w:szCs w:val="20"/>
                <w:lang w:eastAsia="en-AU"/>
              </w:rPr>
            </w:pPr>
            <w:r w:rsidRPr="00BC21FA">
              <w:rPr>
                <w:rFonts w:asciiTheme="minorHAnsi" w:eastAsia="Times New Roman" w:hAnsiTheme="minorHAnsi" w:cstheme="minorHAnsi"/>
                <w:bCs/>
                <w:i/>
                <w:color w:val="000000"/>
                <w:sz w:val="20"/>
                <w:szCs w:val="20"/>
                <w:lang w:eastAsia="en-AU"/>
              </w:rPr>
              <w:t>Phascogale tapoatafa</w:t>
            </w:r>
          </w:p>
        </w:tc>
        <w:tc>
          <w:tcPr>
            <w:tcW w:w="1691" w:type="pct"/>
            <w:shd w:val="clear" w:color="auto" w:fill="FFFFFF" w:themeFill="background1"/>
          </w:tcPr>
          <w:p w14:paraId="34A7749D" w14:textId="77777777" w:rsidR="005A7B5B" w:rsidRPr="00796EE2" w:rsidRDefault="005A7B5B" w:rsidP="006F2BDB">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If Brush-tailed Phascogale is verified as occurring within State forest in FMA's where it was not understood to occur, consider establishing Brush-tailed Phascogale Management Areas (BPMAs) if the sites meet the review criteria. Establish new BPMA's in accordance with the following requirements:</w:t>
            </w:r>
            <w:r w:rsidRPr="00796EE2">
              <w:rPr>
                <w:rFonts w:asciiTheme="minorHAnsi" w:eastAsia="Times New Roman" w:hAnsiTheme="minorHAnsi" w:cstheme="minorHAnsi"/>
                <w:bCs/>
                <w:color w:val="000000"/>
                <w:sz w:val="20"/>
                <w:szCs w:val="20"/>
                <w:lang w:eastAsia="en-AU"/>
              </w:rPr>
              <w:br/>
              <w:t>-each BPMA is to provide suitable habitat for a minimum of 25 female Brush-tailed Phascogales</w:t>
            </w:r>
            <w:r w:rsidRPr="00796EE2">
              <w:rPr>
                <w:rFonts w:asciiTheme="minorHAnsi" w:eastAsia="Times New Roman" w:hAnsiTheme="minorHAnsi" w:cstheme="minorHAnsi"/>
                <w:bCs/>
                <w:color w:val="000000"/>
                <w:sz w:val="20"/>
                <w:szCs w:val="20"/>
                <w:lang w:eastAsia="en-AU"/>
              </w:rPr>
              <w:br/>
              <w:t>-each BPMA is to be a minimum of 1000ha, preferably already managed sympathetically for Brush-tailed Phascogales</w:t>
            </w:r>
            <w:r w:rsidRPr="00796EE2">
              <w:rPr>
                <w:rFonts w:asciiTheme="minorHAnsi" w:eastAsia="Times New Roman" w:hAnsiTheme="minorHAnsi" w:cstheme="minorHAnsi"/>
                <w:bCs/>
                <w:color w:val="000000"/>
                <w:sz w:val="20"/>
                <w:szCs w:val="20"/>
                <w:lang w:eastAsia="en-AU"/>
              </w:rPr>
              <w:br/>
              <w:t>-priorities for BPMAs are confirmed 'hot spots', known presence of Brush-tailed Phascogales, reintroduction sites and suitable habitat.</w:t>
            </w:r>
            <w:r w:rsidRPr="00796EE2">
              <w:rPr>
                <w:rFonts w:asciiTheme="minorHAnsi" w:eastAsia="Times New Roman" w:hAnsiTheme="minorHAnsi" w:cstheme="minorHAnsi"/>
                <w:bCs/>
                <w:color w:val="000000"/>
                <w:sz w:val="20"/>
                <w:szCs w:val="20"/>
                <w:lang w:eastAsia="en-AU"/>
              </w:rPr>
              <w:br/>
              <w:t>Include BPMAs that occur within State forest in SMZ.</w:t>
            </w:r>
          </w:p>
        </w:tc>
        <w:tc>
          <w:tcPr>
            <w:tcW w:w="1473" w:type="pct"/>
            <w:shd w:val="clear" w:color="auto" w:fill="FFFFFF" w:themeFill="background1"/>
          </w:tcPr>
          <w:p w14:paraId="17317B96" w14:textId="77777777" w:rsidR="005A7B5B" w:rsidRPr="00796EE2" w:rsidRDefault="005A7B5B" w:rsidP="00CB61BC">
            <w:pPr>
              <w:spacing w:after="0" w:line="240" w:lineRule="auto"/>
              <w:rPr>
                <w:rFonts w:asciiTheme="minorHAnsi" w:eastAsia="Times New Roman" w:hAnsiTheme="minorHAnsi" w:cstheme="minorHAnsi"/>
                <w:bCs/>
                <w:color w:val="000000"/>
                <w:sz w:val="20"/>
                <w:szCs w:val="20"/>
                <w:lang w:eastAsia="en-AU"/>
              </w:rPr>
            </w:pPr>
            <w:r w:rsidRPr="00796EE2">
              <w:rPr>
                <w:rFonts w:asciiTheme="minorHAnsi" w:eastAsia="Times New Roman" w:hAnsiTheme="minorHAnsi" w:cstheme="minorHAnsi"/>
                <w:bCs/>
                <w:color w:val="000000"/>
                <w:sz w:val="20"/>
                <w:szCs w:val="20"/>
                <w:lang w:eastAsia="en-AU"/>
              </w:rPr>
              <w:t>Implement prescriptions for BPMAs within SMZs in State forest that protect and maintain Brush-tailed Phascogale populations and their habitat, such as retention of large trees  and prohibition of removal of naturally fallen timber. In the Benalla-Mansfield and North East FMA's prepare an SMZ plan prior to commencement of timber harvesting.</w:t>
            </w:r>
          </w:p>
        </w:tc>
        <w:tc>
          <w:tcPr>
            <w:tcW w:w="639" w:type="pct"/>
            <w:shd w:val="clear" w:color="auto" w:fill="FFFFFF" w:themeFill="background1"/>
          </w:tcPr>
          <w:p w14:paraId="605EE715" w14:textId="77777777" w:rsidR="005A7B5B" w:rsidRPr="00796EE2" w:rsidRDefault="005A7B5B" w:rsidP="00963C9B">
            <w:pPr>
              <w:spacing w:after="0" w:line="240" w:lineRule="auto"/>
              <w:rPr>
                <w:rFonts w:asciiTheme="minorHAnsi" w:eastAsia="Times New Roman" w:hAnsiTheme="minorHAnsi" w:cstheme="minorHAnsi"/>
                <w:b/>
                <w:bCs/>
                <w:noProof/>
                <w:color w:val="000000"/>
                <w:sz w:val="20"/>
                <w:szCs w:val="20"/>
                <w:lang w:eastAsia="en-AU"/>
              </w:rPr>
            </w:pPr>
            <w:r w:rsidRPr="00796EE2">
              <w:rPr>
                <w:rFonts w:asciiTheme="minorHAnsi" w:eastAsia="Times New Roman" w:hAnsiTheme="minorHAnsi" w:cstheme="minorHAnsi"/>
                <w:bCs/>
                <w:color w:val="000000"/>
                <w:sz w:val="20"/>
                <w:szCs w:val="20"/>
                <w:lang w:eastAsia="en-AU"/>
              </w:rPr>
              <w:t>Review and change sites only if new sites are of a higher quality or are better able to be protected than existing sites.</w:t>
            </w:r>
          </w:p>
        </w:tc>
      </w:tr>
    </w:tbl>
    <w:p w14:paraId="659CFAD5" w14:textId="77777777" w:rsidR="00523A0A" w:rsidRDefault="00523A0A" w:rsidP="00031D93">
      <w:pPr>
        <w:pStyle w:val="Body"/>
      </w:pPr>
    </w:p>
    <w:p w14:paraId="524F97D1" w14:textId="77777777" w:rsidR="00523A0A" w:rsidRDefault="00523A0A">
      <w:pPr>
        <w:spacing w:after="0" w:line="240" w:lineRule="auto"/>
        <w:rPr>
          <w:rFonts w:ascii="Tahoma" w:eastAsia="Times New Roman" w:hAnsi="Tahoma"/>
          <w:sz w:val="20"/>
          <w:szCs w:val="20"/>
        </w:rPr>
      </w:pPr>
      <w:r>
        <w:br w:type="page"/>
      </w:r>
    </w:p>
    <w:p w14:paraId="52800FFB" w14:textId="77777777" w:rsidR="00031D93" w:rsidRDefault="00031D93" w:rsidP="00031D93">
      <w:pPr>
        <w:pStyle w:val="Body"/>
        <w:sectPr w:rsidR="00031D93" w:rsidSect="00D00BB8">
          <w:footerReference w:type="default" r:id="rId30"/>
          <w:pgSz w:w="16838" w:h="11906" w:orient="landscape"/>
          <w:pgMar w:top="1135" w:right="1440" w:bottom="1440" w:left="1440" w:header="708" w:footer="708" w:gutter="0"/>
          <w:cols w:space="708"/>
          <w:docGrid w:linePitch="360"/>
        </w:sectPr>
      </w:pPr>
    </w:p>
    <w:p w14:paraId="15F1EEF9" w14:textId="77777777" w:rsidR="004D2BB0" w:rsidRPr="004D2BB0" w:rsidRDefault="004D2BB0" w:rsidP="004D2BB0">
      <w:pPr>
        <w:pStyle w:val="Heading2"/>
        <w:rPr>
          <w:color w:val="F79646" w:themeColor="accent6"/>
        </w:rPr>
      </w:pPr>
      <w:bookmarkStart w:id="38" w:name="_Toc376364523"/>
      <w:bookmarkStart w:id="39" w:name="_Toc391297139"/>
      <w:r w:rsidRPr="004D2BB0">
        <w:rPr>
          <w:bCs w:val="0"/>
          <w:color w:val="F79646" w:themeColor="accent6"/>
        </w:rPr>
        <w:t>Flora – fixed zoning</w:t>
      </w:r>
      <w:bookmarkEnd w:id="38"/>
      <w:bookmarkEnd w:id="39"/>
    </w:p>
    <w:p w14:paraId="7D697150" w14:textId="77777777" w:rsidR="004D2BB0" w:rsidRDefault="004D2BB0" w:rsidP="00147142">
      <w:pPr>
        <w:pStyle w:val="Heading3"/>
      </w:pPr>
      <w:bookmarkStart w:id="40" w:name="_Toc376364524"/>
      <w:bookmarkStart w:id="41" w:name="_Toc391297140"/>
      <w:r>
        <w:t>Tall Astelia</w:t>
      </w:r>
      <w:bookmarkEnd w:id="40"/>
      <w:bookmarkEnd w:id="41"/>
    </w:p>
    <w:p w14:paraId="512D065E" w14:textId="77777777" w:rsidR="004D2BB0" w:rsidRPr="004D2BB0" w:rsidRDefault="004D2BB0" w:rsidP="000E3A84">
      <w:pPr>
        <w:pStyle w:val="Heading4"/>
      </w:pPr>
      <w:r>
        <w:t xml:space="preserve">Maintain </w:t>
      </w:r>
      <w:r w:rsidR="000E3A84">
        <w:t>as SPZ o</w:t>
      </w:r>
      <w:r w:rsidR="000E3A84" w:rsidRPr="000E3A84">
        <w:t>ne sub</w:t>
      </w:r>
      <w:r w:rsidR="00CD0604">
        <w:t xml:space="preserve"> </w:t>
      </w:r>
      <w:r w:rsidR="000E3A84" w:rsidRPr="000E3A84">
        <w:t>catchment in each of the major watersheds in which Tall Astelia occurs</w:t>
      </w:r>
      <w:r w:rsidR="001C56E1">
        <w:t xml:space="preserve"> totalling 450 ha</w:t>
      </w:r>
      <w:r w:rsidR="000E3A84" w:rsidRPr="000E3A84">
        <w:t xml:space="preserve">. These areas are </w:t>
      </w:r>
      <w:r>
        <w:t>Bjoksten Creek (La Trobe watershed), Seven Acre Creek upstream from Bunyip Road (Bunyip watershed) and Tomahawk Creek tributary (Yarra watershed).</w:t>
      </w:r>
    </w:p>
    <w:p w14:paraId="475A2B2D" w14:textId="77777777" w:rsidR="002E1BB1" w:rsidRPr="00C13CFA" w:rsidRDefault="002E1BB1" w:rsidP="002E1BB1">
      <w:pPr>
        <w:pStyle w:val="Heading2"/>
        <w:rPr>
          <w:color w:val="F79646" w:themeColor="accent6"/>
        </w:rPr>
      </w:pPr>
      <w:bookmarkStart w:id="42" w:name="_Toc391297141"/>
      <w:r w:rsidRPr="00C13CFA">
        <w:rPr>
          <w:color w:val="F79646" w:themeColor="accent6"/>
        </w:rPr>
        <w:t>Flora</w:t>
      </w:r>
      <w:r w:rsidR="00205408" w:rsidRPr="00C13CFA">
        <w:rPr>
          <w:color w:val="F79646" w:themeColor="accent6"/>
        </w:rPr>
        <w:t xml:space="preserve"> – detection based zoning</w:t>
      </w:r>
      <w:bookmarkEnd w:id="42"/>
    </w:p>
    <w:p w14:paraId="69372DD2" w14:textId="77777777" w:rsidR="00690709" w:rsidRPr="00690709" w:rsidRDefault="00115AA1" w:rsidP="00690709">
      <w:pPr>
        <w:pStyle w:val="Heading3"/>
      </w:pPr>
      <w:bookmarkStart w:id="43" w:name="_Toc391297142"/>
      <w:r>
        <w:t>Statewide</w:t>
      </w:r>
      <w:bookmarkEnd w:id="43"/>
    </w:p>
    <w:p w14:paraId="04E5AE47" w14:textId="77777777" w:rsidR="00205408" w:rsidRPr="004D2BB0" w:rsidRDefault="00205408" w:rsidP="00570BEA">
      <w:pPr>
        <w:pStyle w:val="Heading4"/>
      </w:pPr>
      <w:r>
        <w:t xml:space="preserve">Apply the management actions </w:t>
      </w:r>
      <w:r w:rsidRPr="004D2BB0">
        <w:t xml:space="preserve">outlined in </w:t>
      </w:r>
      <w:r w:rsidR="000160B0">
        <w:t>T</w:t>
      </w:r>
      <w:r w:rsidR="00B04562">
        <w:t xml:space="preserve">able 5 </w:t>
      </w:r>
      <w:r w:rsidR="000160B0">
        <w:t>(</w:t>
      </w:r>
      <w:r w:rsidR="000160B0" w:rsidRPr="000160B0">
        <w:t>Detection based FMZ rules for flora</w:t>
      </w:r>
      <w:r w:rsidR="000160B0">
        <w:t>)</w:t>
      </w:r>
      <w:r w:rsidR="000160B0" w:rsidRPr="000160B0">
        <w:t xml:space="preserve"> </w:t>
      </w:r>
      <w:r w:rsidR="00B04562">
        <w:t>below</w:t>
      </w:r>
      <w:r w:rsidR="00757CE2" w:rsidRPr="004D2BB0">
        <w:t xml:space="preserve"> </w:t>
      </w:r>
      <w:r w:rsidRPr="004D2BB0">
        <w:t>for zoned rare or threatened flora values.</w:t>
      </w:r>
    </w:p>
    <w:p w14:paraId="7A5B9D3A" w14:textId="77777777" w:rsidR="00205408" w:rsidRPr="00732D96" w:rsidRDefault="00205408" w:rsidP="00570BEA">
      <w:pPr>
        <w:pStyle w:val="Heading4"/>
      </w:pPr>
      <w:r w:rsidRPr="006C65C1">
        <w:t xml:space="preserve">Implement FMZ amendments and reviews in accordance with </w:t>
      </w:r>
      <w:r w:rsidR="000160B0">
        <w:t>T</w:t>
      </w:r>
      <w:r w:rsidR="00B04562">
        <w:t xml:space="preserve">able 5 </w:t>
      </w:r>
      <w:r w:rsidR="000160B0">
        <w:t>(</w:t>
      </w:r>
      <w:r w:rsidR="000160B0" w:rsidRPr="000160B0">
        <w:t>Detection based FMZ rules for flora</w:t>
      </w:r>
      <w:r w:rsidR="000160B0">
        <w:t xml:space="preserve">) </w:t>
      </w:r>
      <w:r w:rsidR="00B04562">
        <w:t>below</w:t>
      </w:r>
      <w:r w:rsidR="00757CE2" w:rsidRPr="00732D96">
        <w:t xml:space="preserve"> </w:t>
      </w:r>
      <w:r w:rsidRPr="00732D96">
        <w:t xml:space="preserve">for new verified rare or threatened flora records and FMZ amendment </w:t>
      </w:r>
      <w:r w:rsidR="00CC4F3F">
        <w:t>requirements</w:t>
      </w:r>
      <w:r w:rsidR="00CC4F3F" w:rsidRPr="00732D96">
        <w:t xml:space="preserve"> </w:t>
      </w:r>
      <w:r w:rsidRPr="00732D96">
        <w:t xml:space="preserve">outlined in section </w:t>
      </w:r>
      <w:r w:rsidR="00F2303B">
        <w:t>2</w:t>
      </w:r>
      <w:r w:rsidRPr="00732D96">
        <w:t>.</w:t>
      </w:r>
    </w:p>
    <w:p w14:paraId="27ABA632" w14:textId="77777777" w:rsidR="004D2BB0" w:rsidRDefault="004D2BB0" w:rsidP="004D2BB0">
      <w:pPr>
        <w:pStyle w:val="Heading3"/>
      </w:pPr>
      <w:bookmarkStart w:id="44" w:name="_Toc376364527"/>
      <w:bookmarkStart w:id="45" w:name="_Toc391297143"/>
      <w:r>
        <w:t>East Gippsland FMA</w:t>
      </w:r>
      <w:bookmarkEnd w:id="44"/>
      <w:bookmarkEnd w:id="45"/>
    </w:p>
    <w:p w14:paraId="7F1383D5" w14:textId="77777777" w:rsidR="004D2BB0" w:rsidRDefault="004D2BB0" w:rsidP="004D2BB0">
      <w:pPr>
        <w:pStyle w:val="Heading4"/>
      </w:pPr>
      <w:r>
        <w:t>Include all verified populations of species regarded as threatened at a State or national level in the SPZ or SMZ.</w:t>
      </w:r>
    </w:p>
    <w:p w14:paraId="2AB58102" w14:textId="77777777" w:rsidR="004D2BB0" w:rsidRDefault="004D2BB0" w:rsidP="004D2BB0">
      <w:pPr>
        <w:pStyle w:val="Heading4"/>
      </w:pPr>
      <w:r>
        <w:t>Include substantial representative populations of species that are rare in Victoria, and poorly known, have few records or are at the edge of their range in East Gippsland in the SPZ or SMZ.</w:t>
      </w:r>
    </w:p>
    <w:p w14:paraId="102302AB" w14:textId="77777777" w:rsidR="004D2BB0" w:rsidRDefault="004D2BB0" w:rsidP="004D2BB0">
      <w:pPr>
        <w:pStyle w:val="Heading4"/>
      </w:pPr>
      <w:r>
        <w:t>Wherever practicable include populations in larger parts of the SPZ or SMZ in combination with other values.</w:t>
      </w:r>
    </w:p>
    <w:p w14:paraId="2A2A24E7" w14:textId="77777777" w:rsidR="004D2BB0" w:rsidRDefault="004D2BB0" w:rsidP="004D2BB0">
      <w:pPr>
        <w:pStyle w:val="Heading4"/>
      </w:pPr>
      <w:r>
        <w:t>Plan disturbances in SMZ in consultation with DEPI biologists to ensure the species is adequately protected.</w:t>
      </w:r>
    </w:p>
    <w:p w14:paraId="2DD67009" w14:textId="77777777" w:rsidR="004D2BB0" w:rsidRDefault="004D2BB0" w:rsidP="004D2BB0">
      <w:pPr>
        <w:pStyle w:val="Heading3"/>
      </w:pPr>
      <w:bookmarkStart w:id="46" w:name="_Toc376364528"/>
      <w:bookmarkStart w:id="47" w:name="_Toc391297144"/>
      <w:r>
        <w:t>Midlands FMA</w:t>
      </w:r>
      <w:bookmarkEnd w:id="46"/>
      <w:bookmarkEnd w:id="47"/>
    </w:p>
    <w:p w14:paraId="1694D300" w14:textId="77777777" w:rsidR="004D2BB0" w:rsidRDefault="004D2BB0" w:rsidP="004D2BB0">
      <w:pPr>
        <w:pStyle w:val="Heading4"/>
      </w:pPr>
      <w:r>
        <w:t>Include all verified populations of species regarded as ‘endangered’ at a State or national level in the SPZ, except where otherwise specified in this document. The SPZ needs to be of sufficient size to include all of the local population, and should include a buffer large enough to protect the population from external impacts.</w:t>
      </w:r>
    </w:p>
    <w:p w14:paraId="666F76A6" w14:textId="77777777" w:rsidR="00085867" w:rsidRDefault="00085867">
      <w:pPr>
        <w:spacing w:after="0" w:line="240" w:lineRule="auto"/>
        <w:rPr>
          <w:rFonts w:eastAsia="Times New Roman"/>
          <w:bCs/>
          <w:sz w:val="24"/>
          <w:szCs w:val="28"/>
        </w:rPr>
      </w:pPr>
      <w:r>
        <w:br w:type="page"/>
      </w:r>
    </w:p>
    <w:p w14:paraId="5D279B5D" w14:textId="77777777" w:rsidR="004D2BB0" w:rsidRDefault="004D2BB0" w:rsidP="004D2BB0">
      <w:pPr>
        <w:pStyle w:val="Heading4"/>
      </w:pPr>
      <w:r>
        <w:t>Include verified populations of species regarded as ‘vulnerable’ at a State or national level in the SPZ or SMZ after consideration of their level of representation in the existing conservation reserve system, except where otherwise specified in this document.</w:t>
      </w:r>
    </w:p>
    <w:p w14:paraId="53802F8D" w14:textId="77777777" w:rsidR="004D2BB0" w:rsidRDefault="004D2BB0" w:rsidP="004D2BB0">
      <w:pPr>
        <w:pStyle w:val="Heading3"/>
      </w:pPr>
      <w:bookmarkStart w:id="48" w:name="_Toc376364529"/>
      <w:bookmarkStart w:id="49" w:name="_Toc391297145"/>
      <w:r>
        <w:t>Mid Murray FMA</w:t>
      </w:r>
      <w:bookmarkEnd w:id="48"/>
      <w:bookmarkEnd w:id="49"/>
    </w:p>
    <w:p w14:paraId="77AD1C38" w14:textId="77777777" w:rsidR="004D2BB0" w:rsidRDefault="004D2BB0" w:rsidP="004D2BB0">
      <w:pPr>
        <w:pStyle w:val="Heading4"/>
      </w:pPr>
      <w:r>
        <w:t>Include all verified populations of species regarded as ‘endangered’ or ‘vulnerable’ at a State or national level in the SPZ or SMZ after consideration of their regional status, level of representation in the existing conservation reserve system and the nature of potential threats, except where otherwise specified in this document. Wherever practicable include populations in larger parts of the SPZ or SMZ in combination with other values. The SPZ or SMZ needs to be of sufficient size to include all of the local population, and where required, should include a buffer large enough to protect the population from external impacts and identified threats.</w:t>
      </w:r>
    </w:p>
    <w:p w14:paraId="4720950B" w14:textId="77777777" w:rsidR="004D2BB0" w:rsidRDefault="004D2BB0" w:rsidP="004D2BB0">
      <w:pPr>
        <w:pStyle w:val="Heading3"/>
      </w:pPr>
      <w:bookmarkStart w:id="50" w:name="_Toc376364530"/>
      <w:bookmarkStart w:id="51" w:name="_Toc391297146"/>
      <w:r>
        <w:t>North East FMAs</w:t>
      </w:r>
      <w:bookmarkEnd w:id="50"/>
      <w:bookmarkEnd w:id="51"/>
    </w:p>
    <w:p w14:paraId="480294D9" w14:textId="77777777" w:rsidR="004D2BB0" w:rsidRDefault="004D2BB0" w:rsidP="004D2BB0">
      <w:pPr>
        <w:pStyle w:val="Heading4"/>
      </w:pPr>
      <w:r>
        <w:t>Include all verified populations of species regarded as ‘endangered’ at a State or national level in the SPZ, except where otherwise specified in this document. The SPZ needs to be of sufficient size to include all of the local population, and should include a buffer large enough to protect the population from external impacts.</w:t>
      </w:r>
    </w:p>
    <w:p w14:paraId="2615181C" w14:textId="77777777" w:rsidR="004D2BB0" w:rsidRDefault="004D2BB0" w:rsidP="004D2BB0">
      <w:pPr>
        <w:pStyle w:val="Heading4"/>
      </w:pPr>
      <w:r>
        <w:t xml:space="preserve">Include verified populations of species regarded as ‘vulnerable’, ‘rare’, ‘depleted’, insufficiently known’, endemic’, ‘disjunct’ and ‘edge of range’ at a State or national level in the SPZ or SMZ after consideration of their level of representation in the existing conservation reserve system, except where otherwise specified in this document. Species that are well represented in the formal reserve system or which are locally abundant and tolerant of disturbance may not warrant inclusion in the SPZ or SMZ. </w:t>
      </w:r>
    </w:p>
    <w:p w14:paraId="124AA465" w14:textId="77777777" w:rsidR="004D2BB0" w:rsidRDefault="004D2BB0" w:rsidP="004D2BB0">
      <w:pPr>
        <w:pStyle w:val="Heading4"/>
      </w:pPr>
      <w:r>
        <w:t>Wherever practicable include populations in larger parts of the SPZ or SMZ in combination with other values.</w:t>
      </w:r>
    </w:p>
    <w:p w14:paraId="54916F56" w14:textId="77777777" w:rsidR="004D2BB0" w:rsidRDefault="004D2BB0" w:rsidP="004D2BB0">
      <w:pPr>
        <w:pStyle w:val="Heading3"/>
      </w:pPr>
      <w:bookmarkStart w:id="52" w:name="_Toc376364531"/>
      <w:bookmarkStart w:id="53" w:name="_Toc391297147"/>
      <w:r>
        <w:t xml:space="preserve">Otway </w:t>
      </w:r>
      <w:bookmarkEnd w:id="52"/>
      <w:r w:rsidR="00F6220D">
        <w:t>FMA</w:t>
      </w:r>
      <w:bookmarkEnd w:id="53"/>
    </w:p>
    <w:p w14:paraId="6A691C5E" w14:textId="77777777" w:rsidR="004D2BB0" w:rsidRDefault="004D2BB0" w:rsidP="004D2BB0">
      <w:pPr>
        <w:pStyle w:val="Heading4"/>
      </w:pPr>
      <w:r>
        <w:t>Include verified populations of species regarded as rare or threatened at a State or national level in the SPZ as appropriate.</w:t>
      </w:r>
    </w:p>
    <w:p w14:paraId="5D723217" w14:textId="77777777" w:rsidR="004D2BB0" w:rsidRPr="004D2BB0" w:rsidRDefault="004D2BB0" w:rsidP="00714EF7"/>
    <w:p w14:paraId="00F8846F" w14:textId="77777777" w:rsidR="00100860" w:rsidRDefault="00100860" w:rsidP="00102D2A"/>
    <w:p w14:paraId="58FD5543" w14:textId="77777777" w:rsidR="00E907CD" w:rsidRDefault="00E907CD" w:rsidP="00102D2A">
      <w:pPr>
        <w:sectPr w:rsidR="00E907CD" w:rsidSect="00D00BB8">
          <w:footerReference w:type="default" r:id="rId31"/>
          <w:pgSz w:w="11906" w:h="16838"/>
          <w:pgMar w:top="1440" w:right="1440" w:bottom="1440" w:left="1440" w:header="708" w:footer="708" w:gutter="0"/>
          <w:cols w:space="708"/>
          <w:docGrid w:linePitch="360"/>
        </w:sectPr>
      </w:pPr>
    </w:p>
    <w:p w14:paraId="09BCDB5D" w14:textId="77777777" w:rsidR="00102D2A" w:rsidRPr="00E82358" w:rsidRDefault="00AC12FB" w:rsidP="002702FA">
      <w:pPr>
        <w:spacing w:after="120"/>
        <w:rPr>
          <w:sz w:val="24"/>
          <w:szCs w:val="24"/>
        </w:rPr>
      </w:pPr>
      <w:r w:rsidRPr="00E82358">
        <w:rPr>
          <w:sz w:val="24"/>
          <w:szCs w:val="24"/>
        </w:rPr>
        <w:t>Table</w:t>
      </w:r>
      <w:r w:rsidR="00757CE2" w:rsidRPr="00E82358">
        <w:rPr>
          <w:sz w:val="24"/>
          <w:szCs w:val="24"/>
        </w:rPr>
        <w:t xml:space="preserve"> 5</w:t>
      </w:r>
      <w:r w:rsidRPr="00E82358">
        <w:rPr>
          <w:sz w:val="24"/>
          <w:szCs w:val="24"/>
        </w:rPr>
        <w:t xml:space="preserve"> Detection based FMZ rules for flora</w:t>
      </w:r>
      <w:r w:rsidR="00623147">
        <w:rPr>
          <w:sz w:val="24"/>
          <w:szCs w:val="24"/>
        </w:rPr>
        <w:t>.</w:t>
      </w:r>
    </w:p>
    <w:tbl>
      <w:tblPr>
        <w:tblW w:w="4960" w:type="pct"/>
        <w:tblBorders>
          <w:top w:val="single" w:sz="4" w:space="0" w:color="F79646" w:themeColor="accent6"/>
          <w:bottom w:val="single" w:sz="4" w:space="0" w:color="F79646" w:themeColor="accent6"/>
          <w:insideH w:val="single" w:sz="4" w:space="0" w:color="F79646" w:themeColor="accent6"/>
        </w:tblBorders>
        <w:shd w:val="clear" w:color="auto" w:fill="FFFFFF" w:themeFill="background1"/>
        <w:tblLook w:val="04A0" w:firstRow="1" w:lastRow="0" w:firstColumn="1" w:lastColumn="0" w:noHBand="0" w:noVBand="1"/>
      </w:tblPr>
      <w:tblGrid>
        <w:gridCol w:w="1264"/>
        <w:gridCol w:w="1466"/>
        <w:gridCol w:w="1634"/>
        <w:gridCol w:w="3541"/>
        <w:gridCol w:w="4536"/>
        <w:gridCol w:w="1620"/>
      </w:tblGrid>
      <w:tr w:rsidR="00307766" w:rsidRPr="00947A91" w14:paraId="35CC550D" w14:textId="77777777" w:rsidTr="00714EF7">
        <w:trPr>
          <w:trHeight w:val="480"/>
          <w:tblHeader/>
        </w:trPr>
        <w:tc>
          <w:tcPr>
            <w:tcW w:w="449" w:type="pct"/>
            <w:shd w:val="clear" w:color="auto" w:fill="FABF8F" w:themeFill="accent6" w:themeFillTint="99"/>
            <w:hideMark/>
          </w:tcPr>
          <w:p w14:paraId="2D382C91" w14:textId="77777777" w:rsidR="00F04387" w:rsidRPr="00947A91" w:rsidRDefault="00F04387" w:rsidP="00EA32E0">
            <w:pPr>
              <w:spacing w:after="0" w:line="240" w:lineRule="auto"/>
              <w:rPr>
                <w:b/>
                <w:bCs/>
                <w:sz w:val="20"/>
                <w:szCs w:val="20"/>
              </w:rPr>
            </w:pPr>
            <w:r w:rsidRPr="00947A91">
              <w:rPr>
                <w:b/>
                <w:bCs/>
                <w:sz w:val="20"/>
                <w:szCs w:val="20"/>
              </w:rPr>
              <w:t>FMA</w:t>
            </w:r>
          </w:p>
        </w:tc>
        <w:tc>
          <w:tcPr>
            <w:tcW w:w="521" w:type="pct"/>
            <w:shd w:val="clear" w:color="auto" w:fill="FABF8F" w:themeFill="accent6" w:themeFillTint="99"/>
            <w:hideMark/>
          </w:tcPr>
          <w:p w14:paraId="5F128FD7" w14:textId="77777777" w:rsidR="00307766" w:rsidRPr="00947A91" w:rsidRDefault="00307766" w:rsidP="00EA32E0">
            <w:pPr>
              <w:spacing w:after="0" w:line="240" w:lineRule="auto"/>
              <w:rPr>
                <w:b/>
                <w:bCs/>
                <w:sz w:val="20"/>
                <w:szCs w:val="20"/>
              </w:rPr>
            </w:pPr>
            <w:r w:rsidRPr="00947A91">
              <w:rPr>
                <w:b/>
                <w:bCs/>
                <w:sz w:val="20"/>
                <w:szCs w:val="20"/>
              </w:rPr>
              <w:t>Common name</w:t>
            </w:r>
          </w:p>
        </w:tc>
        <w:tc>
          <w:tcPr>
            <w:tcW w:w="581" w:type="pct"/>
            <w:shd w:val="clear" w:color="auto" w:fill="FABF8F" w:themeFill="accent6" w:themeFillTint="99"/>
            <w:hideMark/>
          </w:tcPr>
          <w:p w14:paraId="66250AC9" w14:textId="77777777" w:rsidR="00307766" w:rsidRPr="00947A91" w:rsidRDefault="00307766" w:rsidP="00EA32E0">
            <w:pPr>
              <w:spacing w:after="0" w:line="240" w:lineRule="auto"/>
              <w:rPr>
                <w:b/>
                <w:bCs/>
                <w:sz w:val="20"/>
                <w:szCs w:val="20"/>
              </w:rPr>
            </w:pPr>
            <w:r w:rsidRPr="00947A91">
              <w:rPr>
                <w:b/>
                <w:bCs/>
                <w:sz w:val="20"/>
                <w:szCs w:val="20"/>
              </w:rPr>
              <w:t>Scientific name</w:t>
            </w:r>
          </w:p>
        </w:tc>
        <w:tc>
          <w:tcPr>
            <w:tcW w:w="1259" w:type="pct"/>
            <w:shd w:val="clear" w:color="auto" w:fill="FABF8F" w:themeFill="accent6" w:themeFillTint="99"/>
            <w:hideMark/>
          </w:tcPr>
          <w:p w14:paraId="361BBF80" w14:textId="77777777" w:rsidR="00307766" w:rsidRPr="00947A91" w:rsidRDefault="00307766" w:rsidP="00EA32E0">
            <w:pPr>
              <w:spacing w:after="0" w:line="240" w:lineRule="auto"/>
              <w:rPr>
                <w:b/>
                <w:bCs/>
                <w:sz w:val="20"/>
                <w:szCs w:val="20"/>
              </w:rPr>
            </w:pPr>
            <w:r w:rsidRPr="00947A91">
              <w:rPr>
                <w:b/>
                <w:bCs/>
                <w:sz w:val="20"/>
                <w:szCs w:val="20"/>
              </w:rPr>
              <w:t>Zoning</w:t>
            </w:r>
            <w:r w:rsidR="00463CAB" w:rsidRPr="00947A91">
              <w:rPr>
                <w:b/>
                <w:bCs/>
                <w:sz w:val="20"/>
                <w:szCs w:val="20"/>
              </w:rPr>
              <w:t xml:space="preserve"> management actions</w:t>
            </w:r>
          </w:p>
        </w:tc>
        <w:tc>
          <w:tcPr>
            <w:tcW w:w="1613" w:type="pct"/>
            <w:shd w:val="clear" w:color="auto" w:fill="FABF8F" w:themeFill="accent6" w:themeFillTint="99"/>
            <w:hideMark/>
          </w:tcPr>
          <w:p w14:paraId="618E5C5A" w14:textId="77777777" w:rsidR="00307766" w:rsidRPr="00947A91" w:rsidRDefault="00307766" w:rsidP="00EA32E0">
            <w:pPr>
              <w:spacing w:after="0" w:line="240" w:lineRule="auto"/>
              <w:rPr>
                <w:b/>
                <w:bCs/>
                <w:sz w:val="20"/>
                <w:szCs w:val="20"/>
              </w:rPr>
            </w:pPr>
            <w:r w:rsidRPr="00947A91">
              <w:rPr>
                <w:b/>
                <w:bCs/>
                <w:sz w:val="20"/>
                <w:szCs w:val="20"/>
              </w:rPr>
              <w:t>Management</w:t>
            </w:r>
            <w:r w:rsidR="00444450" w:rsidRPr="00947A91">
              <w:rPr>
                <w:b/>
                <w:bCs/>
                <w:sz w:val="20"/>
                <w:szCs w:val="20"/>
              </w:rPr>
              <w:t xml:space="preserve"> actions</w:t>
            </w:r>
          </w:p>
        </w:tc>
        <w:tc>
          <w:tcPr>
            <w:tcW w:w="576" w:type="pct"/>
            <w:shd w:val="clear" w:color="auto" w:fill="FABF8F" w:themeFill="accent6" w:themeFillTint="99"/>
            <w:hideMark/>
          </w:tcPr>
          <w:p w14:paraId="2D79D425" w14:textId="77777777" w:rsidR="00307766" w:rsidRPr="00947A91" w:rsidRDefault="00307766" w:rsidP="00EA32E0">
            <w:pPr>
              <w:spacing w:after="0" w:line="240" w:lineRule="auto"/>
              <w:rPr>
                <w:b/>
                <w:bCs/>
                <w:sz w:val="20"/>
                <w:szCs w:val="20"/>
              </w:rPr>
            </w:pPr>
            <w:r w:rsidRPr="00947A91">
              <w:rPr>
                <w:b/>
                <w:bCs/>
                <w:sz w:val="20"/>
                <w:szCs w:val="20"/>
              </w:rPr>
              <w:t>Review</w:t>
            </w:r>
          </w:p>
        </w:tc>
      </w:tr>
      <w:tr w:rsidR="00307766" w:rsidRPr="00307766" w14:paraId="604A7E71" w14:textId="77777777" w:rsidTr="00714EF7">
        <w:trPr>
          <w:trHeight w:val="480"/>
        </w:trPr>
        <w:tc>
          <w:tcPr>
            <w:tcW w:w="449" w:type="pct"/>
            <w:shd w:val="clear" w:color="auto" w:fill="FFFFFF" w:themeFill="background1"/>
          </w:tcPr>
          <w:p w14:paraId="7AE7A3BE" w14:textId="77777777" w:rsidR="00307766" w:rsidRPr="00307766" w:rsidRDefault="00307766" w:rsidP="00EA32E0">
            <w:pPr>
              <w:spacing w:after="0" w:line="240" w:lineRule="auto"/>
              <w:rPr>
                <w:bCs/>
                <w:sz w:val="20"/>
                <w:szCs w:val="20"/>
              </w:rPr>
            </w:pPr>
            <w:r w:rsidRPr="00307766">
              <w:rPr>
                <w:bCs/>
                <w:sz w:val="20"/>
                <w:szCs w:val="20"/>
              </w:rPr>
              <w:t>Bendigo</w:t>
            </w:r>
          </w:p>
        </w:tc>
        <w:tc>
          <w:tcPr>
            <w:tcW w:w="521" w:type="pct"/>
            <w:shd w:val="clear" w:color="auto" w:fill="FFFFFF" w:themeFill="background1"/>
          </w:tcPr>
          <w:p w14:paraId="2381AFE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Bristly Greenhood</w:t>
            </w:r>
          </w:p>
        </w:tc>
        <w:tc>
          <w:tcPr>
            <w:tcW w:w="581" w:type="pct"/>
            <w:shd w:val="clear" w:color="auto" w:fill="FFFFFF" w:themeFill="background1"/>
          </w:tcPr>
          <w:p w14:paraId="4146F356"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setifera</w:t>
            </w:r>
          </w:p>
        </w:tc>
        <w:tc>
          <w:tcPr>
            <w:tcW w:w="1259" w:type="pct"/>
            <w:shd w:val="clear" w:color="auto" w:fill="FFFFFF" w:themeFill="background1"/>
          </w:tcPr>
          <w:p w14:paraId="59F1F4B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tcPr>
          <w:p w14:paraId="324625D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482576C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620A032" w14:textId="77777777" w:rsidTr="00714EF7">
        <w:trPr>
          <w:trHeight w:val="480"/>
        </w:trPr>
        <w:tc>
          <w:tcPr>
            <w:tcW w:w="449" w:type="pct"/>
            <w:shd w:val="clear" w:color="auto" w:fill="FFFFFF" w:themeFill="background1"/>
            <w:hideMark/>
          </w:tcPr>
          <w:p w14:paraId="24E1A03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7ECB949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Broad-lip Diuris</w:t>
            </w:r>
          </w:p>
        </w:tc>
        <w:tc>
          <w:tcPr>
            <w:tcW w:w="581" w:type="pct"/>
            <w:shd w:val="clear" w:color="auto" w:fill="FFFFFF" w:themeFill="background1"/>
            <w:hideMark/>
          </w:tcPr>
          <w:p w14:paraId="63119EA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Diuris X palachila</w:t>
            </w:r>
          </w:p>
        </w:tc>
        <w:tc>
          <w:tcPr>
            <w:tcW w:w="1259" w:type="pct"/>
            <w:shd w:val="clear" w:color="auto" w:fill="FFFFFF" w:themeFill="background1"/>
            <w:hideMark/>
          </w:tcPr>
          <w:p w14:paraId="35FF84E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269A091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E5B0D7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6293346F" w14:textId="77777777" w:rsidTr="00714EF7">
        <w:trPr>
          <w:trHeight w:val="480"/>
        </w:trPr>
        <w:tc>
          <w:tcPr>
            <w:tcW w:w="449" w:type="pct"/>
            <w:shd w:val="clear" w:color="auto" w:fill="FFFFFF" w:themeFill="background1"/>
            <w:hideMark/>
          </w:tcPr>
          <w:p w14:paraId="2CAE4B5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358D5D1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Clover Glycine</w:t>
            </w:r>
          </w:p>
        </w:tc>
        <w:tc>
          <w:tcPr>
            <w:tcW w:w="581" w:type="pct"/>
            <w:shd w:val="clear" w:color="auto" w:fill="FFFFFF" w:themeFill="background1"/>
            <w:hideMark/>
          </w:tcPr>
          <w:p w14:paraId="0B39FBD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Glycine latrobeana</w:t>
            </w:r>
          </w:p>
        </w:tc>
        <w:tc>
          <w:tcPr>
            <w:tcW w:w="1259" w:type="pct"/>
            <w:shd w:val="clear" w:color="auto" w:fill="FFFFFF" w:themeFill="background1"/>
            <w:hideMark/>
          </w:tcPr>
          <w:p w14:paraId="4A7EA2C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7737469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E9C05B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C518246" w14:textId="77777777" w:rsidTr="00714EF7">
        <w:trPr>
          <w:trHeight w:val="480"/>
        </w:trPr>
        <w:tc>
          <w:tcPr>
            <w:tcW w:w="449" w:type="pct"/>
            <w:shd w:val="clear" w:color="auto" w:fill="FFFFFF" w:themeFill="background1"/>
            <w:hideMark/>
          </w:tcPr>
          <w:p w14:paraId="444F7E0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38A3E95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Emerald-lip Greenhood</w:t>
            </w:r>
          </w:p>
        </w:tc>
        <w:tc>
          <w:tcPr>
            <w:tcW w:w="581" w:type="pct"/>
            <w:shd w:val="clear" w:color="auto" w:fill="FFFFFF" w:themeFill="background1"/>
            <w:hideMark/>
          </w:tcPr>
          <w:p w14:paraId="033B1A3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smaragdyna</w:t>
            </w:r>
          </w:p>
        </w:tc>
        <w:tc>
          <w:tcPr>
            <w:tcW w:w="1259" w:type="pct"/>
            <w:shd w:val="clear" w:color="auto" w:fill="FFFFFF" w:themeFill="background1"/>
            <w:hideMark/>
          </w:tcPr>
          <w:p w14:paraId="0D69ED5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33C2633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365328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5D54B6E" w14:textId="77777777" w:rsidTr="00714EF7">
        <w:trPr>
          <w:trHeight w:val="480"/>
        </w:trPr>
        <w:tc>
          <w:tcPr>
            <w:tcW w:w="449" w:type="pct"/>
            <w:shd w:val="clear" w:color="auto" w:fill="FFFFFF" w:themeFill="background1"/>
            <w:hideMark/>
          </w:tcPr>
          <w:p w14:paraId="7DFF879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4F02066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Golden Cowslips</w:t>
            </w:r>
          </w:p>
        </w:tc>
        <w:tc>
          <w:tcPr>
            <w:tcW w:w="581" w:type="pct"/>
            <w:shd w:val="clear" w:color="auto" w:fill="FFFFFF" w:themeFill="background1"/>
            <w:hideMark/>
          </w:tcPr>
          <w:p w14:paraId="1BBD313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Diuris behrii</w:t>
            </w:r>
          </w:p>
        </w:tc>
        <w:tc>
          <w:tcPr>
            <w:tcW w:w="1259" w:type="pct"/>
            <w:shd w:val="clear" w:color="auto" w:fill="FFFFFF" w:themeFill="background1"/>
            <w:hideMark/>
          </w:tcPr>
          <w:p w14:paraId="44166FA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2BC68E5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B4EB72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6417B81" w14:textId="77777777" w:rsidTr="00714EF7">
        <w:trPr>
          <w:trHeight w:val="480"/>
        </w:trPr>
        <w:tc>
          <w:tcPr>
            <w:tcW w:w="449" w:type="pct"/>
            <w:shd w:val="clear" w:color="auto" w:fill="FFFFFF" w:themeFill="background1"/>
            <w:hideMark/>
          </w:tcPr>
          <w:p w14:paraId="32BB82F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5E9C2CE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Large Rustyhood</w:t>
            </w:r>
          </w:p>
        </w:tc>
        <w:tc>
          <w:tcPr>
            <w:tcW w:w="581" w:type="pct"/>
            <w:shd w:val="clear" w:color="auto" w:fill="FFFFFF" w:themeFill="background1"/>
            <w:hideMark/>
          </w:tcPr>
          <w:p w14:paraId="287448D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maxima</w:t>
            </w:r>
          </w:p>
        </w:tc>
        <w:tc>
          <w:tcPr>
            <w:tcW w:w="1259" w:type="pct"/>
            <w:shd w:val="clear" w:color="auto" w:fill="FFFFFF" w:themeFill="background1"/>
            <w:hideMark/>
          </w:tcPr>
          <w:p w14:paraId="101BBB5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12EF0B3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78F0F0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3F8F6DC" w14:textId="77777777" w:rsidTr="00714EF7">
        <w:trPr>
          <w:trHeight w:val="480"/>
        </w:trPr>
        <w:tc>
          <w:tcPr>
            <w:tcW w:w="449" w:type="pct"/>
            <w:shd w:val="clear" w:color="auto" w:fill="FFFFFF" w:themeFill="background1"/>
            <w:hideMark/>
          </w:tcPr>
          <w:p w14:paraId="592BE19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037A8D5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Long-tail Greenhood</w:t>
            </w:r>
          </w:p>
        </w:tc>
        <w:tc>
          <w:tcPr>
            <w:tcW w:w="581" w:type="pct"/>
            <w:shd w:val="clear" w:color="auto" w:fill="FFFFFF" w:themeFill="background1"/>
            <w:hideMark/>
          </w:tcPr>
          <w:p w14:paraId="0F8D058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woollsii</w:t>
            </w:r>
          </w:p>
        </w:tc>
        <w:tc>
          <w:tcPr>
            <w:tcW w:w="1259" w:type="pct"/>
            <w:shd w:val="clear" w:color="auto" w:fill="FFFFFF" w:themeFill="background1"/>
            <w:hideMark/>
          </w:tcPr>
          <w:p w14:paraId="30197AA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5C8379D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AE5FBC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CD3B636" w14:textId="77777777" w:rsidTr="00714EF7">
        <w:trPr>
          <w:trHeight w:val="480"/>
        </w:trPr>
        <w:tc>
          <w:tcPr>
            <w:tcW w:w="449" w:type="pct"/>
            <w:shd w:val="clear" w:color="auto" w:fill="FFFFFF" w:themeFill="background1"/>
            <w:hideMark/>
          </w:tcPr>
          <w:p w14:paraId="2123092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5823C01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Lowly Greenhood</w:t>
            </w:r>
          </w:p>
        </w:tc>
        <w:tc>
          <w:tcPr>
            <w:tcW w:w="581" w:type="pct"/>
            <w:shd w:val="clear" w:color="auto" w:fill="FFFFFF" w:themeFill="background1"/>
            <w:hideMark/>
          </w:tcPr>
          <w:p w14:paraId="6E8DFE4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despectans</w:t>
            </w:r>
          </w:p>
        </w:tc>
        <w:tc>
          <w:tcPr>
            <w:tcW w:w="1259" w:type="pct"/>
            <w:shd w:val="clear" w:color="auto" w:fill="FFFFFF" w:themeFill="background1"/>
            <w:hideMark/>
          </w:tcPr>
          <w:p w14:paraId="586129F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p w14:paraId="22947EF1" w14:textId="77777777" w:rsidR="00307766" w:rsidRPr="00307766" w:rsidRDefault="00307766" w:rsidP="00EA32E0">
            <w:pPr>
              <w:spacing w:after="0" w:line="240" w:lineRule="auto"/>
              <w:rPr>
                <w:sz w:val="20"/>
                <w:szCs w:val="20"/>
              </w:rPr>
            </w:pPr>
          </w:p>
        </w:tc>
        <w:tc>
          <w:tcPr>
            <w:tcW w:w="1613" w:type="pct"/>
            <w:shd w:val="clear" w:color="auto" w:fill="FFFFFF" w:themeFill="background1"/>
            <w:hideMark/>
          </w:tcPr>
          <w:p w14:paraId="35D6A79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w:t>
            </w:r>
            <w:r w:rsidR="004105CB" w:rsidRPr="00307766">
              <w:rPr>
                <w:bCs/>
                <w:sz w:val="20"/>
                <w:szCs w:val="20"/>
              </w:rPr>
              <w:t>operations. Within</w:t>
            </w:r>
            <w:r w:rsidRPr="00307766">
              <w:rPr>
                <w:bCs/>
                <w:sz w:val="20"/>
                <w:szCs w:val="20"/>
              </w:rPr>
              <w:t xml:space="preserve"> the SMZ, timber harvesting activities are limited to thinning operations conducted in accordance with plans developed for the specific purpose of aiding the survival of Lowly Greenhood.</w:t>
            </w:r>
          </w:p>
        </w:tc>
        <w:tc>
          <w:tcPr>
            <w:tcW w:w="576" w:type="pct"/>
            <w:shd w:val="clear" w:color="auto" w:fill="FFFFFF" w:themeFill="background1"/>
            <w:hideMark/>
          </w:tcPr>
          <w:p w14:paraId="06E7FCA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7DEC029" w14:textId="77777777" w:rsidTr="00714EF7">
        <w:trPr>
          <w:trHeight w:val="480"/>
        </w:trPr>
        <w:tc>
          <w:tcPr>
            <w:tcW w:w="449" w:type="pct"/>
            <w:shd w:val="clear" w:color="auto" w:fill="FFFFFF" w:themeFill="background1"/>
            <w:hideMark/>
          </w:tcPr>
          <w:p w14:paraId="3101E38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308358F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Midlands Spider Orchid</w:t>
            </w:r>
          </w:p>
        </w:tc>
        <w:tc>
          <w:tcPr>
            <w:tcW w:w="581" w:type="pct"/>
            <w:shd w:val="clear" w:color="auto" w:fill="FFFFFF" w:themeFill="background1"/>
            <w:hideMark/>
          </w:tcPr>
          <w:p w14:paraId="39F8ACC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Caladenia clavescens</w:t>
            </w:r>
          </w:p>
        </w:tc>
        <w:tc>
          <w:tcPr>
            <w:tcW w:w="1259" w:type="pct"/>
            <w:shd w:val="clear" w:color="auto" w:fill="FFFFFF" w:themeFill="background1"/>
            <w:hideMark/>
          </w:tcPr>
          <w:p w14:paraId="140A5A1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6C2E01F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C0F092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FA1A87F" w14:textId="77777777" w:rsidTr="00224981">
        <w:trPr>
          <w:trHeight w:val="480"/>
        </w:trPr>
        <w:tc>
          <w:tcPr>
            <w:tcW w:w="449" w:type="pct"/>
            <w:tcBorders>
              <w:bottom w:val="single" w:sz="4" w:space="0" w:color="F79646" w:themeColor="accent6"/>
            </w:tcBorders>
            <w:shd w:val="clear" w:color="auto" w:fill="FFFFFF" w:themeFill="background1"/>
            <w:hideMark/>
          </w:tcPr>
          <w:p w14:paraId="277EB81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tcBorders>
              <w:bottom w:val="single" w:sz="4" w:space="0" w:color="F79646" w:themeColor="accent6"/>
            </w:tcBorders>
            <w:shd w:val="clear" w:color="auto" w:fill="FFFFFF" w:themeFill="background1"/>
            <w:hideMark/>
          </w:tcPr>
          <w:p w14:paraId="43682F7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Sikh's Whiskers</w:t>
            </w:r>
          </w:p>
        </w:tc>
        <w:tc>
          <w:tcPr>
            <w:tcW w:w="581" w:type="pct"/>
            <w:tcBorders>
              <w:bottom w:val="single" w:sz="4" w:space="0" w:color="F79646" w:themeColor="accent6"/>
            </w:tcBorders>
            <w:shd w:val="clear" w:color="auto" w:fill="FFFFFF" w:themeFill="background1"/>
            <w:hideMark/>
          </w:tcPr>
          <w:p w14:paraId="0EF24A3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boormanii</w:t>
            </w:r>
          </w:p>
        </w:tc>
        <w:tc>
          <w:tcPr>
            <w:tcW w:w="1259" w:type="pct"/>
            <w:tcBorders>
              <w:bottom w:val="single" w:sz="4" w:space="0" w:color="F79646" w:themeColor="accent6"/>
            </w:tcBorders>
            <w:shd w:val="clear" w:color="auto" w:fill="FFFFFF" w:themeFill="background1"/>
            <w:hideMark/>
          </w:tcPr>
          <w:p w14:paraId="0015F33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tcBorders>
              <w:bottom w:val="single" w:sz="4" w:space="0" w:color="F79646" w:themeColor="accent6"/>
            </w:tcBorders>
            <w:shd w:val="clear" w:color="auto" w:fill="FFFFFF" w:themeFill="background1"/>
            <w:hideMark/>
          </w:tcPr>
          <w:p w14:paraId="6520CA5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bottom w:val="single" w:sz="4" w:space="0" w:color="F79646" w:themeColor="accent6"/>
            </w:tcBorders>
            <w:shd w:val="clear" w:color="auto" w:fill="FFFFFF" w:themeFill="background1"/>
            <w:hideMark/>
          </w:tcPr>
          <w:p w14:paraId="35FF566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7F76F70" w14:textId="77777777" w:rsidTr="00714EF7">
        <w:trPr>
          <w:trHeight w:val="480"/>
        </w:trPr>
        <w:tc>
          <w:tcPr>
            <w:tcW w:w="449" w:type="pct"/>
            <w:shd w:val="clear" w:color="auto" w:fill="FFFFFF" w:themeFill="background1"/>
            <w:hideMark/>
          </w:tcPr>
          <w:p w14:paraId="17C9E12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36CEBCC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Sturdy Leek-orchid</w:t>
            </w:r>
          </w:p>
        </w:tc>
        <w:tc>
          <w:tcPr>
            <w:tcW w:w="581" w:type="pct"/>
            <w:shd w:val="clear" w:color="auto" w:fill="FFFFFF" w:themeFill="background1"/>
            <w:hideMark/>
          </w:tcPr>
          <w:p w14:paraId="342C051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Prasophyllum validum</w:t>
            </w:r>
          </w:p>
        </w:tc>
        <w:tc>
          <w:tcPr>
            <w:tcW w:w="1259" w:type="pct"/>
            <w:shd w:val="clear" w:color="auto" w:fill="FFFFFF" w:themeFill="background1"/>
            <w:hideMark/>
          </w:tcPr>
          <w:p w14:paraId="17CB258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676CA44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DE6527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CD9A50B" w14:textId="77777777" w:rsidTr="00714EF7">
        <w:trPr>
          <w:trHeight w:val="480"/>
        </w:trPr>
        <w:tc>
          <w:tcPr>
            <w:tcW w:w="449" w:type="pct"/>
            <w:shd w:val="clear" w:color="auto" w:fill="FFFFFF" w:themeFill="background1"/>
            <w:hideMark/>
          </w:tcPr>
          <w:p w14:paraId="0A7ACFF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Bendigo</w:t>
            </w:r>
          </w:p>
        </w:tc>
        <w:tc>
          <w:tcPr>
            <w:tcW w:w="521" w:type="pct"/>
            <w:shd w:val="clear" w:color="auto" w:fill="FFFFFF" w:themeFill="background1"/>
            <w:hideMark/>
          </w:tcPr>
          <w:p w14:paraId="2489EE8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Trailing Hop-bush</w:t>
            </w:r>
          </w:p>
        </w:tc>
        <w:tc>
          <w:tcPr>
            <w:tcW w:w="581" w:type="pct"/>
            <w:shd w:val="clear" w:color="auto" w:fill="FFFFFF" w:themeFill="background1"/>
            <w:hideMark/>
          </w:tcPr>
          <w:p w14:paraId="5A8FC3A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Dodonea procumbens</w:t>
            </w:r>
          </w:p>
        </w:tc>
        <w:tc>
          <w:tcPr>
            <w:tcW w:w="1259" w:type="pct"/>
            <w:shd w:val="clear" w:color="auto" w:fill="FFFFFF" w:themeFill="background1"/>
            <w:hideMark/>
          </w:tcPr>
          <w:p w14:paraId="585189A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4B1A970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62176D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224981" w:rsidRPr="00307766" w14:paraId="53CA0D45"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49D9002"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BAA5D9D" w14:textId="77777777" w:rsidR="00224981" w:rsidRPr="00224981" w:rsidRDefault="00224981" w:rsidP="00EA32E0">
            <w:pPr>
              <w:spacing w:after="0" w:line="240" w:lineRule="auto"/>
              <w:rPr>
                <w:bCs/>
                <w:sz w:val="20"/>
                <w:szCs w:val="20"/>
              </w:rPr>
            </w:pPr>
            <w:r w:rsidRPr="00307766">
              <w:rPr>
                <w:bCs/>
                <w:sz w:val="20"/>
                <w:szCs w:val="20"/>
              </w:rPr>
              <w:t xml:space="preserve"> Marsh Sun-orchid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61D63569" w14:textId="77777777" w:rsidR="00224981" w:rsidRPr="00230AA7" w:rsidRDefault="00224981" w:rsidP="00EA32E0">
            <w:pPr>
              <w:spacing w:after="0" w:line="240" w:lineRule="auto"/>
              <w:rPr>
                <w:bCs/>
                <w:i/>
                <w:sz w:val="20"/>
                <w:szCs w:val="20"/>
              </w:rPr>
            </w:pPr>
            <w:r w:rsidRPr="00230AA7">
              <w:rPr>
                <w:bCs/>
                <w:i/>
                <w:sz w:val="20"/>
                <w:szCs w:val="20"/>
              </w:rPr>
              <w:t>Thelymitra longiloba</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1CBF421"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86180E9"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F9B4C48"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5DFA52A"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96BE2DE"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AEB071D" w14:textId="77777777" w:rsidR="00224981" w:rsidRPr="00224981" w:rsidRDefault="00224981" w:rsidP="00EA32E0">
            <w:pPr>
              <w:spacing w:after="0" w:line="240" w:lineRule="auto"/>
              <w:rPr>
                <w:bCs/>
                <w:sz w:val="20"/>
                <w:szCs w:val="20"/>
              </w:rPr>
            </w:pPr>
            <w:r w:rsidRPr="00307766">
              <w:rPr>
                <w:bCs/>
                <w:sz w:val="20"/>
                <w:szCs w:val="20"/>
              </w:rPr>
              <w:t xml:space="preserve"> Slender Leek-orchid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57C9A4E" w14:textId="77777777" w:rsidR="00224981" w:rsidRPr="00230AA7" w:rsidRDefault="00224981" w:rsidP="00EA32E0">
            <w:pPr>
              <w:spacing w:after="0" w:line="240" w:lineRule="auto"/>
              <w:rPr>
                <w:bCs/>
                <w:i/>
                <w:sz w:val="20"/>
                <w:szCs w:val="20"/>
              </w:rPr>
            </w:pPr>
            <w:r w:rsidRPr="00230AA7">
              <w:rPr>
                <w:bCs/>
                <w:i/>
                <w:sz w:val="20"/>
                <w:szCs w:val="20"/>
              </w:rPr>
              <w:t>Prasophyllum parviflorum</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48389A12"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E7B8892"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24330F53"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6A172A01"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7FD01711"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6D11ED12" w14:textId="77777777" w:rsidR="00224981" w:rsidRPr="00224981" w:rsidRDefault="00224981" w:rsidP="00EA32E0">
            <w:pPr>
              <w:spacing w:after="0" w:line="240" w:lineRule="auto"/>
              <w:rPr>
                <w:bCs/>
                <w:sz w:val="20"/>
                <w:szCs w:val="20"/>
              </w:rPr>
            </w:pPr>
            <w:r w:rsidRPr="00307766">
              <w:rPr>
                <w:bCs/>
                <w:sz w:val="20"/>
                <w:szCs w:val="20"/>
              </w:rPr>
              <w:t>Austral Crane's-bill</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63C0BC28" w14:textId="77777777" w:rsidR="00224981" w:rsidRPr="00230AA7" w:rsidRDefault="00224981" w:rsidP="00EA32E0">
            <w:pPr>
              <w:spacing w:after="0" w:line="240" w:lineRule="auto"/>
              <w:rPr>
                <w:bCs/>
                <w:i/>
                <w:sz w:val="20"/>
                <w:szCs w:val="20"/>
              </w:rPr>
            </w:pPr>
            <w:r w:rsidRPr="00230AA7">
              <w:rPr>
                <w:bCs/>
                <w:i/>
                <w:sz w:val="20"/>
                <w:szCs w:val="20"/>
              </w:rPr>
              <w:t xml:space="preserve">Geranium solanderi var. solanderi s.s.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3FF24AB"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1E2EA1AB"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DFCE62C"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64E812BB"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15B36AAB"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F0FD0BB" w14:textId="77777777" w:rsidR="00224981" w:rsidRPr="00224981" w:rsidRDefault="00224981" w:rsidP="00EA32E0">
            <w:pPr>
              <w:spacing w:after="0" w:line="240" w:lineRule="auto"/>
              <w:rPr>
                <w:bCs/>
                <w:sz w:val="20"/>
                <w:szCs w:val="20"/>
              </w:rPr>
            </w:pPr>
            <w:r w:rsidRPr="00307766">
              <w:rPr>
                <w:bCs/>
                <w:sz w:val="20"/>
                <w:szCs w:val="20"/>
              </w:rPr>
              <w:t>Austral Moonwort</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3CC748A9" w14:textId="77777777" w:rsidR="00224981" w:rsidRPr="00230AA7" w:rsidRDefault="00224981" w:rsidP="00EA32E0">
            <w:pPr>
              <w:spacing w:after="0" w:line="240" w:lineRule="auto"/>
              <w:rPr>
                <w:bCs/>
                <w:i/>
                <w:sz w:val="20"/>
                <w:szCs w:val="20"/>
              </w:rPr>
            </w:pPr>
            <w:r w:rsidRPr="00230AA7">
              <w:rPr>
                <w:bCs/>
                <w:i/>
                <w:sz w:val="20"/>
                <w:szCs w:val="20"/>
              </w:rPr>
              <w:t xml:space="preserve">Botrychium australe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443B541C"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3169269"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3FB90A1"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4CC5673E"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6236A26"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7AC01F5" w14:textId="77777777" w:rsidR="00224981" w:rsidRPr="00224981" w:rsidRDefault="00224981" w:rsidP="00EA32E0">
            <w:pPr>
              <w:spacing w:after="0" w:line="240" w:lineRule="auto"/>
              <w:rPr>
                <w:bCs/>
                <w:sz w:val="20"/>
                <w:szCs w:val="20"/>
              </w:rPr>
            </w:pPr>
            <w:r w:rsidRPr="00307766">
              <w:rPr>
                <w:bCs/>
                <w:sz w:val="20"/>
                <w:szCs w:val="20"/>
              </w:rPr>
              <w:t>Austral Toad-flax</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6CD3D8C9" w14:textId="77777777" w:rsidR="00224981" w:rsidRPr="00230AA7" w:rsidRDefault="00224981" w:rsidP="00EA32E0">
            <w:pPr>
              <w:spacing w:after="0" w:line="240" w:lineRule="auto"/>
              <w:rPr>
                <w:bCs/>
                <w:i/>
                <w:sz w:val="20"/>
                <w:szCs w:val="20"/>
              </w:rPr>
            </w:pPr>
            <w:r w:rsidRPr="00230AA7">
              <w:rPr>
                <w:bCs/>
                <w:i/>
                <w:sz w:val="20"/>
                <w:szCs w:val="20"/>
              </w:rPr>
              <w:t xml:space="preserve">Thesium australe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6308D7C"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FB08844"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26877B7"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ABD05E4"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4C16A577"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BD6AE4F" w14:textId="77777777" w:rsidR="00224981" w:rsidRPr="00224981" w:rsidRDefault="00224981" w:rsidP="00EA32E0">
            <w:pPr>
              <w:spacing w:after="0" w:line="240" w:lineRule="auto"/>
              <w:rPr>
                <w:bCs/>
                <w:sz w:val="20"/>
                <w:szCs w:val="20"/>
              </w:rPr>
            </w:pPr>
            <w:r w:rsidRPr="00307766">
              <w:rPr>
                <w:bCs/>
                <w:sz w:val="20"/>
                <w:szCs w:val="20"/>
              </w:rPr>
              <w:t>Hairy Anchor Plant</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15E9CBA4" w14:textId="77777777" w:rsidR="00224981" w:rsidRPr="00230AA7" w:rsidRDefault="00224981" w:rsidP="00EA32E0">
            <w:pPr>
              <w:spacing w:after="0" w:line="240" w:lineRule="auto"/>
              <w:rPr>
                <w:bCs/>
                <w:i/>
                <w:sz w:val="20"/>
                <w:szCs w:val="20"/>
              </w:rPr>
            </w:pPr>
            <w:r w:rsidRPr="00230AA7">
              <w:rPr>
                <w:bCs/>
                <w:i/>
                <w:sz w:val="20"/>
                <w:szCs w:val="20"/>
              </w:rPr>
              <w:t xml:space="preserve">Discaria pubescens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45361C3C"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47E5F27A"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5B941380"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66CCB47E"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097E75A"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7E933445" w14:textId="77777777" w:rsidR="00224981" w:rsidRPr="00224981" w:rsidRDefault="00224981" w:rsidP="00EA32E0">
            <w:pPr>
              <w:spacing w:after="0" w:line="240" w:lineRule="auto"/>
              <w:rPr>
                <w:bCs/>
                <w:sz w:val="20"/>
                <w:szCs w:val="20"/>
              </w:rPr>
            </w:pPr>
            <w:r w:rsidRPr="00307766">
              <w:rPr>
                <w:bCs/>
                <w:sz w:val="20"/>
                <w:szCs w:val="20"/>
              </w:rPr>
              <w:t>Bantam Bush-pea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0492D54" w14:textId="77777777" w:rsidR="00224981" w:rsidRPr="00230AA7" w:rsidRDefault="00224981" w:rsidP="00EA32E0">
            <w:pPr>
              <w:spacing w:after="0" w:line="240" w:lineRule="auto"/>
              <w:rPr>
                <w:bCs/>
                <w:i/>
                <w:sz w:val="20"/>
                <w:szCs w:val="20"/>
              </w:rPr>
            </w:pPr>
            <w:r w:rsidRPr="00230AA7">
              <w:rPr>
                <w:bCs/>
                <w:i/>
                <w:sz w:val="20"/>
                <w:szCs w:val="20"/>
              </w:rPr>
              <w:t xml:space="preserve">Pultenaea parrisiae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425CEFDE"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26AF756"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5C9F4FFE"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35B23336"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563521DC"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F60D7D4" w14:textId="77777777" w:rsidR="00224981" w:rsidRPr="00224981" w:rsidRDefault="00224981" w:rsidP="00EA32E0">
            <w:pPr>
              <w:spacing w:after="0" w:line="240" w:lineRule="auto"/>
              <w:rPr>
                <w:bCs/>
                <w:sz w:val="20"/>
                <w:szCs w:val="20"/>
              </w:rPr>
            </w:pPr>
            <w:r w:rsidRPr="00307766">
              <w:rPr>
                <w:bCs/>
                <w:sz w:val="20"/>
                <w:szCs w:val="20"/>
              </w:rPr>
              <w:t>Betka Bottlebrush</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144B0DD" w14:textId="77777777" w:rsidR="00224981" w:rsidRPr="00230AA7" w:rsidRDefault="00224981" w:rsidP="00EA32E0">
            <w:pPr>
              <w:spacing w:after="0" w:line="240" w:lineRule="auto"/>
              <w:rPr>
                <w:bCs/>
                <w:i/>
                <w:sz w:val="20"/>
                <w:szCs w:val="20"/>
              </w:rPr>
            </w:pPr>
            <w:r w:rsidRPr="00230AA7">
              <w:rPr>
                <w:bCs/>
                <w:i/>
                <w:sz w:val="20"/>
                <w:szCs w:val="20"/>
              </w:rPr>
              <w:t xml:space="preserve">Callistemon kenmorrisonii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5341E7C0"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226485F2"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5735C8D"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01012303"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10637BFB"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53980C19" w14:textId="77777777" w:rsidR="00224981" w:rsidRPr="00224981" w:rsidRDefault="00224981" w:rsidP="00EA32E0">
            <w:pPr>
              <w:spacing w:after="0" w:line="240" w:lineRule="auto"/>
              <w:rPr>
                <w:bCs/>
                <w:sz w:val="20"/>
                <w:szCs w:val="20"/>
              </w:rPr>
            </w:pPr>
            <w:r w:rsidRPr="00307766">
              <w:rPr>
                <w:bCs/>
                <w:sz w:val="20"/>
                <w:szCs w:val="20"/>
              </w:rPr>
              <w:t>Binung</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B14F29A" w14:textId="77777777" w:rsidR="00224981" w:rsidRPr="00230AA7" w:rsidRDefault="00224981" w:rsidP="00EA32E0">
            <w:pPr>
              <w:spacing w:after="0" w:line="240" w:lineRule="auto"/>
              <w:rPr>
                <w:bCs/>
                <w:i/>
                <w:sz w:val="20"/>
                <w:szCs w:val="20"/>
              </w:rPr>
            </w:pPr>
            <w:r w:rsidRPr="00230AA7">
              <w:rPr>
                <w:bCs/>
                <w:i/>
                <w:sz w:val="20"/>
                <w:szCs w:val="20"/>
              </w:rPr>
              <w:t xml:space="preserve">Christella dentata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3DABB76A"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FA8438E"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534ADEC"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7616BFE5"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3A8C956"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D40B845" w14:textId="77777777" w:rsidR="00224981" w:rsidRPr="00224981" w:rsidRDefault="00224981" w:rsidP="00EA32E0">
            <w:pPr>
              <w:spacing w:after="0" w:line="240" w:lineRule="auto"/>
              <w:rPr>
                <w:bCs/>
                <w:sz w:val="20"/>
                <w:szCs w:val="20"/>
              </w:rPr>
            </w:pPr>
            <w:r w:rsidRPr="00307766">
              <w:rPr>
                <w:bCs/>
                <w:sz w:val="20"/>
                <w:szCs w:val="20"/>
              </w:rPr>
              <w:t>Black Stem</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6E9EDBE" w14:textId="77777777" w:rsidR="00224981" w:rsidRPr="00230AA7" w:rsidRDefault="00224981" w:rsidP="00EA32E0">
            <w:pPr>
              <w:spacing w:after="0" w:line="240" w:lineRule="auto"/>
              <w:rPr>
                <w:bCs/>
                <w:i/>
                <w:sz w:val="20"/>
                <w:szCs w:val="20"/>
              </w:rPr>
            </w:pPr>
            <w:r w:rsidRPr="00230AA7">
              <w:rPr>
                <w:bCs/>
                <w:i/>
                <w:sz w:val="20"/>
                <w:szCs w:val="20"/>
              </w:rPr>
              <w:t xml:space="preserve">Adiantum formosum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67527CD5"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28BE1A0"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2B5BA6B2"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572EC0B"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61CCAE19"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43FE34E" w14:textId="77777777" w:rsidR="00224981" w:rsidRPr="00224981" w:rsidRDefault="00224981" w:rsidP="00EA32E0">
            <w:pPr>
              <w:spacing w:after="0" w:line="240" w:lineRule="auto"/>
              <w:rPr>
                <w:bCs/>
                <w:sz w:val="20"/>
                <w:szCs w:val="20"/>
              </w:rPr>
            </w:pPr>
            <w:r w:rsidRPr="00307766">
              <w:rPr>
                <w:bCs/>
                <w:sz w:val="20"/>
                <w:szCs w:val="20"/>
              </w:rPr>
              <w:t>Blackfellow's Hemp</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21FFE23B" w14:textId="77777777" w:rsidR="00224981" w:rsidRPr="00230AA7" w:rsidRDefault="00224981" w:rsidP="00EA32E0">
            <w:pPr>
              <w:spacing w:after="0" w:line="240" w:lineRule="auto"/>
              <w:rPr>
                <w:bCs/>
                <w:i/>
                <w:sz w:val="20"/>
                <w:szCs w:val="20"/>
              </w:rPr>
            </w:pPr>
            <w:r w:rsidRPr="00230AA7">
              <w:rPr>
                <w:bCs/>
                <w:i/>
                <w:sz w:val="20"/>
                <w:szCs w:val="20"/>
              </w:rPr>
              <w:t xml:space="preserve">Commersonia rossii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096C26E"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2ADDD5C"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431205BD"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75515D2"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44D6274E"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66AEB5D9" w14:textId="77777777" w:rsidR="00224981" w:rsidRPr="00224981" w:rsidRDefault="00224981" w:rsidP="00EA32E0">
            <w:pPr>
              <w:spacing w:after="0" w:line="240" w:lineRule="auto"/>
              <w:rPr>
                <w:bCs/>
                <w:sz w:val="20"/>
                <w:szCs w:val="20"/>
              </w:rPr>
            </w:pPr>
            <w:r w:rsidRPr="00307766">
              <w:rPr>
                <w:bCs/>
                <w:sz w:val="20"/>
                <w:szCs w:val="20"/>
              </w:rPr>
              <w:t>Blunt Sandalwood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7832FDB" w14:textId="77777777" w:rsidR="00224981" w:rsidRPr="00230AA7" w:rsidRDefault="00224981" w:rsidP="00EA32E0">
            <w:pPr>
              <w:spacing w:after="0" w:line="240" w:lineRule="auto"/>
              <w:rPr>
                <w:bCs/>
                <w:i/>
                <w:sz w:val="20"/>
                <w:szCs w:val="20"/>
              </w:rPr>
            </w:pPr>
            <w:r w:rsidRPr="00230AA7">
              <w:rPr>
                <w:bCs/>
                <w:i/>
                <w:sz w:val="20"/>
                <w:szCs w:val="20"/>
              </w:rPr>
              <w:t xml:space="preserve">Santalum obtusifolium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5ECFBF38"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2E7BF4D"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FA2E5C1"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FAE8DA3"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76330B1A"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F3DE147" w14:textId="77777777" w:rsidR="00224981" w:rsidRPr="00224981" w:rsidRDefault="00224981" w:rsidP="00EA32E0">
            <w:pPr>
              <w:spacing w:after="0" w:line="240" w:lineRule="auto"/>
              <w:rPr>
                <w:bCs/>
                <w:sz w:val="20"/>
                <w:szCs w:val="20"/>
              </w:rPr>
            </w:pPr>
            <w:r w:rsidRPr="00307766">
              <w:rPr>
                <w:bCs/>
                <w:sz w:val="20"/>
                <w:szCs w:val="20"/>
              </w:rPr>
              <w:t>Bog Saw-sedge</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23F82BF3" w14:textId="77777777" w:rsidR="00224981" w:rsidRPr="00230AA7" w:rsidRDefault="00224981" w:rsidP="00EA32E0">
            <w:pPr>
              <w:spacing w:after="0" w:line="240" w:lineRule="auto"/>
              <w:rPr>
                <w:bCs/>
                <w:i/>
                <w:sz w:val="20"/>
                <w:szCs w:val="20"/>
              </w:rPr>
            </w:pPr>
            <w:r w:rsidRPr="00230AA7">
              <w:rPr>
                <w:bCs/>
                <w:i/>
                <w:sz w:val="20"/>
                <w:szCs w:val="20"/>
              </w:rPr>
              <w:t>Gahnia subaequiglumis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02BAC3E0"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1F91D80"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5CED8906"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924A02D"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67C739F"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6F6C4039" w14:textId="77777777" w:rsidR="00224981" w:rsidRPr="00224981" w:rsidRDefault="00224981" w:rsidP="00EA32E0">
            <w:pPr>
              <w:spacing w:after="0" w:line="240" w:lineRule="auto"/>
              <w:rPr>
                <w:bCs/>
                <w:sz w:val="20"/>
                <w:szCs w:val="20"/>
              </w:rPr>
            </w:pPr>
            <w:r w:rsidRPr="00307766">
              <w:rPr>
                <w:bCs/>
                <w:sz w:val="20"/>
                <w:szCs w:val="20"/>
              </w:rPr>
              <w:t>Bonnet 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26E8C405" w14:textId="77777777" w:rsidR="00224981" w:rsidRPr="00230AA7" w:rsidRDefault="00224981" w:rsidP="00EA32E0">
            <w:pPr>
              <w:spacing w:after="0" w:line="240" w:lineRule="auto"/>
              <w:rPr>
                <w:bCs/>
                <w:i/>
                <w:sz w:val="20"/>
                <w:szCs w:val="20"/>
              </w:rPr>
            </w:pPr>
            <w:r w:rsidRPr="00230AA7">
              <w:rPr>
                <w:bCs/>
                <w:i/>
                <w:sz w:val="20"/>
                <w:szCs w:val="20"/>
              </w:rPr>
              <w:t xml:space="preserve">Cryptostylis erecta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4AB4AA4A"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FF5B4C0"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023D163"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A57B096"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6D21B6B0"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16A5DB2" w14:textId="77777777" w:rsidR="00224981" w:rsidRPr="00224981" w:rsidRDefault="00224981" w:rsidP="00EA32E0">
            <w:pPr>
              <w:spacing w:after="0" w:line="240" w:lineRule="auto"/>
              <w:rPr>
                <w:bCs/>
                <w:sz w:val="20"/>
                <w:szCs w:val="20"/>
              </w:rPr>
            </w:pPr>
            <w:r w:rsidRPr="00307766">
              <w:rPr>
                <w:bCs/>
                <w:sz w:val="20"/>
                <w:szCs w:val="20"/>
              </w:rPr>
              <w:t>Buff Hazelwood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289954E6" w14:textId="77777777" w:rsidR="00224981" w:rsidRPr="00230AA7" w:rsidRDefault="00224981" w:rsidP="00EA32E0">
            <w:pPr>
              <w:spacing w:after="0" w:line="240" w:lineRule="auto"/>
              <w:rPr>
                <w:bCs/>
                <w:i/>
                <w:sz w:val="20"/>
                <w:szCs w:val="20"/>
              </w:rPr>
            </w:pPr>
            <w:r w:rsidRPr="00230AA7">
              <w:rPr>
                <w:bCs/>
                <w:i/>
                <w:sz w:val="20"/>
                <w:szCs w:val="20"/>
              </w:rPr>
              <w:t xml:space="preserve">Symplocos thwaitesii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D5AD03A"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FF2FE49"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8121FB7"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759A7294"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11E1CB2"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6B3FA6F6" w14:textId="77777777" w:rsidR="00224981" w:rsidRPr="00224981" w:rsidRDefault="00224981" w:rsidP="00EA32E0">
            <w:pPr>
              <w:spacing w:after="0" w:line="240" w:lineRule="auto"/>
              <w:rPr>
                <w:bCs/>
                <w:sz w:val="20"/>
                <w:szCs w:val="20"/>
              </w:rPr>
            </w:pPr>
            <w:r w:rsidRPr="00307766">
              <w:rPr>
                <w:bCs/>
                <w:sz w:val="20"/>
                <w:szCs w:val="20"/>
              </w:rPr>
              <w:t>Cabbage Fan-palm</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3F52475" w14:textId="77777777" w:rsidR="00224981" w:rsidRPr="00230AA7" w:rsidRDefault="00224981" w:rsidP="00EA32E0">
            <w:pPr>
              <w:spacing w:after="0" w:line="240" w:lineRule="auto"/>
              <w:rPr>
                <w:bCs/>
                <w:i/>
                <w:sz w:val="20"/>
                <w:szCs w:val="20"/>
              </w:rPr>
            </w:pPr>
            <w:r w:rsidRPr="00230AA7">
              <w:rPr>
                <w:bCs/>
                <w:i/>
                <w:sz w:val="20"/>
                <w:szCs w:val="20"/>
              </w:rPr>
              <w:t xml:space="preserve">Livistona australis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6E843DFF"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24B40E4"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C056256"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62017732"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412A82FD"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6EFFB0E" w14:textId="77777777" w:rsidR="00224981" w:rsidRPr="00224981" w:rsidRDefault="00224981" w:rsidP="00EA32E0">
            <w:pPr>
              <w:spacing w:after="0" w:line="240" w:lineRule="auto"/>
              <w:rPr>
                <w:bCs/>
                <w:sz w:val="20"/>
                <w:szCs w:val="20"/>
              </w:rPr>
            </w:pPr>
            <w:r w:rsidRPr="00307766">
              <w:rPr>
                <w:bCs/>
                <w:sz w:val="20"/>
                <w:szCs w:val="20"/>
              </w:rPr>
              <w:t>Coastal Greenhood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F7F0515" w14:textId="77777777" w:rsidR="00224981" w:rsidRPr="00230AA7" w:rsidRDefault="00224981" w:rsidP="00EA32E0">
            <w:pPr>
              <w:spacing w:after="0" w:line="240" w:lineRule="auto"/>
              <w:rPr>
                <w:bCs/>
                <w:i/>
                <w:sz w:val="20"/>
                <w:szCs w:val="20"/>
              </w:rPr>
            </w:pPr>
            <w:r w:rsidRPr="00230AA7">
              <w:rPr>
                <w:bCs/>
                <w:i/>
                <w:sz w:val="20"/>
                <w:szCs w:val="20"/>
              </w:rPr>
              <w:t xml:space="preserve">Pterostylis alveata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6F2A490"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59FE90C"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2BC6F2B"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67837ABF"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6D46AA4E"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B0056D0" w14:textId="77777777" w:rsidR="00224981" w:rsidRPr="00224981" w:rsidRDefault="00224981" w:rsidP="00EA32E0">
            <w:pPr>
              <w:spacing w:after="0" w:line="240" w:lineRule="auto"/>
              <w:rPr>
                <w:bCs/>
                <w:sz w:val="20"/>
                <w:szCs w:val="20"/>
              </w:rPr>
            </w:pPr>
            <w:r w:rsidRPr="00307766">
              <w:rPr>
                <w:bCs/>
                <w:sz w:val="20"/>
                <w:szCs w:val="20"/>
              </w:rPr>
              <w:t>Colquhoun Grevillea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670F59BA" w14:textId="77777777" w:rsidR="00224981" w:rsidRPr="00230AA7" w:rsidRDefault="00224981" w:rsidP="00EA32E0">
            <w:pPr>
              <w:spacing w:after="0" w:line="240" w:lineRule="auto"/>
              <w:rPr>
                <w:bCs/>
                <w:i/>
                <w:sz w:val="20"/>
                <w:szCs w:val="20"/>
              </w:rPr>
            </w:pPr>
            <w:r w:rsidRPr="00230AA7">
              <w:rPr>
                <w:bCs/>
                <w:i/>
                <w:sz w:val="20"/>
                <w:szCs w:val="20"/>
              </w:rPr>
              <w:t xml:space="preserve">Grevillea celata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52F2318D"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063C72A"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EDC6108"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3FBECA2F"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A08E18E"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1C1DB35" w14:textId="77777777" w:rsidR="00224981" w:rsidRPr="00224981" w:rsidRDefault="00224981" w:rsidP="00EA32E0">
            <w:pPr>
              <w:spacing w:after="0" w:line="240" w:lineRule="auto"/>
              <w:rPr>
                <w:bCs/>
                <w:sz w:val="20"/>
                <w:szCs w:val="20"/>
              </w:rPr>
            </w:pPr>
            <w:r w:rsidRPr="00307766">
              <w:rPr>
                <w:bCs/>
                <w:sz w:val="20"/>
                <w:szCs w:val="20"/>
              </w:rPr>
              <w:t>Devious Bent-grass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50332D6" w14:textId="77777777" w:rsidR="00224981" w:rsidRPr="00230AA7" w:rsidRDefault="00224981" w:rsidP="00EA32E0">
            <w:pPr>
              <w:spacing w:after="0" w:line="240" w:lineRule="auto"/>
              <w:rPr>
                <w:bCs/>
                <w:i/>
                <w:sz w:val="20"/>
                <w:szCs w:val="20"/>
              </w:rPr>
            </w:pPr>
            <w:r w:rsidRPr="00230AA7">
              <w:rPr>
                <w:bCs/>
                <w:i/>
                <w:sz w:val="20"/>
                <w:szCs w:val="20"/>
              </w:rPr>
              <w:t xml:space="preserve">Deyeuxia decipiens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66C1E028"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6C15A01"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2A6B01B"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43989139"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155F46C4"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32A90F1" w14:textId="77777777" w:rsidR="00224981" w:rsidRPr="00224981" w:rsidRDefault="00224981" w:rsidP="00EA32E0">
            <w:pPr>
              <w:spacing w:after="0" w:line="240" w:lineRule="auto"/>
              <w:rPr>
                <w:bCs/>
                <w:sz w:val="20"/>
                <w:szCs w:val="20"/>
              </w:rPr>
            </w:pPr>
            <w:r w:rsidRPr="00307766">
              <w:rPr>
                <w:bCs/>
                <w:sz w:val="20"/>
                <w:szCs w:val="20"/>
              </w:rPr>
              <w:t>Dwarf Milkwort</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130728D2" w14:textId="77777777" w:rsidR="00224981" w:rsidRPr="00230AA7" w:rsidRDefault="00224981" w:rsidP="00EA32E0">
            <w:pPr>
              <w:spacing w:after="0" w:line="240" w:lineRule="auto"/>
              <w:rPr>
                <w:bCs/>
                <w:i/>
                <w:sz w:val="20"/>
                <w:szCs w:val="20"/>
              </w:rPr>
            </w:pPr>
            <w:r w:rsidRPr="00230AA7">
              <w:rPr>
                <w:bCs/>
                <w:i/>
                <w:sz w:val="20"/>
                <w:szCs w:val="20"/>
              </w:rPr>
              <w:t xml:space="preserve">Polygala japonica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4B5CDC5"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1DA3C201"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2E56661F"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0ECDE9BF"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4F080901"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24E4847" w14:textId="77777777" w:rsidR="00224981" w:rsidRPr="00224981" w:rsidRDefault="00224981" w:rsidP="00EA32E0">
            <w:pPr>
              <w:spacing w:after="0" w:line="240" w:lineRule="auto"/>
              <w:rPr>
                <w:bCs/>
                <w:sz w:val="20"/>
                <w:szCs w:val="20"/>
              </w:rPr>
            </w:pPr>
            <w:r w:rsidRPr="00307766">
              <w:rPr>
                <w:bCs/>
                <w:sz w:val="20"/>
                <w:szCs w:val="20"/>
              </w:rPr>
              <w:t>Fairy Lanterns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10378843" w14:textId="77777777" w:rsidR="00224981" w:rsidRPr="00230AA7" w:rsidRDefault="00224981" w:rsidP="00EA32E0">
            <w:pPr>
              <w:spacing w:after="0" w:line="240" w:lineRule="auto"/>
              <w:rPr>
                <w:bCs/>
                <w:i/>
                <w:sz w:val="20"/>
                <w:szCs w:val="20"/>
              </w:rPr>
            </w:pPr>
            <w:r w:rsidRPr="00230AA7">
              <w:rPr>
                <w:bCs/>
                <w:i/>
                <w:sz w:val="20"/>
                <w:szCs w:val="20"/>
              </w:rPr>
              <w:t xml:space="preserve">Thismia rodwayi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3D733C39"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8DA24F0"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3C7B094"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04918A92"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C8CFEE9"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81BDECE" w14:textId="77777777" w:rsidR="00224981" w:rsidRPr="00224981" w:rsidRDefault="00224981" w:rsidP="00EA32E0">
            <w:pPr>
              <w:spacing w:after="0" w:line="240" w:lineRule="auto"/>
              <w:rPr>
                <w:bCs/>
                <w:sz w:val="20"/>
                <w:szCs w:val="20"/>
              </w:rPr>
            </w:pPr>
            <w:r w:rsidRPr="00307766">
              <w:rPr>
                <w:bCs/>
                <w:sz w:val="20"/>
                <w:szCs w:val="20"/>
              </w:rPr>
              <w:t>Fine Bent-grass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03F341F" w14:textId="77777777" w:rsidR="00224981" w:rsidRPr="00230AA7" w:rsidRDefault="00224981" w:rsidP="00EA32E0">
            <w:pPr>
              <w:spacing w:after="0" w:line="240" w:lineRule="auto"/>
              <w:rPr>
                <w:bCs/>
                <w:i/>
                <w:sz w:val="20"/>
                <w:szCs w:val="20"/>
              </w:rPr>
            </w:pPr>
            <w:r w:rsidRPr="00230AA7">
              <w:rPr>
                <w:bCs/>
                <w:i/>
                <w:sz w:val="20"/>
                <w:szCs w:val="20"/>
              </w:rPr>
              <w:t xml:space="preserve">Deyeuxia parviseta var. boormanii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3BF2DFB"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2853A9D0"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2CA6582D"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6FC82842"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5E7DBCCF"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8C12CC4" w14:textId="77777777" w:rsidR="00224981" w:rsidRPr="00224981" w:rsidRDefault="00224981" w:rsidP="00EA32E0">
            <w:pPr>
              <w:spacing w:after="0" w:line="240" w:lineRule="auto"/>
              <w:rPr>
                <w:bCs/>
                <w:sz w:val="20"/>
                <w:szCs w:val="20"/>
              </w:rPr>
            </w:pPr>
            <w:r w:rsidRPr="00307766">
              <w:rPr>
                <w:bCs/>
                <w:sz w:val="20"/>
                <w:szCs w:val="20"/>
              </w:rPr>
              <w:t>Forest Weft-moss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45DF0D55" w14:textId="77777777" w:rsidR="00224981" w:rsidRPr="00230AA7" w:rsidRDefault="00224981" w:rsidP="00EA32E0">
            <w:pPr>
              <w:spacing w:after="0" w:line="240" w:lineRule="auto"/>
              <w:rPr>
                <w:bCs/>
                <w:i/>
                <w:sz w:val="20"/>
                <w:szCs w:val="20"/>
              </w:rPr>
            </w:pPr>
            <w:r w:rsidRPr="00230AA7">
              <w:rPr>
                <w:bCs/>
                <w:i/>
                <w:sz w:val="20"/>
                <w:szCs w:val="20"/>
              </w:rPr>
              <w:t xml:space="preserve">Thuidium laeviusculum s.s.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90F3D37"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8AC1775"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D0CD158"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786F911"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6CBD5F97"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3809082F" w14:textId="77777777" w:rsidR="00224981" w:rsidRPr="00224981" w:rsidRDefault="00224981" w:rsidP="00EA32E0">
            <w:pPr>
              <w:spacing w:after="0" w:line="240" w:lineRule="auto"/>
              <w:rPr>
                <w:bCs/>
                <w:sz w:val="20"/>
                <w:szCs w:val="20"/>
              </w:rPr>
            </w:pPr>
            <w:r w:rsidRPr="00307766">
              <w:rPr>
                <w:bCs/>
                <w:sz w:val="20"/>
                <w:szCs w:val="20"/>
              </w:rPr>
              <w:t>Forrester's Bottlebrush</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4D8BD54E" w14:textId="77777777" w:rsidR="00224981" w:rsidRPr="00230AA7" w:rsidRDefault="00224981" w:rsidP="00EA32E0">
            <w:pPr>
              <w:spacing w:after="0" w:line="240" w:lineRule="auto"/>
              <w:rPr>
                <w:bCs/>
                <w:i/>
                <w:sz w:val="20"/>
                <w:szCs w:val="20"/>
              </w:rPr>
            </w:pPr>
            <w:r w:rsidRPr="00230AA7">
              <w:rPr>
                <w:bCs/>
                <w:i/>
                <w:sz w:val="20"/>
                <w:szCs w:val="20"/>
              </w:rPr>
              <w:t xml:space="preserve">Callistemon forresterae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0882F033"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2245865B"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04022E1"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FB9C2B5"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00DC729"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B9E3C66" w14:textId="77777777" w:rsidR="00224981" w:rsidRPr="00224981" w:rsidRDefault="00224981" w:rsidP="00EA32E0">
            <w:pPr>
              <w:spacing w:after="0" w:line="240" w:lineRule="auto"/>
              <w:rPr>
                <w:bCs/>
                <w:sz w:val="20"/>
                <w:szCs w:val="20"/>
              </w:rPr>
            </w:pPr>
            <w:r w:rsidRPr="00307766">
              <w:rPr>
                <w:bCs/>
                <w:sz w:val="20"/>
                <w:szCs w:val="20"/>
              </w:rPr>
              <w:t>Genoa River Correa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207FD9FE" w14:textId="77777777" w:rsidR="00224981" w:rsidRPr="00230AA7" w:rsidRDefault="00224981" w:rsidP="00EA32E0">
            <w:pPr>
              <w:spacing w:after="0" w:line="240" w:lineRule="auto"/>
              <w:rPr>
                <w:bCs/>
                <w:i/>
                <w:sz w:val="20"/>
                <w:szCs w:val="20"/>
              </w:rPr>
            </w:pPr>
            <w:r w:rsidRPr="00230AA7">
              <w:rPr>
                <w:bCs/>
                <w:i/>
                <w:sz w:val="20"/>
                <w:szCs w:val="20"/>
              </w:rPr>
              <w:t xml:space="preserve">Correa lawrenceana var. genoensis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63DA9CF1"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4C3C82E"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5E3657F"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585A9EE"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46F601E"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3FC70184" w14:textId="77777777" w:rsidR="00224981" w:rsidRPr="00224981" w:rsidRDefault="00224981" w:rsidP="00EA32E0">
            <w:pPr>
              <w:spacing w:after="0" w:line="240" w:lineRule="auto"/>
              <w:rPr>
                <w:bCs/>
                <w:sz w:val="20"/>
                <w:szCs w:val="20"/>
              </w:rPr>
            </w:pPr>
            <w:r w:rsidRPr="00307766">
              <w:rPr>
                <w:bCs/>
                <w:sz w:val="20"/>
                <w:szCs w:val="20"/>
              </w:rPr>
              <w:t>Granite Greenhood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091FBA5" w14:textId="77777777" w:rsidR="00224981" w:rsidRPr="00230AA7" w:rsidRDefault="00224981" w:rsidP="00EA32E0">
            <w:pPr>
              <w:spacing w:after="0" w:line="240" w:lineRule="auto"/>
              <w:rPr>
                <w:bCs/>
                <w:i/>
                <w:sz w:val="20"/>
                <w:szCs w:val="20"/>
              </w:rPr>
            </w:pPr>
            <w:r w:rsidRPr="00230AA7">
              <w:rPr>
                <w:bCs/>
                <w:i/>
                <w:sz w:val="20"/>
                <w:szCs w:val="20"/>
              </w:rPr>
              <w:t xml:space="preserve">Pterostylis tunstallii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0B6FC8DA"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A7919DA"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2E1A50C"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474D064"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3D4F0F2"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B2C3375" w14:textId="77777777" w:rsidR="00224981" w:rsidRPr="00224981" w:rsidRDefault="00224981" w:rsidP="00EA32E0">
            <w:pPr>
              <w:spacing w:after="0" w:line="240" w:lineRule="auto"/>
              <w:rPr>
                <w:bCs/>
                <w:sz w:val="20"/>
                <w:szCs w:val="20"/>
              </w:rPr>
            </w:pPr>
            <w:r w:rsidRPr="00307766">
              <w:rPr>
                <w:bCs/>
                <w:sz w:val="20"/>
                <w:szCs w:val="20"/>
              </w:rPr>
              <w:t>Green Leek-orchid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9BEC42F" w14:textId="77777777" w:rsidR="00224981" w:rsidRPr="00230AA7" w:rsidRDefault="00224981" w:rsidP="00EA32E0">
            <w:pPr>
              <w:spacing w:after="0" w:line="240" w:lineRule="auto"/>
              <w:rPr>
                <w:bCs/>
                <w:i/>
                <w:sz w:val="20"/>
                <w:szCs w:val="20"/>
              </w:rPr>
            </w:pPr>
            <w:r w:rsidRPr="00230AA7">
              <w:rPr>
                <w:bCs/>
                <w:i/>
                <w:sz w:val="20"/>
                <w:szCs w:val="20"/>
              </w:rPr>
              <w:t xml:space="preserve">Prasophyllum lindleyanum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678E6C9"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173A9134"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CE125D2"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F14CD73"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06B63C5"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22DF556F" w14:textId="77777777" w:rsidR="00224981" w:rsidRPr="00224981" w:rsidRDefault="00224981" w:rsidP="00EA32E0">
            <w:pPr>
              <w:spacing w:after="0" w:line="240" w:lineRule="auto"/>
              <w:rPr>
                <w:bCs/>
                <w:sz w:val="20"/>
                <w:szCs w:val="20"/>
              </w:rPr>
            </w:pPr>
            <w:r w:rsidRPr="00307766">
              <w:rPr>
                <w:bCs/>
                <w:sz w:val="20"/>
                <w:szCs w:val="20"/>
              </w:rPr>
              <w:t>Green Wattle</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6CDD4722" w14:textId="77777777" w:rsidR="00224981" w:rsidRPr="00230AA7" w:rsidRDefault="00224981" w:rsidP="00EA32E0">
            <w:pPr>
              <w:spacing w:after="0" w:line="240" w:lineRule="auto"/>
              <w:rPr>
                <w:bCs/>
                <w:i/>
                <w:sz w:val="20"/>
                <w:szCs w:val="20"/>
              </w:rPr>
            </w:pPr>
            <w:r w:rsidRPr="00230AA7">
              <w:rPr>
                <w:bCs/>
                <w:i/>
                <w:sz w:val="20"/>
                <w:szCs w:val="20"/>
              </w:rPr>
              <w:t xml:space="preserve">Acacia irrorata subsp. irrorata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FFECBF3"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CE318FE"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5F42C1E1"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A602F1C"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7C1A8027"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FB34E08" w14:textId="77777777" w:rsidR="00224981" w:rsidRPr="00224981" w:rsidRDefault="00224981" w:rsidP="00EA32E0">
            <w:pPr>
              <w:spacing w:after="0" w:line="240" w:lineRule="auto"/>
              <w:rPr>
                <w:bCs/>
                <w:sz w:val="20"/>
                <w:szCs w:val="20"/>
              </w:rPr>
            </w:pPr>
            <w:r w:rsidRPr="00307766">
              <w:rPr>
                <w:bCs/>
                <w:sz w:val="20"/>
                <w:szCs w:val="20"/>
              </w:rPr>
              <w:t>King Greenhood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3CC5581B" w14:textId="77777777" w:rsidR="00224981" w:rsidRPr="00230AA7" w:rsidRDefault="00224981" w:rsidP="00EA32E0">
            <w:pPr>
              <w:spacing w:after="0" w:line="240" w:lineRule="auto"/>
              <w:rPr>
                <w:bCs/>
                <w:i/>
                <w:sz w:val="20"/>
                <w:szCs w:val="20"/>
              </w:rPr>
            </w:pPr>
            <w:r w:rsidRPr="00230AA7">
              <w:rPr>
                <w:bCs/>
                <w:i/>
                <w:sz w:val="20"/>
                <w:szCs w:val="20"/>
              </w:rPr>
              <w:t xml:space="preserve">Pterostylis baptistii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9D1DD6B"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3285B5E"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E45E49D"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0F1E77E"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76FC0801"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3DCC0F77" w14:textId="77777777" w:rsidR="00224981" w:rsidRPr="00224981" w:rsidRDefault="00224981" w:rsidP="00EA32E0">
            <w:pPr>
              <w:spacing w:after="0" w:line="240" w:lineRule="auto"/>
              <w:rPr>
                <w:bCs/>
                <w:sz w:val="20"/>
                <w:szCs w:val="20"/>
              </w:rPr>
            </w:pPr>
            <w:r w:rsidRPr="00307766">
              <w:rPr>
                <w:bCs/>
                <w:sz w:val="20"/>
                <w:szCs w:val="20"/>
              </w:rPr>
              <w:t>Kydra Dampiera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87A20DF" w14:textId="77777777" w:rsidR="00224981" w:rsidRPr="00230AA7" w:rsidRDefault="00224981" w:rsidP="00EA32E0">
            <w:pPr>
              <w:spacing w:after="0" w:line="240" w:lineRule="auto"/>
              <w:rPr>
                <w:bCs/>
                <w:i/>
                <w:sz w:val="20"/>
                <w:szCs w:val="20"/>
              </w:rPr>
            </w:pPr>
            <w:r w:rsidRPr="00230AA7">
              <w:rPr>
                <w:bCs/>
                <w:i/>
                <w:sz w:val="20"/>
                <w:szCs w:val="20"/>
              </w:rPr>
              <w:t xml:space="preserve">Dampiera fusca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604BE047"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9E7F8C1"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33EF2B5"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4632E0E0"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B4A892B"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657CF988" w14:textId="77777777" w:rsidR="00224981" w:rsidRPr="00224981" w:rsidRDefault="00224981" w:rsidP="00EA32E0">
            <w:pPr>
              <w:spacing w:after="0" w:line="240" w:lineRule="auto"/>
              <w:rPr>
                <w:bCs/>
                <w:sz w:val="20"/>
                <w:szCs w:val="20"/>
              </w:rPr>
            </w:pPr>
            <w:r w:rsidRPr="00307766">
              <w:rPr>
                <w:bCs/>
                <w:sz w:val="20"/>
                <w:szCs w:val="20"/>
              </w:rPr>
              <w:t>Lanky Buttons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67DB81E" w14:textId="77777777" w:rsidR="00224981" w:rsidRPr="00230AA7" w:rsidRDefault="00224981" w:rsidP="00EA32E0">
            <w:pPr>
              <w:spacing w:after="0" w:line="240" w:lineRule="auto"/>
              <w:rPr>
                <w:bCs/>
                <w:i/>
                <w:sz w:val="20"/>
                <w:szCs w:val="20"/>
              </w:rPr>
            </w:pPr>
            <w:r w:rsidRPr="00230AA7">
              <w:rPr>
                <w:bCs/>
                <w:i/>
                <w:sz w:val="20"/>
                <w:szCs w:val="20"/>
              </w:rPr>
              <w:t xml:space="preserve">Leptorhynchos elongatus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200D04FB"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2E84DFDC"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A8CCA1F"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56783B8"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8E9D482"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2D8A3E9E" w14:textId="77777777" w:rsidR="00224981" w:rsidRPr="00224981" w:rsidRDefault="00224981" w:rsidP="00EA32E0">
            <w:pPr>
              <w:spacing w:after="0" w:line="240" w:lineRule="auto"/>
              <w:rPr>
                <w:bCs/>
                <w:sz w:val="20"/>
                <w:szCs w:val="20"/>
              </w:rPr>
            </w:pPr>
            <w:r w:rsidRPr="00307766">
              <w:rPr>
                <w:bCs/>
                <w:sz w:val="20"/>
                <w:szCs w:val="20"/>
              </w:rPr>
              <w:t>Large Tick-trefoil</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2B910080" w14:textId="77777777" w:rsidR="00224981" w:rsidRPr="00230AA7" w:rsidRDefault="00224981" w:rsidP="00EA32E0">
            <w:pPr>
              <w:spacing w:after="0" w:line="240" w:lineRule="auto"/>
              <w:rPr>
                <w:bCs/>
                <w:i/>
                <w:sz w:val="20"/>
                <w:szCs w:val="20"/>
              </w:rPr>
            </w:pPr>
            <w:r w:rsidRPr="00230AA7">
              <w:rPr>
                <w:bCs/>
                <w:i/>
                <w:sz w:val="20"/>
                <w:szCs w:val="20"/>
              </w:rPr>
              <w:t xml:space="preserve">Desmodium brachypodum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4CD04D1"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83EA95A"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6F3E366"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394D86F4"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F34DE26"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7A3B0309" w14:textId="77777777" w:rsidR="00224981" w:rsidRPr="00224981" w:rsidRDefault="00224981" w:rsidP="00EA32E0">
            <w:pPr>
              <w:spacing w:after="0" w:line="240" w:lineRule="auto"/>
              <w:rPr>
                <w:bCs/>
                <w:sz w:val="20"/>
                <w:szCs w:val="20"/>
              </w:rPr>
            </w:pPr>
            <w:r w:rsidRPr="00307766">
              <w:rPr>
                <w:bCs/>
                <w:sz w:val="20"/>
                <w:szCs w:val="20"/>
              </w:rPr>
              <w:t>Leafless Tongue-orchid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44F0690E" w14:textId="77777777" w:rsidR="00224981" w:rsidRPr="00230AA7" w:rsidRDefault="00224981" w:rsidP="00EA32E0">
            <w:pPr>
              <w:spacing w:after="0" w:line="240" w:lineRule="auto"/>
              <w:rPr>
                <w:bCs/>
                <w:i/>
                <w:sz w:val="20"/>
                <w:szCs w:val="20"/>
              </w:rPr>
            </w:pPr>
            <w:r w:rsidRPr="00230AA7">
              <w:rPr>
                <w:bCs/>
                <w:i/>
                <w:sz w:val="20"/>
                <w:szCs w:val="20"/>
              </w:rPr>
              <w:t xml:space="preserve">Cryptostylis hunteriana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55FB106E"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1BB23DB4"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FF5F1E4"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543DC09"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6E3F1149"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48704C6" w14:textId="77777777" w:rsidR="00224981" w:rsidRPr="00224981" w:rsidRDefault="00224981" w:rsidP="00EA32E0">
            <w:pPr>
              <w:spacing w:after="0" w:line="240" w:lineRule="auto"/>
              <w:rPr>
                <w:bCs/>
                <w:sz w:val="20"/>
                <w:szCs w:val="20"/>
              </w:rPr>
            </w:pPr>
            <w:r w:rsidRPr="00307766">
              <w:rPr>
                <w:bCs/>
                <w:sz w:val="20"/>
                <w:szCs w:val="20"/>
              </w:rPr>
              <w:t>Leafy Greenhood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4ACEDF18" w14:textId="77777777" w:rsidR="00224981" w:rsidRPr="00230AA7" w:rsidRDefault="00224981" w:rsidP="00EA32E0">
            <w:pPr>
              <w:spacing w:after="0" w:line="240" w:lineRule="auto"/>
              <w:rPr>
                <w:bCs/>
                <w:i/>
                <w:sz w:val="20"/>
                <w:szCs w:val="20"/>
              </w:rPr>
            </w:pPr>
            <w:r w:rsidRPr="00230AA7">
              <w:rPr>
                <w:bCs/>
                <w:i/>
                <w:sz w:val="20"/>
                <w:szCs w:val="20"/>
              </w:rPr>
              <w:t xml:space="preserve">Pterostylis cucullata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D517A46"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9CCD879"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2997C58"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A7692B7"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75D3B96"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3EC3ACB4" w14:textId="77777777" w:rsidR="00224981" w:rsidRPr="00224981" w:rsidRDefault="00224981" w:rsidP="00EA32E0">
            <w:pPr>
              <w:spacing w:after="0" w:line="240" w:lineRule="auto"/>
              <w:rPr>
                <w:bCs/>
                <w:sz w:val="20"/>
                <w:szCs w:val="20"/>
              </w:rPr>
            </w:pPr>
            <w:r w:rsidRPr="00307766">
              <w:rPr>
                <w:bCs/>
                <w:sz w:val="20"/>
                <w:szCs w:val="20"/>
              </w:rPr>
              <w:t>Limestone Blue Wattle</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3C54C9B" w14:textId="77777777" w:rsidR="00224981" w:rsidRPr="00230AA7" w:rsidRDefault="00224981" w:rsidP="00EA32E0">
            <w:pPr>
              <w:spacing w:after="0" w:line="240" w:lineRule="auto"/>
              <w:rPr>
                <w:bCs/>
                <w:i/>
                <w:sz w:val="20"/>
                <w:szCs w:val="20"/>
              </w:rPr>
            </w:pPr>
            <w:r w:rsidRPr="00230AA7">
              <w:rPr>
                <w:bCs/>
                <w:i/>
                <w:sz w:val="20"/>
                <w:szCs w:val="20"/>
              </w:rPr>
              <w:t xml:space="preserve">Acacia caerulescens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318C0A1"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17A2D71A"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5D22C89A"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DE0CC0C"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51E736FE"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2E35972D" w14:textId="77777777" w:rsidR="00224981" w:rsidRPr="00224981" w:rsidRDefault="00224981" w:rsidP="00EA32E0">
            <w:pPr>
              <w:spacing w:after="0" w:line="240" w:lineRule="auto"/>
              <w:rPr>
                <w:bCs/>
                <w:sz w:val="20"/>
                <w:szCs w:val="20"/>
              </w:rPr>
            </w:pPr>
            <w:r w:rsidRPr="00307766">
              <w:rPr>
                <w:bCs/>
                <w:sz w:val="20"/>
                <w:szCs w:val="20"/>
              </w:rPr>
              <w:t>Little Kooka Wattle</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8F55836" w14:textId="77777777" w:rsidR="00224981" w:rsidRPr="00230AA7" w:rsidRDefault="00224981" w:rsidP="00EA32E0">
            <w:pPr>
              <w:spacing w:after="0" w:line="240" w:lineRule="auto"/>
              <w:rPr>
                <w:bCs/>
                <w:i/>
                <w:sz w:val="20"/>
                <w:szCs w:val="20"/>
              </w:rPr>
            </w:pPr>
            <w:r w:rsidRPr="00230AA7">
              <w:rPr>
                <w:bCs/>
                <w:i/>
                <w:sz w:val="20"/>
                <w:szCs w:val="20"/>
              </w:rPr>
              <w:t xml:space="preserve">Acacia nanopravissima ms.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5745F8AA"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26184EC"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235328A"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B19AF25"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400C220"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C241054" w14:textId="77777777" w:rsidR="00224981" w:rsidRPr="00224981" w:rsidRDefault="00224981" w:rsidP="00EA32E0">
            <w:pPr>
              <w:spacing w:after="0" w:line="240" w:lineRule="auto"/>
              <w:rPr>
                <w:bCs/>
                <w:sz w:val="20"/>
                <w:szCs w:val="20"/>
              </w:rPr>
            </w:pPr>
            <w:r w:rsidRPr="00307766">
              <w:rPr>
                <w:bCs/>
                <w:sz w:val="20"/>
                <w:szCs w:val="20"/>
              </w:rPr>
              <w:t>Long Rope-rush</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1E934407" w14:textId="77777777" w:rsidR="00224981" w:rsidRPr="00230AA7" w:rsidRDefault="00224981" w:rsidP="00EA32E0">
            <w:pPr>
              <w:spacing w:after="0" w:line="240" w:lineRule="auto"/>
              <w:rPr>
                <w:bCs/>
                <w:i/>
                <w:sz w:val="20"/>
                <w:szCs w:val="20"/>
              </w:rPr>
            </w:pPr>
            <w:r w:rsidRPr="00230AA7">
              <w:rPr>
                <w:bCs/>
                <w:i/>
                <w:sz w:val="20"/>
                <w:szCs w:val="20"/>
              </w:rPr>
              <w:t xml:space="preserve">Calorophus elongatus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2A58E66"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45487F6"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9F0EF50"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58BF8CF"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3610B8B"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3D047298" w14:textId="77777777" w:rsidR="00224981" w:rsidRPr="00224981" w:rsidRDefault="00224981" w:rsidP="00EA32E0">
            <w:pPr>
              <w:spacing w:after="0" w:line="240" w:lineRule="auto"/>
              <w:rPr>
                <w:bCs/>
                <w:sz w:val="20"/>
                <w:szCs w:val="20"/>
              </w:rPr>
            </w:pPr>
            <w:r w:rsidRPr="00307766">
              <w:rPr>
                <w:bCs/>
                <w:sz w:val="20"/>
                <w:szCs w:val="20"/>
              </w:rPr>
              <w:t>Low Bush-pea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6EACF34E" w14:textId="77777777" w:rsidR="00224981" w:rsidRPr="00230AA7" w:rsidRDefault="00224981" w:rsidP="00EA32E0">
            <w:pPr>
              <w:spacing w:after="0" w:line="240" w:lineRule="auto"/>
              <w:rPr>
                <w:bCs/>
                <w:i/>
                <w:sz w:val="20"/>
                <w:szCs w:val="20"/>
              </w:rPr>
            </w:pPr>
            <w:r w:rsidRPr="00230AA7">
              <w:rPr>
                <w:bCs/>
                <w:i/>
                <w:sz w:val="20"/>
                <w:szCs w:val="20"/>
              </w:rPr>
              <w:t xml:space="preserve">Pultenaea subspicata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BFED91D"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ADC2F62"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C12BA8F"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340CC74C"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5D4F698"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5604CD14" w14:textId="77777777" w:rsidR="00224981" w:rsidRPr="00224981" w:rsidRDefault="00224981" w:rsidP="00EA32E0">
            <w:pPr>
              <w:spacing w:after="0" w:line="240" w:lineRule="auto"/>
              <w:rPr>
                <w:bCs/>
                <w:sz w:val="20"/>
                <w:szCs w:val="20"/>
              </w:rPr>
            </w:pPr>
            <w:r w:rsidRPr="00307766">
              <w:rPr>
                <w:bCs/>
                <w:sz w:val="20"/>
                <w:szCs w:val="20"/>
              </w:rPr>
              <w:t>Maiden's Wattle</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113C6A62" w14:textId="77777777" w:rsidR="00224981" w:rsidRPr="00230AA7" w:rsidRDefault="00224981" w:rsidP="00EA32E0">
            <w:pPr>
              <w:spacing w:after="0" w:line="240" w:lineRule="auto"/>
              <w:rPr>
                <w:bCs/>
                <w:i/>
                <w:sz w:val="20"/>
                <w:szCs w:val="20"/>
              </w:rPr>
            </w:pPr>
            <w:r w:rsidRPr="00230AA7">
              <w:rPr>
                <w:bCs/>
                <w:i/>
                <w:sz w:val="20"/>
                <w:szCs w:val="20"/>
              </w:rPr>
              <w:t xml:space="preserve">Acacia maidenii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55C9FD94"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4111F7A6"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9566FD2"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35AED0D"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694679AF"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FB72EED" w14:textId="77777777" w:rsidR="00224981" w:rsidRPr="00224981" w:rsidRDefault="00224981" w:rsidP="00EA32E0">
            <w:pPr>
              <w:spacing w:after="0" w:line="240" w:lineRule="auto"/>
              <w:rPr>
                <w:bCs/>
                <w:sz w:val="20"/>
                <w:szCs w:val="20"/>
              </w:rPr>
            </w:pPr>
            <w:r w:rsidRPr="00307766">
              <w:rPr>
                <w:bCs/>
                <w:sz w:val="20"/>
                <w:szCs w:val="20"/>
              </w:rPr>
              <w:t>Maroon Leek-orchid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419019B5" w14:textId="77777777" w:rsidR="00224981" w:rsidRPr="00230AA7" w:rsidRDefault="00224981" w:rsidP="00EA32E0">
            <w:pPr>
              <w:spacing w:after="0" w:line="240" w:lineRule="auto"/>
              <w:rPr>
                <w:bCs/>
                <w:i/>
                <w:sz w:val="20"/>
                <w:szCs w:val="20"/>
              </w:rPr>
            </w:pPr>
            <w:r w:rsidRPr="00230AA7">
              <w:rPr>
                <w:bCs/>
                <w:i/>
                <w:sz w:val="20"/>
                <w:szCs w:val="20"/>
              </w:rPr>
              <w:t xml:space="preserve">Prasophyllum frenchii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503705E7"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9EA3DE4"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5A553EE6"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50E3A79"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244C9FD"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405C694" w14:textId="77777777" w:rsidR="00224981" w:rsidRPr="00224981" w:rsidRDefault="00224981" w:rsidP="00EA32E0">
            <w:pPr>
              <w:spacing w:after="0" w:line="240" w:lineRule="auto"/>
              <w:rPr>
                <w:bCs/>
                <w:sz w:val="20"/>
                <w:szCs w:val="20"/>
              </w:rPr>
            </w:pPr>
            <w:r w:rsidRPr="00307766">
              <w:rPr>
                <w:bCs/>
                <w:sz w:val="20"/>
                <w:szCs w:val="20"/>
              </w:rPr>
              <w:t>Marsh Leek-orchid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2C9FE32C" w14:textId="77777777" w:rsidR="00224981" w:rsidRPr="00230AA7" w:rsidRDefault="00224981" w:rsidP="00EA32E0">
            <w:pPr>
              <w:spacing w:after="0" w:line="240" w:lineRule="auto"/>
              <w:rPr>
                <w:bCs/>
                <w:i/>
                <w:sz w:val="20"/>
                <w:szCs w:val="20"/>
              </w:rPr>
            </w:pPr>
            <w:r w:rsidRPr="00230AA7">
              <w:rPr>
                <w:bCs/>
                <w:i/>
                <w:sz w:val="20"/>
                <w:szCs w:val="20"/>
              </w:rPr>
              <w:t xml:space="preserve">Prasophyllum niphopedium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0CDAECCC"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45BB1178"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49A0DBF"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D567FB5"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5DE5DE84"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56964E63" w14:textId="77777777" w:rsidR="00224981" w:rsidRPr="00224981" w:rsidRDefault="00224981" w:rsidP="00EA32E0">
            <w:pPr>
              <w:spacing w:after="0" w:line="240" w:lineRule="auto"/>
              <w:rPr>
                <w:bCs/>
                <w:sz w:val="20"/>
                <w:szCs w:val="20"/>
              </w:rPr>
            </w:pPr>
            <w:r w:rsidRPr="00307766">
              <w:rPr>
                <w:bCs/>
                <w:sz w:val="20"/>
                <w:szCs w:val="20"/>
              </w:rPr>
              <w:t>Matted Parrot-pea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F49FD09" w14:textId="77777777" w:rsidR="00224981" w:rsidRPr="00230AA7" w:rsidRDefault="00224981" w:rsidP="00EA32E0">
            <w:pPr>
              <w:spacing w:after="0" w:line="240" w:lineRule="auto"/>
              <w:rPr>
                <w:bCs/>
                <w:i/>
                <w:sz w:val="20"/>
                <w:szCs w:val="20"/>
              </w:rPr>
            </w:pPr>
            <w:r w:rsidRPr="00230AA7">
              <w:rPr>
                <w:bCs/>
                <w:i/>
                <w:sz w:val="20"/>
                <w:szCs w:val="20"/>
              </w:rPr>
              <w:t xml:space="preserve">Dillwynia prostrata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347D30A4"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41BFCC69"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611A0E6"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45612A50"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1A6E08D1"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A54E709" w14:textId="77777777" w:rsidR="00224981" w:rsidRPr="00224981" w:rsidRDefault="00224981" w:rsidP="00EA32E0">
            <w:pPr>
              <w:spacing w:after="0" w:line="240" w:lineRule="auto"/>
              <w:rPr>
                <w:bCs/>
                <w:sz w:val="20"/>
                <w:szCs w:val="20"/>
              </w:rPr>
            </w:pPr>
            <w:r w:rsidRPr="00307766">
              <w:rPr>
                <w:bCs/>
                <w:sz w:val="20"/>
                <w:szCs w:val="20"/>
              </w:rPr>
              <w:t>Naked Sun-orchid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6300514" w14:textId="77777777" w:rsidR="00224981" w:rsidRPr="00230AA7" w:rsidRDefault="00224981" w:rsidP="00EA32E0">
            <w:pPr>
              <w:spacing w:after="0" w:line="240" w:lineRule="auto"/>
              <w:rPr>
                <w:bCs/>
                <w:i/>
                <w:sz w:val="20"/>
                <w:szCs w:val="20"/>
              </w:rPr>
            </w:pPr>
            <w:r w:rsidRPr="00230AA7">
              <w:rPr>
                <w:bCs/>
                <w:i/>
                <w:sz w:val="20"/>
                <w:szCs w:val="20"/>
              </w:rPr>
              <w:t xml:space="preserve">Thelymitra circumsepta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2B3FD50A"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4ADCB560"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0270E6D"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4E89584"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BA11A2D"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2E760565" w14:textId="77777777" w:rsidR="00224981" w:rsidRPr="00224981" w:rsidRDefault="00224981" w:rsidP="00EA32E0">
            <w:pPr>
              <w:spacing w:after="0" w:line="240" w:lineRule="auto"/>
              <w:rPr>
                <w:bCs/>
                <w:sz w:val="20"/>
                <w:szCs w:val="20"/>
              </w:rPr>
            </w:pPr>
            <w:r w:rsidRPr="00307766">
              <w:rPr>
                <w:bCs/>
                <w:sz w:val="20"/>
                <w:szCs w:val="20"/>
              </w:rPr>
              <w:t>Native Quince</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0B9AD64" w14:textId="77777777" w:rsidR="00224981" w:rsidRPr="00230AA7" w:rsidRDefault="00224981" w:rsidP="00EA32E0">
            <w:pPr>
              <w:spacing w:after="0" w:line="240" w:lineRule="auto"/>
              <w:rPr>
                <w:bCs/>
                <w:i/>
                <w:sz w:val="20"/>
                <w:szCs w:val="20"/>
              </w:rPr>
            </w:pPr>
            <w:r w:rsidRPr="00230AA7">
              <w:rPr>
                <w:bCs/>
                <w:i/>
                <w:sz w:val="20"/>
                <w:szCs w:val="20"/>
              </w:rPr>
              <w:t xml:space="preserve">Alectryon subcinereus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6E3D838E"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48ECE190"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429623CF"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68E3D7C3"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9BCB036"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6C0D77E" w14:textId="77777777" w:rsidR="00224981" w:rsidRPr="00224981" w:rsidRDefault="00224981" w:rsidP="00EA32E0">
            <w:pPr>
              <w:spacing w:after="0" w:line="240" w:lineRule="auto"/>
              <w:rPr>
                <w:bCs/>
                <w:sz w:val="20"/>
                <w:szCs w:val="20"/>
              </w:rPr>
            </w:pPr>
            <w:r w:rsidRPr="00307766">
              <w:rPr>
                <w:bCs/>
                <w:sz w:val="20"/>
                <w:szCs w:val="20"/>
              </w:rPr>
              <w:t>Orange-blossom 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F17C85F" w14:textId="77777777" w:rsidR="00224981" w:rsidRPr="00230AA7" w:rsidRDefault="00224981" w:rsidP="00EA32E0">
            <w:pPr>
              <w:spacing w:after="0" w:line="240" w:lineRule="auto"/>
              <w:rPr>
                <w:bCs/>
                <w:i/>
                <w:sz w:val="20"/>
                <w:szCs w:val="20"/>
              </w:rPr>
            </w:pPr>
            <w:r w:rsidRPr="00230AA7">
              <w:rPr>
                <w:bCs/>
                <w:i/>
                <w:sz w:val="20"/>
                <w:szCs w:val="20"/>
              </w:rPr>
              <w:t xml:space="preserve">Sarcochilus falcatus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4E6EEF47"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10DE5FEC"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E128E24"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0028D4C4"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7D94822"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35B0F03B" w14:textId="77777777" w:rsidR="00224981" w:rsidRPr="00224981" w:rsidRDefault="00224981" w:rsidP="00EA32E0">
            <w:pPr>
              <w:spacing w:after="0" w:line="240" w:lineRule="auto"/>
              <w:rPr>
                <w:bCs/>
                <w:sz w:val="20"/>
                <w:szCs w:val="20"/>
              </w:rPr>
            </w:pPr>
            <w:r w:rsidRPr="00307766">
              <w:rPr>
                <w:bCs/>
                <w:sz w:val="20"/>
                <w:szCs w:val="20"/>
              </w:rPr>
              <w:t>Pink Mountain-correa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FFCE3E5" w14:textId="77777777" w:rsidR="00224981" w:rsidRPr="00230AA7" w:rsidRDefault="00224981" w:rsidP="00EA32E0">
            <w:pPr>
              <w:spacing w:after="0" w:line="240" w:lineRule="auto"/>
              <w:rPr>
                <w:bCs/>
                <w:i/>
                <w:sz w:val="20"/>
                <w:szCs w:val="20"/>
              </w:rPr>
            </w:pPr>
            <w:r w:rsidRPr="00230AA7">
              <w:rPr>
                <w:bCs/>
                <w:i/>
                <w:sz w:val="20"/>
                <w:szCs w:val="20"/>
              </w:rPr>
              <w:t xml:space="preserve">Correa lawrenceana var. cordifolia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03BFA794"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A8C9501"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2E3D4911"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0743996C"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9771089"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27C22D7E" w14:textId="77777777" w:rsidR="00224981" w:rsidRPr="00224981" w:rsidRDefault="00224981" w:rsidP="00EA32E0">
            <w:pPr>
              <w:spacing w:after="0" w:line="240" w:lineRule="auto"/>
              <w:rPr>
                <w:bCs/>
                <w:sz w:val="20"/>
                <w:szCs w:val="20"/>
              </w:rPr>
            </w:pPr>
            <w:r w:rsidRPr="00307766">
              <w:rPr>
                <w:bCs/>
                <w:sz w:val="20"/>
                <w:szCs w:val="20"/>
              </w:rPr>
              <w:t>Prawn Greenhood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F57F4D7" w14:textId="77777777" w:rsidR="00224981" w:rsidRPr="00230AA7" w:rsidRDefault="00224981" w:rsidP="00EA32E0">
            <w:pPr>
              <w:spacing w:after="0" w:line="240" w:lineRule="auto"/>
              <w:rPr>
                <w:bCs/>
                <w:i/>
                <w:sz w:val="20"/>
                <w:szCs w:val="20"/>
              </w:rPr>
            </w:pPr>
            <w:r w:rsidRPr="00230AA7">
              <w:rPr>
                <w:bCs/>
                <w:i/>
                <w:sz w:val="20"/>
                <w:szCs w:val="20"/>
              </w:rPr>
              <w:t xml:space="preserve">Pterostylis pedoglossa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4C58D38A"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6B84382"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60274B1"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1EB608F"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47618605"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35F5A18" w14:textId="77777777" w:rsidR="00224981" w:rsidRPr="00224981" w:rsidRDefault="00224981" w:rsidP="00EA32E0">
            <w:pPr>
              <w:spacing w:after="0" w:line="240" w:lineRule="auto"/>
              <w:rPr>
                <w:bCs/>
                <w:sz w:val="20"/>
                <w:szCs w:val="20"/>
              </w:rPr>
            </w:pPr>
            <w:r w:rsidRPr="00307766">
              <w:rPr>
                <w:bCs/>
                <w:sz w:val="20"/>
                <w:szCs w:val="20"/>
              </w:rPr>
              <w:t>Prickly Tree-fern</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C0FE9E3" w14:textId="77777777" w:rsidR="00224981" w:rsidRPr="00230AA7" w:rsidRDefault="00224981" w:rsidP="00EA32E0">
            <w:pPr>
              <w:spacing w:after="0" w:line="240" w:lineRule="auto"/>
              <w:rPr>
                <w:bCs/>
                <w:i/>
                <w:sz w:val="20"/>
                <w:szCs w:val="20"/>
              </w:rPr>
            </w:pPr>
            <w:r w:rsidRPr="00230AA7">
              <w:rPr>
                <w:bCs/>
                <w:i/>
                <w:sz w:val="20"/>
                <w:szCs w:val="20"/>
              </w:rPr>
              <w:t xml:space="preserve">Cyathea leichhardtiana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098C98E3"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1D1F3D6"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E843B80"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23DE1D0"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4DE43D98"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81BBC6C" w14:textId="77777777" w:rsidR="00224981" w:rsidRPr="00224981" w:rsidRDefault="00224981" w:rsidP="00EA32E0">
            <w:pPr>
              <w:spacing w:after="0" w:line="240" w:lineRule="auto"/>
              <w:rPr>
                <w:bCs/>
                <w:sz w:val="20"/>
                <w:szCs w:val="20"/>
              </w:rPr>
            </w:pPr>
            <w:r w:rsidRPr="00307766">
              <w:rPr>
                <w:bCs/>
                <w:sz w:val="20"/>
                <w:szCs w:val="20"/>
              </w:rPr>
              <w:t>Purple Diuris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6B184AA8" w14:textId="77777777" w:rsidR="00224981" w:rsidRPr="00230AA7" w:rsidRDefault="00224981" w:rsidP="00EA32E0">
            <w:pPr>
              <w:spacing w:after="0" w:line="240" w:lineRule="auto"/>
              <w:rPr>
                <w:bCs/>
                <w:i/>
                <w:sz w:val="20"/>
                <w:szCs w:val="20"/>
              </w:rPr>
            </w:pPr>
            <w:r w:rsidRPr="00230AA7">
              <w:rPr>
                <w:bCs/>
                <w:i/>
                <w:sz w:val="20"/>
                <w:szCs w:val="20"/>
              </w:rPr>
              <w:t xml:space="preserve">Diuris punctata var. punctata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DF4FD8E"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AAFE110"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285A10A9"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3A609DB2"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B0CA7CD"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6F8E48FF" w14:textId="77777777" w:rsidR="00224981" w:rsidRPr="00224981" w:rsidRDefault="00224981" w:rsidP="00EA32E0">
            <w:pPr>
              <w:spacing w:after="0" w:line="240" w:lineRule="auto"/>
              <w:rPr>
                <w:bCs/>
                <w:sz w:val="20"/>
                <w:szCs w:val="20"/>
              </w:rPr>
            </w:pPr>
            <w:r w:rsidRPr="00307766">
              <w:rPr>
                <w:bCs/>
                <w:sz w:val="20"/>
                <w:szCs w:val="20"/>
              </w:rPr>
              <w:t>Rock 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4093638F" w14:textId="77777777" w:rsidR="00224981" w:rsidRPr="00230AA7" w:rsidRDefault="00224981" w:rsidP="00EA32E0">
            <w:pPr>
              <w:spacing w:after="0" w:line="240" w:lineRule="auto"/>
              <w:rPr>
                <w:bCs/>
                <w:i/>
                <w:sz w:val="20"/>
                <w:szCs w:val="20"/>
              </w:rPr>
            </w:pPr>
            <w:r w:rsidRPr="00230AA7">
              <w:rPr>
                <w:bCs/>
                <w:i/>
                <w:sz w:val="20"/>
                <w:szCs w:val="20"/>
              </w:rPr>
              <w:t xml:space="preserve">Thelychiton speciosus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15F47C7"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F518D88"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26AF9E82"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3D5F64D6"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78E7F8C"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20BFD515" w14:textId="77777777" w:rsidR="00224981" w:rsidRPr="00224981" w:rsidRDefault="00224981" w:rsidP="00EA32E0">
            <w:pPr>
              <w:spacing w:after="0" w:line="240" w:lineRule="auto"/>
              <w:rPr>
                <w:bCs/>
                <w:sz w:val="20"/>
                <w:szCs w:val="20"/>
              </w:rPr>
            </w:pPr>
            <w:r w:rsidRPr="00307766">
              <w:rPr>
                <w:bCs/>
                <w:sz w:val="20"/>
                <w:szCs w:val="20"/>
              </w:rPr>
              <w:t>Rough Eyebright</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A5E5B72" w14:textId="77777777" w:rsidR="00224981" w:rsidRPr="00230AA7" w:rsidRDefault="00224981" w:rsidP="00EA32E0">
            <w:pPr>
              <w:spacing w:after="0" w:line="240" w:lineRule="auto"/>
              <w:rPr>
                <w:bCs/>
                <w:i/>
                <w:sz w:val="20"/>
                <w:szCs w:val="20"/>
              </w:rPr>
            </w:pPr>
            <w:r w:rsidRPr="00230AA7">
              <w:rPr>
                <w:bCs/>
                <w:i/>
                <w:sz w:val="20"/>
                <w:szCs w:val="20"/>
              </w:rPr>
              <w:t xml:space="preserve">Euphrasia scabra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0E715EF"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C412C7F"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B54C03B"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038EF0EB"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FAC3193"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5BF680FC" w14:textId="77777777" w:rsidR="00224981" w:rsidRPr="00224981" w:rsidRDefault="00224981" w:rsidP="00EA32E0">
            <w:pPr>
              <w:spacing w:after="0" w:line="240" w:lineRule="auto"/>
              <w:rPr>
                <w:bCs/>
                <w:sz w:val="20"/>
                <w:szCs w:val="20"/>
              </w:rPr>
            </w:pPr>
            <w:r w:rsidRPr="00307766">
              <w:rPr>
                <w:bCs/>
                <w:sz w:val="20"/>
                <w:szCs w:val="20"/>
              </w:rPr>
              <w:t>Rusty Velvetbush</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1ABF2050" w14:textId="77777777" w:rsidR="00224981" w:rsidRPr="00230AA7" w:rsidRDefault="00224981" w:rsidP="00EA32E0">
            <w:pPr>
              <w:spacing w:after="0" w:line="240" w:lineRule="auto"/>
              <w:rPr>
                <w:bCs/>
                <w:i/>
                <w:sz w:val="20"/>
                <w:szCs w:val="20"/>
              </w:rPr>
            </w:pPr>
            <w:r w:rsidRPr="00230AA7">
              <w:rPr>
                <w:bCs/>
                <w:i/>
                <w:sz w:val="20"/>
                <w:szCs w:val="20"/>
              </w:rPr>
              <w:t xml:space="preserve">Lasiopetalum ferrugineum var ferrugineum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31474B98"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172BD858"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8175E72"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6105B52"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1DBD0F03"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78F59CEF" w14:textId="77777777" w:rsidR="00224981" w:rsidRPr="00224981" w:rsidRDefault="00224981" w:rsidP="00EA32E0">
            <w:pPr>
              <w:spacing w:after="0" w:line="240" w:lineRule="auto"/>
              <w:rPr>
                <w:bCs/>
                <w:sz w:val="20"/>
                <w:szCs w:val="20"/>
              </w:rPr>
            </w:pPr>
            <w:r w:rsidRPr="00307766">
              <w:rPr>
                <w:bCs/>
                <w:sz w:val="20"/>
                <w:szCs w:val="20"/>
              </w:rPr>
              <w:t>Sandpaper Fig</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1927B88" w14:textId="77777777" w:rsidR="00224981" w:rsidRPr="00230AA7" w:rsidRDefault="00224981" w:rsidP="00EA32E0">
            <w:pPr>
              <w:spacing w:after="0" w:line="240" w:lineRule="auto"/>
              <w:rPr>
                <w:bCs/>
                <w:i/>
                <w:sz w:val="20"/>
                <w:szCs w:val="20"/>
              </w:rPr>
            </w:pPr>
            <w:r w:rsidRPr="00230AA7">
              <w:rPr>
                <w:bCs/>
                <w:i/>
                <w:sz w:val="20"/>
                <w:szCs w:val="20"/>
              </w:rPr>
              <w:t xml:space="preserve">Ficus coronata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6B99C9E0"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5E27C6F"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5CCC561C"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44F09D3"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5C8C28E3"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8096CFA" w14:textId="77777777" w:rsidR="00224981" w:rsidRPr="00224981" w:rsidRDefault="00224981" w:rsidP="00EA32E0">
            <w:pPr>
              <w:spacing w:after="0" w:line="240" w:lineRule="auto"/>
              <w:rPr>
                <w:bCs/>
                <w:sz w:val="20"/>
                <w:szCs w:val="20"/>
              </w:rPr>
            </w:pPr>
            <w:r w:rsidRPr="00307766">
              <w:rPr>
                <w:bCs/>
                <w:sz w:val="20"/>
                <w:szCs w:val="20"/>
              </w:rPr>
              <w:t>Slender Gingidia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6CA6647F" w14:textId="77777777" w:rsidR="00224981" w:rsidRPr="00230AA7" w:rsidRDefault="00224981" w:rsidP="00EA32E0">
            <w:pPr>
              <w:spacing w:after="0" w:line="240" w:lineRule="auto"/>
              <w:rPr>
                <w:bCs/>
                <w:i/>
                <w:sz w:val="20"/>
                <w:szCs w:val="20"/>
              </w:rPr>
            </w:pPr>
            <w:r w:rsidRPr="00230AA7">
              <w:rPr>
                <w:bCs/>
                <w:i/>
                <w:sz w:val="20"/>
                <w:szCs w:val="20"/>
              </w:rPr>
              <w:t xml:space="preserve">Gingidia harveyana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466A4663"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61B0D51"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6DAD5F7"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6EA3D69"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73893C2"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089447C" w14:textId="77777777" w:rsidR="00224981" w:rsidRPr="00224981" w:rsidRDefault="00224981" w:rsidP="00EA32E0">
            <w:pPr>
              <w:spacing w:after="0" w:line="240" w:lineRule="auto"/>
              <w:rPr>
                <w:bCs/>
                <w:sz w:val="20"/>
                <w:szCs w:val="20"/>
              </w:rPr>
            </w:pPr>
            <w:r w:rsidRPr="00307766">
              <w:rPr>
                <w:bCs/>
                <w:sz w:val="20"/>
                <w:szCs w:val="20"/>
              </w:rPr>
              <w:t>Slender Mud-grass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D14F5B3" w14:textId="77777777" w:rsidR="00224981" w:rsidRPr="00230AA7" w:rsidRDefault="00224981" w:rsidP="00EA32E0">
            <w:pPr>
              <w:spacing w:after="0" w:line="240" w:lineRule="auto"/>
              <w:rPr>
                <w:bCs/>
                <w:i/>
                <w:sz w:val="20"/>
                <w:szCs w:val="20"/>
              </w:rPr>
            </w:pPr>
            <w:r w:rsidRPr="00230AA7">
              <w:rPr>
                <w:bCs/>
                <w:i/>
                <w:sz w:val="20"/>
                <w:szCs w:val="20"/>
              </w:rPr>
              <w:t xml:space="preserve">Pseudoraphis paradoxa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2822DE1F"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CB01C1C"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6B3337A2"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C56F7B9"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342ACDB"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2FEDFA84" w14:textId="77777777" w:rsidR="00224981" w:rsidRPr="00224981" w:rsidRDefault="00224981" w:rsidP="00EA32E0">
            <w:pPr>
              <w:spacing w:after="0" w:line="240" w:lineRule="auto"/>
              <w:rPr>
                <w:bCs/>
                <w:sz w:val="20"/>
                <w:szCs w:val="20"/>
              </w:rPr>
            </w:pPr>
            <w:r w:rsidRPr="00307766">
              <w:rPr>
                <w:bCs/>
                <w:sz w:val="20"/>
                <w:szCs w:val="20"/>
              </w:rPr>
              <w:t>Slender Parrot-pea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7B07332" w14:textId="77777777" w:rsidR="00224981" w:rsidRPr="00230AA7" w:rsidRDefault="00224981" w:rsidP="00EA32E0">
            <w:pPr>
              <w:spacing w:after="0" w:line="240" w:lineRule="auto"/>
              <w:rPr>
                <w:bCs/>
                <w:i/>
                <w:sz w:val="20"/>
                <w:szCs w:val="20"/>
              </w:rPr>
            </w:pPr>
            <w:r w:rsidRPr="00230AA7">
              <w:rPr>
                <w:bCs/>
                <w:i/>
                <w:sz w:val="20"/>
                <w:szCs w:val="20"/>
              </w:rPr>
              <w:t xml:space="preserve">Almaleea capitata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27401C75"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1907F6E"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F75915F"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4CA1E908"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F6A6B1F"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09C41DB" w14:textId="77777777" w:rsidR="00224981" w:rsidRPr="00224981" w:rsidRDefault="00224981" w:rsidP="00EA32E0">
            <w:pPr>
              <w:spacing w:after="0" w:line="240" w:lineRule="auto"/>
              <w:rPr>
                <w:bCs/>
                <w:sz w:val="20"/>
                <w:szCs w:val="20"/>
              </w:rPr>
            </w:pPr>
            <w:r w:rsidRPr="00307766">
              <w:rPr>
                <w:bCs/>
                <w:sz w:val="20"/>
                <w:szCs w:val="20"/>
              </w:rPr>
              <w:t>Slender Tree-fern</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5972DE0" w14:textId="77777777" w:rsidR="00224981" w:rsidRPr="00230AA7" w:rsidRDefault="00224981" w:rsidP="00EA32E0">
            <w:pPr>
              <w:spacing w:after="0" w:line="240" w:lineRule="auto"/>
              <w:rPr>
                <w:bCs/>
                <w:i/>
                <w:sz w:val="20"/>
                <w:szCs w:val="20"/>
              </w:rPr>
            </w:pPr>
            <w:r w:rsidRPr="00230AA7">
              <w:rPr>
                <w:bCs/>
                <w:i/>
                <w:sz w:val="20"/>
                <w:szCs w:val="20"/>
              </w:rPr>
              <w:t xml:space="preserve">Cyathea cunninghamii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3C7B083"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6ECB5129"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8F57BFA"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00C225DD"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7A75AF1F"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FCC2297" w14:textId="77777777" w:rsidR="00224981" w:rsidRPr="00224981" w:rsidRDefault="00224981" w:rsidP="00EA32E0">
            <w:pPr>
              <w:spacing w:after="0" w:line="240" w:lineRule="auto"/>
              <w:rPr>
                <w:bCs/>
                <w:sz w:val="20"/>
                <w:szCs w:val="20"/>
              </w:rPr>
            </w:pPr>
            <w:r w:rsidRPr="00307766">
              <w:rPr>
                <w:bCs/>
                <w:sz w:val="20"/>
                <w:szCs w:val="20"/>
              </w:rPr>
              <w:t>Spiral Sun-orchid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2557A4BE" w14:textId="77777777" w:rsidR="00224981" w:rsidRPr="00230AA7" w:rsidRDefault="00224981" w:rsidP="00EA32E0">
            <w:pPr>
              <w:spacing w:after="0" w:line="240" w:lineRule="auto"/>
              <w:rPr>
                <w:bCs/>
                <w:i/>
                <w:sz w:val="20"/>
                <w:szCs w:val="20"/>
              </w:rPr>
            </w:pPr>
            <w:r w:rsidRPr="00230AA7">
              <w:rPr>
                <w:bCs/>
                <w:i/>
                <w:sz w:val="20"/>
                <w:szCs w:val="20"/>
              </w:rPr>
              <w:t xml:space="preserve">Thelymitra matthewsii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2E57D51B"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A973C9B"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6FCF14F"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4A4E5711"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33351AC"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52D10AC7" w14:textId="77777777" w:rsidR="00224981" w:rsidRPr="00224981" w:rsidRDefault="00224981" w:rsidP="00EA32E0">
            <w:pPr>
              <w:spacing w:after="0" w:line="240" w:lineRule="auto"/>
              <w:rPr>
                <w:bCs/>
                <w:sz w:val="20"/>
                <w:szCs w:val="20"/>
              </w:rPr>
            </w:pPr>
            <w:r w:rsidRPr="00307766">
              <w:rPr>
                <w:bCs/>
                <w:sz w:val="20"/>
                <w:szCs w:val="20"/>
              </w:rPr>
              <w:t>Star Cucumber</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38974AB9" w14:textId="77777777" w:rsidR="00224981" w:rsidRPr="00230AA7" w:rsidRDefault="00224981" w:rsidP="00EA32E0">
            <w:pPr>
              <w:spacing w:after="0" w:line="240" w:lineRule="auto"/>
              <w:rPr>
                <w:bCs/>
                <w:i/>
                <w:sz w:val="20"/>
                <w:szCs w:val="20"/>
              </w:rPr>
            </w:pPr>
            <w:r w:rsidRPr="00230AA7">
              <w:rPr>
                <w:bCs/>
                <w:i/>
                <w:sz w:val="20"/>
                <w:szCs w:val="20"/>
              </w:rPr>
              <w:t xml:space="preserve">Sicyos australis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F1A75DF"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528BD9C"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6FEDC19"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7DEC83D3"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A6EF28E"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D5C0116" w14:textId="77777777" w:rsidR="00224981" w:rsidRPr="00224981" w:rsidRDefault="00224981" w:rsidP="00EA32E0">
            <w:pPr>
              <w:spacing w:after="0" w:line="240" w:lineRule="auto"/>
              <w:rPr>
                <w:bCs/>
                <w:sz w:val="20"/>
                <w:szCs w:val="20"/>
              </w:rPr>
            </w:pPr>
            <w:r w:rsidRPr="00307766">
              <w:rPr>
                <w:bCs/>
                <w:sz w:val="20"/>
                <w:szCs w:val="20"/>
              </w:rPr>
              <w:t>Tasmanian Wax-flower</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DA2781D" w14:textId="77777777" w:rsidR="00224981" w:rsidRPr="00230AA7" w:rsidRDefault="00224981" w:rsidP="00EA32E0">
            <w:pPr>
              <w:spacing w:after="0" w:line="240" w:lineRule="auto"/>
              <w:rPr>
                <w:bCs/>
                <w:i/>
                <w:sz w:val="20"/>
                <w:szCs w:val="20"/>
              </w:rPr>
            </w:pPr>
            <w:r w:rsidRPr="00230AA7">
              <w:rPr>
                <w:bCs/>
                <w:i/>
                <w:sz w:val="20"/>
                <w:szCs w:val="20"/>
              </w:rPr>
              <w:t xml:space="preserve">Philotheca virgata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3CE6E98B"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19A60C0"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A7E64C4"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6046214"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758A2C13"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50C9C538" w14:textId="77777777" w:rsidR="00224981" w:rsidRPr="00224981" w:rsidRDefault="00224981" w:rsidP="00EA32E0">
            <w:pPr>
              <w:spacing w:after="0" w:line="240" w:lineRule="auto"/>
              <w:rPr>
                <w:bCs/>
                <w:sz w:val="20"/>
                <w:szCs w:val="20"/>
              </w:rPr>
            </w:pPr>
            <w:r w:rsidRPr="00307766">
              <w:rPr>
                <w:bCs/>
                <w:sz w:val="20"/>
                <w:szCs w:val="20"/>
              </w:rPr>
              <w:t>Thick-lip Spider-orchid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679FD9F8" w14:textId="77777777" w:rsidR="00224981" w:rsidRPr="00230AA7" w:rsidRDefault="00224981" w:rsidP="00EA32E0">
            <w:pPr>
              <w:spacing w:after="0" w:line="240" w:lineRule="auto"/>
              <w:rPr>
                <w:bCs/>
                <w:i/>
                <w:sz w:val="20"/>
                <w:szCs w:val="20"/>
              </w:rPr>
            </w:pPr>
            <w:r w:rsidRPr="00230AA7">
              <w:rPr>
                <w:bCs/>
                <w:i/>
                <w:sz w:val="20"/>
                <w:szCs w:val="20"/>
              </w:rPr>
              <w:t xml:space="preserve">Caladenia tessellata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A79FD1F"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4F07C08"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8D31CCC"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79FA45D4"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113353F0"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7927DA47" w14:textId="77777777" w:rsidR="00224981" w:rsidRPr="00224981" w:rsidRDefault="00224981" w:rsidP="00EA32E0">
            <w:pPr>
              <w:spacing w:after="0" w:line="240" w:lineRule="auto"/>
              <w:rPr>
                <w:bCs/>
                <w:sz w:val="20"/>
                <w:szCs w:val="20"/>
              </w:rPr>
            </w:pPr>
            <w:r w:rsidRPr="00307766">
              <w:rPr>
                <w:bCs/>
                <w:sz w:val="20"/>
                <w:szCs w:val="20"/>
              </w:rPr>
              <w:t>Tiny Spyridium</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8EDC990" w14:textId="77777777" w:rsidR="00224981" w:rsidRPr="00230AA7" w:rsidRDefault="00224981" w:rsidP="00EA32E0">
            <w:pPr>
              <w:spacing w:after="0" w:line="240" w:lineRule="auto"/>
              <w:rPr>
                <w:bCs/>
                <w:i/>
                <w:sz w:val="20"/>
                <w:szCs w:val="20"/>
              </w:rPr>
            </w:pPr>
            <w:r w:rsidRPr="00230AA7">
              <w:rPr>
                <w:bCs/>
                <w:i/>
                <w:sz w:val="20"/>
                <w:szCs w:val="20"/>
              </w:rPr>
              <w:t xml:space="preserve">Spyridium cinereum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255A3EDB"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122A0B1D"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1F909CF"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50AE986"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1155CB22"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235E873C" w14:textId="77777777" w:rsidR="00224981" w:rsidRPr="00224981" w:rsidRDefault="00224981" w:rsidP="00EA32E0">
            <w:pPr>
              <w:spacing w:after="0" w:line="240" w:lineRule="auto"/>
              <w:rPr>
                <w:bCs/>
                <w:sz w:val="20"/>
                <w:szCs w:val="20"/>
              </w:rPr>
            </w:pPr>
            <w:r w:rsidRPr="00307766">
              <w:rPr>
                <w:bCs/>
                <w:sz w:val="20"/>
                <w:szCs w:val="20"/>
              </w:rPr>
              <w:t>Two-colour Panic</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C76BEE4" w14:textId="77777777" w:rsidR="00224981" w:rsidRPr="00230AA7" w:rsidRDefault="00224981" w:rsidP="00EA32E0">
            <w:pPr>
              <w:spacing w:after="0" w:line="240" w:lineRule="auto"/>
              <w:rPr>
                <w:bCs/>
                <w:i/>
                <w:sz w:val="20"/>
                <w:szCs w:val="20"/>
              </w:rPr>
            </w:pPr>
            <w:r w:rsidRPr="00230AA7">
              <w:rPr>
                <w:bCs/>
                <w:i/>
                <w:sz w:val="20"/>
                <w:szCs w:val="20"/>
              </w:rPr>
              <w:t xml:space="preserve">Panicum simile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2863693"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21E88816"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0B97002"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C086BDA"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5EAD89A0"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285B80F" w14:textId="77777777" w:rsidR="00224981" w:rsidRPr="00224981" w:rsidRDefault="00224981" w:rsidP="00EA32E0">
            <w:pPr>
              <w:spacing w:after="0" w:line="240" w:lineRule="auto"/>
              <w:rPr>
                <w:bCs/>
                <w:sz w:val="20"/>
                <w:szCs w:val="20"/>
              </w:rPr>
            </w:pPr>
            <w:r w:rsidRPr="00307766">
              <w:rPr>
                <w:bCs/>
                <w:sz w:val="20"/>
                <w:szCs w:val="20"/>
              </w:rPr>
              <w:t>Upright Pomaderris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1EF2F7BC" w14:textId="77777777" w:rsidR="00224981" w:rsidRPr="00230AA7" w:rsidRDefault="00224981" w:rsidP="00EA32E0">
            <w:pPr>
              <w:spacing w:after="0" w:line="240" w:lineRule="auto"/>
              <w:rPr>
                <w:bCs/>
                <w:i/>
                <w:sz w:val="20"/>
                <w:szCs w:val="20"/>
              </w:rPr>
            </w:pPr>
            <w:r w:rsidRPr="00230AA7">
              <w:rPr>
                <w:bCs/>
                <w:i/>
                <w:sz w:val="20"/>
                <w:szCs w:val="20"/>
              </w:rPr>
              <w:t xml:space="preserve">Pomaderris virgata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6A16AA6E"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2953494"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10EB37C"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F30D1BF"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0A1E3F79"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4575BE0D" w14:textId="77777777" w:rsidR="00224981" w:rsidRPr="00224981" w:rsidRDefault="00224981" w:rsidP="00EA32E0">
            <w:pPr>
              <w:spacing w:after="0" w:line="240" w:lineRule="auto"/>
              <w:rPr>
                <w:bCs/>
                <w:sz w:val="20"/>
                <w:szCs w:val="20"/>
              </w:rPr>
            </w:pPr>
            <w:r w:rsidRPr="00307766">
              <w:rPr>
                <w:bCs/>
                <w:sz w:val="20"/>
                <w:szCs w:val="20"/>
              </w:rPr>
              <w:t>White Billy-buttons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108E24C" w14:textId="77777777" w:rsidR="00224981" w:rsidRPr="00230AA7" w:rsidRDefault="00224981" w:rsidP="00EA32E0">
            <w:pPr>
              <w:spacing w:after="0" w:line="240" w:lineRule="auto"/>
              <w:rPr>
                <w:bCs/>
                <w:i/>
                <w:sz w:val="20"/>
                <w:szCs w:val="20"/>
              </w:rPr>
            </w:pPr>
            <w:r w:rsidRPr="00230AA7">
              <w:rPr>
                <w:bCs/>
                <w:i/>
                <w:sz w:val="20"/>
                <w:szCs w:val="20"/>
              </w:rPr>
              <w:t xml:space="preserve">Craspedia alba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5CDE54D3"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8690CF9"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5123A2FE"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4CBDDE07"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6EEB86AB"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5C9A38BE" w14:textId="77777777" w:rsidR="00224981" w:rsidRPr="00224981" w:rsidRDefault="00224981" w:rsidP="00EA32E0">
            <w:pPr>
              <w:spacing w:after="0" w:line="240" w:lineRule="auto"/>
              <w:rPr>
                <w:bCs/>
                <w:sz w:val="20"/>
                <w:szCs w:val="20"/>
              </w:rPr>
            </w:pPr>
            <w:r w:rsidRPr="00307766">
              <w:rPr>
                <w:bCs/>
                <w:sz w:val="20"/>
                <w:szCs w:val="20"/>
              </w:rPr>
              <w:t>Wild Sorghum</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237FBD26" w14:textId="77777777" w:rsidR="00224981" w:rsidRPr="00230AA7" w:rsidRDefault="00224981" w:rsidP="00EA32E0">
            <w:pPr>
              <w:spacing w:after="0" w:line="240" w:lineRule="auto"/>
              <w:rPr>
                <w:bCs/>
                <w:i/>
                <w:sz w:val="20"/>
                <w:szCs w:val="20"/>
              </w:rPr>
            </w:pPr>
            <w:r w:rsidRPr="00230AA7">
              <w:rPr>
                <w:bCs/>
                <w:i/>
                <w:sz w:val="20"/>
                <w:szCs w:val="20"/>
              </w:rPr>
              <w:t xml:space="preserve">Sarga leiocladum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6881266"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D36CAB7"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A0BAB78"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17248382"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AFB9EAB"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202BDB9" w14:textId="77777777" w:rsidR="00224981" w:rsidRPr="00224981" w:rsidRDefault="00224981" w:rsidP="00EA32E0">
            <w:pPr>
              <w:spacing w:after="0" w:line="240" w:lineRule="auto"/>
              <w:rPr>
                <w:bCs/>
                <w:sz w:val="20"/>
                <w:szCs w:val="20"/>
              </w:rPr>
            </w:pPr>
            <w:r w:rsidRPr="00307766">
              <w:rPr>
                <w:bCs/>
                <w:sz w:val="20"/>
                <w:szCs w:val="20"/>
              </w:rPr>
              <w:t>Wiry Wallaby-grass</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0E350D25" w14:textId="77777777" w:rsidR="00224981" w:rsidRPr="00230AA7" w:rsidRDefault="00224981" w:rsidP="00EA32E0">
            <w:pPr>
              <w:spacing w:after="0" w:line="240" w:lineRule="auto"/>
              <w:rPr>
                <w:bCs/>
                <w:i/>
                <w:sz w:val="20"/>
                <w:szCs w:val="20"/>
              </w:rPr>
            </w:pPr>
            <w:r w:rsidRPr="00230AA7">
              <w:rPr>
                <w:bCs/>
                <w:i/>
                <w:sz w:val="20"/>
                <w:szCs w:val="20"/>
              </w:rPr>
              <w:t xml:space="preserve">Plinthanthesis paradoxa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2445FAFE"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2BBA9EBE"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168A8E7"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60C23D9"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6ED5C0AE"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94DC4BB" w14:textId="77777777" w:rsidR="00224981" w:rsidRPr="00224981" w:rsidRDefault="00224981" w:rsidP="00EA32E0">
            <w:pPr>
              <w:spacing w:after="0" w:line="240" w:lineRule="auto"/>
              <w:rPr>
                <w:bCs/>
                <w:sz w:val="20"/>
                <w:szCs w:val="20"/>
              </w:rPr>
            </w:pPr>
            <w:r w:rsidRPr="00307766">
              <w:rPr>
                <w:bCs/>
                <w:sz w:val="20"/>
                <w:szCs w:val="20"/>
              </w:rPr>
              <w:t>Wombargo Wattle</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780F49A" w14:textId="77777777" w:rsidR="00224981" w:rsidRPr="00230AA7" w:rsidRDefault="00224981" w:rsidP="00EA32E0">
            <w:pPr>
              <w:spacing w:after="0" w:line="240" w:lineRule="auto"/>
              <w:rPr>
                <w:bCs/>
                <w:i/>
                <w:sz w:val="20"/>
                <w:szCs w:val="20"/>
              </w:rPr>
            </w:pPr>
            <w:r w:rsidRPr="00230AA7">
              <w:rPr>
                <w:bCs/>
                <w:i/>
                <w:sz w:val="20"/>
                <w:szCs w:val="20"/>
              </w:rPr>
              <w:t xml:space="preserve">Acacia tabula ms.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09349A68"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42142ED2"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B54FA1E"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524446E0"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AC7F23B"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23A49654" w14:textId="77777777" w:rsidR="00224981" w:rsidRPr="00224981" w:rsidRDefault="00224981" w:rsidP="00EA32E0">
            <w:pPr>
              <w:spacing w:after="0" w:line="240" w:lineRule="auto"/>
              <w:rPr>
                <w:bCs/>
                <w:sz w:val="20"/>
                <w:szCs w:val="20"/>
              </w:rPr>
            </w:pPr>
            <w:r w:rsidRPr="00307766">
              <w:rPr>
                <w:bCs/>
                <w:sz w:val="20"/>
                <w:szCs w:val="20"/>
              </w:rPr>
              <w:t>Yellow Elderberry</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C27E6A2" w14:textId="77777777" w:rsidR="00224981" w:rsidRPr="00230AA7" w:rsidRDefault="00224981" w:rsidP="00EA32E0">
            <w:pPr>
              <w:spacing w:after="0" w:line="240" w:lineRule="auto"/>
              <w:rPr>
                <w:bCs/>
                <w:i/>
                <w:sz w:val="20"/>
                <w:szCs w:val="20"/>
              </w:rPr>
            </w:pPr>
            <w:r w:rsidRPr="00230AA7">
              <w:rPr>
                <w:bCs/>
                <w:i/>
                <w:sz w:val="20"/>
                <w:szCs w:val="20"/>
              </w:rPr>
              <w:t xml:space="preserve">Sambucus australasica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21C7D80E"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AB846AA"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5A7B965D" w14:textId="77777777" w:rsidR="00224981" w:rsidRPr="00224981" w:rsidRDefault="00224981" w:rsidP="00EA32E0">
            <w:pPr>
              <w:spacing w:after="0" w:line="240" w:lineRule="auto"/>
              <w:rPr>
                <w:bCs/>
                <w:sz w:val="20"/>
                <w:szCs w:val="20"/>
              </w:rPr>
            </w:pPr>
            <w:r w:rsidRPr="00307766">
              <w:rPr>
                <w:bCs/>
                <w:sz w:val="20"/>
                <w:szCs w:val="20"/>
              </w:rPr>
              <w:t> </w:t>
            </w:r>
          </w:p>
        </w:tc>
      </w:tr>
      <w:tr w:rsidR="00224981" w:rsidRPr="00307766" w14:paraId="2D07AC4D" w14:textId="77777777" w:rsidTr="00224981">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05FD818" w14:textId="77777777" w:rsidR="00224981" w:rsidRPr="00224981" w:rsidRDefault="00224981" w:rsidP="00EA32E0">
            <w:pPr>
              <w:spacing w:after="0" w:line="240" w:lineRule="auto"/>
              <w:rPr>
                <w:bCs/>
                <w:sz w:val="20"/>
                <w:szCs w:val="20"/>
              </w:rPr>
            </w:pPr>
            <w:r w:rsidRPr="00307766">
              <w:rPr>
                <w:bCs/>
                <w:sz w:val="20"/>
                <w:szCs w:val="20"/>
              </w:rPr>
              <w:t>East Gippsland</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7F1C698" w14:textId="77777777" w:rsidR="00224981" w:rsidRPr="00224981" w:rsidRDefault="00224981" w:rsidP="00EA32E0">
            <w:pPr>
              <w:spacing w:after="0" w:line="240" w:lineRule="auto"/>
              <w:rPr>
                <w:bCs/>
                <w:sz w:val="20"/>
                <w:szCs w:val="20"/>
              </w:rPr>
            </w:pPr>
            <w:r w:rsidRPr="00307766">
              <w:rPr>
                <w:bCs/>
                <w:sz w:val="20"/>
                <w:szCs w:val="20"/>
              </w:rPr>
              <w:t>Yellow Hyacinth-orchid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315C7FB3" w14:textId="77777777" w:rsidR="00224981" w:rsidRPr="00230AA7" w:rsidRDefault="00224981" w:rsidP="00EA32E0">
            <w:pPr>
              <w:spacing w:after="0" w:line="240" w:lineRule="auto"/>
              <w:rPr>
                <w:bCs/>
                <w:i/>
                <w:sz w:val="20"/>
                <w:szCs w:val="20"/>
              </w:rPr>
            </w:pPr>
            <w:r w:rsidRPr="00230AA7">
              <w:rPr>
                <w:bCs/>
                <w:i/>
                <w:sz w:val="20"/>
                <w:szCs w:val="20"/>
              </w:rPr>
              <w:t xml:space="preserve">Dipodium hamiltonianum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449BBEA2" w14:textId="77777777" w:rsidR="00224981" w:rsidRPr="00224981" w:rsidRDefault="00224981" w:rsidP="00EA32E0">
            <w:pPr>
              <w:spacing w:after="0" w:line="240" w:lineRule="auto"/>
              <w:rPr>
                <w:bCs/>
                <w:sz w:val="20"/>
                <w:szCs w:val="20"/>
              </w:rPr>
            </w:pPr>
            <w:r w:rsidRPr="00307766">
              <w:rPr>
                <w:bCs/>
                <w:sz w:val="20"/>
                <w:szCs w:val="20"/>
              </w:rPr>
              <w:t xml:space="preserve">Establish a SMZ of 250 m radius </w:t>
            </w:r>
            <w:r w:rsidR="001007F9">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25ED2711" w14:textId="77777777" w:rsidR="00224981" w:rsidRPr="00224981" w:rsidRDefault="00224981"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6008554" w14:textId="77777777" w:rsidR="00224981" w:rsidRPr="00224981" w:rsidRDefault="00224981" w:rsidP="00EA32E0">
            <w:pPr>
              <w:spacing w:after="0" w:line="240" w:lineRule="auto"/>
              <w:rPr>
                <w:bCs/>
                <w:sz w:val="20"/>
                <w:szCs w:val="20"/>
              </w:rPr>
            </w:pPr>
            <w:r w:rsidRPr="00307766">
              <w:rPr>
                <w:bCs/>
                <w:sz w:val="20"/>
                <w:szCs w:val="20"/>
              </w:rPr>
              <w:t> </w:t>
            </w:r>
          </w:p>
        </w:tc>
      </w:tr>
      <w:tr w:rsidR="0092780C" w:rsidRPr="00307766" w14:paraId="4C894F7A" w14:textId="77777777" w:rsidTr="0092780C">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1A69D613" w14:textId="77777777" w:rsidR="0092780C" w:rsidRPr="0092780C" w:rsidRDefault="0092780C" w:rsidP="00EA32E0">
            <w:pPr>
              <w:spacing w:after="0" w:line="240" w:lineRule="auto"/>
              <w:rPr>
                <w:bCs/>
                <w:sz w:val="20"/>
                <w:szCs w:val="20"/>
              </w:rPr>
            </w:pPr>
            <w:r w:rsidRPr="00307766">
              <w:rPr>
                <w:bCs/>
                <w:sz w:val="20"/>
                <w:szCs w:val="20"/>
              </w:rPr>
              <w:t>Gippsland</w:t>
            </w:r>
            <w:r>
              <w:rPr>
                <w:bCs/>
                <w:sz w:val="20"/>
                <w:szCs w:val="20"/>
              </w:rPr>
              <w:t xml:space="preserve"> FMAs</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6946510B" w14:textId="77777777" w:rsidR="0092780C" w:rsidRPr="0092780C" w:rsidRDefault="0092780C" w:rsidP="00EA32E0">
            <w:pPr>
              <w:spacing w:after="0" w:line="240" w:lineRule="auto"/>
              <w:rPr>
                <w:bCs/>
                <w:sz w:val="20"/>
                <w:szCs w:val="20"/>
              </w:rPr>
            </w:pPr>
            <w:r w:rsidRPr="00307766">
              <w:rPr>
                <w:bCs/>
                <w:sz w:val="20"/>
                <w:szCs w:val="20"/>
              </w:rPr>
              <w:t xml:space="preserve">Alpine </w:t>
            </w:r>
            <w:r>
              <w:rPr>
                <w:bCs/>
                <w:sz w:val="20"/>
                <w:szCs w:val="20"/>
              </w:rPr>
              <w:t>Bush-pea</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49A01166" w14:textId="77777777" w:rsidR="0092780C" w:rsidRPr="00230AA7" w:rsidRDefault="0092780C" w:rsidP="00EA32E0">
            <w:pPr>
              <w:spacing w:after="0" w:line="240" w:lineRule="auto"/>
              <w:rPr>
                <w:bCs/>
                <w:i/>
                <w:sz w:val="20"/>
                <w:szCs w:val="20"/>
              </w:rPr>
            </w:pPr>
            <w:r w:rsidRPr="00230AA7">
              <w:rPr>
                <w:bCs/>
                <w:i/>
                <w:sz w:val="20"/>
                <w:szCs w:val="20"/>
              </w:rPr>
              <w:t>Pultenaea fasciclata</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CC8604E" w14:textId="77777777" w:rsidR="0092780C" w:rsidRPr="0092780C" w:rsidRDefault="0092780C" w:rsidP="00EA32E0">
            <w:pPr>
              <w:spacing w:after="0" w:line="240" w:lineRule="auto"/>
              <w:rPr>
                <w:bCs/>
                <w:sz w:val="20"/>
                <w:szCs w:val="20"/>
              </w:rPr>
            </w:pPr>
            <w:r w:rsidRPr="00307766">
              <w:rPr>
                <w:bCs/>
                <w:sz w:val="20"/>
                <w:szCs w:val="20"/>
              </w:rPr>
              <w:t xml:space="preserve">Establish a SMZ of 200 m radius </w:t>
            </w:r>
            <w:r>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4E23598A" w14:textId="77777777" w:rsidR="0092780C" w:rsidRPr="0092780C" w:rsidRDefault="0092780C"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D2EEEBB" w14:textId="77777777" w:rsidR="0092780C" w:rsidRPr="0092780C" w:rsidRDefault="0092780C" w:rsidP="00EA32E0">
            <w:pPr>
              <w:spacing w:after="0" w:line="240" w:lineRule="auto"/>
              <w:rPr>
                <w:bCs/>
                <w:sz w:val="20"/>
                <w:szCs w:val="20"/>
              </w:rPr>
            </w:pPr>
            <w:r w:rsidRPr="00307766">
              <w:rPr>
                <w:bCs/>
                <w:sz w:val="20"/>
                <w:szCs w:val="20"/>
              </w:rPr>
              <w:t> </w:t>
            </w:r>
          </w:p>
        </w:tc>
      </w:tr>
      <w:tr w:rsidR="00307766" w:rsidRPr="00307766" w14:paraId="7A87931B" w14:textId="77777777" w:rsidTr="00714EF7">
        <w:trPr>
          <w:trHeight w:val="480"/>
        </w:trPr>
        <w:tc>
          <w:tcPr>
            <w:tcW w:w="449" w:type="pct"/>
            <w:shd w:val="clear" w:color="auto" w:fill="FFFFFF" w:themeFill="background1"/>
          </w:tcPr>
          <w:p w14:paraId="4ABAE97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Gippsland</w:t>
            </w:r>
            <w:r w:rsidR="001466C8">
              <w:rPr>
                <w:bCs/>
                <w:sz w:val="20"/>
                <w:szCs w:val="20"/>
              </w:rPr>
              <w:t xml:space="preserve"> FMAs</w:t>
            </w:r>
          </w:p>
        </w:tc>
        <w:tc>
          <w:tcPr>
            <w:tcW w:w="521" w:type="pct"/>
            <w:shd w:val="clear" w:color="auto" w:fill="FFFFFF" w:themeFill="background1"/>
          </w:tcPr>
          <w:p w14:paraId="7F9B548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Buttons</w:t>
            </w:r>
          </w:p>
        </w:tc>
        <w:tc>
          <w:tcPr>
            <w:tcW w:w="581" w:type="pct"/>
            <w:shd w:val="clear" w:color="auto" w:fill="FFFFFF" w:themeFill="background1"/>
          </w:tcPr>
          <w:p w14:paraId="05064770"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Leptorhynchos sp. 1</w:t>
            </w:r>
          </w:p>
        </w:tc>
        <w:tc>
          <w:tcPr>
            <w:tcW w:w="1259" w:type="pct"/>
            <w:shd w:val="clear" w:color="auto" w:fill="FFFFFF" w:themeFill="background1"/>
          </w:tcPr>
          <w:p w14:paraId="5CEF545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tcPr>
          <w:p w14:paraId="6483D12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FFC3B9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4906D75" w14:textId="77777777" w:rsidTr="00714EF7">
        <w:trPr>
          <w:trHeight w:val="480"/>
        </w:trPr>
        <w:tc>
          <w:tcPr>
            <w:tcW w:w="449" w:type="pct"/>
            <w:shd w:val="clear" w:color="auto" w:fill="FFFFFF" w:themeFill="background1"/>
          </w:tcPr>
          <w:p w14:paraId="3E235EEE" w14:textId="77777777" w:rsidR="00745F42" w:rsidRPr="00307766" w:rsidRDefault="00745F42" w:rsidP="00EA32E0">
            <w:pPr>
              <w:spacing w:after="0" w:line="240" w:lineRule="auto"/>
              <w:rPr>
                <w:rFonts w:ascii="Arial" w:eastAsia="Times New Roman" w:hAnsi="Arial"/>
                <w:b/>
                <w:bCs/>
                <w:noProof/>
                <w:sz w:val="20"/>
                <w:szCs w:val="20"/>
              </w:rPr>
            </w:pPr>
            <w:r w:rsidRPr="00AC6857">
              <w:rPr>
                <w:bCs/>
                <w:sz w:val="20"/>
                <w:szCs w:val="20"/>
              </w:rPr>
              <w:t>Gippsland FMAs</w:t>
            </w:r>
          </w:p>
        </w:tc>
        <w:tc>
          <w:tcPr>
            <w:tcW w:w="521" w:type="pct"/>
            <w:shd w:val="clear" w:color="auto" w:fill="FFFFFF" w:themeFill="background1"/>
          </w:tcPr>
          <w:p w14:paraId="6DFDAE7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Alpine Marianth</w:t>
            </w:r>
          </w:p>
        </w:tc>
        <w:tc>
          <w:tcPr>
            <w:tcW w:w="581" w:type="pct"/>
            <w:shd w:val="clear" w:color="auto" w:fill="FFFFFF" w:themeFill="background1"/>
          </w:tcPr>
          <w:p w14:paraId="381C1667"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Rhytidosporum inconspicuum</w:t>
            </w:r>
          </w:p>
        </w:tc>
        <w:tc>
          <w:tcPr>
            <w:tcW w:w="1259" w:type="pct"/>
            <w:shd w:val="clear" w:color="auto" w:fill="FFFFFF" w:themeFill="background1"/>
          </w:tcPr>
          <w:p w14:paraId="2894465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tcPr>
          <w:p w14:paraId="5B5C023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3CD430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7DFFED5" w14:textId="77777777" w:rsidTr="00714EF7">
        <w:trPr>
          <w:trHeight w:val="480"/>
        </w:trPr>
        <w:tc>
          <w:tcPr>
            <w:tcW w:w="449" w:type="pct"/>
            <w:shd w:val="clear" w:color="auto" w:fill="FFFFFF" w:themeFill="background1"/>
          </w:tcPr>
          <w:p w14:paraId="53C3F127" w14:textId="77777777" w:rsidR="00745F42" w:rsidRPr="00307766" w:rsidRDefault="00745F42" w:rsidP="00EA32E0">
            <w:pPr>
              <w:spacing w:after="0" w:line="240" w:lineRule="auto"/>
              <w:rPr>
                <w:rFonts w:ascii="Arial" w:eastAsia="Times New Roman" w:hAnsi="Arial"/>
                <w:b/>
                <w:bCs/>
                <w:noProof/>
                <w:sz w:val="20"/>
                <w:szCs w:val="20"/>
              </w:rPr>
            </w:pPr>
            <w:r w:rsidRPr="00AC6857">
              <w:rPr>
                <w:bCs/>
                <w:sz w:val="20"/>
                <w:szCs w:val="20"/>
              </w:rPr>
              <w:t>Gippsland FMAs</w:t>
            </w:r>
          </w:p>
        </w:tc>
        <w:tc>
          <w:tcPr>
            <w:tcW w:w="521" w:type="pct"/>
            <w:shd w:val="clear" w:color="auto" w:fill="FFFFFF" w:themeFill="background1"/>
          </w:tcPr>
          <w:p w14:paraId="1F07423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Alpine Wattle</w:t>
            </w:r>
          </w:p>
        </w:tc>
        <w:tc>
          <w:tcPr>
            <w:tcW w:w="581" w:type="pct"/>
            <w:shd w:val="clear" w:color="auto" w:fill="FFFFFF" w:themeFill="background1"/>
          </w:tcPr>
          <w:p w14:paraId="74849BD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Acacia alpina</w:t>
            </w:r>
          </w:p>
        </w:tc>
        <w:tc>
          <w:tcPr>
            <w:tcW w:w="1259" w:type="pct"/>
            <w:shd w:val="clear" w:color="auto" w:fill="FFFFFF" w:themeFill="background1"/>
          </w:tcPr>
          <w:p w14:paraId="1E5B48B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1007F9">
              <w:rPr>
                <w:bCs/>
                <w:sz w:val="20"/>
                <w:szCs w:val="20"/>
              </w:rPr>
              <w:t>over</w:t>
            </w:r>
            <w:r w:rsidRPr="00307766">
              <w:rPr>
                <w:bCs/>
                <w:sz w:val="20"/>
                <w:szCs w:val="20"/>
              </w:rPr>
              <w:t xml:space="preserve"> verified populations.</w:t>
            </w:r>
          </w:p>
        </w:tc>
        <w:tc>
          <w:tcPr>
            <w:tcW w:w="1613" w:type="pct"/>
            <w:shd w:val="clear" w:color="auto" w:fill="FFFFFF" w:themeFill="background1"/>
          </w:tcPr>
          <w:p w14:paraId="2F027F5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DDCBA3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50A771D" w14:textId="77777777" w:rsidTr="00714EF7">
        <w:trPr>
          <w:trHeight w:val="480"/>
        </w:trPr>
        <w:tc>
          <w:tcPr>
            <w:tcW w:w="449" w:type="pct"/>
            <w:shd w:val="clear" w:color="auto" w:fill="FFFFFF" w:themeFill="background1"/>
          </w:tcPr>
          <w:p w14:paraId="17401616" w14:textId="77777777" w:rsidR="00745F42" w:rsidRPr="00307766" w:rsidRDefault="00745F42" w:rsidP="00EA32E0">
            <w:pPr>
              <w:spacing w:after="0" w:line="240" w:lineRule="auto"/>
              <w:rPr>
                <w:rFonts w:ascii="Arial" w:eastAsia="Times New Roman" w:hAnsi="Arial"/>
                <w:b/>
                <w:bCs/>
                <w:noProof/>
                <w:sz w:val="20"/>
                <w:szCs w:val="20"/>
              </w:rPr>
            </w:pPr>
            <w:r w:rsidRPr="00AC6857">
              <w:rPr>
                <w:bCs/>
                <w:sz w:val="20"/>
                <w:szCs w:val="20"/>
              </w:rPr>
              <w:t>Gippsland FMAs</w:t>
            </w:r>
          </w:p>
        </w:tc>
        <w:tc>
          <w:tcPr>
            <w:tcW w:w="521" w:type="pct"/>
            <w:shd w:val="clear" w:color="auto" w:fill="FFFFFF" w:themeFill="background1"/>
          </w:tcPr>
          <w:p w14:paraId="109C024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Aniseed Boronia</w:t>
            </w:r>
          </w:p>
        </w:tc>
        <w:tc>
          <w:tcPr>
            <w:tcW w:w="581" w:type="pct"/>
            <w:shd w:val="clear" w:color="auto" w:fill="FFFFFF" w:themeFill="background1"/>
          </w:tcPr>
          <w:p w14:paraId="4C0FADF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Boronia galbraithiae</w:t>
            </w:r>
          </w:p>
        </w:tc>
        <w:tc>
          <w:tcPr>
            <w:tcW w:w="1259" w:type="pct"/>
            <w:shd w:val="clear" w:color="auto" w:fill="FFFFFF" w:themeFill="background1"/>
          </w:tcPr>
          <w:p w14:paraId="1092A11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00422DEB" w:rsidRPr="00307766">
              <w:rPr>
                <w:bCs/>
                <w:sz w:val="20"/>
                <w:szCs w:val="20"/>
              </w:rPr>
              <w:t xml:space="preserve"> </w:t>
            </w:r>
            <w:r w:rsidRPr="00307766">
              <w:rPr>
                <w:bCs/>
                <w:sz w:val="20"/>
                <w:szCs w:val="20"/>
              </w:rPr>
              <w:t>each verified population.</w:t>
            </w:r>
          </w:p>
        </w:tc>
        <w:tc>
          <w:tcPr>
            <w:tcW w:w="1613" w:type="pct"/>
            <w:shd w:val="clear" w:color="auto" w:fill="FFFFFF" w:themeFill="background1"/>
          </w:tcPr>
          <w:p w14:paraId="643AFBE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45DF5D4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731FFF2" w14:textId="77777777" w:rsidTr="00714EF7">
        <w:trPr>
          <w:trHeight w:val="480"/>
        </w:trPr>
        <w:tc>
          <w:tcPr>
            <w:tcW w:w="449" w:type="pct"/>
            <w:shd w:val="clear" w:color="auto" w:fill="FFFFFF" w:themeFill="background1"/>
          </w:tcPr>
          <w:p w14:paraId="1D8852DA" w14:textId="77777777" w:rsidR="00745F42" w:rsidRPr="00307766" w:rsidRDefault="00745F42" w:rsidP="00EA32E0">
            <w:pPr>
              <w:spacing w:after="0" w:line="240" w:lineRule="auto"/>
              <w:rPr>
                <w:rFonts w:ascii="Arial" w:eastAsia="Times New Roman" w:hAnsi="Arial"/>
                <w:b/>
                <w:bCs/>
                <w:noProof/>
                <w:sz w:val="20"/>
                <w:szCs w:val="20"/>
              </w:rPr>
            </w:pPr>
            <w:r w:rsidRPr="00AC6857">
              <w:rPr>
                <w:bCs/>
                <w:sz w:val="20"/>
                <w:szCs w:val="20"/>
              </w:rPr>
              <w:t>Gippsland FMAs</w:t>
            </w:r>
          </w:p>
        </w:tc>
        <w:tc>
          <w:tcPr>
            <w:tcW w:w="521" w:type="pct"/>
            <w:shd w:val="clear" w:color="auto" w:fill="FFFFFF" w:themeFill="background1"/>
          </w:tcPr>
          <w:p w14:paraId="11DF3B5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Austral Toad-flax</w:t>
            </w:r>
          </w:p>
        </w:tc>
        <w:tc>
          <w:tcPr>
            <w:tcW w:w="581" w:type="pct"/>
            <w:shd w:val="clear" w:color="auto" w:fill="FFFFFF" w:themeFill="background1"/>
          </w:tcPr>
          <w:p w14:paraId="3BF3DFF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Thesium australe</w:t>
            </w:r>
          </w:p>
        </w:tc>
        <w:tc>
          <w:tcPr>
            <w:tcW w:w="1259" w:type="pct"/>
            <w:shd w:val="clear" w:color="auto" w:fill="FFFFFF" w:themeFill="background1"/>
          </w:tcPr>
          <w:p w14:paraId="15E376B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524D697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7ED331F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69F7731" w14:textId="77777777" w:rsidTr="00714EF7">
        <w:trPr>
          <w:trHeight w:val="480"/>
        </w:trPr>
        <w:tc>
          <w:tcPr>
            <w:tcW w:w="449" w:type="pct"/>
            <w:shd w:val="clear" w:color="auto" w:fill="FFFFFF" w:themeFill="background1"/>
          </w:tcPr>
          <w:p w14:paraId="2434A794" w14:textId="77777777" w:rsidR="00745F42" w:rsidRPr="00307766" w:rsidRDefault="00745F42" w:rsidP="00EA32E0">
            <w:pPr>
              <w:spacing w:after="0" w:line="240" w:lineRule="auto"/>
              <w:rPr>
                <w:rFonts w:ascii="Arial" w:eastAsia="Times New Roman" w:hAnsi="Arial"/>
                <w:b/>
                <w:bCs/>
                <w:noProof/>
                <w:sz w:val="20"/>
                <w:szCs w:val="20"/>
              </w:rPr>
            </w:pPr>
            <w:r w:rsidRPr="00AC6857">
              <w:rPr>
                <w:bCs/>
                <w:sz w:val="20"/>
                <w:szCs w:val="20"/>
              </w:rPr>
              <w:t>Gippsland FMAs</w:t>
            </w:r>
          </w:p>
        </w:tc>
        <w:tc>
          <w:tcPr>
            <w:tcW w:w="521" w:type="pct"/>
            <w:shd w:val="clear" w:color="auto" w:fill="FFFFFF" w:themeFill="background1"/>
          </w:tcPr>
          <w:p w14:paraId="130DA93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Austral Trefoil</w:t>
            </w:r>
          </w:p>
        </w:tc>
        <w:tc>
          <w:tcPr>
            <w:tcW w:w="581" w:type="pct"/>
            <w:shd w:val="clear" w:color="auto" w:fill="FFFFFF" w:themeFill="background1"/>
          </w:tcPr>
          <w:p w14:paraId="0E22662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Lotus australis</w:t>
            </w:r>
          </w:p>
        </w:tc>
        <w:tc>
          <w:tcPr>
            <w:tcW w:w="1259" w:type="pct"/>
            <w:shd w:val="clear" w:color="auto" w:fill="FFFFFF" w:themeFill="background1"/>
          </w:tcPr>
          <w:p w14:paraId="58B5833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Establish a SMZ of 200</w:t>
            </w:r>
            <w:r w:rsidR="00234F82">
              <w:rPr>
                <w:bCs/>
                <w:sz w:val="20"/>
                <w:szCs w:val="20"/>
              </w:rPr>
              <w:t xml:space="preserve"> </w:t>
            </w:r>
            <w:r w:rsidRPr="00307766">
              <w:rPr>
                <w:bCs/>
                <w:sz w:val="20"/>
                <w:szCs w:val="20"/>
              </w:rPr>
              <w:t xml:space="preserve">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4678A74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1DB6531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23C6390" w14:textId="77777777" w:rsidTr="00714EF7">
        <w:trPr>
          <w:trHeight w:val="480"/>
        </w:trPr>
        <w:tc>
          <w:tcPr>
            <w:tcW w:w="449" w:type="pct"/>
            <w:shd w:val="clear" w:color="auto" w:fill="FFFFFF" w:themeFill="background1"/>
          </w:tcPr>
          <w:p w14:paraId="5EAC9613"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1E0639B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Bassian Pomaderris</w:t>
            </w:r>
          </w:p>
        </w:tc>
        <w:tc>
          <w:tcPr>
            <w:tcW w:w="581" w:type="pct"/>
            <w:shd w:val="clear" w:color="auto" w:fill="FFFFFF" w:themeFill="background1"/>
          </w:tcPr>
          <w:p w14:paraId="6FE1AB2C"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oraria ssp. Oraria</w:t>
            </w:r>
          </w:p>
        </w:tc>
        <w:tc>
          <w:tcPr>
            <w:tcW w:w="1259" w:type="pct"/>
            <w:shd w:val="clear" w:color="auto" w:fill="FFFFFF" w:themeFill="background1"/>
          </w:tcPr>
          <w:p w14:paraId="3F70BAE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2C037B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3265FF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B326B4E" w14:textId="77777777" w:rsidTr="00714EF7">
        <w:trPr>
          <w:trHeight w:val="480"/>
        </w:trPr>
        <w:tc>
          <w:tcPr>
            <w:tcW w:w="449" w:type="pct"/>
            <w:shd w:val="clear" w:color="auto" w:fill="FFFFFF" w:themeFill="background1"/>
          </w:tcPr>
          <w:p w14:paraId="11C48D8B"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3C76CC3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Baw Baw Sally</w:t>
            </w:r>
          </w:p>
        </w:tc>
        <w:tc>
          <w:tcPr>
            <w:tcW w:w="581" w:type="pct"/>
            <w:shd w:val="clear" w:color="auto" w:fill="FFFFFF" w:themeFill="background1"/>
          </w:tcPr>
          <w:p w14:paraId="34850EB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Eucalyptus pauciflora ssp. Acerina</w:t>
            </w:r>
          </w:p>
        </w:tc>
        <w:tc>
          <w:tcPr>
            <w:tcW w:w="1259" w:type="pct"/>
            <w:shd w:val="clear" w:color="auto" w:fill="FFFFFF" w:themeFill="background1"/>
          </w:tcPr>
          <w:p w14:paraId="6F92F0F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733386E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ACA3A7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5B8432C" w14:textId="77777777" w:rsidTr="00714EF7">
        <w:trPr>
          <w:trHeight w:val="480"/>
        </w:trPr>
        <w:tc>
          <w:tcPr>
            <w:tcW w:w="449" w:type="pct"/>
            <w:shd w:val="clear" w:color="auto" w:fill="FFFFFF" w:themeFill="background1"/>
          </w:tcPr>
          <w:p w14:paraId="384B7B62"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42C9359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Birch Pomaderris</w:t>
            </w:r>
          </w:p>
        </w:tc>
        <w:tc>
          <w:tcPr>
            <w:tcW w:w="581" w:type="pct"/>
            <w:shd w:val="clear" w:color="auto" w:fill="FFFFFF" w:themeFill="background1"/>
          </w:tcPr>
          <w:p w14:paraId="3C19DDA3"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betulina ssp. Betulina</w:t>
            </w:r>
          </w:p>
        </w:tc>
        <w:tc>
          <w:tcPr>
            <w:tcW w:w="1259" w:type="pct"/>
            <w:shd w:val="clear" w:color="auto" w:fill="FFFFFF" w:themeFill="background1"/>
          </w:tcPr>
          <w:p w14:paraId="475892C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2C02B61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7F10E1E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E3C2ECD" w14:textId="77777777" w:rsidTr="00714EF7">
        <w:trPr>
          <w:trHeight w:val="480"/>
        </w:trPr>
        <w:tc>
          <w:tcPr>
            <w:tcW w:w="449" w:type="pct"/>
            <w:shd w:val="clear" w:color="auto" w:fill="FFFFFF" w:themeFill="background1"/>
          </w:tcPr>
          <w:p w14:paraId="48F5D569"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1A09029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Blotched Hyacinth-orchid</w:t>
            </w:r>
          </w:p>
        </w:tc>
        <w:tc>
          <w:tcPr>
            <w:tcW w:w="581" w:type="pct"/>
            <w:shd w:val="clear" w:color="auto" w:fill="FFFFFF" w:themeFill="background1"/>
          </w:tcPr>
          <w:p w14:paraId="66B57F2C"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Dipodium variegatum</w:t>
            </w:r>
          </w:p>
        </w:tc>
        <w:tc>
          <w:tcPr>
            <w:tcW w:w="1259" w:type="pct"/>
            <w:shd w:val="clear" w:color="auto" w:fill="FFFFFF" w:themeFill="background1"/>
          </w:tcPr>
          <w:p w14:paraId="5BDCA1C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3A377DF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7DE7BCA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2FD5860" w14:textId="77777777" w:rsidTr="00714EF7">
        <w:trPr>
          <w:trHeight w:val="480"/>
        </w:trPr>
        <w:tc>
          <w:tcPr>
            <w:tcW w:w="449" w:type="pct"/>
            <w:shd w:val="clear" w:color="auto" w:fill="FFFFFF" w:themeFill="background1"/>
          </w:tcPr>
          <w:p w14:paraId="25DC3EDF"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0D64C70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Blue-tongue Greenhood</w:t>
            </w:r>
          </w:p>
        </w:tc>
        <w:tc>
          <w:tcPr>
            <w:tcW w:w="581" w:type="pct"/>
            <w:shd w:val="clear" w:color="auto" w:fill="FFFFFF" w:themeFill="background1"/>
          </w:tcPr>
          <w:p w14:paraId="6E34457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Pterostylis oreophila</w:t>
            </w:r>
          </w:p>
        </w:tc>
        <w:tc>
          <w:tcPr>
            <w:tcW w:w="1259" w:type="pct"/>
            <w:shd w:val="clear" w:color="auto" w:fill="FFFFFF" w:themeFill="background1"/>
          </w:tcPr>
          <w:p w14:paraId="6659AB9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191987A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376789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556FE10" w14:textId="77777777" w:rsidTr="00714EF7">
        <w:trPr>
          <w:trHeight w:val="480"/>
        </w:trPr>
        <w:tc>
          <w:tcPr>
            <w:tcW w:w="449" w:type="pct"/>
            <w:shd w:val="clear" w:color="auto" w:fill="FFFFFF" w:themeFill="background1"/>
          </w:tcPr>
          <w:p w14:paraId="7C34500F"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7DF052F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Blunt-leaf Pomaderris</w:t>
            </w:r>
          </w:p>
        </w:tc>
        <w:tc>
          <w:tcPr>
            <w:tcW w:w="581" w:type="pct"/>
            <w:shd w:val="clear" w:color="auto" w:fill="FFFFFF" w:themeFill="background1"/>
          </w:tcPr>
          <w:p w14:paraId="07AB05BA"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helianthemifolia</w:t>
            </w:r>
          </w:p>
        </w:tc>
        <w:tc>
          <w:tcPr>
            <w:tcW w:w="1259" w:type="pct"/>
            <w:shd w:val="clear" w:color="auto" w:fill="FFFFFF" w:themeFill="background1"/>
          </w:tcPr>
          <w:p w14:paraId="4707752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0425548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729455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FE44011" w14:textId="77777777" w:rsidTr="00714EF7">
        <w:trPr>
          <w:trHeight w:val="480"/>
        </w:trPr>
        <w:tc>
          <w:tcPr>
            <w:tcW w:w="449" w:type="pct"/>
            <w:shd w:val="clear" w:color="auto" w:fill="FFFFFF" w:themeFill="background1"/>
          </w:tcPr>
          <w:p w14:paraId="255DA0A1"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13E7FAD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Bristly Helmet-orchid</w:t>
            </w:r>
          </w:p>
        </w:tc>
        <w:tc>
          <w:tcPr>
            <w:tcW w:w="581" w:type="pct"/>
            <w:shd w:val="clear" w:color="auto" w:fill="FFFFFF" w:themeFill="background1"/>
          </w:tcPr>
          <w:p w14:paraId="458F9081"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Cory</w:t>
            </w:r>
            <w:r w:rsidR="0092780C" w:rsidRPr="00230AA7">
              <w:rPr>
                <w:bCs/>
                <w:i/>
                <w:sz w:val="20"/>
                <w:szCs w:val="20"/>
              </w:rPr>
              <w:t>santhes</w:t>
            </w:r>
            <w:r w:rsidRPr="00230AA7">
              <w:rPr>
                <w:bCs/>
                <w:i/>
                <w:sz w:val="20"/>
                <w:szCs w:val="20"/>
              </w:rPr>
              <w:t xml:space="preserve"> hispidus</w:t>
            </w:r>
          </w:p>
        </w:tc>
        <w:tc>
          <w:tcPr>
            <w:tcW w:w="1259" w:type="pct"/>
            <w:shd w:val="clear" w:color="auto" w:fill="FFFFFF" w:themeFill="background1"/>
          </w:tcPr>
          <w:p w14:paraId="2FA782C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484FCA1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3808424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152C4DF" w14:textId="77777777" w:rsidTr="00714EF7">
        <w:trPr>
          <w:trHeight w:val="480"/>
        </w:trPr>
        <w:tc>
          <w:tcPr>
            <w:tcW w:w="449" w:type="pct"/>
            <w:shd w:val="clear" w:color="auto" w:fill="FFFFFF" w:themeFill="background1"/>
          </w:tcPr>
          <w:p w14:paraId="627A9993"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14628E9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Cliff Cudweed</w:t>
            </w:r>
          </w:p>
        </w:tc>
        <w:tc>
          <w:tcPr>
            <w:tcW w:w="581" w:type="pct"/>
            <w:shd w:val="clear" w:color="auto" w:fill="FFFFFF" w:themeFill="background1"/>
          </w:tcPr>
          <w:p w14:paraId="2405302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Euchiton umbricola</w:t>
            </w:r>
          </w:p>
        </w:tc>
        <w:tc>
          <w:tcPr>
            <w:tcW w:w="1259" w:type="pct"/>
            <w:shd w:val="clear" w:color="auto" w:fill="FFFFFF" w:themeFill="background1"/>
          </w:tcPr>
          <w:p w14:paraId="7615980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3575CCB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33B345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1ADDE69" w14:textId="77777777" w:rsidTr="00714EF7">
        <w:trPr>
          <w:trHeight w:val="480"/>
        </w:trPr>
        <w:tc>
          <w:tcPr>
            <w:tcW w:w="449" w:type="pct"/>
            <w:shd w:val="clear" w:color="auto" w:fill="FFFFFF" w:themeFill="background1"/>
          </w:tcPr>
          <w:p w14:paraId="2F575065"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43B3F1B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Clover Glycine</w:t>
            </w:r>
          </w:p>
        </w:tc>
        <w:tc>
          <w:tcPr>
            <w:tcW w:w="581" w:type="pct"/>
            <w:shd w:val="clear" w:color="auto" w:fill="FFFFFF" w:themeFill="background1"/>
          </w:tcPr>
          <w:p w14:paraId="694C7D60"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Glycine latrobeana</w:t>
            </w:r>
          </w:p>
        </w:tc>
        <w:tc>
          <w:tcPr>
            <w:tcW w:w="1259" w:type="pct"/>
            <w:shd w:val="clear" w:color="auto" w:fill="FFFFFF" w:themeFill="background1"/>
          </w:tcPr>
          <w:p w14:paraId="3672B6C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9DB91A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77013A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4593D4C" w14:textId="77777777" w:rsidTr="00714EF7">
        <w:trPr>
          <w:trHeight w:val="480"/>
        </w:trPr>
        <w:tc>
          <w:tcPr>
            <w:tcW w:w="449" w:type="pct"/>
            <w:shd w:val="clear" w:color="auto" w:fill="FFFFFF" w:themeFill="background1"/>
          </w:tcPr>
          <w:p w14:paraId="563A0A3B"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0BA75A1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Coast Bitter-bush</w:t>
            </w:r>
          </w:p>
        </w:tc>
        <w:tc>
          <w:tcPr>
            <w:tcW w:w="581" w:type="pct"/>
            <w:shd w:val="clear" w:color="auto" w:fill="FFFFFF" w:themeFill="background1"/>
          </w:tcPr>
          <w:p w14:paraId="2E380A5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Adriana quadripartita (pubescent form)</w:t>
            </w:r>
          </w:p>
        </w:tc>
        <w:tc>
          <w:tcPr>
            <w:tcW w:w="1259" w:type="pct"/>
            <w:shd w:val="clear" w:color="auto" w:fill="FFFFFF" w:themeFill="background1"/>
          </w:tcPr>
          <w:p w14:paraId="36F140E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0530E6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6D5D036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12E9639" w14:textId="77777777" w:rsidTr="00714EF7">
        <w:trPr>
          <w:trHeight w:val="480"/>
        </w:trPr>
        <w:tc>
          <w:tcPr>
            <w:tcW w:w="449" w:type="pct"/>
            <w:shd w:val="clear" w:color="auto" w:fill="FFFFFF" w:themeFill="background1"/>
          </w:tcPr>
          <w:p w14:paraId="0E915837"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78F1F40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Cobberas Grevillea</w:t>
            </w:r>
          </w:p>
        </w:tc>
        <w:tc>
          <w:tcPr>
            <w:tcW w:w="581" w:type="pct"/>
            <w:shd w:val="clear" w:color="auto" w:fill="FFFFFF" w:themeFill="background1"/>
          </w:tcPr>
          <w:p w14:paraId="752B4CF0"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Grevillea brevifolia ssp. Brevifolia</w:t>
            </w:r>
          </w:p>
        </w:tc>
        <w:tc>
          <w:tcPr>
            <w:tcW w:w="1259" w:type="pct"/>
            <w:shd w:val="clear" w:color="auto" w:fill="FFFFFF" w:themeFill="background1"/>
          </w:tcPr>
          <w:p w14:paraId="19338D6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9C43F6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8C1E30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AE2A6D7" w14:textId="77777777" w:rsidTr="00714EF7">
        <w:trPr>
          <w:trHeight w:val="480"/>
        </w:trPr>
        <w:tc>
          <w:tcPr>
            <w:tcW w:w="449" w:type="pct"/>
            <w:shd w:val="clear" w:color="auto" w:fill="FFFFFF" w:themeFill="background1"/>
          </w:tcPr>
          <w:p w14:paraId="6345E205"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0AFCC77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Cobra Greenhood</w:t>
            </w:r>
          </w:p>
        </w:tc>
        <w:tc>
          <w:tcPr>
            <w:tcW w:w="581" w:type="pct"/>
            <w:shd w:val="clear" w:color="auto" w:fill="FFFFFF" w:themeFill="background1"/>
          </w:tcPr>
          <w:p w14:paraId="1E7BE390"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Pterostylis grandiflora</w:t>
            </w:r>
          </w:p>
        </w:tc>
        <w:tc>
          <w:tcPr>
            <w:tcW w:w="1259" w:type="pct"/>
            <w:shd w:val="clear" w:color="auto" w:fill="FFFFFF" w:themeFill="background1"/>
          </w:tcPr>
          <w:p w14:paraId="11D5D6E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3A2B36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3C9AC4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A7DF164" w14:textId="77777777" w:rsidTr="00714EF7">
        <w:trPr>
          <w:trHeight w:val="480"/>
        </w:trPr>
        <w:tc>
          <w:tcPr>
            <w:tcW w:w="449" w:type="pct"/>
            <w:shd w:val="clear" w:color="auto" w:fill="FFFFFF" w:themeFill="background1"/>
          </w:tcPr>
          <w:p w14:paraId="34273C6E"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604615E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Colquhuon Grevillea</w:t>
            </w:r>
          </w:p>
        </w:tc>
        <w:tc>
          <w:tcPr>
            <w:tcW w:w="581" w:type="pct"/>
            <w:shd w:val="clear" w:color="auto" w:fill="FFFFFF" w:themeFill="background1"/>
          </w:tcPr>
          <w:p w14:paraId="7BC27BB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Grevillea celata</w:t>
            </w:r>
          </w:p>
        </w:tc>
        <w:tc>
          <w:tcPr>
            <w:tcW w:w="1259" w:type="pct"/>
            <w:shd w:val="clear" w:color="auto" w:fill="FFFFFF" w:themeFill="background1"/>
          </w:tcPr>
          <w:p w14:paraId="6F10AB3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D853C8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2B6F5E3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DD737B8" w14:textId="77777777" w:rsidTr="00714EF7">
        <w:trPr>
          <w:trHeight w:val="480"/>
        </w:trPr>
        <w:tc>
          <w:tcPr>
            <w:tcW w:w="449" w:type="pct"/>
            <w:shd w:val="clear" w:color="auto" w:fill="FFFFFF" w:themeFill="background1"/>
          </w:tcPr>
          <w:p w14:paraId="7CA276DF"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7FB7384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Common Spleenwort</w:t>
            </w:r>
          </w:p>
        </w:tc>
        <w:tc>
          <w:tcPr>
            <w:tcW w:w="581" w:type="pct"/>
            <w:shd w:val="clear" w:color="auto" w:fill="FFFFFF" w:themeFill="background1"/>
          </w:tcPr>
          <w:p w14:paraId="32F6F1F5"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Asplenium trichomanes</w:t>
            </w:r>
          </w:p>
        </w:tc>
        <w:tc>
          <w:tcPr>
            <w:tcW w:w="1259" w:type="pct"/>
            <w:shd w:val="clear" w:color="auto" w:fill="FFFFFF" w:themeFill="background1"/>
          </w:tcPr>
          <w:p w14:paraId="46AD08B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7341D9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560CE4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9BDF16F" w14:textId="77777777" w:rsidTr="00714EF7">
        <w:trPr>
          <w:trHeight w:val="480"/>
        </w:trPr>
        <w:tc>
          <w:tcPr>
            <w:tcW w:w="449" w:type="pct"/>
            <w:shd w:val="clear" w:color="auto" w:fill="FFFFFF" w:themeFill="background1"/>
          </w:tcPr>
          <w:p w14:paraId="148135DC"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3BFBEC4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Convex Pomaderris</w:t>
            </w:r>
          </w:p>
        </w:tc>
        <w:tc>
          <w:tcPr>
            <w:tcW w:w="581" w:type="pct"/>
            <w:shd w:val="clear" w:color="auto" w:fill="FFFFFF" w:themeFill="background1"/>
          </w:tcPr>
          <w:p w14:paraId="4AA316FC"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subcapitata</w:t>
            </w:r>
          </w:p>
        </w:tc>
        <w:tc>
          <w:tcPr>
            <w:tcW w:w="1259" w:type="pct"/>
            <w:shd w:val="clear" w:color="auto" w:fill="FFFFFF" w:themeFill="background1"/>
          </w:tcPr>
          <w:p w14:paraId="6DB5A32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C41E92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379BA96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F0CA09A" w14:textId="77777777" w:rsidTr="00714EF7">
        <w:trPr>
          <w:trHeight w:val="480"/>
        </w:trPr>
        <w:tc>
          <w:tcPr>
            <w:tcW w:w="449" w:type="pct"/>
            <w:shd w:val="clear" w:color="auto" w:fill="FFFFFF" w:themeFill="background1"/>
          </w:tcPr>
          <w:p w14:paraId="36E4318D"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6B4DBC3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Crested Hair-grass</w:t>
            </w:r>
          </w:p>
        </w:tc>
        <w:tc>
          <w:tcPr>
            <w:tcW w:w="581" w:type="pct"/>
            <w:shd w:val="clear" w:color="auto" w:fill="FFFFFF" w:themeFill="background1"/>
          </w:tcPr>
          <w:p w14:paraId="203AB3EC"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Koeleria cristata (=K. macrantha)</w:t>
            </w:r>
          </w:p>
        </w:tc>
        <w:tc>
          <w:tcPr>
            <w:tcW w:w="1259" w:type="pct"/>
            <w:shd w:val="clear" w:color="auto" w:fill="FFFFFF" w:themeFill="background1"/>
          </w:tcPr>
          <w:p w14:paraId="071516B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4F1523E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90E277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5E540F5" w14:textId="77777777" w:rsidTr="00714EF7">
        <w:trPr>
          <w:trHeight w:val="480"/>
        </w:trPr>
        <w:tc>
          <w:tcPr>
            <w:tcW w:w="449" w:type="pct"/>
            <w:shd w:val="clear" w:color="auto" w:fill="FFFFFF" w:themeFill="background1"/>
          </w:tcPr>
          <w:p w14:paraId="1279F968"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6C61CCD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Dark Wire-grass</w:t>
            </w:r>
          </w:p>
        </w:tc>
        <w:tc>
          <w:tcPr>
            <w:tcW w:w="581" w:type="pct"/>
            <w:shd w:val="clear" w:color="auto" w:fill="FFFFFF" w:themeFill="background1"/>
          </w:tcPr>
          <w:p w14:paraId="7EFD426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Aristida calycina var. Calycina</w:t>
            </w:r>
          </w:p>
        </w:tc>
        <w:tc>
          <w:tcPr>
            <w:tcW w:w="1259" w:type="pct"/>
            <w:shd w:val="clear" w:color="auto" w:fill="FFFFFF" w:themeFill="background1"/>
          </w:tcPr>
          <w:p w14:paraId="54EA517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C437A6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03BA874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97B0F9C" w14:textId="77777777" w:rsidTr="00714EF7">
        <w:trPr>
          <w:trHeight w:val="480"/>
        </w:trPr>
        <w:tc>
          <w:tcPr>
            <w:tcW w:w="449" w:type="pct"/>
            <w:shd w:val="clear" w:color="auto" w:fill="FFFFFF" w:themeFill="background1"/>
          </w:tcPr>
          <w:p w14:paraId="66F9C261"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16A2F91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Delicate Bush-pea</w:t>
            </w:r>
          </w:p>
        </w:tc>
        <w:tc>
          <w:tcPr>
            <w:tcW w:w="581" w:type="pct"/>
            <w:shd w:val="clear" w:color="auto" w:fill="FFFFFF" w:themeFill="background1"/>
          </w:tcPr>
          <w:p w14:paraId="053B2993"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Pultenaea tenella</w:t>
            </w:r>
          </w:p>
        </w:tc>
        <w:tc>
          <w:tcPr>
            <w:tcW w:w="1259" w:type="pct"/>
            <w:shd w:val="clear" w:color="auto" w:fill="FFFFFF" w:themeFill="background1"/>
          </w:tcPr>
          <w:p w14:paraId="49B698A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7D0C58D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5DB87C0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CFA2759" w14:textId="77777777" w:rsidTr="00714EF7">
        <w:trPr>
          <w:trHeight w:val="480"/>
        </w:trPr>
        <w:tc>
          <w:tcPr>
            <w:tcW w:w="449" w:type="pct"/>
            <w:shd w:val="clear" w:color="auto" w:fill="FFFFFF" w:themeFill="background1"/>
          </w:tcPr>
          <w:p w14:paraId="511278D6"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4CB2872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Delicate New Holland Daisy</w:t>
            </w:r>
          </w:p>
        </w:tc>
        <w:tc>
          <w:tcPr>
            <w:tcW w:w="581" w:type="pct"/>
            <w:shd w:val="clear" w:color="auto" w:fill="FFFFFF" w:themeFill="background1"/>
          </w:tcPr>
          <w:p w14:paraId="77F8B697"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Vittadina tenuissima</w:t>
            </w:r>
          </w:p>
        </w:tc>
        <w:tc>
          <w:tcPr>
            <w:tcW w:w="1259" w:type="pct"/>
            <w:shd w:val="clear" w:color="auto" w:fill="FFFFFF" w:themeFill="background1"/>
          </w:tcPr>
          <w:p w14:paraId="1B81B89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A943F5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044DEFE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E0034D3" w14:textId="77777777" w:rsidTr="00714EF7">
        <w:trPr>
          <w:trHeight w:val="480"/>
        </w:trPr>
        <w:tc>
          <w:tcPr>
            <w:tcW w:w="449" w:type="pct"/>
            <w:shd w:val="clear" w:color="auto" w:fill="FFFFFF" w:themeFill="background1"/>
          </w:tcPr>
          <w:p w14:paraId="63C44969"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7C41374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Dense Mint-bush</w:t>
            </w:r>
          </w:p>
        </w:tc>
        <w:tc>
          <w:tcPr>
            <w:tcW w:w="581" w:type="pct"/>
            <w:shd w:val="clear" w:color="auto" w:fill="FFFFFF" w:themeFill="background1"/>
          </w:tcPr>
          <w:p w14:paraId="6CF39655"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Prostanthera decussata</w:t>
            </w:r>
          </w:p>
        </w:tc>
        <w:tc>
          <w:tcPr>
            <w:tcW w:w="1259" w:type="pct"/>
            <w:shd w:val="clear" w:color="auto" w:fill="FFFFFF" w:themeFill="background1"/>
          </w:tcPr>
          <w:p w14:paraId="57DB236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0CEA0F3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0A579BC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695640F" w14:textId="77777777" w:rsidTr="00714EF7">
        <w:trPr>
          <w:trHeight w:val="480"/>
        </w:trPr>
        <w:tc>
          <w:tcPr>
            <w:tcW w:w="449" w:type="pct"/>
            <w:shd w:val="clear" w:color="auto" w:fill="FFFFFF" w:themeFill="background1"/>
          </w:tcPr>
          <w:p w14:paraId="48F77571"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5861546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Dwarf Milkwort</w:t>
            </w:r>
          </w:p>
        </w:tc>
        <w:tc>
          <w:tcPr>
            <w:tcW w:w="581" w:type="pct"/>
            <w:shd w:val="clear" w:color="auto" w:fill="FFFFFF" w:themeFill="background1"/>
          </w:tcPr>
          <w:p w14:paraId="28EEEF65"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Polygala japonica</w:t>
            </w:r>
          </w:p>
        </w:tc>
        <w:tc>
          <w:tcPr>
            <w:tcW w:w="1259" w:type="pct"/>
            <w:shd w:val="clear" w:color="auto" w:fill="FFFFFF" w:themeFill="background1"/>
          </w:tcPr>
          <w:p w14:paraId="7162CD9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675A97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1AF2258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9C12461" w14:textId="77777777" w:rsidTr="00714EF7">
        <w:trPr>
          <w:trHeight w:val="480"/>
        </w:trPr>
        <w:tc>
          <w:tcPr>
            <w:tcW w:w="449" w:type="pct"/>
            <w:shd w:val="clear" w:color="auto" w:fill="FFFFFF" w:themeFill="background1"/>
          </w:tcPr>
          <w:p w14:paraId="3C2C7502"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1091943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Eastern Bitter-bush</w:t>
            </w:r>
          </w:p>
        </w:tc>
        <w:tc>
          <w:tcPr>
            <w:tcW w:w="581" w:type="pct"/>
            <w:shd w:val="clear" w:color="auto" w:fill="FFFFFF" w:themeFill="background1"/>
          </w:tcPr>
          <w:p w14:paraId="3BF098B7"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Adriana tomentosa var. Tomentosa (glabrous and pubescent form)</w:t>
            </w:r>
          </w:p>
        </w:tc>
        <w:tc>
          <w:tcPr>
            <w:tcW w:w="1259" w:type="pct"/>
            <w:shd w:val="clear" w:color="auto" w:fill="FFFFFF" w:themeFill="background1"/>
          </w:tcPr>
          <w:p w14:paraId="181F72E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0988F51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663065E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21B8FD6" w14:textId="77777777" w:rsidTr="00714EF7">
        <w:trPr>
          <w:trHeight w:val="480"/>
        </w:trPr>
        <w:tc>
          <w:tcPr>
            <w:tcW w:w="449" w:type="pct"/>
            <w:shd w:val="clear" w:color="auto" w:fill="FFFFFF" w:themeFill="background1"/>
          </w:tcPr>
          <w:p w14:paraId="319D8D8F"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044C652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Eastern Pomaderris</w:t>
            </w:r>
          </w:p>
        </w:tc>
        <w:tc>
          <w:tcPr>
            <w:tcW w:w="581" w:type="pct"/>
            <w:shd w:val="clear" w:color="auto" w:fill="FFFFFF" w:themeFill="background1"/>
          </w:tcPr>
          <w:p w14:paraId="01D0E6C8"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discolor</w:t>
            </w:r>
          </w:p>
        </w:tc>
        <w:tc>
          <w:tcPr>
            <w:tcW w:w="1259" w:type="pct"/>
            <w:shd w:val="clear" w:color="auto" w:fill="FFFFFF" w:themeFill="background1"/>
          </w:tcPr>
          <w:p w14:paraId="46322BD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0DC7F4B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4B04617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8399211" w14:textId="77777777" w:rsidTr="00714EF7">
        <w:trPr>
          <w:trHeight w:val="480"/>
        </w:trPr>
        <w:tc>
          <w:tcPr>
            <w:tcW w:w="449" w:type="pct"/>
            <w:shd w:val="clear" w:color="auto" w:fill="FFFFFF" w:themeFill="background1"/>
          </w:tcPr>
          <w:p w14:paraId="7669BF68"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51E1019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Eichler's Buttercup</w:t>
            </w:r>
          </w:p>
        </w:tc>
        <w:tc>
          <w:tcPr>
            <w:tcW w:w="581" w:type="pct"/>
            <w:shd w:val="clear" w:color="auto" w:fill="FFFFFF" w:themeFill="background1"/>
          </w:tcPr>
          <w:p w14:paraId="4007556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Ranunculus eichlerianus</w:t>
            </w:r>
          </w:p>
        </w:tc>
        <w:tc>
          <w:tcPr>
            <w:tcW w:w="1259" w:type="pct"/>
            <w:shd w:val="clear" w:color="auto" w:fill="FFFFFF" w:themeFill="background1"/>
          </w:tcPr>
          <w:p w14:paraId="7465005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1CA662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2CBE366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7715E20" w14:textId="77777777" w:rsidTr="00714EF7">
        <w:trPr>
          <w:trHeight w:val="480"/>
        </w:trPr>
        <w:tc>
          <w:tcPr>
            <w:tcW w:w="449" w:type="pct"/>
            <w:shd w:val="clear" w:color="auto" w:fill="FFFFFF" w:themeFill="background1"/>
          </w:tcPr>
          <w:p w14:paraId="73A553B0"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28888C0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Elusive Cress</w:t>
            </w:r>
          </w:p>
        </w:tc>
        <w:tc>
          <w:tcPr>
            <w:tcW w:w="581" w:type="pct"/>
            <w:shd w:val="clear" w:color="auto" w:fill="FFFFFF" w:themeFill="background1"/>
          </w:tcPr>
          <w:p w14:paraId="1970195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Irenepharsus magicus</w:t>
            </w:r>
          </w:p>
        </w:tc>
        <w:tc>
          <w:tcPr>
            <w:tcW w:w="1259" w:type="pct"/>
            <w:shd w:val="clear" w:color="auto" w:fill="FFFFFF" w:themeFill="background1"/>
          </w:tcPr>
          <w:p w14:paraId="7C891F0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3785C7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B80CE2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AFE5BB4" w14:textId="77777777" w:rsidTr="00714EF7">
        <w:trPr>
          <w:trHeight w:val="480"/>
        </w:trPr>
        <w:tc>
          <w:tcPr>
            <w:tcW w:w="449" w:type="pct"/>
            <w:shd w:val="clear" w:color="auto" w:fill="FFFFFF" w:themeFill="background1"/>
          </w:tcPr>
          <w:p w14:paraId="2334AEB2"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371E979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Erect Midge-orchid</w:t>
            </w:r>
          </w:p>
        </w:tc>
        <w:tc>
          <w:tcPr>
            <w:tcW w:w="581" w:type="pct"/>
            <w:shd w:val="clear" w:color="auto" w:fill="FFFFFF" w:themeFill="background1"/>
          </w:tcPr>
          <w:p w14:paraId="2BA9524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Corunastylis arrecta</w:t>
            </w:r>
          </w:p>
        </w:tc>
        <w:tc>
          <w:tcPr>
            <w:tcW w:w="1259" w:type="pct"/>
            <w:shd w:val="clear" w:color="auto" w:fill="FFFFFF" w:themeFill="background1"/>
          </w:tcPr>
          <w:p w14:paraId="19C6DF1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D683E2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3255A1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A6EFB5B" w14:textId="77777777" w:rsidTr="00714EF7">
        <w:trPr>
          <w:trHeight w:val="480"/>
        </w:trPr>
        <w:tc>
          <w:tcPr>
            <w:tcW w:w="449" w:type="pct"/>
            <w:shd w:val="clear" w:color="auto" w:fill="FFFFFF" w:themeFill="background1"/>
          </w:tcPr>
          <w:p w14:paraId="3B10F470" w14:textId="77777777" w:rsidR="00745F42" w:rsidRPr="00307766" w:rsidRDefault="00745F42" w:rsidP="00EA32E0">
            <w:pPr>
              <w:spacing w:after="0" w:line="240" w:lineRule="auto"/>
              <w:rPr>
                <w:rFonts w:ascii="Arial" w:eastAsia="Times New Roman" w:hAnsi="Arial"/>
                <w:b/>
                <w:bCs/>
                <w:noProof/>
                <w:sz w:val="20"/>
                <w:szCs w:val="20"/>
              </w:rPr>
            </w:pPr>
            <w:r w:rsidRPr="008F5DD9">
              <w:rPr>
                <w:bCs/>
                <w:sz w:val="20"/>
                <w:szCs w:val="20"/>
              </w:rPr>
              <w:t>Gippsland FMAs</w:t>
            </w:r>
          </w:p>
        </w:tc>
        <w:tc>
          <w:tcPr>
            <w:tcW w:w="521" w:type="pct"/>
            <w:shd w:val="clear" w:color="auto" w:fill="FFFFFF" w:themeFill="background1"/>
          </w:tcPr>
          <w:p w14:paraId="147E43D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Errinundra Pepper</w:t>
            </w:r>
          </w:p>
        </w:tc>
        <w:tc>
          <w:tcPr>
            <w:tcW w:w="581" w:type="pct"/>
            <w:shd w:val="clear" w:color="auto" w:fill="FFFFFF" w:themeFill="background1"/>
          </w:tcPr>
          <w:p w14:paraId="4AFCFF5F"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Tasmannia xerophila ssp. Robusta</w:t>
            </w:r>
          </w:p>
        </w:tc>
        <w:tc>
          <w:tcPr>
            <w:tcW w:w="1259" w:type="pct"/>
            <w:shd w:val="clear" w:color="auto" w:fill="FFFFFF" w:themeFill="background1"/>
          </w:tcPr>
          <w:p w14:paraId="66DDB3C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247CCE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78DEAA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946849C" w14:textId="77777777" w:rsidTr="00714EF7">
        <w:trPr>
          <w:trHeight w:val="480"/>
        </w:trPr>
        <w:tc>
          <w:tcPr>
            <w:tcW w:w="449" w:type="pct"/>
            <w:shd w:val="clear" w:color="auto" w:fill="FFFFFF" w:themeFill="background1"/>
          </w:tcPr>
          <w:p w14:paraId="2EAD9605"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4610DF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Fairy Bluebell</w:t>
            </w:r>
          </w:p>
        </w:tc>
        <w:tc>
          <w:tcPr>
            <w:tcW w:w="581" w:type="pct"/>
            <w:shd w:val="clear" w:color="auto" w:fill="FFFFFF" w:themeFill="background1"/>
          </w:tcPr>
          <w:p w14:paraId="2A628A63"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Wahlenbergia densifolia</w:t>
            </w:r>
          </w:p>
        </w:tc>
        <w:tc>
          <w:tcPr>
            <w:tcW w:w="1259" w:type="pct"/>
            <w:shd w:val="clear" w:color="auto" w:fill="FFFFFF" w:themeFill="background1"/>
          </w:tcPr>
          <w:p w14:paraId="2163CBE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0C9187B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4610B04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0D34237" w14:textId="77777777" w:rsidTr="00714EF7">
        <w:trPr>
          <w:trHeight w:val="480"/>
        </w:trPr>
        <w:tc>
          <w:tcPr>
            <w:tcW w:w="449" w:type="pct"/>
            <w:shd w:val="clear" w:color="auto" w:fill="FFFFFF" w:themeFill="background1"/>
          </w:tcPr>
          <w:p w14:paraId="715A03B9"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254DD31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Fairy Caladenia</w:t>
            </w:r>
          </w:p>
        </w:tc>
        <w:tc>
          <w:tcPr>
            <w:tcW w:w="581" w:type="pct"/>
            <w:shd w:val="clear" w:color="auto" w:fill="FFFFFF" w:themeFill="background1"/>
          </w:tcPr>
          <w:p w14:paraId="35A8993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Petalochilus alatus</w:t>
            </w:r>
          </w:p>
        </w:tc>
        <w:tc>
          <w:tcPr>
            <w:tcW w:w="1259" w:type="pct"/>
            <w:shd w:val="clear" w:color="auto" w:fill="FFFFFF" w:themeFill="background1"/>
          </w:tcPr>
          <w:p w14:paraId="200B784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731106D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6F404CE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9B18701" w14:textId="77777777" w:rsidTr="00714EF7">
        <w:trPr>
          <w:trHeight w:val="480"/>
        </w:trPr>
        <w:tc>
          <w:tcPr>
            <w:tcW w:w="449" w:type="pct"/>
            <w:shd w:val="clear" w:color="auto" w:fill="FFFFFF" w:themeFill="background1"/>
          </w:tcPr>
          <w:p w14:paraId="139FFB0B"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B6E9E4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Filmy Maidenhair</w:t>
            </w:r>
          </w:p>
        </w:tc>
        <w:tc>
          <w:tcPr>
            <w:tcW w:w="581" w:type="pct"/>
            <w:shd w:val="clear" w:color="auto" w:fill="FFFFFF" w:themeFill="background1"/>
          </w:tcPr>
          <w:p w14:paraId="5DBAD5F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Adiantum diaphanum</w:t>
            </w:r>
          </w:p>
        </w:tc>
        <w:tc>
          <w:tcPr>
            <w:tcW w:w="1259" w:type="pct"/>
            <w:shd w:val="clear" w:color="auto" w:fill="FFFFFF" w:themeFill="background1"/>
          </w:tcPr>
          <w:p w14:paraId="63B0672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017178D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7935A2C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AF640D1" w14:textId="77777777" w:rsidTr="00714EF7">
        <w:trPr>
          <w:trHeight w:val="480"/>
        </w:trPr>
        <w:tc>
          <w:tcPr>
            <w:tcW w:w="449" w:type="pct"/>
            <w:shd w:val="clear" w:color="auto" w:fill="FFFFFF" w:themeFill="background1"/>
          </w:tcPr>
          <w:p w14:paraId="4A94FBEB"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09135F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Fisch's Greenhood</w:t>
            </w:r>
          </w:p>
        </w:tc>
        <w:tc>
          <w:tcPr>
            <w:tcW w:w="581" w:type="pct"/>
            <w:shd w:val="clear" w:color="auto" w:fill="FFFFFF" w:themeFill="background1"/>
          </w:tcPr>
          <w:p w14:paraId="6DCF5B01"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Pterostylis fischii</w:t>
            </w:r>
          </w:p>
        </w:tc>
        <w:tc>
          <w:tcPr>
            <w:tcW w:w="1259" w:type="pct"/>
            <w:shd w:val="clear" w:color="auto" w:fill="FFFFFF" w:themeFill="background1"/>
          </w:tcPr>
          <w:p w14:paraId="46E32A4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13D8C0E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D6C333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C902689" w14:textId="77777777" w:rsidTr="00714EF7">
        <w:trPr>
          <w:trHeight w:val="480"/>
        </w:trPr>
        <w:tc>
          <w:tcPr>
            <w:tcW w:w="449" w:type="pct"/>
            <w:shd w:val="clear" w:color="auto" w:fill="FFFFFF" w:themeFill="background1"/>
          </w:tcPr>
          <w:p w14:paraId="1421587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E4A713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Gippsland Hemp Bush</w:t>
            </w:r>
          </w:p>
        </w:tc>
        <w:tc>
          <w:tcPr>
            <w:tcW w:w="581" w:type="pct"/>
            <w:shd w:val="clear" w:color="auto" w:fill="FFFFFF" w:themeFill="background1"/>
          </w:tcPr>
          <w:p w14:paraId="68E725F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Gynatrix macrophylla</w:t>
            </w:r>
          </w:p>
        </w:tc>
        <w:tc>
          <w:tcPr>
            <w:tcW w:w="1259" w:type="pct"/>
            <w:shd w:val="clear" w:color="auto" w:fill="FFFFFF" w:themeFill="background1"/>
          </w:tcPr>
          <w:p w14:paraId="06A8A21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0E60188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7993B9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64E71F4" w14:textId="77777777" w:rsidTr="00714EF7">
        <w:trPr>
          <w:trHeight w:val="480"/>
        </w:trPr>
        <w:tc>
          <w:tcPr>
            <w:tcW w:w="449" w:type="pct"/>
            <w:shd w:val="clear" w:color="auto" w:fill="FFFFFF" w:themeFill="background1"/>
          </w:tcPr>
          <w:p w14:paraId="71233A52"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F8152F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Gippsland Lakes Peppermint</w:t>
            </w:r>
          </w:p>
        </w:tc>
        <w:tc>
          <w:tcPr>
            <w:tcW w:w="581" w:type="pct"/>
            <w:shd w:val="clear" w:color="auto" w:fill="FFFFFF" w:themeFill="background1"/>
          </w:tcPr>
          <w:p w14:paraId="4F5A008A"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Eucalyptus aff. Willisii (Gippsland Lakes)</w:t>
            </w:r>
          </w:p>
        </w:tc>
        <w:tc>
          <w:tcPr>
            <w:tcW w:w="1259" w:type="pct"/>
            <w:shd w:val="clear" w:color="auto" w:fill="FFFFFF" w:themeFill="background1"/>
          </w:tcPr>
          <w:p w14:paraId="4AD38A5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07028F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9E160E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5FC39E7" w14:textId="77777777" w:rsidTr="00714EF7">
        <w:trPr>
          <w:trHeight w:val="480"/>
        </w:trPr>
        <w:tc>
          <w:tcPr>
            <w:tcW w:w="449" w:type="pct"/>
            <w:shd w:val="clear" w:color="auto" w:fill="FFFFFF" w:themeFill="background1"/>
          </w:tcPr>
          <w:p w14:paraId="7A766BCA"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2C120F8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Globe-hood Sun-orchid</w:t>
            </w:r>
          </w:p>
        </w:tc>
        <w:tc>
          <w:tcPr>
            <w:tcW w:w="581" w:type="pct"/>
            <w:shd w:val="clear" w:color="auto" w:fill="FFFFFF" w:themeFill="background1"/>
          </w:tcPr>
          <w:p w14:paraId="4BEAA4A7"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Thelymitra X chasmogama</w:t>
            </w:r>
          </w:p>
        </w:tc>
        <w:tc>
          <w:tcPr>
            <w:tcW w:w="1259" w:type="pct"/>
            <w:shd w:val="clear" w:color="auto" w:fill="FFFFFF" w:themeFill="background1"/>
          </w:tcPr>
          <w:p w14:paraId="03BB891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4C87ED5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5A8C0E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B7616D9" w14:textId="77777777" w:rsidTr="00714EF7">
        <w:trPr>
          <w:trHeight w:val="480"/>
        </w:trPr>
        <w:tc>
          <w:tcPr>
            <w:tcW w:w="449" w:type="pct"/>
            <w:shd w:val="clear" w:color="auto" w:fill="FFFFFF" w:themeFill="background1"/>
          </w:tcPr>
          <w:p w14:paraId="3846154E"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3AC28A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Golden Grevillea</w:t>
            </w:r>
          </w:p>
        </w:tc>
        <w:tc>
          <w:tcPr>
            <w:tcW w:w="581" w:type="pct"/>
            <w:shd w:val="clear" w:color="auto" w:fill="FFFFFF" w:themeFill="background1"/>
          </w:tcPr>
          <w:p w14:paraId="2E9F736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Grevillea chrysophaea</w:t>
            </w:r>
          </w:p>
        </w:tc>
        <w:tc>
          <w:tcPr>
            <w:tcW w:w="1259" w:type="pct"/>
            <w:shd w:val="clear" w:color="auto" w:fill="FFFFFF" w:themeFill="background1"/>
          </w:tcPr>
          <w:p w14:paraId="361B9BE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5C39949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28060EE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13BAF5C" w14:textId="77777777" w:rsidTr="00714EF7">
        <w:trPr>
          <w:trHeight w:val="480"/>
        </w:trPr>
        <w:tc>
          <w:tcPr>
            <w:tcW w:w="449" w:type="pct"/>
            <w:shd w:val="clear" w:color="auto" w:fill="FFFFFF" w:themeFill="background1"/>
          </w:tcPr>
          <w:p w14:paraId="4C574A63"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BCDA3B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Golden Moths </w:t>
            </w:r>
          </w:p>
        </w:tc>
        <w:tc>
          <w:tcPr>
            <w:tcW w:w="581" w:type="pct"/>
            <w:shd w:val="clear" w:color="auto" w:fill="FFFFFF" w:themeFill="background1"/>
          </w:tcPr>
          <w:p w14:paraId="2B0E5E9A"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Diuris lanceolata s.l.</w:t>
            </w:r>
          </w:p>
        </w:tc>
        <w:tc>
          <w:tcPr>
            <w:tcW w:w="1259" w:type="pct"/>
            <w:shd w:val="clear" w:color="auto" w:fill="FFFFFF" w:themeFill="background1"/>
          </w:tcPr>
          <w:p w14:paraId="614FF97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5422E51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59BB4B1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FE79BAC" w14:textId="77777777" w:rsidTr="00714EF7">
        <w:trPr>
          <w:trHeight w:val="480"/>
        </w:trPr>
        <w:tc>
          <w:tcPr>
            <w:tcW w:w="449" w:type="pct"/>
            <w:shd w:val="clear" w:color="auto" w:fill="FFFFFF" w:themeFill="background1"/>
          </w:tcPr>
          <w:p w14:paraId="69C30A47"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A6E25E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Golden Pomaderris</w:t>
            </w:r>
          </w:p>
        </w:tc>
        <w:tc>
          <w:tcPr>
            <w:tcW w:w="581" w:type="pct"/>
            <w:shd w:val="clear" w:color="auto" w:fill="FFFFFF" w:themeFill="background1"/>
          </w:tcPr>
          <w:p w14:paraId="6EB1DC1F"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aurea</w:t>
            </w:r>
          </w:p>
        </w:tc>
        <w:tc>
          <w:tcPr>
            <w:tcW w:w="1259" w:type="pct"/>
            <w:shd w:val="clear" w:color="auto" w:fill="FFFFFF" w:themeFill="background1"/>
          </w:tcPr>
          <w:p w14:paraId="3856882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AB2E40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6BE233B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964D1D0" w14:textId="77777777" w:rsidTr="00714EF7">
        <w:trPr>
          <w:trHeight w:val="480"/>
        </w:trPr>
        <w:tc>
          <w:tcPr>
            <w:tcW w:w="449" w:type="pct"/>
            <w:shd w:val="clear" w:color="auto" w:fill="FFFFFF" w:themeFill="background1"/>
          </w:tcPr>
          <w:p w14:paraId="534BF05F"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2351530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Green-striped Greenhood</w:t>
            </w:r>
          </w:p>
        </w:tc>
        <w:tc>
          <w:tcPr>
            <w:tcW w:w="581" w:type="pct"/>
            <w:shd w:val="clear" w:color="auto" w:fill="FFFFFF" w:themeFill="background1"/>
          </w:tcPr>
          <w:p w14:paraId="01EA868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Pterostylis chlorogramma</w:t>
            </w:r>
          </w:p>
        </w:tc>
        <w:tc>
          <w:tcPr>
            <w:tcW w:w="1259" w:type="pct"/>
            <w:shd w:val="clear" w:color="auto" w:fill="FFFFFF" w:themeFill="background1"/>
          </w:tcPr>
          <w:p w14:paraId="1D37231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6748DDA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716B388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83FA2A8" w14:textId="77777777" w:rsidTr="00714EF7">
        <w:trPr>
          <w:trHeight w:val="480"/>
        </w:trPr>
        <w:tc>
          <w:tcPr>
            <w:tcW w:w="449" w:type="pct"/>
            <w:shd w:val="clear" w:color="auto" w:fill="FFFFFF" w:themeFill="background1"/>
          </w:tcPr>
          <w:p w14:paraId="6BD1DDB8"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D33CEC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Green-Top Sedge</w:t>
            </w:r>
          </w:p>
        </w:tc>
        <w:tc>
          <w:tcPr>
            <w:tcW w:w="581" w:type="pct"/>
            <w:shd w:val="clear" w:color="auto" w:fill="FFFFFF" w:themeFill="background1"/>
          </w:tcPr>
          <w:p w14:paraId="7790C112"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Carex chlorantha</w:t>
            </w:r>
          </w:p>
        </w:tc>
        <w:tc>
          <w:tcPr>
            <w:tcW w:w="1259" w:type="pct"/>
            <w:shd w:val="clear" w:color="auto" w:fill="FFFFFF" w:themeFill="background1"/>
          </w:tcPr>
          <w:p w14:paraId="074BB77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ECA27A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C60CA5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8BB5A1A" w14:textId="77777777" w:rsidTr="00714EF7">
        <w:trPr>
          <w:trHeight w:val="480"/>
        </w:trPr>
        <w:tc>
          <w:tcPr>
            <w:tcW w:w="449" w:type="pct"/>
            <w:shd w:val="clear" w:color="auto" w:fill="FFFFFF" w:themeFill="background1"/>
          </w:tcPr>
          <w:p w14:paraId="5C4FD734"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DFFCD5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Grey Beard-heath</w:t>
            </w:r>
          </w:p>
        </w:tc>
        <w:tc>
          <w:tcPr>
            <w:tcW w:w="581" w:type="pct"/>
            <w:shd w:val="clear" w:color="auto" w:fill="FFFFFF" w:themeFill="background1"/>
          </w:tcPr>
          <w:p w14:paraId="59766311"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Leucopogon attenuatus</w:t>
            </w:r>
          </w:p>
        </w:tc>
        <w:tc>
          <w:tcPr>
            <w:tcW w:w="1259" w:type="pct"/>
            <w:shd w:val="clear" w:color="auto" w:fill="FFFFFF" w:themeFill="background1"/>
          </w:tcPr>
          <w:p w14:paraId="2DC36DC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D58172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77D308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65D1EDA" w14:textId="77777777" w:rsidTr="00714EF7">
        <w:trPr>
          <w:trHeight w:val="480"/>
        </w:trPr>
        <w:tc>
          <w:tcPr>
            <w:tcW w:w="449" w:type="pct"/>
            <w:shd w:val="clear" w:color="auto" w:fill="FFFFFF" w:themeFill="background1"/>
          </w:tcPr>
          <w:p w14:paraId="667C4D9E"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9BA8CC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Grey Scentbark</w:t>
            </w:r>
          </w:p>
        </w:tc>
        <w:tc>
          <w:tcPr>
            <w:tcW w:w="581" w:type="pct"/>
            <w:shd w:val="clear" w:color="auto" w:fill="FFFFFF" w:themeFill="background1"/>
          </w:tcPr>
          <w:p w14:paraId="14B6803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Eucalyptus ignorabilis s.s.</w:t>
            </w:r>
          </w:p>
        </w:tc>
        <w:tc>
          <w:tcPr>
            <w:tcW w:w="1259" w:type="pct"/>
            <w:shd w:val="clear" w:color="auto" w:fill="FFFFFF" w:themeFill="background1"/>
          </w:tcPr>
          <w:p w14:paraId="3862598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around each verified population. </w:t>
            </w:r>
          </w:p>
        </w:tc>
        <w:tc>
          <w:tcPr>
            <w:tcW w:w="1613" w:type="pct"/>
            <w:shd w:val="clear" w:color="auto" w:fill="FFFFFF" w:themeFill="background1"/>
          </w:tcPr>
          <w:p w14:paraId="3010B6A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C3C0A2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E957E37" w14:textId="77777777" w:rsidTr="00714EF7">
        <w:trPr>
          <w:trHeight w:val="480"/>
        </w:trPr>
        <w:tc>
          <w:tcPr>
            <w:tcW w:w="449" w:type="pct"/>
            <w:shd w:val="clear" w:color="auto" w:fill="FFFFFF" w:themeFill="background1"/>
          </w:tcPr>
          <w:p w14:paraId="6D7577FF"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E89539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Hairy Anchor Plant</w:t>
            </w:r>
          </w:p>
        </w:tc>
        <w:tc>
          <w:tcPr>
            <w:tcW w:w="581" w:type="pct"/>
            <w:shd w:val="clear" w:color="auto" w:fill="FFFFFF" w:themeFill="background1"/>
          </w:tcPr>
          <w:p w14:paraId="0557CB1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Discaria pubescens</w:t>
            </w:r>
          </w:p>
        </w:tc>
        <w:tc>
          <w:tcPr>
            <w:tcW w:w="1259" w:type="pct"/>
            <w:shd w:val="clear" w:color="auto" w:fill="FFFFFF" w:themeFill="background1"/>
          </w:tcPr>
          <w:p w14:paraId="14176DB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61D944C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67302F5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A298B6C" w14:textId="77777777" w:rsidTr="00714EF7">
        <w:trPr>
          <w:trHeight w:val="480"/>
        </w:trPr>
        <w:tc>
          <w:tcPr>
            <w:tcW w:w="449" w:type="pct"/>
            <w:shd w:val="clear" w:color="auto" w:fill="FFFFFF" w:themeFill="background1"/>
          </w:tcPr>
          <w:p w14:paraId="0817DAC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62FB84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Hard-head Bush-pea</w:t>
            </w:r>
          </w:p>
        </w:tc>
        <w:tc>
          <w:tcPr>
            <w:tcW w:w="581" w:type="pct"/>
            <w:shd w:val="clear" w:color="auto" w:fill="FFFFFF" w:themeFill="background1"/>
          </w:tcPr>
          <w:p w14:paraId="3FBCCB3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Pultenaea capitellata</w:t>
            </w:r>
          </w:p>
        </w:tc>
        <w:tc>
          <w:tcPr>
            <w:tcW w:w="1259" w:type="pct"/>
            <w:shd w:val="clear" w:color="auto" w:fill="FFFFFF" w:themeFill="background1"/>
          </w:tcPr>
          <w:p w14:paraId="48CDC86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198D670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60B5D14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1E9A8ED" w14:textId="77777777" w:rsidTr="00714EF7">
        <w:trPr>
          <w:trHeight w:val="480"/>
        </w:trPr>
        <w:tc>
          <w:tcPr>
            <w:tcW w:w="449" w:type="pct"/>
            <w:shd w:val="clear" w:color="auto" w:fill="FFFFFF" w:themeFill="background1"/>
          </w:tcPr>
          <w:p w14:paraId="66D67BC8"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D57A7C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Heath Platysace</w:t>
            </w:r>
          </w:p>
        </w:tc>
        <w:tc>
          <w:tcPr>
            <w:tcW w:w="581" w:type="pct"/>
            <w:shd w:val="clear" w:color="auto" w:fill="FFFFFF" w:themeFill="background1"/>
          </w:tcPr>
          <w:p w14:paraId="36CC94B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Platysace ericoides</w:t>
            </w:r>
          </w:p>
        </w:tc>
        <w:tc>
          <w:tcPr>
            <w:tcW w:w="1259" w:type="pct"/>
            <w:shd w:val="clear" w:color="auto" w:fill="FFFFFF" w:themeFill="background1"/>
          </w:tcPr>
          <w:p w14:paraId="61725AB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B0F12B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0C4D05F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BB1DD49" w14:textId="77777777" w:rsidTr="00714EF7">
        <w:trPr>
          <w:trHeight w:val="480"/>
        </w:trPr>
        <w:tc>
          <w:tcPr>
            <w:tcW w:w="449" w:type="pct"/>
            <w:shd w:val="clear" w:color="auto" w:fill="FFFFFF" w:themeFill="background1"/>
          </w:tcPr>
          <w:p w14:paraId="7C022C5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A6AFD4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Honey Hood</w:t>
            </w:r>
          </w:p>
        </w:tc>
        <w:tc>
          <w:tcPr>
            <w:tcW w:w="581" w:type="pct"/>
            <w:shd w:val="clear" w:color="auto" w:fill="FFFFFF" w:themeFill="background1"/>
          </w:tcPr>
          <w:p w14:paraId="7584C76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Stegostyla hildae</w:t>
            </w:r>
          </w:p>
        </w:tc>
        <w:tc>
          <w:tcPr>
            <w:tcW w:w="1259" w:type="pct"/>
            <w:shd w:val="clear" w:color="auto" w:fill="FFFFFF" w:themeFill="background1"/>
          </w:tcPr>
          <w:p w14:paraId="01E245B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09A014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F2F112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7F08D57" w14:textId="77777777" w:rsidTr="00714EF7">
        <w:trPr>
          <w:trHeight w:val="480"/>
        </w:trPr>
        <w:tc>
          <w:tcPr>
            <w:tcW w:w="449" w:type="pct"/>
            <w:shd w:val="clear" w:color="auto" w:fill="FFFFFF" w:themeFill="background1"/>
          </w:tcPr>
          <w:p w14:paraId="1183046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A4B9BF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Lanky Buttons</w:t>
            </w:r>
          </w:p>
        </w:tc>
        <w:tc>
          <w:tcPr>
            <w:tcW w:w="581" w:type="pct"/>
            <w:shd w:val="clear" w:color="auto" w:fill="FFFFFF" w:themeFill="background1"/>
          </w:tcPr>
          <w:p w14:paraId="71AAF1F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Leptorhynchos elongatus</w:t>
            </w:r>
          </w:p>
        </w:tc>
        <w:tc>
          <w:tcPr>
            <w:tcW w:w="1259" w:type="pct"/>
            <w:shd w:val="clear" w:color="auto" w:fill="FFFFFF" w:themeFill="background1"/>
          </w:tcPr>
          <w:p w14:paraId="4611D3D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34F8DF0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4A902BE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FF44299" w14:textId="77777777" w:rsidTr="00714EF7">
        <w:trPr>
          <w:trHeight w:val="480"/>
        </w:trPr>
        <w:tc>
          <w:tcPr>
            <w:tcW w:w="449" w:type="pct"/>
            <w:shd w:val="clear" w:color="auto" w:fill="FFFFFF" w:themeFill="background1"/>
          </w:tcPr>
          <w:p w14:paraId="026B0F56"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03809B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Lanky Fescue</w:t>
            </w:r>
          </w:p>
        </w:tc>
        <w:tc>
          <w:tcPr>
            <w:tcW w:w="581" w:type="pct"/>
            <w:shd w:val="clear" w:color="auto" w:fill="FFFFFF" w:themeFill="background1"/>
          </w:tcPr>
          <w:p w14:paraId="60D9A98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Austrofestuca eriopoda</w:t>
            </w:r>
          </w:p>
        </w:tc>
        <w:tc>
          <w:tcPr>
            <w:tcW w:w="1259" w:type="pct"/>
            <w:shd w:val="clear" w:color="auto" w:fill="FFFFFF" w:themeFill="background1"/>
          </w:tcPr>
          <w:p w14:paraId="19491D5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24F7A47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4B6E425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837D5D7" w14:textId="77777777" w:rsidTr="00714EF7">
        <w:trPr>
          <w:trHeight w:val="480"/>
        </w:trPr>
        <w:tc>
          <w:tcPr>
            <w:tcW w:w="449" w:type="pct"/>
            <w:shd w:val="clear" w:color="auto" w:fill="FFFFFF" w:themeFill="background1"/>
          </w:tcPr>
          <w:p w14:paraId="38ABC17F"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02AFDC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Large-leaf Ray-flower</w:t>
            </w:r>
          </w:p>
        </w:tc>
        <w:tc>
          <w:tcPr>
            <w:tcW w:w="581" w:type="pct"/>
            <w:shd w:val="clear" w:color="auto" w:fill="FFFFFF" w:themeFill="background1"/>
          </w:tcPr>
          <w:p w14:paraId="7C56908F"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Cyphanthera anthocercidea</w:t>
            </w:r>
          </w:p>
        </w:tc>
        <w:tc>
          <w:tcPr>
            <w:tcW w:w="1259" w:type="pct"/>
            <w:shd w:val="clear" w:color="auto" w:fill="FFFFFF" w:themeFill="background1"/>
          </w:tcPr>
          <w:p w14:paraId="1FF4B2E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0980835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23A78C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C71F363" w14:textId="77777777" w:rsidTr="00714EF7">
        <w:trPr>
          <w:trHeight w:val="480"/>
        </w:trPr>
        <w:tc>
          <w:tcPr>
            <w:tcW w:w="449" w:type="pct"/>
            <w:shd w:val="clear" w:color="auto" w:fill="FFFFFF" w:themeFill="background1"/>
          </w:tcPr>
          <w:p w14:paraId="51135C64"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ECC468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Leafless Pink-bells</w:t>
            </w:r>
          </w:p>
        </w:tc>
        <w:tc>
          <w:tcPr>
            <w:tcW w:w="581" w:type="pct"/>
            <w:shd w:val="clear" w:color="auto" w:fill="FFFFFF" w:themeFill="background1"/>
          </w:tcPr>
          <w:p w14:paraId="2DB9F5C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Tetratheca subaphylla</w:t>
            </w:r>
          </w:p>
        </w:tc>
        <w:tc>
          <w:tcPr>
            <w:tcW w:w="1259" w:type="pct"/>
            <w:shd w:val="clear" w:color="auto" w:fill="FFFFFF" w:themeFill="background1"/>
          </w:tcPr>
          <w:p w14:paraId="52173D4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0974A3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7066C3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6EE829D" w14:textId="77777777" w:rsidTr="00714EF7">
        <w:trPr>
          <w:trHeight w:val="480"/>
        </w:trPr>
        <w:tc>
          <w:tcPr>
            <w:tcW w:w="449" w:type="pct"/>
            <w:shd w:val="clear" w:color="auto" w:fill="FFFFFF" w:themeFill="background1"/>
          </w:tcPr>
          <w:p w14:paraId="7A92F766"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32A0D7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Leafy Greenhood</w:t>
            </w:r>
          </w:p>
        </w:tc>
        <w:tc>
          <w:tcPr>
            <w:tcW w:w="581" w:type="pct"/>
            <w:shd w:val="clear" w:color="auto" w:fill="FFFFFF" w:themeFill="background1"/>
          </w:tcPr>
          <w:p w14:paraId="2F53B9E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Pterostylis cucullata</w:t>
            </w:r>
          </w:p>
        </w:tc>
        <w:tc>
          <w:tcPr>
            <w:tcW w:w="1259" w:type="pct"/>
            <w:shd w:val="clear" w:color="auto" w:fill="FFFFFF" w:themeFill="background1"/>
          </w:tcPr>
          <w:p w14:paraId="3A0F3F1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75F31D7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ABEDB4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CA7F856" w14:textId="77777777" w:rsidTr="00714EF7">
        <w:trPr>
          <w:trHeight w:val="480"/>
        </w:trPr>
        <w:tc>
          <w:tcPr>
            <w:tcW w:w="449" w:type="pct"/>
            <w:shd w:val="clear" w:color="auto" w:fill="FFFFFF" w:themeFill="background1"/>
          </w:tcPr>
          <w:p w14:paraId="1715A2BF"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411277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Lilac Berry</w:t>
            </w:r>
          </w:p>
        </w:tc>
        <w:tc>
          <w:tcPr>
            <w:tcW w:w="581" w:type="pct"/>
            <w:shd w:val="clear" w:color="auto" w:fill="FFFFFF" w:themeFill="background1"/>
          </w:tcPr>
          <w:p w14:paraId="1123F54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Trochocarpa clarkei</w:t>
            </w:r>
          </w:p>
        </w:tc>
        <w:tc>
          <w:tcPr>
            <w:tcW w:w="1259" w:type="pct"/>
            <w:shd w:val="clear" w:color="auto" w:fill="FFFFFF" w:themeFill="background1"/>
          </w:tcPr>
          <w:p w14:paraId="2B85274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2E40355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704A478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2FF6D76" w14:textId="77777777" w:rsidTr="00714EF7">
        <w:trPr>
          <w:trHeight w:val="480"/>
        </w:trPr>
        <w:tc>
          <w:tcPr>
            <w:tcW w:w="449" w:type="pct"/>
            <w:shd w:val="clear" w:color="auto" w:fill="FFFFFF" w:themeFill="background1"/>
          </w:tcPr>
          <w:p w14:paraId="02EEEED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234E2BE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Limestone Blue Wattle</w:t>
            </w:r>
          </w:p>
        </w:tc>
        <w:tc>
          <w:tcPr>
            <w:tcW w:w="581" w:type="pct"/>
            <w:shd w:val="clear" w:color="auto" w:fill="FFFFFF" w:themeFill="background1"/>
          </w:tcPr>
          <w:p w14:paraId="08F685A0"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Acacia caerulescens</w:t>
            </w:r>
          </w:p>
        </w:tc>
        <w:tc>
          <w:tcPr>
            <w:tcW w:w="1259" w:type="pct"/>
            <w:shd w:val="clear" w:color="auto" w:fill="FFFFFF" w:themeFill="background1"/>
          </w:tcPr>
          <w:p w14:paraId="747113A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10BE74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30B4612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E5E524F" w14:textId="77777777" w:rsidTr="00714EF7">
        <w:trPr>
          <w:trHeight w:val="480"/>
        </w:trPr>
        <w:tc>
          <w:tcPr>
            <w:tcW w:w="449" w:type="pct"/>
            <w:shd w:val="clear" w:color="auto" w:fill="FFFFFF" w:themeFill="background1"/>
          </w:tcPr>
          <w:p w14:paraId="6C16F10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728827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Limestone Pomaderris</w:t>
            </w:r>
          </w:p>
        </w:tc>
        <w:tc>
          <w:tcPr>
            <w:tcW w:w="581" w:type="pct"/>
            <w:shd w:val="clear" w:color="auto" w:fill="FFFFFF" w:themeFill="background1"/>
          </w:tcPr>
          <w:p w14:paraId="7822C80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oraria ssp. Calcicola</w:t>
            </w:r>
          </w:p>
        </w:tc>
        <w:tc>
          <w:tcPr>
            <w:tcW w:w="1259" w:type="pct"/>
            <w:shd w:val="clear" w:color="auto" w:fill="FFFFFF" w:themeFill="background1"/>
          </w:tcPr>
          <w:p w14:paraId="6961A85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283D0C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75ECF41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F29421E" w14:textId="77777777" w:rsidTr="00714EF7">
        <w:trPr>
          <w:trHeight w:val="480"/>
        </w:trPr>
        <w:tc>
          <w:tcPr>
            <w:tcW w:w="449" w:type="pct"/>
            <w:shd w:val="clear" w:color="auto" w:fill="FFFFFF" w:themeFill="background1"/>
          </w:tcPr>
          <w:p w14:paraId="23885CB8"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159C54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Long-flower Beard-heath</w:t>
            </w:r>
          </w:p>
        </w:tc>
        <w:tc>
          <w:tcPr>
            <w:tcW w:w="581" w:type="pct"/>
            <w:shd w:val="clear" w:color="auto" w:fill="FFFFFF" w:themeFill="background1"/>
          </w:tcPr>
          <w:p w14:paraId="2BF204B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Leucopogon juniperinus</w:t>
            </w:r>
          </w:p>
        </w:tc>
        <w:tc>
          <w:tcPr>
            <w:tcW w:w="1259" w:type="pct"/>
            <w:shd w:val="clear" w:color="auto" w:fill="FFFFFF" w:themeFill="background1"/>
          </w:tcPr>
          <w:p w14:paraId="7EACBF9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443F0A8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4182BA1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BA67D6C" w14:textId="77777777" w:rsidTr="00714EF7">
        <w:trPr>
          <w:trHeight w:val="480"/>
        </w:trPr>
        <w:tc>
          <w:tcPr>
            <w:tcW w:w="449" w:type="pct"/>
            <w:shd w:val="clear" w:color="auto" w:fill="FFFFFF" w:themeFill="background1"/>
          </w:tcPr>
          <w:p w14:paraId="7CDA6338"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11D51E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Long-tongue Summer Greenhood</w:t>
            </w:r>
          </w:p>
        </w:tc>
        <w:tc>
          <w:tcPr>
            <w:tcW w:w="581" w:type="pct"/>
            <w:shd w:val="clear" w:color="auto" w:fill="FFFFFF" w:themeFill="background1"/>
          </w:tcPr>
          <w:p w14:paraId="3CDB0C5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Pterostylis aestiva</w:t>
            </w:r>
          </w:p>
        </w:tc>
        <w:tc>
          <w:tcPr>
            <w:tcW w:w="1259" w:type="pct"/>
            <w:shd w:val="clear" w:color="auto" w:fill="FFFFFF" w:themeFill="background1"/>
          </w:tcPr>
          <w:p w14:paraId="3A762DA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2C1CEF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402D79C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64B8CDD" w14:textId="77777777" w:rsidTr="00714EF7">
        <w:trPr>
          <w:trHeight w:val="480"/>
        </w:trPr>
        <w:tc>
          <w:tcPr>
            <w:tcW w:w="449" w:type="pct"/>
            <w:shd w:val="clear" w:color="auto" w:fill="FFFFFF" w:themeFill="background1"/>
          </w:tcPr>
          <w:p w14:paraId="2D266ACF"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5DC411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Mallee Ash</w:t>
            </w:r>
          </w:p>
        </w:tc>
        <w:tc>
          <w:tcPr>
            <w:tcW w:w="581" w:type="pct"/>
            <w:shd w:val="clear" w:color="auto" w:fill="FFFFFF" w:themeFill="background1"/>
          </w:tcPr>
          <w:p w14:paraId="5DBB0565"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Eucalyptus kybeanensis</w:t>
            </w:r>
          </w:p>
        </w:tc>
        <w:tc>
          <w:tcPr>
            <w:tcW w:w="1259" w:type="pct"/>
            <w:shd w:val="clear" w:color="auto" w:fill="FFFFFF" w:themeFill="background1"/>
          </w:tcPr>
          <w:p w14:paraId="6ACAEA4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058B7A6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52E42AD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968FD92" w14:textId="77777777" w:rsidTr="00714EF7">
        <w:trPr>
          <w:trHeight w:val="480"/>
        </w:trPr>
        <w:tc>
          <w:tcPr>
            <w:tcW w:w="449" w:type="pct"/>
            <w:shd w:val="clear" w:color="auto" w:fill="FFFFFF" w:themeFill="background1"/>
          </w:tcPr>
          <w:p w14:paraId="6B67B434"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479186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Marsh Daisy</w:t>
            </w:r>
          </w:p>
        </w:tc>
        <w:tc>
          <w:tcPr>
            <w:tcW w:w="581" w:type="pct"/>
            <w:shd w:val="clear" w:color="auto" w:fill="FFFFFF" w:themeFill="background1"/>
          </w:tcPr>
          <w:p w14:paraId="34A9849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Brachyscome radicans</w:t>
            </w:r>
          </w:p>
        </w:tc>
        <w:tc>
          <w:tcPr>
            <w:tcW w:w="1259" w:type="pct"/>
            <w:shd w:val="clear" w:color="auto" w:fill="FFFFFF" w:themeFill="background1"/>
          </w:tcPr>
          <w:p w14:paraId="664FE9D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22CAF9A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FD7807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C650F53" w14:textId="77777777" w:rsidTr="00714EF7">
        <w:trPr>
          <w:trHeight w:val="480"/>
        </w:trPr>
        <w:tc>
          <w:tcPr>
            <w:tcW w:w="449" w:type="pct"/>
            <w:shd w:val="clear" w:color="auto" w:fill="FFFFFF" w:themeFill="background1"/>
          </w:tcPr>
          <w:p w14:paraId="7BD4B2C9"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29DBC6A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Marsh Greenhood</w:t>
            </w:r>
          </w:p>
        </w:tc>
        <w:tc>
          <w:tcPr>
            <w:tcW w:w="581" w:type="pct"/>
            <w:shd w:val="clear" w:color="auto" w:fill="FFFFFF" w:themeFill="background1"/>
          </w:tcPr>
          <w:p w14:paraId="6F61A5D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Pterstylis uliginosa</w:t>
            </w:r>
          </w:p>
        </w:tc>
        <w:tc>
          <w:tcPr>
            <w:tcW w:w="1259" w:type="pct"/>
            <w:shd w:val="clear" w:color="auto" w:fill="FFFFFF" w:themeFill="background1"/>
          </w:tcPr>
          <w:p w14:paraId="10246F3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0CB74B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78493AE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7CE5C20" w14:textId="77777777" w:rsidTr="00714EF7">
        <w:trPr>
          <w:trHeight w:val="480"/>
        </w:trPr>
        <w:tc>
          <w:tcPr>
            <w:tcW w:w="449" w:type="pct"/>
            <w:shd w:val="clear" w:color="auto" w:fill="FFFFFF" w:themeFill="background1"/>
          </w:tcPr>
          <w:p w14:paraId="3C09BC8B"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C92EEB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Marsh Leek-orchid</w:t>
            </w:r>
          </w:p>
        </w:tc>
        <w:tc>
          <w:tcPr>
            <w:tcW w:w="581" w:type="pct"/>
            <w:shd w:val="clear" w:color="auto" w:fill="FFFFFF" w:themeFill="background1"/>
          </w:tcPr>
          <w:p w14:paraId="0BDCFAF7"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Prasophyllum niphopedium</w:t>
            </w:r>
          </w:p>
        </w:tc>
        <w:tc>
          <w:tcPr>
            <w:tcW w:w="1259" w:type="pct"/>
            <w:shd w:val="clear" w:color="auto" w:fill="FFFFFF" w:themeFill="background1"/>
          </w:tcPr>
          <w:p w14:paraId="37947B5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564CBFD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5968E2B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D298E71" w14:textId="77777777" w:rsidTr="00714EF7">
        <w:trPr>
          <w:trHeight w:val="480"/>
        </w:trPr>
        <w:tc>
          <w:tcPr>
            <w:tcW w:w="449" w:type="pct"/>
            <w:shd w:val="clear" w:color="auto" w:fill="FFFFFF" w:themeFill="background1"/>
          </w:tcPr>
          <w:p w14:paraId="32B102B4"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BC18D6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Mat Cudweed</w:t>
            </w:r>
          </w:p>
        </w:tc>
        <w:tc>
          <w:tcPr>
            <w:tcW w:w="581" w:type="pct"/>
            <w:shd w:val="clear" w:color="auto" w:fill="FFFFFF" w:themeFill="background1"/>
          </w:tcPr>
          <w:p w14:paraId="5B59A1D8"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Euchiton traversii</w:t>
            </w:r>
          </w:p>
        </w:tc>
        <w:tc>
          <w:tcPr>
            <w:tcW w:w="1259" w:type="pct"/>
            <w:shd w:val="clear" w:color="auto" w:fill="FFFFFF" w:themeFill="background1"/>
          </w:tcPr>
          <w:p w14:paraId="18A2D2F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984B62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334D079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01BA3F3" w14:textId="77777777" w:rsidTr="00714EF7">
        <w:trPr>
          <w:trHeight w:val="480"/>
        </w:trPr>
        <w:tc>
          <w:tcPr>
            <w:tcW w:w="449" w:type="pct"/>
            <w:shd w:val="clear" w:color="auto" w:fill="FFFFFF" w:themeFill="background1"/>
          </w:tcPr>
          <w:p w14:paraId="2E4A4351"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205521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Metallic Sun-orchid</w:t>
            </w:r>
          </w:p>
        </w:tc>
        <w:tc>
          <w:tcPr>
            <w:tcW w:w="581" w:type="pct"/>
            <w:shd w:val="clear" w:color="auto" w:fill="FFFFFF" w:themeFill="background1"/>
          </w:tcPr>
          <w:p w14:paraId="512B2A20"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Thelymitra epipactoides</w:t>
            </w:r>
          </w:p>
        </w:tc>
        <w:tc>
          <w:tcPr>
            <w:tcW w:w="1259" w:type="pct"/>
            <w:shd w:val="clear" w:color="auto" w:fill="FFFFFF" w:themeFill="background1"/>
          </w:tcPr>
          <w:p w14:paraId="7FFBEB8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7E86CAE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4237A6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737A2E7" w14:textId="77777777" w:rsidTr="00714EF7">
        <w:trPr>
          <w:trHeight w:val="480"/>
        </w:trPr>
        <w:tc>
          <w:tcPr>
            <w:tcW w:w="449" w:type="pct"/>
            <w:shd w:val="clear" w:color="auto" w:fill="FFFFFF" w:themeFill="background1"/>
          </w:tcPr>
          <w:p w14:paraId="2F6D75A6"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547290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Monkey Mint-bush</w:t>
            </w:r>
          </w:p>
        </w:tc>
        <w:tc>
          <w:tcPr>
            <w:tcW w:w="581" w:type="pct"/>
            <w:shd w:val="clear" w:color="auto" w:fill="FFFFFF" w:themeFill="background1"/>
          </w:tcPr>
          <w:p w14:paraId="65FD2B68"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Prostanthera walteri</w:t>
            </w:r>
          </w:p>
        </w:tc>
        <w:tc>
          <w:tcPr>
            <w:tcW w:w="1259" w:type="pct"/>
            <w:shd w:val="clear" w:color="auto" w:fill="FFFFFF" w:themeFill="background1"/>
          </w:tcPr>
          <w:p w14:paraId="3C77346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44217A4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35BE39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AA6F4AB" w14:textId="77777777" w:rsidTr="00714EF7">
        <w:trPr>
          <w:trHeight w:val="480"/>
        </w:trPr>
        <w:tc>
          <w:tcPr>
            <w:tcW w:w="449" w:type="pct"/>
            <w:shd w:val="clear" w:color="auto" w:fill="FFFFFF" w:themeFill="background1"/>
          </w:tcPr>
          <w:p w14:paraId="7C71397A"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EB6FB0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Mossy Knawel</w:t>
            </w:r>
          </w:p>
        </w:tc>
        <w:tc>
          <w:tcPr>
            <w:tcW w:w="581" w:type="pct"/>
            <w:shd w:val="clear" w:color="auto" w:fill="FFFFFF" w:themeFill="background1"/>
          </w:tcPr>
          <w:p w14:paraId="6CC9F3C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Scleranthus singuliflorus</w:t>
            </w:r>
          </w:p>
        </w:tc>
        <w:tc>
          <w:tcPr>
            <w:tcW w:w="1259" w:type="pct"/>
            <w:shd w:val="clear" w:color="auto" w:fill="FFFFFF" w:themeFill="background1"/>
          </w:tcPr>
          <w:p w14:paraId="1A99A27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105CB">
              <w:rPr>
                <w:bCs/>
                <w:sz w:val="20"/>
                <w:szCs w:val="20"/>
              </w:rPr>
              <w:t>over</w:t>
            </w:r>
            <w:r w:rsidR="004105CB" w:rsidRPr="00307766">
              <w:rPr>
                <w:bCs/>
                <w:sz w:val="20"/>
                <w:szCs w:val="20"/>
              </w:rPr>
              <w:t xml:space="preserve"> verified</w:t>
            </w:r>
            <w:r w:rsidRPr="00307766">
              <w:rPr>
                <w:bCs/>
                <w:sz w:val="20"/>
                <w:szCs w:val="20"/>
              </w:rPr>
              <w:t xml:space="preserve"> populations.</w:t>
            </w:r>
          </w:p>
        </w:tc>
        <w:tc>
          <w:tcPr>
            <w:tcW w:w="1613" w:type="pct"/>
            <w:shd w:val="clear" w:color="auto" w:fill="FFFFFF" w:themeFill="background1"/>
          </w:tcPr>
          <w:p w14:paraId="12F95C7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035CD01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E736F1E" w14:textId="77777777" w:rsidTr="00714EF7">
        <w:trPr>
          <w:trHeight w:val="480"/>
        </w:trPr>
        <w:tc>
          <w:tcPr>
            <w:tcW w:w="449" w:type="pct"/>
            <w:shd w:val="clear" w:color="auto" w:fill="FFFFFF" w:themeFill="background1"/>
          </w:tcPr>
          <w:p w14:paraId="12050B75"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69537F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Mountain Aciphyll</w:t>
            </w:r>
          </w:p>
        </w:tc>
        <w:tc>
          <w:tcPr>
            <w:tcW w:w="581" w:type="pct"/>
            <w:shd w:val="clear" w:color="auto" w:fill="FFFFFF" w:themeFill="background1"/>
          </w:tcPr>
          <w:p w14:paraId="05918608"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Aciphylla simplicifolia</w:t>
            </w:r>
          </w:p>
        </w:tc>
        <w:tc>
          <w:tcPr>
            <w:tcW w:w="1259" w:type="pct"/>
            <w:shd w:val="clear" w:color="auto" w:fill="FFFFFF" w:themeFill="background1"/>
          </w:tcPr>
          <w:p w14:paraId="3ACF9F5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4A1FF26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46A2CBD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FC59CE0" w14:textId="77777777" w:rsidTr="00714EF7">
        <w:trPr>
          <w:trHeight w:val="480"/>
        </w:trPr>
        <w:tc>
          <w:tcPr>
            <w:tcW w:w="449" w:type="pct"/>
            <w:shd w:val="clear" w:color="auto" w:fill="FFFFFF" w:themeFill="background1"/>
          </w:tcPr>
          <w:p w14:paraId="5D7AB494"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76E742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Mountain Dandelion</w:t>
            </w:r>
          </w:p>
        </w:tc>
        <w:tc>
          <w:tcPr>
            <w:tcW w:w="581" w:type="pct"/>
            <w:shd w:val="clear" w:color="auto" w:fill="FFFFFF" w:themeFill="background1"/>
          </w:tcPr>
          <w:p w14:paraId="736A9C3C"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Taraxacum aristum</w:t>
            </w:r>
          </w:p>
        </w:tc>
        <w:tc>
          <w:tcPr>
            <w:tcW w:w="1259" w:type="pct"/>
            <w:shd w:val="clear" w:color="auto" w:fill="FFFFFF" w:themeFill="background1"/>
          </w:tcPr>
          <w:p w14:paraId="5BF8A01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C2324D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1B484D2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286062B" w14:textId="77777777" w:rsidTr="00714EF7">
        <w:trPr>
          <w:trHeight w:val="480"/>
        </w:trPr>
        <w:tc>
          <w:tcPr>
            <w:tcW w:w="449" w:type="pct"/>
            <w:shd w:val="clear" w:color="auto" w:fill="FFFFFF" w:themeFill="background1"/>
          </w:tcPr>
          <w:p w14:paraId="1B201BF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9DC828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Mountain Kangaroo-apple</w:t>
            </w:r>
          </w:p>
        </w:tc>
        <w:tc>
          <w:tcPr>
            <w:tcW w:w="581" w:type="pct"/>
            <w:shd w:val="clear" w:color="auto" w:fill="FFFFFF" w:themeFill="background1"/>
          </w:tcPr>
          <w:p w14:paraId="5B87712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Solanum linearifolium</w:t>
            </w:r>
          </w:p>
        </w:tc>
        <w:tc>
          <w:tcPr>
            <w:tcW w:w="1259" w:type="pct"/>
            <w:shd w:val="clear" w:color="auto" w:fill="FFFFFF" w:themeFill="background1"/>
          </w:tcPr>
          <w:p w14:paraId="760D647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AD363D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1AAA4E2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F05AED0" w14:textId="77777777" w:rsidTr="00714EF7">
        <w:trPr>
          <w:trHeight w:val="480"/>
        </w:trPr>
        <w:tc>
          <w:tcPr>
            <w:tcW w:w="449" w:type="pct"/>
            <w:shd w:val="clear" w:color="auto" w:fill="FFFFFF" w:themeFill="background1"/>
          </w:tcPr>
          <w:p w14:paraId="3AA74FBA"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FAA5D9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Mountain Leafless Bossiaea</w:t>
            </w:r>
          </w:p>
        </w:tc>
        <w:tc>
          <w:tcPr>
            <w:tcW w:w="581" w:type="pct"/>
            <w:shd w:val="clear" w:color="auto" w:fill="FFFFFF" w:themeFill="background1"/>
          </w:tcPr>
          <w:p w14:paraId="05D4A36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Bossiaea bracteosa</w:t>
            </w:r>
          </w:p>
        </w:tc>
        <w:tc>
          <w:tcPr>
            <w:tcW w:w="1259" w:type="pct"/>
            <w:shd w:val="clear" w:color="auto" w:fill="FFFFFF" w:themeFill="background1"/>
          </w:tcPr>
          <w:p w14:paraId="498E49F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72B8598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254E7C5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09F2D5D" w14:textId="77777777" w:rsidTr="00714EF7">
        <w:trPr>
          <w:trHeight w:val="480"/>
        </w:trPr>
        <w:tc>
          <w:tcPr>
            <w:tcW w:w="449" w:type="pct"/>
            <w:shd w:val="clear" w:color="auto" w:fill="FFFFFF" w:themeFill="background1"/>
          </w:tcPr>
          <w:p w14:paraId="28102FCA"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006242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Mountain Leek-orchid</w:t>
            </w:r>
          </w:p>
        </w:tc>
        <w:tc>
          <w:tcPr>
            <w:tcW w:w="581" w:type="pct"/>
            <w:shd w:val="clear" w:color="auto" w:fill="FFFFFF" w:themeFill="background1"/>
          </w:tcPr>
          <w:p w14:paraId="56A51EB1"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Prasophyllum montanum</w:t>
            </w:r>
          </w:p>
        </w:tc>
        <w:tc>
          <w:tcPr>
            <w:tcW w:w="1259" w:type="pct"/>
            <w:shd w:val="clear" w:color="auto" w:fill="FFFFFF" w:themeFill="background1"/>
          </w:tcPr>
          <w:p w14:paraId="17974D3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2278D89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11A14D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77DEA2D" w14:textId="77777777" w:rsidTr="00714EF7">
        <w:trPr>
          <w:trHeight w:val="480"/>
        </w:trPr>
        <w:tc>
          <w:tcPr>
            <w:tcW w:w="449" w:type="pct"/>
            <w:shd w:val="clear" w:color="auto" w:fill="FFFFFF" w:themeFill="background1"/>
          </w:tcPr>
          <w:p w14:paraId="659C22C6"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1EEE58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Mountain Wheat-grass</w:t>
            </w:r>
          </w:p>
        </w:tc>
        <w:tc>
          <w:tcPr>
            <w:tcW w:w="581" w:type="pct"/>
            <w:shd w:val="clear" w:color="auto" w:fill="FFFFFF" w:themeFill="background1"/>
          </w:tcPr>
          <w:p w14:paraId="34E8B048"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Australopyrum velutinum</w:t>
            </w:r>
          </w:p>
        </w:tc>
        <w:tc>
          <w:tcPr>
            <w:tcW w:w="1259" w:type="pct"/>
            <w:shd w:val="clear" w:color="auto" w:fill="FFFFFF" w:themeFill="background1"/>
          </w:tcPr>
          <w:p w14:paraId="5DBF892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17FCA21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1E208F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E0A6148" w14:textId="77777777" w:rsidTr="00714EF7">
        <w:trPr>
          <w:trHeight w:val="480"/>
        </w:trPr>
        <w:tc>
          <w:tcPr>
            <w:tcW w:w="449" w:type="pct"/>
            <w:shd w:val="clear" w:color="auto" w:fill="FFFFFF" w:themeFill="background1"/>
          </w:tcPr>
          <w:p w14:paraId="648DBE6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2CCD56A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Naked Sun-orchid</w:t>
            </w:r>
          </w:p>
        </w:tc>
        <w:tc>
          <w:tcPr>
            <w:tcW w:w="581" w:type="pct"/>
            <w:shd w:val="clear" w:color="auto" w:fill="FFFFFF" w:themeFill="background1"/>
          </w:tcPr>
          <w:p w14:paraId="5C81D5C0"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Thelymitra circumsepta</w:t>
            </w:r>
          </w:p>
        </w:tc>
        <w:tc>
          <w:tcPr>
            <w:tcW w:w="1259" w:type="pct"/>
            <w:shd w:val="clear" w:color="auto" w:fill="FFFFFF" w:themeFill="background1"/>
          </w:tcPr>
          <w:p w14:paraId="7BF2107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106ED71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73F2F6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B5C5EAB" w14:textId="77777777" w:rsidTr="00714EF7">
        <w:trPr>
          <w:trHeight w:val="480"/>
        </w:trPr>
        <w:tc>
          <w:tcPr>
            <w:tcW w:w="449" w:type="pct"/>
            <w:shd w:val="clear" w:color="auto" w:fill="FFFFFF" w:themeFill="background1"/>
          </w:tcPr>
          <w:p w14:paraId="0F42B8FD"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DBF6D5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Native wintercress</w:t>
            </w:r>
          </w:p>
        </w:tc>
        <w:tc>
          <w:tcPr>
            <w:tcW w:w="581" w:type="pct"/>
            <w:shd w:val="clear" w:color="auto" w:fill="FFFFFF" w:themeFill="background1"/>
          </w:tcPr>
          <w:p w14:paraId="03D3967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Barbarea grayi</w:t>
            </w:r>
          </w:p>
        </w:tc>
        <w:tc>
          <w:tcPr>
            <w:tcW w:w="1259" w:type="pct"/>
            <w:shd w:val="clear" w:color="auto" w:fill="FFFFFF" w:themeFill="background1"/>
          </w:tcPr>
          <w:p w14:paraId="67408C4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325358D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4283F50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9F8B30C" w14:textId="77777777" w:rsidTr="00714EF7">
        <w:trPr>
          <w:trHeight w:val="480"/>
        </w:trPr>
        <w:tc>
          <w:tcPr>
            <w:tcW w:w="449" w:type="pct"/>
            <w:shd w:val="clear" w:color="auto" w:fill="FFFFFF" w:themeFill="background1"/>
          </w:tcPr>
          <w:p w14:paraId="01A89E64"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CD114C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Netted Daisy-bush</w:t>
            </w:r>
          </w:p>
        </w:tc>
        <w:tc>
          <w:tcPr>
            <w:tcW w:w="581" w:type="pct"/>
            <w:shd w:val="clear" w:color="auto" w:fill="FFFFFF" w:themeFill="background1"/>
          </w:tcPr>
          <w:p w14:paraId="3C161352"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Olearia speciosa</w:t>
            </w:r>
          </w:p>
        </w:tc>
        <w:tc>
          <w:tcPr>
            <w:tcW w:w="1259" w:type="pct"/>
            <w:shd w:val="clear" w:color="auto" w:fill="FFFFFF" w:themeFill="background1"/>
          </w:tcPr>
          <w:p w14:paraId="35F0029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3A101F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62D67FF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0E8E69E" w14:textId="77777777" w:rsidTr="00714EF7">
        <w:trPr>
          <w:trHeight w:val="480"/>
        </w:trPr>
        <w:tc>
          <w:tcPr>
            <w:tcW w:w="449" w:type="pct"/>
            <w:shd w:val="clear" w:color="auto" w:fill="FFFFFF" w:themeFill="background1"/>
          </w:tcPr>
          <w:p w14:paraId="34F9BEA8"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C14111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Omeo Gum</w:t>
            </w:r>
          </w:p>
        </w:tc>
        <w:tc>
          <w:tcPr>
            <w:tcW w:w="581" w:type="pct"/>
            <w:shd w:val="clear" w:color="auto" w:fill="FFFFFF" w:themeFill="background1"/>
          </w:tcPr>
          <w:p w14:paraId="58DF9171"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Eucalyptus neglecta</w:t>
            </w:r>
          </w:p>
        </w:tc>
        <w:tc>
          <w:tcPr>
            <w:tcW w:w="1259" w:type="pct"/>
            <w:shd w:val="clear" w:color="auto" w:fill="FFFFFF" w:themeFill="background1"/>
          </w:tcPr>
          <w:p w14:paraId="13DB74F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523FF0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30FC7A3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785E547" w14:textId="77777777" w:rsidTr="00714EF7">
        <w:trPr>
          <w:trHeight w:val="480"/>
        </w:trPr>
        <w:tc>
          <w:tcPr>
            <w:tcW w:w="449" w:type="pct"/>
            <w:shd w:val="clear" w:color="auto" w:fill="FFFFFF" w:themeFill="background1"/>
          </w:tcPr>
          <w:p w14:paraId="61E43169"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A48663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Orange-tip Caladenia</w:t>
            </w:r>
          </w:p>
        </w:tc>
        <w:tc>
          <w:tcPr>
            <w:tcW w:w="581" w:type="pct"/>
            <w:shd w:val="clear" w:color="auto" w:fill="FFFFFF" w:themeFill="background1"/>
          </w:tcPr>
          <w:p w14:paraId="1685C9A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Petalochilus aurantiacus</w:t>
            </w:r>
          </w:p>
        </w:tc>
        <w:tc>
          <w:tcPr>
            <w:tcW w:w="1259" w:type="pct"/>
            <w:shd w:val="clear" w:color="auto" w:fill="FFFFFF" w:themeFill="background1"/>
          </w:tcPr>
          <w:p w14:paraId="25961A0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0A71833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3FC4AF4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FA296C3" w14:textId="77777777" w:rsidTr="00714EF7">
        <w:trPr>
          <w:trHeight w:val="480"/>
        </w:trPr>
        <w:tc>
          <w:tcPr>
            <w:tcW w:w="449" w:type="pct"/>
            <w:shd w:val="clear" w:color="auto" w:fill="FFFFFF" w:themeFill="background1"/>
          </w:tcPr>
          <w:p w14:paraId="66B9B97F"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E0E1BC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Outcrop Guinea-flower</w:t>
            </w:r>
          </w:p>
        </w:tc>
        <w:tc>
          <w:tcPr>
            <w:tcW w:w="581" w:type="pct"/>
            <w:shd w:val="clear" w:color="auto" w:fill="FFFFFF" w:themeFill="background1"/>
          </w:tcPr>
          <w:p w14:paraId="7E4C3E3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Hibbertia hermanniifolia</w:t>
            </w:r>
          </w:p>
        </w:tc>
        <w:tc>
          <w:tcPr>
            <w:tcW w:w="1259" w:type="pct"/>
            <w:shd w:val="clear" w:color="auto" w:fill="FFFFFF" w:themeFill="background1"/>
          </w:tcPr>
          <w:p w14:paraId="4DFBA25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498ECB4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619321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0274361" w14:textId="77777777" w:rsidTr="00714EF7">
        <w:trPr>
          <w:trHeight w:val="480"/>
        </w:trPr>
        <w:tc>
          <w:tcPr>
            <w:tcW w:w="449" w:type="pct"/>
            <w:shd w:val="clear" w:color="auto" w:fill="FFFFFF" w:themeFill="background1"/>
          </w:tcPr>
          <w:p w14:paraId="6B7E6F7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C87CE2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Oval-leaf Grevillea</w:t>
            </w:r>
          </w:p>
        </w:tc>
        <w:tc>
          <w:tcPr>
            <w:tcW w:w="581" w:type="pct"/>
            <w:shd w:val="clear" w:color="auto" w:fill="FFFFFF" w:themeFill="background1"/>
          </w:tcPr>
          <w:p w14:paraId="30FD5E01"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Grevillea miqueliana ssp. Miqueliana</w:t>
            </w:r>
          </w:p>
        </w:tc>
        <w:tc>
          <w:tcPr>
            <w:tcW w:w="1259" w:type="pct"/>
            <w:shd w:val="clear" w:color="auto" w:fill="FFFFFF" w:themeFill="background1"/>
          </w:tcPr>
          <w:p w14:paraId="030C151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0193080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0A8A0A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86FF2AE" w14:textId="77777777" w:rsidTr="00714EF7">
        <w:trPr>
          <w:trHeight w:val="480"/>
        </w:trPr>
        <w:tc>
          <w:tcPr>
            <w:tcW w:w="449" w:type="pct"/>
            <w:shd w:val="clear" w:color="auto" w:fill="FFFFFF" w:themeFill="background1"/>
          </w:tcPr>
          <w:p w14:paraId="5D50D9D4"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1C1742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Oval-leaf Pseudoanthus</w:t>
            </w:r>
          </w:p>
        </w:tc>
        <w:tc>
          <w:tcPr>
            <w:tcW w:w="581" w:type="pct"/>
            <w:shd w:val="clear" w:color="auto" w:fill="FFFFFF" w:themeFill="background1"/>
          </w:tcPr>
          <w:p w14:paraId="7591E9B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Pseudanthus ovalifolius</w:t>
            </w:r>
          </w:p>
        </w:tc>
        <w:tc>
          <w:tcPr>
            <w:tcW w:w="1259" w:type="pct"/>
            <w:shd w:val="clear" w:color="auto" w:fill="FFFFFF" w:themeFill="background1"/>
          </w:tcPr>
          <w:p w14:paraId="79BFDA6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029EEB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3B6D75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331BC87" w14:textId="77777777" w:rsidTr="00714EF7">
        <w:trPr>
          <w:trHeight w:val="480"/>
        </w:trPr>
        <w:tc>
          <w:tcPr>
            <w:tcW w:w="449" w:type="pct"/>
            <w:shd w:val="clear" w:color="auto" w:fill="FFFFFF" w:themeFill="background1"/>
          </w:tcPr>
          <w:p w14:paraId="09BDE18B"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4824D4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Ovens Everlasting</w:t>
            </w:r>
          </w:p>
        </w:tc>
        <w:tc>
          <w:tcPr>
            <w:tcW w:w="581" w:type="pct"/>
            <w:shd w:val="clear" w:color="auto" w:fill="FFFFFF" w:themeFill="background1"/>
          </w:tcPr>
          <w:p w14:paraId="25DBE7C7"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Ozothamnus stirlingii</w:t>
            </w:r>
          </w:p>
        </w:tc>
        <w:tc>
          <w:tcPr>
            <w:tcW w:w="1259" w:type="pct"/>
            <w:shd w:val="clear" w:color="auto" w:fill="FFFFFF" w:themeFill="background1"/>
          </w:tcPr>
          <w:p w14:paraId="0057733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5ECE2F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BCC2EF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1E3B527" w14:textId="77777777" w:rsidTr="00714EF7">
        <w:trPr>
          <w:trHeight w:val="480"/>
        </w:trPr>
        <w:tc>
          <w:tcPr>
            <w:tcW w:w="449" w:type="pct"/>
            <w:shd w:val="clear" w:color="auto" w:fill="FFFFFF" w:themeFill="background1"/>
          </w:tcPr>
          <w:p w14:paraId="661A4CE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A04124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Pinkwood</w:t>
            </w:r>
          </w:p>
        </w:tc>
        <w:tc>
          <w:tcPr>
            <w:tcW w:w="581" w:type="pct"/>
            <w:shd w:val="clear" w:color="auto" w:fill="FFFFFF" w:themeFill="background1"/>
          </w:tcPr>
          <w:p w14:paraId="293F078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Beyeria viscosa</w:t>
            </w:r>
          </w:p>
        </w:tc>
        <w:tc>
          <w:tcPr>
            <w:tcW w:w="1259" w:type="pct"/>
            <w:shd w:val="clear" w:color="auto" w:fill="FFFFFF" w:themeFill="background1"/>
          </w:tcPr>
          <w:p w14:paraId="721009D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C57B5A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BE1D63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34B2A86" w14:textId="77777777" w:rsidTr="00714EF7">
        <w:trPr>
          <w:trHeight w:val="480"/>
        </w:trPr>
        <w:tc>
          <w:tcPr>
            <w:tcW w:w="449" w:type="pct"/>
            <w:shd w:val="clear" w:color="auto" w:fill="FFFFFF" w:themeFill="background1"/>
          </w:tcPr>
          <w:p w14:paraId="37A9636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858004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Pinnate Goodenia</w:t>
            </w:r>
          </w:p>
        </w:tc>
        <w:tc>
          <w:tcPr>
            <w:tcW w:w="581" w:type="pct"/>
            <w:shd w:val="clear" w:color="auto" w:fill="FFFFFF" w:themeFill="background1"/>
          </w:tcPr>
          <w:p w14:paraId="63104A2F"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Goodenia macmillanii</w:t>
            </w:r>
          </w:p>
        </w:tc>
        <w:tc>
          <w:tcPr>
            <w:tcW w:w="1259" w:type="pct"/>
            <w:shd w:val="clear" w:color="auto" w:fill="FFFFFF" w:themeFill="background1"/>
          </w:tcPr>
          <w:p w14:paraId="02FAE08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D84E47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E3CF33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3A4464E" w14:textId="77777777" w:rsidTr="00714EF7">
        <w:trPr>
          <w:trHeight w:val="480"/>
        </w:trPr>
        <w:tc>
          <w:tcPr>
            <w:tcW w:w="449" w:type="pct"/>
            <w:shd w:val="clear" w:color="auto" w:fill="FFFFFF" w:themeFill="background1"/>
          </w:tcPr>
          <w:p w14:paraId="15AB0A3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DB4521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Poverty Wattle</w:t>
            </w:r>
          </w:p>
        </w:tc>
        <w:tc>
          <w:tcPr>
            <w:tcW w:w="581" w:type="pct"/>
            <w:shd w:val="clear" w:color="auto" w:fill="FFFFFF" w:themeFill="background1"/>
          </w:tcPr>
          <w:p w14:paraId="69BD782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Acacia dawsonii</w:t>
            </w:r>
          </w:p>
        </w:tc>
        <w:tc>
          <w:tcPr>
            <w:tcW w:w="1259" w:type="pct"/>
            <w:shd w:val="clear" w:color="auto" w:fill="FFFFFF" w:themeFill="background1"/>
          </w:tcPr>
          <w:p w14:paraId="24B7FE9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41AE88B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FBFFEF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FA47475" w14:textId="77777777" w:rsidTr="00714EF7">
        <w:trPr>
          <w:trHeight w:val="480"/>
        </w:trPr>
        <w:tc>
          <w:tcPr>
            <w:tcW w:w="449" w:type="pct"/>
            <w:shd w:val="clear" w:color="auto" w:fill="FFFFFF" w:themeFill="background1"/>
          </w:tcPr>
          <w:p w14:paraId="302A079D"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772CD6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Prickly Tree-fern</w:t>
            </w:r>
          </w:p>
        </w:tc>
        <w:tc>
          <w:tcPr>
            <w:tcW w:w="581" w:type="pct"/>
            <w:shd w:val="clear" w:color="auto" w:fill="FFFFFF" w:themeFill="background1"/>
          </w:tcPr>
          <w:p w14:paraId="6A3DD6A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Cythea leichhardtiana</w:t>
            </w:r>
          </w:p>
        </w:tc>
        <w:tc>
          <w:tcPr>
            <w:tcW w:w="1259" w:type="pct"/>
            <w:shd w:val="clear" w:color="auto" w:fill="FFFFFF" w:themeFill="background1"/>
          </w:tcPr>
          <w:p w14:paraId="6161C63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EFF547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457996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D8426F7" w14:textId="77777777" w:rsidTr="00714EF7">
        <w:trPr>
          <w:trHeight w:val="480"/>
        </w:trPr>
        <w:tc>
          <w:tcPr>
            <w:tcW w:w="449" w:type="pct"/>
            <w:shd w:val="clear" w:color="auto" w:fill="FFFFFF" w:themeFill="background1"/>
          </w:tcPr>
          <w:p w14:paraId="73149241"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73BBB1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Privet Pomaderris</w:t>
            </w:r>
          </w:p>
        </w:tc>
        <w:tc>
          <w:tcPr>
            <w:tcW w:w="581" w:type="pct"/>
            <w:shd w:val="clear" w:color="auto" w:fill="FFFFFF" w:themeFill="background1"/>
          </w:tcPr>
          <w:p w14:paraId="4984C4A8"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ligustrina ssp. Ligustrina</w:t>
            </w:r>
          </w:p>
        </w:tc>
        <w:tc>
          <w:tcPr>
            <w:tcW w:w="1259" w:type="pct"/>
            <w:shd w:val="clear" w:color="auto" w:fill="FFFFFF" w:themeFill="background1"/>
          </w:tcPr>
          <w:p w14:paraId="05794B8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195271F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0AEB3CB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2938F92" w14:textId="77777777" w:rsidTr="00714EF7">
        <w:trPr>
          <w:trHeight w:val="480"/>
        </w:trPr>
        <w:tc>
          <w:tcPr>
            <w:tcW w:w="449" w:type="pct"/>
            <w:shd w:val="clear" w:color="auto" w:fill="FFFFFF" w:themeFill="background1"/>
          </w:tcPr>
          <w:p w14:paraId="51D7DBA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1133EC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Prostrate Cone-bush</w:t>
            </w:r>
          </w:p>
        </w:tc>
        <w:tc>
          <w:tcPr>
            <w:tcW w:w="581" w:type="pct"/>
            <w:shd w:val="clear" w:color="auto" w:fill="FFFFFF" w:themeFill="background1"/>
          </w:tcPr>
          <w:p w14:paraId="3A5B7A2F"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Isopogon prostratus</w:t>
            </w:r>
          </w:p>
        </w:tc>
        <w:tc>
          <w:tcPr>
            <w:tcW w:w="1259" w:type="pct"/>
            <w:shd w:val="clear" w:color="auto" w:fill="FFFFFF" w:themeFill="background1"/>
          </w:tcPr>
          <w:p w14:paraId="626B318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455789F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4A55A47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EC0149F" w14:textId="77777777" w:rsidTr="00714EF7">
        <w:trPr>
          <w:trHeight w:val="480"/>
        </w:trPr>
        <w:tc>
          <w:tcPr>
            <w:tcW w:w="449" w:type="pct"/>
            <w:shd w:val="clear" w:color="auto" w:fill="FFFFFF" w:themeFill="background1"/>
          </w:tcPr>
          <w:p w14:paraId="01F7B72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73AD26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Purple Diuris</w:t>
            </w:r>
          </w:p>
        </w:tc>
        <w:tc>
          <w:tcPr>
            <w:tcW w:w="581" w:type="pct"/>
            <w:shd w:val="clear" w:color="auto" w:fill="FFFFFF" w:themeFill="background1"/>
          </w:tcPr>
          <w:p w14:paraId="46A579FA"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Diuris punctata</w:t>
            </w:r>
          </w:p>
        </w:tc>
        <w:tc>
          <w:tcPr>
            <w:tcW w:w="1259" w:type="pct"/>
            <w:shd w:val="clear" w:color="auto" w:fill="FFFFFF" w:themeFill="background1"/>
          </w:tcPr>
          <w:p w14:paraId="5545592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 based on field inspection.</w:t>
            </w:r>
          </w:p>
        </w:tc>
        <w:tc>
          <w:tcPr>
            <w:tcW w:w="1613" w:type="pct"/>
            <w:shd w:val="clear" w:color="auto" w:fill="FFFFFF" w:themeFill="background1"/>
          </w:tcPr>
          <w:p w14:paraId="6079947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33408F2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5F6FE08" w14:textId="77777777" w:rsidTr="00714EF7">
        <w:trPr>
          <w:trHeight w:val="480"/>
        </w:trPr>
        <w:tc>
          <w:tcPr>
            <w:tcW w:w="449" w:type="pct"/>
            <w:shd w:val="clear" w:color="auto" w:fill="FFFFFF" w:themeFill="background1"/>
          </w:tcPr>
          <w:p w14:paraId="39E3E89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75F822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Purple Eyebright</w:t>
            </w:r>
          </w:p>
        </w:tc>
        <w:tc>
          <w:tcPr>
            <w:tcW w:w="581" w:type="pct"/>
            <w:shd w:val="clear" w:color="auto" w:fill="FFFFFF" w:themeFill="background1"/>
          </w:tcPr>
          <w:p w14:paraId="26104DE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Euphrasia collina ssp. Muelleri</w:t>
            </w:r>
          </w:p>
        </w:tc>
        <w:tc>
          <w:tcPr>
            <w:tcW w:w="1259" w:type="pct"/>
            <w:shd w:val="clear" w:color="auto" w:fill="FFFFFF" w:themeFill="background1"/>
          </w:tcPr>
          <w:p w14:paraId="5A89AB5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E7F6F0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29D2C5B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029FFE0" w14:textId="77777777" w:rsidTr="00714EF7">
        <w:trPr>
          <w:trHeight w:val="480"/>
        </w:trPr>
        <w:tc>
          <w:tcPr>
            <w:tcW w:w="449" w:type="pct"/>
            <w:shd w:val="clear" w:color="auto" w:fill="FFFFFF" w:themeFill="background1"/>
          </w:tcPr>
          <w:p w14:paraId="3F7C2D82"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9EA9B5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Rock daisy</w:t>
            </w:r>
          </w:p>
        </w:tc>
        <w:tc>
          <w:tcPr>
            <w:tcW w:w="581" w:type="pct"/>
            <w:shd w:val="clear" w:color="auto" w:fill="FFFFFF" w:themeFill="background1"/>
          </w:tcPr>
          <w:p w14:paraId="5855F42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Brachyscome petrophila</w:t>
            </w:r>
          </w:p>
        </w:tc>
        <w:tc>
          <w:tcPr>
            <w:tcW w:w="1259" w:type="pct"/>
            <w:shd w:val="clear" w:color="auto" w:fill="FFFFFF" w:themeFill="background1"/>
          </w:tcPr>
          <w:p w14:paraId="74855C8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3B3C973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E82EF7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34A88C7" w14:textId="77777777" w:rsidTr="00714EF7">
        <w:trPr>
          <w:trHeight w:val="480"/>
        </w:trPr>
        <w:tc>
          <w:tcPr>
            <w:tcW w:w="449" w:type="pct"/>
            <w:shd w:val="clear" w:color="auto" w:fill="FFFFFF" w:themeFill="background1"/>
          </w:tcPr>
          <w:p w14:paraId="064A0514"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0B1756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Rock Grevillea</w:t>
            </w:r>
          </w:p>
        </w:tc>
        <w:tc>
          <w:tcPr>
            <w:tcW w:w="581" w:type="pct"/>
            <w:shd w:val="clear" w:color="auto" w:fill="FFFFFF" w:themeFill="background1"/>
          </w:tcPr>
          <w:p w14:paraId="12F2DA6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Grevillea willisii</w:t>
            </w:r>
          </w:p>
        </w:tc>
        <w:tc>
          <w:tcPr>
            <w:tcW w:w="1259" w:type="pct"/>
            <w:shd w:val="clear" w:color="auto" w:fill="FFFFFF" w:themeFill="background1"/>
          </w:tcPr>
          <w:p w14:paraId="09B141F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703B679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32019F5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A0FCB7D" w14:textId="77777777" w:rsidTr="00714EF7">
        <w:trPr>
          <w:trHeight w:val="480"/>
        </w:trPr>
        <w:tc>
          <w:tcPr>
            <w:tcW w:w="449" w:type="pct"/>
            <w:shd w:val="clear" w:color="auto" w:fill="FFFFFF" w:themeFill="background1"/>
          </w:tcPr>
          <w:p w14:paraId="5D6DE84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C7599A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Rough Eyebright</w:t>
            </w:r>
          </w:p>
        </w:tc>
        <w:tc>
          <w:tcPr>
            <w:tcW w:w="581" w:type="pct"/>
            <w:shd w:val="clear" w:color="auto" w:fill="FFFFFF" w:themeFill="background1"/>
          </w:tcPr>
          <w:p w14:paraId="2695928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Euphrasia scabra</w:t>
            </w:r>
          </w:p>
        </w:tc>
        <w:tc>
          <w:tcPr>
            <w:tcW w:w="1259" w:type="pct"/>
            <w:shd w:val="clear" w:color="auto" w:fill="FFFFFF" w:themeFill="background1"/>
          </w:tcPr>
          <w:p w14:paraId="532361F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0F71420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6FEDA7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DDC2DD7" w14:textId="77777777" w:rsidTr="00714EF7">
        <w:trPr>
          <w:trHeight w:val="480"/>
        </w:trPr>
        <w:tc>
          <w:tcPr>
            <w:tcW w:w="449" w:type="pct"/>
            <w:shd w:val="clear" w:color="auto" w:fill="FFFFFF" w:themeFill="background1"/>
          </w:tcPr>
          <w:p w14:paraId="4AFE6675"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CAD6DA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Rough-grain Love-grass</w:t>
            </w:r>
          </w:p>
        </w:tc>
        <w:tc>
          <w:tcPr>
            <w:tcW w:w="581" w:type="pct"/>
            <w:shd w:val="clear" w:color="auto" w:fill="FFFFFF" w:themeFill="background1"/>
          </w:tcPr>
          <w:p w14:paraId="4454364C"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Eragrostis trachycarpa</w:t>
            </w:r>
          </w:p>
        </w:tc>
        <w:tc>
          <w:tcPr>
            <w:tcW w:w="1259" w:type="pct"/>
            <w:shd w:val="clear" w:color="auto" w:fill="FFFFFF" w:themeFill="background1"/>
          </w:tcPr>
          <w:p w14:paraId="6DB3D5E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2721E60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A82254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4730BC1" w14:textId="77777777" w:rsidTr="00714EF7">
        <w:trPr>
          <w:trHeight w:val="480"/>
        </w:trPr>
        <w:tc>
          <w:tcPr>
            <w:tcW w:w="449" w:type="pct"/>
            <w:shd w:val="clear" w:color="auto" w:fill="FFFFFF" w:themeFill="background1"/>
          </w:tcPr>
          <w:p w14:paraId="12D77B48"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FA13B6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Sandfly Zieria</w:t>
            </w:r>
          </w:p>
        </w:tc>
        <w:tc>
          <w:tcPr>
            <w:tcW w:w="581" w:type="pct"/>
            <w:shd w:val="clear" w:color="auto" w:fill="FFFFFF" w:themeFill="background1"/>
          </w:tcPr>
          <w:p w14:paraId="17705B0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Zieria smithii</w:t>
            </w:r>
          </w:p>
        </w:tc>
        <w:tc>
          <w:tcPr>
            <w:tcW w:w="1259" w:type="pct"/>
            <w:shd w:val="clear" w:color="auto" w:fill="FFFFFF" w:themeFill="background1"/>
          </w:tcPr>
          <w:p w14:paraId="4C61AE9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A74429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392B128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1576D38" w14:textId="77777777" w:rsidTr="00714EF7">
        <w:trPr>
          <w:trHeight w:val="480"/>
        </w:trPr>
        <w:tc>
          <w:tcPr>
            <w:tcW w:w="449" w:type="pct"/>
            <w:shd w:val="clear" w:color="auto" w:fill="FFFFFF" w:themeFill="background1"/>
          </w:tcPr>
          <w:p w14:paraId="0C96B9DE"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D65297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Scented Daisy-bush</w:t>
            </w:r>
          </w:p>
        </w:tc>
        <w:tc>
          <w:tcPr>
            <w:tcW w:w="581" w:type="pct"/>
            <w:shd w:val="clear" w:color="auto" w:fill="FFFFFF" w:themeFill="background1"/>
          </w:tcPr>
          <w:p w14:paraId="7CF41CA1"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Olearia adenophora</w:t>
            </w:r>
          </w:p>
        </w:tc>
        <w:tc>
          <w:tcPr>
            <w:tcW w:w="1259" w:type="pct"/>
            <w:shd w:val="clear" w:color="auto" w:fill="FFFFFF" w:themeFill="background1"/>
          </w:tcPr>
          <w:p w14:paraId="3BFB565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342CC34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344CCCB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C90E779" w14:textId="77777777" w:rsidTr="00714EF7">
        <w:trPr>
          <w:trHeight w:val="480"/>
        </w:trPr>
        <w:tc>
          <w:tcPr>
            <w:tcW w:w="449" w:type="pct"/>
            <w:shd w:val="clear" w:color="auto" w:fill="FFFFFF" w:themeFill="background1"/>
          </w:tcPr>
          <w:p w14:paraId="1205A8CE"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E29A7C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Selma Saddle Grevillea</w:t>
            </w:r>
          </w:p>
        </w:tc>
        <w:tc>
          <w:tcPr>
            <w:tcW w:w="581" w:type="pct"/>
            <w:shd w:val="clear" w:color="auto" w:fill="FFFFFF" w:themeFill="background1"/>
          </w:tcPr>
          <w:p w14:paraId="1F1734F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Grevillea sp. Aff. Monslacana</w:t>
            </w:r>
          </w:p>
        </w:tc>
        <w:tc>
          <w:tcPr>
            <w:tcW w:w="1259" w:type="pct"/>
            <w:shd w:val="clear" w:color="auto" w:fill="FFFFFF" w:themeFill="background1"/>
          </w:tcPr>
          <w:p w14:paraId="5857763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2E5E11D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69DE347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647818B" w14:textId="77777777" w:rsidTr="00714EF7">
        <w:trPr>
          <w:trHeight w:val="480"/>
        </w:trPr>
        <w:tc>
          <w:tcPr>
            <w:tcW w:w="449" w:type="pct"/>
            <w:shd w:val="clear" w:color="auto" w:fill="FFFFFF" w:themeFill="background1"/>
          </w:tcPr>
          <w:p w14:paraId="2E0CBFAF"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A22754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Shingle Fireweed</w:t>
            </w:r>
          </w:p>
        </w:tc>
        <w:tc>
          <w:tcPr>
            <w:tcW w:w="581" w:type="pct"/>
            <w:shd w:val="clear" w:color="auto" w:fill="FFFFFF" w:themeFill="background1"/>
          </w:tcPr>
          <w:p w14:paraId="56FA741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Senecio diaschides</w:t>
            </w:r>
          </w:p>
        </w:tc>
        <w:tc>
          <w:tcPr>
            <w:tcW w:w="1259" w:type="pct"/>
            <w:shd w:val="clear" w:color="auto" w:fill="FFFFFF" w:themeFill="background1"/>
          </w:tcPr>
          <w:p w14:paraId="614593B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4541A8A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02EF02B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7F8D485" w14:textId="77777777" w:rsidTr="00714EF7">
        <w:trPr>
          <w:trHeight w:val="480"/>
        </w:trPr>
        <w:tc>
          <w:tcPr>
            <w:tcW w:w="449" w:type="pct"/>
            <w:shd w:val="clear" w:color="auto" w:fill="FFFFFF" w:themeFill="background1"/>
          </w:tcPr>
          <w:p w14:paraId="20417649"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A638F4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Shining Anchor Plant</w:t>
            </w:r>
          </w:p>
        </w:tc>
        <w:tc>
          <w:tcPr>
            <w:tcW w:w="581" w:type="pct"/>
            <w:shd w:val="clear" w:color="auto" w:fill="FFFFFF" w:themeFill="background1"/>
          </w:tcPr>
          <w:p w14:paraId="287BAE6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Discaria nitida</w:t>
            </w:r>
          </w:p>
        </w:tc>
        <w:tc>
          <w:tcPr>
            <w:tcW w:w="1259" w:type="pct"/>
            <w:shd w:val="clear" w:color="auto" w:fill="FFFFFF" w:themeFill="background1"/>
          </w:tcPr>
          <w:p w14:paraId="2BDF17B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289E717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6173F13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8136A25" w14:textId="77777777" w:rsidTr="00714EF7">
        <w:trPr>
          <w:trHeight w:val="480"/>
        </w:trPr>
        <w:tc>
          <w:tcPr>
            <w:tcW w:w="449" w:type="pct"/>
            <w:shd w:val="clear" w:color="auto" w:fill="FFFFFF" w:themeFill="background1"/>
          </w:tcPr>
          <w:p w14:paraId="5FFDC57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258E17B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Shiny Leionema</w:t>
            </w:r>
          </w:p>
        </w:tc>
        <w:tc>
          <w:tcPr>
            <w:tcW w:w="581" w:type="pct"/>
            <w:shd w:val="clear" w:color="auto" w:fill="FFFFFF" w:themeFill="background1"/>
          </w:tcPr>
          <w:p w14:paraId="57309003"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Leionema lamprophyllum ssp. lamprophyllum</w:t>
            </w:r>
          </w:p>
        </w:tc>
        <w:tc>
          <w:tcPr>
            <w:tcW w:w="1259" w:type="pct"/>
            <w:shd w:val="clear" w:color="auto" w:fill="FFFFFF" w:themeFill="background1"/>
          </w:tcPr>
          <w:p w14:paraId="7D11965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26C1338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CE2138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735C582" w14:textId="77777777" w:rsidTr="00714EF7">
        <w:trPr>
          <w:trHeight w:val="480"/>
        </w:trPr>
        <w:tc>
          <w:tcPr>
            <w:tcW w:w="449" w:type="pct"/>
            <w:shd w:val="clear" w:color="auto" w:fill="FFFFFF" w:themeFill="background1"/>
          </w:tcPr>
          <w:p w14:paraId="4BDBFA5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11EA5F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Short-awned Wheat-grass</w:t>
            </w:r>
          </w:p>
        </w:tc>
        <w:tc>
          <w:tcPr>
            <w:tcW w:w="581" w:type="pct"/>
            <w:shd w:val="clear" w:color="auto" w:fill="FFFFFF" w:themeFill="background1"/>
          </w:tcPr>
          <w:p w14:paraId="1FD25CA3"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Elymus multiflorus</w:t>
            </w:r>
          </w:p>
        </w:tc>
        <w:tc>
          <w:tcPr>
            <w:tcW w:w="1259" w:type="pct"/>
            <w:shd w:val="clear" w:color="auto" w:fill="FFFFFF" w:themeFill="background1"/>
          </w:tcPr>
          <w:p w14:paraId="6438938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97FC83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663054E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4B9A5FF" w14:textId="77777777" w:rsidTr="00714EF7">
        <w:trPr>
          <w:trHeight w:val="480"/>
        </w:trPr>
        <w:tc>
          <w:tcPr>
            <w:tcW w:w="449" w:type="pct"/>
            <w:shd w:val="clear" w:color="auto" w:fill="FFFFFF" w:themeFill="background1"/>
          </w:tcPr>
          <w:p w14:paraId="14E6F0C9"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7AAFF95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Skeleton Vine</w:t>
            </w:r>
          </w:p>
        </w:tc>
        <w:tc>
          <w:tcPr>
            <w:tcW w:w="581" w:type="pct"/>
            <w:shd w:val="clear" w:color="auto" w:fill="FFFFFF" w:themeFill="background1"/>
          </w:tcPr>
          <w:p w14:paraId="4BFDE39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Clematis microphylla var. Leptophylla</w:t>
            </w:r>
          </w:p>
        </w:tc>
        <w:tc>
          <w:tcPr>
            <w:tcW w:w="1259" w:type="pct"/>
            <w:shd w:val="clear" w:color="auto" w:fill="FFFFFF" w:themeFill="background1"/>
          </w:tcPr>
          <w:p w14:paraId="6610CEE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2DDF475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69C0CE5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4BFF22E" w14:textId="77777777" w:rsidTr="00714EF7">
        <w:trPr>
          <w:trHeight w:val="480"/>
        </w:trPr>
        <w:tc>
          <w:tcPr>
            <w:tcW w:w="449" w:type="pct"/>
            <w:shd w:val="clear" w:color="auto" w:fill="FFFFFF" w:themeFill="background1"/>
          </w:tcPr>
          <w:p w14:paraId="0121E3CF"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C2D2A3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Slender Parrot-pea</w:t>
            </w:r>
          </w:p>
        </w:tc>
        <w:tc>
          <w:tcPr>
            <w:tcW w:w="581" w:type="pct"/>
            <w:shd w:val="clear" w:color="auto" w:fill="FFFFFF" w:themeFill="background1"/>
          </w:tcPr>
          <w:p w14:paraId="3BB8FAF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Almaleea capitata</w:t>
            </w:r>
          </w:p>
        </w:tc>
        <w:tc>
          <w:tcPr>
            <w:tcW w:w="1259" w:type="pct"/>
            <w:shd w:val="clear" w:color="auto" w:fill="FFFFFF" w:themeFill="background1"/>
          </w:tcPr>
          <w:p w14:paraId="42808E3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8DBAF4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EE07A4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5CF9993E" w14:textId="77777777" w:rsidTr="00714EF7">
        <w:trPr>
          <w:trHeight w:val="480"/>
        </w:trPr>
        <w:tc>
          <w:tcPr>
            <w:tcW w:w="449" w:type="pct"/>
            <w:shd w:val="clear" w:color="auto" w:fill="FFFFFF" w:themeFill="background1"/>
          </w:tcPr>
          <w:p w14:paraId="52BA6FE7"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5563DCA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Slender Pomaderris</w:t>
            </w:r>
          </w:p>
        </w:tc>
        <w:tc>
          <w:tcPr>
            <w:tcW w:w="581" w:type="pct"/>
            <w:shd w:val="clear" w:color="auto" w:fill="FFFFFF" w:themeFill="background1"/>
          </w:tcPr>
          <w:p w14:paraId="7315473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phylicifolia ssp. Ericoides</w:t>
            </w:r>
          </w:p>
        </w:tc>
        <w:tc>
          <w:tcPr>
            <w:tcW w:w="1259" w:type="pct"/>
            <w:shd w:val="clear" w:color="auto" w:fill="FFFFFF" w:themeFill="background1"/>
          </w:tcPr>
          <w:p w14:paraId="125AD51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41ACA1D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16C9F64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6968D32" w14:textId="77777777" w:rsidTr="00714EF7">
        <w:trPr>
          <w:trHeight w:val="480"/>
        </w:trPr>
        <w:tc>
          <w:tcPr>
            <w:tcW w:w="449" w:type="pct"/>
            <w:shd w:val="clear" w:color="auto" w:fill="FFFFFF" w:themeFill="background1"/>
          </w:tcPr>
          <w:p w14:paraId="6E78DA1B"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2D541DF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Slender Saw-sedge</w:t>
            </w:r>
          </w:p>
        </w:tc>
        <w:tc>
          <w:tcPr>
            <w:tcW w:w="581" w:type="pct"/>
            <w:shd w:val="clear" w:color="auto" w:fill="FFFFFF" w:themeFill="background1"/>
          </w:tcPr>
          <w:p w14:paraId="0F0D8231"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Gahnia microstachya</w:t>
            </w:r>
          </w:p>
        </w:tc>
        <w:tc>
          <w:tcPr>
            <w:tcW w:w="1259" w:type="pct"/>
            <w:shd w:val="clear" w:color="auto" w:fill="FFFFFF" w:themeFill="background1"/>
          </w:tcPr>
          <w:p w14:paraId="14484AE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46E1CC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F52626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251ED94" w14:textId="77777777" w:rsidTr="00714EF7">
        <w:trPr>
          <w:trHeight w:val="480"/>
        </w:trPr>
        <w:tc>
          <w:tcPr>
            <w:tcW w:w="449" w:type="pct"/>
            <w:shd w:val="clear" w:color="auto" w:fill="FFFFFF" w:themeFill="background1"/>
          </w:tcPr>
          <w:p w14:paraId="28B3876A"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A5EB59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Slender Tick-trefoil</w:t>
            </w:r>
          </w:p>
        </w:tc>
        <w:tc>
          <w:tcPr>
            <w:tcW w:w="581" w:type="pct"/>
            <w:shd w:val="clear" w:color="auto" w:fill="FFFFFF" w:themeFill="background1"/>
          </w:tcPr>
          <w:p w14:paraId="6E6931A7"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Desmodium varians</w:t>
            </w:r>
          </w:p>
        </w:tc>
        <w:tc>
          <w:tcPr>
            <w:tcW w:w="1259" w:type="pct"/>
            <w:shd w:val="clear" w:color="auto" w:fill="FFFFFF" w:themeFill="background1"/>
          </w:tcPr>
          <w:p w14:paraId="54A2BEA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0279684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06A27AE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90A8502" w14:textId="77777777" w:rsidTr="00714EF7">
        <w:trPr>
          <w:trHeight w:val="480"/>
        </w:trPr>
        <w:tc>
          <w:tcPr>
            <w:tcW w:w="449" w:type="pct"/>
            <w:shd w:val="clear" w:color="auto" w:fill="FFFFFF" w:themeFill="background1"/>
          </w:tcPr>
          <w:p w14:paraId="3C140253"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6AA044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Slender Tree-fern</w:t>
            </w:r>
          </w:p>
        </w:tc>
        <w:tc>
          <w:tcPr>
            <w:tcW w:w="581" w:type="pct"/>
            <w:shd w:val="clear" w:color="auto" w:fill="FFFFFF" w:themeFill="background1"/>
          </w:tcPr>
          <w:p w14:paraId="23720888"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Cythea cunninghamii</w:t>
            </w:r>
          </w:p>
        </w:tc>
        <w:tc>
          <w:tcPr>
            <w:tcW w:w="1259" w:type="pct"/>
            <w:shd w:val="clear" w:color="auto" w:fill="FFFFFF" w:themeFill="background1"/>
          </w:tcPr>
          <w:p w14:paraId="68BE17D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FA60D3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0055DCF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9B0C518" w14:textId="77777777" w:rsidTr="00714EF7">
        <w:trPr>
          <w:trHeight w:val="480"/>
        </w:trPr>
        <w:tc>
          <w:tcPr>
            <w:tcW w:w="449" w:type="pct"/>
            <w:shd w:val="clear" w:color="auto" w:fill="FFFFFF" w:themeFill="background1"/>
          </w:tcPr>
          <w:p w14:paraId="239D8E0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6E5F2F0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Slender Violet-bush</w:t>
            </w:r>
          </w:p>
        </w:tc>
        <w:tc>
          <w:tcPr>
            <w:tcW w:w="581" w:type="pct"/>
            <w:shd w:val="clear" w:color="auto" w:fill="FFFFFF" w:themeFill="background1"/>
          </w:tcPr>
          <w:p w14:paraId="549B58F6"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Hybanthus monopetalus</w:t>
            </w:r>
          </w:p>
        </w:tc>
        <w:tc>
          <w:tcPr>
            <w:tcW w:w="1259" w:type="pct"/>
            <w:shd w:val="clear" w:color="auto" w:fill="FFFFFF" w:themeFill="background1"/>
          </w:tcPr>
          <w:p w14:paraId="66B0AB4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22A8DCA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4325BC2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5746268" w14:textId="77777777" w:rsidTr="00714EF7">
        <w:trPr>
          <w:trHeight w:val="480"/>
        </w:trPr>
        <w:tc>
          <w:tcPr>
            <w:tcW w:w="449" w:type="pct"/>
            <w:shd w:val="clear" w:color="auto" w:fill="FFFFFF" w:themeFill="background1"/>
          </w:tcPr>
          <w:p w14:paraId="2D85ECC8"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5D97DF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Small-leaf Bush-pea</w:t>
            </w:r>
          </w:p>
        </w:tc>
        <w:tc>
          <w:tcPr>
            <w:tcW w:w="581" w:type="pct"/>
            <w:shd w:val="clear" w:color="auto" w:fill="FFFFFF" w:themeFill="background1"/>
          </w:tcPr>
          <w:p w14:paraId="03C12C65"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Pultenaea foliolosa</w:t>
            </w:r>
          </w:p>
        </w:tc>
        <w:tc>
          <w:tcPr>
            <w:tcW w:w="1259" w:type="pct"/>
            <w:shd w:val="clear" w:color="auto" w:fill="FFFFFF" w:themeFill="background1"/>
          </w:tcPr>
          <w:p w14:paraId="24D0C7C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88BFF4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DCCD0D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82F2CD7" w14:textId="77777777" w:rsidTr="00714EF7">
        <w:trPr>
          <w:trHeight w:val="480"/>
        </w:trPr>
        <w:tc>
          <w:tcPr>
            <w:tcW w:w="449" w:type="pct"/>
            <w:shd w:val="clear" w:color="auto" w:fill="FFFFFF" w:themeFill="background1"/>
          </w:tcPr>
          <w:p w14:paraId="7CF0004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E469A9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Snow Aciphyll</w:t>
            </w:r>
          </w:p>
        </w:tc>
        <w:tc>
          <w:tcPr>
            <w:tcW w:w="581" w:type="pct"/>
            <w:shd w:val="clear" w:color="auto" w:fill="FFFFFF" w:themeFill="background1"/>
          </w:tcPr>
          <w:p w14:paraId="15A5C975"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Aciphylla glacialis</w:t>
            </w:r>
          </w:p>
        </w:tc>
        <w:tc>
          <w:tcPr>
            <w:tcW w:w="1259" w:type="pct"/>
            <w:shd w:val="clear" w:color="auto" w:fill="FFFFFF" w:themeFill="background1"/>
          </w:tcPr>
          <w:p w14:paraId="142E5A3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5148634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6115461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7EA5DDB" w14:textId="77777777" w:rsidTr="00714EF7">
        <w:trPr>
          <w:trHeight w:val="480"/>
        </w:trPr>
        <w:tc>
          <w:tcPr>
            <w:tcW w:w="449" w:type="pct"/>
            <w:shd w:val="clear" w:color="auto" w:fill="FFFFFF" w:themeFill="background1"/>
          </w:tcPr>
          <w:p w14:paraId="14D7DBF8"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81E84D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Snow Coprosma</w:t>
            </w:r>
          </w:p>
        </w:tc>
        <w:tc>
          <w:tcPr>
            <w:tcW w:w="581" w:type="pct"/>
            <w:shd w:val="clear" w:color="auto" w:fill="FFFFFF" w:themeFill="background1"/>
          </w:tcPr>
          <w:p w14:paraId="05DB44D0"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Coprosma nivalis</w:t>
            </w:r>
          </w:p>
        </w:tc>
        <w:tc>
          <w:tcPr>
            <w:tcW w:w="1259" w:type="pct"/>
            <w:shd w:val="clear" w:color="auto" w:fill="FFFFFF" w:themeFill="background1"/>
          </w:tcPr>
          <w:p w14:paraId="47EB9A1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3482EC2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DAA437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010C2F4" w14:textId="77777777" w:rsidTr="00714EF7">
        <w:trPr>
          <w:trHeight w:val="480"/>
        </w:trPr>
        <w:tc>
          <w:tcPr>
            <w:tcW w:w="449" w:type="pct"/>
            <w:shd w:val="clear" w:color="auto" w:fill="FFFFFF" w:themeFill="background1"/>
          </w:tcPr>
          <w:p w14:paraId="651F748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2C6FE7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Soft-ledge Grass</w:t>
            </w:r>
          </w:p>
        </w:tc>
        <w:tc>
          <w:tcPr>
            <w:tcW w:w="581" w:type="pct"/>
            <w:shd w:val="clear" w:color="auto" w:fill="FFFFFF" w:themeFill="background1"/>
          </w:tcPr>
          <w:p w14:paraId="271D12B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Poa hothamensis var. Parviflora</w:t>
            </w:r>
          </w:p>
        </w:tc>
        <w:tc>
          <w:tcPr>
            <w:tcW w:w="1259" w:type="pct"/>
            <w:shd w:val="clear" w:color="auto" w:fill="FFFFFF" w:themeFill="background1"/>
          </w:tcPr>
          <w:p w14:paraId="2164D20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3D925B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C889D8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760748B" w14:textId="77777777" w:rsidTr="00714EF7">
        <w:trPr>
          <w:trHeight w:val="480"/>
        </w:trPr>
        <w:tc>
          <w:tcPr>
            <w:tcW w:w="449" w:type="pct"/>
            <w:shd w:val="clear" w:color="auto" w:fill="FFFFFF" w:themeFill="background1"/>
          </w:tcPr>
          <w:p w14:paraId="6E13BBDE"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061B1A7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Spicy Everlasting</w:t>
            </w:r>
          </w:p>
        </w:tc>
        <w:tc>
          <w:tcPr>
            <w:tcW w:w="581" w:type="pct"/>
            <w:shd w:val="clear" w:color="auto" w:fill="FFFFFF" w:themeFill="background1"/>
          </w:tcPr>
          <w:p w14:paraId="58D28FB5"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Ozothamnus argophyllus</w:t>
            </w:r>
          </w:p>
        </w:tc>
        <w:tc>
          <w:tcPr>
            <w:tcW w:w="1259" w:type="pct"/>
            <w:shd w:val="clear" w:color="auto" w:fill="FFFFFF" w:themeFill="background1"/>
          </w:tcPr>
          <w:p w14:paraId="20DFFC1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4BD75A1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1FA9279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ADA5532" w14:textId="77777777" w:rsidTr="00714EF7">
        <w:trPr>
          <w:trHeight w:val="480"/>
        </w:trPr>
        <w:tc>
          <w:tcPr>
            <w:tcW w:w="449" w:type="pct"/>
            <w:shd w:val="clear" w:color="auto" w:fill="FFFFFF" w:themeFill="background1"/>
          </w:tcPr>
          <w:p w14:paraId="0A63C42D"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3069B75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Spinning Gum</w:t>
            </w:r>
          </w:p>
        </w:tc>
        <w:tc>
          <w:tcPr>
            <w:tcW w:w="581" w:type="pct"/>
            <w:shd w:val="clear" w:color="auto" w:fill="FFFFFF" w:themeFill="background1"/>
          </w:tcPr>
          <w:p w14:paraId="62AC030F"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Eucalyptus perriniana</w:t>
            </w:r>
          </w:p>
        </w:tc>
        <w:tc>
          <w:tcPr>
            <w:tcW w:w="1259" w:type="pct"/>
            <w:shd w:val="clear" w:color="auto" w:fill="FFFFFF" w:themeFill="background1"/>
          </w:tcPr>
          <w:p w14:paraId="7BFE50F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674A02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331717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5D8B977" w14:textId="77777777" w:rsidTr="00714EF7">
        <w:trPr>
          <w:trHeight w:val="480"/>
        </w:trPr>
        <w:tc>
          <w:tcPr>
            <w:tcW w:w="449" w:type="pct"/>
            <w:shd w:val="clear" w:color="auto" w:fill="FFFFFF" w:themeFill="background1"/>
          </w:tcPr>
          <w:p w14:paraId="650321C6"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433952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Spiral Sun-orchid</w:t>
            </w:r>
          </w:p>
        </w:tc>
        <w:tc>
          <w:tcPr>
            <w:tcW w:w="581" w:type="pct"/>
            <w:shd w:val="clear" w:color="auto" w:fill="FFFFFF" w:themeFill="background1"/>
          </w:tcPr>
          <w:p w14:paraId="09ECD18F"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 xml:space="preserve">Thelymitra matthewsii </w:t>
            </w:r>
          </w:p>
        </w:tc>
        <w:tc>
          <w:tcPr>
            <w:tcW w:w="1259" w:type="pct"/>
            <w:shd w:val="clear" w:color="auto" w:fill="FFFFFF" w:themeFill="background1"/>
          </w:tcPr>
          <w:p w14:paraId="5D3001C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15C0732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130D71F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C263444" w14:textId="77777777" w:rsidTr="00714EF7">
        <w:trPr>
          <w:trHeight w:val="480"/>
        </w:trPr>
        <w:tc>
          <w:tcPr>
            <w:tcW w:w="449" w:type="pct"/>
            <w:shd w:val="clear" w:color="auto" w:fill="FFFFFF" w:themeFill="background1"/>
          </w:tcPr>
          <w:p w14:paraId="664FC353"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D0530B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Sprawling Cassia</w:t>
            </w:r>
          </w:p>
        </w:tc>
        <w:tc>
          <w:tcPr>
            <w:tcW w:w="581" w:type="pct"/>
            <w:shd w:val="clear" w:color="auto" w:fill="FFFFFF" w:themeFill="background1"/>
          </w:tcPr>
          <w:p w14:paraId="6B2B26C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Senna aciphylla</w:t>
            </w:r>
          </w:p>
        </w:tc>
        <w:tc>
          <w:tcPr>
            <w:tcW w:w="1259" w:type="pct"/>
            <w:shd w:val="clear" w:color="auto" w:fill="FFFFFF" w:themeFill="background1"/>
          </w:tcPr>
          <w:p w14:paraId="717BD75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7011B3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407DFB8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923DEB2" w14:textId="77777777" w:rsidTr="00714EF7">
        <w:trPr>
          <w:trHeight w:val="480"/>
        </w:trPr>
        <w:tc>
          <w:tcPr>
            <w:tcW w:w="449" w:type="pct"/>
            <w:shd w:val="clear" w:color="auto" w:fill="FFFFFF" w:themeFill="background1"/>
          </w:tcPr>
          <w:p w14:paraId="20AFFB95"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A5345A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Spreading Knawel</w:t>
            </w:r>
          </w:p>
        </w:tc>
        <w:tc>
          <w:tcPr>
            <w:tcW w:w="581" w:type="pct"/>
            <w:shd w:val="clear" w:color="auto" w:fill="FFFFFF" w:themeFill="background1"/>
          </w:tcPr>
          <w:p w14:paraId="07A46FF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Scleranthus fasciculatus</w:t>
            </w:r>
          </w:p>
        </w:tc>
        <w:tc>
          <w:tcPr>
            <w:tcW w:w="1259" w:type="pct"/>
            <w:shd w:val="clear" w:color="auto" w:fill="FFFFFF" w:themeFill="background1"/>
          </w:tcPr>
          <w:p w14:paraId="4A68FF9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9225D6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665596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1E2A925" w14:textId="77777777" w:rsidTr="00714EF7">
        <w:trPr>
          <w:trHeight w:val="480"/>
        </w:trPr>
        <w:tc>
          <w:tcPr>
            <w:tcW w:w="449" w:type="pct"/>
            <w:shd w:val="clear" w:color="auto" w:fill="FFFFFF" w:themeFill="background1"/>
          </w:tcPr>
          <w:p w14:paraId="60232C8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06F228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Stalked Brooklime</w:t>
            </w:r>
          </w:p>
        </w:tc>
        <w:tc>
          <w:tcPr>
            <w:tcW w:w="581" w:type="pct"/>
            <w:shd w:val="clear" w:color="auto" w:fill="FFFFFF" w:themeFill="background1"/>
          </w:tcPr>
          <w:p w14:paraId="028CBB2A"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Gratiola pedunculata</w:t>
            </w:r>
          </w:p>
        </w:tc>
        <w:tc>
          <w:tcPr>
            <w:tcW w:w="1259" w:type="pct"/>
            <w:shd w:val="clear" w:color="auto" w:fill="FFFFFF" w:themeFill="background1"/>
          </w:tcPr>
          <w:p w14:paraId="6BF4E21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2C938B0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3348FB6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8B2F0EE" w14:textId="77777777" w:rsidTr="00714EF7">
        <w:trPr>
          <w:trHeight w:val="480"/>
        </w:trPr>
        <w:tc>
          <w:tcPr>
            <w:tcW w:w="449" w:type="pct"/>
            <w:shd w:val="clear" w:color="auto" w:fill="FFFFFF" w:themeFill="background1"/>
          </w:tcPr>
          <w:p w14:paraId="3F7F9F6C"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E13C7C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Stalked Guinea-flower</w:t>
            </w:r>
          </w:p>
        </w:tc>
        <w:tc>
          <w:tcPr>
            <w:tcW w:w="581" w:type="pct"/>
            <w:shd w:val="clear" w:color="auto" w:fill="FFFFFF" w:themeFill="background1"/>
          </w:tcPr>
          <w:p w14:paraId="77E4EDF1"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Hibbertia pedunculata</w:t>
            </w:r>
          </w:p>
        </w:tc>
        <w:tc>
          <w:tcPr>
            <w:tcW w:w="1259" w:type="pct"/>
            <w:shd w:val="clear" w:color="auto" w:fill="FFFFFF" w:themeFill="background1"/>
          </w:tcPr>
          <w:p w14:paraId="24893B0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FAA346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FA99B2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6FF8480" w14:textId="77777777" w:rsidTr="00714EF7">
        <w:trPr>
          <w:trHeight w:val="480"/>
        </w:trPr>
        <w:tc>
          <w:tcPr>
            <w:tcW w:w="449" w:type="pct"/>
            <w:shd w:val="clear" w:color="auto" w:fill="FFFFFF" w:themeFill="background1"/>
          </w:tcPr>
          <w:p w14:paraId="73D19D5E"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4B8F273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Sticky Wattle</w:t>
            </w:r>
          </w:p>
        </w:tc>
        <w:tc>
          <w:tcPr>
            <w:tcW w:w="581" w:type="pct"/>
            <w:shd w:val="clear" w:color="auto" w:fill="FFFFFF" w:themeFill="background1"/>
          </w:tcPr>
          <w:p w14:paraId="4DE063CA"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Acacia howittii</w:t>
            </w:r>
          </w:p>
        </w:tc>
        <w:tc>
          <w:tcPr>
            <w:tcW w:w="1259" w:type="pct"/>
            <w:shd w:val="clear" w:color="auto" w:fill="FFFFFF" w:themeFill="background1"/>
          </w:tcPr>
          <w:p w14:paraId="34610B0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09F20DA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60272E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EC91F32" w14:textId="77777777" w:rsidTr="00714EF7">
        <w:trPr>
          <w:trHeight w:val="480"/>
        </w:trPr>
        <w:tc>
          <w:tcPr>
            <w:tcW w:w="449" w:type="pct"/>
            <w:shd w:val="clear" w:color="auto" w:fill="FFFFFF" w:themeFill="background1"/>
          </w:tcPr>
          <w:p w14:paraId="538B0840" w14:textId="77777777" w:rsidR="00745F42" w:rsidRPr="00307766" w:rsidRDefault="00745F42" w:rsidP="00EA32E0">
            <w:pPr>
              <w:spacing w:after="0" w:line="240" w:lineRule="auto"/>
              <w:rPr>
                <w:rFonts w:ascii="Arial" w:eastAsia="Times New Roman" w:hAnsi="Arial"/>
                <w:b/>
                <w:bCs/>
                <w:noProof/>
                <w:sz w:val="20"/>
                <w:szCs w:val="20"/>
              </w:rPr>
            </w:pPr>
            <w:r w:rsidRPr="00A11D54">
              <w:rPr>
                <w:bCs/>
                <w:sz w:val="20"/>
                <w:szCs w:val="20"/>
              </w:rPr>
              <w:t>Gippsland FMAs</w:t>
            </w:r>
          </w:p>
        </w:tc>
        <w:tc>
          <w:tcPr>
            <w:tcW w:w="521" w:type="pct"/>
            <w:shd w:val="clear" w:color="auto" w:fill="FFFFFF" w:themeFill="background1"/>
          </w:tcPr>
          <w:p w14:paraId="17C872B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Stony Bush-pea</w:t>
            </w:r>
          </w:p>
        </w:tc>
        <w:tc>
          <w:tcPr>
            <w:tcW w:w="581" w:type="pct"/>
            <w:shd w:val="clear" w:color="auto" w:fill="FFFFFF" w:themeFill="background1"/>
          </w:tcPr>
          <w:p w14:paraId="7FE5ACC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Pultenaea setulosa</w:t>
            </w:r>
          </w:p>
        </w:tc>
        <w:tc>
          <w:tcPr>
            <w:tcW w:w="1259" w:type="pct"/>
            <w:shd w:val="clear" w:color="auto" w:fill="FFFFFF" w:themeFill="background1"/>
          </w:tcPr>
          <w:p w14:paraId="2922F18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3C99167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57FFE38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8F063C5" w14:textId="77777777" w:rsidTr="00714EF7">
        <w:trPr>
          <w:trHeight w:val="480"/>
        </w:trPr>
        <w:tc>
          <w:tcPr>
            <w:tcW w:w="449" w:type="pct"/>
            <w:shd w:val="clear" w:color="auto" w:fill="FFFFFF" w:themeFill="background1"/>
          </w:tcPr>
          <w:p w14:paraId="54BE7085"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28EF705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Strawberry Buttercup</w:t>
            </w:r>
          </w:p>
        </w:tc>
        <w:tc>
          <w:tcPr>
            <w:tcW w:w="581" w:type="pct"/>
            <w:shd w:val="clear" w:color="auto" w:fill="FFFFFF" w:themeFill="background1"/>
          </w:tcPr>
          <w:p w14:paraId="04B675A8"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Ranunculus collinus</w:t>
            </w:r>
          </w:p>
        </w:tc>
        <w:tc>
          <w:tcPr>
            <w:tcW w:w="1259" w:type="pct"/>
            <w:shd w:val="clear" w:color="auto" w:fill="FFFFFF" w:themeFill="background1"/>
          </w:tcPr>
          <w:p w14:paraId="66CC67A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4AB13F4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0CD600F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537E563" w14:textId="77777777" w:rsidTr="00714EF7">
        <w:trPr>
          <w:trHeight w:val="480"/>
        </w:trPr>
        <w:tc>
          <w:tcPr>
            <w:tcW w:w="449" w:type="pct"/>
            <w:shd w:val="clear" w:color="auto" w:fill="FFFFFF" w:themeFill="background1"/>
          </w:tcPr>
          <w:p w14:paraId="09303418"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194B20B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Striped Pomaderis</w:t>
            </w:r>
          </w:p>
        </w:tc>
        <w:tc>
          <w:tcPr>
            <w:tcW w:w="581" w:type="pct"/>
            <w:shd w:val="clear" w:color="auto" w:fill="FFFFFF" w:themeFill="background1"/>
          </w:tcPr>
          <w:p w14:paraId="7231BA9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pilifera</w:t>
            </w:r>
          </w:p>
        </w:tc>
        <w:tc>
          <w:tcPr>
            <w:tcW w:w="1259" w:type="pct"/>
            <w:shd w:val="clear" w:color="auto" w:fill="FFFFFF" w:themeFill="background1"/>
          </w:tcPr>
          <w:p w14:paraId="78D0AEC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8CD62C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A525FF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AC769F5" w14:textId="77777777" w:rsidTr="00714EF7">
        <w:trPr>
          <w:trHeight w:val="480"/>
        </w:trPr>
        <w:tc>
          <w:tcPr>
            <w:tcW w:w="449" w:type="pct"/>
            <w:shd w:val="clear" w:color="auto" w:fill="FFFFFF" w:themeFill="background1"/>
          </w:tcPr>
          <w:p w14:paraId="0C67E767"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0925052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Strzeleckii Gum</w:t>
            </w:r>
          </w:p>
        </w:tc>
        <w:tc>
          <w:tcPr>
            <w:tcW w:w="581" w:type="pct"/>
            <w:shd w:val="clear" w:color="auto" w:fill="FFFFFF" w:themeFill="background1"/>
          </w:tcPr>
          <w:p w14:paraId="6C428AF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Eucalyptus strzeleckii</w:t>
            </w:r>
          </w:p>
        </w:tc>
        <w:tc>
          <w:tcPr>
            <w:tcW w:w="1259" w:type="pct"/>
            <w:shd w:val="clear" w:color="auto" w:fill="FFFFFF" w:themeFill="background1"/>
          </w:tcPr>
          <w:p w14:paraId="4FDB217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tcPr>
          <w:p w14:paraId="249FC15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FC95B7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A5CE07C" w14:textId="77777777" w:rsidTr="00714EF7">
        <w:trPr>
          <w:trHeight w:val="480"/>
        </w:trPr>
        <w:tc>
          <w:tcPr>
            <w:tcW w:w="449" w:type="pct"/>
            <w:shd w:val="clear" w:color="auto" w:fill="FFFFFF" w:themeFill="background1"/>
          </w:tcPr>
          <w:p w14:paraId="1F38A18A"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5A99F43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Subalpine Baekea</w:t>
            </w:r>
          </w:p>
        </w:tc>
        <w:tc>
          <w:tcPr>
            <w:tcW w:w="581" w:type="pct"/>
            <w:shd w:val="clear" w:color="auto" w:fill="FFFFFF" w:themeFill="background1"/>
          </w:tcPr>
          <w:p w14:paraId="5F39B319"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Baeckea latifolia</w:t>
            </w:r>
          </w:p>
        </w:tc>
        <w:tc>
          <w:tcPr>
            <w:tcW w:w="1259" w:type="pct"/>
            <w:shd w:val="clear" w:color="auto" w:fill="FFFFFF" w:themeFill="background1"/>
          </w:tcPr>
          <w:p w14:paraId="4398A1D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186AF0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36F61A5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AF3AAE4" w14:textId="77777777" w:rsidTr="00714EF7">
        <w:trPr>
          <w:trHeight w:val="480"/>
        </w:trPr>
        <w:tc>
          <w:tcPr>
            <w:tcW w:w="449" w:type="pct"/>
            <w:shd w:val="clear" w:color="auto" w:fill="FFFFFF" w:themeFill="background1"/>
          </w:tcPr>
          <w:p w14:paraId="781CB1F6"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7FE41E0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Tailed Eyebright</w:t>
            </w:r>
          </w:p>
        </w:tc>
        <w:tc>
          <w:tcPr>
            <w:tcW w:w="581" w:type="pct"/>
            <w:shd w:val="clear" w:color="auto" w:fill="FFFFFF" w:themeFill="background1"/>
          </w:tcPr>
          <w:p w14:paraId="6D61EA4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Euphrasia caudata</w:t>
            </w:r>
          </w:p>
        </w:tc>
        <w:tc>
          <w:tcPr>
            <w:tcW w:w="1259" w:type="pct"/>
            <w:shd w:val="clear" w:color="auto" w:fill="FFFFFF" w:themeFill="background1"/>
          </w:tcPr>
          <w:p w14:paraId="6066AFD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E74AE8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3D58990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ACECBB2" w14:textId="77777777" w:rsidTr="00714EF7">
        <w:trPr>
          <w:trHeight w:val="480"/>
        </w:trPr>
        <w:tc>
          <w:tcPr>
            <w:tcW w:w="449" w:type="pct"/>
            <w:shd w:val="clear" w:color="auto" w:fill="FFFFFF" w:themeFill="background1"/>
          </w:tcPr>
          <w:p w14:paraId="40EF9E48"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4398058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Tall Ground-berry</w:t>
            </w:r>
          </w:p>
        </w:tc>
        <w:tc>
          <w:tcPr>
            <w:tcW w:w="581" w:type="pct"/>
            <w:shd w:val="clear" w:color="auto" w:fill="FFFFFF" w:themeFill="background1"/>
          </w:tcPr>
          <w:p w14:paraId="3A17D512"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Acrotriche leucocarpa</w:t>
            </w:r>
          </w:p>
        </w:tc>
        <w:tc>
          <w:tcPr>
            <w:tcW w:w="1259" w:type="pct"/>
            <w:shd w:val="clear" w:color="auto" w:fill="FFFFFF" w:themeFill="background1"/>
          </w:tcPr>
          <w:p w14:paraId="3F55D7A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5B3ED96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152796B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7A1E6D7" w14:textId="77777777" w:rsidTr="00714EF7">
        <w:trPr>
          <w:trHeight w:val="480"/>
        </w:trPr>
        <w:tc>
          <w:tcPr>
            <w:tcW w:w="449" w:type="pct"/>
            <w:shd w:val="clear" w:color="auto" w:fill="FFFFFF" w:themeFill="background1"/>
          </w:tcPr>
          <w:p w14:paraId="5A6928E1"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0F5228F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Tall Vanilla-lily</w:t>
            </w:r>
          </w:p>
        </w:tc>
        <w:tc>
          <w:tcPr>
            <w:tcW w:w="581" w:type="pct"/>
            <w:shd w:val="clear" w:color="auto" w:fill="FFFFFF" w:themeFill="background1"/>
          </w:tcPr>
          <w:p w14:paraId="5DF959E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Arthropodium sp. 1</w:t>
            </w:r>
          </w:p>
        </w:tc>
        <w:tc>
          <w:tcPr>
            <w:tcW w:w="1259" w:type="pct"/>
            <w:shd w:val="clear" w:color="auto" w:fill="FFFFFF" w:themeFill="background1"/>
          </w:tcPr>
          <w:p w14:paraId="41FBB1A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FDB950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55F2332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BD09640" w14:textId="77777777" w:rsidTr="00714EF7">
        <w:trPr>
          <w:trHeight w:val="480"/>
        </w:trPr>
        <w:tc>
          <w:tcPr>
            <w:tcW w:w="449" w:type="pct"/>
            <w:shd w:val="clear" w:color="auto" w:fill="FFFFFF" w:themeFill="background1"/>
          </w:tcPr>
          <w:p w14:paraId="2921A75D"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0B1E6BC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Tangled Pseudoanthus</w:t>
            </w:r>
          </w:p>
        </w:tc>
        <w:tc>
          <w:tcPr>
            <w:tcW w:w="581" w:type="pct"/>
            <w:shd w:val="clear" w:color="auto" w:fill="FFFFFF" w:themeFill="background1"/>
          </w:tcPr>
          <w:p w14:paraId="2919BF0F"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Pseudanthus divaricatissimus</w:t>
            </w:r>
          </w:p>
        </w:tc>
        <w:tc>
          <w:tcPr>
            <w:tcW w:w="1259" w:type="pct"/>
            <w:shd w:val="clear" w:color="auto" w:fill="FFFFFF" w:themeFill="background1"/>
          </w:tcPr>
          <w:p w14:paraId="5BC36F6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73958AC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4AFA9FC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BE40376" w14:textId="77777777" w:rsidTr="00714EF7">
        <w:trPr>
          <w:trHeight w:val="480"/>
        </w:trPr>
        <w:tc>
          <w:tcPr>
            <w:tcW w:w="449" w:type="pct"/>
            <w:shd w:val="clear" w:color="auto" w:fill="FFFFFF" w:themeFill="background1"/>
          </w:tcPr>
          <w:p w14:paraId="5C20B984"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6E79D37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Tasmanian Bladderwort</w:t>
            </w:r>
          </w:p>
        </w:tc>
        <w:tc>
          <w:tcPr>
            <w:tcW w:w="581" w:type="pct"/>
            <w:shd w:val="clear" w:color="auto" w:fill="FFFFFF" w:themeFill="background1"/>
          </w:tcPr>
          <w:p w14:paraId="52B3811C"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Utricularia monanthos</w:t>
            </w:r>
          </w:p>
        </w:tc>
        <w:tc>
          <w:tcPr>
            <w:tcW w:w="1259" w:type="pct"/>
            <w:shd w:val="clear" w:color="auto" w:fill="FFFFFF" w:themeFill="background1"/>
          </w:tcPr>
          <w:p w14:paraId="4B6CDE3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2A95FC6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70026F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F62A556" w14:textId="77777777" w:rsidTr="00714EF7">
        <w:trPr>
          <w:trHeight w:val="480"/>
        </w:trPr>
        <w:tc>
          <w:tcPr>
            <w:tcW w:w="449" w:type="pct"/>
            <w:shd w:val="clear" w:color="auto" w:fill="FFFFFF" w:themeFill="background1"/>
          </w:tcPr>
          <w:p w14:paraId="35659A03"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15D23E4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Thick Eyebright</w:t>
            </w:r>
          </w:p>
        </w:tc>
        <w:tc>
          <w:tcPr>
            <w:tcW w:w="581" w:type="pct"/>
            <w:shd w:val="clear" w:color="auto" w:fill="FFFFFF" w:themeFill="background1"/>
          </w:tcPr>
          <w:p w14:paraId="3DAB234C"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Euprasia crassiuscula</w:t>
            </w:r>
          </w:p>
        </w:tc>
        <w:tc>
          <w:tcPr>
            <w:tcW w:w="1259" w:type="pct"/>
            <w:shd w:val="clear" w:color="auto" w:fill="FFFFFF" w:themeFill="background1"/>
          </w:tcPr>
          <w:p w14:paraId="6975F2B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CED946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163DEA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9ECD1DC" w14:textId="77777777" w:rsidTr="00714EF7">
        <w:trPr>
          <w:trHeight w:val="480"/>
        </w:trPr>
        <w:tc>
          <w:tcPr>
            <w:tcW w:w="449" w:type="pct"/>
            <w:shd w:val="clear" w:color="auto" w:fill="FFFFFF" w:themeFill="background1"/>
          </w:tcPr>
          <w:p w14:paraId="266D8BEA"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539D684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Tight Bedstraw</w:t>
            </w:r>
          </w:p>
        </w:tc>
        <w:tc>
          <w:tcPr>
            <w:tcW w:w="581" w:type="pct"/>
            <w:shd w:val="clear" w:color="auto" w:fill="FFFFFF" w:themeFill="background1"/>
          </w:tcPr>
          <w:p w14:paraId="58B61E38"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Galium curvihirtum</w:t>
            </w:r>
          </w:p>
        </w:tc>
        <w:tc>
          <w:tcPr>
            <w:tcW w:w="1259" w:type="pct"/>
            <w:shd w:val="clear" w:color="auto" w:fill="FFFFFF" w:themeFill="background1"/>
          </w:tcPr>
          <w:p w14:paraId="5DB22D8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178A409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2DDC5D1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C0734E2" w14:textId="77777777" w:rsidTr="00714EF7">
        <w:trPr>
          <w:trHeight w:val="480"/>
        </w:trPr>
        <w:tc>
          <w:tcPr>
            <w:tcW w:w="449" w:type="pct"/>
            <w:shd w:val="clear" w:color="auto" w:fill="FFFFFF" w:themeFill="background1"/>
          </w:tcPr>
          <w:p w14:paraId="0D3BEB32"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4EBAA3D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Tiny Arrowgrass</w:t>
            </w:r>
          </w:p>
        </w:tc>
        <w:tc>
          <w:tcPr>
            <w:tcW w:w="581" w:type="pct"/>
            <w:shd w:val="clear" w:color="auto" w:fill="FFFFFF" w:themeFill="background1"/>
          </w:tcPr>
          <w:p w14:paraId="692B942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Triglochin minutissimum</w:t>
            </w:r>
          </w:p>
        </w:tc>
        <w:tc>
          <w:tcPr>
            <w:tcW w:w="1259" w:type="pct"/>
            <w:shd w:val="clear" w:color="auto" w:fill="FFFFFF" w:themeFill="background1"/>
          </w:tcPr>
          <w:p w14:paraId="47DF15A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544E62B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E2DBF0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79059A2" w14:textId="77777777" w:rsidTr="00714EF7">
        <w:trPr>
          <w:trHeight w:val="480"/>
        </w:trPr>
        <w:tc>
          <w:tcPr>
            <w:tcW w:w="449" w:type="pct"/>
            <w:shd w:val="clear" w:color="auto" w:fill="FFFFFF" w:themeFill="background1"/>
          </w:tcPr>
          <w:p w14:paraId="5B848FCD"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078D932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Toothed leionema</w:t>
            </w:r>
          </w:p>
        </w:tc>
        <w:tc>
          <w:tcPr>
            <w:tcW w:w="581" w:type="pct"/>
            <w:shd w:val="clear" w:color="auto" w:fill="FFFFFF" w:themeFill="background1"/>
          </w:tcPr>
          <w:p w14:paraId="5D53E7CF"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Leionema bilobum ssp. 3 (West Gippsland)</w:t>
            </w:r>
          </w:p>
        </w:tc>
        <w:tc>
          <w:tcPr>
            <w:tcW w:w="1259" w:type="pct"/>
            <w:shd w:val="clear" w:color="auto" w:fill="FFFFFF" w:themeFill="background1"/>
          </w:tcPr>
          <w:p w14:paraId="76F0CE7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0F2D4BA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57BCF85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7250103F" w14:textId="77777777" w:rsidTr="00714EF7">
        <w:trPr>
          <w:trHeight w:val="480"/>
        </w:trPr>
        <w:tc>
          <w:tcPr>
            <w:tcW w:w="449" w:type="pct"/>
            <w:shd w:val="clear" w:color="auto" w:fill="FFFFFF" w:themeFill="background1"/>
          </w:tcPr>
          <w:p w14:paraId="47CB5386"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5E5013F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Tullard Ard Grevillea</w:t>
            </w:r>
          </w:p>
        </w:tc>
        <w:tc>
          <w:tcPr>
            <w:tcW w:w="581" w:type="pct"/>
            <w:shd w:val="clear" w:color="auto" w:fill="FFFFFF" w:themeFill="background1"/>
          </w:tcPr>
          <w:p w14:paraId="411A03B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Grevillea brevifolia ssp. Polychroma</w:t>
            </w:r>
          </w:p>
        </w:tc>
        <w:tc>
          <w:tcPr>
            <w:tcW w:w="1259" w:type="pct"/>
            <w:shd w:val="clear" w:color="auto" w:fill="FFFFFF" w:themeFill="background1"/>
          </w:tcPr>
          <w:p w14:paraId="1E0CF39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1E9FAF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384CB88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6B94FD39" w14:textId="77777777" w:rsidTr="00714EF7">
        <w:trPr>
          <w:trHeight w:val="480"/>
        </w:trPr>
        <w:tc>
          <w:tcPr>
            <w:tcW w:w="449" w:type="pct"/>
            <w:shd w:val="clear" w:color="auto" w:fill="FFFFFF" w:themeFill="background1"/>
          </w:tcPr>
          <w:p w14:paraId="048C2EBC"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10E9A0D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Tussock Sedge</w:t>
            </w:r>
          </w:p>
        </w:tc>
        <w:tc>
          <w:tcPr>
            <w:tcW w:w="581" w:type="pct"/>
            <w:shd w:val="clear" w:color="auto" w:fill="FFFFFF" w:themeFill="background1"/>
          </w:tcPr>
          <w:p w14:paraId="6DCD0B75"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Carex iynx</w:t>
            </w:r>
          </w:p>
        </w:tc>
        <w:tc>
          <w:tcPr>
            <w:tcW w:w="1259" w:type="pct"/>
            <w:shd w:val="clear" w:color="auto" w:fill="FFFFFF" w:themeFill="background1"/>
          </w:tcPr>
          <w:p w14:paraId="6E3D8B2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4A10368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6B09A1E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201B69E" w14:textId="77777777" w:rsidTr="00714EF7">
        <w:trPr>
          <w:trHeight w:val="480"/>
        </w:trPr>
        <w:tc>
          <w:tcPr>
            <w:tcW w:w="449" w:type="pct"/>
            <w:shd w:val="clear" w:color="auto" w:fill="FFFFFF" w:themeFill="background1"/>
          </w:tcPr>
          <w:p w14:paraId="4DC35989"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5A4EB0E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Upright Panic</w:t>
            </w:r>
          </w:p>
        </w:tc>
        <w:tc>
          <w:tcPr>
            <w:tcW w:w="581" w:type="pct"/>
            <w:shd w:val="clear" w:color="auto" w:fill="FFFFFF" w:themeFill="background1"/>
          </w:tcPr>
          <w:p w14:paraId="17E5DA2D"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Entolasia stricta</w:t>
            </w:r>
          </w:p>
        </w:tc>
        <w:tc>
          <w:tcPr>
            <w:tcW w:w="1259" w:type="pct"/>
            <w:shd w:val="clear" w:color="auto" w:fill="FFFFFF" w:themeFill="background1"/>
          </w:tcPr>
          <w:p w14:paraId="67EFA9A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04CDD3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4FD0380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39FE715" w14:textId="77777777" w:rsidTr="00714EF7">
        <w:trPr>
          <w:trHeight w:val="480"/>
        </w:trPr>
        <w:tc>
          <w:tcPr>
            <w:tcW w:w="449" w:type="pct"/>
            <w:shd w:val="clear" w:color="auto" w:fill="FFFFFF" w:themeFill="background1"/>
          </w:tcPr>
          <w:p w14:paraId="16C7719D"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7C5E5FF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Velvet Apple-berry</w:t>
            </w:r>
          </w:p>
        </w:tc>
        <w:tc>
          <w:tcPr>
            <w:tcW w:w="581" w:type="pct"/>
            <w:shd w:val="clear" w:color="auto" w:fill="FFFFFF" w:themeFill="background1"/>
          </w:tcPr>
          <w:p w14:paraId="4B936B1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Billardiera scandens var. Brachyantha</w:t>
            </w:r>
          </w:p>
        </w:tc>
        <w:tc>
          <w:tcPr>
            <w:tcW w:w="1259" w:type="pct"/>
            <w:shd w:val="clear" w:color="auto" w:fill="FFFFFF" w:themeFill="background1"/>
          </w:tcPr>
          <w:p w14:paraId="7180BA7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727DF790"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658F403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BE8C2C9" w14:textId="77777777" w:rsidTr="00714EF7">
        <w:trPr>
          <w:trHeight w:val="480"/>
        </w:trPr>
        <w:tc>
          <w:tcPr>
            <w:tcW w:w="449" w:type="pct"/>
            <w:shd w:val="clear" w:color="auto" w:fill="FFFFFF" w:themeFill="background1"/>
          </w:tcPr>
          <w:p w14:paraId="6870EDB0"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4F5B69B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Velvety Geebung</w:t>
            </w:r>
          </w:p>
        </w:tc>
        <w:tc>
          <w:tcPr>
            <w:tcW w:w="581" w:type="pct"/>
            <w:shd w:val="clear" w:color="auto" w:fill="FFFFFF" w:themeFill="background1"/>
          </w:tcPr>
          <w:p w14:paraId="00F30665"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Persoonia subvelutina</w:t>
            </w:r>
          </w:p>
        </w:tc>
        <w:tc>
          <w:tcPr>
            <w:tcW w:w="1259" w:type="pct"/>
            <w:shd w:val="clear" w:color="auto" w:fill="FFFFFF" w:themeFill="background1"/>
          </w:tcPr>
          <w:p w14:paraId="064908A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 xml:space="preserve">over </w:t>
            </w:r>
            <w:r w:rsidRPr="00307766">
              <w:rPr>
                <w:bCs/>
                <w:sz w:val="20"/>
                <w:szCs w:val="20"/>
              </w:rPr>
              <w:t>verified populations.</w:t>
            </w:r>
          </w:p>
        </w:tc>
        <w:tc>
          <w:tcPr>
            <w:tcW w:w="1613" w:type="pct"/>
            <w:shd w:val="clear" w:color="auto" w:fill="FFFFFF" w:themeFill="background1"/>
          </w:tcPr>
          <w:p w14:paraId="3ADE2F8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8D26E9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26760EBC" w14:textId="77777777" w:rsidTr="00714EF7">
        <w:trPr>
          <w:trHeight w:val="480"/>
        </w:trPr>
        <w:tc>
          <w:tcPr>
            <w:tcW w:w="449" w:type="pct"/>
            <w:shd w:val="clear" w:color="auto" w:fill="FFFFFF" w:themeFill="background1"/>
          </w:tcPr>
          <w:p w14:paraId="6B857AA6"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7ABF2624"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Wallaby-bush</w:t>
            </w:r>
          </w:p>
        </w:tc>
        <w:tc>
          <w:tcPr>
            <w:tcW w:w="581" w:type="pct"/>
            <w:shd w:val="clear" w:color="auto" w:fill="FFFFFF" w:themeFill="background1"/>
          </w:tcPr>
          <w:p w14:paraId="12272C64"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Beyeria lasiocarpa</w:t>
            </w:r>
          </w:p>
        </w:tc>
        <w:tc>
          <w:tcPr>
            <w:tcW w:w="1259" w:type="pct"/>
            <w:shd w:val="clear" w:color="auto" w:fill="FFFFFF" w:themeFill="background1"/>
          </w:tcPr>
          <w:p w14:paraId="03DEAEC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10E4CA5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3433133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4624B94" w14:textId="77777777" w:rsidTr="00714EF7">
        <w:trPr>
          <w:trHeight w:val="480"/>
        </w:trPr>
        <w:tc>
          <w:tcPr>
            <w:tcW w:w="449" w:type="pct"/>
            <w:shd w:val="clear" w:color="auto" w:fill="FFFFFF" w:themeFill="background1"/>
          </w:tcPr>
          <w:p w14:paraId="1A201AA4"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5CAABEF9"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Wedge Guinea-flower</w:t>
            </w:r>
          </w:p>
        </w:tc>
        <w:tc>
          <w:tcPr>
            <w:tcW w:w="581" w:type="pct"/>
            <w:shd w:val="clear" w:color="auto" w:fill="FFFFFF" w:themeFill="background1"/>
          </w:tcPr>
          <w:p w14:paraId="1D6D358B"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Hibbertia diffusa</w:t>
            </w:r>
          </w:p>
        </w:tc>
        <w:tc>
          <w:tcPr>
            <w:tcW w:w="1259" w:type="pct"/>
            <w:shd w:val="clear" w:color="auto" w:fill="FFFFFF" w:themeFill="background1"/>
          </w:tcPr>
          <w:p w14:paraId="01ABDC3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92C88E5"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7C8C7B4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D0DCDF0" w14:textId="77777777" w:rsidTr="00714EF7">
        <w:trPr>
          <w:trHeight w:val="480"/>
        </w:trPr>
        <w:tc>
          <w:tcPr>
            <w:tcW w:w="449" w:type="pct"/>
            <w:shd w:val="clear" w:color="auto" w:fill="FFFFFF" w:themeFill="background1"/>
          </w:tcPr>
          <w:p w14:paraId="39FA3F1D"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505406E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Wild Sorghum</w:t>
            </w:r>
          </w:p>
        </w:tc>
        <w:tc>
          <w:tcPr>
            <w:tcW w:w="581" w:type="pct"/>
            <w:shd w:val="clear" w:color="auto" w:fill="FFFFFF" w:themeFill="background1"/>
          </w:tcPr>
          <w:p w14:paraId="429A0E82"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Sorghum leiocladum</w:t>
            </w:r>
          </w:p>
        </w:tc>
        <w:tc>
          <w:tcPr>
            <w:tcW w:w="1259" w:type="pct"/>
            <w:shd w:val="clear" w:color="auto" w:fill="FFFFFF" w:themeFill="background1"/>
          </w:tcPr>
          <w:p w14:paraId="2B2B605A"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3A1C2F58"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665103DB"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1B7C9FEF" w14:textId="77777777" w:rsidTr="00714EF7">
        <w:trPr>
          <w:trHeight w:val="480"/>
        </w:trPr>
        <w:tc>
          <w:tcPr>
            <w:tcW w:w="449" w:type="pct"/>
            <w:shd w:val="clear" w:color="auto" w:fill="FFFFFF" w:themeFill="background1"/>
          </w:tcPr>
          <w:p w14:paraId="25A240D0"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5C9D301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Winged Everlasting</w:t>
            </w:r>
          </w:p>
        </w:tc>
        <w:tc>
          <w:tcPr>
            <w:tcW w:w="581" w:type="pct"/>
            <w:shd w:val="clear" w:color="auto" w:fill="FFFFFF" w:themeFill="background1"/>
          </w:tcPr>
          <w:p w14:paraId="154BF6D2"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Ozothamnus adnatus</w:t>
            </w:r>
          </w:p>
        </w:tc>
        <w:tc>
          <w:tcPr>
            <w:tcW w:w="1259" w:type="pct"/>
            <w:shd w:val="clear" w:color="auto" w:fill="FFFFFF" w:themeFill="background1"/>
          </w:tcPr>
          <w:p w14:paraId="1E489CC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62B4150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31977BFE"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4D0ADB83" w14:textId="77777777" w:rsidTr="00714EF7">
        <w:trPr>
          <w:trHeight w:val="480"/>
        </w:trPr>
        <w:tc>
          <w:tcPr>
            <w:tcW w:w="449" w:type="pct"/>
            <w:shd w:val="clear" w:color="auto" w:fill="FFFFFF" w:themeFill="background1"/>
          </w:tcPr>
          <w:p w14:paraId="17105371"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685DD1B1"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Woolly-bear Wattle</w:t>
            </w:r>
          </w:p>
        </w:tc>
        <w:tc>
          <w:tcPr>
            <w:tcW w:w="581" w:type="pct"/>
            <w:shd w:val="clear" w:color="auto" w:fill="FFFFFF" w:themeFill="background1"/>
          </w:tcPr>
          <w:p w14:paraId="7242639E"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Acacia lucasii</w:t>
            </w:r>
          </w:p>
        </w:tc>
        <w:tc>
          <w:tcPr>
            <w:tcW w:w="1259" w:type="pct"/>
            <w:shd w:val="clear" w:color="auto" w:fill="FFFFFF" w:themeFill="background1"/>
          </w:tcPr>
          <w:p w14:paraId="77F488F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7B36C97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7FDC99F2"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3EDE9CB6" w14:textId="77777777" w:rsidTr="00714EF7">
        <w:trPr>
          <w:trHeight w:val="480"/>
        </w:trPr>
        <w:tc>
          <w:tcPr>
            <w:tcW w:w="449" w:type="pct"/>
            <w:shd w:val="clear" w:color="auto" w:fill="FFFFFF" w:themeFill="background1"/>
          </w:tcPr>
          <w:p w14:paraId="34942182"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31D647C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Woolly-head Pomaderris</w:t>
            </w:r>
          </w:p>
        </w:tc>
        <w:tc>
          <w:tcPr>
            <w:tcW w:w="581" w:type="pct"/>
            <w:shd w:val="clear" w:color="auto" w:fill="FFFFFF" w:themeFill="background1"/>
          </w:tcPr>
          <w:p w14:paraId="048D5992"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Pomaderris eriocephala</w:t>
            </w:r>
          </w:p>
        </w:tc>
        <w:tc>
          <w:tcPr>
            <w:tcW w:w="1259" w:type="pct"/>
            <w:shd w:val="clear" w:color="auto" w:fill="FFFFFF" w:themeFill="background1"/>
          </w:tcPr>
          <w:p w14:paraId="3DB1DE3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tcPr>
          <w:p w14:paraId="6BA63227"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tcPr>
          <w:p w14:paraId="61DEE406"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745F42" w:rsidRPr="00307766" w14:paraId="0B1DEF24" w14:textId="77777777" w:rsidTr="00714EF7">
        <w:trPr>
          <w:trHeight w:val="480"/>
        </w:trPr>
        <w:tc>
          <w:tcPr>
            <w:tcW w:w="449" w:type="pct"/>
            <w:shd w:val="clear" w:color="auto" w:fill="FFFFFF" w:themeFill="background1"/>
          </w:tcPr>
          <w:p w14:paraId="7D2EC67C" w14:textId="77777777" w:rsidR="00745F42" w:rsidRPr="00307766" w:rsidRDefault="00745F42" w:rsidP="00EA32E0">
            <w:pPr>
              <w:spacing w:after="0" w:line="240" w:lineRule="auto"/>
              <w:rPr>
                <w:rFonts w:ascii="Arial" w:eastAsia="Times New Roman" w:hAnsi="Arial"/>
                <w:b/>
                <w:bCs/>
                <w:noProof/>
                <w:sz w:val="20"/>
                <w:szCs w:val="20"/>
              </w:rPr>
            </w:pPr>
            <w:r w:rsidRPr="002C2A90">
              <w:rPr>
                <w:bCs/>
                <w:sz w:val="20"/>
                <w:szCs w:val="20"/>
              </w:rPr>
              <w:t>Gippsland FMAs</w:t>
            </w:r>
          </w:p>
        </w:tc>
        <w:tc>
          <w:tcPr>
            <w:tcW w:w="521" w:type="pct"/>
            <w:shd w:val="clear" w:color="auto" w:fill="FFFFFF" w:themeFill="background1"/>
          </w:tcPr>
          <w:p w14:paraId="0681711F"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Wrinkle-nut Lignum</w:t>
            </w:r>
          </w:p>
        </w:tc>
        <w:tc>
          <w:tcPr>
            <w:tcW w:w="581" w:type="pct"/>
            <w:shd w:val="clear" w:color="auto" w:fill="FFFFFF" w:themeFill="background1"/>
          </w:tcPr>
          <w:p w14:paraId="2EDD5F4C" w14:textId="77777777" w:rsidR="00745F42" w:rsidRPr="00230AA7" w:rsidRDefault="00745F42" w:rsidP="00EA32E0">
            <w:pPr>
              <w:spacing w:after="0" w:line="240" w:lineRule="auto"/>
              <w:rPr>
                <w:rFonts w:ascii="Arial" w:eastAsia="Times New Roman" w:hAnsi="Arial"/>
                <w:b/>
                <w:bCs/>
                <w:i/>
                <w:noProof/>
                <w:sz w:val="20"/>
                <w:szCs w:val="20"/>
              </w:rPr>
            </w:pPr>
            <w:r w:rsidRPr="00230AA7">
              <w:rPr>
                <w:bCs/>
                <w:i/>
                <w:sz w:val="20"/>
                <w:szCs w:val="20"/>
              </w:rPr>
              <w:t>Muehlenbeckia rhyticarya</w:t>
            </w:r>
          </w:p>
        </w:tc>
        <w:tc>
          <w:tcPr>
            <w:tcW w:w="1259" w:type="pct"/>
            <w:shd w:val="clear" w:color="auto" w:fill="FFFFFF" w:themeFill="background1"/>
          </w:tcPr>
          <w:p w14:paraId="7D9DA073"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tcPr>
          <w:p w14:paraId="232164AC"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tcPr>
          <w:p w14:paraId="531FEEED" w14:textId="77777777" w:rsidR="00745F42" w:rsidRPr="00307766" w:rsidRDefault="00745F42"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B90A6F6" w14:textId="77777777" w:rsidTr="00714EF7">
        <w:trPr>
          <w:trHeight w:val="480"/>
        </w:trPr>
        <w:tc>
          <w:tcPr>
            <w:tcW w:w="449" w:type="pct"/>
            <w:shd w:val="clear" w:color="auto" w:fill="FFFFFF" w:themeFill="background1"/>
            <w:hideMark/>
          </w:tcPr>
          <w:p w14:paraId="166BE0EB"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 Murray</w:t>
            </w:r>
          </w:p>
        </w:tc>
        <w:tc>
          <w:tcPr>
            <w:tcW w:w="521" w:type="pct"/>
            <w:shd w:val="clear" w:color="auto" w:fill="FFFFFF" w:themeFill="background1"/>
            <w:hideMark/>
          </w:tcPr>
          <w:p w14:paraId="43A04A9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Buloke Mistletoe</w:t>
            </w:r>
          </w:p>
        </w:tc>
        <w:tc>
          <w:tcPr>
            <w:tcW w:w="581" w:type="pct"/>
            <w:shd w:val="clear" w:color="auto" w:fill="FFFFFF" w:themeFill="background1"/>
            <w:hideMark/>
          </w:tcPr>
          <w:p w14:paraId="775B98E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Amyema linophylla ssp. orientale</w:t>
            </w:r>
          </w:p>
        </w:tc>
        <w:tc>
          <w:tcPr>
            <w:tcW w:w="1259" w:type="pct"/>
            <w:shd w:val="clear" w:color="auto" w:fill="FFFFFF" w:themeFill="background1"/>
            <w:hideMark/>
          </w:tcPr>
          <w:p w14:paraId="1005489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100 m radius </w:t>
            </w:r>
            <w:r w:rsidR="00422DEB">
              <w:rPr>
                <w:bCs/>
                <w:sz w:val="20"/>
                <w:szCs w:val="20"/>
              </w:rPr>
              <w:t>over</w:t>
            </w:r>
            <w:r w:rsidRPr="00307766">
              <w:rPr>
                <w:bCs/>
                <w:sz w:val="20"/>
                <w:szCs w:val="20"/>
              </w:rPr>
              <w:t xml:space="preserve"> verified populations that are not already protected. </w:t>
            </w:r>
          </w:p>
        </w:tc>
        <w:tc>
          <w:tcPr>
            <w:tcW w:w="1613" w:type="pct"/>
            <w:shd w:val="clear" w:color="auto" w:fill="FFFFFF" w:themeFill="background1"/>
            <w:hideMark/>
          </w:tcPr>
          <w:p w14:paraId="35BE496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011F27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A835EFA" w14:textId="77777777" w:rsidTr="00714EF7">
        <w:trPr>
          <w:trHeight w:val="480"/>
        </w:trPr>
        <w:tc>
          <w:tcPr>
            <w:tcW w:w="449" w:type="pct"/>
            <w:shd w:val="clear" w:color="auto" w:fill="FFFFFF" w:themeFill="background1"/>
            <w:hideMark/>
          </w:tcPr>
          <w:p w14:paraId="6762076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 Murray</w:t>
            </w:r>
          </w:p>
        </w:tc>
        <w:tc>
          <w:tcPr>
            <w:tcW w:w="521" w:type="pct"/>
            <w:shd w:val="clear" w:color="auto" w:fill="FFFFFF" w:themeFill="background1"/>
            <w:hideMark/>
          </w:tcPr>
          <w:p w14:paraId="36C1F02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Button Rush</w:t>
            </w:r>
          </w:p>
        </w:tc>
        <w:tc>
          <w:tcPr>
            <w:tcW w:w="581" w:type="pct"/>
            <w:shd w:val="clear" w:color="auto" w:fill="FFFFFF" w:themeFill="background1"/>
            <w:hideMark/>
          </w:tcPr>
          <w:p w14:paraId="4927C35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Lipocarpha microcephala</w:t>
            </w:r>
          </w:p>
        </w:tc>
        <w:tc>
          <w:tcPr>
            <w:tcW w:w="1259" w:type="pct"/>
            <w:shd w:val="clear" w:color="auto" w:fill="FFFFFF" w:themeFill="background1"/>
            <w:hideMark/>
          </w:tcPr>
          <w:p w14:paraId="157CD38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100 m radius </w:t>
            </w:r>
            <w:r w:rsidR="00422DEB">
              <w:rPr>
                <w:bCs/>
                <w:sz w:val="20"/>
                <w:szCs w:val="20"/>
              </w:rPr>
              <w:t>over</w:t>
            </w:r>
            <w:r w:rsidRPr="00307766">
              <w:rPr>
                <w:bCs/>
                <w:sz w:val="20"/>
                <w:szCs w:val="20"/>
              </w:rPr>
              <w:t xml:space="preserve"> verified populations that are not already protected. </w:t>
            </w:r>
          </w:p>
        </w:tc>
        <w:tc>
          <w:tcPr>
            <w:tcW w:w="1613" w:type="pct"/>
            <w:shd w:val="clear" w:color="auto" w:fill="FFFFFF" w:themeFill="background1"/>
            <w:hideMark/>
          </w:tcPr>
          <w:p w14:paraId="70CB47A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189475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1C11998" w14:textId="77777777" w:rsidTr="00714EF7">
        <w:trPr>
          <w:trHeight w:val="480"/>
        </w:trPr>
        <w:tc>
          <w:tcPr>
            <w:tcW w:w="449" w:type="pct"/>
            <w:shd w:val="clear" w:color="auto" w:fill="FFFFFF" w:themeFill="background1"/>
            <w:hideMark/>
          </w:tcPr>
          <w:p w14:paraId="2CDF6C65"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 Murray</w:t>
            </w:r>
          </w:p>
        </w:tc>
        <w:tc>
          <w:tcPr>
            <w:tcW w:w="521" w:type="pct"/>
            <w:shd w:val="clear" w:color="auto" w:fill="FFFFFF" w:themeFill="background1"/>
            <w:hideMark/>
          </w:tcPr>
          <w:p w14:paraId="124E34C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Delicate Love-grass</w:t>
            </w:r>
          </w:p>
        </w:tc>
        <w:tc>
          <w:tcPr>
            <w:tcW w:w="581" w:type="pct"/>
            <w:shd w:val="clear" w:color="auto" w:fill="FFFFFF" w:themeFill="background1"/>
            <w:hideMark/>
          </w:tcPr>
          <w:p w14:paraId="5D4BD18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Eragrostis tenellula</w:t>
            </w:r>
          </w:p>
        </w:tc>
        <w:tc>
          <w:tcPr>
            <w:tcW w:w="1259" w:type="pct"/>
            <w:shd w:val="clear" w:color="auto" w:fill="FFFFFF" w:themeFill="background1"/>
            <w:hideMark/>
          </w:tcPr>
          <w:p w14:paraId="40B2A91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100 m radius </w:t>
            </w:r>
            <w:r w:rsidR="00422DEB">
              <w:rPr>
                <w:bCs/>
                <w:sz w:val="20"/>
                <w:szCs w:val="20"/>
              </w:rPr>
              <w:t>over</w:t>
            </w:r>
            <w:r w:rsidRPr="00307766">
              <w:rPr>
                <w:bCs/>
                <w:sz w:val="20"/>
                <w:szCs w:val="20"/>
              </w:rPr>
              <w:t xml:space="preserve"> verified populations that are not already protected. </w:t>
            </w:r>
          </w:p>
        </w:tc>
        <w:tc>
          <w:tcPr>
            <w:tcW w:w="1613" w:type="pct"/>
            <w:shd w:val="clear" w:color="auto" w:fill="FFFFFF" w:themeFill="background1"/>
            <w:hideMark/>
          </w:tcPr>
          <w:p w14:paraId="210EEC1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4851D4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14F9C3D" w14:textId="77777777" w:rsidTr="00714EF7">
        <w:trPr>
          <w:trHeight w:val="480"/>
        </w:trPr>
        <w:tc>
          <w:tcPr>
            <w:tcW w:w="449" w:type="pct"/>
            <w:shd w:val="clear" w:color="auto" w:fill="FFFFFF" w:themeFill="background1"/>
            <w:hideMark/>
          </w:tcPr>
          <w:p w14:paraId="37FF85CE"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 Murray</w:t>
            </w:r>
          </w:p>
        </w:tc>
        <w:tc>
          <w:tcPr>
            <w:tcW w:w="521" w:type="pct"/>
            <w:shd w:val="clear" w:color="auto" w:fill="FFFFFF" w:themeFill="background1"/>
            <w:hideMark/>
          </w:tcPr>
          <w:p w14:paraId="60BD026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Dwarf Swainson-pea</w:t>
            </w:r>
          </w:p>
        </w:tc>
        <w:tc>
          <w:tcPr>
            <w:tcW w:w="581" w:type="pct"/>
            <w:shd w:val="clear" w:color="auto" w:fill="FFFFFF" w:themeFill="background1"/>
            <w:hideMark/>
          </w:tcPr>
          <w:p w14:paraId="4E123010"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Swainsona phacoides</w:t>
            </w:r>
          </w:p>
        </w:tc>
        <w:tc>
          <w:tcPr>
            <w:tcW w:w="1259" w:type="pct"/>
            <w:shd w:val="clear" w:color="auto" w:fill="FFFFFF" w:themeFill="background1"/>
            <w:hideMark/>
          </w:tcPr>
          <w:p w14:paraId="2ACABF5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100 m radius </w:t>
            </w:r>
            <w:r w:rsidR="00422DEB">
              <w:rPr>
                <w:bCs/>
                <w:sz w:val="20"/>
                <w:szCs w:val="20"/>
              </w:rPr>
              <w:t>over</w:t>
            </w:r>
            <w:r w:rsidRPr="00307766">
              <w:rPr>
                <w:bCs/>
                <w:sz w:val="20"/>
                <w:szCs w:val="20"/>
              </w:rPr>
              <w:t xml:space="preserve"> verified populations that are not already protected. </w:t>
            </w:r>
          </w:p>
        </w:tc>
        <w:tc>
          <w:tcPr>
            <w:tcW w:w="1613" w:type="pct"/>
            <w:shd w:val="clear" w:color="auto" w:fill="FFFFFF" w:themeFill="background1"/>
            <w:hideMark/>
          </w:tcPr>
          <w:p w14:paraId="3F1A305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ABC352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2355CFD" w14:textId="77777777" w:rsidTr="00714EF7">
        <w:trPr>
          <w:trHeight w:val="480"/>
        </w:trPr>
        <w:tc>
          <w:tcPr>
            <w:tcW w:w="449" w:type="pct"/>
            <w:shd w:val="clear" w:color="auto" w:fill="FFFFFF" w:themeFill="background1"/>
            <w:hideMark/>
          </w:tcPr>
          <w:p w14:paraId="7629BB2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 Murray</w:t>
            </w:r>
          </w:p>
        </w:tc>
        <w:tc>
          <w:tcPr>
            <w:tcW w:w="521" w:type="pct"/>
            <w:shd w:val="clear" w:color="auto" w:fill="FFFFFF" w:themeFill="background1"/>
            <w:hideMark/>
          </w:tcPr>
          <w:p w14:paraId="39FDD60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Mueller Daisy</w:t>
            </w:r>
          </w:p>
        </w:tc>
        <w:tc>
          <w:tcPr>
            <w:tcW w:w="581" w:type="pct"/>
            <w:shd w:val="clear" w:color="auto" w:fill="FFFFFF" w:themeFill="background1"/>
            <w:hideMark/>
          </w:tcPr>
          <w:p w14:paraId="5A09BFE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Brachyscome muelleroides</w:t>
            </w:r>
          </w:p>
        </w:tc>
        <w:tc>
          <w:tcPr>
            <w:tcW w:w="1259" w:type="pct"/>
            <w:shd w:val="clear" w:color="auto" w:fill="FFFFFF" w:themeFill="background1"/>
            <w:hideMark/>
          </w:tcPr>
          <w:p w14:paraId="43142BE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100 m radius </w:t>
            </w:r>
            <w:r w:rsidR="00422DEB">
              <w:rPr>
                <w:bCs/>
                <w:sz w:val="20"/>
                <w:szCs w:val="20"/>
              </w:rPr>
              <w:t>over</w:t>
            </w:r>
            <w:r w:rsidRPr="00307766">
              <w:rPr>
                <w:bCs/>
                <w:sz w:val="20"/>
                <w:szCs w:val="20"/>
              </w:rPr>
              <w:t xml:space="preserve"> verified populations that are not already protected. </w:t>
            </w:r>
          </w:p>
        </w:tc>
        <w:tc>
          <w:tcPr>
            <w:tcW w:w="1613" w:type="pct"/>
            <w:shd w:val="clear" w:color="auto" w:fill="FFFFFF" w:themeFill="background1"/>
            <w:hideMark/>
          </w:tcPr>
          <w:p w14:paraId="77E52A1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D8C80C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2BCDA37" w14:textId="77777777" w:rsidTr="00714EF7">
        <w:trPr>
          <w:trHeight w:val="480"/>
        </w:trPr>
        <w:tc>
          <w:tcPr>
            <w:tcW w:w="449" w:type="pct"/>
            <w:shd w:val="clear" w:color="auto" w:fill="FFFFFF" w:themeFill="background1"/>
            <w:hideMark/>
          </w:tcPr>
          <w:p w14:paraId="543D11B4"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 Murray</w:t>
            </w:r>
          </w:p>
        </w:tc>
        <w:tc>
          <w:tcPr>
            <w:tcW w:w="521" w:type="pct"/>
            <w:shd w:val="clear" w:color="auto" w:fill="FFFFFF" w:themeFill="background1"/>
            <w:hideMark/>
          </w:tcPr>
          <w:p w14:paraId="45DCFE4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River Swamp Wallaby-grass</w:t>
            </w:r>
          </w:p>
        </w:tc>
        <w:tc>
          <w:tcPr>
            <w:tcW w:w="581" w:type="pct"/>
            <w:shd w:val="clear" w:color="auto" w:fill="FFFFFF" w:themeFill="background1"/>
            <w:hideMark/>
          </w:tcPr>
          <w:p w14:paraId="4A14037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Amphibromus fluitans</w:t>
            </w:r>
          </w:p>
        </w:tc>
        <w:tc>
          <w:tcPr>
            <w:tcW w:w="1259" w:type="pct"/>
            <w:shd w:val="clear" w:color="auto" w:fill="FFFFFF" w:themeFill="background1"/>
            <w:hideMark/>
          </w:tcPr>
          <w:p w14:paraId="7CD6015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100 m radius </w:t>
            </w:r>
            <w:r w:rsidR="00422DEB">
              <w:rPr>
                <w:bCs/>
                <w:sz w:val="20"/>
                <w:szCs w:val="20"/>
              </w:rPr>
              <w:t>over</w:t>
            </w:r>
            <w:r w:rsidRPr="00307766">
              <w:rPr>
                <w:bCs/>
                <w:sz w:val="20"/>
                <w:szCs w:val="20"/>
              </w:rPr>
              <w:t xml:space="preserve"> verified populations that are not already protected. </w:t>
            </w:r>
          </w:p>
        </w:tc>
        <w:tc>
          <w:tcPr>
            <w:tcW w:w="1613" w:type="pct"/>
            <w:shd w:val="clear" w:color="auto" w:fill="FFFFFF" w:themeFill="background1"/>
            <w:hideMark/>
          </w:tcPr>
          <w:p w14:paraId="38FE2BE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9E78A9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94B369D" w14:textId="77777777" w:rsidTr="00714EF7">
        <w:trPr>
          <w:trHeight w:val="480"/>
        </w:trPr>
        <w:tc>
          <w:tcPr>
            <w:tcW w:w="449" w:type="pct"/>
            <w:shd w:val="clear" w:color="auto" w:fill="FFFFFF" w:themeFill="background1"/>
            <w:hideMark/>
          </w:tcPr>
          <w:p w14:paraId="720C202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 Murray</w:t>
            </w:r>
          </w:p>
        </w:tc>
        <w:tc>
          <w:tcPr>
            <w:tcW w:w="521" w:type="pct"/>
            <w:shd w:val="clear" w:color="auto" w:fill="FFFFFF" w:themeFill="background1"/>
            <w:hideMark/>
          </w:tcPr>
          <w:p w14:paraId="563A96D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Small Scurf-pea</w:t>
            </w:r>
          </w:p>
        </w:tc>
        <w:tc>
          <w:tcPr>
            <w:tcW w:w="581" w:type="pct"/>
            <w:shd w:val="clear" w:color="auto" w:fill="FFFFFF" w:themeFill="background1"/>
            <w:hideMark/>
          </w:tcPr>
          <w:p w14:paraId="20BA91B3"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Cullen parvum (syn. Psoralea parva)</w:t>
            </w:r>
          </w:p>
        </w:tc>
        <w:tc>
          <w:tcPr>
            <w:tcW w:w="1259" w:type="pct"/>
            <w:shd w:val="clear" w:color="auto" w:fill="FFFFFF" w:themeFill="background1"/>
            <w:hideMark/>
          </w:tcPr>
          <w:p w14:paraId="30744BB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100 m radius </w:t>
            </w:r>
            <w:r w:rsidR="00422DEB">
              <w:rPr>
                <w:bCs/>
                <w:sz w:val="20"/>
                <w:szCs w:val="20"/>
              </w:rPr>
              <w:t>over</w:t>
            </w:r>
            <w:r w:rsidRPr="00307766">
              <w:rPr>
                <w:bCs/>
                <w:sz w:val="20"/>
                <w:szCs w:val="20"/>
              </w:rPr>
              <w:t xml:space="preserve"> verified populations that are not already protected. </w:t>
            </w:r>
          </w:p>
        </w:tc>
        <w:tc>
          <w:tcPr>
            <w:tcW w:w="1613" w:type="pct"/>
            <w:shd w:val="clear" w:color="auto" w:fill="FFFFFF" w:themeFill="background1"/>
            <w:hideMark/>
          </w:tcPr>
          <w:p w14:paraId="788923C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02DD4D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A912ABB" w14:textId="77777777" w:rsidTr="00714EF7">
        <w:trPr>
          <w:trHeight w:val="480"/>
        </w:trPr>
        <w:tc>
          <w:tcPr>
            <w:tcW w:w="449" w:type="pct"/>
            <w:shd w:val="clear" w:color="auto" w:fill="FFFFFF" w:themeFill="background1"/>
            <w:hideMark/>
          </w:tcPr>
          <w:p w14:paraId="157AFE34"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 Murray</w:t>
            </w:r>
          </w:p>
        </w:tc>
        <w:tc>
          <w:tcPr>
            <w:tcW w:w="521" w:type="pct"/>
            <w:shd w:val="clear" w:color="auto" w:fill="FFFFFF" w:themeFill="background1"/>
            <w:hideMark/>
          </w:tcPr>
          <w:p w14:paraId="2A76CA3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Winged Pepper-cress</w:t>
            </w:r>
          </w:p>
        </w:tc>
        <w:tc>
          <w:tcPr>
            <w:tcW w:w="581" w:type="pct"/>
            <w:shd w:val="clear" w:color="auto" w:fill="FFFFFF" w:themeFill="background1"/>
            <w:hideMark/>
          </w:tcPr>
          <w:p w14:paraId="2A3851B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Lepidium monoplocoides</w:t>
            </w:r>
          </w:p>
        </w:tc>
        <w:tc>
          <w:tcPr>
            <w:tcW w:w="1259" w:type="pct"/>
            <w:shd w:val="clear" w:color="auto" w:fill="FFFFFF" w:themeFill="background1"/>
            <w:hideMark/>
          </w:tcPr>
          <w:p w14:paraId="4DA4642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100 m radius </w:t>
            </w:r>
            <w:r w:rsidR="00422DEB">
              <w:rPr>
                <w:bCs/>
                <w:sz w:val="20"/>
                <w:szCs w:val="20"/>
              </w:rPr>
              <w:t>over</w:t>
            </w:r>
            <w:r w:rsidRPr="00307766">
              <w:rPr>
                <w:bCs/>
                <w:sz w:val="20"/>
                <w:szCs w:val="20"/>
              </w:rPr>
              <w:t xml:space="preserve"> verified populations that are not already protected. </w:t>
            </w:r>
          </w:p>
        </w:tc>
        <w:tc>
          <w:tcPr>
            <w:tcW w:w="1613" w:type="pct"/>
            <w:shd w:val="clear" w:color="auto" w:fill="FFFFFF" w:themeFill="background1"/>
            <w:hideMark/>
          </w:tcPr>
          <w:p w14:paraId="36A2F14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40E103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00B425A" w14:textId="77777777" w:rsidTr="00714EF7">
        <w:trPr>
          <w:trHeight w:val="480"/>
        </w:trPr>
        <w:tc>
          <w:tcPr>
            <w:tcW w:w="449" w:type="pct"/>
            <w:shd w:val="clear" w:color="auto" w:fill="FFFFFF" w:themeFill="background1"/>
            <w:hideMark/>
          </w:tcPr>
          <w:p w14:paraId="3E212179"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Midlands</w:t>
            </w:r>
          </w:p>
        </w:tc>
        <w:tc>
          <w:tcPr>
            <w:tcW w:w="521" w:type="pct"/>
            <w:shd w:val="clear" w:color="auto" w:fill="FFFFFF" w:themeFill="background1"/>
            <w:hideMark/>
          </w:tcPr>
          <w:p w14:paraId="180DFB1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Clover Glycine</w:t>
            </w:r>
          </w:p>
        </w:tc>
        <w:tc>
          <w:tcPr>
            <w:tcW w:w="581" w:type="pct"/>
            <w:shd w:val="clear" w:color="auto" w:fill="FFFFFF" w:themeFill="background1"/>
            <w:hideMark/>
          </w:tcPr>
          <w:p w14:paraId="6B6797C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Glycine latrobeana</w:t>
            </w:r>
          </w:p>
        </w:tc>
        <w:tc>
          <w:tcPr>
            <w:tcW w:w="1259" w:type="pct"/>
            <w:shd w:val="clear" w:color="auto" w:fill="FFFFFF" w:themeFill="background1"/>
            <w:hideMark/>
          </w:tcPr>
          <w:p w14:paraId="003653A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 based on field inspection.</w:t>
            </w:r>
          </w:p>
        </w:tc>
        <w:tc>
          <w:tcPr>
            <w:tcW w:w="1613" w:type="pct"/>
            <w:shd w:val="clear" w:color="auto" w:fill="FFFFFF" w:themeFill="background1"/>
            <w:hideMark/>
          </w:tcPr>
          <w:p w14:paraId="3F342DD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4FD095A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Review this strategy when 10 sites and 1000 individuals are protected in State forest.</w:t>
            </w:r>
          </w:p>
        </w:tc>
      </w:tr>
      <w:tr w:rsidR="00307766" w:rsidRPr="00307766" w14:paraId="1D0DF0DB" w14:textId="77777777" w:rsidTr="00714EF7">
        <w:trPr>
          <w:trHeight w:val="480"/>
        </w:trPr>
        <w:tc>
          <w:tcPr>
            <w:tcW w:w="449" w:type="pct"/>
            <w:shd w:val="clear" w:color="auto" w:fill="FFFFFF" w:themeFill="background1"/>
            <w:hideMark/>
          </w:tcPr>
          <w:p w14:paraId="1AFD402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Midlands</w:t>
            </w:r>
          </w:p>
        </w:tc>
        <w:tc>
          <w:tcPr>
            <w:tcW w:w="521" w:type="pct"/>
            <w:shd w:val="clear" w:color="auto" w:fill="FFFFFF" w:themeFill="background1"/>
            <w:hideMark/>
          </w:tcPr>
          <w:p w14:paraId="0091E5C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Mt William Beard-heath</w:t>
            </w:r>
          </w:p>
        </w:tc>
        <w:tc>
          <w:tcPr>
            <w:tcW w:w="581" w:type="pct"/>
            <w:shd w:val="clear" w:color="auto" w:fill="FFFFFF" w:themeFill="background1"/>
            <w:hideMark/>
          </w:tcPr>
          <w:p w14:paraId="78285762"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Leucopogon neurophyllus</w:t>
            </w:r>
          </w:p>
        </w:tc>
        <w:tc>
          <w:tcPr>
            <w:tcW w:w="1259" w:type="pct"/>
            <w:shd w:val="clear" w:color="auto" w:fill="FFFFFF" w:themeFill="background1"/>
            <w:hideMark/>
          </w:tcPr>
          <w:p w14:paraId="3EAD39D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hideMark/>
          </w:tcPr>
          <w:p w14:paraId="1691FB5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79646F4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1DD7DC8" w14:textId="77777777" w:rsidTr="00714EF7">
        <w:trPr>
          <w:trHeight w:val="480"/>
        </w:trPr>
        <w:tc>
          <w:tcPr>
            <w:tcW w:w="449" w:type="pct"/>
            <w:shd w:val="clear" w:color="auto" w:fill="FFFFFF" w:themeFill="background1"/>
            <w:hideMark/>
          </w:tcPr>
          <w:p w14:paraId="3ADDB0F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Midlands</w:t>
            </w:r>
          </w:p>
        </w:tc>
        <w:tc>
          <w:tcPr>
            <w:tcW w:w="521" w:type="pct"/>
            <w:shd w:val="clear" w:color="auto" w:fill="FFFFFF" w:themeFill="background1"/>
            <w:hideMark/>
          </w:tcPr>
          <w:p w14:paraId="65DBB2E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Purple Diuris</w:t>
            </w:r>
          </w:p>
        </w:tc>
        <w:tc>
          <w:tcPr>
            <w:tcW w:w="581" w:type="pct"/>
            <w:shd w:val="clear" w:color="auto" w:fill="FFFFFF" w:themeFill="background1"/>
            <w:hideMark/>
          </w:tcPr>
          <w:p w14:paraId="386BFFD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Diuris punctata</w:t>
            </w:r>
          </w:p>
        </w:tc>
        <w:tc>
          <w:tcPr>
            <w:tcW w:w="1259" w:type="pct"/>
            <w:shd w:val="clear" w:color="auto" w:fill="FFFFFF" w:themeFill="background1"/>
            <w:hideMark/>
          </w:tcPr>
          <w:p w14:paraId="2242E1D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 based on field inspection.</w:t>
            </w:r>
          </w:p>
        </w:tc>
        <w:tc>
          <w:tcPr>
            <w:tcW w:w="1613" w:type="pct"/>
            <w:shd w:val="clear" w:color="auto" w:fill="FFFFFF" w:themeFill="background1"/>
            <w:hideMark/>
          </w:tcPr>
          <w:p w14:paraId="7ADE4C1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3D1B0D6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Review this strategy when 10 sites and 1000 individuals are protected.</w:t>
            </w:r>
          </w:p>
        </w:tc>
      </w:tr>
      <w:tr w:rsidR="00307766" w:rsidRPr="00307766" w14:paraId="62967AD9" w14:textId="77777777" w:rsidTr="00714EF7">
        <w:trPr>
          <w:trHeight w:val="480"/>
        </w:trPr>
        <w:tc>
          <w:tcPr>
            <w:tcW w:w="449" w:type="pct"/>
            <w:shd w:val="clear" w:color="auto" w:fill="FFFFFF" w:themeFill="background1"/>
            <w:hideMark/>
          </w:tcPr>
          <w:p w14:paraId="392F544C"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Midlands</w:t>
            </w:r>
          </w:p>
        </w:tc>
        <w:tc>
          <w:tcPr>
            <w:tcW w:w="521" w:type="pct"/>
            <w:shd w:val="clear" w:color="auto" w:fill="FFFFFF" w:themeFill="background1"/>
            <w:hideMark/>
          </w:tcPr>
          <w:p w14:paraId="67C1BE0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Small Pepper-cress</w:t>
            </w:r>
          </w:p>
        </w:tc>
        <w:tc>
          <w:tcPr>
            <w:tcW w:w="581" w:type="pct"/>
            <w:shd w:val="clear" w:color="auto" w:fill="FFFFFF" w:themeFill="background1"/>
            <w:hideMark/>
          </w:tcPr>
          <w:p w14:paraId="0EA2F067"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Lepidium hyssopifolium</w:t>
            </w:r>
          </w:p>
        </w:tc>
        <w:tc>
          <w:tcPr>
            <w:tcW w:w="1259" w:type="pct"/>
            <w:shd w:val="clear" w:color="auto" w:fill="FFFFFF" w:themeFill="background1"/>
            <w:hideMark/>
          </w:tcPr>
          <w:p w14:paraId="1BED503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hideMark/>
          </w:tcPr>
          <w:p w14:paraId="7A2A718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Conduct pre-harvest surveys for the species in the vicinity of Bolworrah and Trentham.</w:t>
            </w:r>
          </w:p>
        </w:tc>
        <w:tc>
          <w:tcPr>
            <w:tcW w:w="576" w:type="pct"/>
            <w:shd w:val="clear" w:color="auto" w:fill="FFFFFF" w:themeFill="background1"/>
            <w:hideMark/>
          </w:tcPr>
          <w:p w14:paraId="4951CF9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7C21C3A" w14:textId="77777777" w:rsidTr="00714EF7">
        <w:trPr>
          <w:trHeight w:val="480"/>
        </w:trPr>
        <w:tc>
          <w:tcPr>
            <w:tcW w:w="449" w:type="pct"/>
            <w:shd w:val="clear" w:color="auto" w:fill="FFFFFF" w:themeFill="background1"/>
            <w:hideMark/>
          </w:tcPr>
          <w:p w14:paraId="41F3B53E"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FMAs</w:t>
            </w:r>
          </w:p>
        </w:tc>
        <w:tc>
          <w:tcPr>
            <w:tcW w:w="521" w:type="pct"/>
            <w:shd w:val="clear" w:color="auto" w:fill="FFFFFF" w:themeFill="background1"/>
            <w:hideMark/>
          </w:tcPr>
          <w:p w14:paraId="3D7CE04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Colobanth</w:t>
            </w:r>
          </w:p>
        </w:tc>
        <w:tc>
          <w:tcPr>
            <w:tcW w:w="581" w:type="pct"/>
            <w:shd w:val="clear" w:color="auto" w:fill="FFFFFF" w:themeFill="background1"/>
            <w:hideMark/>
          </w:tcPr>
          <w:p w14:paraId="7AB47B3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Colobanthus affinis</w:t>
            </w:r>
          </w:p>
        </w:tc>
        <w:tc>
          <w:tcPr>
            <w:tcW w:w="1259" w:type="pct"/>
            <w:shd w:val="clear" w:color="auto" w:fill="FFFFFF" w:themeFill="background1"/>
            <w:hideMark/>
          </w:tcPr>
          <w:p w14:paraId="78E92B5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43010B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2FDA57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0AE2276" w14:textId="77777777" w:rsidTr="00714EF7">
        <w:trPr>
          <w:trHeight w:val="480"/>
        </w:trPr>
        <w:tc>
          <w:tcPr>
            <w:tcW w:w="449" w:type="pct"/>
            <w:shd w:val="clear" w:color="auto" w:fill="FFFFFF" w:themeFill="background1"/>
            <w:hideMark/>
          </w:tcPr>
          <w:p w14:paraId="2CC1ADEB"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D39E9D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Cranesbill</w:t>
            </w:r>
          </w:p>
        </w:tc>
        <w:tc>
          <w:tcPr>
            <w:tcW w:w="581" w:type="pct"/>
            <w:shd w:val="clear" w:color="auto" w:fill="FFFFFF" w:themeFill="background1"/>
            <w:hideMark/>
          </w:tcPr>
          <w:p w14:paraId="51CC8BE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Geranium sessiliflorum ssp. brevicaule</w:t>
            </w:r>
          </w:p>
        </w:tc>
        <w:tc>
          <w:tcPr>
            <w:tcW w:w="1259" w:type="pct"/>
            <w:shd w:val="clear" w:color="auto" w:fill="FFFFFF" w:themeFill="background1"/>
            <w:hideMark/>
          </w:tcPr>
          <w:p w14:paraId="2F213DD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94D6DA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A7409F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FAE4638" w14:textId="77777777" w:rsidTr="00714EF7">
        <w:trPr>
          <w:trHeight w:val="480"/>
        </w:trPr>
        <w:tc>
          <w:tcPr>
            <w:tcW w:w="449" w:type="pct"/>
            <w:shd w:val="clear" w:color="auto" w:fill="FFFFFF" w:themeFill="background1"/>
            <w:hideMark/>
          </w:tcPr>
          <w:p w14:paraId="636D06B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68A8AD3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Fen-sedge</w:t>
            </w:r>
          </w:p>
        </w:tc>
        <w:tc>
          <w:tcPr>
            <w:tcW w:w="581" w:type="pct"/>
            <w:shd w:val="clear" w:color="auto" w:fill="FFFFFF" w:themeFill="background1"/>
            <w:hideMark/>
          </w:tcPr>
          <w:p w14:paraId="2A0A2366"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Carex hypandra</w:t>
            </w:r>
          </w:p>
        </w:tc>
        <w:tc>
          <w:tcPr>
            <w:tcW w:w="1259" w:type="pct"/>
            <w:shd w:val="clear" w:color="auto" w:fill="FFFFFF" w:themeFill="background1"/>
            <w:hideMark/>
          </w:tcPr>
          <w:p w14:paraId="61FCC2A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38C4DFF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73D0789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E626FE8" w14:textId="77777777" w:rsidTr="00714EF7">
        <w:trPr>
          <w:trHeight w:val="480"/>
        </w:trPr>
        <w:tc>
          <w:tcPr>
            <w:tcW w:w="449" w:type="pct"/>
            <w:shd w:val="clear" w:color="auto" w:fill="FFFFFF" w:themeFill="background1"/>
            <w:hideMark/>
          </w:tcPr>
          <w:p w14:paraId="7BC8896A"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574C94C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Finger-fern</w:t>
            </w:r>
          </w:p>
        </w:tc>
        <w:tc>
          <w:tcPr>
            <w:tcW w:w="581" w:type="pct"/>
            <w:shd w:val="clear" w:color="auto" w:fill="FFFFFF" w:themeFill="background1"/>
            <w:hideMark/>
          </w:tcPr>
          <w:p w14:paraId="2FF383A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Grammitis poeppigiana</w:t>
            </w:r>
          </w:p>
        </w:tc>
        <w:tc>
          <w:tcPr>
            <w:tcW w:w="1259" w:type="pct"/>
            <w:shd w:val="clear" w:color="auto" w:fill="FFFFFF" w:themeFill="background1"/>
            <w:hideMark/>
          </w:tcPr>
          <w:p w14:paraId="2C0EB22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AD642A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8C73C5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33FF0F7" w14:textId="77777777" w:rsidTr="00714EF7">
        <w:trPr>
          <w:trHeight w:val="480"/>
        </w:trPr>
        <w:tc>
          <w:tcPr>
            <w:tcW w:w="449" w:type="pct"/>
            <w:shd w:val="clear" w:color="auto" w:fill="FFFFFF" w:themeFill="background1"/>
            <w:hideMark/>
          </w:tcPr>
          <w:p w14:paraId="116BE7C2"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73A6B41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Groun</w:t>
            </w:r>
            <w:r w:rsidR="00365631">
              <w:rPr>
                <w:bCs/>
                <w:sz w:val="20"/>
                <w:szCs w:val="20"/>
              </w:rPr>
              <w:t>dse</w:t>
            </w:r>
            <w:r w:rsidRPr="00307766">
              <w:rPr>
                <w:bCs/>
                <w:sz w:val="20"/>
                <w:szCs w:val="20"/>
              </w:rPr>
              <w:t>l</w:t>
            </w:r>
          </w:p>
        </w:tc>
        <w:tc>
          <w:tcPr>
            <w:tcW w:w="581" w:type="pct"/>
            <w:shd w:val="clear" w:color="auto" w:fill="FFFFFF" w:themeFill="background1"/>
            <w:hideMark/>
          </w:tcPr>
          <w:p w14:paraId="5D580CE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Senecio pectinatus var. major</w:t>
            </w:r>
          </w:p>
        </w:tc>
        <w:tc>
          <w:tcPr>
            <w:tcW w:w="1259" w:type="pct"/>
            <w:shd w:val="clear" w:color="auto" w:fill="FFFFFF" w:themeFill="background1"/>
            <w:hideMark/>
          </w:tcPr>
          <w:p w14:paraId="15F2FFD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64E78E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B80476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CA2284F" w14:textId="77777777" w:rsidTr="00714EF7">
        <w:trPr>
          <w:trHeight w:val="480"/>
        </w:trPr>
        <w:tc>
          <w:tcPr>
            <w:tcW w:w="449" w:type="pct"/>
            <w:shd w:val="clear" w:color="auto" w:fill="FFFFFF" w:themeFill="background1"/>
            <w:hideMark/>
          </w:tcPr>
          <w:p w14:paraId="770C168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5CA5C4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Pennywort</w:t>
            </w:r>
          </w:p>
        </w:tc>
        <w:tc>
          <w:tcPr>
            <w:tcW w:w="581" w:type="pct"/>
            <w:shd w:val="clear" w:color="auto" w:fill="FFFFFF" w:themeFill="background1"/>
            <w:hideMark/>
          </w:tcPr>
          <w:p w14:paraId="5F42815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Schizeilema fragoseum</w:t>
            </w:r>
          </w:p>
        </w:tc>
        <w:tc>
          <w:tcPr>
            <w:tcW w:w="1259" w:type="pct"/>
            <w:shd w:val="clear" w:color="auto" w:fill="FFFFFF" w:themeFill="background1"/>
            <w:hideMark/>
          </w:tcPr>
          <w:p w14:paraId="1568718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2D8CF4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294418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ABB8518" w14:textId="77777777" w:rsidTr="00714EF7">
        <w:trPr>
          <w:trHeight w:val="480"/>
        </w:trPr>
        <w:tc>
          <w:tcPr>
            <w:tcW w:w="449" w:type="pct"/>
            <w:shd w:val="clear" w:color="auto" w:fill="FFFFFF" w:themeFill="background1"/>
            <w:hideMark/>
          </w:tcPr>
          <w:p w14:paraId="73F16A3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0F84A23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Phebalium</w:t>
            </w:r>
          </w:p>
        </w:tc>
        <w:tc>
          <w:tcPr>
            <w:tcW w:w="581" w:type="pct"/>
            <w:shd w:val="clear" w:color="auto" w:fill="FFFFFF" w:themeFill="background1"/>
            <w:hideMark/>
          </w:tcPr>
          <w:p w14:paraId="6E4FD08D"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Phebalium squamulosum ssp. alpinum</w:t>
            </w:r>
          </w:p>
        </w:tc>
        <w:tc>
          <w:tcPr>
            <w:tcW w:w="1259" w:type="pct"/>
            <w:shd w:val="clear" w:color="auto" w:fill="FFFFFF" w:themeFill="background1"/>
            <w:hideMark/>
          </w:tcPr>
          <w:p w14:paraId="0700906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BAFCD7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269AA6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D33B707" w14:textId="77777777" w:rsidTr="00714EF7">
        <w:trPr>
          <w:trHeight w:val="480"/>
        </w:trPr>
        <w:tc>
          <w:tcPr>
            <w:tcW w:w="449" w:type="pct"/>
            <w:shd w:val="clear" w:color="auto" w:fill="FFFFFF" w:themeFill="background1"/>
            <w:hideMark/>
          </w:tcPr>
          <w:p w14:paraId="56EDA25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757AAFE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Rush</w:t>
            </w:r>
          </w:p>
        </w:tc>
        <w:tc>
          <w:tcPr>
            <w:tcW w:w="581" w:type="pct"/>
            <w:shd w:val="clear" w:color="auto" w:fill="FFFFFF" w:themeFill="background1"/>
            <w:hideMark/>
          </w:tcPr>
          <w:p w14:paraId="7EBB6D9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Juncus brevibracteus</w:t>
            </w:r>
          </w:p>
        </w:tc>
        <w:tc>
          <w:tcPr>
            <w:tcW w:w="1259" w:type="pct"/>
            <w:shd w:val="clear" w:color="auto" w:fill="FFFFFF" w:themeFill="background1"/>
            <w:hideMark/>
          </w:tcPr>
          <w:p w14:paraId="7767FBB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B308EC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0E2F09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614DBF8" w14:textId="77777777" w:rsidTr="00714EF7">
        <w:trPr>
          <w:trHeight w:val="480"/>
        </w:trPr>
        <w:tc>
          <w:tcPr>
            <w:tcW w:w="449" w:type="pct"/>
            <w:shd w:val="clear" w:color="auto" w:fill="FFFFFF" w:themeFill="background1"/>
            <w:hideMark/>
          </w:tcPr>
          <w:p w14:paraId="240164E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6488D83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Stackhousia</w:t>
            </w:r>
          </w:p>
        </w:tc>
        <w:tc>
          <w:tcPr>
            <w:tcW w:w="581" w:type="pct"/>
            <w:shd w:val="clear" w:color="auto" w:fill="FFFFFF" w:themeFill="background1"/>
            <w:hideMark/>
          </w:tcPr>
          <w:p w14:paraId="70DACDAD"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Stackhousia pulvinaris</w:t>
            </w:r>
          </w:p>
        </w:tc>
        <w:tc>
          <w:tcPr>
            <w:tcW w:w="1259" w:type="pct"/>
            <w:shd w:val="clear" w:color="auto" w:fill="FFFFFF" w:themeFill="background1"/>
            <w:hideMark/>
          </w:tcPr>
          <w:p w14:paraId="15116C0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86AC81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38C3D3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026044D" w14:textId="77777777" w:rsidTr="00714EF7">
        <w:trPr>
          <w:trHeight w:val="480"/>
        </w:trPr>
        <w:tc>
          <w:tcPr>
            <w:tcW w:w="449" w:type="pct"/>
            <w:shd w:val="clear" w:color="auto" w:fill="FFFFFF" w:themeFill="background1"/>
            <w:hideMark/>
          </w:tcPr>
          <w:p w14:paraId="6947780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75D4BAE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Alpine Wattle</w:t>
            </w:r>
          </w:p>
        </w:tc>
        <w:tc>
          <w:tcPr>
            <w:tcW w:w="581" w:type="pct"/>
            <w:shd w:val="clear" w:color="auto" w:fill="FFFFFF" w:themeFill="background1"/>
            <w:hideMark/>
          </w:tcPr>
          <w:p w14:paraId="7D13DEC6"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Acacia alpina</w:t>
            </w:r>
          </w:p>
        </w:tc>
        <w:tc>
          <w:tcPr>
            <w:tcW w:w="1259" w:type="pct"/>
            <w:shd w:val="clear" w:color="auto" w:fill="FFFFFF" w:themeFill="background1"/>
            <w:hideMark/>
          </w:tcPr>
          <w:p w14:paraId="7E56599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1B9272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720609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FCAC79D" w14:textId="77777777" w:rsidTr="00714EF7">
        <w:trPr>
          <w:trHeight w:val="480"/>
        </w:trPr>
        <w:tc>
          <w:tcPr>
            <w:tcW w:w="449" w:type="pct"/>
            <w:shd w:val="clear" w:color="auto" w:fill="FFFFFF" w:themeFill="background1"/>
            <w:hideMark/>
          </w:tcPr>
          <w:p w14:paraId="0D7FE574"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7E9240B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Antelope Greenhood</w:t>
            </w:r>
          </w:p>
        </w:tc>
        <w:tc>
          <w:tcPr>
            <w:tcW w:w="581" w:type="pct"/>
            <w:shd w:val="clear" w:color="auto" w:fill="FFFFFF" w:themeFill="background1"/>
            <w:hideMark/>
          </w:tcPr>
          <w:p w14:paraId="4BC8D74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laxa</w:t>
            </w:r>
          </w:p>
        </w:tc>
        <w:tc>
          <w:tcPr>
            <w:tcW w:w="1259" w:type="pct"/>
            <w:shd w:val="clear" w:color="auto" w:fill="FFFFFF" w:themeFill="background1"/>
            <w:hideMark/>
          </w:tcPr>
          <w:p w14:paraId="72F7F7A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DE42C8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58D7B9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35152AA" w14:textId="77777777" w:rsidTr="00714EF7">
        <w:trPr>
          <w:trHeight w:val="480"/>
        </w:trPr>
        <w:tc>
          <w:tcPr>
            <w:tcW w:w="449" w:type="pct"/>
            <w:shd w:val="clear" w:color="auto" w:fill="FFFFFF" w:themeFill="background1"/>
            <w:hideMark/>
          </w:tcPr>
          <w:p w14:paraId="6158AC9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1E340C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Archers Sedge</w:t>
            </w:r>
          </w:p>
        </w:tc>
        <w:tc>
          <w:tcPr>
            <w:tcW w:w="581" w:type="pct"/>
            <w:shd w:val="clear" w:color="auto" w:fill="FFFFFF" w:themeFill="background1"/>
            <w:hideMark/>
          </w:tcPr>
          <w:p w14:paraId="263802A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Carex archeri</w:t>
            </w:r>
          </w:p>
        </w:tc>
        <w:tc>
          <w:tcPr>
            <w:tcW w:w="1259" w:type="pct"/>
            <w:shd w:val="clear" w:color="auto" w:fill="FFFFFF" w:themeFill="background1"/>
            <w:hideMark/>
          </w:tcPr>
          <w:p w14:paraId="4DCAB90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5282A4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0EA307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9D9692E" w14:textId="77777777" w:rsidTr="00714EF7">
        <w:trPr>
          <w:trHeight w:val="480"/>
        </w:trPr>
        <w:tc>
          <w:tcPr>
            <w:tcW w:w="449" w:type="pct"/>
            <w:shd w:val="clear" w:color="auto" w:fill="FFFFFF" w:themeFill="background1"/>
            <w:hideMark/>
          </w:tcPr>
          <w:p w14:paraId="71DD2802"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4C54D64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Austral Moonwort</w:t>
            </w:r>
          </w:p>
        </w:tc>
        <w:tc>
          <w:tcPr>
            <w:tcW w:w="581" w:type="pct"/>
            <w:shd w:val="clear" w:color="auto" w:fill="FFFFFF" w:themeFill="background1"/>
            <w:hideMark/>
          </w:tcPr>
          <w:p w14:paraId="6DAD3DE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Botrychium australe</w:t>
            </w:r>
          </w:p>
        </w:tc>
        <w:tc>
          <w:tcPr>
            <w:tcW w:w="1259" w:type="pct"/>
            <w:shd w:val="clear" w:color="auto" w:fill="FFFFFF" w:themeFill="background1"/>
            <w:hideMark/>
          </w:tcPr>
          <w:p w14:paraId="2A2BC3A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BFD61C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29D5BD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A52C97C" w14:textId="77777777" w:rsidTr="00714EF7">
        <w:trPr>
          <w:trHeight w:val="480"/>
        </w:trPr>
        <w:tc>
          <w:tcPr>
            <w:tcW w:w="449" w:type="pct"/>
            <w:shd w:val="clear" w:color="auto" w:fill="FFFFFF" w:themeFill="background1"/>
            <w:hideMark/>
          </w:tcPr>
          <w:p w14:paraId="44A4B8FE"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7E59B35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Austral Toad-flax</w:t>
            </w:r>
          </w:p>
        </w:tc>
        <w:tc>
          <w:tcPr>
            <w:tcW w:w="581" w:type="pct"/>
            <w:shd w:val="clear" w:color="auto" w:fill="FFFFFF" w:themeFill="background1"/>
            <w:hideMark/>
          </w:tcPr>
          <w:p w14:paraId="52425DA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Thesium australe</w:t>
            </w:r>
          </w:p>
        </w:tc>
        <w:tc>
          <w:tcPr>
            <w:tcW w:w="1259" w:type="pct"/>
            <w:shd w:val="clear" w:color="auto" w:fill="FFFFFF" w:themeFill="background1"/>
            <w:hideMark/>
          </w:tcPr>
          <w:p w14:paraId="5710E24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hideMark/>
          </w:tcPr>
          <w:p w14:paraId="3DC4D61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4356219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A5B6ECB" w14:textId="77777777" w:rsidTr="00714EF7">
        <w:trPr>
          <w:trHeight w:val="480"/>
        </w:trPr>
        <w:tc>
          <w:tcPr>
            <w:tcW w:w="449" w:type="pct"/>
            <w:shd w:val="clear" w:color="auto" w:fill="FFFFFF" w:themeFill="background1"/>
            <w:hideMark/>
          </w:tcPr>
          <w:p w14:paraId="35088605"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30A3DD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Beechworth Silver Stringybark</w:t>
            </w:r>
          </w:p>
        </w:tc>
        <w:tc>
          <w:tcPr>
            <w:tcW w:w="581" w:type="pct"/>
            <w:shd w:val="clear" w:color="auto" w:fill="FFFFFF" w:themeFill="background1"/>
            <w:hideMark/>
          </w:tcPr>
          <w:p w14:paraId="5AF33AA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Eucalyptus cinerea ssp. cinerea</w:t>
            </w:r>
          </w:p>
        </w:tc>
        <w:tc>
          <w:tcPr>
            <w:tcW w:w="1259" w:type="pct"/>
            <w:shd w:val="clear" w:color="auto" w:fill="FFFFFF" w:themeFill="background1"/>
            <w:hideMark/>
          </w:tcPr>
          <w:p w14:paraId="401DA81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CC6D75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33F318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24FF91E" w14:textId="77777777" w:rsidTr="00714EF7">
        <w:trPr>
          <w:trHeight w:val="480"/>
        </w:trPr>
        <w:tc>
          <w:tcPr>
            <w:tcW w:w="449" w:type="pct"/>
            <w:shd w:val="clear" w:color="auto" w:fill="FFFFFF" w:themeFill="background1"/>
            <w:hideMark/>
          </w:tcPr>
          <w:p w14:paraId="10B6336C"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38DF804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Bent-leaf Wattle</w:t>
            </w:r>
          </w:p>
        </w:tc>
        <w:tc>
          <w:tcPr>
            <w:tcW w:w="581" w:type="pct"/>
            <w:shd w:val="clear" w:color="auto" w:fill="FFFFFF" w:themeFill="background1"/>
            <w:hideMark/>
          </w:tcPr>
          <w:p w14:paraId="714875D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Acacia flexifolia</w:t>
            </w:r>
          </w:p>
        </w:tc>
        <w:tc>
          <w:tcPr>
            <w:tcW w:w="1259" w:type="pct"/>
            <w:shd w:val="clear" w:color="auto" w:fill="FFFFFF" w:themeFill="background1"/>
            <w:hideMark/>
          </w:tcPr>
          <w:p w14:paraId="03DE6BD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6DCC95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F24D01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EB43F32" w14:textId="77777777" w:rsidTr="00714EF7">
        <w:trPr>
          <w:trHeight w:val="480"/>
        </w:trPr>
        <w:tc>
          <w:tcPr>
            <w:tcW w:w="449" w:type="pct"/>
            <w:shd w:val="clear" w:color="auto" w:fill="FFFFFF" w:themeFill="background1"/>
            <w:hideMark/>
          </w:tcPr>
          <w:p w14:paraId="7114C9EA"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459303E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Blue-leaf Tussock-grass</w:t>
            </w:r>
          </w:p>
        </w:tc>
        <w:tc>
          <w:tcPr>
            <w:tcW w:w="581" w:type="pct"/>
            <w:shd w:val="clear" w:color="auto" w:fill="FFFFFF" w:themeFill="background1"/>
            <w:hideMark/>
          </w:tcPr>
          <w:p w14:paraId="340A86E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Poa sieberiana var. cyanophylla</w:t>
            </w:r>
          </w:p>
        </w:tc>
        <w:tc>
          <w:tcPr>
            <w:tcW w:w="1259" w:type="pct"/>
            <w:shd w:val="clear" w:color="auto" w:fill="FFFFFF" w:themeFill="background1"/>
            <w:hideMark/>
          </w:tcPr>
          <w:p w14:paraId="12E6CDD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B72D31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F1834F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2F4C62F" w14:textId="77777777" w:rsidTr="00714EF7">
        <w:trPr>
          <w:trHeight w:val="480"/>
        </w:trPr>
        <w:tc>
          <w:tcPr>
            <w:tcW w:w="449" w:type="pct"/>
            <w:shd w:val="clear" w:color="auto" w:fill="FFFFFF" w:themeFill="background1"/>
            <w:hideMark/>
          </w:tcPr>
          <w:p w14:paraId="03E930BE"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3FF98C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Blue-tongue Greenhood</w:t>
            </w:r>
          </w:p>
        </w:tc>
        <w:tc>
          <w:tcPr>
            <w:tcW w:w="581" w:type="pct"/>
            <w:shd w:val="clear" w:color="auto" w:fill="FFFFFF" w:themeFill="background1"/>
            <w:hideMark/>
          </w:tcPr>
          <w:p w14:paraId="1F93F2A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oreophila</w:t>
            </w:r>
          </w:p>
        </w:tc>
        <w:tc>
          <w:tcPr>
            <w:tcW w:w="1259" w:type="pct"/>
            <w:shd w:val="clear" w:color="auto" w:fill="FFFFFF" w:themeFill="background1"/>
            <w:hideMark/>
          </w:tcPr>
          <w:p w14:paraId="09D03ED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15079FF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609082B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0CFACB5" w14:textId="77777777" w:rsidTr="00714EF7">
        <w:trPr>
          <w:trHeight w:val="480"/>
        </w:trPr>
        <w:tc>
          <w:tcPr>
            <w:tcW w:w="449" w:type="pct"/>
            <w:shd w:val="clear" w:color="auto" w:fill="FFFFFF" w:themeFill="background1"/>
            <w:hideMark/>
          </w:tcPr>
          <w:p w14:paraId="2363C90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4623BDC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Blunt-leaf Pomaderris</w:t>
            </w:r>
          </w:p>
        </w:tc>
        <w:tc>
          <w:tcPr>
            <w:tcW w:w="581" w:type="pct"/>
            <w:shd w:val="clear" w:color="auto" w:fill="FFFFFF" w:themeFill="background1"/>
            <w:hideMark/>
          </w:tcPr>
          <w:p w14:paraId="64334F0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Pomaderris helianthemifolia</w:t>
            </w:r>
          </w:p>
        </w:tc>
        <w:tc>
          <w:tcPr>
            <w:tcW w:w="1259" w:type="pct"/>
            <w:shd w:val="clear" w:color="auto" w:fill="FFFFFF" w:themeFill="background1"/>
            <w:hideMark/>
          </w:tcPr>
          <w:p w14:paraId="1F6BCF6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600990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FFB8FF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89EC3C4" w14:textId="77777777" w:rsidTr="00714EF7">
        <w:trPr>
          <w:trHeight w:val="480"/>
        </w:trPr>
        <w:tc>
          <w:tcPr>
            <w:tcW w:w="449" w:type="pct"/>
            <w:shd w:val="clear" w:color="auto" w:fill="FFFFFF" w:themeFill="background1"/>
            <w:hideMark/>
          </w:tcPr>
          <w:p w14:paraId="4A2186C0"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033B5C4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Bogong Daisy-bush</w:t>
            </w:r>
          </w:p>
        </w:tc>
        <w:tc>
          <w:tcPr>
            <w:tcW w:w="581" w:type="pct"/>
            <w:shd w:val="clear" w:color="auto" w:fill="FFFFFF" w:themeFill="background1"/>
            <w:hideMark/>
          </w:tcPr>
          <w:p w14:paraId="174FD22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Olearia frostii</w:t>
            </w:r>
          </w:p>
        </w:tc>
        <w:tc>
          <w:tcPr>
            <w:tcW w:w="1259" w:type="pct"/>
            <w:shd w:val="clear" w:color="auto" w:fill="FFFFFF" w:themeFill="background1"/>
            <w:hideMark/>
          </w:tcPr>
          <w:p w14:paraId="6C3F060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48D6364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5CEDC4A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A77CD27" w14:textId="77777777" w:rsidTr="00714EF7">
        <w:trPr>
          <w:trHeight w:val="480"/>
        </w:trPr>
        <w:tc>
          <w:tcPr>
            <w:tcW w:w="449" w:type="pct"/>
            <w:shd w:val="clear" w:color="auto" w:fill="FFFFFF" w:themeFill="background1"/>
            <w:hideMark/>
          </w:tcPr>
          <w:p w14:paraId="6DC90267"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536E1F3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Bristly Helmet-orchid</w:t>
            </w:r>
          </w:p>
        </w:tc>
        <w:tc>
          <w:tcPr>
            <w:tcW w:w="581" w:type="pct"/>
            <w:shd w:val="clear" w:color="auto" w:fill="FFFFFF" w:themeFill="background1"/>
            <w:hideMark/>
          </w:tcPr>
          <w:p w14:paraId="42AFFC6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Corybas hispidus</w:t>
            </w:r>
          </w:p>
        </w:tc>
        <w:tc>
          <w:tcPr>
            <w:tcW w:w="1259" w:type="pct"/>
            <w:shd w:val="clear" w:color="auto" w:fill="FFFFFF" w:themeFill="background1"/>
            <w:hideMark/>
          </w:tcPr>
          <w:p w14:paraId="74731EE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7F75B78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620E524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6F1C0AA" w14:textId="77777777" w:rsidTr="00714EF7">
        <w:trPr>
          <w:trHeight w:val="480"/>
        </w:trPr>
        <w:tc>
          <w:tcPr>
            <w:tcW w:w="449" w:type="pct"/>
            <w:shd w:val="clear" w:color="auto" w:fill="FFFFFF" w:themeFill="background1"/>
            <w:hideMark/>
          </w:tcPr>
          <w:p w14:paraId="41063D1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7617E3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Brittle Bladder-fern</w:t>
            </w:r>
          </w:p>
        </w:tc>
        <w:tc>
          <w:tcPr>
            <w:tcW w:w="581" w:type="pct"/>
            <w:shd w:val="clear" w:color="auto" w:fill="FFFFFF" w:themeFill="background1"/>
            <w:hideMark/>
          </w:tcPr>
          <w:p w14:paraId="62347B1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Cystopteris tasmanica</w:t>
            </w:r>
          </w:p>
        </w:tc>
        <w:tc>
          <w:tcPr>
            <w:tcW w:w="1259" w:type="pct"/>
            <w:shd w:val="clear" w:color="auto" w:fill="FFFFFF" w:themeFill="background1"/>
            <w:hideMark/>
          </w:tcPr>
          <w:p w14:paraId="1263238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0055F94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7D483A4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0D5F34D" w14:textId="77777777" w:rsidTr="00714EF7">
        <w:trPr>
          <w:trHeight w:val="480"/>
        </w:trPr>
        <w:tc>
          <w:tcPr>
            <w:tcW w:w="449" w:type="pct"/>
            <w:shd w:val="clear" w:color="auto" w:fill="FFFFFF" w:themeFill="background1"/>
            <w:hideMark/>
          </w:tcPr>
          <w:p w14:paraId="13792B6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A83BD2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Broad-leaf Hop-bush</w:t>
            </w:r>
          </w:p>
        </w:tc>
        <w:tc>
          <w:tcPr>
            <w:tcW w:w="581" w:type="pct"/>
            <w:shd w:val="clear" w:color="auto" w:fill="FFFFFF" w:themeFill="background1"/>
            <w:hideMark/>
          </w:tcPr>
          <w:p w14:paraId="1AFB6E3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Dodonaea rhombifolia</w:t>
            </w:r>
          </w:p>
        </w:tc>
        <w:tc>
          <w:tcPr>
            <w:tcW w:w="1259" w:type="pct"/>
            <w:shd w:val="clear" w:color="auto" w:fill="FFFFFF" w:themeFill="background1"/>
            <w:hideMark/>
          </w:tcPr>
          <w:p w14:paraId="3AC0C61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07B64F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8DC91E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6D4644A" w14:textId="77777777" w:rsidTr="00714EF7">
        <w:trPr>
          <w:trHeight w:val="480"/>
        </w:trPr>
        <w:tc>
          <w:tcPr>
            <w:tcW w:w="449" w:type="pct"/>
            <w:shd w:val="clear" w:color="auto" w:fill="FFFFFF" w:themeFill="background1"/>
            <w:hideMark/>
          </w:tcPr>
          <w:p w14:paraId="5AE3CD8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704FA38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Broad-lip Leek-orchid</w:t>
            </w:r>
          </w:p>
        </w:tc>
        <w:tc>
          <w:tcPr>
            <w:tcW w:w="581" w:type="pct"/>
            <w:shd w:val="clear" w:color="auto" w:fill="FFFFFF" w:themeFill="background1"/>
            <w:hideMark/>
          </w:tcPr>
          <w:p w14:paraId="3A407D4E"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Prasophyllum patens</w:t>
            </w:r>
          </w:p>
        </w:tc>
        <w:tc>
          <w:tcPr>
            <w:tcW w:w="1259" w:type="pct"/>
            <w:shd w:val="clear" w:color="auto" w:fill="FFFFFF" w:themeFill="background1"/>
            <w:hideMark/>
          </w:tcPr>
          <w:p w14:paraId="5713F37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370568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7B35BC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330AFB5" w14:textId="77777777" w:rsidTr="00714EF7">
        <w:trPr>
          <w:trHeight w:val="480"/>
        </w:trPr>
        <w:tc>
          <w:tcPr>
            <w:tcW w:w="449" w:type="pct"/>
            <w:shd w:val="clear" w:color="auto" w:fill="FFFFFF" w:themeFill="background1"/>
            <w:hideMark/>
          </w:tcPr>
          <w:p w14:paraId="0D184EEA"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78982D4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Buffalo Sallee</w:t>
            </w:r>
          </w:p>
        </w:tc>
        <w:tc>
          <w:tcPr>
            <w:tcW w:w="581" w:type="pct"/>
            <w:shd w:val="clear" w:color="auto" w:fill="FFFFFF" w:themeFill="background1"/>
            <w:hideMark/>
          </w:tcPr>
          <w:p w14:paraId="010E5843"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Eucalyptus mitchelliana</w:t>
            </w:r>
          </w:p>
        </w:tc>
        <w:tc>
          <w:tcPr>
            <w:tcW w:w="1259" w:type="pct"/>
            <w:shd w:val="clear" w:color="auto" w:fill="FFFFFF" w:themeFill="background1"/>
            <w:hideMark/>
          </w:tcPr>
          <w:p w14:paraId="1E5CB6D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5E022C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2A370F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EEE92DB" w14:textId="77777777" w:rsidTr="00714EF7">
        <w:trPr>
          <w:trHeight w:val="480"/>
        </w:trPr>
        <w:tc>
          <w:tcPr>
            <w:tcW w:w="449" w:type="pct"/>
            <w:shd w:val="clear" w:color="auto" w:fill="FFFFFF" w:themeFill="background1"/>
            <w:hideMark/>
          </w:tcPr>
          <w:p w14:paraId="6DD18AA4"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AC0B84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Button Rush</w:t>
            </w:r>
          </w:p>
        </w:tc>
        <w:tc>
          <w:tcPr>
            <w:tcW w:w="581" w:type="pct"/>
            <w:shd w:val="clear" w:color="auto" w:fill="FFFFFF" w:themeFill="background1"/>
            <w:hideMark/>
          </w:tcPr>
          <w:p w14:paraId="6E69670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Lipocarpha microcephala</w:t>
            </w:r>
          </w:p>
        </w:tc>
        <w:tc>
          <w:tcPr>
            <w:tcW w:w="1259" w:type="pct"/>
            <w:shd w:val="clear" w:color="auto" w:fill="FFFFFF" w:themeFill="background1"/>
            <w:hideMark/>
          </w:tcPr>
          <w:p w14:paraId="5CA3954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AA35F5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88DB1E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CBF9A4B" w14:textId="77777777" w:rsidTr="00714EF7">
        <w:trPr>
          <w:trHeight w:val="480"/>
        </w:trPr>
        <w:tc>
          <w:tcPr>
            <w:tcW w:w="449" w:type="pct"/>
            <w:shd w:val="clear" w:color="auto" w:fill="FFFFFF" w:themeFill="background1"/>
            <w:hideMark/>
          </w:tcPr>
          <w:p w14:paraId="1184AE4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A1EC80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Catkin Wattle</w:t>
            </w:r>
          </w:p>
        </w:tc>
        <w:tc>
          <w:tcPr>
            <w:tcW w:w="581" w:type="pct"/>
            <w:shd w:val="clear" w:color="auto" w:fill="FFFFFF" w:themeFill="background1"/>
            <w:hideMark/>
          </w:tcPr>
          <w:p w14:paraId="79EBFC5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Acacia dallachiana</w:t>
            </w:r>
          </w:p>
        </w:tc>
        <w:tc>
          <w:tcPr>
            <w:tcW w:w="1259" w:type="pct"/>
            <w:shd w:val="clear" w:color="auto" w:fill="FFFFFF" w:themeFill="background1"/>
            <w:hideMark/>
          </w:tcPr>
          <w:p w14:paraId="6D3CB35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CB884F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DD2D84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23E2B56" w14:textId="77777777" w:rsidTr="00714EF7">
        <w:trPr>
          <w:trHeight w:val="480"/>
        </w:trPr>
        <w:tc>
          <w:tcPr>
            <w:tcW w:w="449" w:type="pct"/>
            <w:shd w:val="clear" w:color="auto" w:fill="FFFFFF" w:themeFill="background1"/>
            <w:hideMark/>
          </w:tcPr>
          <w:p w14:paraId="5D8F172C"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5578CA6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Chinese Lespedeza</w:t>
            </w:r>
          </w:p>
        </w:tc>
        <w:tc>
          <w:tcPr>
            <w:tcW w:w="581" w:type="pct"/>
            <w:shd w:val="clear" w:color="auto" w:fill="FFFFFF" w:themeFill="background1"/>
            <w:hideMark/>
          </w:tcPr>
          <w:p w14:paraId="15FA9077"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Lespedeza juncea ssp. sericea</w:t>
            </w:r>
          </w:p>
        </w:tc>
        <w:tc>
          <w:tcPr>
            <w:tcW w:w="1259" w:type="pct"/>
            <w:shd w:val="clear" w:color="auto" w:fill="FFFFFF" w:themeFill="background1"/>
            <w:hideMark/>
          </w:tcPr>
          <w:p w14:paraId="4884E90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DED0D3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A21802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6A2E2B08" w14:textId="77777777" w:rsidTr="00714EF7">
        <w:trPr>
          <w:trHeight w:val="480"/>
        </w:trPr>
        <w:tc>
          <w:tcPr>
            <w:tcW w:w="449" w:type="pct"/>
            <w:shd w:val="clear" w:color="auto" w:fill="FFFFFF" w:themeFill="background1"/>
            <w:hideMark/>
          </w:tcPr>
          <w:p w14:paraId="5611740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769E39F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Cliff Cudweed</w:t>
            </w:r>
          </w:p>
        </w:tc>
        <w:tc>
          <w:tcPr>
            <w:tcW w:w="581" w:type="pct"/>
            <w:shd w:val="clear" w:color="auto" w:fill="FFFFFF" w:themeFill="background1"/>
            <w:hideMark/>
          </w:tcPr>
          <w:p w14:paraId="2F23973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Euchiton umbricolus</w:t>
            </w:r>
          </w:p>
        </w:tc>
        <w:tc>
          <w:tcPr>
            <w:tcW w:w="1259" w:type="pct"/>
            <w:shd w:val="clear" w:color="auto" w:fill="FFFFFF" w:themeFill="background1"/>
            <w:hideMark/>
          </w:tcPr>
          <w:p w14:paraId="036E1AF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20C34D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954EDA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22E4165" w14:textId="77777777" w:rsidTr="00714EF7">
        <w:trPr>
          <w:trHeight w:val="480"/>
        </w:trPr>
        <w:tc>
          <w:tcPr>
            <w:tcW w:w="449" w:type="pct"/>
            <w:shd w:val="clear" w:color="auto" w:fill="FFFFFF" w:themeFill="background1"/>
            <w:hideMark/>
          </w:tcPr>
          <w:p w14:paraId="0835CC6B"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2EFD7A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Clover Glycine</w:t>
            </w:r>
          </w:p>
        </w:tc>
        <w:tc>
          <w:tcPr>
            <w:tcW w:w="581" w:type="pct"/>
            <w:shd w:val="clear" w:color="auto" w:fill="FFFFFF" w:themeFill="background1"/>
            <w:hideMark/>
          </w:tcPr>
          <w:p w14:paraId="1631C12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Glycine latrobeana</w:t>
            </w:r>
          </w:p>
        </w:tc>
        <w:tc>
          <w:tcPr>
            <w:tcW w:w="1259" w:type="pct"/>
            <w:shd w:val="clear" w:color="auto" w:fill="FFFFFF" w:themeFill="background1"/>
            <w:hideMark/>
          </w:tcPr>
          <w:p w14:paraId="0DCC66B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58E2B8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A282C0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D3A3FAE" w14:textId="77777777" w:rsidTr="00714EF7">
        <w:trPr>
          <w:trHeight w:val="480"/>
        </w:trPr>
        <w:tc>
          <w:tcPr>
            <w:tcW w:w="449" w:type="pct"/>
            <w:shd w:val="clear" w:color="auto" w:fill="FFFFFF" w:themeFill="background1"/>
            <w:hideMark/>
          </w:tcPr>
          <w:p w14:paraId="638F7749"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1E0232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Cobberas Grevillea</w:t>
            </w:r>
          </w:p>
        </w:tc>
        <w:tc>
          <w:tcPr>
            <w:tcW w:w="581" w:type="pct"/>
            <w:shd w:val="clear" w:color="auto" w:fill="FFFFFF" w:themeFill="background1"/>
            <w:hideMark/>
          </w:tcPr>
          <w:p w14:paraId="5EB2789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Grevillea brevifolia</w:t>
            </w:r>
          </w:p>
        </w:tc>
        <w:tc>
          <w:tcPr>
            <w:tcW w:w="1259" w:type="pct"/>
            <w:shd w:val="clear" w:color="auto" w:fill="FFFFFF" w:themeFill="background1"/>
            <w:hideMark/>
          </w:tcPr>
          <w:p w14:paraId="7FCA4E9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F35E71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1EF87D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94CCC3E" w14:textId="77777777" w:rsidTr="00714EF7">
        <w:trPr>
          <w:trHeight w:val="480"/>
        </w:trPr>
        <w:tc>
          <w:tcPr>
            <w:tcW w:w="449" w:type="pct"/>
            <w:shd w:val="clear" w:color="auto" w:fill="FFFFFF" w:themeFill="background1"/>
            <w:hideMark/>
          </w:tcPr>
          <w:p w14:paraId="3EA9DF7C"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5EF79D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Comb Wheat-grass</w:t>
            </w:r>
          </w:p>
        </w:tc>
        <w:tc>
          <w:tcPr>
            <w:tcW w:w="581" w:type="pct"/>
            <w:shd w:val="clear" w:color="auto" w:fill="FFFFFF" w:themeFill="background1"/>
            <w:hideMark/>
          </w:tcPr>
          <w:p w14:paraId="1F21956E"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Australopyrum retrofractum</w:t>
            </w:r>
          </w:p>
        </w:tc>
        <w:tc>
          <w:tcPr>
            <w:tcW w:w="1259" w:type="pct"/>
            <w:shd w:val="clear" w:color="auto" w:fill="FFFFFF" w:themeFill="background1"/>
            <w:hideMark/>
          </w:tcPr>
          <w:p w14:paraId="666E678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486028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41BCB2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41668C3" w14:textId="77777777" w:rsidTr="00714EF7">
        <w:trPr>
          <w:trHeight w:val="480"/>
        </w:trPr>
        <w:tc>
          <w:tcPr>
            <w:tcW w:w="449" w:type="pct"/>
            <w:shd w:val="clear" w:color="auto" w:fill="FFFFFF" w:themeFill="background1"/>
            <w:hideMark/>
          </w:tcPr>
          <w:p w14:paraId="624427C9"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6BB72BE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Common Spleenwort</w:t>
            </w:r>
          </w:p>
        </w:tc>
        <w:tc>
          <w:tcPr>
            <w:tcW w:w="581" w:type="pct"/>
            <w:shd w:val="clear" w:color="auto" w:fill="FFFFFF" w:themeFill="background1"/>
            <w:hideMark/>
          </w:tcPr>
          <w:p w14:paraId="6D1B12C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Asplenium trichomanes</w:t>
            </w:r>
          </w:p>
        </w:tc>
        <w:tc>
          <w:tcPr>
            <w:tcW w:w="1259" w:type="pct"/>
            <w:shd w:val="clear" w:color="auto" w:fill="FFFFFF" w:themeFill="background1"/>
            <w:hideMark/>
          </w:tcPr>
          <w:p w14:paraId="42AB62F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401348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D49678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A8E8E1B" w14:textId="77777777" w:rsidTr="00714EF7">
        <w:trPr>
          <w:trHeight w:val="480"/>
        </w:trPr>
        <w:tc>
          <w:tcPr>
            <w:tcW w:w="449" w:type="pct"/>
            <w:shd w:val="clear" w:color="auto" w:fill="FFFFFF" w:themeFill="background1"/>
            <w:hideMark/>
          </w:tcPr>
          <w:p w14:paraId="6ABDC0E7"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0C9E436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Concave Pomaderris</w:t>
            </w:r>
          </w:p>
        </w:tc>
        <w:tc>
          <w:tcPr>
            <w:tcW w:w="581" w:type="pct"/>
            <w:shd w:val="clear" w:color="auto" w:fill="FFFFFF" w:themeFill="background1"/>
            <w:hideMark/>
          </w:tcPr>
          <w:p w14:paraId="2E8B6B1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Pomaderris subplicata</w:t>
            </w:r>
          </w:p>
        </w:tc>
        <w:tc>
          <w:tcPr>
            <w:tcW w:w="1259" w:type="pct"/>
            <w:shd w:val="clear" w:color="auto" w:fill="FFFFFF" w:themeFill="background1"/>
            <w:hideMark/>
          </w:tcPr>
          <w:p w14:paraId="3598AB3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CEE71D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population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291484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CCD11BB" w14:textId="77777777" w:rsidTr="00714EF7">
        <w:trPr>
          <w:trHeight w:val="480"/>
        </w:trPr>
        <w:tc>
          <w:tcPr>
            <w:tcW w:w="449" w:type="pct"/>
            <w:shd w:val="clear" w:color="auto" w:fill="FFFFFF" w:themeFill="background1"/>
            <w:hideMark/>
          </w:tcPr>
          <w:p w14:paraId="09EE7223"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B9D516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Convex Pomaderris</w:t>
            </w:r>
          </w:p>
        </w:tc>
        <w:tc>
          <w:tcPr>
            <w:tcW w:w="581" w:type="pct"/>
            <w:shd w:val="clear" w:color="auto" w:fill="FFFFFF" w:themeFill="background1"/>
            <w:hideMark/>
          </w:tcPr>
          <w:p w14:paraId="7D48A81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Pomaderris subcapitata</w:t>
            </w:r>
          </w:p>
        </w:tc>
        <w:tc>
          <w:tcPr>
            <w:tcW w:w="1259" w:type="pct"/>
            <w:shd w:val="clear" w:color="auto" w:fill="FFFFFF" w:themeFill="background1"/>
            <w:hideMark/>
          </w:tcPr>
          <w:p w14:paraId="67658C1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DBC336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80E046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AF3F351" w14:textId="77777777" w:rsidTr="00714EF7">
        <w:trPr>
          <w:trHeight w:val="480"/>
        </w:trPr>
        <w:tc>
          <w:tcPr>
            <w:tcW w:w="449" w:type="pct"/>
            <w:shd w:val="clear" w:color="auto" w:fill="FFFFFF" w:themeFill="background1"/>
            <w:hideMark/>
          </w:tcPr>
          <w:p w14:paraId="722E1310"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6C9E4EB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Crimson Grevillea</w:t>
            </w:r>
          </w:p>
        </w:tc>
        <w:tc>
          <w:tcPr>
            <w:tcW w:w="581" w:type="pct"/>
            <w:shd w:val="clear" w:color="auto" w:fill="FFFFFF" w:themeFill="background1"/>
            <w:hideMark/>
          </w:tcPr>
          <w:p w14:paraId="103F814E"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Grevillea polybractea</w:t>
            </w:r>
          </w:p>
        </w:tc>
        <w:tc>
          <w:tcPr>
            <w:tcW w:w="1259" w:type="pct"/>
            <w:shd w:val="clear" w:color="auto" w:fill="FFFFFF" w:themeFill="background1"/>
            <w:hideMark/>
          </w:tcPr>
          <w:p w14:paraId="6F503C5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426C4F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E602EE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959AC0B" w14:textId="77777777" w:rsidTr="00714EF7">
        <w:trPr>
          <w:trHeight w:val="480"/>
        </w:trPr>
        <w:tc>
          <w:tcPr>
            <w:tcW w:w="449" w:type="pct"/>
            <w:shd w:val="clear" w:color="auto" w:fill="FFFFFF" w:themeFill="background1"/>
            <w:hideMark/>
          </w:tcPr>
          <w:p w14:paraId="1BCA220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3488117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Crimson Spider-orchid</w:t>
            </w:r>
          </w:p>
        </w:tc>
        <w:tc>
          <w:tcPr>
            <w:tcW w:w="581" w:type="pct"/>
            <w:shd w:val="clear" w:color="auto" w:fill="FFFFFF" w:themeFill="background1"/>
            <w:hideMark/>
          </w:tcPr>
          <w:p w14:paraId="6313523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Caladenia concolor</w:t>
            </w:r>
          </w:p>
        </w:tc>
        <w:tc>
          <w:tcPr>
            <w:tcW w:w="1259" w:type="pct"/>
            <w:shd w:val="clear" w:color="auto" w:fill="FFFFFF" w:themeFill="background1"/>
            <w:hideMark/>
          </w:tcPr>
          <w:p w14:paraId="7746844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shd w:val="clear" w:color="auto" w:fill="FFFFFF" w:themeFill="background1"/>
            <w:hideMark/>
          </w:tcPr>
          <w:p w14:paraId="674CEE9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D69A7D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BEDB0BF" w14:textId="77777777" w:rsidTr="00714EF7">
        <w:trPr>
          <w:trHeight w:val="480"/>
        </w:trPr>
        <w:tc>
          <w:tcPr>
            <w:tcW w:w="449" w:type="pct"/>
            <w:shd w:val="clear" w:color="auto" w:fill="FFFFFF" w:themeFill="background1"/>
            <w:hideMark/>
          </w:tcPr>
          <w:p w14:paraId="7029E4E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23F79F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Cryptic Heath</w:t>
            </w:r>
          </w:p>
        </w:tc>
        <w:tc>
          <w:tcPr>
            <w:tcW w:w="581" w:type="pct"/>
            <w:shd w:val="clear" w:color="auto" w:fill="FFFFFF" w:themeFill="background1"/>
            <w:hideMark/>
          </w:tcPr>
          <w:p w14:paraId="2837B35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Epacris celata</w:t>
            </w:r>
          </w:p>
        </w:tc>
        <w:tc>
          <w:tcPr>
            <w:tcW w:w="1259" w:type="pct"/>
            <w:shd w:val="clear" w:color="auto" w:fill="FFFFFF" w:themeFill="background1"/>
            <w:hideMark/>
          </w:tcPr>
          <w:p w14:paraId="7BE878B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06C938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06348D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B573EFF" w14:textId="77777777" w:rsidTr="00714EF7">
        <w:trPr>
          <w:trHeight w:val="480"/>
        </w:trPr>
        <w:tc>
          <w:tcPr>
            <w:tcW w:w="449" w:type="pct"/>
            <w:shd w:val="clear" w:color="auto" w:fill="FFFFFF" w:themeFill="background1"/>
            <w:hideMark/>
          </w:tcPr>
          <w:p w14:paraId="68A29762"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4096668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Cupped Bush-pea</w:t>
            </w:r>
          </w:p>
        </w:tc>
        <w:tc>
          <w:tcPr>
            <w:tcW w:w="581" w:type="pct"/>
            <w:shd w:val="clear" w:color="auto" w:fill="FFFFFF" w:themeFill="background1"/>
            <w:hideMark/>
          </w:tcPr>
          <w:p w14:paraId="64E8911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Pultenaea vrolandii</w:t>
            </w:r>
          </w:p>
        </w:tc>
        <w:tc>
          <w:tcPr>
            <w:tcW w:w="1259" w:type="pct"/>
            <w:shd w:val="clear" w:color="auto" w:fill="FFFFFF" w:themeFill="background1"/>
            <w:hideMark/>
          </w:tcPr>
          <w:p w14:paraId="49136B8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9113F7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5BD544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64A48EE" w14:textId="77777777" w:rsidTr="00714EF7">
        <w:trPr>
          <w:trHeight w:val="480"/>
        </w:trPr>
        <w:tc>
          <w:tcPr>
            <w:tcW w:w="449" w:type="pct"/>
            <w:shd w:val="clear" w:color="auto" w:fill="FFFFFF" w:themeFill="background1"/>
            <w:hideMark/>
          </w:tcPr>
          <w:p w14:paraId="5D18ABC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681F35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Currawang</w:t>
            </w:r>
          </w:p>
        </w:tc>
        <w:tc>
          <w:tcPr>
            <w:tcW w:w="581" w:type="pct"/>
            <w:shd w:val="clear" w:color="auto" w:fill="FFFFFF" w:themeFill="background1"/>
            <w:hideMark/>
          </w:tcPr>
          <w:p w14:paraId="12611D7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Acacia doratoxylon</w:t>
            </w:r>
          </w:p>
        </w:tc>
        <w:tc>
          <w:tcPr>
            <w:tcW w:w="1259" w:type="pct"/>
            <w:shd w:val="clear" w:color="auto" w:fill="FFFFFF" w:themeFill="background1"/>
            <w:hideMark/>
          </w:tcPr>
          <w:p w14:paraId="32B4DF7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FED7B4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49FECC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0F4687C" w14:textId="77777777" w:rsidTr="00714EF7">
        <w:trPr>
          <w:trHeight w:val="480"/>
        </w:trPr>
        <w:tc>
          <w:tcPr>
            <w:tcW w:w="449" w:type="pct"/>
            <w:shd w:val="clear" w:color="auto" w:fill="FFFFFF" w:themeFill="background1"/>
            <w:hideMark/>
          </w:tcPr>
          <w:p w14:paraId="1ADCC1BB"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200F2B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Deanes Wattle</w:t>
            </w:r>
          </w:p>
        </w:tc>
        <w:tc>
          <w:tcPr>
            <w:tcW w:w="581" w:type="pct"/>
            <w:shd w:val="clear" w:color="auto" w:fill="FFFFFF" w:themeFill="background1"/>
            <w:hideMark/>
          </w:tcPr>
          <w:p w14:paraId="196CDAE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Acacia deanei ssp. deanei</w:t>
            </w:r>
          </w:p>
        </w:tc>
        <w:tc>
          <w:tcPr>
            <w:tcW w:w="1259" w:type="pct"/>
            <w:shd w:val="clear" w:color="auto" w:fill="FFFFFF" w:themeFill="background1"/>
            <w:hideMark/>
          </w:tcPr>
          <w:p w14:paraId="0017C4F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2AECE04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5C659AE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1953CA1" w14:textId="77777777" w:rsidTr="00714EF7">
        <w:trPr>
          <w:trHeight w:val="480"/>
        </w:trPr>
        <w:tc>
          <w:tcPr>
            <w:tcW w:w="449" w:type="pct"/>
            <w:shd w:val="clear" w:color="auto" w:fill="FFFFFF" w:themeFill="background1"/>
            <w:hideMark/>
          </w:tcPr>
          <w:p w14:paraId="7B592B5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6E0C80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Delicate Bush-pea</w:t>
            </w:r>
          </w:p>
        </w:tc>
        <w:tc>
          <w:tcPr>
            <w:tcW w:w="581" w:type="pct"/>
            <w:shd w:val="clear" w:color="auto" w:fill="FFFFFF" w:themeFill="background1"/>
            <w:hideMark/>
          </w:tcPr>
          <w:p w14:paraId="186788F2"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Pultenaea tenella</w:t>
            </w:r>
          </w:p>
        </w:tc>
        <w:tc>
          <w:tcPr>
            <w:tcW w:w="1259" w:type="pct"/>
            <w:shd w:val="clear" w:color="auto" w:fill="FFFFFF" w:themeFill="background1"/>
            <w:hideMark/>
          </w:tcPr>
          <w:p w14:paraId="56FD66C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25DE43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708399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F6E627C" w14:textId="77777777" w:rsidTr="00714EF7">
        <w:trPr>
          <w:trHeight w:val="480"/>
        </w:trPr>
        <w:tc>
          <w:tcPr>
            <w:tcW w:w="449" w:type="pct"/>
            <w:shd w:val="clear" w:color="auto" w:fill="FFFFFF" w:themeFill="background1"/>
            <w:hideMark/>
          </w:tcPr>
          <w:p w14:paraId="2543B4F2"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3181743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Delicate Cranesbill</w:t>
            </w:r>
          </w:p>
        </w:tc>
        <w:tc>
          <w:tcPr>
            <w:tcW w:w="581" w:type="pct"/>
            <w:shd w:val="clear" w:color="auto" w:fill="FFFFFF" w:themeFill="background1"/>
            <w:hideMark/>
          </w:tcPr>
          <w:p w14:paraId="4E53523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Geranium sp. 6</w:t>
            </w:r>
          </w:p>
        </w:tc>
        <w:tc>
          <w:tcPr>
            <w:tcW w:w="1259" w:type="pct"/>
            <w:shd w:val="clear" w:color="auto" w:fill="FFFFFF" w:themeFill="background1"/>
            <w:hideMark/>
          </w:tcPr>
          <w:p w14:paraId="6D850C3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431D7A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72B9E8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81BE943" w14:textId="77777777" w:rsidTr="00714EF7">
        <w:trPr>
          <w:trHeight w:val="480"/>
        </w:trPr>
        <w:tc>
          <w:tcPr>
            <w:tcW w:w="449" w:type="pct"/>
            <w:shd w:val="clear" w:color="auto" w:fill="FFFFFF" w:themeFill="background1"/>
            <w:hideMark/>
          </w:tcPr>
          <w:p w14:paraId="58C51207"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B516E5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Dense Mint-bush</w:t>
            </w:r>
          </w:p>
        </w:tc>
        <w:tc>
          <w:tcPr>
            <w:tcW w:w="581" w:type="pct"/>
            <w:shd w:val="clear" w:color="auto" w:fill="FFFFFF" w:themeFill="background1"/>
            <w:hideMark/>
          </w:tcPr>
          <w:p w14:paraId="1E0394C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Prostanthera decussata</w:t>
            </w:r>
          </w:p>
        </w:tc>
        <w:tc>
          <w:tcPr>
            <w:tcW w:w="1259" w:type="pct"/>
            <w:shd w:val="clear" w:color="auto" w:fill="FFFFFF" w:themeFill="background1"/>
            <w:hideMark/>
          </w:tcPr>
          <w:p w14:paraId="0A6EF8C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E4A880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C51C5B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F0CA267" w14:textId="77777777" w:rsidTr="00714EF7">
        <w:trPr>
          <w:trHeight w:val="480"/>
        </w:trPr>
        <w:tc>
          <w:tcPr>
            <w:tcW w:w="449" w:type="pct"/>
            <w:shd w:val="clear" w:color="auto" w:fill="FFFFFF" w:themeFill="background1"/>
            <w:hideMark/>
          </w:tcPr>
          <w:p w14:paraId="01D05DB9"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31A8466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Dookie Daisy</w:t>
            </w:r>
          </w:p>
        </w:tc>
        <w:tc>
          <w:tcPr>
            <w:tcW w:w="581" w:type="pct"/>
            <w:shd w:val="clear" w:color="auto" w:fill="FFFFFF" w:themeFill="background1"/>
            <w:hideMark/>
          </w:tcPr>
          <w:p w14:paraId="1FA14F6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Brachyscome gracilis ssp. gracilis</w:t>
            </w:r>
          </w:p>
        </w:tc>
        <w:tc>
          <w:tcPr>
            <w:tcW w:w="1259" w:type="pct"/>
            <w:shd w:val="clear" w:color="auto" w:fill="FFFFFF" w:themeFill="background1"/>
            <w:hideMark/>
          </w:tcPr>
          <w:p w14:paraId="0A703AE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E90558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22E234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69E3110A" w14:textId="77777777" w:rsidTr="00714EF7">
        <w:trPr>
          <w:trHeight w:val="480"/>
        </w:trPr>
        <w:tc>
          <w:tcPr>
            <w:tcW w:w="449" w:type="pct"/>
            <w:shd w:val="clear" w:color="auto" w:fill="FFFFFF" w:themeFill="background1"/>
            <w:hideMark/>
          </w:tcPr>
          <w:p w14:paraId="32BF1F10"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691773E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Dusky Bush-pea</w:t>
            </w:r>
          </w:p>
        </w:tc>
        <w:tc>
          <w:tcPr>
            <w:tcW w:w="581" w:type="pct"/>
            <w:shd w:val="clear" w:color="auto" w:fill="FFFFFF" w:themeFill="background1"/>
            <w:hideMark/>
          </w:tcPr>
          <w:p w14:paraId="43C5CBD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Pultenaea polifolia</w:t>
            </w:r>
          </w:p>
        </w:tc>
        <w:tc>
          <w:tcPr>
            <w:tcW w:w="1259" w:type="pct"/>
            <w:shd w:val="clear" w:color="auto" w:fill="FFFFFF" w:themeFill="background1"/>
            <w:hideMark/>
          </w:tcPr>
          <w:p w14:paraId="1628F08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BA088E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8B16E5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51566B4" w14:textId="77777777" w:rsidTr="00714EF7">
        <w:trPr>
          <w:trHeight w:val="480"/>
        </w:trPr>
        <w:tc>
          <w:tcPr>
            <w:tcW w:w="449" w:type="pct"/>
            <w:shd w:val="clear" w:color="auto" w:fill="FFFFFF" w:themeFill="background1"/>
            <w:hideMark/>
          </w:tcPr>
          <w:p w14:paraId="47119C20"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099F5C4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Dwarf Buttercup</w:t>
            </w:r>
          </w:p>
        </w:tc>
        <w:tc>
          <w:tcPr>
            <w:tcW w:w="581" w:type="pct"/>
            <w:shd w:val="clear" w:color="auto" w:fill="FFFFFF" w:themeFill="background1"/>
            <w:hideMark/>
          </w:tcPr>
          <w:p w14:paraId="41A3014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Ranunculus millanii</w:t>
            </w:r>
          </w:p>
        </w:tc>
        <w:tc>
          <w:tcPr>
            <w:tcW w:w="1259" w:type="pct"/>
            <w:shd w:val="clear" w:color="auto" w:fill="FFFFFF" w:themeFill="background1"/>
            <w:hideMark/>
          </w:tcPr>
          <w:p w14:paraId="2574EE9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1F0E82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205D6F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EA338E9" w14:textId="77777777" w:rsidTr="00714EF7">
        <w:trPr>
          <w:trHeight w:val="480"/>
        </w:trPr>
        <w:tc>
          <w:tcPr>
            <w:tcW w:w="449" w:type="pct"/>
            <w:shd w:val="clear" w:color="auto" w:fill="FFFFFF" w:themeFill="background1"/>
            <w:hideMark/>
          </w:tcPr>
          <w:p w14:paraId="7111C31B"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5176DA1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Dwarf Milkwort</w:t>
            </w:r>
          </w:p>
        </w:tc>
        <w:tc>
          <w:tcPr>
            <w:tcW w:w="581" w:type="pct"/>
            <w:shd w:val="clear" w:color="auto" w:fill="FFFFFF" w:themeFill="background1"/>
            <w:hideMark/>
          </w:tcPr>
          <w:p w14:paraId="5799AB26"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Polygala japonica</w:t>
            </w:r>
          </w:p>
        </w:tc>
        <w:tc>
          <w:tcPr>
            <w:tcW w:w="1259" w:type="pct"/>
            <w:shd w:val="clear" w:color="auto" w:fill="FFFFFF" w:themeFill="background1"/>
            <w:hideMark/>
          </w:tcPr>
          <w:p w14:paraId="3D47C83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5D9BA8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CD5BC3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64B0C83" w14:textId="77777777" w:rsidTr="00714EF7">
        <w:trPr>
          <w:trHeight w:val="480"/>
        </w:trPr>
        <w:tc>
          <w:tcPr>
            <w:tcW w:w="449" w:type="pct"/>
            <w:shd w:val="clear" w:color="auto" w:fill="FFFFFF" w:themeFill="background1"/>
            <w:hideMark/>
          </w:tcPr>
          <w:p w14:paraId="56CB512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50F557F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Eichlers Buttercup</w:t>
            </w:r>
          </w:p>
        </w:tc>
        <w:tc>
          <w:tcPr>
            <w:tcW w:w="581" w:type="pct"/>
            <w:shd w:val="clear" w:color="auto" w:fill="FFFFFF" w:themeFill="background1"/>
            <w:hideMark/>
          </w:tcPr>
          <w:p w14:paraId="6F3BFF1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Ranunculus eichlerianus</w:t>
            </w:r>
          </w:p>
        </w:tc>
        <w:tc>
          <w:tcPr>
            <w:tcW w:w="1259" w:type="pct"/>
            <w:shd w:val="clear" w:color="auto" w:fill="FFFFFF" w:themeFill="background1"/>
            <w:hideMark/>
          </w:tcPr>
          <w:p w14:paraId="6BB6BC5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C6480D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6AEADB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F658CE5" w14:textId="77777777" w:rsidTr="00714EF7">
        <w:trPr>
          <w:trHeight w:val="480"/>
        </w:trPr>
        <w:tc>
          <w:tcPr>
            <w:tcW w:w="449" w:type="pct"/>
            <w:shd w:val="clear" w:color="auto" w:fill="FFFFFF" w:themeFill="background1"/>
            <w:hideMark/>
          </w:tcPr>
          <w:p w14:paraId="482BDEEC"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5613DBB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Fir Clubmoss</w:t>
            </w:r>
          </w:p>
        </w:tc>
        <w:tc>
          <w:tcPr>
            <w:tcW w:w="581" w:type="pct"/>
            <w:shd w:val="clear" w:color="auto" w:fill="FFFFFF" w:themeFill="background1"/>
            <w:hideMark/>
          </w:tcPr>
          <w:p w14:paraId="52E0454E"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Huperzia australiana</w:t>
            </w:r>
          </w:p>
        </w:tc>
        <w:tc>
          <w:tcPr>
            <w:tcW w:w="1259" w:type="pct"/>
            <w:shd w:val="clear" w:color="auto" w:fill="FFFFFF" w:themeFill="background1"/>
            <w:hideMark/>
          </w:tcPr>
          <w:p w14:paraId="00CFB50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B60926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2DD507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CEE5793" w14:textId="77777777" w:rsidTr="00714EF7">
        <w:trPr>
          <w:trHeight w:val="480"/>
        </w:trPr>
        <w:tc>
          <w:tcPr>
            <w:tcW w:w="449" w:type="pct"/>
            <w:shd w:val="clear" w:color="auto" w:fill="FFFFFF" w:themeFill="background1"/>
            <w:hideMark/>
          </w:tcPr>
          <w:p w14:paraId="75DB23F4"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72FF34A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Fischs Greenhood</w:t>
            </w:r>
          </w:p>
        </w:tc>
        <w:tc>
          <w:tcPr>
            <w:tcW w:w="581" w:type="pct"/>
            <w:shd w:val="clear" w:color="auto" w:fill="FFFFFF" w:themeFill="background1"/>
            <w:hideMark/>
          </w:tcPr>
          <w:p w14:paraId="43941C53"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fischii</w:t>
            </w:r>
          </w:p>
        </w:tc>
        <w:tc>
          <w:tcPr>
            <w:tcW w:w="1259" w:type="pct"/>
            <w:shd w:val="clear" w:color="auto" w:fill="FFFFFF" w:themeFill="background1"/>
            <w:hideMark/>
          </w:tcPr>
          <w:p w14:paraId="240F696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E4B78A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06139A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CC8E548" w14:textId="77777777" w:rsidTr="00714EF7">
        <w:trPr>
          <w:trHeight w:val="480"/>
        </w:trPr>
        <w:tc>
          <w:tcPr>
            <w:tcW w:w="449" w:type="pct"/>
            <w:shd w:val="clear" w:color="auto" w:fill="FFFFFF" w:themeFill="background1"/>
            <w:hideMark/>
          </w:tcPr>
          <w:p w14:paraId="7EA25EF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36213AC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Flat-leaf Bush-pea</w:t>
            </w:r>
          </w:p>
        </w:tc>
        <w:tc>
          <w:tcPr>
            <w:tcW w:w="581" w:type="pct"/>
            <w:shd w:val="clear" w:color="auto" w:fill="FFFFFF" w:themeFill="background1"/>
            <w:hideMark/>
          </w:tcPr>
          <w:p w14:paraId="33D8246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Pultenaea platyphylla</w:t>
            </w:r>
          </w:p>
        </w:tc>
        <w:tc>
          <w:tcPr>
            <w:tcW w:w="1259" w:type="pct"/>
            <w:shd w:val="clear" w:color="auto" w:fill="FFFFFF" w:themeFill="background1"/>
            <w:hideMark/>
          </w:tcPr>
          <w:p w14:paraId="05F8796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85627E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C46A23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67ABE53A" w14:textId="77777777" w:rsidTr="00714EF7">
        <w:trPr>
          <w:trHeight w:val="480"/>
        </w:trPr>
        <w:tc>
          <w:tcPr>
            <w:tcW w:w="449" w:type="pct"/>
            <w:shd w:val="clear" w:color="auto" w:fill="FFFFFF" w:themeFill="background1"/>
            <w:hideMark/>
          </w:tcPr>
          <w:p w14:paraId="1210A67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3CEFC9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Fog Club-sedge</w:t>
            </w:r>
          </w:p>
        </w:tc>
        <w:tc>
          <w:tcPr>
            <w:tcW w:w="581" w:type="pct"/>
            <w:shd w:val="clear" w:color="auto" w:fill="FFFFFF" w:themeFill="background1"/>
            <w:hideMark/>
          </w:tcPr>
          <w:p w14:paraId="56BE2DF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Isolepis montivaga</w:t>
            </w:r>
          </w:p>
        </w:tc>
        <w:tc>
          <w:tcPr>
            <w:tcW w:w="1259" w:type="pct"/>
            <w:shd w:val="clear" w:color="auto" w:fill="FFFFFF" w:themeFill="background1"/>
            <w:hideMark/>
          </w:tcPr>
          <w:p w14:paraId="58F70EA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8FA5BB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79E1C2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292F86E" w14:textId="77777777" w:rsidTr="00714EF7">
        <w:trPr>
          <w:trHeight w:val="480"/>
        </w:trPr>
        <w:tc>
          <w:tcPr>
            <w:tcW w:w="449" w:type="pct"/>
            <w:shd w:val="clear" w:color="auto" w:fill="FFFFFF" w:themeFill="background1"/>
            <w:hideMark/>
          </w:tcPr>
          <w:p w14:paraId="4885DE14"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52A5705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Fringed Rice-flower</w:t>
            </w:r>
          </w:p>
        </w:tc>
        <w:tc>
          <w:tcPr>
            <w:tcW w:w="581" w:type="pct"/>
            <w:shd w:val="clear" w:color="auto" w:fill="FFFFFF" w:themeFill="background1"/>
            <w:hideMark/>
          </w:tcPr>
          <w:p w14:paraId="2FD3B9F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Pimelea ligustrina ssp. ciliata</w:t>
            </w:r>
          </w:p>
        </w:tc>
        <w:tc>
          <w:tcPr>
            <w:tcW w:w="1259" w:type="pct"/>
            <w:shd w:val="clear" w:color="auto" w:fill="FFFFFF" w:themeFill="background1"/>
            <w:hideMark/>
          </w:tcPr>
          <w:p w14:paraId="6891CB9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C3D172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EAF350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9EB4984" w14:textId="77777777" w:rsidTr="00714EF7">
        <w:trPr>
          <w:trHeight w:val="480"/>
        </w:trPr>
        <w:tc>
          <w:tcPr>
            <w:tcW w:w="449" w:type="pct"/>
            <w:shd w:val="clear" w:color="auto" w:fill="FFFFFF" w:themeFill="background1"/>
            <w:hideMark/>
          </w:tcPr>
          <w:p w14:paraId="0B518375"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512CDDC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Gippsland Hemp Bush</w:t>
            </w:r>
          </w:p>
        </w:tc>
        <w:tc>
          <w:tcPr>
            <w:tcW w:w="581" w:type="pct"/>
            <w:shd w:val="clear" w:color="auto" w:fill="FFFFFF" w:themeFill="background1"/>
            <w:hideMark/>
          </w:tcPr>
          <w:p w14:paraId="4144A63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Gynatrix macrophylla</w:t>
            </w:r>
          </w:p>
        </w:tc>
        <w:tc>
          <w:tcPr>
            <w:tcW w:w="1259" w:type="pct"/>
            <w:shd w:val="clear" w:color="auto" w:fill="FFFFFF" w:themeFill="background1"/>
            <w:hideMark/>
          </w:tcPr>
          <w:p w14:paraId="01AA133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4AF8FB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E28AFC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2149F43" w14:textId="77777777" w:rsidTr="00714EF7">
        <w:trPr>
          <w:trHeight w:val="480"/>
        </w:trPr>
        <w:tc>
          <w:tcPr>
            <w:tcW w:w="449" w:type="pct"/>
            <w:shd w:val="clear" w:color="auto" w:fill="FFFFFF" w:themeFill="background1"/>
            <w:hideMark/>
          </w:tcPr>
          <w:p w14:paraId="627034F4"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05AC52F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Glandular Early Nancy</w:t>
            </w:r>
          </w:p>
        </w:tc>
        <w:tc>
          <w:tcPr>
            <w:tcW w:w="581" w:type="pct"/>
            <w:shd w:val="clear" w:color="auto" w:fill="FFFFFF" w:themeFill="background1"/>
            <w:hideMark/>
          </w:tcPr>
          <w:p w14:paraId="3EF80E9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Wurmbea biglandulosa ssp. biglandulosa</w:t>
            </w:r>
          </w:p>
        </w:tc>
        <w:tc>
          <w:tcPr>
            <w:tcW w:w="1259" w:type="pct"/>
            <w:shd w:val="clear" w:color="auto" w:fill="FFFFFF" w:themeFill="background1"/>
            <w:hideMark/>
          </w:tcPr>
          <w:p w14:paraId="4D54CBE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91EA82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826584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9D044B1" w14:textId="77777777" w:rsidTr="00714EF7">
        <w:trPr>
          <w:trHeight w:val="480"/>
        </w:trPr>
        <w:tc>
          <w:tcPr>
            <w:tcW w:w="449" w:type="pct"/>
            <w:shd w:val="clear" w:color="auto" w:fill="FFFFFF" w:themeFill="background1"/>
            <w:hideMark/>
          </w:tcPr>
          <w:p w14:paraId="5C2EAB8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057719E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Golden Pomaderris</w:t>
            </w:r>
          </w:p>
        </w:tc>
        <w:tc>
          <w:tcPr>
            <w:tcW w:w="581" w:type="pct"/>
            <w:shd w:val="clear" w:color="auto" w:fill="FFFFFF" w:themeFill="background1"/>
            <w:hideMark/>
          </w:tcPr>
          <w:p w14:paraId="4528C3A6"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Pomaderris aurea</w:t>
            </w:r>
          </w:p>
        </w:tc>
        <w:tc>
          <w:tcPr>
            <w:tcW w:w="1259" w:type="pct"/>
            <w:shd w:val="clear" w:color="auto" w:fill="FFFFFF" w:themeFill="background1"/>
            <w:hideMark/>
          </w:tcPr>
          <w:p w14:paraId="47E69B4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4DF18A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DC1AB2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A6C0810" w14:textId="77777777" w:rsidTr="00714EF7">
        <w:trPr>
          <w:trHeight w:val="480"/>
        </w:trPr>
        <w:tc>
          <w:tcPr>
            <w:tcW w:w="449" w:type="pct"/>
            <w:shd w:val="clear" w:color="auto" w:fill="FFFFFF" w:themeFill="background1"/>
            <w:hideMark/>
          </w:tcPr>
          <w:p w14:paraId="45E843B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7A7AC8C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Graceful Sun-orchid</w:t>
            </w:r>
          </w:p>
        </w:tc>
        <w:tc>
          <w:tcPr>
            <w:tcW w:w="581" w:type="pct"/>
            <w:shd w:val="clear" w:color="auto" w:fill="FFFFFF" w:themeFill="background1"/>
            <w:hideMark/>
          </w:tcPr>
          <w:p w14:paraId="53755973"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Thelymitra simulata</w:t>
            </w:r>
          </w:p>
        </w:tc>
        <w:tc>
          <w:tcPr>
            <w:tcW w:w="1259" w:type="pct"/>
            <w:shd w:val="clear" w:color="auto" w:fill="FFFFFF" w:themeFill="background1"/>
            <w:hideMark/>
          </w:tcPr>
          <w:p w14:paraId="57F584F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0FBD38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7EF827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A513983" w14:textId="77777777" w:rsidTr="00714EF7">
        <w:trPr>
          <w:trHeight w:val="480"/>
        </w:trPr>
        <w:tc>
          <w:tcPr>
            <w:tcW w:w="449" w:type="pct"/>
            <w:shd w:val="clear" w:color="auto" w:fill="FFFFFF" w:themeFill="background1"/>
            <w:hideMark/>
          </w:tcPr>
          <w:p w14:paraId="3D7E190A"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9937C8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Grey Beard-heath</w:t>
            </w:r>
          </w:p>
        </w:tc>
        <w:tc>
          <w:tcPr>
            <w:tcW w:w="581" w:type="pct"/>
            <w:shd w:val="clear" w:color="auto" w:fill="FFFFFF" w:themeFill="background1"/>
            <w:hideMark/>
          </w:tcPr>
          <w:p w14:paraId="1A1E515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Leucopogon attenuatus</w:t>
            </w:r>
          </w:p>
        </w:tc>
        <w:tc>
          <w:tcPr>
            <w:tcW w:w="1259" w:type="pct"/>
            <w:shd w:val="clear" w:color="auto" w:fill="FFFFFF" w:themeFill="background1"/>
            <w:hideMark/>
          </w:tcPr>
          <w:p w14:paraId="1822625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A22D21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4E257D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01588C3" w14:textId="77777777" w:rsidTr="00714EF7">
        <w:trPr>
          <w:trHeight w:val="480"/>
        </w:trPr>
        <w:tc>
          <w:tcPr>
            <w:tcW w:w="449" w:type="pct"/>
            <w:shd w:val="clear" w:color="auto" w:fill="FFFFFF" w:themeFill="background1"/>
            <w:hideMark/>
          </w:tcPr>
          <w:p w14:paraId="39181EF9"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6D68FBC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Grey Rice-flower</w:t>
            </w:r>
          </w:p>
        </w:tc>
        <w:tc>
          <w:tcPr>
            <w:tcW w:w="581" w:type="pct"/>
            <w:shd w:val="clear" w:color="auto" w:fill="FFFFFF" w:themeFill="background1"/>
            <w:hideMark/>
          </w:tcPr>
          <w:p w14:paraId="6F8F68B7"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Pimelea treyvaudii</w:t>
            </w:r>
          </w:p>
        </w:tc>
        <w:tc>
          <w:tcPr>
            <w:tcW w:w="1259" w:type="pct"/>
            <w:shd w:val="clear" w:color="auto" w:fill="FFFFFF" w:themeFill="background1"/>
            <w:hideMark/>
          </w:tcPr>
          <w:p w14:paraId="6BB11E8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4EC159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0058D9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A80FB1F" w14:textId="77777777" w:rsidTr="00714EF7">
        <w:trPr>
          <w:trHeight w:val="480"/>
        </w:trPr>
        <w:tc>
          <w:tcPr>
            <w:tcW w:w="449" w:type="pct"/>
            <w:shd w:val="clear" w:color="auto" w:fill="FFFFFF" w:themeFill="background1"/>
            <w:hideMark/>
          </w:tcPr>
          <w:p w14:paraId="752C6F9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44C1CA0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Gunns Alpine Buttercup</w:t>
            </w:r>
          </w:p>
        </w:tc>
        <w:tc>
          <w:tcPr>
            <w:tcW w:w="581" w:type="pct"/>
            <w:shd w:val="clear" w:color="auto" w:fill="FFFFFF" w:themeFill="background1"/>
            <w:hideMark/>
          </w:tcPr>
          <w:p w14:paraId="59701DD2"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Ranunculus gunnianus</w:t>
            </w:r>
          </w:p>
        </w:tc>
        <w:tc>
          <w:tcPr>
            <w:tcW w:w="1259" w:type="pct"/>
            <w:shd w:val="clear" w:color="auto" w:fill="FFFFFF" w:themeFill="background1"/>
            <w:hideMark/>
          </w:tcPr>
          <w:p w14:paraId="3D34F2B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350C9E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D5F425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218034F" w14:textId="77777777" w:rsidTr="00714EF7">
        <w:trPr>
          <w:trHeight w:val="480"/>
        </w:trPr>
        <w:tc>
          <w:tcPr>
            <w:tcW w:w="449" w:type="pct"/>
            <w:shd w:val="clear" w:color="auto" w:fill="FFFFFF" w:themeFill="background1"/>
            <w:hideMark/>
          </w:tcPr>
          <w:p w14:paraId="112E7CE0"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3F79621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Hairy Anchor Plant</w:t>
            </w:r>
          </w:p>
        </w:tc>
        <w:tc>
          <w:tcPr>
            <w:tcW w:w="581" w:type="pct"/>
            <w:shd w:val="clear" w:color="auto" w:fill="FFFFFF" w:themeFill="background1"/>
            <w:hideMark/>
          </w:tcPr>
          <w:p w14:paraId="2EB4AF20"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Discaria pubescens</w:t>
            </w:r>
          </w:p>
        </w:tc>
        <w:tc>
          <w:tcPr>
            <w:tcW w:w="1259" w:type="pct"/>
            <w:shd w:val="clear" w:color="auto" w:fill="FFFFFF" w:themeFill="background1"/>
            <w:hideMark/>
          </w:tcPr>
          <w:p w14:paraId="64AF1CE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CF42E7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population is adequately protected during timber </w:t>
            </w:r>
            <w:r w:rsidR="00EA1326">
              <w:rPr>
                <w:bCs/>
                <w:sz w:val="20"/>
                <w:szCs w:val="20"/>
              </w:rPr>
              <w:t>harvesting</w:t>
            </w:r>
            <w:r w:rsidRPr="00307766">
              <w:rPr>
                <w:bCs/>
                <w:sz w:val="20"/>
                <w:szCs w:val="20"/>
              </w:rPr>
              <w:t xml:space="preserve"> operations. Exclude the population from burning operations. </w:t>
            </w:r>
          </w:p>
        </w:tc>
        <w:tc>
          <w:tcPr>
            <w:tcW w:w="576" w:type="pct"/>
            <w:shd w:val="clear" w:color="auto" w:fill="FFFFFF" w:themeFill="background1"/>
            <w:hideMark/>
          </w:tcPr>
          <w:p w14:paraId="2EA8858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8F27663" w14:textId="77777777" w:rsidTr="00714EF7">
        <w:trPr>
          <w:trHeight w:val="480"/>
        </w:trPr>
        <w:tc>
          <w:tcPr>
            <w:tcW w:w="449" w:type="pct"/>
            <w:shd w:val="clear" w:color="auto" w:fill="FFFFFF" w:themeFill="background1"/>
            <w:hideMark/>
          </w:tcPr>
          <w:p w14:paraId="3E43B10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45EC719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Hairy Eyebright</w:t>
            </w:r>
          </w:p>
        </w:tc>
        <w:tc>
          <w:tcPr>
            <w:tcW w:w="581" w:type="pct"/>
            <w:shd w:val="clear" w:color="auto" w:fill="FFFFFF" w:themeFill="background1"/>
            <w:hideMark/>
          </w:tcPr>
          <w:p w14:paraId="1ACF0307"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Euphrasia lasianthera</w:t>
            </w:r>
          </w:p>
        </w:tc>
        <w:tc>
          <w:tcPr>
            <w:tcW w:w="1259" w:type="pct"/>
            <w:shd w:val="clear" w:color="auto" w:fill="FFFFFF" w:themeFill="background1"/>
            <w:hideMark/>
          </w:tcPr>
          <w:p w14:paraId="12B3F47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CB659A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A9A9FD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94BDE4D" w14:textId="77777777" w:rsidTr="00714EF7">
        <w:trPr>
          <w:trHeight w:val="480"/>
        </w:trPr>
        <w:tc>
          <w:tcPr>
            <w:tcW w:w="449" w:type="pct"/>
            <w:shd w:val="clear" w:color="auto" w:fill="FFFFFF" w:themeFill="background1"/>
            <w:hideMark/>
          </w:tcPr>
          <w:p w14:paraId="48B47CCC"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4F2466D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Hairy Hop-bush</w:t>
            </w:r>
          </w:p>
        </w:tc>
        <w:tc>
          <w:tcPr>
            <w:tcW w:w="581" w:type="pct"/>
            <w:shd w:val="clear" w:color="auto" w:fill="FFFFFF" w:themeFill="background1"/>
            <w:hideMark/>
          </w:tcPr>
          <w:p w14:paraId="428B1470"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Dodonaea boroniifolia</w:t>
            </w:r>
          </w:p>
        </w:tc>
        <w:tc>
          <w:tcPr>
            <w:tcW w:w="1259" w:type="pct"/>
            <w:shd w:val="clear" w:color="auto" w:fill="FFFFFF" w:themeFill="background1"/>
            <w:hideMark/>
          </w:tcPr>
          <w:p w14:paraId="6C9BD29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0EAFD1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1FD30F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A348194" w14:textId="77777777" w:rsidTr="00714EF7">
        <w:trPr>
          <w:trHeight w:val="480"/>
        </w:trPr>
        <w:tc>
          <w:tcPr>
            <w:tcW w:w="449" w:type="pct"/>
            <w:shd w:val="clear" w:color="auto" w:fill="FFFFFF" w:themeFill="background1"/>
            <w:hideMark/>
          </w:tcPr>
          <w:p w14:paraId="5E9C0BC2"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37BFEE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Highland Bush-pea</w:t>
            </w:r>
          </w:p>
        </w:tc>
        <w:tc>
          <w:tcPr>
            <w:tcW w:w="581" w:type="pct"/>
            <w:shd w:val="clear" w:color="auto" w:fill="FFFFFF" w:themeFill="background1"/>
            <w:hideMark/>
          </w:tcPr>
          <w:p w14:paraId="66ED9257"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Pultenaea williamsonii</w:t>
            </w:r>
          </w:p>
        </w:tc>
        <w:tc>
          <w:tcPr>
            <w:tcW w:w="1259" w:type="pct"/>
            <w:shd w:val="clear" w:color="auto" w:fill="FFFFFF" w:themeFill="background1"/>
            <w:hideMark/>
          </w:tcPr>
          <w:p w14:paraId="431411E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400E11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0C8962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6913696" w14:textId="77777777" w:rsidTr="00714EF7">
        <w:trPr>
          <w:trHeight w:val="480"/>
        </w:trPr>
        <w:tc>
          <w:tcPr>
            <w:tcW w:w="449" w:type="pct"/>
            <w:shd w:val="clear" w:color="auto" w:fill="FFFFFF" w:themeFill="background1"/>
            <w:hideMark/>
          </w:tcPr>
          <w:p w14:paraId="1B5BBB79"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933C6F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Jerry-jerry</w:t>
            </w:r>
          </w:p>
        </w:tc>
        <w:tc>
          <w:tcPr>
            <w:tcW w:w="581" w:type="pct"/>
            <w:shd w:val="clear" w:color="auto" w:fill="FFFFFF" w:themeFill="background1"/>
            <w:hideMark/>
          </w:tcPr>
          <w:p w14:paraId="4265639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Ammannia multiflora</w:t>
            </w:r>
          </w:p>
        </w:tc>
        <w:tc>
          <w:tcPr>
            <w:tcW w:w="1259" w:type="pct"/>
            <w:shd w:val="clear" w:color="auto" w:fill="FFFFFF" w:themeFill="background1"/>
            <w:hideMark/>
          </w:tcPr>
          <w:p w14:paraId="46AACB4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14670A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65CF0D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60BB632" w14:textId="77777777" w:rsidTr="00714EF7">
        <w:trPr>
          <w:trHeight w:val="480"/>
        </w:trPr>
        <w:tc>
          <w:tcPr>
            <w:tcW w:w="449" w:type="pct"/>
            <w:shd w:val="clear" w:color="auto" w:fill="FFFFFF" w:themeFill="background1"/>
            <w:hideMark/>
          </w:tcPr>
          <w:p w14:paraId="1BE7EC57"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2B6282E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Kerrawang</w:t>
            </w:r>
          </w:p>
        </w:tc>
        <w:tc>
          <w:tcPr>
            <w:tcW w:w="581" w:type="pct"/>
            <w:shd w:val="clear" w:color="auto" w:fill="FFFFFF" w:themeFill="background1"/>
            <w:hideMark/>
          </w:tcPr>
          <w:p w14:paraId="7D447B5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Rulingia dasyphylla</w:t>
            </w:r>
          </w:p>
        </w:tc>
        <w:tc>
          <w:tcPr>
            <w:tcW w:w="1259" w:type="pct"/>
            <w:shd w:val="clear" w:color="auto" w:fill="FFFFFF" w:themeFill="background1"/>
            <w:hideMark/>
          </w:tcPr>
          <w:p w14:paraId="473D4F0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60E0B9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3DED12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107AE0D" w14:textId="77777777" w:rsidTr="00714EF7">
        <w:trPr>
          <w:trHeight w:val="480"/>
        </w:trPr>
        <w:tc>
          <w:tcPr>
            <w:tcW w:w="449" w:type="pct"/>
            <w:shd w:val="clear" w:color="auto" w:fill="FFFFFF" w:themeFill="background1"/>
            <w:hideMark/>
          </w:tcPr>
          <w:p w14:paraId="0A593F89"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1CE7140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Ladys Mantle</w:t>
            </w:r>
          </w:p>
        </w:tc>
        <w:tc>
          <w:tcPr>
            <w:tcW w:w="581" w:type="pct"/>
            <w:shd w:val="clear" w:color="auto" w:fill="FFFFFF" w:themeFill="background1"/>
            <w:hideMark/>
          </w:tcPr>
          <w:p w14:paraId="67F93A2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Alchemilla sp. 1</w:t>
            </w:r>
          </w:p>
        </w:tc>
        <w:tc>
          <w:tcPr>
            <w:tcW w:w="1259" w:type="pct"/>
            <w:shd w:val="clear" w:color="auto" w:fill="FFFFFF" w:themeFill="background1"/>
            <w:hideMark/>
          </w:tcPr>
          <w:p w14:paraId="5F388E3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7B46F4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01CEEF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F3E6431" w14:textId="77777777" w:rsidTr="00714EF7">
        <w:trPr>
          <w:trHeight w:val="480"/>
        </w:trPr>
        <w:tc>
          <w:tcPr>
            <w:tcW w:w="449" w:type="pct"/>
            <w:shd w:val="clear" w:color="auto" w:fill="FFFFFF" w:themeFill="background1"/>
            <w:hideMark/>
          </w:tcPr>
          <w:p w14:paraId="4EAD1765"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61674A7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Lanky Buttons</w:t>
            </w:r>
          </w:p>
        </w:tc>
        <w:tc>
          <w:tcPr>
            <w:tcW w:w="581" w:type="pct"/>
            <w:shd w:val="clear" w:color="auto" w:fill="FFFFFF" w:themeFill="background1"/>
            <w:hideMark/>
          </w:tcPr>
          <w:p w14:paraId="52A1A49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Leptorhynchos elongatus</w:t>
            </w:r>
          </w:p>
        </w:tc>
        <w:tc>
          <w:tcPr>
            <w:tcW w:w="1259" w:type="pct"/>
            <w:shd w:val="clear" w:color="auto" w:fill="FFFFFF" w:themeFill="background1"/>
            <w:hideMark/>
          </w:tcPr>
          <w:p w14:paraId="1E33B5A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40CDADF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2D981A8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75A1C7F" w14:textId="77777777" w:rsidTr="00714EF7">
        <w:trPr>
          <w:trHeight w:val="480"/>
        </w:trPr>
        <w:tc>
          <w:tcPr>
            <w:tcW w:w="449" w:type="pct"/>
            <w:shd w:val="clear" w:color="auto" w:fill="FFFFFF" w:themeFill="background1"/>
            <w:hideMark/>
          </w:tcPr>
          <w:p w14:paraId="579679A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rPr>
                <w:sz w:val="20"/>
                <w:szCs w:val="20"/>
              </w:rPr>
              <w:t xml:space="preserve"> </w:t>
            </w:r>
            <w:r w:rsidR="00220183" w:rsidRPr="00220183">
              <w:rPr>
                <w:sz w:val="20"/>
                <w:szCs w:val="20"/>
              </w:rPr>
              <w:t>FMAs</w:t>
            </w:r>
          </w:p>
        </w:tc>
        <w:tc>
          <w:tcPr>
            <w:tcW w:w="521" w:type="pct"/>
            <w:shd w:val="clear" w:color="auto" w:fill="FFFFFF" w:themeFill="background1"/>
            <w:hideMark/>
          </w:tcPr>
          <w:p w14:paraId="42C5CAF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Large Velvet Wallaby-grass</w:t>
            </w:r>
          </w:p>
        </w:tc>
        <w:tc>
          <w:tcPr>
            <w:tcW w:w="581" w:type="pct"/>
            <w:shd w:val="clear" w:color="auto" w:fill="FFFFFF" w:themeFill="background1"/>
            <w:hideMark/>
          </w:tcPr>
          <w:p w14:paraId="39076022"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Austrodanthonia pilosa var. paleacea</w:t>
            </w:r>
          </w:p>
        </w:tc>
        <w:tc>
          <w:tcPr>
            <w:tcW w:w="1259" w:type="pct"/>
            <w:shd w:val="clear" w:color="auto" w:fill="FFFFFF" w:themeFill="background1"/>
            <w:hideMark/>
          </w:tcPr>
          <w:p w14:paraId="6AFFD75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3F5CA8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7684CE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AB6FDF8" w14:textId="77777777" w:rsidTr="00714EF7">
        <w:trPr>
          <w:trHeight w:val="480"/>
        </w:trPr>
        <w:tc>
          <w:tcPr>
            <w:tcW w:w="449" w:type="pct"/>
            <w:shd w:val="clear" w:color="auto" w:fill="FFFFFF" w:themeFill="background1"/>
            <w:hideMark/>
          </w:tcPr>
          <w:p w14:paraId="1703F5E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0DFE4B0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Leafy Greenhood</w:t>
            </w:r>
          </w:p>
        </w:tc>
        <w:tc>
          <w:tcPr>
            <w:tcW w:w="581" w:type="pct"/>
            <w:shd w:val="clear" w:color="auto" w:fill="FFFFFF" w:themeFill="background1"/>
            <w:hideMark/>
          </w:tcPr>
          <w:p w14:paraId="6F905142"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cucullata</w:t>
            </w:r>
          </w:p>
        </w:tc>
        <w:tc>
          <w:tcPr>
            <w:tcW w:w="1259" w:type="pct"/>
            <w:shd w:val="clear" w:color="auto" w:fill="FFFFFF" w:themeFill="background1"/>
            <w:hideMark/>
          </w:tcPr>
          <w:p w14:paraId="0E8A406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8D5406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population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815785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1498BF4" w14:textId="77777777" w:rsidTr="00714EF7">
        <w:trPr>
          <w:trHeight w:val="480"/>
        </w:trPr>
        <w:tc>
          <w:tcPr>
            <w:tcW w:w="449" w:type="pct"/>
            <w:shd w:val="clear" w:color="auto" w:fill="FFFFFF" w:themeFill="background1"/>
            <w:hideMark/>
          </w:tcPr>
          <w:p w14:paraId="6939F4CC"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F7130E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Lilac Berry</w:t>
            </w:r>
          </w:p>
        </w:tc>
        <w:tc>
          <w:tcPr>
            <w:tcW w:w="581" w:type="pct"/>
            <w:shd w:val="clear" w:color="auto" w:fill="FFFFFF" w:themeFill="background1"/>
            <w:hideMark/>
          </w:tcPr>
          <w:p w14:paraId="646E760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Trochocarpa clarkei</w:t>
            </w:r>
          </w:p>
        </w:tc>
        <w:tc>
          <w:tcPr>
            <w:tcW w:w="1259" w:type="pct"/>
            <w:shd w:val="clear" w:color="auto" w:fill="FFFFFF" w:themeFill="background1"/>
            <w:hideMark/>
          </w:tcPr>
          <w:p w14:paraId="7CB379B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C50FC4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9EC176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CAE0B7E" w14:textId="77777777" w:rsidTr="00714EF7">
        <w:trPr>
          <w:trHeight w:val="480"/>
        </w:trPr>
        <w:tc>
          <w:tcPr>
            <w:tcW w:w="449" w:type="pct"/>
            <w:shd w:val="clear" w:color="auto" w:fill="FFFFFF" w:themeFill="background1"/>
            <w:hideMark/>
          </w:tcPr>
          <w:p w14:paraId="4D8ACD75"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0F8D5B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Lilac Bitter-cress</w:t>
            </w:r>
          </w:p>
        </w:tc>
        <w:tc>
          <w:tcPr>
            <w:tcW w:w="581" w:type="pct"/>
            <w:shd w:val="clear" w:color="auto" w:fill="FFFFFF" w:themeFill="background1"/>
            <w:hideMark/>
          </w:tcPr>
          <w:p w14:paraId="452BFA57"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Cardamine lilacina s.s.</w:t>
            </w:r>
          </w:p>
        </w:tc>
        <w:tc>
          <w:tcPr>
            <w:tcW w:w="1259" w:type="pct"/>
            <w:shd w:val="clear" w:color="auto" w:fill="FFFFFF" w:themeFill="background1"/>
            <w:hideMark/>
          </w:tcPr>
          <w:p w14:paraId="432FB72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892C51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1A0B0D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3BCEBBC" w14:textId="77777777" w:rsidTr="00714EF7">
        <w:trPr>
          <w:trHeight w:val="480"/>
        </w:trPr>
        <w:tc>
          <w:tcPr>
            <w:tcW w:w="449" w:type="pct"/>
            <w:shd w:val="clear" w:color="auto" w:fill="FFFFFF" w:themeFill="background1"/>
            <w:hideMark/>
          </w:tcPr>
          <w:p w14:paraId="5BFBA84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072AA6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Long-tongue Summer Greenhood</w:t>
            </w:r>
          </w:p>
        </w:tc>
        <w:tc>
          <w:tcPr>
            <w:tcW w:w="581" w:type="pct"/>
            <w:shd w:val="clear" w:color="auto" w:fill="FFFFFF" w:themeFill="background1"/>
            <w:hideMark/>
          </w:tcPr>
          <w:p w14:paraId="29FFA3E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aestiva</w:t>
            </w:r>
          </w:p>
        </w:tc>
        <w:tc>
          <w:tcPr>
            <w:tcW w:w="1259" w:type="pct"/>
            <w:shd w:val="clear" w:color="auto" w:fill="FFFFFF" w:themeFill="background1"/>
            <w:hideMark/>
          </w:tcPr>
          <w:p w14:paraId="4F40C6F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31EB67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C4AFC4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CF1D081" w14:textId="77777777" w:rsidTr="00714EF7">
        <w:trPr>
          <w:trHeight w:val="480"/>
        </w:trPr>
        <w:tc>
          <w:tcPr>
            <w:tcW w:w="449" w:type="pct"/>
            <w:shd w:val="clear" w:color="auto" w:fill="FFFFFF" w:themeFill="background1"/>
            <w:hideMark/>
          </w:tcPr>
          <w:p w14:paraId="31AC882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42EF252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Mallee Ash</w:t>
            </w:r>
          </w:p>
        </w:tc>
        <w:tc>
          <w:tcPr>
            <w:tcW w:w="581" w:type="pct"/>
            <w:shd w:val="clear" w:color="auto" w:fill="FFFFFF" w:themeFill="background1"/>
            <w:hideMark/>
          </w:tcPr>
          <w:p w14:paraId="6B70B70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Eucalyptus kybeanensis</w:t>
            </w:r>
          </w:p>
        </w:tc>
        <w:tc>
          <w:tcPr>
            <w:tcW w:w="1259" w:type="pct"/>
            <w:shd w:val="clear" w:color="auto" w:fill="FFFFFF" w:themeFill="background1"/>
            <w:hideMark/>
          </w:tcPr>
          <w:p w14:paraId="5E2AAFC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6A5771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4D5E65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664EBB01" w14:textId="77777777" w:rsidTr="00714EF7">
        <w:trPr>
          <w:trHeight w:val="480"/>
        </w:trPr>
        <w:tc>
          <w:tcPr>
            <w:tcW w:w="449" w:type="pct"/>
            <w:shd w:val="clear" w:color="auto" w:fill="FFFFFF" w:themeFill="background1"/>
            <w:hideMark/>
          </w:tcPr>
          <w:p w14:paraId="33D889E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152E4C3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Mossy Knawel</w:t>
            </w:r>
          </w:p>
        </w:tc>
        <w:tc>
          <w:tcPr>
            <w:tcW w:w="581" w:type="pct"/>
            <w:shd w:val="clear" w:color="auto" w:fill="FFFFFF" w:themeFill="background1"/>
            <w:hideMark/>
          </w:tcPr>
          <w:p w14:paraId="2C2F8F4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Scleranthus singuliflorus</w:t>
            </w:r>
          </w:p>
        </w:tc>
        <w:tc>
          <w:tcPr>
            <w:tcW w:w="1259" w:type="pct"/>
            <w:shd w:val="clear" w:color="auto" w:fill="FFFFFF" w:themeFill="background1"/>
            <w:hideMark/>
          </w:tcPr>
          <w:p w14:paraId="3798B62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891508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9CA709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6B8A560E" w14:textId="77777777" w:rsidTr="00714EF7">
        <w:trPr>
          <w:trHeight w:val="480"/>
        </w:trPr>
        <w:tc>
          <w:tcPr>
            <w:tcW w:w="449" w:type="pct"/>
            <w:shd w:val="clear" w:color="auto" w:fill="FFFFFF" w:themeFill="background1"/>
            <w:hideMark/>
          </w:tcPr>
          <w:p w14:paraId="75690754"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594B05E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Mountain Leafless Bossiaea</w:t>
            </w:r>
          </w:p>
        </w:tc>
        <w:tc>
          <w:tcPr>
            <w:tcW w:w="581" w:type="pct"/>
            <w:shd w:val="clear" w:color="auto" w:fill="FFFFFF" w:themeFill="background1"/>
            <w:hideMark/>
          </w:tcPr>
          <w:p w14:paraId="2E2EF17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Bossiaea bracteosa</w:t>
            </w:r>
          </w:p>
        </w:tc>
        <w:tc>
          <w:tcPr>
            <w:tcW w:w="1259" w:type="pct"/>
            <w:shd w:val="clear" w:color="auto" w:fill="FFFFFF" w:themeFill="background1"/>
            <w:hideMark/>
          </w:tcPr>
          <w:p w14:paraId="59F368E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A0C68F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923C00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A7EF6F0" w14:textId="77777777" w:rsidTr="00714EF7">
        <w:trPr>
          <w:trHeight w:val="480"/>
        </w:trPr>
        <w:tc>
          <w:tcPr>
            <w:tcW w:w="449" w:type="pct"/>
            <w:shd w:val="clear" w:color="auto" w:fill="FFFFFF" w:themeFill="background1"/>
            <w:hideMark/>
          </w:tcPr>
          <w:p w14:paraId="351459F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8CCFEF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Mountain Mat-rush</w:t>
            </w:r>
          </w:p>
        </w:tc>
        <w:tc>
          <w:tcPr>
            <w:tcW w:w="581" w:type="pct"/>
            <w:shd w:val="clear" w:color="auto" w:fill="FFFFFF" w:themeFill="background1"/>
            <w:hideMark/>
          </w:tcPr>
          <w:p w14:paraId="1B5E7BEA"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Lomandra oreophila</w:t>
            </w:r>
          </w:p>
        </w:tc>
        <w:tc>
          <w:tcPr>
            <w:tcW w:w="1259" w:type="pct"/>
            <w:shd w:val="clear" w:color="auto" w:fill="FFFFFF" w:themeFill="background1"/>
            <w:hideMark/>
          </w:tcPr>
          <w:p w14:paraId="12C4713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538F19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4995C8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A040009" w14:textId="77777777" w:rsidTr="00714EF7">
        <w:trPr>
          <w:trHeight w:val="480"/>
        </w:trPr>
        <w:tc>
          <w:tcPr>
            <w:tcW w:w="449" w:type="pct"/>
            <w:shd w:val="clear" w:color="auto" w:fill="FFFFFF" w:themeFill="background1"/>
            <w:hideMark/>
          </w:tcPr>
          <w:p w14:paraId="03D43DDE"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0056179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Mountain Swainson-pea</w:t>
            </w:r>
          </w:p>
        </w:tc>
        <w:tc>
          <w:tcPr>
            <w:tcW w:w="581" w:type="pct"/>
            <w:shd w:val="clear" w:color="auto" w:fill="FFFFFF" w:themeFill="background1"/>
            <w:hideMark/>
          </w:tcPr>
          <w:p w14:paraId="01D48ABA"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Swainsona recta</w:t>
            </w:r>
          </w:p>
        </w:tc>
        <w:tc>
          <w:tcPr>
            <w:tcW w:w="1259" w:type="pct"/>
            <w:shd w:val="clear" w:color="auto" w:fill="FFFFFF" w:themeFill="background1"/>
            <w:hideMark/>
          </w:tcPr>
          <w:p w14:paraId="51DAA6E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4C4125D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7A55D61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B3CB235" w14:textId="77777777" w:rsidTr="00714EF7">
        <w:trPr>
          <w:trHeight w:val="480"/>
        </w:trPr>
        <w:tc>
          <w:tcPr>
            <w:tcW w:w="449" w:type="pct"/>
            <w:shd w:val="clear" w:color="auto" w:fill="FFFFFF" w:themeFill="background1"/>
            <w:hideMark/>
          </w:tcPr>
          <w:p w14:paraId="16822985"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1A7F9B6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Muellers Bent</w:t>
            </w:r>
          </w:p>
        </w:tc>
        <w:tc>
          <w:tcPr>
            <w:tcW w:w="581" w:type="pct"/>
            <w:shd w:val="clear" w:color="auto" w:fill="FFFFFF" w:themeFill="background1"/>
            <w:hideMark/>
          </w:tcPr>
          <w:p w14:paraId="2C7967D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Agrostis muelleriana</w:t>
            </w:r>
          </w:p>
        </w:tc>
        <w:tc>
          <w:tcPr>
            <w:tcW w:w="1259" w:type="pct"/>
            <w:shd w:val="clear" w:color="auto" w:fill="FFFFFF" w:themeFill="background1"/>
            <w:hideMark/>
          </w:tcPr>
          <w:p w14:paraId="4892013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4449D5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75461E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018EAFE" w14:textId="77777777" w:rsidTr="00714EF7">
        <w:trPr>
          <w:trHeight w:val="480"/>
        </w:trPr>
        <w:tc>
          <w:tcPr>
            <w:tcW w:w="449" w:type="pct"/>
            <w:shd w:val="clear" w:color="auto" w:fill="FFFFFF" w:themeFill="background1"/>
            <w:hideMark/>
          </w:tcPr>
          <w:p w14:paraId="628D8C9E"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B5882D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Mugga</w:t>
            </w:r>
          </w:p>
        </w:tc>
        <w:tc>
          <w:tcPr>
            <w:tcW w:w="581" w:type="pct"/>
            <w:shd w:val="clear" w:color="auto" w:fill="FFFFFF" w:themeFill="background1"/>
            <w:hideMark/>
          </w:tcPr>
          <w:p w14:paraId="3DA0F642"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Eucalyptus sideroxylon s.s.</w:t>
            </w:r>
          </w:p>
        </w:tc>
        <w:tc>
          <w:tcPr>
            <w:tcW w:w="1259" w:type="pct"/>
            <w:shd w:val="clear" w:color="auto" w:fill="FFFFFF" w:themeFill="background1"/>
            <w:hideMark/>
          </w:tcPr>
          <w:p w14:paraId="63140EA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382095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EADE43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67B2875" w14:textId="77777777" w:rsidTr="00714EF7">
        <w:trPr>
          <w:trHeight w:val="480"/>
        </w:trPr>
        <w:tc>
          <w:tcPr>
            <w:tcW w:w="449" w:type="pct"/>
            <w:shd w:val="clear" w:color="auto" w:fill="FFFFFF" w:themeFill="background1"/>
            <w:hideMark/>
          </w:tcPr>
          <w:p w14:paraId="06FC0A63"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0E27320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Narrow Goodenia</w:t>
            </w:r>
          </w:p>
        </w:tc>
        <w:tc>
          <w:tcPr>
            <w:tcW w:w="581" w:type="pct"/>
            <w:shd w:val="clear" w:color="auto" w:fill="FFFFFF" w:themeFill="background1"/>
            <w:hideMark/>
          </w:tcPr>
          <w:p w14:paraId="10B7545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Goodenia macbarronii</w:t>
            </w:r>
          </w:p>
        </w:tc>
        <w:tc>
          <w:tcPr>
            <w:tcW w:w="1259" w:type="pct"/>
            <w:shd w:val="clear" w:color="auto" w:fill="FFFFFF" w:themeFill="background1"/>
            <w:hideMark/>
          </w:tcPr>
          <w:p w14:paraId="642B7BF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hideMark/>
          </w:tcPr>
          <w:p w14:paraId="733FEEA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76B3456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A6B9F5B" w14:textId="77777777" w:rsidTr="00714EF7">
        <w:trPr>
          <w:trHeight w:val="480"/>
        </w:trPr>
        <w:tc>
          <w:tcPr>
            <w:tcW w:w="449" w:type="pct"/>
            <w:shd w:val="clear" w:color="auto" w:fill="FFFFFF" w:themeFill="background1"/>
            <w:hideMark/>
          </w:tcPr>
          <w:p w14:paraId="4DCC03D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26BB57A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Narrow-leaf Star-hair</w:t>
            </w:r>
          </w:p>
        </w:tc>
        <w:tc>
          <w:tcPr>
            <w:tcW w:w="581" w:type="pct"/>
            <w:shd w:val="clear" w:color="auto" w:fill="FFFFFF" w:themeFill="background1"/>
            <w:hideMark/>
          </w:tcPr>
          <w:p w14:paraId="7C1F26CA"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Astrotricha linearis</w:t>
            </w:r>
          </w:p>
        </w:tc>
        <w:tc>
          <w:tcPr>
            <w:tcW w:w="1259" w:type="pct"/>
            <w:shd w:val="clear" w:color="auto" w:fill="FFFFFF" w:themeFill="background1"/>
            <w:hideMark/>
          </w:tcPr>
          <w:p w14:paraId="5220144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3B6120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ADD64A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5587684" w14:textId="77777777" w:rsidTr="00714EF7">
        <w:trPr>
          <w:trHeight w:val="480"/>
        </w:trPr>
        <w:tc>
          <w:tcPr>
            <w:tcW w:w="449" w:type="pct"/>
            <w:shd w:val="clear" w:color="auto" w:fill="FFFFFF" w:themeFill="background1"/>
            <w:hideMark/>
          </w:tcPr>
          <w:p w14:paraId="1DCD388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4FF78E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Native Wintercress</w:t>
            </w:r>
          </w:p>
        </w:tc>
        <w:tc>
          <w:tcPr>
            <w:tcW w:w="581" w:type="pct"/>
            <w:shd w:val="clear" w:color="auto" w:fill="FFFFFF" w:themeFill="background1"/>
            <w:hideMark/>
          </w:tcPr>
          <w:p w14:paraId="37CDFD2D"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Barbarea grayi</w:t>
            </w:r>
          </w:p>
        </w:tc>
        <w:tc>
          <w:tcPr>
            <w:tcW w:w="1259" w:type="pct"/>
            <w:shd w:val="clear" w:color="auto" w:fill="FFFFFF" w:themeFill="background1"/>
            <w:hideMark/>
          </w:tcPr>
          <w:p w14:paraId="7476773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FC8914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C7B682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81E2C81" w14:textId="77777777" w:rsidTr="00714EF7">
        <w:trPr>
          <w:trHeight w:val="480"/>
        </w:trPr>
        <w:tc>
          <w:tcPr>
            <w:tcW w:w="449" w:type="pct"/>
            <w:shd w:val="clear" w:color="auto" w:fill="FFFFFF" w:themeFill="background1"/>
            <w:hideMark/>
          </w:tcPr>
          <w:p w14:paraId="1DC77C93"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0902C5F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Omeo Gum</w:t>
            </w:r>
          </w:p>
        </w:tc>
        <w:tc>
          <w:tcPr>
            <w:tcW w:w="581" w:type="pct"/>
            <w:shd w:val="clear" w:color="auto" w:fill="FFFFFF" w:themeFill="background1"/>
            <w:hideMark/>
          </w:tcPr>
          <w:p w14:paraId="4A71F8F6"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Eucalyptus neglecta</w:t>
            </w:r>
          </w:p>
        </w:tc>
        <w:tc>
          <w:tcPr>
            <w:tcW w:w="1259" w:type="pct"/>
            <w:shd w:val="clear" w:color="auto" w:fill="FFFFFF" w:themeFill="background1"/>
            <w:hideMark/>
          </w:tcPr>
          <w:p w14:paraId="1168D9D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E7A238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EB31AF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152A25E" w14:textId="77777777" w:rsidTr="00714EF7">
        <w:trPr>
          <w:trHeight w:val="480"/>
        </w:trPr>
        <w:tc>
          <w:tcPr>
            <w:tcW w:w="449" w:type="pct"/>
            <w:shd w:val="clear" w:color="auto" w:fill="FFFFFF" w:themeFill="background1"/>
            <w:hideMark/>
          </w:tcPr>
          <w:p w14:paraId="289E223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55943BA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Poverty Wattle</w:t>
            </w:r>
          </w:p>
        </w:tc>
        <w:tc>
          <w:tcPr>
            <w:tcW w:w="581" w:type="pct"/>
            <w:shd w:val="clear" w:color="auto" w:fill="FFFFFF" w:themeFill="background1"/>
            <w:hideMark/>
          </w:tcPr>
          <w:p w14:paraId="32C23A8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Acacia dawsonii</w:t>
            </w:r>
          </w:p>
        </w:tc>
        <w:tc>
          <w:tcPr>
            <w:tcW w:w="1259" w:type="pct"/>
            <w:shd w:val="clear" w:color="auto" w:fill="FFFFFF" w:themeFill="background1"/>
            <w:hideMark/>
          </w:tcPr>
          <w:p w14:paraId="604D4A3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02486F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45A253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6D35CE51" w14:textId="77777777" w:rsidTr="00714EF7">
        <w:trPr>
          <w:trHeight w:val="480"/>
        </w:trPr>
        <w:tc>
          <w:tcPr>
            <w:tcW w:w="449" w:type="pct"/>
            <w:shd w:val="clear" w:color="auto" w:fill="FFFFFF" w:themeFill="background1"/>
            <w:hideMark/>
          </w:tcPr>
          <w:p w14:paraId="0A2BE5D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511E108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Purple Diuris</w:t>
            </w:r>
          </w:p>
        </w:tc>
        <w:tc>
          <w:tcPr>
            <w:tcW w:w="581" w:type="pct"/>
            <w:shd w:val="clear" w:color="auto" w:fill="FFFFFF" w:themeFill="background1"/>
            <w:hideMark/>
          </w:tcPr>
          <w:p w14:paraId="096DACB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 xml:space="preserve">Diuris punctata </w:t>
            </w:r>
          </w:p>
        </w:tc>
        <w:tc>
          <w:tcPr>
            <w:tcW w:w="1259" w:type="pct"/>
            <w:shd w:val="clear" w:color="auto" w:fill="FFFFFF" w:themeFill="background1"/>
            <w:hideMark/>
          </w:tcPr>
          <w:p w14:paraId="4F87CAD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77E46B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26BD0C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14BF79D2" w14:textId="77777777" w:rsidTr="00714EF7">
        <w:trPr>
          <w:trHeight w:val="480"/>
        </w:trPr>
        <w:tc>
          <w:tcPr>
            <w:tcW w:w="449" w:type="pct"/>
            <w:shd w:val="clear" w:color="auto" w:fill="FFFFFF" w:themeFill="background1"/>
            <w:hideMark/>
          </w:tcPr>
          <w:p w14:paraId="4438D9B5"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5404DE5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Purple Eyebright</w:t>
            </w:r>
          </w:p>
        </w:tc>
        <w:tc>
          <w:tcPr>
            <w:tcW w:w="581" w:type="pct"/>
            <w:shd w:val="clear" w:color="auto" w:fill="FFFFFF" w:themeFill="background1"/>
            <w:hideMark/>
          </w:tcPr>
          <w:p w14:paraId="59D213B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Euphrasia collina ssp. muelleri</w:t>
            </w:r>
          </w:p>
        </w:tc>
        <w:tc>
          <w:tcPr>
            <w:tcW w:w="1259" w:type="pct"/>
            <w:shd w:val="clear" w:color="auto" w:fill="FFFFFF" w:themeFill="background1"/>
            <w:hideMark/>
          </w:tcPr>
          <w:p w14:paraId="6B4BD74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578DCF2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7650CC6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48C4766" w14:textId="77777777" w:rsidTr="00714EF7">
        <w:trPr>
          <w:trHeight w:val="480"/>
        </w:trPr>
        <w:tc>
          <w:tcPr>
            <w:tcW w:w="449" w:type="pct"/>
            <w:shd w:val="clear" w:color="auto" w:fill="FFFFFF" w:themeFill="background1"/>
            <w:hideMark/>
          </w:tcPr>
          <w:p w14:paraId="10B1297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779041D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River Hook-sedge</w:t>
            </w:r>
          </w:p>
        </w:tc>
        <w:tc>
          <w:tcPr>
            <w:tcW w:w="581" w:type="pct"/>
            <w:shd w:val="clear" w:color="auto" w:fill="FFFFFF" w:themeFill="background1"/>
            <w:hideMark/>
          </w:tcPr>
          <w:p w14:paraId="743BF61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Uncinia nemoralis</w:t>
            </w:r>
          </w:p>
        </w:tc>
        <w:tc>
          <w:tcPr>
            <w:tcW w:w="1259" w:type="pct"/>
            <w:shd w:val="clear" w:color="auto" w:fill="FFFFFF" w:themeFill="background1"/>
            <w:hideMark/>
          </w:tcPr>
          <w:p w14:paraId="3B5C570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083617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B3ED55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2202EBF" w14:textId="77777777" w:rsidTr="00714EF7">
        <w:trPr>
          <w:trHeight w:val="480"/>
        </w:trPr>
        <w:tc>
          <w:tcPr>
            <w:tcW w:w="449" w:type="pct"/>
            <w:shd w:val="clear" w:color="auto" w:fill="FFFFFF" w:themeFill="background1"/>
            <w:hideMark/>
          </w:tcPr>
          <w:p w14:paraId="349BDC23"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5A58FA8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River Leafless Bossiaea</w:t>
            </w:r>
          </w:p>
        </w:tc>
        <w:tc>
          <w:tcPr>
            <w:tcW w:w="581" w:type="pct"/>
            <w:shd w:val="clear" w:color="auto" w:fill="FFFFFF" w:themeFill="background1"/>
            <w:hideMark/>
          </w:tcPr>
          <w:p w14:paraId="228F5E97"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Bossiaea riparia</w:t>
            </w:r>
          </w:p>
        </w:tc>
        <w:tc>
          <w:tcPr>
            <w:tcW w:w="1259" w:type="pct"/>
            <w:shd w:val="clear" w:color="auto" w:fill="FFFFFF" w:themeFill="background1"/>
            <w:hideMark/>
          </w:tcPr>
          <w:p w14:paraId="712C890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491473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4656D5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B14D199" w14:textId="77777777" w:rsidTr="00714EF7">
        <w:trPr>
          <w:trHeight w:val="480"/>
        </w:trPr>
        <w:tc>
          <w:tcPr>
            <w:tcW w:w="449" w:type="pct"/>
            <w:shd w:val="clear" w:color="auto" w:fill="FFFFFF" w:themeFill="background1"/>
            <w:hideMark/>
          </w:tcPr>
          <w:p w14:paraId="47AE1932"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7D097BC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Rock Grevillea</w:t>
            </w:r>
          </w:p>
        </w:tc>
        <w:tc>
          <w:tcPr>
            <w:tcW w:w="581" w:type="pct"/>
            <w:shd w:val="clear" w:color="auto" w:fill="FFFFFF" w:themeFill="background1"/>
            <w:hideMark/>
          </w:tcPr>
          <w:p w14:paraId="6FDDD78E"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Grevillea willisii</w:t>
            </w:r>
          </w:p>
        </w:tc>
        <w:tc>
          <w:tcPr>
            <w:tcW w:w="1259" w:type="pct"/>
            <w:shd w:val="clear" w:color="auto" w:fill="FFFFFF" w:themeFill="background1"/>
            <w:hideMark/>
          </w:tcPr>
          <w:p w14:paraId="2CA35C3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214BC8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090B8F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A91C19F" w14:textId="77777777" w:rsidTr="00714EF7">
        <w:trPr>
          <w:trHeight w:val="480"/>
        </w:trPr>
        <w:tc>
          <w:tcPr>
            <w:tcW w:w="449" w:type="pct"/>
            <w:shd w:val="clear" w:color="auto" w:fill="FFFFFF" w:themeFill="background1"/>
            <w:hideMark/>
          </w:tcPr>
          <w:p w14:paraId="38B9835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3FF0999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Rock Tussock-grass</w:t>
            </w:r>
          </w:p>
        </w:tc>
        <w:tc>
          <w:tcPr>
            <w:tcW w:w="581" w:type="pct"/>
            <w:shd w:val="clear" w:color="auto" w:fill="FFFFFF" w:themeFill="background1"/>
            <w:hideMark/>
          </w:tcPr>
          <w:p w14:paraId="0C42034A"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Poa petrophila</w:t>
            </w:r>
          </w:p>
        </w:tc>
        <w:tc>
          <w:tcPr>
            <w:tcW w:w="1259" w:type="pct"/>
            <w:shd w:val="clear" w:color="auto" w:fill="FFFFFF" w:themeFill="background1"/>
            <w:hideMark/>
          </w:tcPr>
          <w:p w14:paraId="5B84ECE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581042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18A1D4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B6A53B8" w14:textId="77777777" w:rsidTr="00714EF7">
        <w:trPr>
          <w:trHeight w:val="480"/>
        </w:trPr>
        <w:tc>
          <w:tcPr>
            <w:tcW w:w="449" w:type="pct"/>
            <w:shd w:val="clear" w:color="auto" w:fill="FFFFFF" w:themeFill="background1"/>
            <w:hideMark/>
          </w:tcPr>
          <w:p w14:paraId="44BDDDA2"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42EC66D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Rough Eyebright</w:t>
            </w:r>
          </w:p>
        </w:tc>
        <w:tc>
          <w:tcPr>
            <w:tcW w:w="581" w:type="pct"/>
            <w:shd w:val="clear" w:color="auto" w:fill="FFFFFF" w:themeFill="background1"/>
            <w:hideMark/>
          </w:tcPr>
          <w:p w14:paraId="023241E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Euphrasia scabra</w:t>
            </w:r>
          </w:p>
        </w:tc>
        <w:tc>
          <w:tcPr>
            <w:tcW w:w="1259" w:type="pct"/>
            <w:shd w:val="clear" w:color="auto" w:fill="FFFFFF" w:themeFill="background1"/>
            <w:hideMark/>
          </w:tcPr>
          <w:p w14:paraId="5D167E0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shd w:val="clear" w:color="auto" w:fill="FFFFFF" w:themeFill="background1"/>
            <w:hideMark/>
          </w:tcPr>
          <w:p w14:paraId="42ECAC5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0C9CEE3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75B5203" w14:textId="77777777" w:rsidTr="00714EF7">
        <w:trPr>
          <w:trHeight w:val="480"/>
        </w:trPr>
        <w:tc>
          <w:tcPr>
            <w:tcW w:w="449" w:type="pct"/>
            <w:shd w:val="clear" w:color="auto" w:fill="FFFFFF" w:themeFill="background1"/>
            <w:hideMark/>
          </w:tcPr>
          <w:p w14:paraId="391AA11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4DA2FB3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Royal Grevillea</w:t>
            </w:r>
          </w:p>
        </w:tc>
        <w:tc>
          <w:tcPr>
            <w:tcW w:w="581" w:type="pct"/>
            <w:shd w:val="clear" w:color="auto" w:fill="FFFFFF" w:themeFill="background1"/>
            <w:hideMark/>
          </w:tcPr>
          <w:p w14:paraId="008D7E73"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Grevillea victoriae s.s.</w:t>
            </w:r>
          </w:p>
        </w:tc>
        <w:tc>
          <w:tcPr>
            <w:tcW w:w="1259" w:type="pct"/>
            <w:shd w:val="clear" w:color="auto" w:fill="FFFFFF" w:themeFill="background1"/>
            <w:hideMark/>
          </w:tcPr>
          <w:p w14:paraId="4F38BE1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EE1810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C1FB47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6C5B8AA8" w14:textId="77777777" w:rsidTr="00714EF7">
        <w:trPr>
          <w:trHeight w:val="480"/>
        </w:trPr>
        <w:tc>
          <w:tcPr>
            <w:tcW w:w="449" w:type="pct"/>
            <w:shd w:val="clear" w:color="auto" w:fill="FFFFFF" w:themeFill="background1"/>
            <w:hideMark/>
          </w:tcPr>
          <w:p w14:paraId="7565FE93"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4E4442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Sand Rush</w:t>
            </w:r>
          </w:p>
        </w:tc>
        <w:tc>
          <w:tcPr>
            <w:tcW w:w="581" w:type="pct"/>
            <w:shd w:val="clear" w:color="auto" w:fill="FFFFFF" w:themeFill="background1"/>
            <w:hideMark/>
          </w:tcPr>
          <w:p w14:paraId="2417D55A"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Juncus psammophilus</w:t>
            </w:r>
          </w:p>
        </w:tc>
        <w:tc>
          <w:tcPr>
            <w:tcW w:w="1259" w:type="pct"/>
            <w:shd w:val="clear" w:color="auto" w:fill="FFFFFF" w:themeFill="background1"/>
            <w:hideMark/>
          </w:tcPr>
          <w:p w14:paraId="4160AC3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4BBC7F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2F356F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4941D1A" w14:textId="77777777" w:rsidTr="00714EF7">
        <w:trPr>
          <w:trHeight w:val="480"/>
        </w:trPr>
        <w:tc>
          <w:tcPr>
            <w:tcW w:w="449" w:type="pct"/>
            <w:shd w:val="clear" w:color="auto" w:fill="FFFFFF" w:themeFill="background1"/>
            <w:hideMark/>
          </w:tcPr>
          <w:p w14:paraId="0EE33BD5"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3E7B03F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Scaly Greenhood</w:t>
            </w:r>
          </w:p>
        </w:tc>
        <w:tc>
          <w:tcPr>
            <w:tcW w:w="581" w:type="pct"/>
            <w:shd w:val="clear" w:color="auto" w:fill="FFFFFF" w:themeFill="background1"/>
            <w:hideMark/>
          </w:tcPr>
          <w:p w14:paraId="1053ED4E"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Pterostylis hamata</w:t>
            </w:r>
          </w:p>
        </w:tc>
        <w:tc>
          <w:tcPr>
            <w:tcW w:w="1259" w:type="pct"/>
            <w:shd w:val="clear" w:color="auto" w:fill="FFFFFF" w:themeFill="background1"/>
            <w:hideMark/>
          </w:tcPr>
          <w:p w14:paraId="7EC3834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D8F3E1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B4EAEC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FD04215" w14:textId="77777777" w:rsidTr="00714EF7">
        <w:trPr>
          <w:trHeight w:val="480"/>
        </w:trPr>
        <w:tc>
          <w:tcPr>
            <w:tcW w:w="449" w:type="pct"/>
            <w:shd w:val="clear" w:color="auto" w:fill="FFFFFF" w:themeFill="background1"/>
            <w:hideMark/>
          </w:tcPr>
          <w:p w14:paraId="012D3E6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3FBF7B4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Sickle-leaf Rush</w:t>
            </w:r>
          </w:p>
        </w:tc>
        <w:tc>
          <w:tcPr>
            <w:tcW w:w="581" w:type="pct"/>
            <w:shd w:val="clear" w:color="auto" w:fill="FFFFFF" w:themeFill="background1"/>
            <w:hideMark/>
          </w:tcPr>
          <w:p w14:paraId="2FE899A0"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Juncus falcatus</w:t>
            </w:r>
          </w:p>
        </w:tc>
        <w:tc>
          <w:tcPr>
            <w:tcW w:w="1259" w:type="pct"/>
            <w:shd w:val="clear" w:color="auto" w:fill="FFFFFF" w:themeFill="background1"/>
            <w:hideMark/>
          </w:tcPr>
          <w:p w14:paraId="095A5DB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ACA70C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356463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95D6381" w14:textId="77777777" w:rsidTr="00714EF7">
        <w:trPr>
          <w:trHeight w:val="480"/>
        </w:trPr>
        <w:tc>
          <w:tcPr>
            <w:tcW w:w="449" w:type="pct"/>
            <w:shd w:val="clear" w:color="auto" w:fill="FFFFFF" w:themeFill="background1"/>
            <w:hideMark/>
          </w:tcPr>
          <w:p w14:paraId="03840FF3"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7C649B7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Silver Stringybark</w:t>
            </w:r>
          </w:p>
        </w:tc>
        <w:tc>
          <w:tcPr>
            <w:tcW w:w="581" w:type="pct"/>
            <w:shd w:val="clear" w:color="auto" w:fill="FFFFFF" w:themeFill="background1"/>
            <w:hideMark/>
          </w:tcPr>
          <w:p w14:paraId="3AAD1B4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Eucalyptus alligatrix ssp. alligatrix</w:t>
            </w:r>
          </w:p>
        </w:tc>
        <w:tc>
          <w:tcPr>
            <w:tcW w:w="1259" w:type="pct"/>
            <w:shd w:val="clear" w:color="auto" w:fill="FFFFFF" w:themeFill="background1"/>
            <w:hideMark/>
          </w:tcPr>
          <w:p w14:paraId="1DFCD7D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7F1843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76ADAE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6B87CB1" w14:textId="77777777" w:rsidTr="00714EF7">
        <w:trPr>
          <w:trHeight w:val="480"/>
        </w:trPr>
        <w:tc>
          <w:tcPr>
            <w:tcW w:w="449" w:type="pct"/>
            <w:shd w:val="clear" w:color="auto" w:fill="FFFFFF" w:themeFill="background1"/>
            <w:hideMark/>
          </w:tcPr>
          <w:p w14:paraId="4EBF288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1683772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Silver Tea-tree</w:t>
            </w:r>
          </w:p>
        </w:tc>
        <w:tc>
          <w:tcPr>
            <w:tcW w:w="581" w:type="pct"/>
            <w:shd w:val="clear" w:color="auto" w:fill="FFFFFF" w:themeFill="background1"/>
            <w:hideMark/>
          </w:tcPr>
          <w:p w14:paraId="4C7EC30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Leptospermum multicaule</w:t>
            </w:r>
          </w:p>
        </w:tc>
        <w:tc>
          <w:tcPr>
            <w:tcW w:w="1259" w:type="pct"/>
            <w:shd w:val="clear" w:color="auto" w:fill="FFFFFF" w:themeFill="background1"/>
            <w:hideMark/>
          </w:tcPr>
          <w:p w14:paraId="360D7FD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EED7AA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787FB1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C6328AB" w14:textId="77777777" w:rsidTr="00714EF7">
        <w:trPr>
          <w:trHeight w:val="480"/>
        </w:trPr>
        <w:tc>
          <w:tcPr>
            <w:tcW w:w="449" w:type="pct"/>
            <w:shd w:val="clear" w:color="auto" w:fill="FFFFFF" w:themeFill="background1"/>
            <w:hideMark/>
          </w:tcPr>
          <w:p w14:paraId="1E947C40"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416F771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Slender Club-sedge</w:t>
            </w:r>
          </w:p>
        </w:tc>
        <w:tc>
          <w:tcPr>
            <w:tcW w:w="581" w:type="pct"/>
            <w:shd w:val="clear" w:color="auto" w:fill="FFFFFF" w:themeFill="background1"/>
            <w:hideMark/>
          </w:tcPr>
          <w:p w14:paraId="6C38B75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Isolepis congrua</w:t>
            </w:r>
          </w:p>
        </w:tc>
        <w:tc>
          <w:tcPr>
            <w:tcW w:w="1259" w:type="pct"/>
            <w:shd w:val="clear" w:color="auto" w:fill="FFFFFF" w:themeFill="background1"/>
            <w:hideMark/>
          </w:tcPr>
          <w:p w14:paraId="56DFA7A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D3094E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BCD41D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6FCC353" w14:textId="77777777" w:rsidTr="00714EF7">
        <w:trPr>
          <w:trHeight w:val="480"/>
        </w:trPr>
        <w:tc>
          <w:tcPr>
            <w:tcW w:w="449" w:type="pct"/>
            <w:shd w:val="clear" w:color="auto" w:fill="FFFFFF" w:themeFill="background1"/>
            <w:hideMark/>
          </w:tcPr>
          <w:p w14:paraId="031C335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BEA56F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Slender Love-grass</w:t>
            </w:r>
          </w:p>
        </w:tc>
        <w:tc>
          <w:tcPr>
            <w:tcW w:w="581" w:type="pct"/>
            <w:shd w:val="clear" w:color="auto" w:fill="FFFFFF" w:themeFill="background1"/>
            <w:hideMark/>
          </w:tcPr>
          <w:p w14:paraId="18170AB7"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Eragrostis exigua</w:t>
            </w:r>
          </w:p>
        </w:tc>
        <w:tc>
          <w:tcPr>
            <w:tcW w:w="1259" w:type="pct"/>
            <w:shd w:val="clear" w:color="auto" w:fill="FFFFFF" w:themeFill="background1"/>
            <w:hideMark/>
          </w:tcPr>
          <w:p w14:paraId="4702D5E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52D4434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3425BE2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2B2E2F6" w14:textId="77777777" w:rsidTr="00714EF7">
        <w:trPr>
          <w:trHeight w:val="480"/>
        </w:trPr>
        <w:tc>
          <w:tcPr>
            <w:tcW w:w="449" w:type="pct"/>
            <w:shd w:val="clear" w:color="auto" w:fill="FFFFFF" w:themeFill="background1"/>
            <w:hideMark/>
          </w:tcPr>
          <w:p w14:paraId="49DE02D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520F5E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Slender Parrot-pea</w:t>
            </w:r>
          </w:p>
        </w:tc>
        <w:tc>
          <w:tcPr>
            <w:tcW w:w="581" w:type="pct"/>
            <w:shd w:val="clear" w:color="auto" w:fill="FFFFFF" w:themeFill="background1"/>
            <w:hideMark/>
          </w:tcPr>
          <w:p w14:paraId="3C87B242"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Almaleea capitata</w:t>
            </w:r>
          </w:p>
        </w:tc>
        <w:tc>
          <w:tcPr>
            <w:tcW w:w="1259" w:type="pct"/>
            <w:shd w:val="clear" w:color="auto" w:fill="FFFFFF" w:themeFill="background1"/>
            <w:hideMark/>
          </w:tcPr>
          <w:p w14:paraId="3CCE5F0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4213DB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A49F7C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A7794D7" w14:textId="77777777" w:rsidTr="00714EF7">
        <w:trPr>
          <w:trHeight w:val="480"/>
        </w:trPr>
        <w:tc>
          <w:tcPr>
            <w:tcW w:w="449" w:type="pct"/>
            <w:shd w:val="clear" w:color="auto" w:fill="FFFFFF" w:themeFill="background1"/>
            <w:hideMark/>
          </w:tcPr>
          <w:p w14:paraId="43B9B92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4700F97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Slender Violet-bush</w:t>
            </w:r>
          </w:p>
        </w:tc>
        <w:tc>
          <w:tcPr>
            <w:tcW w:w="581" w:type="pct"/>
            <w:shd w:val="clear" w:color="auto" w:fill="FFFFFF" w:themeFill="background1"/>
            <w:hideMark/>
          </w:tcPr>
          <w:p w14:paraId="0B6E2996"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Hybanthus monopetalus</w:t>
            </w:r>
          </w:p>
        </w:tc>
        <w:tc>
          <w:tcPr>
            <w:tcW w:w="1259" w:type="pct"/>
            <w:shd w:val="clear" w:color="auto" w:fill="FFFFFF" w:themeFill="background1"/>
            <w:hideMark/>
          </w:tcPr>
          <w:p w14:paraId="1C3E288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7A6608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4D1AA1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3217C33" w14:textId="77777777" w:rsidTr="00714EF7">
        <w:trPr>
          <w:trHeight w:val="480"/>
        </w:trPr>
        <w:tc>
          <w:tcPr>
            <w:tcW w:w="449" w:type="pct"/>
            <w:shd w:val="clear" w:color="auto" w:fill="FFFFFF" w:themeFill="background1"/>
            <w:hideMark/>
          </w:tcPr>
          <w:p w14:paraId="3895DD70"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85CE9A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Small-leaf Bush-pea</w:t>
            </w:r>
          </w:p>
        </w:tc>
        <w:tc>
          <w:tcPr>
            <w:tcW w:w="581" w:type="pct"/>
            <w:shd w:val="clear" w:color="auto" w:fill="FFFFFF" w:themeFill="background1"/>
            <w:hideMark/>
          </w:tcPr>
          <w:p w14:paraId="4F7C8EF3"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Pultenaea foliolosa</w:t>
            </w:r>
          </w:p>
        </w:tc>
        <w:tc>
          <w:tcPr>
            <w:tcW w:w="1259" w:type="pct"/>
            <w:shd w:val="clear" w:color="auto" w:fill="FFFFFF" w:themeFill="background1"/>
            <w:hideMark/>
          </w:tcPr>
          <w:p w14:paraId="7884CD9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9D0782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D9EE0C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8EA973F" w14:textId="77777777" w:rsidTr="00714EF7">
        <w:trPr>
          <w:trHeight w:val="480"/>
        </w:trPr>
        <w:tc>
          <w:tcPr>
            <w:tcW w:w="449" w:type="pct"/>
            <w:shd w:val="clear" w:color="auto" w:fill="FFFFFF" w:themeFill="background1"/>
            <w:hideMark/>
          </w:tcPr>
          <w:p w14:paraId="36A65E9C"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2788555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Snow Aciphyll</w:t>
            </w:r>
          </w:p>
        </w:tc>
        <w:tc>
          <w:tcPr>
            <w:tcW w:w="581" w:type="pct"/>
            <w:shd w:val="clear" w:color="auto" w:fill="FFFFFF" w:themeFill="background1"/>
            <w:hideMark/>
          </w:tcPr>
          <w:p w14:paraId="343F1D89"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Aciphylla glacialis</w:t>
            </w:r>
          </w:p>
        </w:tc>
        <w:tc>
          <w:tcPr>
            <w:tcW w:w="1259" w:type="pct"/>
            <w:shd w:val="clear" w:color="auto" w:fill="FFFFFF" w:themeFill="background1"/>
            <w:hideMark/>
          </w:tcPr>
          <w:p w14:paraId="745CE15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A3CC46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846A31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415C7F7" w14:textId="77777777" w:rsidTr="00714EF7">
        <w:trPr>
          <w:trHeight w:val="480"/>
        </w:trPr>
        <w:tc>
          <w:tcPr>
            <w:tcW w:w="449" w:type="pct"/>
            <w:shd w:val="clear" w:color="auto" w:fill="FFFFFF" w:themeFill="background1"/>
            <w:hideMark/>
          </w:tcPr>
          <w:p w14:paraId="6AB91E3B"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5AC9AF2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Snow Beard-heath</w:t>
            </w:r>
          </w:p>
        </w:tc>
        <w:tc>
          <w:tcPr>
            <w:tcW w:w="581" w:type="pct"/>
            <w:shd w:val="clear" w:color="auto" w:fill="FFFFFF" w:themeFill="background1"/>
            <w:hideMark/>
          </w:tcPr>
          <w:p w14:paraId="065220DA"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Leucopogon montanus</w:t>
            </w:r>
          </w:p>
        </w:tc>
        <w:tc>
          <w:tcPr>
            <w:tcW w:w="1259" w:type="pct"/>
            <w:shd w:val="clear" w:color="auto" w:fill="FFFFFF" w:themeFill="background1"/>
            <w:hideMark/>
          </w:tcPr>
          <w:p w14:paraId="17C2F3F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D15D0A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8F2578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7CC4B81" w14:textId="77777777" w:rsidTr="00714EF7">
        <w:trPr>
          <w:trHeight w:val="480"/>
        </w:trPr>
        <w:tc>
          <w:tcPr>
            <w:tcW w:w="449" w:type="pct"/>
            <w:shd w:val="clear" w:color="auto" w:fill="FFFFFF" w:themeFill="background1"/>
            <w:hideMark/>
          </w:tcPr>
          <w:p w14:paraId="12A51F5B"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3B0AA9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Snow Pennywort</w:t>
            </w:r>
          </w:p>
        </w:tc>
        <w:tc>
          <w:tcPr>
            <w:tcW w:w="581" w:type="pct"/>
            <w:shd w:val="clear" w:color="auto" w:fill="FFFFFF" w:themeFill="background1"/>
            <w:hideMark/>
          </w:tcPr>
          <w:p w14:paraId="0B8E50F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Diplaspis nivis</w:t>
            </w:r>
          </w:p>
        </w:tc>
        <w:tc>
          <w:tcPr>
            <w:tcW w:w="1259" w:type="pct"/>
            <w:shd w:val="clear" w:color="auto" w:fill="FFFFFF" w:themeFill="background1"/>
            <w:hideMark/>
          </w:tcPr>
          <w:p w14:paraId="6DC48D8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875B18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62796A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C7DB21F" w14:textId="77777777" w:rsidTr="00714EF7">
        <w:trPr>
          <w:trHeight w:val="480"/>
        </w:trPr>
        <w:tc>
          <w:tcPr>
            <w:tcW w:w="449" w:type="pct"/>
            <w:shd w:val="clear" w:color="auto" w:fill="FFFFFF" w:themeFill="background1"/>
            <w:hideMark/>
          </w:tcPr>
          <w:p w14:paraId="737979D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16440F3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Snow Wallaby-grass</w:t>
            </w:r>
          </w:p>
        </w:tc>
        <w:tc>
          <w:tcPr>
            <w:tcW w:w="581" w:type="pct"/>
            <w:shd w:val="clear" w:color="auto" w:fill="FFFFFF" w:themeFill="background1"/>
            <w:hideMark/>
          </w:tcPr>
          <w:p w14:paraId="4C07756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Rytidosperma nivicolum</w:t>
            </w:r>
          </w:p>
        </w:tc>
        <w:tc>
          <w:tcPr>
            <w:tcW w:w="1259" w:type="pct"/>
            <w:shd w:val="clear" w:color="auto" w:fill="FFFFFF" w:themeFill="background1"/>
            <w:hideMark/>
          </w:tcPr>
          <w:p w14:paraId="55310AB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5754E8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052331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C47ED2C" w14:textId="77777777" w:rsidTr="00714EF7">
        <w:trPr>
          <w:trHeight w:val="480"/>
        </w:trPr>
        <w:tc>
          <w:tcPr>
            <w:tcW w:w="449" w:type="pct"/>
            <w:shd w:val="clear" w:color="auto" w:fill="FFFFFF" w:themeFill="background1"/>
            <w:hideMark/>
          </w:tcPr>
          <w:p w14:paraId="3D2729C7"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227A7AF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Snowdrop Wood-sorrel</w:t>
            </w:r>
          </w:p>
        </w:tc>
        <w:tc>
          <w:tcPr>
            <w:tcW w:w="581" w:type="pct"/>
            <w:shd w:val="clear" w:color="auto" w:fill="FFFFFF" w:themeFill="background1"/>
            <w:hideMark/>
          </w:tcPr>
          <w:p w14:paraId="4FCBBD4E"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Oxalis magellanica</w:t>
            </w:r>
          </w:p>
        </w:tc>
        <w:tc>
          <w:tcPr>
            <w:tcW w:w="1259" w:type="pct"/>
            <w:shd w:val="clear" w:color="auto" w:fill="FFFFFF" w:themeFill="background1"/>
            <w:hideMark/>
          </w:tcPr>
          <w:p w14:paraId="562A2AE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ABDE53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210743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4BD7458" w14:textId="77777777" w:rsidTr="00714EF7">
        <w:trPr>
          <w:trHeight w:val="480"/>
        </w:trPr>
        <w:tc>
          <w:tcPr>
            <w:tcW w:w="449" w:type="pct"/>
            <w:shd w:val="clear" w:color="auto" w:fill="FFFFFF" w:themeFill="background1"/>
            <w:hideMark/>
          </w:tcPr>
          <w:p w14:paraId="4E62A6D9"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39A7A1F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Snowy River Wattle</w:t>
            </w:r>
          </w:p>
        </w:tc>
        <w:tc>
          <w:tcPr>
            <w:tcW w:w="581" w:type="pct"/>
            <w:shd w:val="clear" w:color="auto" w:fill="FFFFFF" w:themeFill="background1"/>
            <w:hideMark/>
          </w:tcPr>
          <w:p w14:paraId="6EFD06A6"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Acacia boormanii</w:t>
            </w:r>
          </w:p>
        </w:tc>
        <w:tc>
          <w:tcPr>
            <w:tcW w:w="1259" w:type="pct"/>
            <w:shd w:val="clear" w:color="auto" w:fill="FFFFFF" w:themeFill="background1"/>
            <w:hideMark/>
          </w:tcPr>
          <w:p w14:paraId="7BF4F58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F7D2E1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05EED2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AAB6512" w14:textId="77777777" w:rsidTr="00714EF7">
        <w:trPr>
          <w:trHeight w:val="480"/>
        </w:trPr>
        <w:tc>
          <w:tcPr>
            <w:tcW w:w="449" w:type="pct"/>
            <w:shd w:val="clear" w:color="auto" w:fill="FFFFFF" w:themeFill="background1"/>
            <w:hideMark/>
          </w:tcPr>
          <w:p w14:paraId="03253921"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460D4AB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Spinning Gum</w:t>
            </w:r>
          </w:p>
        </w:tc>
        <w:tc>
          <w:tcPr>
            <w:tcW w:w="581" w:type="pct"/>
            <w:shd w:val="clear" w:color="auto" w:fill="FFFFFF" w:themeFill="background1"/>
            <w:hideMark/>
          </w:tcPr>
          <w:p w14:paraId="06F8B41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Eucalyptus perriniana</w:t>
            </w:r>
          </w:p>
        </w:tc>
        <w:tc>
          <w:tcPr>
            <w:tcW w:w="1259" w:type="pct"/>
            <w:shd w:val="clear" w:color="auto" w:fill="FFFFFF" w:themeFill="background1"/>
            <w:hideMark/>
          </w:tcPr>
          <w:p w14:paraId="0E20A94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60AA5A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1815BC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B9102CB" w14:textId="77777777" w:rsidTr="00714EF7">
        <w:trPr>
          <w:trHeight w:val="480"/>
        </w:trPr>
        <w:tc>
          <w:tcPr>
            <w:tcW w:w="449" w:type="pct"/>
            <w:shd w:val="clear" w:color="auto" w:fill="FFFFFF" w:themeFill="background1"/>
            <w:hideMark/>
          </w:tcPr>
          <w:p w14:paraId="2C5133B7"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4239B49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Spreading Clubmoss</w:t>
            </w:r>
          </w:p>
        </w:tc>
        <w:tc>
          <w:tcPr>
            <w:tcW w:w="581" w:type="pct"/>
            <w:shd w:val="clear" w:color="auto" w:fill="FFFFFF" w:themeFill="background1"/>
            <w:hideMark/>
          </w:tcPr>
          <w:p w14:paraId="3AD1FF2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Lycopodium scariosum</w:t>
            </w:r>
          </w:p>
        </w:tc>
        <w:tc>
          <w:tcPr>
            <w:tcW w:w="1259" w:type="pct"/>
            <w:shd w:val="clear" w:color="auto" w:fill="FFFFFF" w:themeFill="background1"/>
            <w:hideMark/>
          </w:tcPr>
          <w:p w14:paraId="2535CC5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BECEB4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B0B4CD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9349231" w14:textId="77777777" w:rsidTr="00714EF7">
        <w:trPr>
          <w:trHeight w:val="480"/>
        </w:trPr>
        <w:tc>
          <w:tcPr>
            <w:tcW w:w="449" w:type="pct"/>
            <w:shd w:val="clear" w:color="auto" w:fill="FFFFFF" w:themeFill="background1"/>
            <w:hideMark/>
          </w:tcPr>
          <w:p w14:paraId="7525024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27D56A8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Spreading Knawel</w:t>
            </w:r>
          </w:p>
        </w:tc>
        <w:tc>
          <w:tcPr>
            <w:tcW w:w="581" w:type="pct"/>
            <w:shd w:val="clear" w:color="auto" w:fill="FFFFFF" w:themeFill="background1"/>
            <w:hideMark/>
          </w:tcPr>
          <w:p w14:paraId="4163DBDC"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Scleranthus fasciculatus</w:t>
            </w:r>
          </w:p>
        </w:tc>
        <w:tc>
          <w:tcPr>
            <w:tcW w:w="1259" w:type="pct"/>
            <w:shd w:val="clear" w:color="auto" w:fill="FFFFFF" w:themeFill="background1"/>
            <w:hideMark/>
          </w:tcPr>
          <w:p w14:paraId="2EF6709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F496F3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7F3CC3E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0B93045" w14:textId="77777777" w:rsidTr="00714EF7">
        <w:trPr>
          <w:trHeight w:val="480"/>
        </w:trPr>
        <w:tc>
          <w:tcPr>
            <w:tcW w:w="449" w:type="pct"/>
            <w:shd w:val="clear" w:color="auto" w:fill="FFFFFF" w:themeFill="background1"/>
            <w:hideMark/>
          </w:tcPr>
          <w:p w14:paraId="50D945D4"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3A58C2A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Stalked Adders-tongue</w:t>
            </w:r>
          </w:p>
        </w:tc>
        <w:tc>
          <w:tcPr>
            <w:tcW w:w="581" w:type="pct"/>
            <w:shd w:val="clear" w:color="auto" w:fill="FFFFFF" w:themeFill="background1"/>
            <w:hideMark/>
          </w:tcPr>
          <w:p w14:paraId="7A30B5C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Ophioglossum petiolatum</w:t>
            </w:r>
          </w:p>
        </w:tc>
        <w:tc>
          <w:tcPr>
            <w:tcW w:w="1259" w:type="pct"/>
            <w:shd w:val="clear" w:color="auto" w:fill="FFFFFF" w:themeFill="background1"/>
            <w:hideMark/>
          </w:tcPr>
          <w:p w14:paraId="39BA216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49F65C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210271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D467DB9" w14:textId="77777777" w:rsidTr="00714EF7">
        <w:trPr>
          <w:trHeight w:val="480"/>
        </w:trPr>
        <w:tc>
          <w:tcPr>
            <w:tcW w:w="449" w:type="pct"/>
            <w:shd w:val="clear" w:color="auto" w:fill="FFFFFF" w:themeFill="background1"/>
            <w:hideMark/>
          </w:tcPr>
          <w:p w14:paraId="7B7D8B6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1A59BB1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Stony Bush-pea</w:t>
            </w:r>
          </w:p>
        </w:tc>
        <w:tc>
          <w:tcPr>
            <w:tcW w:w="581" w:type="pct"/>
            <w:shd w:val="clear" w:color="auto" w:fill="FFFFFF" w:themeFill="background1"/>
            <w:hideMark/>
          </w:tcPr>
          <w:p w14:paraId="7F6A747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Pultenaea lapidosa</w:t>
            </w:r>
          </w:p>
        </w:tc>
        <w:tc>
          <w:tcPr>
            <w:tcW w:w="1259" w:type="pct"/>
            <w:shd w:val="clear" w:color="auto" w:fill="FFFFFF" w:themeFill="background1"/>
            <w:hideMark/>
          </w:tcPr>
          <w:p w14:paraId="320395C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E96FB3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131599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6F209505" w14:textId="77777777" w:rsidTr="00714EF7">
        <w:trPr>
          <w:trHeight w:val="480"/>
        </w:trPr>
        <w:tc>
          <w:tcPr>
            <w:tcW w:w="449" w:type="pct"/>
            <w:shd w:val="clear" w:color="auto" w:fill="FFFFFF" w:themeFill="background1"/>
            <w:hideMark/>
          </w:tcPr>
          <w:p w14:paraId="0451FED3"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58A9853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Summer Leek-orchid</w:t>
            </w:r>
          </w:p>
        </w:tc>
        <w:tc>
          <w:tcPr>
            <w:tcW w:w="581" w:type="pct"/>
            <w:shd w:val="clear" w:color="auto" w:fill="FFFFFF" w:themeFill="background1"/>
            <w:hideMark/>
          </w:tcPr>
          <w:p w14:paraId="7A699C3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Prasophyllum canaliculatum</w:t>
            </w:r>
          </w:p>
        </w:tc>
        <w:tc>
          <w:tcPr>
            <w:tcW w:w="1259" w:type="pct"/>
            <w:shd w:val="clear" w:color="auto" w:fill="FFFFFF" w:themeFill="background1"/>
            <w:hideMark/>
          </w:tcPr>
          <w:p w14:paraId="409C1F5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406B093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654DA78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47BD90B" w14:textId="77777777" w:rsidTr="00714EF7">
        <w:trPr>
          <w:trHeight w:val="480"/>
        </w:trPr>
        <w:tc>
          <w:tcPr>
            <w:tcW w:w="449" w:type="pct"/>
            <w:shd w:val="clear" w:color="auto" w:fill="FFFFFF" w:themeFill="background1"/>
            <w:hideMark/>
          </w:tcPr>
          <w:p w14:paraId="5001DCB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727E760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Swamp Fern</w:t>
            </w:r>
          </w:p>
        </w:tc>
        <w:tc>
          <w:tcPr>
            <w:tcW w:w="581" w:type="pct"/>
            <w:shd w:val="clear" w:color="auto" w:fill="FFFFFF" w:themeFill="background1"/>
            <w:hideMark/>
          </w:tcPr>
          <w:p w14:paraId="788216C5"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Thelypteris confluens</w:t>
            </w:r>
          </w:p>
        </w:tc>
        <w:tc>
          <w:tcPr>
            <w:tcW w:w="1259" w:type="pct"/>
            <w:shd w:val="clear" w:color="auto" w:fill="FFFFFF" w:themeFill="background1"/>
            <w:hideMark/>
          </w:tcPr>
          <w:p w14:paraId="31B0811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5B5472F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51CB6F5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2513E4D" w14:textId="77777777" w:rsidTr="00714EF7">
        <w:trPr>
          <w:trHeight w:val="480"/>
        </w:trPr>
        <w:tc>
          <w:tcPr>
            <w:tcW w:w="449" w:type="pct"/>
            <w:shd w:val="clear" w:color="auto" w:fill="FFFFFF" w:themeFill="background1"/>
            <w:hideMark/>
          </w:tcPr>
          <w:p w14:paraId="1E422C73"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BB00D1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Tailed Eyebright</w:t>
            </w:r>
          </w:p>
        </w:tc>
        <w:tc>
          <w:tcPr>
            <w:tcW w:w="581" w:type="pct"/>
            <w:shd w:val="clear" w:color="auto" w:fill="FFFFFF" w:themeFill="background1"/>
            <w:hideMark/>
          </w:tcPr>
          <w:p w14:paraId="5BF433D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Euphrasia caudata</w:t>
            </w:r>
          </w:p>
        </w:tc>
        <w:tc>
          <w:tcPr>
            <w:tcW w:w="1259" w:type="pct"/>
            <w:shd w:val="clear" w:color="auto" w:fill="FFFFFF" w:themeFill="background1"/>
            <w:hideMark/>
          </w:tcPr>
          <w:p w14:paraId="427536A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25BDF74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3C39C5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F6E7DD2" w14:textId="77777777" w:rsidTr="00714EF7">
        <w:trPr>
          <w:trHeight w:val="480"/>
        </w:trPr>
        <w:tc>
          <w:tcPr>
            <w:tcW w:w="449" w:type="pct"/>
            <w:shd w:val="clear" w:color="auto" w:fill="FFFFFF" w:themeFill="background1"/>
            <w:hideMark/>
          </w:tcPr>
          <w:p w14:paraId="01CFC62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1AF15FC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Thick Bent-grass</w:t>
            </w:r>
          </w:p>
        </w:tc>
        <w:tc>
          <w:tcPr>
            <w:tcW w:w="581" w:type="pct"/>
            <w:shd w:val="clear" w:color="auto" w:fill="FFFFFF" w:themeFill="background1"/>
            <w:hideMark/>
          </w:tcPr>
          <w:p w14:paraId="38F4E43B"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Deyeuxia crassiuscula</w:t>
            </w:r>
          </w:p>
        </w:tc>
        <w:tc>
          <w:tcPr>
            <w:tcW w:w="1259" w:type="pct"/>
            <w:shd w:val="clear" w:color="auto" w:fill="FFFFFF" w:themeFill="background1"/>
            <w:hideMark/>
          </w:tcPr>
          <w:p w14:paraId="25E4767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8A079B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4F69F87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BB88F55" w14:textId="77777777" w:rsidTr="00714EF7">
        <w:trPr>
          <w:trHeight w:val="480"/>
        </w:trPr>
        <w:tc>
          <w:tcPr>
            <w:tcW w:w="449" w:type="pct"/>
            <w:shd w:val="clear" w:color="auto" w:fill="FFFFFF" w:themeFill="background1"/>
            <w:hideMark/>
          </w:tcPr>
          <w:p w14:paraId="3CDDB3C9"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2046FF5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Tick Indigo</w:t>
            </w:r>
          </w:p>
        </w:tc>
        <w:tc>
          <w:tcPr>
            <w:tcW w:w="581" w:type="pct"/>
            <w:shd w:val="clear" w:color="auto" w:fill="FFFFFF" w:themeFill="background1"/>
            <w:hideMark/>
          </w:tcPr>
          <w:p w14:paraId="5EBE4D7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Indigofera adesmiifolia</w:t>
            </w:r>
          </w:p>
        </w:tc>
        <w:tc>
          <w:tcPr>
            <w:tcW w:w="1259" w:type="pct"/>
            <w:shd w:val="clear" w:color="auto" w:fill="FFFFFF" w:themeFill="background1"/>
            <w:hideMark/>
          </w:tcPr>
          <w:p w14:paraId="45AFF76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0AB1E97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656D1B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219EE72" w14:textId="77777777" w:rsidTr="00714EF7">
        <w:trPr>
          <w:trHeight w:val="480"/>
        </w:trPr>
        <w:tc>
          <w:tcPr>
            <w:tcW w:w="449" w:type="pct"/>
            <w:shd w:val="clear" w:color="auto" w:fill="FFFFFF" w:themeFill="background1"/>
            <w:hideMark/>
          </w:tcPr>
          <w:p w14:paraId="625F83A6"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054A53F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Tingaringy Gum</w:t>
            </w:r>
          </w:p>
        </w:tc>
        <w:tc>
          <w:tcPr>
            <w:tcW w:w="581" w:type="pct"/>
            <w:shd w:val="clear" w:color="auto" w:fill="FFFFFF" w:themeFill="background1"/>
            <w:hideMark/>
          </w:tcPr>
          <w:p w14:paraId="0F85053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Eucalyptus glaucescens</w:t>
            </w:r>
          </w:p>
        </w:tc>
        <w:tc>
          <w:tcPr>
            <w:tcW w:w="1259" w:type="pct"/>
            <w:shd w:val="clear" w:color="auto" w:fill="FFFFFF" w:themeFill="background1"/>
            <w:hideMark/>
          </w:tcPr>
          <w:p w14:paraId="7D254BC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AD8A10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3A6691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4302DB1" w14:textId="77777777" w:rsidTr="00714EF7">
        <w:trPr>
          <w:trHeight w:val="480"/>
        </w:trPr>
        <w:tc>
          <w:tcPr>
            <w:tcW w:w="449" w:type="pct"/>
            <w:shd w:val="clear" w:color="auto" w:fill="FFFFFF" w:themeFill="background1"/>
            <w:hideMark/>
          </w:tcPr>
          <w:p w14:paraId="57DD5E82"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27F8BE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Tiny Bent</w:t>
            </w:r>
          </w:p>
        </w:tc>
        <w:tc>
          <w:tcPr>
            <w:tcW w:w="581" w:type="pct"/>
            <w:shd w:val="clear" w:color="auto" w:fill="FFFFFF" w:themeFill="background1"/>
            <w:hideMark/>
          </w:tcPr>
          <w:p w14:paraId="5227CFC0"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Agrostis australiensis</w:t>
            </w:r>
          </w:p>
        </w:tc>
        <w:tc>
          <w:tcPr>
            <w:tcW w:w="1259" w:type="pct"/>
            <w:shd w:val="clear" w:color="auto" w:fill="FFFFFF" w:themeFill="background1"/>
            <w:hideMark/>
          </w:tcPr>
          <w:p w14:paraId="5C59CB9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BE5688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AE8E89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3D60AA46" w14:textId="77777777" w:rsidTr="00714EF7">
        <w:trPr>
          <w:trHeight w:val="480"/>
        </w:trPr>
        <w:tc>
          <w:tcPr>
            <w:tcW w:w="449" w:type="pct"/>
            <w:shd w:val="clear" w:color="auto" w:fill="FFFFFF" w:themeFill="background1"/>
            <w:hideMark/>
          </w:tcPr>
          <w:p w14:paraId="0755BFAA"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7FA6807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Tiny Daisy</w:t>
            </w:r>
          </w:p>
        </w:tc>
        <w:tc>
          <w:tcPr>
            <w:tcW w:w="581" w:type="pct"/>
            <w:shd w:val="clear" w:color="auto" w:fill="FFFFFF" w:themeFill="background1"/>
            <w:hideMark/>
          </w:tcPr>
          <w:p w14:paraId="319C7AA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Brachyscome ptychocarpa</w:t>
            </w:r>
          </w:p>
        </w:tc>
        <w:tc>
          <w:tcPr>
            <w:tcW w:w="1259" w:type="pct"/>
            <w:shd w:val="clear" w:color="auto" w:fill="FFFFFF" w:themeFill="background1"/>
            <w:hideMark/>
          </w:tcPr>
          <w:p w14:paraId="5B193AF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1F7223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30E78832"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FDE58DC" w14:textId="77777777" w:rsidTr="00714EF7">
        <w:trPr>
          <w:trHeight w:val="480"/>
        </w:trPr>
        <w:tc>
          <w:tcPr>
            <w:tcW w:w="449" w:type="pct"/>
            <w:shd w:val="clear" w:color="auto" w:fill="FFFFFF" w:themeFill="background1"/>
            <w:hideMark/>
          </w:tcPr>
          <w:p w14:paraId="40711D8A"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4E87165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Tiny Midge-orchid</w:t>
            </w:r>
          </w:p>
        </w:tc>
        <w:tc>
          <w:tcPr>
            <w:tcW w:w="581" w:type="pct"/>
            <w:shd w:val="clear" w:color="auto" w:fill="FFFFFF" w:themeFill="background1"/>
            <w:hideMark/>
          </w:tcPr>
          <w:p w14:paraId="2F71E8D2"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Genoplesium nudum</w:t>
            </w:r>
          </w:p>
        </w:tc>
        <w:tc>
          <w:tcPr>
            <w:tcW w:w="1259" w:type="pct"/>
            <w:shd w:val="clear" w:color="auto" w:fill="FFFFFF" w:themeFill="background1"/>
            <w:hideMark/>
          </w:tcPr>
          <w:p w14:paraId="3FFD7D8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AC4A70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549EB8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29E8951" w14:textId="77777777" w:rsidTr="00714EF7">
        <w:trPr>
          <w:trHeight w:val="480"/>
        </w:trPr>
        <w:tc>
          <w:tcPr>
            <w:tcW w:w="449" w:type="pct"/>
            <w:shd w:val="clear" w:color="auto" w:fill="FFFFFF" w:themeFill="background1"/>
            <w:hideMark/>
          </w:tcPr>
          <w:p w14:paraId="7003EB8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170752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Tussock Woodrush</w:t>
            </w:r>
          </w:p>
        </w:tc>
        <w:tc>
          <w:tcPr>
            <w:tcW w:w="581" w:type="pct"/>
            <w:shd w:val="clear" w:color="auto" w:fill="FFFFFF" w:themeFill="background1"/>
            <w:hideMark/>
          </w:tcPr>
          <w:p w14:paraId="324C7ABF"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Luzula alpestris</w:t>
            </w:r>
          </w:p>
        </w:tc>
        <w:tc>
          <w:tcPr>
            <w:tcW w:w="1259" w:type="pct"/>
            <w:shd w:val="clear" w:color="auto" w:fill="FFFFFF" w:themeFill="background1"/>
            <w:hideMark/>
          </w:tcPr>
          <w:p w14:paraId="3B0DAFB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71B513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E07218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94D8444" w14:textId="77777777" w:rsidTr="00714EF7">
        <w:trPr>
          <w:trHeight w:val="480"/>
        </w:trPr>
        <w:tc>
          <w:tcPr>
            <w:tcW w:w="449" w:type="pct"/>
            <w:shd w:val="clear" w:color="auto" w:fill="FFFFFF" w:themeFill="background1"/>
            <w:hideMark/>
          </w:tcPr>
          <w:p w14:paraId="5706CEA0"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3B31C70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Umbrella Grass</w:t>
            </w:r>
          </w:p>
        </w:tc>
        <w:tc>
          <w:tcPr>
            <w:tcW w:w="581" w:type="pct"/>
            <w:shd w:val="clear" w:color="auto" w:fill="FFFFFF" w:themeFill="background1"/>
            <w:hideMark/>
          </w:tcPr>
          <w:p w14:paraId="7FAD883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Digitaria divaricatissima</w:t>
            </w:r>
          </w:p>
        </w:tc>
        <w:tc>
          <w:tcPr>
            <w:tcW w:w="1259" w:type="pct"/>
            <w:shd w:val="clear" w:color="auto" w:fill="FFFFFF" w:themeFill="background1"/>
            <w:hideMark/>
          </w:tcPr>
          <w:p w14:paraId="3F4FD86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752D142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5D6BBD6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76D4A712" w14:textId="77777777" w:rsidTr="00714EF7">
        <w:trPr>
          <w:trHeight w:val="480"/>
        </w:trPr>
        <w:tc>
          <w:tcPr>
            <w:tcW w:w="449" w:type="pct"/>
            <w:shd w:val="clear" w:color="auto" w:fill="FFFFFF" w:themeFill="background1"/>
            <w:hideMark/>
          </w:tcPr>
          <w:p w14:paraId="7DD7DD7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5D59453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Velvet Apple-berry</w:t>
            </w:r>
          </w:p>
        </w:tc>
        <w:tc>
          <w:tcPr>
            <w:tcW w:w="581" w:type="pct"/>
            <w:shd w:val="clear" w:color="auto" w:fill="FFFFFF" w:themeFill="background1"/>
            <w:hideMark/>
          </w:tcPr>
          <w:p w14:paraId="44C09D4E"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Billardiera scandens var. brachyantha</w:t>
            </w:r>
          </w:p>
        </w:tc>
        <w:tc>
          <w:tcPr>
            <w:tcW w:w="1259" w:type="pct"/>
            <w:shd w:val="clear" w:color="auto" w:fill="FFFFFF" w:themeFill="background1"/>
            <w:hideMark/>
          </w:tcPr>
          <w:p w14:paraId="2C5F82C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728735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5DDBE2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D553AF3" w14:textId="77777777" w:rsidTr="00714EF7">
        <w:trPr>
          <w:trHeight w:val="480"/>
        </w:trPr>
        <w:tc>
          <w:tcPr>
            <w:tcW w:w="449" w:type="pct"/>
            <w:shd w:val="clear" w:color="auto" w:fill="FFFFFF" w:themeFill="background1"/>
            <w:hideMark/>
          </w:tcPr>
          <w:p w14:paraId="571A53A0"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28070528"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Velvety Geebung</w:t>
            </w:r>
          </w:p>
        </w:tc>
        <w:tc>
          <w:tcPr>
            <w:tcW w:w="581" w:type="pct"/>
            <w:shd w:val="clear" w:color="auto" w:fill="FFFFFF" w:themeFill="background1"/>
            <w:hideMark/>
          </w:tcPr>
          <w:p w14:paraId="305D95D1"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Persoonia subvelutina</w:t>
            </w:r>
          </w:p>
        </w:tc>
        <w:tc>
          <w:tcPr>
            <w:tcW w:w="1259" w:type="pct"/>
            <w:shd w:val="clear" w:color="auto" w:fill="FFFFFF" w:themeFill="background1"/>
            <w:hideMark/>
          </w:tcPr>
          <w:p w14:paraId="114934F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080B60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4D2FD8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62C2326" w14:textId="77777777" w:rsidTr="00714EF7">
        <w:trPr>
          <w:trHeight w:val="480"/>
        </w:trPr>
        <w:tc>
          <w:tcPr>
            <w:tcW w:w="449" w:type="pct"/>
            <w:shd w:val="clear" w:color="auto" w:fill="FFFFFF" w:themeFill="background1"/>
            <w:hideMark/>
          </w:tcPr>
          <w:p w14:paraId="59C34F5F"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34C8DA3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Warby Range Swamp Gum</w:t>
            </w:r>
          </w:p>
        </w:tc>
        <w:tc>
          <w:tcPr>
            <w:tcW w:w="581" w:type="pct"/>
            <w:shd w:val="clear" w:color="auto" w:fill="FFFFFF" w:themeFill="background1"/>
            <w:hideMark/>
          </w:tcPr>
          <w:p w14:paraId="18681646"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Eucalyptus cadens</w:t>
            </w:r>
          </w:p>
        </w:tc>
        <w:tc>
          <w:tcPr>
            <w:tcW w:w="1259" w:type="pct"/>
            <w:shd w:val="clear" w:color="auto" w:fill="FFFFFF" w:themeFill="background1"/>
            <w:hideMark/>
          </w:tcPr>
          <w:p w14:paraId="6C2B27E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4EA7F7F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population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1CE1314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4455505F" w14:textId="77777777" w:rsidTr="00714EF7">
        <w:trPr>
          <w:trHeight w:val="480"/>
        </w:trPr>
        <w:tc>
          <w:tcPr>
            <w:tcW w:w="449" w:type="pct"/>
            <w:shd w:val="clear" w:color="auto" w:fill="FFFFFF" w:themeFill="background1"/>
            <w:hideMark/>
          </w:tcPr>
          <w:p w14:paraId="664D1EAD"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379EC3B1"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Wedge Diuris</w:t>
            </w:r>
          </w:p>
        </w:tc>
        <w:tc>
          <w:tcPr>
            <w:tcW w:w="581" w:type="pct"/>
            <w:shd w:val="clear" w:color="auto" w:fill="FFFFFF" w:themeFill="background1"/>
            <w:hideMark/>
          </w:tcPr>
          <w:p w14:paraId="60C625E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Diuris dendrobioides</w:t>
            </w:r>
          </w:p>
        </w:tc>
        <w:tc>
          <w:tcPr>
            <w:tcW w:w="1259" w:type="pct"/>
            <w:shd w:val="clear" w:color="auto" w:fill="FFFFFF" w:themeFill="background1"/>
            <w:hideMark/>
          </w:tcPr>
          <w:p w14:paraId="2CA90F7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shd w:val="clear" w:color="auto" w:fill="FFFFFF" w:themeFill="background1"/>
            <w:hideMark/>
          </w:tcPr>
          <w:p w14:paraId="6CC4494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shd w:val="clear" w:color="auto" w:fill="FFFFFF" w:themeFill="background1"/>
            <w:hideMark/>
          </w:tcPr>
          <w:p w14:paraId="413C60AB"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4DD026E" w14:textId="77777777" w:rsidTr="00714EF7">
        <w:trPr>
          <w:trHeight w:val="480"/>
        </w:trPr>
        <w:tc>
          <w:tcPr>
            <w:tcW w:w="449" w:type="pct"/>
            <w:shd w:val="clear" w:color="auto" w:fill="FFFFFF" w:themeFill="background1"/>
            <w:hideMark/>
          </w:tcPr>
          <w:p w14:paraId="17F91498"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4997DB04"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Wedge Oschatzia</w:t>
            </w:r>
          </w:p>
        </w:tc>
        <w:tc>
          <w:tcPr>
            <w:tcW w:w="581" w:type="pct"/>
            <w:shd w:val="clear" w:color="auto" w:fill="FFFFFF" w:themeFill="background1"/>
            <w:hideMark/>
          </w:tcPr>
          <w:p w14:paraId="61BA1373"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Oschatzia cuneifolia</w:t>
            </w:r>
          </w:p>
        </w:tc>
        <w:tc>
          <w:tcPr>
            <w:tcW w:w="1259" w:type="pct"/>
            <w:shd w:val="clear" w:color="auto" w:fill="FFFFFF" w:themeFill="background1"/>
            <w:hideMark/>
          </w:tcPr>
          <w:p w14:paraId="3A890B4E"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368371B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6BAE9D7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59BD1DEC" w14:textId="77777777" w:rsidTr="00714EF7">
        <w:trPr>
          <w:trHeight w:val="480"/>
        </w:trPr>
        <w:tc>
          <w:tcPr>
            <w:tcW w:w="449" w:type="pct"/>
            <w:shd w:val="clear" w:color="auto" w:fill="FFFFFF" w:themeFill="background1"/>
            <w:hideMark/>
          </w:tcPr>
          <w:p w14:paraId="4DB30203"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676114F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Winged Water-starwort</w:t>
            </w:r>
          </w:p>
        </w:tc>
        <w:tc>
          <w:tcPr>
            <w:tcW w:w="581" w:type="pct"/>
            <w:shd w:val="clear" w:color="auto" w:fill="FFFFFF" w:themeFill="background1"/>
            <w:hideMark/>
          </w:tcPr>
          <w:p w14:paraId="126D31F4"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Callitriche umbonata</w:t>
            </w:r>
          </w:p>
        </w:tc>
        <w:tc>
          <w:tcPr>
            <w:tcW w:w="1259" w:type="pct"/>
            <w:shd w:val="clear" w:color="auto" w:fill="FFFFFF" w:themeFill="background1"/>
            <w:hideMark/>
          </w:tcPr>
          <w:p w14:paraId="02220D4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6F64E42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0C920B0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E4D1B25" w14:textId="77777777" w:rsidTr="00714EF7">
        <w:trPr>
          <w:trHeight w:val="480"/>
        </w:trPr>
        <w:tc>
          <w:tcPr>
            <w:tcW w:w="449" w:type="pct"/>
            <w:shd w:val="clear" w:color="auto" w:fill="FFFFFF" w:themeFill="background1"/>
            <w:hideMark/>
          </w:tcPr>
          <w:p w14:paraId="4731CA8A"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5C33E7DF"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Woolly Wattle</w:t>
            </w:r>
          </w:p>
        </w:tc>
        <w:tc>
          <w:tcPr>
            <w:tcW w:w="581" w:type="pct"/>
            <w:shd w:val="clear" w:color="auto" w:fill="FFFFFF" w:themeFill="background1"/>
            <w:hideMark/>
          </w:tcPr>
          <w:p w14:paraId="4E534AC0"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Acacia lanigera var. lanigera</w:t>
            </w:r>
          </w:p>
        </w:tc>
        <w:tc>
          <w:tcPr>
            <w:tcW w:w="1259" w:type="pct"/>
            <w:shd w:val="clear" w:color="auto" w:fill="FFFFFF" w:themeFill="background1"/>
            <w:hideMark/>
          </w:tcPr>
          <w:p w14:paraId="6C678170"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59DD8FC9"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3E1F3A7"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275B14C2" w14:textId="77777777" w:rsidTr="00714EF7">
        <w:trPr>
          <w:trHeight w:val="480"/>
        </w:trPr>
        <w:tc>
          <w:tcPr>
            <w:tcW w:w="449" w:type="pct"/>
            <w:shd w:val="clear" w:color="auto" w:fill="FFFFFF" w:themeFill="background1"/>
            <w:hideMark/>
          </w:tcPr>
          <w:p w14:paraId="5F172D3C"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shd w:val="clear" w:color="auto" w:fill="FFFFFF" w:themeFill="background1"/>
            <w:hideMark/>
          </w:tcPr>
          <w:p w14:paraId="172F4BFD"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Yellow Flat-sedge</w:t>
            </w:r>
          </w:p>
        </w:tc>
        <w:tc>
          <w:tcPr>
            <w:tcW w:w="581" w:type="pct"/>
            <w:shd w:val="clear" w:color="auto" w:fill="FFFFFF" w:themeFill="background1"/>
            <w:hideMark/>
          </w:tcPr>
          <w:p w14:paraId="0C82DFB0"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Cyperus flavidus</w:t>
            </w:r>
          </w:p>
        </w:tc>
        <w:tc>
          <w:tcPr>
            <w:tcW w:w="1259" w:type="pct"/>
            <w:shd w:val="clear" w:color="auto" w:fill="FFFFFF" w:themeFill="background1"/>
            <w:hideMark/>
          </w:tcPr>
          <w:p w14:paraId="13CC0DF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shd w:val="clear" w:color="auto" w:fill="FFFFFF" w:themeFill="background1"/>
            <w:hideMark/>
          </w:tcPr>
          <w:p w14:paraId="163FE0C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shd w:val="clear" w:color="auto" w:fill="FFFFFF" w:themeFill="background1"/>
            <w:hideMark/>
          </w:tcPr>
          <w:p w14:paraId="2B9FAA75"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307766" w:rsidRPr="00307766" w14:paraId="0285BEFF" w14:textId="77777777" w:rsidTr="00657820">
        <w:trPr>
          <w:trHeight w:val="480"/>
        </w:trPr>
        <w:tc>
          <w:tcPr>
            <w:tcW w:w="449" w:type="pct"/>
            <w:tcBorders>
              <w:bottom w:val="single" w:sz="4" w:space="0" w:color="F79646" w:themeColor="accent6"/>
            </w:tcBorders>
            <w:shd w:val="clear" w:color="auto" w:fill="FFFFFF" w:themeFill="background1"/>
            <w:hideMark/>
          </w:tcPr>
          <w:p w14:paraId="6C38308A" w14:textId="77777777" w:rsidR="00307766" w:rsidRPr="00307766" w:rsidRDefault="00307766" w:rsidP="00EA32E0">
            <w:pPr>
              <w:spacing w:after="0" w:line="240" w:lineRule="auto"/>
              <w:rPr>
                <w:rFonts w:ascii="Arial" w:eastAsia="Times New Roman" w:hAnsi="Arial"/>
                <w:b/>
                <w:bCs/>
                <w:noProof/>
                <w:sz w:val="20"/>
                <w:szCs w:val="20"/>
              </w:rPr>
            </w:pPr>
            <w:r w:rsidRPr="00307766">
              <w:rPr>
                <w:sz w:val="20"/>
                <w:szCs w:val="20"/>
              </w:rPr>
              <w:t>North East</w:t>
            </w:r>
            <w:r w:rsidR="00220183">
              <w:t xml:space="preserve"> </w:t>
            </w:r>
            <w:r w:rsidR="00220183" w:rsidRPr="00220183">
              <w:rPr>
                <w:sz w:val="20"/>
                <w:szCs w:val="20"/>
              </w:rPr>
              <w:t>FMAs</w:t>
            </w:r>
          </w:p>
        </w:tc>
        <w:tc>
          <w:tcPr>
            <w:tcW w:w="521" w:type="pct"/>
            <w:tcBorders>
              <w:bottom w:val="single" w:sz="4" w:space="0" w:color="F79646" w:themeColor="accent6"/>
            </w:tcBorders>
            <w:shd w:val="clear" w:color="auto" w:fill="FFFFFF" w:themeFill="background1"/>
            <w:hideMark/>
          </w:tcPr>
          <w:p w14:paraId="42AB04B6"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Yellow Hyacinth-orchid</w:t>
            </w:r>
          </w:p>
        </w:tc>
        <w:tc>
          <w:tcPr>
            <w:tcW w:w="581" w:type="pct"/>
            <w:tcBorders>
              <w:bottom w:val="single" w:sz="4" w:space="0" w:color="F79646" w:themeColor="accent6"/>
            </w:tcBorders>
            <w:shd w:val="clear" w:color="auto" w:fill="FFFFFF" w:themeFill="background1"/>
            <w:hideMark/>
          </w:tcPr>
          <w:p w14:paraId="35E08738" w14:textId="77777777" w:rsidR="00307766" w:rsidRPr="00230AA7" w:rsidRDefault="00307766" w:rsidP="00EA32E0">
            <w:pPr>
              <w:spacing w:after="0" w:line="240" w:lineRule="auto"/>
              <w:rPr>
                <w:rFonts w:ascii="Arial" w:eastAsia="Times New Roman" w:hAnsi="Arial"/>
                <w:b/>
                <w:bCs/>
                <w:i/>
                <w:noProof/>
                <w:sz w:val="20"/>
                <w:szCs w:val="20"/>
              </w:rPr>
            </w:pPr>
            <w:r w:rsidRPr="00230AA7">
              <w:rPr>
                <w:bCs/>
                <w:i/>
                <w:sz w:val="20"/>
                <w:szCs w:val="20"/>
              </w:rPr>
              <w:t>Dipodium hamiltonianum</w:t>
            </w:r>
          </w:p>
        </w:tc>
        <w:tc>
          <w:tcPr>
            <w:tcW w:w="1259" w:type="pct"/>
            <w:tcBorders>
              <w:bottom w:val="single" w:sz="4" w:space="0" w:color="F79646" w:themeColor="accent6"/>
            </w:tcBorders>
            <w:shd w:val="clear" w:color="auto" w:fill="FFFFFF" w:themeFill="background1"/>
            <w:hideMark/>
          </w:tcPr>
          <w:p w14:paraId="01B045AA"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tcBorders>
              <w:bottom w:val="single" w:sz="4" w:space="0" w:color="F79646" w:themeColor="accent6"/>
            </w:tcBorders>
            <w:shd w:val="clear" w:color="auto" w:fill="FFFFFF" w:themeFill="background1"/>
            <w:hideMark/>
          </w:tcPr>
          <w:p w14:paraId="626D47D3"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c>
          <w:tcPr>
            <w:tcW w:w="576" w:type="pct"/>
            <w:tcBorders>
              <w:bottom w:val="single" w:sz="4" w:space="0" w:color="F79646" w:themeColor="accent6"/>
            </w:tcBorders>
            <w:shd w:val="clear" w:color="auto" w:fill="FFFFFF" w:themeFill="background1"/>
            <w:hideMark/>
          </w:tcPr>
          <w:p w14:paraId="156944EC" w14:textId="77777777" w:rsidR="00307766" w:rsidRPr="00307766" w:rsidRDefault="00307766" w:rsidP="00EA32E0">
            <w:pPr>
              <w:spacing w:after="0" w:line="240" w:lineRule="auto"/>
              <w:rPr>
                <w:rFonts w:ascii="Arial" w:eastAsia="Times New Roman" w:hAnsi="Arial"/>
                <w:b/>
                <w:bCs/>
                <w:noProof/>
                <w:sz w:val="20"/>
                <w:szCs w:val="20"/>
              </w:rPr>
            </w:pPr>
            <w:r w:rsidRPr="00307766">
              <w:rPr>
                <w:bCs/>
                <w:sz w:val="20"/>
                <w:szCs w:val="20"/>
              </w:rPr>
              <w:t> </w:t>
            </w:r>
          </w:p>
        </w:tc>
      </w:tr>
      <w:tr w:rsidR="00111287" w:rsidRPr="00307766" w14:paraId="68DDF650" w14:textId="77777777" w:rsidTr="00657820">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5FFCE505" w14:textId="77777777" w:rsidR="00111287" w:rsidRDefault="0039534D" w:rsidP="00EA32E0">
            <w:pPr>
              <w:spacing w:after="0" w:line="240" w:lineRule="auto"/>
              <w:rPr>
                <w:sz w:val="20"/>
                <w:szCs w:val="20"/>
              </w:rPr>
            </w:pPr>
            <w:r>
              <w:rPr>
                <w:sz w:val="20"/>
                <w:szCs w:val="20"/>
              </w:rPr>
              <w:t>Po</w:t>
            </w:r>
            <w:r w:rsidR="00111287">
              <w:rPr>
                <w:sz w:val="20"/>
                <w:szCs w:val="20"/>
              </w:rPr>
              <w:t>r</w:t>
            </w:r>
            <w:r>
              <w:rPr>
                <w:sz w:val="20"/>
                <w:szCs w:val="20"/>
              </w:rPr>
              <w:t>t</w:t>
            </w:r>
            <w:r w:rsidR="00111287">
              <w:rPr>
                <w:sz w:val="20"/>
                <w:szCs w:val="20"/>
              </w:rPr>
              <w:t>land</w:t>
            </w:r>
          </w:p>
          <w:p w14:paraId="03EAED5B" w14:textId="77777777" w:rsidR="00111287" w:rsidRPr="00111287" w:rsidRDefault="00111287" w:rsidP="00EA32E0">
            <w:pPr>
              <w:spacing w:after="0" w:line="240" w:lineRule="auto"/>
              <w:rPr>
                <w:sz w:val="20"/>
                <w:szCs w:val="20"/>
              </w:rPr>
            </w:pPr>
            <w:r>
              <w:rPr>
                <w:sz w:val="20"/>
                <w:szCs w:val="20"/>
              </w:rPr>
              <w:t>Horsham</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66A05BD3" w14:textId="77777777" w:rsidR="00111287" w:rsidRPr="00111287" w:rsidRDefault="00111287" w:rsidP="00EA32E0">
            <w:pPr>
              <w:spacing w:after="0" w:line="240" w:lineRule="auto"/>
              <w:rPr>
                <w:bCs/>
                <w:sz w:val="20"/>
                <w:szCs w:val="20"/>
              </w:rPr>
            </w:pPr>
            <w:r w:rsidRPr="00307766">
              <w:rPr>
                <w:bCs/>
                <w:sz w:val="20"/>
                <w:szCs w:val="20"/>
              </w:rPr>
              <w:t>Clover Glycine</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30EFAE75" w14:textId="77777777" w:rsidR="00111287" w:rsidRPr="00230AA7" w:rsidRDefault="00111287" w:rsidP="00EA32E0">
            <w:pPr>
              <w:spacing w:after="0" w:line="240" w:lineRule="auto"/>
              <w:rPr>
                <w:bCs/>
                <w:i/>
                <w:sz w:val="20"/>
                <w:szCs w:val="20"/>
              </w:rPr>
            </w:pPr>
            <w:r w:rsidRPr="00230AA7">
              <w:rPr>
                <w:bCs/>
                <w:i/>
                <w:sz w:val="20"/>
                <w:szCs w:val="20"/>
              </w:rPr>
              <w:t>Glycine latrobeana</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76047B31" w14:textId="77777777" w:rsidR="00111287" w:rsidRPr="00111287" w:rsidRDefault="00111287" w:rsidP="00EA32E0">
            <w:pPr>
              <w:spacing w:after="0" w:line="240" w:lineRule="auto"/>
              <w:rPr>
                <w:bCs/>
                <w:sz w:val="20"/>
                <w:szCs w:val="20"/>
              </w:rPr>
            </w:pPr>
            <w:r w:rsidRPr="00307766">
              <w:rPr>
                <w:bCs/>
                <w:sz w:val="20"/>
                <w:szCs w:val="20"/>
              </w:rPr>
              <w:t xml:space="preserve">Establish a SMZ </w:t>
            </w:r>
            <w:r w:rsidR="00422DEB">
              <w:rPr>
                <w:bCs/>
                <w:sz w:val="20"/>
                <w:szCs w:val="20"/>
              </w:rPr>
              <w:t>over</w:t>
            </w:r>
            <w:r w:rsidRPr="00307766">
              <w:rPr>
                <w:bCs/>
                <w:sz w:val="20"/>
                <w:szCs w:val="20"/>
              </w:rPr>
              <w:t xml:space="preserve"> verified populations based on field inspection.</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24F70BF3" w14:textId="77777777" w:rsidR="00111287" w:rsidRPr="00111287" w:rsidRDefault="00111287"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34923A93" w14:textId="77777777" w:rsidR="00111287" w:rsidRPr="00111287" w:rsidRDefault="00111287" w:rsidP="00EA32E0">
            <w:pPr>
              <w:spacing w:after="0" w:line="240" w:lineRule="auto"/>
              <w:rPr>
                <w:bCs/>
                <w:sz w:val="20"/>
                <w:szCs w:val="20"/>
              </w:rPr>
            </w:pPr>
            <w:r w:rsidRPr="00307766">
              <w:rPr>
                <w:bCs/>
                <w:sz w:val="20"/>
                <w:szCs w:val="20"/>
              </w:rPr>
              <w:t> </w:t>
            </w:r>
          </w:p>
        </w:tc>
      </w:tr>
      <w:tr w:rsidR="00346FB2" w:rsidRPr="00307766" w14:paraId="0E924605" w14:textId="77777777" w:rsidTr="00657820">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63F3DE5" w14:textId="77777777" w:rsidR="00346FB2" w:rsidRPr="00346FB2" w:rsidRDefault="00346FB2" w:rsidP="00EA32E0">
            <w:pPr>
              <w:spacing w:after="0" w:line="240" w:lineRule="auto"/>
              <w:rPr>
                <w:sz w:val="20"/>
                <w:szCs w:val="20"/>
              </w:rPr>
            </w:pPr>
            <w:r w:rsidRPr="00346FB2">
              <w:rPr>
                <w:sz w:val="20"/>
                <w:szCs w:val="20"/>
              </w:rPr>
              <w:t>Portland</w:t>
            </w:r>
          </w:p>
          <w:p w14:paraId="63364412" w14:textId="77777777" w:rsidR="00346FB2" w:rsidRPr="00346FB2" w:rsidRDefault="00346FB2" w:rsidP="00EA32E0">
            <w:pPr>
              <w:spacing w:after="0" w:line="240" w:lineRule="auto"/>
              <w:rPr>
                <w:sz w:val="20"/>
                <w:szCs w:val="20"/>
              </w:rPr>
            </w:pPr>
            <w:r w:rsidRPr="00346FB2">
              <w:rPr>
                <w:sz w:val="20"/>
                <w:szCs w:val="20"/>
              </w:rPr>
              <w:t>Horsham</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33DE4420" w14:textId="77777777" w:rsidR="00346FB2" w:rsidRPr="00346FB2" w:rsidRDefault="00346FB2" w:rsidP="00EA32E0">
            <w:pPr>
              <w:spacing w:after="0" w:line="240" w:lineRule="auto"/>
              <w:rPr>
                <w:bCs/>
                <w:sz w:val="20"/>
                <w:szCs w:val="20"/>
              </w:rPr>
            </w:pPr>
            <w:r w:rsidRPr="00346FB2">
              <w:rPr>
                <w:sz w:val="20"/>
                <w:szCs w:val="20"/>
              </w:rPr>
              <w:t>Dergholm Guinea-flower</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70E85471" w14:textId="77777777" w:rsidR="00346FB2" w:rsidRPr="00230AA7" w:rsidRDefault="00346FB2" w:rsidP="00EA32E0">
            <w:pPr>
              <w:spacing w:after="0" w:line="240" w:lineRule="auto"/>
              <w:rPr>
                <w:bCs/>
                <w:i/>
                <w:sz w:val="20"/>
                <w:szCs w:val="20"/>
              </w:rPr>
            </w:pPr>
            <w:r w:rsidRPr="00230AA7">
              <w:rPr>
                <w:i/>
                <w:sz w:val="20"/>
                <w:szCs w:val="20"/>
              </w:rPr>
              <w:t xml:space="preserve">Hibbertia humifusa subsp. debilis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BFC6492" w14:textId="77777777" w:rsidR="00346FB2" w:rsidRPr="00346FB2" w:rsidRDefault="00346FB2" w:rsidP="00EA32E0">
            <w:pPr>
              <w:spacing w:after="0" w:line="240" w:lineRule="auto"/>
              <w:rPr>
                <w:bCs/>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CAAEFB5" w14:textId="77777777" w:rsidR="00346FB2" w:rsidRPr="00346FB2" w:rsidRDefault="00346FB2"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4BAD537" w14:textId="77777777" w:rsidR="00346FB2" w:rsidRPr="00346FB2" w:rsidRDefault="00346FB2" w:rsidP="00EA32E0">
            <w:pPr>
              <w:spacing w:after="0" w:line="240" w:lineRule="auto"/>
              <w:rPr>
                <w:bCs/>
                <w:sz w:val="20"/>
                <w:szCs w:val="20"/>
              </w:rPr>
            </w:pPr>
            <w:r w:rsidRPr="00307766">
              <w:rPr>
                <w:bCs/>
                <w:sz w:val="20"/>
                <w:szCs w:val="20"/>
              </w:rPr>
              <w:t> </w:t>
            </w:r>
          </w:p>
        </w:tc>
      </w:tr>
      <w:tr w:rsidR="00346FB2" w:rsidRPr="00307766" w14:paraId="17135592" w14:textId="77777777" w:rsidTr="00657820">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1C94F9A5" w14:textId="77777777" w:rsidR="00346FB2" w:rsidRPr="00346FB2" w:rsidRDefault="00346FB2" w:rsidP="00EA32E0">
            <w:pPr>
              <w:spacing w:after="0" w:line="240" w:lineRule="auto"/>
              <w:rPr>
                <w:sz w:val="20"/>
                <w:szCs w:val="20"/>
              </w:rPr>
            </w:pPr>
            <w:r w:rsidRPr="00346FB2">
              <w:rPr>
                <w:sz w:val="20"/>
                <w:szCs w:val="20"/>
              </w:rPr>
              <w:t>Portland</w:t>
            </w:r>
          </w:p>
          <w:p w14:paraId="1A3A01E4" w14:textId="77777777" w:rsidR="00346FB2" w:rsidRPr="00346FB2" w:rsidRDefault="00346FB2" w:rsidP="00EA32E0">
            <w:pPr>
              <w:spacing w:after="0" w:line="240" w:lineRule="auto"/>
              <w:rPr>
                <w:sz w:val="20"/>
                <w:szCs w:val="20"/>
              </w:rPr>
            </w:pPr>
            <w:r w:rsidRPr="00346FB2">
              <w:rPr>
                <w:sz w:val="20"/>
                <w:szCs w:val="20"/>
              </w:rPr>
              <w:t>Horsham</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3E673E3A" w14:textId="77777777" w:rsidR="00346FB2" w:rsidRPr="00346FB2" w:rsidRDefault="00346FB2" w:rsidP="00EA32E0">
            <w:pPr>
              <w:spacing w:after="0" w:line="240" w:lineRule="auto"/>
              <w:rPr>
                <w:sz w:val="20"/>
                <w:szCs w:val="20"/>
              </w:rPr>
            </w:pPr>
            <w:r w:rsidRPr="00346FB2">
              <w:rPr>
                <w:sz w:val="20"/>
                <w:szCs w:val="20"/>
              </w:rPr>
              <w:t>Green-striped Greenhood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19CB0BF7" w14:textId="77777777" w:rsidR="00346FB2" w:rsidRPr="00230AA7" w:rsidRDefault="00346FB2" w:rsidP="00EA32E0">
            <w:pPr>
              <w:spacing w:after="0" w:line="240" w:lineRule="auto"/>
              <w:rPr>
                <w:i/>
                <w:sz w:val="20"/>
                <w:szCs w:val="20"/>
              </w:rPr>
            </w:pPr>
            <w:r w:rsidRPr="00230AA7">
              <w:rPr>
                <w:i/>
                <w:sz w:val="20"/>
                <w:szCs w:val="20"/>
              </w:rPr>
              <w:t>Pterostylis chlorogramma</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D96D4DB" w14:textId="77777777" w:rsidR="00346FB2" w:rsidRPr="00346FB2" w:rsidRDefault="00346FB2" w:rsidP="00EA32E0">
            <w:pPr>
              <w:spacing w:after="0" w:line="240" w:lineRule="auto"/>
              <w:rPr>
                <w:bCs/>
                <w:sz w:val="20"/>
                <w:szCs w:val="20"/>
              </w:rPr>
            </w:pPr>
            <w:r w:rsidRPr="00307766">
              <w:rPr>
                <w:bCs/>
                <w:sz w:val="20"/>
                <w:szCs w:val="20"/>
              </w:rPr>
              <w:t xml:space="preserve">Establish a SPZ </w:t>
            </w:r>
            <w:r w:rsidR="00422DEB">
              <w:rPr>
                <w:bCs/>
                <w:sz w:val="20"/>
                <w:szCs w:val="20"/>
              </w:rPr>
              <w:t>over</w:t>
            </w:r>
            <w:r w:rsidRPr="00307766">
              <w:rPr>
                <w:bCs/>
                <w:sz w:val="20"/>
                <w:szCs w:val="20"/>
              </w:rPr>
              <w:t xml:space="preserve"> each verified population.</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3E708C08" w14:textId="77777777" w:rsidR="00346FB2" w:rsidRPr="00346FB2" w:rsidRDefault="00346FB2" w:rsidP="00EA32E0">
            <w:pPr>
              <w:spacing w:after="0" w:line="240" w:lineRule="auto"/>
              <w:rPr>
                <w:bCs/>
                <w:sz w:val="20"/>
                <w:szCs w:val="20"/>
              </w:rPr>
            </w:pPr>
            <w:r w:rsidRPr="00307766">
              <w:rPr>
                <w:bCs/>
                <w:sz w:val="20"/>
                <w:szCs w:val="20"/>
              </w:rPr>
              <w:t> </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EB8EAC4" w14:textId="77777777" w:rsidR="00346FB2" w:rsidRPr="00346FB2" w:rsidRDefault="00346FB2" w:rsidP="00EA32E0">
            <w:pPr>
              <w:spacing w:after="0" w:line="240" w:lineRule="auto"/>
              <w:rPr>
                <w:bCs/>
                <w:sz w:val="20"/>
                <w:szCs w:val="20"/>
              </w:rPr>
            </w:pPr>
            <w:r w:rsidRPr="00307766">
              <w:rPr>
                <w:bCs/>
                <w:sz w:val="20"/>
                <w:szCs w:val="20"/>
              </w:rPr>
              <w:t> </w:t>
            </w:r>
          </w:p>
        </w:tc>
      </w:tr>
      <w:tr w:rsidR="00B62CA5" w:rsidRPr="00307766" w14:paraId="08E5402E" w14:textId="77777777" w:rsidTr="00657820">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5BC678F6" w14:textId="77777777" w:rsidR="00B62CA5" w:rsidRPr="00B62CA5" w:rsidRDefault="00B62CA5" w:rsidP="00EA32E0">
            <w:pPr>
              <w:spacing w:after="0" w:line="240" w:lineRule="auto"/>
              <w:rPr>
                <w:sz w:val="20"/>
                <w:szCs w:val="20"/>
              </w:rPr>
            </w:pPr>
            <w:r w:rsidRPr="00B62CA5">
              <w:rPr>
                <w:sz w:val="20"/>
                <w:szCs w:val="20"/>
              </w:rPr>
              <w:t>Portland</w:t>
            </w:r>
          </w:p>
          <w:p w14:paraId="681B54AD" w14:textId="77777777" w:rsidR="00B62CA5" w:rsidRPr="00B62CA5" w:rsidRDefault="00B62CA5" w:rsidP="00EA32E0">
            <w:pPr>
              <w:spacing w:after="0" w:line="240" w:lineRule="auto"/>
              <w:rPr>
                <w:sz w:val="20"/>
                <w:szCs w:val="20"/>
              </w:rPr>
            </w:pPr>
            <w:r w:rsidRPr="00B62CA5">
              <w:rPr>
                <w:sz w:val="20"/>
                <w:szCs w:val="20"/>
              </w:rPr>
              <w:t>Horsham</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7B8C4C7B" w14:textId="77777777" w:rsidR="00B62CA5" w:rsidRPr="00B62CA5" w:rsidRDefault="00B62CA5" w:rsidP="00EA32E0">
            <w:pPr>
              <w:spacing w:after="0" w:line="240" w:lineRule="auto"/>
              <w:rPr>
                <w:sz w:val="20"/>
                <w:szCs w:val="20"/>
              </w:rPr>
            </w:pPr>
            <w:r w:rsidRPr="00B62CA5">
              <w:rPr>
                <w:sz w:val="20"/>
                <w:szCs w:val="20"/>
              </w:rPr>
              <w:t>Leafy Greenhood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05F1081" w14:textId="77777777" w:rsidR="00B62CA5" w:rsidRPr="00230AA7" w:rsidRDefault="00B62CA5" w:rsidP="00EA32E0">
            <w:pPr>
              <w:spacing w:after="0" w:line="240" w:lineRule="auto"/>
              <w:rPr>
                <w:i/>
                <w:sz w:val="20"/>
                <w:szCs w:val="20"/>
              </w:rPr>
            </w:pPr>
            <w:r w:rsidRPr="00230AA7">
              <w:rPr>
                <w:i/>
                <w:sz w:val="20"/>
                <w:szCs w:val="20"/>
              </w:rPr>
              <w:t>Pterostylis cucullata</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6A090E96" w14:textId="77777777" w:rsidR="00B62CA5" w:rsidRPr="00B62CA5" w:rsidRDefault="00B62CA5" w:rsidP="00EA32E0">
            <w:pPr>
              <w:spacing w:after="0" w:line="240" w:lineRule="auto"/>
              <w:rPr>
                <w:bCs/>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 </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788175A4" w14:textId="77777777" w:rsidR="00B62CA5" w:rsidRPr="00B62CA5" w:rsidRDefault="00B62CA5" w:rsidP="00EA32E0">
            <w:pPr>
              <w:spacing w:after="0" w:line="240" w:lineRule="auto"/>
              <w:rPr>
                <w:bCs/>
                <w:sz w:val="20"/>
                <w:szCs w:val="20"/>
              </w:rPr>
            </w:pPr>
            <w:r w:rsidRPr="00307766">
              <w:rPr>
                <w:bCs/>
                <w:sz w:val="20"/>
                <w:szCs w:val="20"/>
              </w:rPr>
              <w:t xml:space="preserve">Conduct a site inspection and detailed planning in consultation with DEPI to ensure the population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198B1D06" w14:textId="77777777" w:rsidR="00B62CA5" w:rsidRPr="00B62CA5" w:rsidRDefault="00B62CA5" w:rsidP="00EA32E0">
            <w:pPr>
              <w:spacing w:after="0" w:line="240" w:lineRule="auto"/>
              <w:rPr>
                <w:bCs/>
                <w:sz w:val="20"/>
                <w:szCs w:val="20"/>
              </w:rPr>
            </w:pPr>
            <w:r w:rsidRPr="00307766">
              <w:rPr>
                <w:bCs/>
                <w:sz w:val="20"/>
                <w:szCs w:val="20"/>
              </w:rPr>
              <w:t> </w:t>
            </w:r>
          </w:p>
        </w:tc>
      </w:tr>
      <w:tr w:rsidR="00B62CA5" w:rsidRPr="00307766" w14:paraId="3EC5136B" w14:textId="77777777" w:rsidTr="00657820">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5DDBE5BF" w14:textId="77777777" w:rsidR="00B62CA5" w:rsidRPr="00B62CA5" w:rsidRDefault="00B62CA5" w:rsidP="00EA32E0">
            <w:pPr>
              <w:spacing w:after="0" w:line="240" w:lineRule="auto"/>
              <w:rPr>
                <w:sz w:val="20"/>
                <w:szCs w:val="20"/>
              </w:rPr>
            </w:pPr>
            <w:r w:rsidRPr="00B62CA5">
              <w:rPr>
                <w:sz w:val="20"/>
                <w:szCs w:val="20"/>
              </w:rPr>
              <w:t>Portland</w:t>
            </w:r>
          </w:p>
          <w:p w14:paraId="5809C3B3" w14:textId="77777777" w:rsidR="00B62CA5" w:rsidRPr="00B62CA5" w:rsidRDefault="00B62CA5" w:rsidP="00EA32E0">
            <w:pPr>
              <w:spacing w:after="0" w:line="240" w:lineRule="auto"/>
              <w:rPr>
                <w:sz w:val="20"/>
                <w:szCs w:val="20"/>
              </w:rPr>
            </w:pPr>
            <w:r w:rsidRPr="00B62CA5">
              <w:rPr>
                <w:sz w:val="20"/>
                <w:szCs w:val="20"/>
              </w:rPr>
              <w:t>Horsham</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09A598C6" w14:textId="77777777" w:rsidR="00B62CA5" w:rsidRPr="00B62CA5" w:rsidRDefault="00B62CA5" w:rsidP="00EA32E0">
            <w:pPr>
              <w:spacing w:after="0" w:line="240" w:lineRule="auto"/>
              <w:rPr>
                <w:sz w:val="20"/>
                <w:szCs w:val="20"/>
              </w:rPr>
            </w:pPr>
            <w:r w:rsidRPr="00B62CA5">
              <w:rPr>
                <w:sz w:val="20"/>
                <w:szCs w:val="20"/>
              </w:rPr>
              <w:t>Purple Eyebright</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30E2A93D" w14:textId="77777777" w:rsidR="00B62CA5" w:rsidRPr="00230AA7" w:rsidRDefault="00B62CA5" w:rsidP="00EA32E0">
            <w:pPr>
              <w:spacing w:after="0" w:line="240" w:lineRule="auto"/>
              <w:rPr>
                <w:i/>
                <w:sz w:val="20"/>
                <w:szCs w:val="20"/>
              </w:rPr>
            </w:pPr>
            <w:r w:rsidRPr="00230AA7">
              <w:rPr>
                <w:i/>
                <w:sz w:val="20"/>
                <w:szCs w:val="20"/>
              </w:rPr>
              <w:t>Euphrasia collina ssp. Muelleri</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028363AD" w14:textId="77777777" w:rsidR="00B62CA5" w:rsidRPr="00B62CA5" w:rsidRDefault="00B62CA5" w:rsidP="00EA32E0">
            <w:pPr>
              <w:spacing w:after="0" w:line="240" w:lineRule="auto"/>
              <w:rPr>
                <w:bCs/>
                <w:sz w:val="20"/>
                <w:szCs w:val="20"/>
              </w:rPr>
            </w:pPr>
            <w:r w:rsidRPr="00307766">
              <w:rPr>
                <w:bCs/>
                <w:sz w:val="20"/>
                <w:szCs w:val="20"/>
              </w:rPr>
              <w:t xml:space="preserve">Establish a SPZ of 200 m radius </w:t>
            </w:r>
            <w:r w:rsidR="00422DEB">
              <w:rPr>
                <w:bCs/>
                <w:sz w:val="20"/>
                <w:szCs w:val="20"/>
              </w:rPr>
              <w:t>over</w:t>
            </w:r>
            <w:r w:rsidRPr="00307766">
              <w:rPr>
                <w:bCs/>
                <w:sz w:val="20"/>
                <w:szCs w:val="20"/>
              </w:rPr>
              <w:t xml:space="preserve"> each verified population. </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593A783" w14:textId="77777777" w:rsidR="00B62CA5" w:rsidRPr="00B62CA5" w:rsidRDefault="00B62CA5" w:rsidP="00EA32E0">
            <w:pPr>
              <w:spacing w:after="0" w:line="240" w:lineRule="auto"/>
              <w:rPr>
                <w:bCs/>
                <w:sz w:val="20"/>
                <w:szCs w:val="20"/>
              </w:rPr>
            </w:pPr>
            <w:r w:rsidRPr="00307766">
              <w:rPr>
                <w:bCs/>
                <w:sz w:val="20"/>
                <w:szCs w:val="20"/>
              </w:rPr>
              <w:t> </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0C8E00E5" w14:textId="77777777" w:rsidR="00B62CA5" w:rsidRPr="00B62CA5" w:rsidRDefault="00B62CA5" w:rsidP="00EA32E0">
            <w:pPr>
              <w:spacing w:after="0" w:line="240" w:lineRule="auto"/>
              <w:rPr>
                <w:bCs/>
                <w:sz w:val="20"/>
                <w:szCs w:val="20"/>
              </w:rPr>
            </w:pPr>
            <w:r w:rsidRPr="00307766">
              <w:rPr>
                <w:bCs/>
                <w:sz w:val="20"/>
                <w:szCs w:val="20"/>
              </w:rPr>
              <w:t> </w:t>
            </w:r>
          </w:p>
        </w:tc>
      </w:tr>
      <w:tr w:rsidR="00657820" w:rsidRPr="00307766" w14:paraId="6429CD6F" w14:textId="77777777" w:rsidTr="00657820">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2986D055" w14:textId="77777777" w:rsidR="00657820" w:rsidRPr="00657820" w:rsidRDefault="00657820" w:rsidP="00EA32E0">
            <w:pPr>
              <w:spacing w:after="0" w:line="240" w:lineRule="auto"/>
              <w:rPr>
                <w:sz w:val="20"/>
                <w:szCs w:val="20"/>
              </w:rPr>
            </w:pPr>
            <w:r w:rsidRPr="00657820">
              <w:rPr>
                <w:sz w:val="20"/>
                <w:szCs w:val="20"/>
              </w:rPr>
              <w:t>Portland</w:t>
            </w:r>
          </w:p>
          <w:p w14:paraId="33F3255F" w14:textId="77777777" w:rsidR="00657820" w:rsidRPr="00657820" w:rsidRDefault="00657820" w:rsidP="00EA32E0">
            <w:pPr>
              <w:spacing w:after="0" w:line="240" w:lineRule="auto"/>
              <w:rPr>
                <w:sz w:val="20"/>
                <w:szCs w:val="20"/>
              </w:rPr>
            </w:pPr>
            <w:r w:rsidRPr="00657820">
              <w:rPr>
                <w:sz w:val="20"/>
                <w:szCs w:val="20"/>
              </w:rPr>
              <w:t>Horsham</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11ED74D9" w14:textId="77777777" w:rsidR="00657820" w:rsidRPr="00657820" w:rsidRDefault="00657820" w:rsidP="00EA32E0">
            <w:pPr>
              <w:spacing w:after="0" w:line="240" w:lineRule="auto"/>
              <w:rPr>
                <w:sz w:val="20"/>
                <w:szCs w:val="20"/>
              </w:rPr>
            </w:pPr>
            <w:r w:rsidRPr="00657820">
              <w:rPr>
                <w:sz w:val="20"/>
                <w:szCs w:val="20"/>
              </w:rPr>
              <w:t>Spiral Sun-orchid</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5DA8594F" w14:textId="77777777" w:rsidR="00657820" w:rsidRPr="00230AA7" w:rsidRDefault="00657820" w:rsidP="00EA32E0">
            <w:pPr>
              <w:spacing w:after="0" w:line="240" w:lineRule="auto"/>
              <w:rPr>
                <w:i/>
                <w:sz w:val="20"/>
                <w:szCs w:val="20"/>
              </w:rPr>
            </w:pPr>
            <w:r w:rsidRPr="00230AA7">
              <w:rPr>
                <w:i/>
                <w:sz w:val="20"/>
                <w:szCs w:val="20"/>
              </w:rPr>
              <w:t xml:space="preserve">Thelymitra matthewsii </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E77198C" w14:textId="77777777" w:rsidR="00657820" w:rsidRPr="00657820" w:rsidRDefault="00657820" w:rsidP="00EA32E0">
            <w:pPr>
              <w:spacing w:after="0" w:line="240" w:lineRule="auto"/>
              <w:rPr>
                <w:bCs/>
                <w:sz w:val="20"/>
                <w:szCs w:val="20"/>
              </w:rPr>
            </w:pPr>
            <w:r w:rsidRPr="00307766">
              <w:rPr>
                <w:bCs/>
                <w:sz w:val="20"/>
                <w:szCs w:val="20"/>
              </w:rPr>
              <w:t xml:space="preserve">Establish a SMZ of 200 m radius </w:t>
            </w:r>
            <w:r w:rsidR="00422DEB">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5A1BCE46" w14:textId="77777777" w:rsidR="00657820" w:rsidRPr="00657820" w:rsidRDefault="00657820"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77C53908" w14:textId="77777777" w:rsidR="00657820" w:rsidRPr="00657820" w:rsidRDefault="00657820" w:rsidP="00EA32E0">
            <w:pPr>
              <w:spacing w:after="0" w:line="240" w:lineRule="auto"/>
              <w:rPr>
                <w:bCs/>
                <w:sz w:val="20"/>
                <w:szCs w:val="20"/>
              </w:rPr>
            </w:pPr>
            <w:r w:rsidRPr="00307766">
              <w:rPr>
                <w:bCs/>
                <w:sz w:val="20"/>
                <w:szCs w:val="20"/>
              </w:rPr>
              <w:t> </w:t>
            </w:r>
          </w:p>
        </w:tc>
      </w:tr>
      <w:tr w:rsidR="00657820" w:rsidRPr="00307766" w14:paraId="47D97AEE" w14:textId="77777777" w:rsidTr="00657820">
        <w:trPr>
          <w:trHeight w:val="480"/>
        </w:trPr>
        <w:tc>
          <w:tcPr>
            <w:tcW w:w="449" w:type="pct"/>
            <w:tcBorders>
              <w:top w:val="single" w:sz="4" w:space="0" w:color="F79646" w:themeColor="accent6"/>
              <w:bottom w:val="single" w:sz="4" w:space="0" w:color="F79646" w:themeColor="accent6"/>
              <w:right w:val="nil"/>
            </w:tcBorders>
            <w:shd w:val="clear" w:color="auto" w:fill="FFFFFF" w:themeFill="background1"/>
            <w:hideMark/>
          </w:tcPr>
          <w:p w14:paraId="32BAF9F6" w14:textId="77777777" w:rsidR="00657820" w:rsidRPr="00657820" w:rsidRDefault="00657820" w:rsidP="00EA32E0">
            <w:pPr>
              <w:spacing w:after="0" w:line="240" w:lineRule="auto"/>
              <w:rPr>
                <w:sz w:val="20"/>
                <w:szCs w:val="20"/>
              </w:rPr>
            </w:pPr>
            <w:r w:rsidRPr="00657820">
              <w:rPr>
                <w:sz w:val="20"/>
                <w:szCs w:val="20"/>
              </w:rPr>
              <w:t>Portland</w:t>
            </w:r>
          </w:p>
          <w:p w14:paraId="4A1415A7" w14:textId="77777777" w:rsidR="00657820" w:rsidRPr="00657820" w:rsidRDefault="00657820" w:rsidP="00EA32E0">
            <w:pPr>
              <w:spacing w:after="0" w:line="240" w:lineRule="auto"/>
              <w:rPr>
                <w:sz w:val="20"/>
                <w:szCs w:val="20"/>
              </w:rPr>
            </w:pPr>
            <w:r w:rsidRPr="00657820">
              <w:rPr>
                <w:sz w:val="20"/>
                <w:szCs w:val="20"/>
              </w:rPr>
              <w:t>Horsham</w:t>
            </w:r>
          </w:p>
        </w:tc>
        <w:tc>
          <w:tcPr>
            <w:tcW w:w="521" w:type="pct"/>
            <w:tcBorders>
              <w:top w:val="single" w:sz="4" w:space="0" w:color="F79646" w:themeColor="accent6"/>
              <w:left w:val="nil"/>
              <w:bottom w:val="single" w:sz="4" w:space="0" w:color="F79646" w:themeColor="accent6"/>
              <w:right w:val="nil"/>
            </w:tcBorders>
            <w:shd w:val="clear" w:color="auto" w:fill="FFFFFF" w:themeFill="background1"/>
            <w:hideMark/>
          </w:tcPr>
          <w:p w14:paraId="7F8F85D9" w14:textId="77777777" w:rsidR="00657820" w:rsidRPr="00657820" w:rsidRDefault="00657820" w:rsidP="00EA32E0">
            <w:pPr>
              <w:spacing w:after="0" w:line="240" w:lineRule="auto"/>
              <w:rPr>
                <w:sz w:val="20"/>
                <w:szCs w:val="20"/>
              </w:rPr>
            </w:pPr>
            <w:r w:rsidRPr="00657820">
              <w:rPr>
                <w:sz w:val="20"/>
                <w:szCs w:val="20"/>
              </w:rPr>
              <w:t>Trailing Hop-bush</w:t>
            </w:r>
          </w:p>
        </w:tc>
        <w:tc>
          <w:tcPr>
            <w:tcW w:w="581" w:type="pct"/>
            <w:tcBorders>
              <w:top w:val="single" w:sz="4" w:space="0" w:color="F79646" w:themeColor="accent6"/>
              <w:left w:val="nil"/>
              <w:bottom w:val="single" w:sz="4" w:space="0" w:color="F79646" w:themeColor="accent6"/>
              <w:right w:val="nil"/>
            </w:tcBorders>
            <w:shd w:val="clear" w:color="auto" w:fill="FFFFFF" w:themeFill="background1"/>
            <w:hideMark/>
          </w:tcPr>
          <w:p w14:paraId="400EE266" w14:textId="77777777" w:rsidR="00657820" w:rsidRPr="00230AA7" w:rsidRDefault="00657820" w:rsidP="00EA32E0">
            <w:pPr>
              <w:spacing w:after="0" w:line="240" w:lineRule="auto"/>
              <w:rPr>
                <w:i/>
                <w:sz w:val="20"/>
                <w:szCs w:val="20"/>
              </w:rPr>
            </w:pPr>
            <w:r w:rsidRPr="00230AA7">
              <w:rPr>
                <w:i/>
                <w:sz w:val="20"/>
                <w:szCs w:val="20"/>
              </w:rPr>
              <w:t>Dodonea procumbens</w:t>
            </w:r>
          </w:p>
        </w:tc>
        <w:tc>
          <w:tcPr>
            <w:tcW w:w="1259" w:type="pct"/>
            <w:tcBorders>
              <w:top w:val="single" w:sz="4" w:space="0" w:color="F79646" w:themeColor="accent6"/>
              <w:left w:val="nil"/>
              <w:bottom w:val="single" w:sz="4" w:space="0" w:color="F79646" w:themeColor="accent6"/>
              <w:right w:val="nil"/>
            </w:tcBorders>
            <w:shd w:val="clear" w:color="auto" w:fill="FFFFFF" w:themeFill="background1"/>
            <w:hideMark/>
          </w:tcPr>
          <w:p w14:paraId="1610339B" w14:textId="77777777" w:rsidR="00657820" w:rsidRPr="00657820" w:rsidRDefault="00657820" w:rsidP="00EA32E0">
            <w:pPr>
              <w:spacing w:after="0" w:line="240" w:lineRule="auto"/>
              <w:rPr>
                <w:bCs/>
                <w:sz w:val="20"/>
                <w:szCs w:val="20"/>
              </w:rPr>
            </w:pPr>
            <w:r w:rsidRPr="00307766">
              <w:rPr>
                <w:bCs/>
                <w:sz w:val="20"/>
                <w:szCs w:val="20"/>
              </w:rPr>
              <w:t xml:space="preserve">Establish a SMZ </w:t>
            </w:r>
            <w:r w:rsidR="00422DEB">
              <w:rPr>
                <w:bCs/>
                <w:sz w:val="20"/>
                <w:szCs w:val="20"/>
              </w:rPr>
              <w:t>over</w:t>
            </w:r>
            <w:r w:rsidRPr="00307766">
              <w:rPr>
                <w:bCs/>
                <w:sz w:val="20"/>
                <w:szCs w:val="20"/>
              </w:rPr>
              <w:t xml:space="preserve"> verified populations</w:t>
            </w:r>
          </w:p>
        </w:tc>
        <w:tc>
          <w:tcPr>
            <w:tcW w:w="1613" w:type="pct"/>
            <w:tcBorders>
              <w:top w:val="single" w:sz="4" w:space="0" w:color="F79646" w:themeColor="accent6"/>
              <w:left w:val="nil"/>
              <w:bottom w:val="single" w:sz="4" w:space="0" w:color="F79646" w:themeColor="accent6"/>
              <w:right w:val="nil"/>
            </w:tcBorders>
            <w:shd w:val="clear" w:color="auto" w:fill="FFFFFF" w:themeFill="background1"/>
            <w:hideMark/>
          </w:tcPr>
          <w:p w14:paraId="06987EE7" w14:textId="77777777" w:rsidR="00657820" w:rsidRPr="00657820" w:rsidRDefault="00657820" w:rsidP="00EA32E0">
            <w:pPr>
              <w:spacing w:after="0" w:line="240" w:lineRule="auto"/>
              <w:rPr>
                <w:bCs/>
                <w:sz w:val="20"/>
                <w:szCs w:val="20"/>
              </w:rPr>
            </w:pPr>
            <w:r w:rsidRPr="00307766">
              <w:rPr>
                <w:bCs/>
                <w:sz w:val="20"/>
                <w:szCs w:val="20"/>
              </w:rPr>
              <w:t xml:space="preserve">Conduct a site inspection and detailed planning in consultation with DEPI to ensure the species is adequately protected during timber </w:t>
            </w:r>
            <w:r w:rsidR="00EA1326">
              <w:rPr>
                <w:bCs/>
                <w:sz w:val="20"/>
                <w:szCs w:val="20"/>
              </w:rPr>
              <w:t>harvesting</w:t>
            </w:r>
            <w:r w:rsidRPr="00307766">
              <w:rPr>
                <w:bCs/>
                <w:sz w:val="20"/>
                <w:szCs w:val="20"/>
              </w:rPr>
              <w:t xml:space="preserve"> operations.</w:t>
            </w:r>
          </w:p>
        </w:tc>
        <w:tc>
          <w:tcPr>
            <w:tcW w:w="576" w:type="pct"/>
            <w:tcBorders>
              <w:top w:val="single" w:sz="4" w:space="0" w:color="F79646" w:themeColor="accent6"/>
              <w:left w:val="nil"/>
              <w:bottom w:val="single" w:sz="4" w:space="0" w:color="F79646" w:themeColor="accent6"/>
            </w:tcBorders>
            <w:shd w:val="clear" w:color="auto" w:fill="FFFFFF" w:themeFill="background1"/>
            <w:hideMark/>
          </w:tcPr>
          <w:p w14:paraId="2349233C" w14:textId="77777777" w:rsidR="00657820" w:rsidRPr="00657820" w:rsidRDefault="00657820" w:rsidP="00EA32E0">
            <w:pPr>
              <w:spacing w:after="0" w:line="240" w:lineRule="auto"/>
              <w:rPr>
                <w:bCs/>
                <w:sz w:val="20"/>
                <w:szCs w:val="20"/>
              </w:rPr>
            </w:pPr>
            <w:r w:rsidRPr="00307766">
              <w:rPr>
                <w:bCs/>
                <w:sz w:val="20"/>
                <w:szCs w:val="20"/>
              </w:rPr>
              <w:t> </w:t>
            </w:r>
          </w:p>
        </w:tc>
      </w:tr>
    </w:tbl>
    <w:p w14:paraId="7D4DD6E5" w14:textId="77777777" w:rsidR="00307766" w:rsidRPr="00307766" w:rsidRDefault="00307766" w:rsidP="00307766">
      <w:pPr>
        <w:rPr>
          <w:sz w:val="20"/>
          <w:szCs w:val="20"/>
        </w:rPr>
      </w:pPr>
    </w:p>
    <w:p w14:paraId="2E3A189C" w14:textId="77777777" w:rsidR="00C233DC" w:rsidRDefault="00C233DC">
      <w:pPr>
        <w:spacing w:after="0" w:line="240" w:lineRule="auto"/>
        <w:rPr>
          <w:b/>
          <w:bCs/>
          <w:iCs/>
        </w:rPr>
      </w:pPr>
      <w:r>
        <w:rPr>
          <w:b/>
          <w:bCs/>
          <w:iCs/>
        </w:rPr>
        <w:br w:type="page"/>
      </w:r>
    </w:p>
    <w:p w14:paraId="05CEF79C" w14:textId="77777777" w:rsidR="00307766" w:rsidRPr="00307766" w:rsidRDefault="00307766" w:rsidP="00307766">
      <w:pPr>
        <w:rPr>
          <w:b/>
          <w:bCs/>
          <w:iCs/>
        </w:rPr>
      </w:pPr>
    </w:p>
    <w:p w14:paraId="6FFDD477" w14:textId="77777777" w:rsidR="00935D6E" w:rsidRDefault="00935D6E">
      <w:pPr>
        <w:spacing w:after="0" w:line="240" w:lineRule="auto"/>
      </w:pPr>
      <w:r>
        <w:br w:type="page"/>
      </w:r>
    </w:p>
    <w:p w14:paraId="77CCCD4B" w14:textId="77777777" w:rsidR="00307766" w:rsidRPr="00F04387" w:rsidRDefault="00307766" w:rsidP="00F04387">
      <w:pPr>
        <w:sectPr w:rsidR="00307766" w:rsidRPr="00F04387" w:rsidSect="00D00BB8">
          <w:footerReference w:type="default" r:id="rId32"/>
          <w:pgSz w:w="16838" w:h="11906" w:orient="landscape"/>
          <w:pgMar w:top="993" w:right="1440" w:bottom="1276" w:left="1440" w:header="708" w:footer="708" w:gutter="0"/>
          <w:cols w:space="708"/>
          <w:docGrid w:linePitch="360"/>
        </w:sectPr>
      </w:pPr>
    </w:p>
    <w:p w14:paraId="06EC9E07" w14:textId="77777777" w:rsidR="006C65C1" w:rsidRDefault="006C65C1" w:rsidP="007E12A1">
      <w:pPr>
        <w:pStyle w:val="Heading2"/>
        <w:rPr>
          <w:color w:val="F79646" w:themeColor="accent6"/>
        </w:rPr>
      </w:pPr>
      <w:bookmarkStart w:id="54" w:name="_Toc391297148"/>
      <w:r>
        <w:rPr>
          <w:color w:val="F79646" w:themeColor="accent6"/>
        </w:rPr>
        <w:t>Vegetation communities – fixed zoning</w:t>
      </w:r>
      <w:bookmarkEnd w:id="54"/>
    </w:p>
    <w:p w14:paraId="3E7715AF" w14:textId="77777777" w:rsidR="00732D96" w:rsidRDefault="00732D96" w:rsidP="006C65C1">
      <w:pPr>
        <w:pStyle w:val="Heading3"/>
      </w:pPr>
      <w:bookmarkStart w:id="55" w:name="_Toc391297149"/>
      <w:bookmarkStart w:id="56" w:name="_Toc376364533"/>
      <w:r>
        <w:t>Statewide</w:t>
      </w:r>
      <w:bookmarkEnd w:id="55"/>
    </w:p>
    <w:p w14:paraId="7987BBAE" w14:textId="77777777" w:rsidR="00732D96" w:rsidRDefault="00732D96" w:rsidP="00F03468">
      <w:pPr>
        <w:pStyle w:val="Heading4"/>
      </w:pPr>
      <w:r>
        <w:t xml:space="preserve">Include in the SPZ all </w:t>
      </w:r>
      <w:r w:rsidR="007D563D">
        <w:t>rain</w:t>
      </w:r>
      <w:r>
        <w:t xml:space="preserve">forest </w:t>
      </w:r>
      <w:r w:rsidR="00734ED9">
        <w:t>stands</w:t>
      </w:r>
      <w:r w:rsidR="006D1312">
        <w:t xml:space="preserve"> over 0.4 ha in area</w:t>
      </w:r>
      <w:r w:rsidR="00734ED9">
        <w:t xml:space="preserve"> </w:t>
      </w:r>
      <w:r w:rsidR="00810C6A">
        <w:t xml:space="preserve">(whether </w:t>
      </w:r>
      <w:r w:rsidR="00222DDF">
        <w:t xml:space="preserve">already </w:t>
      </w:r>
      <w:r w:rsidR="00810C6A">
        <w:t>mapped or newly detected)</w:t>
      </w:r>
      <w:r w:rsidR="00F03468">
        <w:t xml:space="preserve"> </w:t>
      </w:r>
      <w:r w:rsidR="00BB3C06">
        <w:t>that fall with</w:t>
      </w:r>
      <w:r w:rsidR="009B5A4E">
        <w:t xml:space="preserve">in </w:t>
      </w:r>
      <w:r w:rsidR="00BB3C06">
        <w:t xml:space="preserve">the area categorised as </w:t>
      </w:r>
      <w:r>
        <w:t xml:space="preserve">National </w:t>
      </w:r>
      <w:r w:rsidR="00BB3C06" w:rsidRPr="00BB3C06">
        <w:t xml:space="preserve">Priority 1 </w:t>
      </w:r>
      <w:r w:rsidR="00B301E4">
        <w:t xml:space="preserve">in the </w:t>
      </w:r>
      <w:r w:rsidRPr="00B37762">
        <w:rPr>
          <w:b/>
        </w:rPr>
        <w:t>Sites of Significance for Rainforest</w:t>
      </w:r>
      <w:r w:rsidR="00B301E4" w:rsidRPr="00B37762">
        <w:rPr>
          <w:b/>
        </w:rPr>
        <w:t xml:space="preserve"> </w:t>
      </w:r>
      <w:r w:rsidR="00B301E4" w:rsidRPr="00DC7115">
        <w:t>spatial layer</w:t>
      </w:r>
      <w:r>
        <w:t>.</w:t>
      </w:r>
      <w:r w:rsidR="00F03468">
        <w:t xml:space="preserve">  </w:t>
      </w:r>
      <w:r w:rsidR="00F03468" w:rsidRPr="00F03468">
        <w:t>The SPZ should extend to the nearest watershed boundary</w:t>
      </w:r>
      <w:r w:rsidR="00F03468">
        <w:t>.</w:t>
      </w:r>
    </w:p>
    <w:p w14:paraId="6737EBA2" w14:textId="77777777" w:rsidR="006C628E" w:rsidRDefault="006C628E" w:rsidP="006C628E">
      <w:pPr>
        <w:pStyle w:val="Heading4"/>
      </w:pPr>
      <w:r>
        <w:t>Maintain a CAR reserve system consistent with the JANIS criteria.</w:t>
      </w:r>
    </w:p>
    <w:p w14:paraId="67579591" w14:textId="77777777" w:rsidR="006C65C1" w:rsidRDefault="006C65C1" w:rsidP="006C65C1">
      <w:pPr>
        <w:pStyle w:val="Heading3"/>
      </w:pPr>
      <w:bookmarkStart w:id="57" w:name="_Toc391297150"/>
      <w:r>
        <w:t>Bendigo FMA</w:t>
      </w:r>
      <w:bookmarkEnd w:id="56"/>
      <w:bookmarkEnd w:id="57"/>
    </w:p>
    <w:p w14:paraId="2611D536" w14:textId="77777777" w:rsidR="006C65C1" w:rsidRDefault="006C65C1" w:rsidP="006C65C1">
      <w:pPr>
        <w:pStyle w:val="Heading4"/>
      </w:pPr>
      <w:r>
        <w:t>Protect EVCs categorised as Endangered and Rare by ECC (2001) within the SPZ where practicable.</w:t>
      </w:r>
    </w:p>
    <w:p w14:paraId="152D43EC" w14:textId="77777777" w:rsidR="006C65C1" w:rsidRDefault="006C65C1" w:rsidP="006C65C1">
      <w:pPr>
        <w:pStyle w:val="Heading3"/>
      </w:pPr>
      <w:bookmarkStart w:id="58" w:name="_Toc376364534"/>
      <w:bookmarkStart w:id="59" w:name="_Toc391297151"/>
      <w:r>
        <w:t xml:space="preserve">Central </w:t>
      </w:r>
      <w:r w:rsidR="00732D96">
        <w:t xml:space="preserve">Highlands </w:t>
      </w:r>
      <w:r>
        <w:t>FMAs</w:t>
      </w:r>
      <w:bookmarkEnd w:id="58"/>
      <w:bookmarkEnd w:id="59"/>
    </w:p>
    <w:p w14:paraId="04937D45" w14:textId="77777777" w:rsidR="00732D96" w:rsidRDefault="00732D96" w:rsidP="00305210">
      <w:pPr>
        <w:pStyle w:val="Heading4"/>
      </w:pPr>
      <w:r>
        <w:t xml:space="preserve">Include in the SPZ all rainforest stands over 0.4 hectares in area </w:t>
      </w:r>
      <w:r w:rsidR="00421EFB" w:rsidRPr="00421EFB">
        <w:t>(whether already mapped or newly detected)</w:t>
      </w:r>
      <w:r w:rsidR="00883E94">
        <w:t xml:space="preserve"> </w:t>
      </w:r>
      <w:r w:rsidR="009246CE">
        <w:t xml:space="preserve">that fall within the area categorised as </w:t>
      </w:r>
      <w:r w:rsidR="00C87415">
        <w:t xml:space="preserve">State or Regional in the </w:t>
      </w:r>
      <w:r>
        <w:t xml:space="preserve"> </w:t>
      </w:r>
      <w:r w:rsidR="00237640">
        <w:t>S</w:t>
      </w:r>
      <w:r>
        <w:t xml:space="preserve">ites of </w:t>
      </w:r>
      <w:r w:rsidR="00237640">
        <w:t>S</w:t>
      </w:r>
      <w:r>
        <w:t xml:space="preserve">ignificance for </w:t>
      </w:r>
      <w:r w:rsidR="00237640">
        <w:t>R</w:t>
      </w:r>
      <w:r>
        <w:t xml:space="preserve">ainforest </w:t>
      </w:r>
      <w:r w:rsidR="00237640">
        <w:t>spatial layer</w:t>
      </w:r>
      <w:r w:rsidR="00C87415">
        <w:t xml:space="preserve">.  </w:t>
      </w:r>
      <w:r w:rsidR="00305210" w:rsidRPr="00305210">
        <w:t xml:space="preserve"> </w:t>
      </w:r>
      <w:r w:rsidR="00305210">
        <w:t>Also i</w:t>
      </w:r>
      <w:r w:rsidR="00305210" w:rsidRPr="00305210">
        <w:t xml:space="preserve">nclude in the SPZ </w:t>
      </w:r>
      <w:r>
        <w:t>the relevant</w:t>
      </w:r>
      <w:r w:rsidR="0099649E">
        <w:t xml:space="preserve"> buffer as identified</w:t>
      </w:r>
      <w:r w:rsidR="000160B0">
        <w:t xml:space="preserve"> below</w:t>
      </w:r>
      <w:r w:rsidR="0099649E">
        <w:t xml:space="preserve"> in </w:t>
      </w:r>
      <w:r w:rsidR="0099649E" w:rsidRPr="0099649E">
        <w:t xml:space="preserve">Table 6 </w:t>
      </w:r>
      <w:r w:rsidR="0019468D">
        <w:t>(</w:t>
      </w:r>
      <w:r w:rsidR="0099649E" w:rsidRPr="0099649E">
        <w:t>Buffer widths for Rainforest Sites of Significance by category and priority</w:t>
      </w:r>
      <w:r w:rsidR="0019468D">
        <w:t>)</w:t>
      </w:r>
      <w:r>
        <w:t>.</w:t>
      </w:r>
    </w:p>
    <w:p w14:paraId="29396CF3" w14:textId="77777777" w:rsidR="00F227B9" w:rsidRDefault="00F227B9" w:rsidP="00F227B9">
      <w:pPr>
        <w:pStyle w:val="Heading4"/>
      </w:pPr>
      <w:r>
        <w:t>I</w:t>
      </w:r>
      <w:r w:rsidR="00B51AD1">
        <w:t xml:space="preserve">nclude in SPZ all stands of old </w:t>
      </w:r>
      <w:r>
        <w:t>growth forest in State forest that are greater than 5 ha in area from Wet Forest, Montane Wet Forest, Damp Forest, Montane Damp Forest, Riparian Forest, Sub-alpine Woodland and non eucalypt EVCs.</w:t>
      </w:r>
    </w:p>
    <w:p w14:paraId="1B15788D" w14:textId="77777777" w:rsidR="00F227B9" w:rsidRDefault="00F227B9" w:rsidP="00F227B9">
      <w:pPr>
        <w:pStyle w:val="Heading4"/>
      </w:pPr>
      <w:r>
        <w:t>Include at least 60% of old growth forest in the Montane Dry Woodland, Heathy Dry Forest and Heathy Woodland EVCs in conservation reserves and SPZ.</w:t>
      </w:r>
    </w:p>
    <w:p w14:paraId="21BE7DA2" w14:textId="77777777" w:rsidR="00F227B9" w:rsidRDefault="00F227B9" w:rsidP="00F227B9">
      <w:pPr>
        <w:pStyle w:val="Heading4"/>
      </w:pPr>
      <w:r>
        <w:t xml:space="preserve">When selecting areas </w:t>
      </w:r>
      <w:r w:rsidR="00B51AD1">
        <w:t xml:space="preserve">of old growth </w:t>
      </w:r>
      <w:r>
        <w:t>to include in SPZ consider:</w:t>
      </w:r>
    </w:p>
    <w:p w14:paraId="23E68379" w14:textId="77777777" w:rsidR="00F227B9" w:rsidRDefault="007D563D" w:rsidP="00714EF7">
      <w:pPr>
        <w:pStyle w:val="Heading4"/>
        <w:numPr>
          <w:ilvl w:val="4"/>
          <w:numId w:val="12"/>
        </w:numPr>
        <w:tabs>
          <w:tab w:val="clear" w:pos="492"/>
          <w:tab w:val="num" w:pos="1985"/>
        </w:tabs>
        <w:ind w:left="1985" w:hanging="567"/>
      </w:pPr>
      <w:r>
        <w:t>r</w:t>
      </w:r>
      <w:r w:rsidR="00F227B9">
        <w:t>epresentation of the old-growth component of each EVC in each GRU; and</w:t>
      </w:r>
    </w:p>
    <w:p w14:paraId="5D4E87B5" w14:textId="77777777" w:rsidR="00C741BB" w:rsidRDefault="007D563D" w:rsidP="00714EF7">
      <w:pPr>
        <w:pStyle w:val="Heading4"/>
        <w:numPr>
          <w:ilvl w:val="4"/>
          <w:numId w:val="12"/>
        </w:numPr>
        <w:tabs>
          <w:tab w:val="clear" w:pos="492"/>
          <w:tab w:val="num" w:pos="1985"/>
        </w:tabs>
        <w:ind w:left="1985" w:hanging="567"/>
      </w:pPr>
      <w:r>
        <w:t>c</w:t>
      </w:r>
      <w:r w:rsidR="00F227B9">
        <w:t>ombining old-growth forest conservation with other strategies to create larger, consolidated areas of SPZ with identifiable management boundaries.</w:t>
      </w:r>
    </w:p>
    <w:p w14:paraId="28B900EC" w14:textId="77777777" w:rsidR="00564A46" w:rsidRPr="00564A46" w:rsidRDefault="00564A46" w:rsidP="00564A46"/>
    <w:p w14:paraId="5C65333A" w14:textId="77777777" w:rsidR="00C741BB" w:rsidRDefault="00C741BB" w:rsidP="00C741BB">
      <w:pPr>
        <w:pStyle w:val="Heading4"/>
      </w:pPr>
      <w:r w:rsidRPr="00C741BB">
        <w:t>The following proportion of each EVC should be incorporated into conservation reserves or the</w:t>
      </w:r>
      <w:r>
        <w:t xml:space="preserve"> SPZ:</w:t>
      </w:r>
    </w:p>
    <w:p w14:paraId="316B1B94" w14:textId="77777777" w:rsidR="00C741BB" w:rsidRDefault="00C741BB" w:rsidP="00285E29">
      <w:pPr>
        <w:pStyle w:val="Heading4"/>
        <w:numPr>
          <w:ilvl w:val="4"/>
          <w:numId w:val="12"/>
        </w:numPr>
        <w:tabs>
          <w:tab w:val="clear" w:pos="492"/>
          <w:tab w:val="num" w:pos="1985"/>
        </w:tabs>
        <w:ind w:left="1985" w:hanging="567"/>
      </w:pPr>
      <w:r>
        <w:t>30</w:t>
      </w:r>
      <w:r w:rsidR="00D92E34">
        <w:t xml:space="preserve"> </w:t>
      </w:r>
      <w:r>
        <w:t>% of EVCs that occupy more than 1% of the public land in the Central Highlands</w:t>
      </w:r>
      <w:r w:rsidR="00AD0F01">
        <w:t xml:space="preserve"> FMA;</w:t>
      </w:r>
    </w:p>
    <w:p w14:paraId="750DB8A1" w14:textId="77777777" w:rsidR="00C741BB" w:rsidRDefault="00C741BB" w:rsidP="00285E29">
      <w:pPr>
        <w:pStyle w:val="Heading4"/>
        <w:numPr>
          <w:ilvl w:val="4"/>
          <w:numId w:val="12"/>
        </w:numPr>
        <w:tabs>
          <w:tab w:val="clear" w:pos="492"/>
          <w:tab w:val="num" w:pos="1985"/>
        </w:tabs>
        <w:ind w:left="1985" w:hanging="567"/>
      </w:pPr>
      <w:r>
        <w:t>between 30</w:t>
      </w:r>
      <w:r w:rsidR="00D92E34">
        <w:t xml:space="preserve"> </w:t>
      </w:r>
      <w:r>
        <w:t>% and 90</w:t>
      </w:r>
      <w:r w:rsidR="00D92E34">
        <w:t xml:space="preserve"> </w:t>
      </w:r>
      <w:r>
        <w:t>% of EVCs that occupy between 0.1</w:t>
      </w:r>
      <w:r w:rsidR="00D92E34">
        <w:t xml:space="preserve"> </w:t>
      </w:r>
      <w:r>
        <w:t>% (approximately 6000 ha) and 1</w:t>
      </w:r>
      <w:r w:rsidR="00D92E34">
        <w:t xml:space="preserve"> </w:t>
      </w:r>
      <w:r>
        <w:t>% of the public land in the Central Highlands</w:t>
      </w:r>
      <w:r w:rsidR="00AD0F01">
        <w:t xml:space="preserve"> FMA</w:t>
      </w:r>
      <w:r>
        <w:t>, depending on the extent of the particular EVC</w:t>
      </w:r>
      <w:r w:rsidR="00AD0F01">
        <w:t>; and</w:t>
      </w:r>
    </w:p>
    <w:p w14:paraId="2A70FDB6" w14:textId="77777777" w:rsidR="00C741BB" w:rsidRDefault="00C741BB" w:rsidP="00285E29">
      <w:pPr>
        <w:pStyle w:val="Heading4"/>
        <w:numPr>
          <w:ilvl w:val="4"/>
          <w:numId w:val="12"/>
        </w:numPr>
        <w:tabs>
          <w:tab w:val="clear" w:pos="492"/>
          <w:tab w:val="num" w:pos="1985"/>
        </w:tabs>
        <w:ind w:left="1985" w:hanging="567"/>
      </w:pPr>
      <w:r>
        <w:t>90</w:t>
      </w:r>
      <w:r w:rsidR="00D92E34">
        <w:t xml:space="preserve"> </w:t>
      </w:r>
      <w:r>
        <w:t>% of EVCs that occupy less than 0.1</w:t>
      </w:r>
      <w:r w:rsidR="00D92E34">
        <w:t xml:space="preserve"> </w:t>
      </w:r>
      <w:r>
        <w:t>% of the public land in the Central Highlands</w:t>
      </w:r>
      <w:r w:rsidR="00D92E34">
        <w:t xml:space="preserve"> FMA</w:t>
      </w:r>
      <w:r>
        <w:t>.</w:t>
      </w:r>
    </w:p>
    <w:p w14:paraId="4BC20775" w14:textId="77777777" w:rsidR="00AD0F01" w:rsidRDefault="00AD0F01" w:rsidP="00D92E34">
      <w:pPr>
        <w:pStyle w:val="Heading4"/>
      </w:pPr>
      <w:r w:rsidRPr="00AD0F01">
        <w:t>To meet the EVC reservation targets, EVCs should, where possible, be selected from areas:</w:t>
      </w:r>
    </w:p>
    <w:p w14:paraId="6DA4F343" w14:textId="77777777" w:rsidR="00C741BB" w:rsidRDefault="00C741BB" w:rsidP="00AD0F01">
      <w:pPr>
        <w:pStyle w:val="Heading4"/>
        <w:numPr>
          <w:ilvl w:val="4"/>
          <w:numId w:val="12"/>
        </w:numPr>
        <w:tabs>
          <w:tab w:val="clear" w:pos="492"/>
          <w:tab w:val="num" w:pos="1985"/>
        </w:tabs>
        <w:ind w:left="1985" w:hanging="567"/>
      </w:pPr>
      <w:r>
        <w:t>in existing conservation reserves and the SPZ</w:t>
      </w:r>
      <w:r w:rsidR="00AD0F01">
        <w:t>;</w:t>
      </w:r>
    </w:p>
    <w:p w14:paraId="6C15306C" w14:textId="77777777" w:rsidR="00C741BB" w:rsidRDefault="00C741BB" w:rsidP="00AD0F01">
      <w:pPr>
        <w:pStyle w:val="Heading4"/>
        <w:numPr>
          <w:ilvl w:val="4"/>
          <w:numId w:val="12"/>
        </w:numPr>
        <w:tabs>
          <w:tab w:val="clear" w:pos="492"/>
          <w:tab w:val="num" w:pos="1985"/>
        </w:tabs>
        <w:ind w:left="1985" w:hanging="567"/>
      </w:pPr>
      <w:r>
        <w:t>identified as being good representative examples of the EVC</w:t>
      </w:r>
      <w:r w:rsidR="00AD0F01">
        <w:t>;</w:t>
      </w:r>
    </w:p>
    <w:p w14:paraId="03EF8C69" w14:textId="77777777" w:rsidR="00C741BB" w:rsidRDefault="00C741BB" w:rsidP="00AD0F01">
      <w:pPr>
        <w:pStyle w:val="Heading4"/>
        <w:numPr>
          <w:ilvl w:val="4"/>
          <w:numId w:val="12"/>
        </w:numPr>
        <w:tabs>
          <w:tab w:val="clear" w:pos="492"/>
          <w:tab w:val="num" w:pos="1985"/>
        </w:tabs>
        <w:ind w:left="1985" w:hanging="567"/>
      </w:pPr>
      <w:r>
        <w:t>identified as containing threatened wildlife, flora or communities</w:t>
      </w:r>
      <w:r w:rsidR="00AD0F01">
        <w:t>;</w:t>
      </w:r>
    </w:p>
    <w:p w14:paraId="17EA3E49" w14:textId="77777777" w:rsidR="00C741BB" w:rsidRDefault="00C741BB" w:rsidP="00AD0F01">
      <w:pPr>
        <w:pStyle w:val="Heading4"/>
        <w:numPr>
          <w:ilvl w:val="4"/>
          <w:numId w:val="12"/>
        </w:numPr>
        <w:tabs>
          <w:tab w:val="clear" w:pos="492"/>
          <w:tab w:val="num" w:pos="1985"/>
        </w:tabs>
        <w:ind w:left="1985" w:hanging="567"/>
      </w:pPr>
      <w:r>
        <w:t>identified as containing concentrations of endemic, edge-of-range or disjunct flora</w:t>
      </w:r>
      <w:r w:rsidR="00AD0F01">
        <w:t>;</w:t>
      </w:r>
    </w:p>
    <w:p w14:paraId="10643B75" w14:textId="77777777" w:rsidR="00C741BB" w:rsidRDefault="00C741BB" w:rsidP="00AD0F01">
      <w:pPr>
        <w:pStyle w:val="Heading4"/>
        <w:numPr>
          <w:ilvl w:val="4"/>
          <w:numId w:val="12"/>
        </w:numPr>
        <w:tabs>
          <w:tab w:val="clear" w:pos="492"/>
          <w:tab w:val="num" w:pos="1985"/>
        </w:tabs>
        <w:ind w:left="1985" w:hanging="567"/>
      </w:pPr>
      <w:r>
        <w:t>identified as containing high levels of floristic and faunal richness</w:t>
      </w:r>
      <w:r w:rsidR="00AD0F01">
        <w:t>;</w:t>
      </w:r>
    </w:p>
    <w:p w14:paraId="7049AF2C" w14:textId="77777777" w:rsidR="00C741BB" w:rsidRDefault="00C741BB" w:rsidP="00AD0F01">
      <w:pPr>
        <w:pStyle w:val="Heading4"/>
        <w:numPr>
          <w:ilvl w:val="4"/>
          <w:numId w:val="12"/>
        </w:numPr>
        <w:tabs>
          <w:tab w:val="clear" w:pos="492"/>
          <w:tab w:val="num" w:pos="1985"/>
        </w:tabs>
        <w:ind w:left="1985" w:hanging="567"/>
      </w:pPr>
      <w:r>
        <w:t>which are minimally affected by recorded human disturbance</w:t>
      </w:r>
      <w:r w:rsidR="00AD0F01">
        <w:t>;</w:t>
      </w:r>
    </w:p>
    <w:p w14:paraId="55D2299D" w14:textId="77777777" w:rsidR="00C741BB" w:rsidRDefault="00C741BB" w:rsidP="00AD0F01">
      <w:pPr>
        <w:pStyle w:val="Heading4"/>
        <w:numPr>
          <w:ilvl w:val="4"/>
          <w:numId w:val="12"/>
        </w:numPr>
        <w:tabs>
          <w:tab w:val="clear" w:pos="492"/>
          <w:tab w:val="num" w:pos="1985"/>
        </w:tabs>
        <w:ind w:left="1985" w:hanging="567"/>
      </w:pPr>
      <w:r>
        <w:t>containing other significant biological values</w:t>
      </w:r>
      <w:r w:rsidR="00AD0F01">
        <w:t>;</w:t>
      </w:r>
      <w:r w:rsidR="007F1137">
        <w:t xml:space="preserve"> and</w:t>
      </w:r>
    </w:p>
    <w:p w14:paraId="7A9344F9" w14:textId="77777777" w:rsidR="00F227B9" w:rsidRDefault="00C741BB" w:rsidP="00AD0F01">
      <w:pPr>
        <w:pStyle w:val="Heading4"/>
        <w:numPr>
          <w:ilvl w:val="4"/>
          <w:numId w:val="12"/>
        </w:numPr>
        <w:tabs>
          <w:tab w:val="clear" w:pos="492"/>
          <w:tab w:val="num" w:pos="1985"/>
        </w:tabs>
        <w:ind w:left="1985" w:hanging="567"/>
      </w:pPr>
      <w:r>
        <w:t xml:space="preserve">that are unsuitable for timber production. </w:t>
      </w:r>
    </w:p>
    <w:p w14:paraId="7EC9F598" w14:textId="77777777" w:rsidR="006C65C1" w:rsidRDefault="006C65C1" w:rsidP="006C65C1">
      <w:pPr>
        <w:pStyle w:val="Heading3"/>
      </w:pPr>
      <w:bookmarkStart w:id="60" w:name="_Toc376364535"/>
      <w:bookmarkStart w:id="61" w:name="_Toc391297152"/>
      <w:r>
        <w:t>East Gippsland FMA</w:t>
      </w:r>
      <w:bookmarkEnd w:id="60"/>
      <w:bookmarkEnd w:id="61"/>
    </w:p>
    <w:p w14:paraId="24DFD336" w14:textId="77777777" w:rsidR="009F6961" w:rsidRDefault="009F6961" w:rsidP="009F6961">
      <w:pPr>
        <w:pStyle w:val="Heading4"/>
        <w:numPr>
          <w:ilvl w:val="3"/>
          <w:numId w:val="13"/>
        </w:numPr>
      </w:pPr>
      <w:r>
        <w:t>Where rainforest stands coincide with linear reserves, include in the SPZ the rainforest stand plus a 100m buffer. Exceptions may apply where an alternative logical boundary exists within the buffer, for example an existing road. Avoid road construction across linear reserves containing rainforest wherever practicable.</w:t>
      </w:r>
    </w:p>
    <w:p w14:paraId="39B6965C" w14:textId="77777777" w:rsidR="009F6961" w:rsidRDefault="009F6961" w:rsidP="00152B1E">
      <w:pPr>
        <w:pStyle w:val="Heading4"/>
        <w:numPr>
          <w:ilvl w:val="3"/>
          <w:numId w:val="13"/>
        </w:numPr>
      </w:pPr>
      <w:r>
        <w:t xml:space="preserve">Prioritise rainforest stands </w:t>
      </w:r>
      <w:r w:rsidR="00152B1E">
        <w:t xml:space="preserve">categorised as </w:t>
      </w:r>
      <w:r>
        <w:t>State and Regional</w:t>
      </w:r>
      <w:r w:rsidR="00152B1E">
        <w:t xml:space="preserve"> in the</w:t>
      </w:r>
      <w:r>
        <w:t xml:space="preserve"> Sites of Significance for</w:t>
      </w:r>
      <w:r w:rsidR="00152B1E" w:rsidRPr="00152B1E">
        <w:t xml:space="preserve"> Rainforest spatial layer</w:t>
      </w:r>
      <w:r>
        <w:t xml:space="preserve"> </w:t>
      </w:r>
      <w:r w:rsidR="00152B1E">
        <w:t xml:space="preserve">for </w:t>
      </w:r>
      <w:r>
        <w:t>sub-catchment protection in SPZ according to the following principles:</w:t>
      </w:r>
    </w:p>
    <w:p w14:paraId="2CB315CC" w14:textId="77777777" w:rsidR="009F6961" w:rsidRDefault="00B95A21" w:rsidP="009F6961">
      <w:pPr>
        <w:pStyle w:val="Heading4"/>
        <w:numPr>
          <w:ilvl w:val="4"/>
          <w:numId w:val="13"/>
        </w:numPr>
        <w:tabs>
          <w:tab w:val="clear" w:pos="492"/>
          <w:tab w:val="num" w:pos="1985"/>
        </w:tabs>
        <w:ind w:left="1985" w:hanging="567"/>
      </w:pPr>
      <w:r>
        <w:t>g</w:t>
      </w:r>
      <w:r w:rsidR="009F6961">
        <w:t>ive preference to sites of State significance before sites of Regional significance;</w:t>
      </w:r>
    </w:p>
    <w:p w14:paraId="6D580CCC" w14:textId="77777777" w:rsidR="00294C0D" w:rsidRPr="00294C0D" w:rsidRDefault="00294C0D" w:rsidP="00294C0D"/>
    <w:p w14:paraId="65EFD835" w14:textId="77777777" w:rsidR="009F6961" w:rsidRDefault="00B95A21" w:rsidP="009F6961">
      <w:pPr>
        <w:pStyle w:val="Heading4"/>
        <w:numPr>
          <w:ilvl w:val="4"/>
          <w:numId w:val="13"/>
        </w:numPr>
        <w:tabs>
          <w:tab w:val="clear" w:pos="492"/>
          <w:tab w:val="num" w:pos="1985"/>
        </w:tabs>
        <w:ind w:left="1985" w:hanging="567"/>
      </w:pPr>
      <w:r>
        <w:t>g</w:t>
      </w:r>
      <w:r w:rsidR="009F6961">
        <w:t>ive preference to core areas that are substantially undisturbed and which also help fulfil conservation guidelines for other values (such as Sooty Owl, Long-footed Potoroo and representation of EVCs or old growth forest);</w:t>
      </w:r>
    </w:p>
    <w:p w14:paraId="3D464AE3" w14:textId="77777777" w:rsidR="009F6961" w:rsidRDefault="00B95A21" w:rsidP="009F6961">
      <w:pPr>
        <w:pStyle w:val="Heading4"/>
        <w:numPr>
          <w:ilvl w:val="4"/>
          <w:numId w:val="13"/>
        </w:numPr>
        <w:tabs>
          <w:tab w:val="clear" w:pos="492"/>
          <w:tab w:val="num" w:pos="1985"/>
        </w:tabs>
        <w:ind w:left="1985" w:hanging="567"/>
      </w:pPr>
      <w:r>
        <w:t>p</w:t>
      </w:r>
      <w:r w:rsidR="009F6961">
        <w:t>rovide a geographic spread of rainforest areas with sub-catchment protection across the FMA; and</w:t>
      </w:r>
    </w:p>
    <w:p w14:paraId="4CB3B3F1" w14:textId="77777777" w:rsidR="009F6961" w:rsidRDefault="00B95A21" w:rsidP="009F6961">
      <w:pPr>
        <w:pStyle w:val="Heading4"/>
        <w:numPr>
          <w:ilvl w:val="4"/>
          <w:numId w:val="13"/>
        </w:numPr>
        <w:tabs>
          <w:tab w:val="clear" w:pos="492"/>
          <w:tab w:val="num" w:pos="1985"/>
        </w:tabs>
        <w:ind w:left="1985" w:hanging="567"/>
      </w:pPr>
      <w:r>
        <w:t>g</w:t>
      </w:r>
      <w:r w:rsidR="009F6961">
        <w:t>ive lower priority to sites of significance that are large in relation to the rainforest they include, significantly disturbed, or close to conservation reserves with similar rainforest stands.</w:t>
      </w:r>
    </w:p>
    <w:p w14:paraId="250AF759" w14:textId="77777777" w:rsidR="006C65C1" w:rsidRDefault="00CB685D" w:rsidP="00CB685D">
      <w:pPr>
        <w:pStyle w:val="Heading4"/>
      </w:pPr>
      <w:r>
        <w:t>E</w:t>
      </w:r>
      <w:r w:rsidRPr="00CB685D">
        <w:t>xamples of around 100 hectares of highly variable EVCs such as Lowland Forest and B</w:t>
      </w:r>
      <w:r>
        <w:t>anksia Woodland may be included</w:t>
      </w:r>
      <w:r w:rsidRPr="00CB685D">
        <w:t xml:space="preserve"> in conservation reserves and SPZ</w:t>
      </w:r>
      <w:r>
        <w:t>.</w:t>
      </w:r>
    </w:p>
    <w:p w14:paraId="30BFE028" w14:textId="77777777" w:rsidR="00B51AD1" w:rsidRDefault="00B51AD1" w:rsidP="00B51AD1">
      <w:pPr>
        <w:pStyle w:val="Heading4"/>
      </w:pPr>
      <w:r>
        <w:t>The following proportion of each old growth forest EVC should be incorporated into conservation reserves or the SPZ:</w:t>
      </w:r>
    </w:p>
    <w:p w14:paraId="4C073BAB" w14:textId="77777777" w:rsidR="00B51AD1" w:rsidRDefault="00BD1986" w:rsidP="00BA685A">
      <w:pPr>
        <w:pStyle w:val="Heading4"/>
        <w:numPr>
          <w:ilvl w:val="4"/>
          <w:numId w:val="12"/>
        </w:numPr>
        <w:tabs>
          <w:tab w:val="clear" w:pos="492"/>
          <w:tab w:val="num" w:pos="1985"/>
        </w:tabs>
        <w:ind w:left="1985" w:hanging="567"/>
      </w:pPr>
      <w:r>
        <w:t>a</w:t>
      </w:r>
      <w:r w:rsidR="00B51AD1">
        <w:t>ll viable examples of rare or depleted (generally less than 10% of the extant distribution) old growth forest EVCs wherever possible; and</w:t>
      </w:r>
    </w:p>
    <w:p w14:paraId="4C88E07E" w14:textId="77777777" w:rsidR="00B51AD1" w:rsidRDefault="00BD1986" w:rsidP="00BA685A">
      <w:pPr>
        <w:pStyle w:val="Heading4"/>
        <w:numPr>
          <w:ilvl w:val="4"/>
          <w:numId w:val="12"/>
        </w:numPr>
        <w:tabs>
          <w:tab w:val="clear" w:pos="492"/>
          <w:tab w:val="num" w:pos="1985"/>
        </w:tabs>
        <w:ind w:left="1985" w:hanging="567"/>
      </w:pPr>
      <w:r>
        <w:t>a</w:t>
      </w:r>
      <w:r w:rsidR="00B51AD1">
        <w:t xml:space="preserve">t least 60% of the extent of all other old growth forest EVCs </w:t>
      </w:r>
      <w:r w:rsidR="00164B13">
        <w:t xml:space="preserve">present </w:t>
      </w:r>
      <w:r w:rsidR="00D706DF">
        <w:t>in</w:t>
      </w:r>
      <w:r w:rsidR="00164B13">
        <w:t xml:space="preserve"> 1995</w:t>
      </w:r>
      <w:r w:rsidR="00B51AD1">
        <w:t>.</w:t>
      </w:r>
    </w:p>
    <w:p w14:paraId="3A1925A7" w14:textId="77777777" w:rsidR="00B51AD1" w:rsidRDefault="00B51AD1" w:rsidP="00B51AD1">
      <w:pPr>
        <w:pStyle w:val="Heading4"/>
      </w:pPr>
      <w:r>
        <w:t>When selecting areas</w:t>
      </w:r>
      <w:r w:rsidR="00BA685A">
        <w:t xml:space="preserve"> of old growth </w:t>
      </w:r>
      <w:r>
        <w:t xml:space="preserve">to include in SPZ consider the points listed in </w:t>
      </w:r>
      <w:r w:rsidR="00F67C03">
        <w:t>clause</w:t>
      </w:r>
      <w:r>
        <w:t xml:space="preserve"> </w:t>
      </w:r>
      <w:r w:rsidR="00F2303B">
        <w:t>4</w:t>
      </w:r>
      <w:r>
        <w:t>.6.</w:t>
      </w:r>
      <w:r w:rsidR="004C3423">
        <w:t>4.4</w:t>
      </w:r>
      <w:r>
        <w:t xml:space="preserve"> and</w:t>
      </w:r>
    </w:p>
    <w:p w14:paraId="71C65660" w14:textId="77777777" w:rsidR="00B51AD1" w:rsidRDefault="00BD1986" w:rsidP="00BA685A">
      <w:pPr>
        <w:pStyle w:val="Heading4"/>
        <w:numPr>
          <w:ilvl w:val="4"/>
          <w:numId w:val="12"/>
        </w:numPr>
        <w:tabs>
          <w:tab w:val="clear" w:pos="492"/>
          <w:tab w:val="num" w:pos="1985"/>
        </w:tabs>
        <w:ind w:left="1985" w:hanging="567"/>
      </w:pPr>
      <w:r>
        <w:t>a</w:t>
      </w:r>
      <w:r w:rsidR="00B51AD1">
        <w:t>nalysis of the representation of each old-growth forest EVC in each GRU</w:t>
      </w:r>
      <w:r>
        <w:t>;</w:t>
      </w:r>
    </w:p>
    <w:p w14:paraId="60EC917E" w14:textId="77777777" w:rsidR="00B51AD1" w:rsidRDefault="00BD1986" w:rsidP="00BA685A">
      <w:pPr>
        <w:pStyle w:val="Heading4"/>
        <w:numPr>
          <w:ilvl w:val="4"/>
          <w:numId w:val="12"/>
        </w:numPr>
        <w:tabs>
          <w:tab w:val="clear" w:pos="492"/>
          <w:tab w:val="num" w:pos="1985"/>
        </w:tabs>
        <w:ind w:left="1985" w:hanging="567"/>
      </w:pPr>
      <w:r>
        <w:t>m</w:t>
      </w:r>
      <w:r w:rsidR="00B51AD1">
        <w:t>aintaining representative and viable examples of old-growth across the landscape</w:t>
      </w:r>
      <w:r>
        <w:t>;</w:t>
      </w:r>
    </w:p>
    <w:p w14:paraId="6E9668E9" w14:textId="77777777" w:rsidR="00B51AD1" w:rsidRDefault="00BD1986" w:rsidP="00BA685A">
      <w:pPr>
        <w:pStyle w:val="Heading4"/>
        <w:numPr>
          <w:ilvl w:val="4"/>
          <w:numId w:val="12"/>
        </w:numPr>
        <w:tabs>
          <w:tab w:val="clear" w:pos="492"/>
          <w:tab w:val="num" w:pos="1985"/>
        </w:tabs>
        <w:ind w:left="1985" w:hanging="567"/>
      </w:pPr>
      <w:r>
        <w:t>p</w:t>
      </w:r>
      <w:r w:rsidR="00B51AD1">
        <w:t>rotection of mosaics of old-growth forest, negligibly disturbed forest and naturally disturbed forest to provide for recruitment of old-growth forest in the long term</w:t>
      </w:r>
      <w:r>
        <w:t>; and</w:t>
      </w:r>
    </w:p>
    <w:p w14:paraId="1B43A031" w14:textId="77777777" w:rsidR="00B51AD1" w:rsidRDefault="00BD1986" w:rsidP="00BA685A">
      <w:pPr>
        <w:pStyle w:val="Heading4"/>
        <w:numPr>
          <w:ilvl w:val="4"/>
          <w:numId w:val="12"/>
        </w:numPr>
        <w:tabs>
          <w:tab w:val="clear" w:pos="492"/>
          <w:tab w:val="num" w:pos="1985"/>
        </w:tabs>
        <w:ind w:left="1985" w:hanging="567"/>
      </w:pPr>
      <w:r>
        <w:t>c</w:t>
      </w:r>
      <w:r w:rsidR="00B51AD1">
        <w:t>ombining old-growth forest conservation with other strategies to create larger, consolidated areas in the SPZ.</w:t>
      </w:r>
    </w:p>
    <w:p w14:paraId="0C6540DC" w14:textId="77777777" w:rsidR="006C65C1" w:rsidRPr="00ED3A0C" w:rsidRDefault="006C65C1" w:rsidP="006C65C1">
      <w:pPr>
        <w:pStyle w:val="Heading3"/>
      </w:pPr>
      <w:bookmarkStart w:id="62" w:name="_Toc376364536"/>
      <w:bookmarkStart w:id="63" w:name="_Toc391297153"/>
      <w:r w:rsidRPr="00ED3A0C">
        <w:t>Gippsland FMAs and North East FMAs</w:t>
      </w:r>
      <w:bookmarkEnd w:id="62"/>
      <w:bookmarkEnd w:id="63"/>
    </w:p>
    <w:p w14:paraId="2375EF39" w14:textId="77777777" w:rsidR="00DB5C96" w:rsidRPr="00294C0D" w:rsidRDefault="00732D96" w:rsidP="00294C0D">
      <w:pPr>
        <w:pStyle w:val="Heading4"/>
        <w:spacing w:after="0"/>
        <w:rPr>
          <w:szCs w:val="24"/>
        </w:rPr>
      </w:pPr>
      <w:r w:rsidRPr="00ED3A0C">
        <w:t>In the Gippsland FMAs, include</w:t>
      </w:r>
      <w:r>
        <w:t xml:space="preserve"> in the SPZ all Cool Temperate Rainforest and Warm Temperate Rainforest stands over 0.4 hectares in area </w:t>
      </w:r>
      <w:r w:rsidR="00421EFB" w:rsidRPr="000F63D0">
        <w:t>(whether already mapped or newly detected)</w:t>
      </w:r>
      <w:r w:rsidR="00883E94" w:rsidRPr="000F63D0">
        <w:t xml:space="preserve"> </w:t>
      </w:r>
      <w:r w:rsidR="009246CE" w:rsidRPr="000F63D0">
        <w:t xml:space="preserve">that fall within the area categorised as </w:t>
      </w:r>
      <w:r w:rsidR="00C87415" w:rsidRPr="000F63D0">
        <w:t xml:space="preserve">State or Regional in the </w:t>
      </w:r>
      <w:r w:rsidRPr="000F63D0">
        <w:t xml:space="preserve"> </w:t>
      </w:r>
      <w:r w:rsidR="00237640" w:rsidRPr="00294C0D">
        <w:rPr>
          <w:b/>
        </w:rPr>
        <w:t>S</w:t>
      </w:r>
      <w:r w:rsidRPr="00294C0D">
        <w:rPr>
          <w:b/>
        </w:rPr>
        <w:t xml:space="preserve">ites of </w:t>
      </w:r>
      <w:r w:rsidR="00237640" w:rsidRPr="00294C0D">
        <w:rPr>
          <w:b/>
        </w:rPr>
        <w:t>S</w:t>
      </w:r>
      <w:r w:rsidRPr="00294C0D">
        <w:rPr>
          <w:b/>
        </w:rPr>
        <w:t xml:space="preserve">ignificance for </w:t>
      </w:r>
      <w:r w:rsidR="00237640" w:rsidRPr="00294C0D">
        <w:rPr>
          <w:b/>
        </w:rPr>
        <w:t>R</w:t>
      </w:r>
      <w:r w:rsidRPr="00294C0D">
        <w:rPr>
          <w:b/>
        </w:rPr>
        <w:t>ainforest</w:t>
      </w:r>
      <w:r w:rsidRPr="000F63D0">
        <w:t xml:space="preserve"> </w:t>
      </w:r>
      <w:r w:rsidR="00237640" w:rsidRPr="000F63D0">
        <w:t>spatial layer</w:t>
      </w:r>
      <w:r w:rsidR="00C87415" w:rsidRPr="000F63D0">
        <w:t xml:space="preserve">.  </w:t>
      </w:r>
      <w:r w:rsidR="00305210" w:rsidRPr="000F63D0">
        <w:t xml:space="preserve"> </w:t>
      </w:r>
      <w:r w:rsidR="000F63D0" w:rsidRPr="000F63D0">
        <w:t>Also i</w:t>
      </w:r>
      <w:r w:rsidR="00305210" w:rsidRPr="000F63D0">
        <w:t xml:space="preserve">nclude in the SPZ </w:t>
      </w:r>
      <w:r w:rsidRPr="000F63D0">
        <w:t>the relevant</w:t>
      </w:r>
      <w:r w:rsidR="0099649E" w:rsidRPr="000F63D0">
        <w:t xml:space="preserve"> buffer as identified</w:t>
      </w:r>
      <w:r w:rsidR="000160B0" w:rsidRPr="000F63D0">
        <w:t xml:space="preserve"> below</w:t>
      </w:r>
      <w:r w:rsidR="0099649E" w:rsidRPr="000F63D0">
        <w:t xml:space="preserve"> in </w:t>
      </w:r>
      <w:r>
        <w:t xml:space="preserve">table </w:t>
      </w:r>
      <w:r w:rsidR="004278BF">
        <w:t>6</w:t>
      </w:r>
      <w:r>
        <w:t>.</w:t>
      </w:r>
      <w:r w:rsidR="00DB5C96" w:rsidRPr="00294C0D">
        <w:rPr>
          <w:szCs w:val="24"/>
        </w:rPr>
        <w:br w:type="page"/>
      </w:r>
    </w:p>
    <w:p w14:paraId="7E671321" w14:textId="77777777" w:rsidR="004C133B" w:rsidRPr="00E82358" w:rsidRDefault="004C133B" w:rsidP="004C133B">
      <w:pPr>
        <w:spacing w:before="240" w:after="120" w:line="240" w:lineRule="auto"/>
        <w:rPr>
          <w:sz w:val="24"/>
          <w:szCs w:val="24"/>
        </w:rPr>
      </w:pPr>
      <w:r w:rsidRPr="00E82358">
        <w:rPr>
          <w:sz w:val="24"/>
          <w:szCs w:val="24"/>
        </w:rPr>
        <w:t>Table 6 Buffer widths for Rainforest Sites of Significance by category and priority</w:t>
      </w:r>
      <w:r w:rsidR="00623147">
        <w:rPr>
          <w:sz w:val="24"/>
          <w:szCs w:val="24"/>
        </w:rPr>
        <w:t>.</w:t>
      </w:r>
    </w:p>
    <w:tbl>
      <w:tblPr>
        <w:tblStyle w:val="TableGrid"/>
        <w:tblW w:w="0" w:type="auto"/>
        <w:jc w:val="center"/>
        <w:tblBorders>
          <w:top w:val="single" w:sz="4" w:space="0" w:color="F79646" w:themeColor="accent6"/>
          <w:left w:val="none" w:sz="0" w:space="0" w:color="auto"/>
          <w:bottom w:val="single" w:sz="4" w:space="0" w:color="F79646" w:themeColor="accent6"/>
          <w:right w:val="none" w:sz="0" w:space="0" w:color="auto"/>
          <w:insideH w:val="single" w:sz="4" w:space="0" w:color="F79646" w:themeColor="accent6"/>
          <w:insideV w:val="none" w:sz="0" w:space="0" w:color="auto"/>
        </w:tblBorders>
        <w:tblLook w:val="04A0" w:firstRow="1" w:lastRow="0" w:firstColumn="1" w:lastColumn="0" w:noHBand="0" w:noVBand="1"/>
      </w:tblPr>
      <w:tblGrid>
        <w:gridCol w:w="2771"/>
        <w:gridCol w:w="1199"/>
        <w:gridCol w:w="776"/>
        <w:gridCol w:w="665"/>
        <w:gridCol w:w="665"/>
      </w:tblGrid>
      <w:tr w:rsidR="004C133B" w14:paraId="071A6ECB" w14:textId="77777777" w:rsidTr="00B87393">
        <w:trPr>
          <w:jc w:val="center"/>
        </w:trPr>
        <w:tc>
          <w:tcPr>
            <w:tcW w:w="0" w:type="auto"/>
            <w:vMerge w:val="restart"/>
            <w:shd w:val="clear" w:color="auto" w:fill="FABF8F" w:themeFill="accent6" w:themeFillTint="99"/>
            <w:hideMark/>
          </w:tcPr>
          <w:p w14:paraId="5355C662" w14:textId="77777777" w:rsidR="004C133B" w:rsidRDefault="004C133B" w:rsidP="00B87393">
            <w:pPr>
              <w:rPr>
                <w:b/>
              </w:rPr>
            </w:pPr>
            <w:r>
              <w:rPr>
                <w:b/>
              </w:rPr>
              <w:t>Site of Significance category</w:t>
            </w:r>
          </w:p>
        </w:tc>
        <w:tc>
          <w:tcPr>
            <w:tcW w:w="0" w:type="auto"/>
            <w:gridSpan w:val="4"/>
            <w:shd w:val="clear" w:color="auto" w:fill="FABF8F" w:themeFill="accent6" w:themeFillTint="99"/>
            <w:hideMark/>
          </w:tcPr>
          <w:p w14:paraId="1CA87EF0" w14:textId="77777777" w:rsidR="004C133B" w:rsidRDefault="004C133B" w:rsidP="00B87393">
            <w:pPr>
              <w:jc w:val="center"/>
              <w:rPr>
                <w:b/>
              </w:rPr>
            </w:pPr>
            <w:r>
              <w:rPr>
                <w:b/>
              </w:rPr>
              <w:t>Priority</w:t>
            </w:r>
          </w:p>
        </w:tc>
      </w:tr>
      <w:tr w:rsidR="004C133B" w14:paraId="543D64FC" w14:textId="77777777" w:rsidTr="00B87393">
        <w:trPr>
          <w:jc w:val="center"/>
        </w:trPr>
        <w:tc>
          <w:tcPr>
            <w:tcW w:w="0" w:type="auto"/>
            <w:vMerge/>
            <w:shd w:val="clear" w:color="auto" w:fill="FABF8F" w:themeFill="accent6" w:themeFillTint="99"/>
            <w:vAlign w:val="center"/>
            <w:hideMark/>
          </w:tcPr>
          <w:p w14:paraId="1C191EAA" w14:textId="77777777" w:rsidR="004C133B" w:rsidRDefault="004C133B" w:rsidP="00B87393">
            <w:pPr>
              <w:spacing w:after="0" w:line="240" w:lineRule="auto"/>
              <w:rPr>
                <w:b/>
              </w:rPr>
            </w:pPr>
          </w:p>
        </w:tc>
        <w:tc>
          <w:tcPr>
            <w:tcW w:w="0" w:type="auto"/>
            <w:shd w:val="clear" w:color="auto" w:fill="FABF8F" w:themeFill="accent6" w:themeFillTint="99"/>
            <w:hideMark/>
          </w:tcPr>
          <w:p w14:paraId="0ABA2D16" w14:textId="77777777" w:rsidR="004C133B" w:rsidRDefault="004C133B" w:rsidP="00B87393">
            <w:pPr>
              <w:rPr>
                <w:b/>
              </w:rPr>
            </w:pPr>
            <w:r>
              <w:rPr>
                <w:b/>
              </w:rPr>
              <w:t>1</w:t>
            </w:r>
          </w:p>
        </w:tc>
        <w:tc>
          <w:tcPr>
            <w:tcW w:w="0" w:type="auto"/>
            <w:shd w:val="clear" w:color="auto" w:fill="FABF8F" w:themeFill="accent6" w:themeFillTint="99"/>
            <w:hideMark/>
          </w:tcPr>
          <w:p w14:paraId="236069DA" w14:textId="77777777" w:rsidR="004C133B" w:rsidRDefault="004C133B" w:rsidP="00B87393">
            <w:pPr>
              <w:rPr>
                <w:b/>
              </w:rPr>
            </w:pPr>
            <w:r>
              <w:rPr>
                <w:b/>
              </w:rPr>
              <w:t>2</w:t>
            </w:r>
          </w:p>
        </w:tc>
        <w:tc>
          <w:tcPr>
            <w:tcW w:w="0" w:type="auto"/>
            <w:shd w:val="clear" w:color="auto" w:fill="FABF8F" w:themeFill="accent6" w:themeFillTint="99"/>
            <w:hideMark/>
          </w:tcPr>
          <w:p w14:paraId="44C9A743" w14:textId="77777777" w:rsidR="004C133B" w:rsidRDefault="004C133B" w:rsidP="00B87393">
            <w:pPr>
              <w:rPr>
                <w:b/>
              </w:rPr>
            </w:pPr>
            <w:r>
              <w:rPr>
                <w:b/>
              </w:rPr>
              <w:t>3</w:t>
            </w:r>
          </w:p>
        </w:tc>
        <w:tc>
          <w:tcPr>
            <w:tcW w:w="0" w:type="auto"/>
            <w:shd w:val="clear" w:color="auto" w:fill="FABF8F" w:themeFill="accent6" w:themeFillTint="99"/>
            <w:hideMark/>
          </w:tcPr>
          <w:p w14:paraId="072291BB" w14:textId="77777777" w:rsidR="004C133B" w:rsidRDefault="004C133B" w:rsidP="00B87393">
            <w:pPr>
              <w:rPr>
                <w:b/>
              </w:rPr>
            </w:pPr>
            <w:r>
              <w:rPr>
                <w:b/>
              </w:rPr>
              <w:t>4</w:t>
            </w:r>
          </w:p>
        </w:tc>
      </w:tr>
      <w:tr w:rsidR="004C133B" w14:paraId="070A15A5" w14:textId="77777777" w:rsidTr="00B87393">
        <w:trPr>
          <w:jc w:val="center"/>
        </w:trPr>
        <w:tc>
          <w:tcPr>
            <w:tcW w:w="0" w:type="auto"/>
            <w:hideMark/>
          </w:tcPr>
          <w:p w14:paraId="5257FE46" w14:textId="77777777" w:rsidR="004C133B" w:rsidRDefault="004C133B" w:rsidP="00B87393">
            <w:r>
              <w:t>National</w:t>
            </w:r>
          </w:p>
        </w:tc>
        <w:tc>
          <w:tcPr>
            <w:tcW w:w="0" w:type="auto"/>
            <w:hideMark/>
          </w:tcPr>
          <w:p w14:paraId="14C29E65" w14:textId="77777777" w:rsidR="004C133B" w:rsidRDefault="00EE1A88" w:rsidP="00551317">
            <w:r>
              <w:t xml:space="preserve">See </w:t>
            </w:r>
            <w:r w:rsidR="00551317">
              <w:t>4.6.1.1</w:t>
            </w:r>
          </w:p>
        </w:tc>
        <w:tc>
          <w:tcPr>
            <w:tcW w:w="0" w:type="auto"/>
            <w:hideMark/>
          </w:tcPr>
          <w:p w14:paraId="09434FCD" w14:textId="77777777" w:rsidR="004C133B" w:rsidRDefault="004C133B" w:rsidP="00B87393">
            <w:r>
              <w:t>100</w:t>
            </w:r>
            <w:r w:rsidR="005930C1">
              <w:t xml:space="preserve"> </w:t>
            </w:r>
            <w:r>
              <w:t>m</w:t>
            </w:r>
          </w:p>
        </w:tc>
        <w:tc>
          <w:tcPr>
            <w:tcW w:w="0" w:type="auto"/>
            <w:hideMark/>
          </w:tcPr>
          <w:p w14:paraId="76592D68" w14:textId="77777777" w:rsidR="004C133B" w:rsidRDefault="004C133B" w:rsidP="00B87393">
            <w:r>
              <w:t>60</w:t>
            </w:r>
            <w:r w:rsidR="005930C1">
              <w:t xml:space="preserve"> </w:t>
            </w:r>
            <w:r>
              <w:t>m</w:t>
            </w:r>
          </w:p>
        </w:tc>
        <w:tc>
          <w:tcPr>
            <w:tcW w:w="0" w:type="auto"/>
            <w:hideMark/>
          </w:tcPr>
          <w:p w14:paraId="562FE8FD" w14:textId="77777777" w:rsidR="004C133B" w:rsidRDefault="004C133B" w:rsidP="00B87393">
            <w:r>
              <w:t>60</w:t>
            </w:r>
            <w:r w:rsidR="005930C1">
              <w:t xml:space="preserve"> </w:t>
            </w:r>
            <w:r>
              <w:t>m</w:t>
            </w:r>
          </w:p>
        </w:tc>
      </w:tr>
      <w:tr w:rsidR="004C133B" w14:paraId="16CD4263" w14:textId="77777777" w:rsidTr="00B87393">
        <w:trPr>
          <w:jc w:val="center"/>
        </w:trPr>
        <w:tc>
          <w:tcPr>
            <w:tcW w:w="0" w:type="auto"/>
            <w:hideMark/>
          </w:tcPr>
          <w:p w14:paraId="28ED055A" w14:textId="77777777" w:rsidR="004C133B" w:rsidRDefault="004C133B" w:rsidP="00B87393">
            <w:r>
              <w:t>State</w:t>
            </w:r>
          </w:p>
        </w:tc>
        <w:tc>
          <w:tcPr>
            <w:tcW w:w="0" w:type="auto"/>
            <w:hideMark/>
          </w:tcPr>
          <w:p w14:paraId="27F32031" w14:textId="77777777" w:rsidR="004C133B" w:rsidRDefault="004C133B" w:rsidP="00B87393">
            <w:r>
              <w:t>60</w:t>
            </w:r>
            <w:r w:rsidR="005930C1">
              <w:t xml:space="preserve"> </w:t>
            </w:r>
            <w:r>
              <w:t>m</w:t>
            </w:r>
          </w:p>
        </w:tc>
        <w:tc>
          <w:tcPr>
            <w:tcW w:w="0" w:type="auto"/>
            <w:hideMark/>
          </w:tcPr>
          <w:p w14:paraId="3526D11E" w14:textId="77777777" w:rsidR="004C133B" w:rsidRDefault="004C133B" w:rsidP="00B87393">
            <w:r>
              <w:t>60</w:t>
            </w:r>
            <w:r w:rsidR="005930C1">
              <w:t xml:space="preserve"> </w:t>
            </w:r>
            <w:r>
              <w:t>m</w:t>
            </w:r>
          </w:p>
        </w:tc>
        <w:tc>
          <w:tcPr>
            <w:tcW w:w="0" w:type="auto"/>
            <w:hideMark/>
          </w:tcPr>
          <w:p w14:paraId="2D313328" w14:textId="77777777" w:rsidR="004C133B" w:rsidRDefault="004C133B" w:rsidP="00B87393">
            <w:r>
              <w:t>40</w:t>
            </w:r>
            <w:r w:rsidR="005930C1">
              <w:t xml:space="preserve"> </w:t>
            </w:r>
            <w:r>
              <w:t>m</w:t>
            </w:r>
          </w:p>
        </w:tc>
        <w:tc>
          <w:tcPr>
            <w:tcW w:w="0" w:type="auto"/>
            <w:hideMark/>
          </w:tcPr>
          <w:p w14:paraId="53845567" w14:textId="77777777" w:rsidR="004C133B" w:rsidRDefault="004C133B" w:rsidP="00B87393">
            <w:r>
              <w:t>40</w:t>
            </w:r>
            <w:r w:rsidR="005930C1">
              <w:t xml:space="preserve"> </w:t>
            </w:r>
            <w:r>
              <w:t>m</w:t>
            </w:r>
          </w:p>
        </w:tc>
      </w:tr>
      <w:tr w:rsidR="004C133B" w14:paraId="74957A6C" w14:textId="77777777" w:rsidTr="00B87393">
        <w:trPr>
          <w:jc w:val="center"/>
        </w:trPr>
        <w:tc>
          <w:tcPr>
            <w:tcW w:w="0" w:type="auto"/>
            <w:hideMark/>
          </w:tcPr>
          <w:p w14:paraId="5B788E01" w14:textId="77777777" w:rsidR="004C133B" w:rsidRDefault="004C133B" w:rsidP="00431AD7">
            <w:r>
              <w:t xml:space="preserve">Regional </w:t>
            </w:r>
          </w:p>
        </w:tc>
        <w:tc>
          <w:tcPr>
            <w:tcW w:w="0" w:type="auto"/>
            <w:hideMark/>
          </w:tcPr>
          <w:p w14:paraId="3AECA57D" w14:textId="77777777" w:rsidR="004C133B" w:rsidRDefault="004C133B" w:rsidP="00B87393">
            <w:r>
              <w:t>40</w:t>
            </w:r>
            <w:r w:rsidR="005930C1">
              <w:t xml:space="preserve"> </w:t>
            </w:r>
            <w:r>
              <w:t>m</w:t>
            </w:r>
          </w:p>
        </w:tc>
        <w:tc>
          <w:tcPr>
            <w:tcW w:w="0" w:type="auto"/>
            <w:hideMark/>
          </w:tcPr>
          <w:p w14:paraId="2395802F" w14:textId="77777777" w:rsidR="004C133B" w:rsidRDefault="004C133B" w:rsidP="00B87393">
            <w:r>
              <w:t>40</w:t>
            </w:r>
            <w:r w:rsidR="005930C1">
              <w:t xml:space="preserve"> </w:t>
            </w:r>
            <w:r>
              <w:t>m</w:t>
            </w:r>
          </w:p>
        </w:tc>
        <w:tc>
          <w:tcPr>
            <w:tcW w:w="0" w:type="auto"/>
            <w:hideMark/>
          </w:tcPr>
          <w:p w14:paraId="39634166" w14:textId="77777777" w:rsidR="004C133B" w:rsidRDefault="004C133B" w:rsidP="00B87393">
            <w:r>
              <w:t>40</w:t>
            </w:r>
            <w:r w:rsidR="005930C1">
              <w:t xml:space="preserve"> </w:t>
            </w:r>
            <w:r>
              <w:t>m</w:t>
            </w:r>
          </w:p>
        </w:tc>
        <w:tc>
          <w:tcPr>
            <w:tcW w:w="0" w:type="auto"/>
            <w:hideMark/>
          </w:tcPr>
          <w:p w14:paraId="2FD0B3FB" w14:textId="77777777" w:rsidR="004C133B" w:rsidRDefault="004C133B" w:rsidP="00B87393">
            <w:r>
              <w:t>40</w:t>
            </w:r>
            <w:r w:rsidR="005930C1">
              <w:t xml:space="preserve"> </w:t>
            </w:r>
            <w:r>
              <w:t>m</w:t>
            </w:r>
          </w:p>
        </w:tc>
      </w:tr>
    </w:tbl>
    <w:p w14:paraId="25868410" w14:textId="77777777" w:rsidR="007E4082" w:rsidRDefault="007E4082" w:rsidP="004C133B">
      <w:pPr>
        <w:spacing w:before="240" w:after="120" w:line="240" w:lineRule="auto"/>
        <w:rPr>
          <w:rFonts w:asciiTheme="minorHAnsi" w:hAnsiTheme="minorHAnsi" w:cstheme="minorHAnsi"/>
          <w:color w:val="000000"/>
        </w:rPr>
      </w:pPr>
      <w:r>
        <w:rPr>
          <w:rFonts w:asciiTheme="minorHAnsi" w:hAnsiTheme="minorHAnsi" w:cstheme="minorHAnsi"/>
          <w:color w:val="000000"/>
        </w:rPr>
        <w:t>Note: Priority areas are identified in the Sites of Significance for Rainforest spatial layer</w:t>
      </w:r>
      <w:r w:rsidR="001D5132">
        <w:rPr>
          <w:rFonts w:asciiTheme="minorHAnsi" w:hAnsiTheme="minorHAnsi" w:cstheme="minorHAnsi"/>
          <w:color w:val="000000"/>
        </w:rPr>
        <w:t>.</w:t>
      </w:r>
    </w:p>
    <w:p w14:paraId="348512FC" w14:textId="77777777" w:rsidR="001D5132" w:rsidRDefault="001D5132" w:rsidP="001D5132">
      <w:pPr>
        <w:pStyle w:val="Heading4"/>
      </w:pPr>
      <w:r>
        <w:t>The following proportion of each old growth forest EVC should be incorporated into conservation reserves or the SPZ:</w:t>
      </w:r>
    </w:p>
    <w:p w14:paraId="703617B9" w14:textId="77777777" w:rsidR="001D5132" w:rsidRDefault="001D5132" w:rsidP="001D5132">
      <w:pPr>
        <w:pStyle w:val="Heading4"/>
        <w:numPr>
          <w:ilvl w:val="4"/>
          <w:numId w:val="12"/>
        </w:numPr>
        <w:tabs>
          <w:tab w:val="clear" w:pos="492"/>
          <w:tab w:val="num" w:pos="1985"/>
        </w:tabs>
        <w:ind w:left="1985" w:hanging="567"/>
      </w:pPr>
      <w:r>
        <w:t>all viable examples of rare or depleted (generally less than 10</w:t>
      </w:r>
      <w:r w:rsidR="00A53645">
        <w:t xml:space="preserve"> </w:t>
      </w:r>
      <w:r>
        <w:t>% of the extant distribution) old growth forest EVCs wherever possible; and</w:t>
      </w:r>
    </w:p>
    <w:p w14:paraId="66390DAA" w14:textId="77777777" w:rsidR="001D5132" w:rsidRDefault="001D5132" w:rsidP="001D5132">
      <w:pPr>
        <w:pStyle w:val="Heading4"/>
        <w:numPr>
          <w:ilvl w:val="4"/>
          <w:numId w:val="12"/>
        </w:numPr>
        <w:tabs>
          <w:tab w:val="clear" w:pos="492"/>
          <w:tab w:val="num" w:pos="1985"/>
        </w:tabs>
        <w:ind w:left="1985" w:hanging="567"/>
      </w:pPr>
      <w:r>
        <w:t>at least 60</w:t>
      </w:r>
      <w:r w:rsidR="00A53645">
        <w:t xml:space="preserve"> </w:t>
      </w:r>
      <w:r>
        <w:t>% of the extent of all other old growth forest EVCs at the time of assessment.</w:t>
      </w:r>
    </w:p>
    <w:p w14:paraId="35CE1D88" w14:textId="77777777" w:rsidR="001D5132" w:rsidRDefault="001D5132" w:rsidP="001D5132">
      <w:pPr>
        <w:pStyle w:val="Heading4"/>
      </w:pPr>
      <w:r>
        <w:t>When selecting areas of old growth to include in SPZ conside</w:t>
      </w:r>
      <w:r w:rsidR="00E55DCA">
        <w:t xml:space="preserve">r the points listed in </w:t>
      </w:r>
      <w:r w:rsidR="00F67C03">
        <w:t>clause</w:t>
      </w:r>
      <w:r w:rsidR="00E55DCA">
        <w:t xml:space="preserve"> 4</w:t>
      </w:r>
      <w:r>
        <w:t>.6.5.2.</w:t>
      </w:r>
    </w:p>
    <w:p w14:paraId="3F4FBE07" w14:textId="77777777" w:rsidR="00DB5C96" w:rsidRDefault="00DB5C96" w:rsidP="00DB5C96">
      <w:pPr>
        <w:pStyle w:val="Heading3"/>
      </w:pPr>
      <w:bookmarkStart w:id="64" w:name="_Toc376364538"/>
      <w:bookmarkStart w:id="65" w:name="_Toc391297154"/>
      <w:r>
        <w:t>Mid Murray FMA</w:t>
      </w:r>
      <w:bookmarkEnd w:id="64"/>
      <w:bookmarkEnd w:id="65"/>
    </w:p>
    <w:p w14:paraId="7139E14A" w14:textId="77777777" w:rsidR="00DB5C96" w:rsidRDefault="00DB5C96" w:rsidP="00DB5C96">
      <w:pPr>
        <w:pStyle w:val="Heading4"/>
      </w:pPr>
      <w:r>
        <w:t>Conduct reviews of the CAR reserve system in accordance with the JANIS criteria.</w:t>
      </w:r>
    </w:p>
    <w:p w14:paraId="5484D06A" w14:textId="77777777" w:rsidR="00DB5C96" w:rsidRDefault="00DB5C96" w:rsidP="00DB5C96">
      <w:pPr>
        <w:pStyle w:val="Heading4"/>
      </w:pPr>
      <w:r>
        <w:t>Select vegetation communities for protection in conservation reserves and SPZ where possible from areas:</w:t>
      </w:r>
    </w:p>
    <w:p w14:paraId="063C4828" w14:textId="77777777" w:rsidR="00DB5C96" w:rsidRDefault="00DB5C96" w:rsidP="00DB5C96">
      <w:pPr>
        <w:pStyle w:val="Heading4"/>
        <w:numPr>
          <w:ilvl w:val="4"/>
          <w:numId w:val="12"/>
        </w:numPr>
        <w:tabs>
          <w:tab w:val="clear" w:pos="492"/>
          <w:tab w:val="num" w:pos="1985"/>
        </w:tabs>
        <w:ind w:left="1985" w:hanging="567"/>
      </w:pPr>
      <w:r>
        <w:t>known to contain, or to have once contained, threatened flora or fauna;</w:t>
      </w:r>
    </w:p>
    <w:p w14:paraId="51A8CB3F" w14:textId="77777777" w:rsidR="00DB5C96" w:rsidRDefault="00DB5C96" w:rsidP="00DB5C96">
      <w:pPr>
        <w:pStyle w:val="Heading4"/>
        <w:numPr>
          <w:ilvl w:val="4"/>
          <w:numId w:val="12"/>
        </w:numPr>
        <w:tabs>
          <w:tab w:val="clear" w:pos="492"/>
          <w:tab w:val="num" w:pos="1985"/>
        </w:tabs>
        <w:ind w:left="1985" w:hanging="567"/>
      </w:pPr>
      <w:r>
        <w:t>identified as being good representative examples of the community;</w:t>
      </w:r>
    </w:p>
    <w:p w14:paraId="538A09E0" w14:textId="77777777" w:rsidR="00DB5C96" w:rsidRDefault="00DB5C96" w:rsidP="00DB5C96">
      <w:pPr>
        <w:pStyle w:val="Heading4"/>
        <w:numPr>
          <w:ilvl w:val="4"/>
          <w:numId w:val="12"/>
        </w:numPr>
        <w:tabs>
          <w:tab w:val="clear" w:pos="492"/>
          <w:tab w:val="num" w:pos="1985"/>
        </w:tabs>
        <w:ind w:left="1985" w:hanging="567"/>
      </w:pPr>
      <w:r>
        <w:t>that support the requirements of other conservation strategies relevant to forest management zoning in the Mid Murray FMA;</w:t>
      </w:r>
    </w:p>
    <w:p w14:paraId="71A9B5FB" w14:textId="77777777" w:rsidR="00DB5C96" w:rsidRDefault="00DB5C96" w:rsidP="00DB5C96">
      <w:pPr>
        <w:pStyle w:val="Heading4"/>
        <w:numPr>
          <w:ilvl w:val="4"/>
          <w:numId w:val="12"/>
        </w:numPr>
        <w:tabs>
          <w:tab w:val="clear" w:pos="492"/>
          <w:tab w:val="num" w:pos="1985"/>
        </w:tabs>
        <w:ind w:left="1985" w:hanging="567"/>
      </w:pPr>
      <w:r>
        <w:t>that help to establish an inter-linked protected area network across the FMA; and</w:t>
      </w:r>
    </w:p>
    <w:p w14:paraId="16B755B2" w14:textId="77777777" w:rsidR="00DB5C96" w:rsidRDefault="00DB5C96" w:rsidP="00DB5C96">
      <w:pPr>
        <w:pStyle w:val="Heading4"/>
        <w:numPr>
          <w:ilvl w:val="4"/>
          <w:numId w:val="12"/>
        </w:numPr>
        <w:tabs>
          <w:tab w:val="clear" w:pos="492"/>
          <w:tab w:val="num" w:pos="1985"/>
        </w:tabs>
        <w:ind w:left="1985" w:hanging="567"/>
      </w:pPr>
      <w:r>
        <w:t>that are the least suitable for timber harvesting.</w:t>
      </w:r>
    </w:p>
    <w:p w14:paraId="125F5CB7" w14:textId="77777777" w:rsidR="001D5132" w:rsidRDefault="001D5132" w:rsidP="004C133B">
      <w:pPr>
        <w:spacing w:before="240" w:after="120" w:line="240" w:lineRule="auto"/>
      </w:pPr>
    </w:p>
    <w:p w14:paraId="6F74A428" w14:textId="77777777" w:rsidR="006C65C1" w:rsidRDefault="006C65C1" w:rsidP="006C65C1">
      <w:pPr>
        <w:pStyle w:val="Heading3"/>
      </w:pPr>
      <w:bookmarkStart w:id="66" w:name="_Toc376364540"/>
      <w:bookmarkStart w:id="67" w:name="_Toc391297155"/>
      <w:r>
        <w:t>Portland and Horsham FMA</w:t>
      </w:r>
      <w:bookmarkEnd w:id="66"/>
      <w:bookmarkEnd w:id="67"/>
    </w:p>
    <w:p w14:paraId="68CA7DE7" w14:textId="77777777" w:rsidR="006C65C1" w:rsidRDefault="006C65C1" w:rsidP="006C65C1">
      <w:pPr>
        <w:pStyle w:val="Heading4"/>
      </w:pPr>
      <w:r>
        <w:t>Maintain a CAR reserve system within the FMAs con</w:t>
      </w:r>
      <w:r w:rsidR="00E30D0B">
        <w:t>sistent with the JANIS criteria.</w:t>
      </w:r>
    </w:p>
    <w:p w14:paraId="3B4CEBFF" w14:textId="77777777" w:rsidR="007E12A1" w:rsidRPr="00193760" w:rsidRDefault="007E12A1" w:rsidP="007E12A1">
      <w:pPr>
        <w:pStyle w:val="Heading2"/>
        <w:rPr>
          <w:color w:val="F79646" w:themeColor="accent6"/>
        </w:rPr>
      </w:pPr>
      <w:bookmarkStart w:id="68" w:name="_Toc391297156"/>
      <w:r w:rsidRPr="00193760">
        <w:rPr>
          <w:color w:val="F79646" w:themeColor="accent6"/>
        </w:rPr>
        <w:t>Vegetation communities</w:t>
      </w:r>
      <w:r w:rsidR="00102D2A" w:rsidRPr="00193760">
        <w:rPr>
          <w:color w:val="F79646" w:themeColor="accent6"/>
        </w:rPr>
        <w:t xml:space="preserve"> – detection based zoning</w:t>
      </w:r>
      <w:bookmarkEnd w:id="68"/>
    </w:p>
    <w:p w14:paraId="110670C1" w14:textId="77777777" w:rsidR="007E12A1" w:rsidRDefault="007658B7" w:rsidP="007E12A1">
      <w:pPr>
        <w:pStyle w:val="Heading3"/>
      </w:pPr>
      <w:bookmarkStart w:id="69" w:name="_Toc391297157"/>
      <w:r>
        <w:t>East Gippsland, Midlands and Otway FMAs</w:t>
      </w:r>
      <w:bookmarkEnd w:id="69"/>
    </w:p>
    <w:p w14:paraId="3F204ACB" w14:textId="77777777" w:rsidR="005B63A8" w:rsidRPr="00732D96" w:rsidRDefault="005B63A8" w:rsidP="005B63A8">
      <w:pPr>
        <w:pStyle w:val="Heading4"/>
      </w:pPr>
      <w:r w:rsidRPr="00631D4E">
        <w:t xml:space="preserve">Apply the management actions outlined in </w:t>
      </w:r>
      <w:r w:rsidR="00F221B2">
        <w:t>t</w:t>
      </w:r>
      <w:r w:rsidRPr="00631D4E">
        <w:t xml:space="preserve">able </w:t>
      </w:r>
      <w:r w:rsidR="003A0922">
        <w:t>7</w:t>
      </w:r>
      <w:r w:rsidR="00F221B2">
        <w:t xml:space="preserve"> </w:t>
      </w:r>
      <w:r w:rsidR="001F6F1E">
        <w:t xml:space="preserve">below </w:t>
      </w:r>
      <w:r w:rsidRPr="00732D96">
        <w:t>for zoned rare or threatened vegetation community values.</w:t>
      </w:r>
    </w:p>
    <w:p w14:paraId="54E22DCE" w14:textId="77777777" w:rsidR="005B63A8" w:rsidRPr="007E4082" w:rsidRDefault="005B63A8" w:rsidP="00917693">
      <w:pPr>
        <w:pStyle w:val="Heading4"/>
      </w:pPr>
      <w:r w:rsidRPr="00732D96">
        <w:t xml:space="preserve">Implement FMZ amendments and reviews in accordance with </w:t>
      </w:r>
      <w:r w:rsidR="00AB6CC5">
        <w:t>T</w:t>
      </w:r>
      <w:r w:rsidRPr="00732D96">
        <w:t xml:space="preserve">able </w:t>
      </w:r>
      <w:r w:rsidR="003A0922">
        <w:t>7</w:t>
      </w:r>
      <w:r w:rsidR="00757CE2" w:rsidRPr="00D065D2">
        <w:t xml:space="preserve"> </w:t>
      </w:r>
      <w:r w:rsidR="00AB6CC5" w:rsidRPr="00AB6CC5">
        <w:t>(Detection based FMZ rules for vegetation communities)</w:t>
      </w:r>
      <w:r w:rsidR="00AB6CC5">
        <w:t xml:space="preserve"> </w:t>
      </w:r>
      <w:r w:rsidR="00B53D16">
        <w:t xml:space="preserve">below </w:t>
      </w:r>
      <w:r w:rsidRPr="00D065D2">
        <w:t xml:space="preserve">for new verified rare or threatened </w:t>
      </w:r>
      <w:r w:rsidR="00917693" w:rsidRPr="007E4082">
        <w:t xml:space="preserve">vegetation communities </w:t>
      </w:r>
      <w:r w:rsidRPr="007E4082">
        <w:t xml:space="preserve">and FMZ amendment </w:t>
      </w:r>
      <w:r w:rsidR="008321BF">
        <w:t>requirements</w:t>
      </w:r>
      <w:r w:rsidR="008321BF" w:rsidRPr="007E4082">
        <w:t xml:space="preserve"> </w:t>
      </w:r>
      <w:r w:rsidRPr="007E4082">
        <w:t xml:space="preserve">outlined in section </w:t>
      </w:r>
      <w:r w:rsidR="003020F8">
        <w:t>2</w:t>
      </w:r>
      <w:r w:rsidRPr="007E4082">
        <w:t>.</w:t>
      </w:r>
    </w:p>
    <w:p w14:paraId="04040C6F" w14:textId="77777777" w:rsidR="00CF6111" w:rsidRDefault="00CF6111" w:rsidP="00C72683">
      <w:pPr>
        <w:spacing w:before="240" w:after="120" w:line="240" w:lineRule="auto"/>
      </w:pPr>
      <w:r w:rsidRPr="009F6961">
        <w:t xml:space="preserve">Table </w:t>
      </w:r>
      <w:r w:rsidR="003A0922">
        <w:t>7</w:t>
      </w:r>
      <w:r w:rsidR="00757CE2" w:rsidRPr="00F227B9">
        <w:t xml:space="preserve"> </w:t>
      </w:r>
      <w:r w:rsidR="00917AE9" w:rsidRPr="00B51AD1">
        <w:t>Detection based FMZ rules for vegetation communities</w:t>
      </w:r>
      <w:r w:rsidR="00623147">
        <w:t>.</w:t>
      </w:r>
    </w:p>
    <w:tbl>
      <w:tblPr>
        <w:tblW w:w="4813" w:type="pct"/>
        <w:tblBorders>
          <w:top w:val="single" w:sz="4" w:space="0" w:color="F79646" w:themeColor="accent6"/>
          <w:bottom w:val="single" w:sz="4" w:space="0" w:color="F79646" w:themeColor="accent6"/>
          <w:insideH w:val="single" w:sz="4" w:space="0" w:color="F79646" w:themeColor="accent6"/>
        </w:tblBorders>
        <w:shd w:val="clear" w:color="auto" w:fill="FFFFFF" w:themeFill="background1"/>
        <w:tblLayout w:type="fixed"/>
        <w:tblLook w:val="04A0" w:firstRow="1" w:lastRow="0" w:firstColumn="1" w:lastColumn="0" w:noHBand="0" w:noVBand="1"/>
      </w:tblPr>
      <w:tblGrid>
        <w:gridCol w:w="1101"/>
        <w:gridCol w:w="2411"/>
        <w:gridCol w:w="1132"/>
        <w:gridCol w:w="4252"/>
      </w:tblGrid>
      <w:tr w:rsidR="0000076B" w:rsidRPr="00C40828" w14:paraId="36BB12B7" w14:textId="77777777" w:rsidTr="0000076B">
        <w:trPr>
          <w:trHeight w:val="480"/>
        </w:trPr>
        <w:tc>
          <w:tcPr>
            <w:tcW w:w="619" w:type="pct"/>
            <w:shd w:val="clear" w:color="auto" w:fill="FABF8F" w:themeFill="accent6" w:themeFillTint="99"/>
            <w:hideMark/>
          </w:tcPr>
          <w:p w14:paraId="2A5DB493" w14:textId="77777777" w:rsidR="0000076B" w:rsidRPr="00C40828" w:rsidRDefault="0000076B" w:rsidP="00CF6111">
            <w:pPr>
              <w:spacing w:after="0" w:line="240" w:lineRule="auto"/>
              <w:rPr>
                <w:rFonts w:asciiTheme="minorHAnsi" w:eastAsia="Times New Roman" w:hAnsiTheme="minorHAnsi" w:cstheme="minorHAnsi"/>
                <w:b/>
                <w:bCs/>
                <w:color w:val="000000"/>
                <w:sz w:val="20"/>
                <w:szCs w:val="20"/>
                <w:lang w:eastAsia="en-AU"/>
              </w:rPr>
            </w:pPr>
            <w:r w:rsidRPr="00C40828">
              <w:rPr>
                <w:rFonts w:asciiTheme="minorHAnsi" w:eastAsia="Times New Roman" w:hAnsiTheme="minorHAnsi" w:cstheme="minorHAnsi"/>
                <w:b/>
                <w:bCs/>
                <w:color w:val="000000"/>
                <w:sz w:val="20"/>
                <w:szCs w:val="20"/>
                <w:lang w:eastAsia="en-AU"/>
              </w:rPr>
              <w:t>FMA</w:t>
            </w:r>
          </w:p>
        </w:tc>
        <w:tc>
          <w:tcPr>
            <w:tcW w:w="1355" w:type="pct"/>
            <w:shd w:val="clear" w:color="auto" w:fill="FABF8F" w:themeFill="accent6" w:themeFillTint="99"/>
            <w:hideMark/>
          </w:tcPr>
          <w:p w14:paraId="67E5325B" w14:textId="77777777" w:rsidR="0000076B" w:rsidRPr="00C40828" w:rsidRDefault="0000076B" w:rsidP="00CF6111">
            <w:pPr>
              <w:spacing w:after="0" w:line="240" w:lineRule="auto"/>
              <w:rPr>
                <w:rFonts w:asciiTheme="minorHAnsi" w:eastAsia="Times New Roman" w:hAnsiTheme="minorHAnsi" w:cstheme="minorHAnsi"/>
                <w:b/>
                <w:bCs/>
                <w:color w:val="000000"/>
                <w:sz w:val="20"/>
                <w:szCs w:val="20"/>
                <w:lang w:eastAsia="en-AU"/>
              </w:rPr>
            </w:pPr>
            <w:r w:rsidRPr="00C40828">
              <w:rPr>
                <w:rFonts w:asciiTheme="minorHAnsi" w:eastAsia="Times New Roman" w:hAnsiTheme="minorHAnsi" w:cstheme="minorHAnsi"/>
                <w:b/>
                <w:bCs/>
                <w:color w:val="000000"/>
                <w:sz w:val="20"/>
                <w:szCs w:val="20"/>
                <w:lang w:eastAsia="en-AU"/>
              </w:rPr>
              <w:t>Common name</w:t>
            </w:r>
          </w:p>
        </w:tc>
        <w:tc>
          <w:tcPr>
            <w:tcW w:w="636" w:type="pct"/>
            <w:shd w:val="clear" w:color="auto" w:fill="FABF8F" w:themeFill="accent6" w:themeFillTint="99"/>
            <w:hideMark/>
          </w:tcPr>
          <w:p w14:paraId="5EC9CDC9" w14:textId="77777777" w:rsidR="0000076B" w:rsidRPr="00C40828" w:rsidRDefault="0000076B" w:rsidP="00CF6111">
            <w:pPr>
              <w:spacing w:after="0" w:line="240" w:lineRule="auto"/>
              <w:rPr>
                <w:rFonts w:asciiTheme="minorHAnsi" w:eastAsia="Times New Roman" w:hAnsiTheme="minorHAnsi" w:cstheme="minorHAnsi"/>
                <w:b/>
                <w:bCs/>
                <w:color w:val="000000"/>
                <w:sz w:val="20"/>
                <w:szCs w:val="20"/>
                <w:lang w:eastAsia="en-AU"/>
              </w:rPr>
            </w:pPr>
            <w:r w:rsidRPr="00C40828">
              <w:rPr>
                <w:rFonts w:asciiTheme="minorHAnsi" w:eastAsia="Times New Roman" w:hAnsiTheme="minorHAnsi" w:cstheme="minorHAnsi"/>
                <w:b/>
                <w:bCs/>
                <w:color w:val="000000"/>
                <w:sz w:val="20"/>
                <w:szCs w:val="20"/>
                <w:lang w:eastAsia="en-AU"/>
              </w:rPr>
              <w:t>Scientific name</w:t>
            </w:r>
          </w:p>
        </w:tc>
        <w:tc>
          <w:tcPr>
            <w:tcW w:w="2390" w:type="pct"/>
            <w:shd w:val="clear" w:color="auto" w:fill="FABF8F" w:themeFill="accent6" w:themeFillTint="99"/>
            <w:hideMark/>
          </w:tcPr>
          <w:p w14:paraId="7EE8741A" w14:textId="77777777" w:rsidR="0000076B" w:rsidRPr="00C40828" w:rsidRDefault="0000076B" w:rsidP="00CF6111">
            <w:pPr>
              <w:spacing w:after="0" w:line="240" w:lineRule="auto"/>
              <w:rPr>
                <w:rFonts w:asciiTheme="minorHAnsi" w:eastAsia="Times New Roman" w:hAnsiTheme="minorHAnsi" w:cstheme="minorHAnsi"/>
                <w:b/>
                <w:bCs/>
                <w:color w:val="000000"/>
                <w:sz w:val="20"/>
                <w:szCs w:val="20"/>
                <w:lang w:eastAsia="en-AU"/>
              </w:rPr>
            </w:pPr>
            <w:r w:rsidRPr="00C40828">
              <w:rPr>
                <w:rFonts w:asciiTheme="minorHAnsi" w:eastAsia="Times New Roman" w:hAnsiTheme="minorHAnsi" w:cstheme="minorHAnsi"/>
                <w:b/>
                <w:bCs/>
                <w:color w:val="000000"/>
                <w:sz w:val="20"/>
                <w:szCs w:val="20"/>
                <w:lang w:eastAsia="en-AU"/>
              </w:rPr>
              <w:t>Zoning</w:t>
            </w:r>
            <w:r>
              <w:rPr>
                <w:rFonts w:asciiTheme="minorHAnsi" w:eastAsia="Times New Roman" w:hAnsiTheme="minorHAnsi" w:cstheme="minorHAnsi"/>
                <w:b/>
                <w:bCs/>
                <w:color w:val="000000"/>
                <w:sz w:val="20"/>
                <w:szCs w:val="20"/>
                <w:lang w:eastAsia="en-AU"/>
              </w:rPr>
              <w:t xml:space="preserve"> management actions</w:t>
            </w:r>
          </w:p>
        </w:tc>
      </w:tr>
      <w:tr w:rsidR="0000076B" w:rsidRPr="00900500" w14:paraId="50C64B3C" w14:textId="77777777" w:rsidTr="0000076B">
        <w:trPr>
          <w:trHeight w:val="480"/>
        </w:trPr>
        <w:tc>
          <w:tcPr>
            <w:tcW w:w="619"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41C9C754" w14:textId="77777777" w:rsidR="0000076B" w:rsidRPr="00900500" w:rsidRDefault="0000076B" w:rsidP="001466C8">
            <w:pPr>
              <w:spacing w:after="0" w:line="240" w:lineRule="auto"/>
              <w:rPr>
                <w:rFonts w:asciiTheme="minorHAnsi" w:eastAsia="Times New Roman" w:hAnsiTheme="minorHAnsi" w:cstheme="minorHAnsi"/>
                <w:bCs/>
                <w:color w:val="000000"/>
                <w:sz w:val="20"/>
                <w:szCs w:val="20"/>
                <w:lang w:eastAsia="en-AU"/>
              </w:rPr>
            </w:pPr>
            <w:r w:rsidRPr="00900500">
              <w:rPr>
                <w:rFonts w:asciiTheme="minorHAnsi" w:eastAsia="Times New Roman" w:hAnsiTheme="minorHAnsi" w:cstheme="minorHAnsi"/>
                <w:bCs/>
                <w:color w:val="000000"/>
                <w:sz w:val="20"/>
                <w:szCs w:val="20"/>
                <w:lang w:eastAsia="en-AU"/>
              </w:rPr>
              <w:t>East Gippsland</w:t>
            </w:r>
          </w:p>
        </w:tc>
        <w:tc>
          <w:tcPr>
            <w:tcW w:w="1355"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74F0BAFA" w14:textId="77777777" w:rsidR="0000076B" w:rsidRPr="00900500" w:rsidRDefault="0000076B" w:rsidP="001466C8">
            <w:pPr>
              <w:spacing w:after="0" w:line="240" w:lineRule="auto"/>
              <w:rPr>
                <w:rFonts w:asciiTheme="minorHAnsi" w:eastAsia="Times New Roman" w:hAnsiTheme="minorHAnsi" w:cstheme="minorHAnsi"/>
                <w:bCs/>
                <w:color w:val="000000"/>
                <w:sz w:val="20"/>
                <w:szCs w:val="20"/>
                <w:lang w:eastAsia="en-AU"/>
              </w:rPr>
            </w:pPr>
            <w:r w:rsidRPr="00900500">
              <w:rPr>
                <w:rFonts w:asciiTheme="minorHAnsi" w:eastAsia="Times New Roman" w:hAnsiTheme="minorHAnsi" w:cstheme="minorHAnsi"/>
                <w:bCs/>
                <w:color w:val="000000"/>
                <w:sz w:val="20"/>
                <w:szCs w:val="20"/>
                <w:lang w:eastAsia="en-AU"/>
              </w:rPr>
              <w:t>Heathland (all heathland EVCs and other treeless vegetation)</w:t>
            </w:r>
          </w:p>
        </w:tc>
        <w:tc>
          <w:tcPr>
            <w:tcW w:w="636"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52420460" w14:textId="77777777" w:rsidR="0000076B" w:rsidRPr="008C7D2B" w:rsidRDefault="0000076B" w:rsidP="001466C8">
            <w:pPr>
              <w:spacing w:after="0" w:line="240" w:lineRule="auto"/>
              <w:rPr>
                <w:rFonts w:asciiTheme="minorHAnsi" w:eastAsia="Times New Roman" w:hAnsiTheme="minorHAnsi" w:cstheme="minorHAnsi"/>
                <w:bCs/>
                <w:i/>
                <w:color w:val="000000"/>
                <w:sz w:val="20"/>
                <w:szCs w:val="20"/>
                <w:lang w:eastAsia="en-AU"/>
              </w:rPr>
            </w:pPr>
            <w:r w:rsidRPr="008C7D2B">
              <w:rPr>
                <w:rFonts w:asciiTheme="minorHAnsi" w:eastAsia="Times New Roman" w:hAnsiTheme="minorHAnsi" w:cstheme="minorHAnsi"/>
                <w:bCs/>
                <w:i/>
                <w:color w:val="000000"/>
                <w:sz w:val="20"/>
                <w:szCs w:val="20"/>
                <w:lang w:eastAsia="en-AU"/>
              </w:rPr>
              <w:t> </w:t>
            </w:r>
          </w:p>
        </w:tc>
        <w:tc>
          <w:tcPr>
            <w:tcW w:w="2390"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49AEC4F2" w14:textId="77777777" w:rsidR="0000076B" w:rsidRPr="00900500" w:rsidRDefault="0000076B" w:rsidP="003E738F">
            <w:pPr>
              <w:spacing w:after="0" w:line="240" w:lineRule="auto"/>
              <w:rPr>
                <w:rFonts w:asciiTheme="minorHAnsi" w:eastAsia="Times New Roman" w:hAnsiTheme="minorHAnsi" w:cstheme="minorHAnsi"/>
                <w:bCs/>
                <w:color w:val="000000"/>
                <w:sz w:val="20"/>
                <w:szCs w:val="20"/>
                <w:lang w:eastAsia="en-AU"/>
              </w:rPr>
            </w:pPr>
            <w:r w:rsidRPr="00900500">
              <w:rPr>
                <w:rFonts w:asciiTheme="minorHAnsi" w:eastAsia="Times New Roman" w:hAnsiTheme="minorHAnsi" w:cstheme="minorHAnsi"/>
                <w:bCs/>
                <w:color w:val="000000"/>
                <w:sz w:val="20"/>
                <w:szCs w:val="20"/>
                <w:lang w:eastAsia="en-AU"/>
              </w:rPr>
              <w:t xml:space="preserve">Establish a SPZ </w:t>
            </w:r>
            <w:r w:rsidR="00D244E4">
              <w:rPr>
                <w:rFonts w:asciiTheme="minorHAnsi" w:eastAsia="Times New Roman" w:hAnsiTheme="minorHAnsi" w:cstheme="minorHAnsi"/>
                <w:bCs/>
                <w:color w:val="000000"/>
                <w:sz w:val="20"/>
                <w:szCs w:val="20"/>
                <w:lang w:eastAsia="en-AU"/>
              </w:rPr>
              <w:t>over</w:t>
            </w:r>
            <w:r w:rsidRPr="00900500">
              <w:rPr>
                <w:rFonts w:asciiTheme="minorHAnsi" w:eastAsia="Times New Roman" w:hAnsiTheme="minorHAnsi" w:cstheme="minorHAnsi"/>
                <w:bCs/>
                <w:color w:val="000000"/>
                <w:sz w:val="20"/>
                <w:szCs w:val="20"/>
                <w:lang w:eastAsia="en-AU"/>
              </w:rPr>
              <w:t xml:space="preserve"> all heathland and other treeless vegetation communities.</w:t>
            </w:r>
          </w:p>
        </w:tc>
      </w:tr>
      <w:tr w:rsidR="0000076B" w:rsidRPr="00900500" w14:paraId="406F83B1" w14:textId="77777777" w:rsidTr="0000076B">
        <w:trPr>
          <w:trHeight w:val="480"/>
        </w:trPr>
        <w:tc>
          <w:tcPr>
            <w:tcW w:w="619"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62411609" w14:textId="77777777" w:rsidR="0000076B" w:rsidRPr="0078454C" w:rsidRDefault="0000076B" w:rsidP="00B41DE4">
            <w:pPr>
              <w:spacing w:after="0" w:line="240" w:lineRule="auto"/>
              <w:rPr>
                <w:rFonts w:asciiTheme="minorHAnsi" w:eastAsia="Times New Roman" w:hAnsiTheme="minorHAnsi" w:cstheme="minorHAnsi"/>
                <w:bCs/>
                <w:color w:val="000000"/>
                <w:sz w:val="20"/>
                <w:szCs w:val="20"/>
                <w:lang w:eastAsia="en-AU"/>
              </w:rPr>
            </w:pPr>
            <w:r w:rsidRPr="0078454C">
              <w:rPr>
                <w:rFonts w:asciiTheme="minorHAnsi" w:eastAsia="Times New Roman" w:hAnsiTheme="minorHAnsi" w:cstheme="minorHAnsi"/>
                <w:bCs/>
                <w:color w:val="000000"/>
                <w:sz w:val="20"/>
                <w:szCs w:val="20"/>
                <w:lang w:eastAsia="en-AU"/>
              </w:rPr>
              <w:t xml:space="preserve">Midlands </w:t>
            </w:r>
          </w:p>
        </w:tc>
        <w:tc>
          <w:tcPr>
            <w:tcW w:w="1355"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75F73DEB" w14:textId="77777777" w:rsidR="0000076B" w:rsidRPr="00900500" w:rsidRDefault="0000076B" w:rsidP="001466C8">
            <w:pPr>
              <w:spacing w:after="0" w:line="240" w:lineRule="auto"/>
              <w:rPr>
                <w:rFonts w:asciiTheme="minorHAnsi" w:eastAsia="Times New Roman" w:hAnsiTheme="minorHAnsi" w:cstheme="minorHAnsi"/>
                <w:bCs/>
                <w:color w:val="000000"/>
                <w:sz w:val="20"/>
                <w:szCs w:val="20"/>
                <w:lang w:eastAsia="en-AU"/>
              </w:rPr>
            </w:pPr>
            <w:r w:rsidRPr="00900500">
              <w:rPr>
                <w:rFonts w:asciiTheme="minorHAnsi" w:eastAsia="Times New Roman" w:hAnsiTheme="minorHAnsi" w:cstheme="minorHAnsi"/>
                <w:bCs/>
                <w:color w:val="000000"/>
                <w:sz w:val="20"/>
                <w:szCs w:val="20"/>
                <w:lang w:eastAsia="en-AU"/>
              </w:rPr>
              <w:t>Snow Gum</w:t>
            </w:r>
          </w:p>
        </w:tc>
        <w:tc>
          <w:tcPr>
            <w:tcW w:w="636"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290F5ABB" w14:textId="77777777" w:rsidR="0000076B" w:rsidRPr="008C7D2B" w:rsidRDefault="0000076B" w:rsidP="001466C8">
            <w:pPr>
              <w:spacing w:after="0" w:line="240" w:lineRule="auto"/>
              <w:rPr>
                <w:rFonts w:asciiTheme="minorHAnsi" w:eastAsia="Times New Roman" w:hAnsiTheme="minorHAnsi" w:cstheme="minorHAnsi"/>
                <w:bCs/>
                <w:i/>
                <w:color w:val="000000"/>
                <w:sz w:val="20"/>
                <w:szCs w:val="20"/>
                <w:lang w:eastAsia="en-AU"/>
              </w:rPr>
            </w:pPr>
            <w:r w:rsidRPr="008C7D2B">
              <w:rPr>
                <w:rFonts w:asciiTheme="minorHAnsi" w:eastAsia="Times New Roman" w:hAnsiTheme="minorHAnsi" w:cstheme="minorHAnsi"/>
                <w:bCs/>
                <w:i/>
                <w:color w:val="000000"/>
                <w:sz w:val="20"/>
                <w:szCs w:val="20"/>
                <w:lang w:eastAsia="en-AU"/>
              </w:rPr>
              <w:t xml:space="preserve">Eucalyptus pauciflora  </w:t>
            </w:r>
          </w:p>
        </w:tc>
        <w:tc>
          <w:tcPr>
            <w:tcW w:w="2390"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4D18833C" w14:textId="77777777" w:rsidR="0000076B" w:rsidRPr="00900500" w:rsidRDefault="0000076B" w:rsidP="001466C8">
            <w:pPr>
              <w:spacing w:after="0" w:line="240" w:lineRule="auto"/>
              <w:rPr>
                <w:rFonts w:asciiTheme="minorHAnsi" w:eastAsia="Times New Roman" w:hAnsiTheme="minorHAnsi" w:cstheme="minorHAnsi"/>
                <w:bCs/>
                <w:color w:val="000000"/>
                <w:sz w:val="20"/>
                <w:szCs w:val="20"/>
                <w:lang w:eastAsia="en-AU"/>
              </w:rPr>
            </w:pPr>
            <w:r w:rsidRPr="00900500">
              <w:rPr>
                <w:rFonts w:asciiTheme="minorHAnsi" w:eastAsia="Times New Roman" w:hAnsiTheme="minorHAnsi" w:cstheme="minorHAnsi"/>
                <w:bCs/>
                <w:color w:val="000000"/>
                <w:sz w:val="20"/>
                <w:szCs w:val="20"/>
                <w:lang w:eastAsia="en-AU"/>
              </w:rPr>
              <w:t xml:space="preserve">Establish a SPZ </w:t>
            </w:r>
            <w:r w:rsidR="00D244E4">
              <w:rPr>
                <w:rFonts w:asciiTheme="minorHAnsi" w:eastAsia="Times New Roman" w:hAnsiTheme="minorHAnsi" w:cstheme="minorHAnsi"/>
                <w:bCs/>
                <w:color w:val="000000"/>
                <w:sz w:val="20"/>
                <w:szCs w:val="20"/>
                <w:lang w:eastAsia="en-AU"/>
              </w:rPr>
              <w:t>over</w:t>
            </w:r>
            <w:r w:rsidRPr="00900500">
              <w:rPr>
                <w:rFonts w:asciiTheme="minorHAnsi" w:eastAsia="Times New Roman" w:hAnsiTheme="minorHAnsi" w:cstheme="minorHAnsi"/>
                <w:bCs/>
                <w:color w:val="000000"/>
                <w:sz w:val="20"/>
                <w:szCs w:val="20"/>
                <w:lang w:eastAsia="en-AU"/>
              </w:rPr>
              <w:t xml:space="preserve"> vegetation communities dominated by Snow Gum on Mt Cole.</w:t>
            </w:r>
          </w:p>
        </w:tc>
      </w:tr>
      <w:tr w:rsidR="0000076B" w:rsidRPr="00900500" w14:paraId="67D1667C" w14:textId="77777777" w:rsidTr="0000076B">
        <w:trPr>
          <w:trHeight w:val="480"/>
        </w:trPr>
        <w:tc>
          <w:tcPr>
            <w:tcW w:w="619"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111BF08D" w14:textId="77777777" w:rsidR="0000076B" w:rsidRPr="0078454C" w:rsidRDefault="0000076B" w:rsidP="00B41DE4">
            <w:pPr>
              <w:spacing w:after="0" w:line="240" w:lineRule="auto"/>
              <w:rPr>
                <w:rFonts w:asciiTheme="minorHAnsi" w:eastAsia="Times New Roman" w:hAnsiTheme="minorHAnsi" w:cstheme="minorHAnsi"/>
                <w:bCs/>
                <w:color w:val="000000"/>
                <w:sz w:val="20"/>
                <w:szCs w:val="20"/>
                <w:lang w:eastAsia="en-AU"/>
              </w:rPr>
            </w:pPr>
            <w:r w:rsidRPr="0078454C">
              <w:rPr>
                <w:rFonts w:asciiTheme="minorHAnsi" w:eastAsia="Times New Roman" w:hAnsiTheme="minorHAnsi" w:cstheme="minorHAnsi"/>
                <w:bCs/>
                <w:color w:val="000000"/>
                <w:sz w:val="20"/>
                <w:szCs w:val="20"/>
                <w:lang w:eastAsia="en-AU"/>
              </w:rPr>
              <w:t xml:space="preserve">Midlands </w:t>
            </w:r>
          </w:p>
        </w:tc>
        <w:tc>
          <w:tcPr>
            <w:tcW w:w="1355"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77E7FD21" w14:textId="77777777" w:rsidR="0000076B" w:rsidRPr="00900500" w:rsidRDefault="0000076B" w:rsidP="001466C8">
            <w:pPr>
              <w:spacing w:after="0" w:line="240" w:lineRule="auto"/>
              <w:rPr>
                <w:rFonts w:asciiTheme="minorHAnsi" w:eastAsia="Times New Roman" w:hAnsiTheme="minorHAnsi" w:cstheme="minorHAnsi"/>
                <w:bCs/>
                <w:color w:val="000000"/>
                <w:sz w:val="20"/>
                <w:szCs w:val="20"/>
                <w:lang w:eastAsia="en-AU"/>
              </w:rPr>
            </w:pPr>
            <w:r w:rsidRPr="00900500">
              <w:rPr>
                <w:rFonts w:asciiTheme="minorHAnsi" w:eastAsia="Times New Roman" w:hAnsiTheme="minorHAnsi" w:cstheme="minorHAnsi"/>
                <w:bCs/>
                <w:color w:val="000000"/>
                <w:sz w:val="20"/>
                <w:szCs w:val="20"/>
                <w:lang w:eastAsia="en-AU"/>
              </w:rPr>
              <w:t>Swamp Gum</w:t>
            </w:r>
          </w:p>
        </w:tc>
        <w:tc>
          <w:tcPr>
            <w:tcW w:w="636"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19E6C5C4" w14:textId="77777777" w:rsidR="0000076B" w:rsidRPr="008C7D2B" w:rsidRDefault="0000076B" w:rsidP="001466C8">
            <w:pPr>
              <w:spacing w:after="0" w:line="240" w:lineRule="auto"/>
              <w:rPr>
                <w:rFonts w:asciiTheme="minorHAnsi" w:eastAsia="Times New Roman" w:hAnsiTheme="minorHAnsi" w:cstheme="minorHAnsi"/>
                <w:bCs/>
                <w:i/>
                <w:color w:val="000000"/>
                <w:sz w:val="20"/>
                <w:szCs w:val="20"/>
                <w:lang w:eastAsia="en-AU"/>
              </w:rPr>
            </w:pPr>
            <w:r w:rsidRPr="008C7D2B">
              <w:rPr>
                <w:rFonts w:asciiTheme="minorHAnsi" w:eastAsia="Times New Roman" w:hAnsiTheme="minorHAnsi" w:cstheme="minorHAnsi"/>
                <w:bCs/>
                <w:i/>
                <w:color w:val="000000"/>
                <w:sz w:val="20"/>
                <w:szCs w:val="20"/>
                <w:lang w:eastAsia="en-AU"/>
              </w:rPr>
              <w:t>Eucalyptus ovata</w:t>
            </w:r>
          </w:p>
        </w:tc>
        <w:tc>
          <w:tcPr>
            <w:tcW w:w="2390"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453D9D89" w14:textId="77777777" w:rsidR="0000076B" w:rsidRPr="00900500" w:rsidRDefault="0000076B" w:rsidP="001466C8">
            <w:pPr>
              <w:spacing w:after="0" w:line="240" w:lineRule="auto"/>
              <w:rPr>
                <w:rFonts w:asciiTheme="minorHAnsi" w:eastAsia="Times New Roman" w:hAnsiTheme="minorHAnsi" w:cstheme="minorHAnsi"/>
                <w:bCs/>
                <w:color w:val="000000"/>
                <w:sz w:val="20"/>
                <w:szCs w:val="20"/>
                <w:lang w:eastAsia="en-AU"/>
              </w:rPr>
            </w:pPr>
            <w:r w:rsidRPr="00900500">
              <w:rPr>
                <w:rFonts w:asciiTheme="minorHAnsi" w:eastAsia="Times New Roman" w:hAnsiTheme="minorHAnsi" w:cstheme="minorHAnsi"/>
                <w:bCs/>
                <w:color w:val="000000"/>
                <w:sz w:val="20"/>
                <w:szCs w:val="20"/>
                <w:lang w:eastAsia="en-AU"/>
              </w:rPr>
              <w:t xml:space="preserve">Establish a SPZ </w:t>
            </w:r>
            <w:r w:rsidR="00D244E4">
              <w:rPr>
                <w:rFonts w:asciiTheme="minorHAnsi" w:eastAsia="Times New Roman" w:hAnsiTheme="minorHAnsi" w:cstheme="minorHAnsi"/>
                <w:bCs/>
                <w:color w:val="000000"/>
                <w:sz w:val="20"/>
                <w:szCs w:val="20"/>
                <w:lang w:eastAsia="en-AU"/>
              </w:rPr>
              <w:t>over</w:t>
            </w:r>
            <w:r w:rsidRPr="00900500">
              <w:rPr>
                <w:rFonts w:asciiTheme="minorHAnsi" w:eastAsia="Times New Roman" w:hAnsiTheme="minorHAnsi" w:cstheme="minorHAnsi"/>
                <w:bCs/>
                <w:color w:val="000000"/>
                <w:sz w:val="20"/>
                <w:szCs w:val="20"/>
                <w:lang w:eastAsia="en-AU"/>
              </w:rPr>
              <w:t xml:space="preserve"> vegetation communities dominated by Swamp Gum near Enfield.</w:t>
            </w:r>
          </w:p>
        </w:tc>
      </w:tr>
      <w:tr w:rsidR="0000076B" w14:paraId="4895D792" w14:textId="77777777" w:rsidTr="0000076B">
        <w:trPr>
          <w:trHeight w:val="480"/>
        </w:trPr>
        <w:tc>
          <w:tcPr>
            <w:tcW w:w="619"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67559B74" w14:textId="77777777" w:rsidR="0000076B" w:rsidRDefault="00F6775E" w:rsidP="00F6775E">
            <w:pPr>
              <w:spacing w:after="0" w:line="240" w:lineRule="auto"/>
              <w:rPr>
                <w:rFonts w:asciiTheme="minorHAnsi" w:eastAsia="Times New Roman" w:hAnsiTheme="minorHAnsi" w:cstheme="minorHAnsi"/>
                <w:bCs/>
                <w:color w:val="000000"/>
                <w:sz w:val="20"/>
                <w:szCs w:val="20"/>
                <w:lang w:eastAsia="en-AU"/>
              </w:rPr>
            </w:pPr>
            <w:r>
              <w:rPr>
                <w:rFonts w:asciiTheme="minorHAnsi" w:eastAsia="Times New Roman" w:hAnsiTheme="minorHAnsi" w:cstheme="minorHAnsi"/>
                <w:bCs/>
                <w:color w:val="000000"/>
                <w:sz w:val="20"/>
                <w:szCs w:val="20"/>
                <w:lang w:eastAsia="en-AU"/>
              </w:rPr>
              <w:t>Otway</w:t>
            </w:r>
          </w:p>
        </w:tc>
        <w:tc>
          <w:tcPr>
            <w:tcW w:w="1355"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5A39AD5F" w14:textId="77777777" w:rsidR="0000076B" w:rsidRDefault="0000076B">
            <w:pPr>
              <w:spacing w:after="0" w:line="240" w:lineRule="auto"/>
              <w:rPr>
                <w:rFonts w:asciiTheme="minorHAnsi" w:eastAsia="Times New Roman" w:hAnsiTheme="minorHAnsi" w:cstheme="minorHAnsi"/>
                <w:bCs/>
                <w:color w:val="000000"/>
                <w:sz w:val="20"/>
                <w:szCs w:val="20"/>
                <w:lang w:eastAsia="en-AU"/>
              </w:rPr>
            </w:pPr>
            <w:r>
              <w:rPr>
                <w:rFonts w:asciiTheme="minorHAnsi" w:eastAsia="Times New Roman" w:hAnsiTheme="minorHAnsi" w:cstheme="minorHAnsi"/>
                <w:bCs/>
                <w:color w:val="000000"/>
                <w:sz w:val="20"/>
                <w:szCs w:val="20"/>
                <w:lang w:eastAsia="en-AU"/>
              </w:rPr>
              <w:t>Heathy Woodland, Wet Heath and Coastal Complex</w:t>
            </w:r>
          </w:p>
        </w:tc>
        <w:tc>
          <w:tcPr>
            <w:tcW w:w="636"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71BCF57E" w14:textId="77777777" w:rsidR="0000076B" w:rsidRPr="008C7D2B" w:rsidRDefault="0000076B">
            <w:pPr>
              <w:spacing w:after="0" w:line="240" w:lineRule="auto"/>
              <w:rPr>
                <w:rFonts w:asciiTheme="minorHAnsi" w:eastAsia="Times New Roman" w:hAnsiTheme="minorHAnsi" w:cstheme="minorHAnsi"/>
                <w:bCs/>
                <w:i/>
                <w:color w:val="000000"/>
                <w:sz w:val="20"/>
                <w:szCs w:val="20"/>
                <w:lang w:eastAsia="en-AU"/>
              </w:rPr>
            </w:pPr>
          </w:p>
        </w:tc>
        <w:tc>
          <w:tcPr>
            <w:tcW w:w="2390" w:type="pct"/>
            <w:tcBorders>
              <w:top w:val="single" w:sz="4" w:space="0" w:color="F79646" w:themeColor="accent6"/>
              <w:bottom w:val="single" w:sz="4" w:space="0" w:color="F79646" w:themeColor="accent6"/>
              <w:right w:val="single" w:sz="4" w:space="0" w:color="F79646" w:themeColor="accent6"/>
            </w:tcBorders>
            <w:shd w:val="clear" w:color="auto" w:fill="FFFFFF" w:themeFill="background1"/>
            <w:hideMark/>
          </w:tcPr>
          <w:p w14:paraId="7922D6C2" w14:textId="77777777" w:rsidR="0000076B" w:rsidRDefault="0000076B">
            <w:pPr>
              <w:spacing w:after="0" w:line="240" w:lineRule="auto"/>
              <w:rPr>
                <w:rFonts w:asciiTheme="minorHAnsi" w:eastAsia="Times New Roman" w:hAnsiTheme="minorHAnsi" w:cstheme="minorHAnsi"/>
                <w:bCs/>
                <w:color w:val="000000"/>
                <w:sz w:val="20"/>
                <w:szCs w:val="20"/>
                <w:lang w:eastAsia="en-AU"/>
              </w:rPr>
            </w:pPr>
            <w:r>
              <w:rPr>
                <w:rFonts w:asciiTheme="minorHAnsi" w:eastAsia="Times New Roman" w:hAnsiTheme="minorHAnsi" w:cstheme="minorHAnsi"/>
                <w:bCs/>
                <w:color w:val="000000"/>
                <w:sz w:val="20"/>
                <w:szCs w:val="20"/>
                <w:lang w:eastAsia="en-AU"/>
              </w:rPr>
              <w:t>Include all examples of these vegetation communities within SPZ.</w:t>
            </w:r>
          </w:p>
        </w:tc>
      </w:tr>
    </w:tbl>
    <w:p w14:paraId="377BE910" w14:textId="77777777" w:rsidR="00CF6111" w:rsidRDefault="00CF6111" w:rsidP="00CF6111"/>
    <w:p w14:paraId="27A8C94E" w14:textId="77777777" w:rsidR="007E12A1" w:rsidRPr="007E12A1" w:rsidRDefault="007E12A1" w:rsidP="007E12A1"/>
    <w:p w14:paraId="113F7B8C" w14:textId="77777777" w:rsidR="002E1BB1" w:rsidRPr="002E1BB1" w:rsidRDefault="002E1BB1" w:rsidP="002E1BB1"/>
    <w:p w14:paraId="4B7364E7" w14:textId="77777777" w:rsidR="002E1BB1" w:rsidRPr="002E1BB1" w:rsidRDefault="002E1BB1" w:rsidP="002E1BB1"/>
    <w:p w14:paraId="24F2D0DB" w14:textId="77777777" w:rsidR="002E1BB1" w:rsidRPr="008B1076" w:rsidRDefault="00A85512" w:rsidP="002E1BB1">
      <w:pPr>
        <w:pStyle w:val="Heading1"/>
        <w:rPr>
          <w:b/>
          <w:color w:val="F79646" w:themeColor="accent6"/>
        </w:rPr>
      </w:pPr>
      <w:bookmarkStart w:id="70" w:name="_Toc391297158"/>
      <w:r>
        <w:rPr>
          <w:b/>
          <w:color w:val="F79646" w:themeColor="accent6"/>
        </w:rPr>
        <w:t>Historic Places</w:t>
      </w:r>
      <w:bookmarkEnd w:id="70"/>
    </w:p>
    <w:p w14:paraId="12431A5B" w14:textId="77777777" w:rsidR="00F00262" w:rsidRDefault="00FA32AD" w:rsidP="00F00262">
      <w:pPr>
        <w:pStyle w:val="Heading3"/>
      </w:pPr>
      <w:bookmarkStart w:id="71" w:name="_Toc391297159"/>
      <w:r>
        <w:t>Statewide</w:t>
      </w:r>
      <w:r w:rsidR="000A3BB9">
        <w:t xml:space="preserve"> –</w:t>
      </w:r>
      <w:r w:rsidR="00BC2D09">
        <w:t xml:space="preserve"> </w:t>
      </w:r>
      <w:r w:rsidR="000A3BB9">
        <w:t>detection based zoning</w:t>
      </w:r>
      <w:bookmarkEnd w:id="71"/>
    </w:p>
    <w:p w14:paraId="3356E2C3" w14:textId="77777777" w:rsidR="00F00262" w:rsidRDefault="00F00262" w:rsidP="00F00262">
      <w:pPr>
        <w:pStyle w:val="Heading4"/>
        <w:rPr>
          <w:i/>
        </w:rPr>
      </w:pPr>
      <w:r>
        <w:t xml:space="preserve">Plan management actions for historic places in accordance with the principles </w:t>
      </w:r>
      <w:r w:rsidR="00525DCF">
        <w:t xml:space="preserve">of the </w:t>
      </w:r>
      <w:r>
        <w:t xml:space="preserve">Burra Charter (International </w:t>
      </w:r>
      <w:r w:rsidR="00525DCF">
        <w:t>Council on Monuments and Sites), which states that ‘</w:t>
      </w:r>
      <w:r w:rsidR="00525DCF" w:rsidRPr="00525DCF">
        <w:rPr>
          <w:i/>
        </w:rPr>
        <w:t>places of cultural significance should be safeguarded and not put at risk or left in a vulnerable state’</w:t>
      </w:r>
      <w:r w:rsidR="00525DCF">
        <w:rPr>
          <w:i/>
        </w:rPr>
        <w:t>.</w:t>
      </w:r>
    </w:p>
    <w:p w14:paraId="2746142E" w14:textId="77777777" w:rsidR="00953AB5" w:rsidRDefault="002D3192" w:rsidP="00953AB5">
      <w:pPr>
        <w:pStyle w:val="Heading4"/>
      </w:pPr>
      <w:r>
        <w:t>Consider the significance, susceptibility to loss and specialist</w:t>
      </w:r>
      <w:r w:rsidR="00953AB5">
        <w:t xml:space="preserve"> </w:t>
      </w:r>
      <w:r w:rsidR="00953AB5" w:rsidRPr="001D050F">
        <w:t>cultural heritage a</w:t>
      </w:r>
      <w:r w:rsidR="00953AB5">
        <w:t>dvice when determining management actions for a previously unrecorded historic place or a SMZ where management actions are unspecified</w:t>
      </w:r>
      <w:r w:rsidR="00953AB5" w:rsidRPr="005B0FCB">
        <w:t>.</w:t>
      </w:r>
    </w:p>
    <w:p w14:paraId="4680EB2C" w14:textId="77777777" w:rsidR="00FA32AD" w:rsidRDefault="002E5EB2" w:rsidP="00FA32AD">
      <w:pPr>
        <w:pStyle w:val="Heading3"/>
      </w:pPr>
      <w:bookmarkStart w:id="72" w:name="_Toc391297160"/>
      <w:r>
        <w:t>Bendigo</w:t>
      </w:r>
      <w:r w:rsidR="002C5D44">
        <w:t xml:space="preserve"> FMA</w:t>
      </w:r>
      <w:r>
        <w:t>, Central Highlands</w:t>
      </w:r>
      <w:r w:rsidR="00F6775E">
        <w:t xml:space="preserve"> FMAs</w:t>
      </w:r>
      <w:r>
        <w:t xml:space="preserve">, </w:t>
      </w:r>
      <w:r w:rsidR="00634E8A">
        <w:t xml:space="preserve">East Gippsland FMA, </w:t>
      </w:r>
      <w:r>
        <w:t>Gippsland</w:t>
      </w:r>
      <w:r w:rsidR="00F6775E">
        <w:t xml:space="preserve"> FMAs</w:t>
      </w:r>
      <w:r>
        <w:t>, Mid Murray</w:t>
      </w:r>
      <w:r w:rsidR="002C5D44">
        <w:t xml:space="preserve"> FMA</w:t>
      </w:r>
      <w:r>
        <w:t>, North East</w:t>
      </w:r>
      <w:r w:rsidR="00F6775E">
        <w:t xml:space="preserve"> FMAs</w:t>
      </w:r>
      <w:r>
        <w:t xml:space="preserve"> and Portl</w:t>
      </w:r>
      <w:r w:rsidR="00F6775E">
        <w:t>and</w:t>
      </w:r>
      <w:r w:rsidR="00BE78D3">
        <w:t xml:space="preserve"> </w:t>
      </w:r>
      <w:r>
        <w:t>Horsham</w:t>
      </w:r>
      <w:r w:rsidR="00FA32AD">
        <w:t xml:space="preserve"> FMA</w:t>
      </w:r>
      <w:r w:rsidR="00D570F7">
        <w:t xml:space="preserve"> – fixed zoning</w:t>
      </w:r>
      <w:bookmarkEnd w:id="72"/>
    </w:p>
    <w:p w14:paraId="5ACAD53E" w14:textId="77777777" w:rsidR="001D050F" w:rsidRDefault="00953AB5" w:rsidP="001D050F">
      <w:pPr>
        <w:pStyle w:val="Heading4"/>
      </w:pPr>
      <w:r>
        <w:t xml:space="preserve">In </w:t>
      </w:r>
      <w:r w:rsidR="00137E6A">
        <w:t xml:space="preserve">the </w:t>
      </w:r>
      <w:r w:rsidRPr="00631D4E">
        <w:t>Bendigo FMA,</w:t>
      </w:r>
      <w:r w:rsidR="00BD69D4">
        <w:t xml:space="preserve"> Central Highlands FMAs,</w:t>
      </w:r>
      <w:r w:rsidR="003F010D">
        <w:t xml:space="preserve"> East Gippsland FMA,</w:t>
      </w:r>
      <w:r w:rsidRPr="00631D4E">
        <w:t xml:space="preserve"> </w:t>
      </w:r>
      <w:r w:rsidR="00BD69D4">
        <w:t>Gippsland FMAs, Mid Murray FMA,</w:t>
      </w:r>
      <w:r w:rsidR="00A40192">
        <w:t xml:space="preserve"> North East FMAs and Portland </w:t>
      </w:r>
      <w:r w:rsidR="00BD69D4">
        <w:t xml:space="preserve">Horsham FMA </w:t>
      </w:r>
      <w:r w:rsidRPr="00631D4E">
        <w:t>m</w:t>
      </w:r>
      <w:r w:rsidR="00975BB3" w:rsidRPr="00732D96">
        <w:t>aintain</w:t>
      </w:r>
      <w:r w:rsidR="001D050F" w:rsidRPr="00732D96">
        <w:t xml:space="preserve"> SPZs and SMZs </w:t>
      </w:r>
      <w:r w:rsidR="00D244E4">
        <w:t>over</w:t>
      </w:r>
      <w:r w:rsidR="001D050F" w:rsidRPr="00732D96">
        <w:t xml:space="preserve"> historic places in accordance with</w:t>
      </w:r>
      <w:r w:rsidR="006B0713" w:rsidRPr="00732D96">
        <w:t xml:space="preserve"> </w:t>
      </w:r>
      <w:r w:rsidR="000F621E">
        <w:t>T</w:t>
      </w:r>
      <w:r w:rsidR="006B0713" w:rsidRPr="00732D96">
        <w:t xml:space="preserve">able </w:t>
      </w:r>
      <w:r w:rsidR="00AD0C72">
        <w:t>8</w:t>
      </w:r>
      <w:r w:rsidR="001F6F1E">
        <w:t xml:space="preserve"> </w:t>
      </w:r>
      <w:r w:rsidR="000F621E">
        <w:t>(</w:t>
      </w:r>
      <w:r w:rsidR="000F621E" w:rsidRPr="000F621E">
        <w:t>FMZ rules for historic places</w:t>
      </w:r>
      <w:r w:rsidR="000F621E">
        <w:t>)</w:t>
      </w:r>
      <w:r w:rsidR="000F621E" w:rsidRPr="000F621E">
        <w:t xml:space="preserve"> </w:t>
      </w:r>
      <w:r w:rsidR="001F6F1E">
        <w:t>below</w:t>
      </w:r>
      <w:r w:rsidR="006B0713" w:rsidRPr="00D065D2">
        <w:t>.</w:t>
      </w:r>
    </w:p>
    <w:p w14:paraId="326398B2" w14:textId="77777777" w:rsidR="00FA32AD" w:rsidRDefault="00FA32AD" w:rsidP="00FA32AD">
      <w:pPr>
        <w:pStyle w:val="Heading3"/>
      </w:pPr>
      <w:bookmarkStart w:id="73" w:name="_Toc391297161"/>
      <w:r>
        <w:t>Midlands</w:t>
      </w:r>
      <w:r w:rsidR="00A40192">
        <w:t xml:space="preserve"> FMA</w:t>
      </w:r>
      <w:r>
        <w:t xml:space="preserve"> </w:t>
      </w:r>
      <w:r w:rsidR="007E6E1A">
        <w:t xml:space="preserve">and Otway </w:t>
      </w:r>
      <w:r>
        <w:t>FMA</w:t>
      </w:r>
      <w:r w:rsidR="00D570F7">
        <w:t xml:space="preserve"> – fixed zoning</w:t>
      </w:r>
      <w:bookmarkEnd w:id="73"/>
    </w:p>
    <w:p w14:paraId="31E5B118" w14:textId="77777777" w:rsidR="001C17C6" w:rsidRDefault="001C17C6" w:rsidP="00975BB3">
      <w:pPr>
        <w:pStyle w:val="Heading4"/>
      </w:pPr>
      <w:r>
        <w:t>In</w:t>
      </w:r>
      <w:r w:rsidRPr="001C17C6">
        <w:t xml:space="preserve"> </w:t>
      </w:r>
      <w:r w:rsidR="00FA32AD">
        <w:t xml:space="preserve">the </w:t>
      </w:r>
      <w:r w:rsidRPr="001C17C6">
        <w:t xml:space="preserve">Midlands </w:t>
      </w:r>
      <w:r w:rsidR="007E6E1A">
        <w:t xml:space="preserve">and Otway </w:t>
      </w:r>
      <w:r w:rsidRPr="001C17C6">
        <w:t>FMA</w:t>
      </w:r>
      <w:r w:rsidR="007E6E1A">
        <w:t>s</w:t>
      </w:r>
      <w:r w:rsidRPr="001C17C6">
        <w:t>, include the most significant and/or representative historic places in the SPZ or SMZ, depending on their susceptibility to loss.</w:t>
      </w:r>
    </w:p>
    <w:p w14:paraId="53C7A3AF" w14:textId="77777777" w:rsidR="001D050F" w:rsidRDefault="001D050F" w:rsidP="001D050F">
      <w:pPr>
        <w:autoSpaceDE w:val="0"/>
        <w:autoSpaceDN w:val="0"/>
        <w:adjustRightInd w:val="0"/>
        <w:spacing w:after="0" w:line="240" w:lineRule="auto"/>
        <w:rPr>
          <w:rFonts w:ascii="Frutiger-Light" w:hAnsi="Frutiger-Light" w:cs="Frutiger-Light"/>
          <w:color w:val="1A171B"/>
          <w:sz w:val="20"/>
          <w:szCs w:val="20"/>
          <w:lang w:eastAsia="en-AU"/>
        </w:rPr>
      </w:pPr>
    </w:p>
    <w:p w14:paraId="2CDF52BB" w14:textId="77777777" w:rsidR="00F00262" w:rsidRDefault="00F00262" w:rsidP="001D050F">
      <w:pPr>
        <w:autoSpaceDE w:val="0"/>
        <w:autoSpaceDN w:val="0"/>
        <w:adjustRightInd w:val="0"/>
        <w:spacing w:after="0" w:line="240" w:lineRule="auto"/>
        <w:rPr>
          <w:rFonts w:ascii="Frutiger-Light" w:hAnsi="Frutiger-Light" w:cs="Frutiger-Light"/>
          <w:color w:val="1A171B"/>
          <w:sz w:val="20"/>
          <w:szCs w:val="20"/>
          <w:lang w:eastAsia="en-AU"/>
        </w:rPr>
        <w:sectPr w:rsidR="00F00262" w:rsidSect="00D00BB8">
          <w:footerReference w:type="default" r:id="rId33"/>
          <w:pgSz w:w="11906" w:h="16838"/>
          <w:pgMar w:top="1440" w:right="1440" w:bottom="1440" w:left="1440" w:header="708" w:footer="708" w:gutter="0"/>
          <w:cols w:space="708"/>
          <w:docGrid w:linePitch="360"/>
        </w:sectPr>
      </w:pPr>
    </w:p>
    <w:p w14:paraId="0E75A7D4" w14:textId="77777777" w:rsidR="00F00262" w:rsidRDefault="00F00262" w:rsidP="00347713">
      <w:pPr>
        <w:pStyle w:val="Caption"/>
        <w:spacing w:before="240" w:after="120"/>
        <w:rPr>
          <w:rFonts w:ascii="Frutiger-Light" w:hAnsi="Frutiger-Light" w:cs="Frutiger-Light"/>
          <w:color w:val="1A171B"/>
          <w:sz w:val="20"/>
          <w:lang w:eastAsia="en-AU"/>
        </w:rPr>
      </w:pPr>
      <w:bookmarkStart w:id="74" w:name="_Ref361396614"/>
      <w:r w:rsidRPr="00AD0C72">
        <w:t xml:space="preserve">Table </w:t>
      </w:r>
      <w:r w:rsidR="00AD0C72" w:rsidRPr="004C3423">
        <w:t>8</w:t>
      </w:r>
      <w:r w:rsidR="0030040C" w:rsidRPr="004C3423">
        <w:t xml:space="preserve"> </w:t>
      </w:r>
      <w:r w:rsidR="00892C6F" w:rsidRPr="009537D8">
        <w:t xml:space="preserve">FMZ </w:t>
      </w:r>
      <w:r w:rsidR="00DF790E">
        <w:t>rules</w:t>
      </w:r>
      <w:r w:rsidRPr="00075C32">
        <w:t xml:space="preserve"> for historic places</w:t>
      </w:r>
      <w:bookmarkEnd w:id="74"/>
      <w:r w:rsidR="00623147">
        <w:t>.</w:t>
      </w:r>
    </w:p>
    <w:tbl>
      <w:tblPr>
        <w:tblW w:w="13627" w:type="dxa"/>
        <w:tblInd w:w="89" w:type="dxa"/>
        <w:tblBorders>
          <w:top w:val="single" w:sz="4" w:space="0" w:color="F79646" w:themeColor="accent6"/>
          <w:bottom w:val="single" w:sz="4" w:space="0" w:color="F79646" w:themeColor="accent6"/>
          <w:insideH w:val="single" w:sz="4" w:space="0" w:color="F79646" w:themeColor="accent6"/>
        </w:tblBorders>
        <w:tblLook w:val="04A0" w:firstRow="1" w:lastRow="0" w:firstColumn="1" w:lastColumn="0" w:noHBand="0" w:noVBand="1"/>
      </w:tblPr>
      <w:tblGrid>
        <w:gridCol w:w="1297"/>
        <w:gridCol w:w="1811"/>
        <w:gridCol w:w="820"/>
        <w:gridCol w:w="1008"/>
        <w:gridCol w:w="1789"/>
        <w:gridCol w:w="1404"/>
        <w:gridCol w:w="3067"/>
        <w:gridCol w:w="2431"/>
      </w:tblGrid>
      <w:tr w:rsidR="00E82BEC" w:rsidRPr="006F43D9" w14:paraId="32AFDD5D" w14:textId="77777777" w:rsidTr="00137E6A">
        <w:trPr>
          <w:trHeight w:val="480"/>
          <w:tblHeader/>
        </w:trPr>
        <w:tc>
          <w:tcPr>
            <w:tcW w:w="1297" w:type="dxa"/>
            <w:shd w:val="clear" w:color="auto" w:fill="FABF8F" w:themeFill="accent6" w:themeFillTint="99"/>
          </w:tcPr>
          <w:p w14:paraId="52B425F7" w14:textId="77777777" w:rsidR="003101E5" w:rsidRPr="006F43D9" w:rsidRDefault="003101E5" w:rsidP="00CB10A2">
            <w:pPr>
              <w:spacing w:after="0" w:line="240" w:lineRule="auto"/>
              <w:rPr>
                <w:rFonts w:asciiTheme="minorHAnsi" w:eastAsia="Times New Roman" w:hAnsiTheme="minorHAnsi" w:cstheme="minorHAnsi"/>
                <w:b/>
                <w:bCs/>
                <w:color w:val="000000"/>
                <w:sz w:val="20"/>
                <w:szCs w:val="20"/>
                <w:lang w:eastAsia="en-AU"/>
              </w:rPr>
            </w:pPr>
            <w:r>
              <w:rPr>
                <w:rFonts w:asciiTheme="minorHAnsi" w:eastAsia="Times New Roman" w:hAnsiTheme="minorHAnsi" w:cstheme="minorHAnsi"/>
                <w:b/>
                <w:bCs/>
                <w:color w:val="000000"/>
                <w:sz w:val="20"/>
                <w:szCs w:val="20"/>
                <w:lang w:eastAsia="en-AU"/>
              </w:rPr>
              <w:t>FMA</w:t>
            </w:r>
          </w:p>
        </w:tc>
        <w:tc>
          <w:tcPr>
            <w:tcW w:w="1811" w:type="dxa"/>
            <w:shd w:val="clear" w:color="auto" w:fill="FABF8F" w:themeFill="accent6" w:themeFillTint="99"/>
            <w:noWrap/>
            <w:hideMark/>
          </w:tcPr>
          <w:p w14:paraId="6421462D" w14:textId="77777777" w:rsidR="003101E5" w:rsidRPr="006F43D9" w:rsidRDefault="003101E5" w:rsidP="00CB10A2">
            <w:pPr>
              <w:spacing w:after="0" w:line="240" w:lineRule="auto"/>
              <w:rPr>
                <w:rFonts w:asciiTheme="minorHAnsi" w:eastAsia="Times New Roman" w:hAnsiTheme="minorHAnsi" w:cstheme="minorHAnsi"/>
                <w:b/>
                <w:bCs/>
                <w:color w:val="000000"/>
                <w:sz w:val="20"/>
                <w:szCs w:val="20"/>
                <w:lang w:eastAsia="en-AU"/>
              </w:rPr>
            </w:pPr>
            <w:r w:rsidRPr="006F43D9">
              <w:rPr>
                <w:rFonts w:asciiTheme="minorHAnsi" w:eastAsia="Times New Roman" w:hAnsiTheme="minorHAnsi" w:cstheme="minorHAnsi"/>
                <w:b/>
                <w:bCs/>
                <w:color w:val="000000"/>
                <w:sz w:val="20"/>
                <w:szCs w:val="20"/>
                <w:lang w:eastAsia="en-AU"/>
              </w:rPr>
              <w:t>Locality</w:t>
            </w:r>
          </w:p>
        </w:tc>
        <w:tc>
          <w:tcPr>
            <w:tcW w:w="820" w:type="dxa"/>
            <w:shd w:val="clear" w:color="auto" w:fill="FABF8F" w:themeFill="accent6" w:themeFillTint="99"/>
            <w:noWrap/>
            <w:hideMark/>
          </w:tcPr>
          <w:p w14:paraId="6B8E1731" w14:textId="77777777" w:rsidR="003101E5" w:rsidRPr="006F43D9" w:rsidRDefault="003101E5" w:rsidP="00CB10A2">
            <w:pPr>
              <w:spacing w:after="0" w:line="240" w:lineRule="auto"/>
              <w:jc w:val="center"/>
              <w:rPr>
                <w:rFonts w:asciiTheme="minorHAnsi" w:eastAsia="Times New Roman" w:hAnsiTheme="minorHAnsi" w:cstheme="minorHAnsi"/>
                <w:b/>
                <w:bCs/>
                <w:color w:val="000000"/>
                <w:sz w:val="20"/>
                <w:szCs w:val="20"/>
                <w:lang w:eastAsia="en-AU"/>
              </w:rPr>
            </w:pPr>
            <w:r w:rsidRPr="006F43D9">
              <w:rPr>
                <w:rFonts w:asciiTheme="minorHAnsi" w:eastAsia="Times New Roman" w:hAnsiTheme="minorHAnsi" w:cstheme="minorHAnsi"/>
                <w:b/>
                <w:bCs/>
                <w:color w:val="000000"/>
                <w:sz w:val="20"/>
                <w:szCs w:val="20"/>
                <w:lang w:eastAsia="en-AU"/>
              </w:rPr>
              <w:t>HPS no.</w:t>
            </w:r>
          </w:p>
        </w:tc>
        <w:tc>
          <w:tcPr>
            <w:tcW w:w="1008" w:type="dxa"/>
            <w:shd w:val="clear" w:color="auto" w:fill="FABF8F" w:themeFill="accent6" w:themeFillTint="99"/>
            <w:hideMark/>
          </w:tcPr>
          <w:p w14:paraId="451CB3C1" w14:textId="77777777" w:rsidR="003101E5" w:rsidRPr="006F43D9" w:rsidRDefault="003101E5" w:rsidP="00CB10A2">
            <w:pPr>
              <w:spacing w:after="0" w:line="240" w:lineRule="auto"/>
              <w:jc w:val="center"/>
              <w:rPr>
                <w:rFonts w:asciiTheme="minorHAnsi" w:eastAsia="Times New Roman" w:hAnsiTheme="minorHAnsi" w:cstheme="minorHAnsi"/>
                <w:b/>
                <w:bCs/>
                <w:color w:val="000000"/>
                <w:sz w:val="20"/>
                <w:szCs w:val="20"/>
                <w:lang w:eastAsia="en-AU"/>
              </w:rPr>
            </w:pPr>
            <w:r w:rsidRPr="006F43D9">
              <w:rPr>
                <w:rFonts w:asciiTheme="minorHAnsi" w:eastAsia="Times New Roman" w:hAnsiTheme="minorHAnsi" w:cstheme="minorHAnsi"/>
                <w:b/>
                <w:bCs/>
                <w:color w:val="000000"/>
                <w:sz w:val="20"/>
                <w:szCs w:val="20"/>
                <w:lang w:eastAsia="en-AU"/>
              </w:rPr>
              <w:t>Area/Site no.</w:t>
            </w:r>
          </w:p>
        </w:tc>
        <w:tc>
          <w:tcPr>
            <w:tcW w:w="1789" w:type="dxa"/>
            <w:shd w:val="clear" w:color="auto" w:fill="FABF8F" w:themeFill="accent6" w:themeFillTint="99"/>
            <w:hideMark/>
          </w:tcPr>
          <w:p w14:paraId="7928BDD0" w14:textId="77777777" w:rsidR="003101E5" w:rsidRPr="006F43D9" w:rsidRDefault="003101E5" w:rsidP="00CB10A2">
            <w:pPr>
              <w:spacing w:after="0" w:line="240" w:lineRule="auto"/>
              <w:rPr>
                <w:rFonts w:asciiTheme="minorHAnsi" w:eastAsia="Times New Roman" w:hAnsiTheme="minorHAnsi" w:cstheme="minorHAnsi"/>
                <w:b/>
                <w:bCs/>
                <w:color w:val="000000"/>
                <w:sz w:val="20"/>
                <w:szCs w:val="20"/>
                <w:lang w:eastAsia="en-AU"/>
              </w:rPr>
            </w:pPr>
            <w:r w:rsidRPr="006F43D9">
              <w:rPr>
                <w:rFonts w:asciiTheme="minorHAnsi" w:eastAsia="Times New Roman" w:hAnsiTheme="minorHAnsi" w:cstheme="minorHAnsi"/>
                <w:b/>
                <w:bCs/>
                <w:color w:val="000000"/>
                <w:sz w:val="20"/>
                <w:szCs w:val="20"/>
                <w:lang w:eastAsia="en-AU"/>
              </w:rPr>
              <w:t>Site name</w:t>
            </w:r>
          </w:p>
        </w:tc>
        <w:tc>
          <w:tcPr>
            <w:tcW w:w="1404" w:type="dxa"/>
            <w:shd w:val="clear" w:color="auto" w:fill="FABF8F" w:themeFill="accent6" w:themeFillTint="99"/>
            <w:hideMark/>
          </w:tcPr>
          <w:p w14:paraId="2B06D870" w14:textId="77777777" w:rsidR="003101E5" w:rsidRPr="006F43D9" w:rsidRDefault="003101E5" w:rsidP="00CB10A2">
            <w:pPr>
              <w:spacing w:after="0" w:line="240" w:lineRule="auto"/>
              <w:rPr>
                <w:rFonts w:asciiTheme="minorHAnsi" w:eastAsia="Times New Roman" w:hAnsiTheme="minorHAnsi" w:cstheme="minorHAnsi"/>
                <w:b/>
                <w:bCs/>
                <w:color w:val="000000"/>
                <w:sz w:val="20"/>
                <w:szCs w:val="20"/>
                <w:lang w:eastAsia="en-AU"/>
              </w:rPr>
            </w:pPr>
            <w:r w:rsidRPr="006F43D9">
              <w:rPr>
                <w:rFonts w:asciiTheme="minorHAnsi" w:eastAsia="Times New Roman" w:hAnsiTheme="minorHAnsi" w:cstheme="minorHAnsi"/>
                <w:b/>
                <w:bCs/>
                <w:color w:val="000000"/>
                <w:sz w:val="20"/>
                <w:szCs w:val="20"/>
                <w:lang w:eastAsia="en-AU"/>
              </w:rPr>
              <w:t>Significance</w:t>
            </w:r>
          </w:p>
        </w:tc>
        <w:tc>
          <w:tcPr>
            <w:tcW w:w="3067" w:type="dxa"/>
            <w:shd w:val="clear" w:color="auto" w:fill="FABF8F" w:themeFill="accent6" w:themeFillTint="99"/>
            <w:hideMark/>
          </w:tcPr>
          <w:p w14:paraId="40AA0E8A" w14:textId="77777777" w:rsidR="003101E5" w:rsidRPr="006F43D9" w:rsidRDefault="003101E5" w:rsidP="00CB10A2">
            <w:pPr>
              <w:spacing w:after="0" w:line="240" w:lineRule="auto"/>
              <w:rPr>
                <w:rFonts w:asciiTheme="minorHAnsi" w:eastAsia="Times New Roman" w:hAnsiTheme="minorHAnsi" w:cstheme="minorHAnsi"/>
                <w:b/>
                <w:bCs/>
                <w:color w:val="000000"/>
                <w:sz w:val="20"/>
                <w:szCs w:val="20"/>
                <w:lang w:eastAsia="en-AU"/>
              </w:rPr>
            </w:pPr>
            <w:r w:rsidRPr="006F43D9">
              <w:rPr>
                <w:rFonts w:asciiTheme="minorHAnsi" w:eastAsia="Times New Roman" w:hAnsiTheme="minorHAnsi" w:cstheme="minorHAnsi"/>
                <w:b/>
                <w:bCs/>
                <w:color w:val="000000"/>
                <w:sz w:val="20"/>
                <w:szCs w:val="20"/>
                <w:lang w:eastAsia="en-AU"/>
              </w:rPr>
              <w:t>Zoning</w:t>
            </w:r>
            <w:r w:rsidR="00F73533">
              <w:rPr>
                <w:rFonts w:asciiTheme="minorHAnsi" w:eastAsia="Times New Roman" w:hAnsiTheme="minorHAnsi" w:cstheme="minorHAnsi"/>
                <w:b/>
                <w:bCs/>
                <w:color w:val="000000"/>
                <w:sz w:val="20"/>
                <w:szCs w:val="20"/>
                <w:lang w:eastAsia="en-AU"/>
              </w:rPr>
              <w:t xml:space="preserve"> management actions</w:t>
            </w:r>
          </w:p>
        </w:tc>
        <w:tc>
          <w:tcPr>
            <w:tcW w:w="2431" w:type="dxa"/>
            <w:shd w:val="clear" w:color="auto" w:fill="FABF8F" w:themeFill="accent6" w:themeFillTint="99"/>
          </w:tcPr>
          <w:p w14:paraId="56FC9368" w14:textId="77777777" w:rsidR="003101E5" w:rsidRPr="006F43D9" w:rsidRDefault="003101E5" w:rsidP="00CB10A2">
            <w:pPr>
              <w:spacing w:after="0" w:line="240" w:lineRule="auto"/>
              <w:rPr>
                <w:rFonts w:asciiTheme="minorHAnsi" w:eastAsia="Times New Roman" w:hAnsiTheme="minorHAnsi" w:cstheme="minorHAnsi"/>
                <w:b/>
                <w:bCs/>
                <w:color w:val="000000"/>
                <w:sz w:val="20"/>
                <w:szCs w:val="20"/>
                <w:lang w:eastAsia="en-AU"/>
              </w:rPr>
            </w:pPr>
            <w:r>
              <w:rPr>
                <w:rFonts w:asciiTheme="minorHAnsi" w:eastAsia="Times New Roman" w:hAnsiTheme="minorHAnsi" w:cstheme="minorHAnsi"/>
                <w:b/>
                <w:bCs/>
                <w:color w:val="000000"/>
                <w:sz w:val="20"/>
                <w:szCs w:val="20"/>
                <w:lang w:eastAsia="en-AU"/>
              </w:rPr>
              <w:t>Management</w:t>
            </w:r>
            <w:r w:rsidR="00444450">
              <w:rPr>
                <w:rFonts w:asciiTheme="minorHAnsi" w:eastAsia="Times New Roman" w:hAnsiTheme="minorHAnsi" w:cstheme="minorHAnsi"/>
                <w:b/>
                <w:bCs/>
                <w:color w:val="000000"/>
                <w:sz w:val="20"/>
                <w:szCs w:val="20"/>
                <w:lang w:eastAsia="en-AU"/>
              </w:rPr>
              <w:t xml:space="preserve"> actions</w:t>
            </w:r>
          </w:p>
        </w:tc>
      </w:tr>
      <w:tr w:rsidR="00E82BEC" w:rsidRPr="006F43D9" w14:paraId="188FF0FD" w14:textId="77777777" w:rsidTr="00137E6A">
        <w:trPr>
          <w:trHeight w:val="240"/>
        </w:trPr>
        <w:tc>
          <w:tcPr>
            <w:tcW w:w="1297" w:type="dxa"/>
          </w:tcPr>
          <w:p w14:paraId="1FCC17CC"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3B9ACDF"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Argyle State Forest</w:t>
            </w:r>
          </w:p>
        </w:tc>
        <w:tc>
          <w:tcPr>
            <w:tcW w:w="820" w:type="dxa"/>
            <w:shd w:val="clear" w:color="auto" w:fill="auto"/>
            <w:noWrap/>
            <w:hideMark/>
          </w:tcPr>
          <w:p w14:paraId="3529D6F5"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7920</w:t>
            </w:r>
          </w:p>
        </w:tc>
        <w:tc>
          <w:tcPr>
            <w:tcW w:w="1008" w:type="dxa"/>
            <w:shd w:val="clear" w:color="auto" w:fill="auto"/>
            <w:hideMark/>
          </w:tcPr>
          <w:p w14:paraId="212836DE"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ECDAF87"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Hodsman's Gate Hut Site</w:t>
            </w:r>
          </w:p>
        </w:tc>
        <w:tc>
          <w:tcPr>
            <w:tcW w:w="1404" w:type="dxa"/>
            <w:shd w:val="clear" w:color="auto" w:fill="auto"/>
            <w:hideMark/>
          </w:tcPr>
          <w:p w14:paraId="53D38F74"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63344EE"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30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7E85EF7" w14:textId="77777777" w:rsidR="003101E5" w:rsidRPr="006F43D9" w:rsidRDefault="00FE7A12" w:rsidP="00CB10A2">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FE7A12" w:rsidRPr="006F43D9" w14:paraId="4F07846E" w14:textId="77777777" w:rsidTr="00137E6A">
        <w:trPr>
          <w:trHeight w:val="240"/>
        </w:trPr>
        <w:tc>
          <w:tcPr>
            <w:tcW w:w="1297" w:type="dxa"/>
          </w:tcPr>
          <w:p w14:paraId="651CE9C8"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1418FA0"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Barp State Forest</w:t>
            </w:r>
          </w:p>
        </w:tc>
        <w:tc>
          <w:tcPr>
            <w:tcW w:w="820" w:type="dxa"/>
            <w:shd w:val="clear" w:color="auto" w:fill="auto"/>
            <w:noWrap/>
            <w:hideMark/>
          </w:tcPr>
          <w:p w14:paraId="6B2FAB2A"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7029</w:t>
            </w:r>
          </w:p>
        </w:tc>
        <w:tc>
          <w:tcPr>
            <w:tcW w:w="1008" w:type="dxa"/>
            <w:shd w:val="clear" w:color="auto" w:fill="auto"/>
            <w:hideMark/>
          </w:tcPr>
          <w:p w14:paraId="1EC65362"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979AA72"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Belgian / Perseverence Quartz Gold Mine</w:t>
            </w:r>
          </w:p>
        </w:tc>
        <w:tc>
          <w:tcPr>
            <w:tcW w:w="1404" w:type="dxa"/>
            <w:shd w:val="clear" w:color="auto" w:fill="auto"/>
            <w:hideMark/>
          </w:tcPr>
          <w:p w14:paraId="0B8CBB12"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0F16B58"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100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8AFE596" w14:textId="77777777" w:rsidR="00FE7A12" w:rsidRPr="006F43D9" w:rsidRDefault="00FE7A1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FE7A12" w:rsidRPr="006F43D9" w14:paraId="302311A1" w14:textId="77777777" w:rsidTr="00137E6A">
        <w:trPr>
          <w:trHeight w:val="240"/>
        </w:trPr>
        <w:tc>
          <w:tcPr>
            <w:tcW w:w="1297" w:type="dxa"/>
          </w:tcPr>
          <w:p w14:paraId="6E70611A"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84A06EC"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Barp State Forest</w:t>
            </w:r>
          </w:p>
        </w:tc>
        <w:tc>
          <w:tcPr>
            <w:tcW w:w="820" w:type="dxa"/>
            <w:shd w:val="clear" w:color="auto" w:fill="auto"/>
            <w:noWrap/>
            <w:hideMark/>
          </w:tcPr>
          <w:p w14:paraId="7AF87BE6"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7028</w:t>
            </w:r>
          </w:p>
        </w:tc>
        <w:tc>
          <w:tcPr>
            <w:tcW w:w="1008" w:type="dxa"/>
            <w:shd w:val="clear" w:color="auto" w:fill="auto"/>
            <w:hideMark/>
          </w:tcPr>
          <w:p w14:paraId="29B62389"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B7E17B6"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Belgian Reef Cyanide Vat</w:t>
            </w:r>
          </w:p>
        </w:tc>
        <w:tc>
          <w:tcPr>
            <w:tcW w:w="1404" w:type="dxa"/>
            <w:shd w:val="clear" w:color="auto" w:fill="auto"/>
            <w:hideMark/>
          </w:tcPr>
          <w:p w14:paraId="3F606BE5"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11814AB"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3DDD437" w14:textId="77777777" w:rsidR="00FE7A12" w:rsidRPr="006F43D9" w:rsidRDefault="00FE7A1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FE7A12" w:rsidRPr="006F43D9" w14:paraId="3ACF6373" w14:textId="77777777" w:rsidTr="00137E6A">
        <w:trPr>
          <w:trHeight w:val="240"/>
        </w:trPr>
        <w:tc>
          <w:tcPr>
            <w:tcW w:w="1297" w:type="dxa"/>
          </w:tcPr>
          <w:p w14:paraId="4C682A8C"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3352DA0"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Bealiba State Forest</w:t>
            </w:r>
          </w:p>
        </w:tc>
        <w:tc>
          <w:tcPr>
            <w:tcW w:w="820" w:type="dxa"/>
            <w:shd w:val="clear" w:color="auto" w:fill="auto"/>
            <w:noWrap/>
            <w:hideMark/>
          </w:tcPr>
          <w:p w14:paraId="3A243B20"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7313</w:t>
            </w:r>
          </w:p>
        </w:tc>
        <w:tc>
          <w:tcPr>
            <w:tcW w:w="1008" w:type="dxa"/>
            <w:shd w:val="clear" w:color="auto" w:fill="auto"/>
            <w:hideMark/>
          </w:tcPr>
          <w:p w14:paraId="1AFD18F6"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AB36324"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Bealiba Forest Timber Camp</w:t>
            </w:r>
          </w:p>
        </w:tc>
        <w:tc>
          <w:tcPr>
            <w:tcW w:w="1404" w:type="dxa"/>
            <w:shd w:val="clear" w:color="auto" w:fill="auto"/>
            <w:hideMark/>
          </w:tcPr>
          <w:p w14:paraId="4EEF4ABF"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D13662A"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C433EDB" w14:textId="77777777" w:rsidR="00FE7A12" w:rsidRPr="006F43D9" w:rsidRDefault="00FE7A1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FE7A12" w:rsidRPr="006F43D9" w14:paraId="766676D9" w14:textId="77777777" w:rsidTr="00137E6A">
        <w:trPr>
          <w:trHeight w:val="480"/>
        </w:trPr>
        <w:tc>
          <w:tcPr>
            <w:tcW w:w="1297" w:type="dxa"/>
          </w:tcPr>
          <w:p w14:paraId="41271169"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2D3D2CC"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Bealiba State Forest</w:t>
            </w:r>
          </w:p>
        </w:tc>
        <w:tc>
          <w:tcPr>
            <w:tcW w:w="820" w:type="dxa"/>
            <w:shd w:val="clear" w:color="auto" w:fill="auto"/>
            <w:noWrap/>
            <w:hideMark/>
          </w:tcPr>
          <w:p w14:paraId="634A93EE"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7265</w:t>
            </w:r>
          </w:p>
        </w:tc>
        <w:tc>
          <w:tcPr>
            <w:tcW w:w="1008" w:type="dxa"/>
            <w:shd w:val="clear" w:color="auto" w:fill="auto"/>
            <w:hideMark/>
          </w:tcPr>
          <w:p w14:paraId="3F19F7AA"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23F054E"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Three Grain Gully Alluvial Workings / First Inkerman Diggings</w:t>
            </w:r>
          </w:p>
        </w:tc>
        <w:tc>
          <w:tcPr>
            <w:tcW w:w="1404" w:type="dxa"/>
            <w:shd w:val="clear" w:color="auto" w:fill="auto"/>
            <w:hideMark/>
          </w:tcPr>
          <w:p w14:paraId="26BB654B"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7E29AD8F"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FF43373" w14:textId="77777777" w:rsidR="00FE7A12" w:rsidRPr="006F43D9" w:rsidRDefault="00FE7A1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FE7A12" w:rsidRPr="006F43D9" w14:paraId="47E56810" w14:textId="77777777" w:rsidTr="00137E6A">
        <w:trPr>
          <w:trHeight w:val="240"/>
        </w:trPr>
        <w:tc>
          <w:tcPr>
            <w:tcW w:w="1297" w:type="dxa"/>
          </w:tcPr>
          <w:p w14:paraId="53EA6C40"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347B22F"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Clunes State Forest</w:t>
            </w:r>
          </w:p>
        </w:tc>
        <w:tc>
          <w:tcPr>
            <w:tcW w:w="820" w:type="dxa"/>
            <w:shd w:val="clear" w:color="auto" w:fill="auto"/>
            <w:noWrap/>
            <w:hideMark/>
          </w:tcPr>
          <w:p w14:paraId="508B943C"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6261</w:t>
            </w:r>
          </w:p>
        </w:tc>
        <w:tc>
          <w:tcPr>
            <w:tcW w:w="1008" w:type="dxa"/>
            <w:shd w:val="clear" w:color="auto" w:fill="auto"/>
            <w:hideMark/>
          </w:tcPr>
          <w:p w14:paraId="15C28F80" w14:textId="77777777" w:rsidR="00FE7A12" w:rsidRPr="006F43D9" w:rsidRDefault="00FE7A12"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407E2D6"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Mount Glasgow Reef Workings</w:t>
            </w:r>
          </w:p>
        </w:tc>
        <w:tc>
          <w:tcPr>
            <w:tcW w:w="1404" w:type="dxa"/>
            <w:shd w:val="clear" w:color="auto" w:fill="auto"/>
            <w:hideMark/>
          </w:tcPr>
          <w:p w14:paraId="1D961492"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19FDCF0" w14:textId="77777777" w:rsidR="00FE7A12" w:rsidRPr="006F43D9" w:rsidRDefault="00FE7A12"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CEBAA00" w14:textId="77777777" w:rsidR="00FE7A12" w:rsidRPr="006F43D9" w:rsidRDefault="00FE7A1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E82BEC" w:rsidRPr="006F43D9" w14:paraId="45F72826" w14:textId="77777777" w:rsidTr="00137E6A">
        <w:trPr>
          <w:trHeight w:val="480"/>
        </w:trPr>
        <w:tc>
          <w:tcPr>
            <w:tcW w:w="1297" w:type="dxa"/>
          </w:tcPr>
          <w:p w14:paraId="46D61224"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D82D13D"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Costerfield State Forest</w:t>
            </w:r>
          </w:p>
        </w:tc>
        <w:tc>
          <w:tcPr>
            <w:tcW w:w="820" w:type="dxa"/>
            <w:shd w:val="clear" w:color="auto" w:fill="auto"/>
            <w:noWrap/>
            <w:hideMark/>
          </w:tcPr>
          <w:p w14:paraId="3EA1C2B0"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5423</w:t>
            </w:r>
          </w:p>
        </w:tc>
        <w:tc>
          <w:tcPr>
            <w:tcW w:w="1008" w:type="dxa"/>
            <w:shd w:val="clear" w:color="auto" w:fill="auto"/>
            <w:hideMark/>
          </w:tcPr>
          <w:p w14:paraId="5EB6B63F"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VHR: H1298</w:t>
            </w:r>
          </w:p>
        </w:tc>
        <w:tc>
          <w:tcPr>
            <w:tcW w:w="1789" w:type="dxa"/>
            <w:shd w:val="clear" w:color="auto" w:fill="auto"/>
            <w:hideMark/>
          </w:tcPr>
          <w:p w14:paraId="227A86B3"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Bombay Mine &amp; Cyanide Works</w:t>
            </w:r>
          </w:p>
        </w:tc>
        <w:tc>
          <w:tcPr>
            <w:tcW w:w="1404" w:type="dxa"/>
            <w:shd w:val="clear" w:color="auto" w:fill="auto"/>
            <w:hideMark/>
          </w:tcPr>
          <w:p w14:paraId="518E4583"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5A0D8D2D"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4EDE857"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p>
        </w:tc>
      </w:tr>
      <w:tr w:rsidR="00E82BEC" w:rsidRPr="006F43D9" w14:paraId="4539167F" w14:textId="77777777" w:rsidTr="00137E6A">
        <w:trPr>
          <w:trHeight w:val="480"/>
        </w:trPr>
        <w:tc>
          <w:tcPr>
            <w:tcW w:w="1297" w:type="dxa"/>
          </w:tcPr>
          <w:p w14:paraId="35CC0BC7"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FECA031"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Costerfield State Forest</w:t>
            </w:r>
          </w:p>
        </w:tc>
        <w:tc>
          <w:tcPr>
            <w:tcW w:w="820" w:type="dxa"/>
            <w:shd w:val="clear" w:color="auto" w:fill="auto"/>
            <w:noWrap/>
            <w:hideMark/>
          </w:tcPr>
          <w:p w14:paraId="63CA5BE7"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5592</w:t>
            </w:r>
          </w:p>
        </w:tc>
        <w:tc>
          <w:tcPr>
            <w:tcW w:w="1008" w:type="dxa"/>
            <w:shd w:val="clear" w:color="auto" w:fill="auto"/>
            <w:hideMark/>
          </w:tcPr>
          <w:p w14:paraId="6534A088"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VHR: H1298</w:t>
            </w:r>
          </w:p>
        </w:tc>
        <w:tc>
          <w:tcPr>
            <w:tcW w:w="1789" w:type="dxa"/>
            <w:shd w:val="clear" w:color="auto" w:fill="auto"/>
            <w:hideMark/>
          </w:tcPr>
          <w:p w14:paraId="2EFF65A9"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Costerfield Mine Main Shaft Site</w:t>
            </w:r>
          </w:p>
        </w:tc>
        <w:tc>
          <w:tcPr>
            <w:tcW w:w="1404" w:type="dxa"/>
            <w:shd w:val="clear" w:color="auto" w:fill="auto"/>
            <w:hideMark/>
          </w:tcPr>
          <w:p w14:paraId="16EBDF96"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71ED3323"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3CFC804"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p>
        </w:tc>
      </w:tr>
      <w:tr w:rsidR="00E82BEC" w:rsidRPr="006F43D9" w14:paraId="4A5BF4C7" w14:textId="77777777" w:rsidTr="00137E6A">
        <w:trPr>
          <w:trHeight w:val="240"/>
        </w:trPr>
        <w:tc>
          <w:tcPr>
            <w:tcW w:w="1297" w:type="dxa"/>
          </w:tcPr>
          <w:p w14:paraId="3A20E632"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B2BE0C3"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Costerfield State Forest</w:t>
            </w:r>
          </w:p>
        </w:tc>
        <w:tc>
          <w:tcPr>
            <w:tcW w:w="820" w:type="dxa"/>
            <w:shd w:val="clear" w:color="auto" w:fill="auto"/>
            <w:noWrap/>
            <w:hideMark/>
          </w:tcPr>
          <w:p w14:paraId="7D5A4F16"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6226</w:t>
            </w:r>
          </w:p>
        </w:tc>
        <w:tc>
          <w:tcPr>
            <w:tcW w:w="1008" w:type="dxa"/>
            <w:shd w:val="clear" w:color="auto" w:fill="auto"/>
            <w:hideMark/>
          </w:tcPr>
          <w:p w14:paraId="0C98EC51"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1AE9380"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Minerva Mine</w:t>
            </w:r>
          </w:p>
        </w:tc>
        <w:tc>
          <w:tcPr>
            <w:tcW w:w="1404" w:type="dxa"/>
            <w:shd w:val="clear" w:color="auto" w:fill="auto"/>
            <w:hideMark/>
          </w:tcPr>
          <w:p w14:paraId="015D788F"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9E6BE5E"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42213BD"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31225F42" w14:textId="77777777" w:rsidTr="00137E6A">
        <w:trPr>
          <w:trHeight w:val="240"/>
        </w:trPr>
        <w:tc>
          <w:tcPr>
            <w:tcW w:w="1297" w:type="dxa"/>
          </w:tcPr>
          <w:p w14:paraId="44CA5C3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23FC53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Costerfield State Forest</w:t>
            </w:r>
          </w:p>
        </w:tc>
        <w:tc>
          <w:tcPr>
            <w:tcW w:w="820" w:type="dxa"/>
            <w:shd w:val="clear" w:color="auto" w:fill="auto"/>
            <w:noWrap/>
            <w:hideMark/>
          </w:tcPr>
          <w:p w14:paraId="037D29F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6297</w:t>
            </w:r>
          </w:p>
        </w:tc>
        <w:tc>
          <w:tcPr>
            <w:tcW w:w="1008" w:type="dxa"/>
            <w:shd w:val="clear" w:color="auto" w:fill="auto"/>
            <w:hideMark/>
          </w:tcPr>
          <w:p w14:paraId="73BFCCE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024DAD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New Alison Mine</w:t>
            </w:r>
          </w:p>
        </w:tc>
        <w:tc>
          <w:tcPr>
            <w:tcW w:w="1404" w:type="dxa"/>
            <w:shd w:val="clear" w:color="auto" w:fill="auto"/>
            <w:hideMark/>
          </w:tcPr>
          <w:p w14:paraId="40ED306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667546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100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51EFED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0D8D7D2" w14:textId="77777777" w:rsidTr="00137E6A">
        <w:trPr>
          <w:trHeight w:val="240"/>
        </w:trPr>
        <w:tc>
          <w:tcPr>
            <w:tcW w:w="1297" w:type="dxa"/>
          </w:tcPr>
          <w:p w14:paraId="0EAD3DD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72968C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Costerfield State Forest</w:t>
            </w:r>
          </w:p>
        </w:tc>
        <w:tc>
          <w:tcPr>
            <w:tcW w:w="820" w:type="dxa"/>
            <w:shd w:val="clear" w:color="auto" w:fill="auto"/>
            <w:noWrap/>
            <w:hideMark/>
          </w:tcPr>
          <w:p w14:paraId="7AA5325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6434</w:t>
            </w:r>
          </w:p>
        </w:tc>
        <w:tc>
          <w:tcPr>
            <w:tcW w:w="1008" w:type="dxa"/>
            <w:shd w:val="clear" w:color="auto" w:fill="auto"/>
            <w:hideMark/>
          </w:tcPr>
          <w:p w14:paraId="2E893F9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258A99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Old Alison Shaft</w:t>
            </w:r>
          </w:p>
        </w:tc>
        <w:tc>
          <w:tcPr>
            <w:tcW w:w="1404" w:type="dxa"/>
            <w:shd w:val="clear" w:color="auto" w:fill="auto"/>
            <w:hideMark/>
          </w:tcPr>
          <w:p w14:paraId="7E6DFE3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CBF267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100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C33F8B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5E2C8C3" w14:textId="77777777" w:rsidTr="00137E6A">
        <w:trPr>
          <w:trHeight w:val="480"/>
        </w:trPr>
        <w:tc>
          <w:tcPr>
            <w:tcW w:w="1297" w:type="dxa"/>
          </w:tcPr>
          <w:p w14:paraId="79DC899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C97AB8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Costerfield State Forest</w:t>
            </w:r>
          </w:p>
        </w:tc>
        <w:tc>
          <w:tcPr>
            <w:tcW w:w="820" w:type="dxa"/>
            <w:shd w:val="clear" w:color="auto" w:fill="auto"/>
            <w:noWrap/>
            <w:hideMark/>
          </w:tcPr>
          <w:p w14:paraId="019BC76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6818</w:t>
            </w:r>
          </w:p>
        </w:tc>
        <w:tc>
          <w:tcPr>
            <w:tcW w:w="1008" w:type="dxa"/>
            <w:shd w:val="clear" w:color="auto" w:fill="auto"/>
            <w:hideMark/>
          </w:tcPr>
          <w:p w14:paraId="503CF20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D1E31A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Taits Shaft (South Costerfield Gold &amp; Antimony Mining Co.)</w:t>
            </w:r>
          </w:p>
        </w:tc>
        <w:tc>
          <w:tcPr>
            <w:tcW w:w="1404" w:type="dxa"/>
            <w:shd w:val="clear" w:color="auto" w:fill="auto"/>
            <w:hideMark/>
          </w:tcPr>
          <w:p w14:paraId="1A6334E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AF0361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C58CDFB"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7ED65DB" w14:textId="77777777" w:rsidTr="00137E6A">
        <w:trPr>
          <w:trHeight w:val="240"/>
        </w:trPr>
        <w:tc>
          <w:tcPr>
            <w:tcW w:w="1297" w:type="dxa"/>
          </w:tcPr>
          <w:p w14:paraId="383CAB9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A90B0E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6BDE717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5412</w:t>
            </w:r>
          </w:p>
        </w:tc>
        <w:tc>
          <w:tcPr>
            <w:tcW w:w="1008" w:type="dxa"/>
            <w:shd w:val="clear" w:color="auto" w:fill="auto"/>
            <w:hideMark/>
          </w:tcPr>
          <w:p w14:paraId="4FB3D83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17B9FA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Bluchers Gully Puddler No. 1</w:t>
            </w:r>
          </w:p>
        </w:tc>
        <w:tc>
          <w:tcPr>
            <w:tcW w:w="1404" w:type="dxa"/>
            <w:shd w:val="clear" w:color="auto" w:fill="auto"/>
            <w:hideMark/>
          </w:tcPr>
          <w:p w14:paraId="3EA8E7C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0D02E1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D84BA56"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AA5CD0D" w14:textId="77777777" w:rsidTr="00137E6A">
        <w:trPr>
          <w:trHeight w:val="240"/>
        </w:trPr>
        <w:tc>
          <w:tcPr>
            <w:tcW w:w="1297" w:type="dxa"/>
          </w:tcPr>
          <w:p w14:paraId="1969831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FD5C3F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46CCD68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8020</w:t>
            </w:r>
          </w:p>
        </w:tc>
        <w:tc>
          <w:tcPr>
            <w:tcW w:w="1008" w:type="dxa"/>
            <w:shd w:val="clear" w:color="auto" w:fill="auto"/>
            <w:hideMark/>
          </w:tcPr>
          <w:p w14:paraId="3B4F624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F7AC23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Bluchers Gully Puddler No. 2</w:t>
            </w:r>
          </w:p>
        </w:tc>
        <w:tc>
          <w:tcPr>
            <w:tcW w:w="1404" w:type="dxa"/>
            <w:shd w:val="clear" w:color="auto" w:fill="auto"/>
            <w:hideMark/>
          </w:tcPr>
          <w:p w14:paraId="537AAD0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44D8E3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E547F5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7BB562C" w14:textId="77777777" w:rsidTr="00137E6A">
        <w:trPr>
          <w:trHeight w:val="240"/>
        </w:trPr>
        <w:tc>
          <w:tcPr>
            <w:tcW w:w="1297" w:type="dxa"/>
          </w:tcPr>
          <w:p w14:paraId="65B8382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74EEE2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5A12708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8021</w:t>
            </w:r>
          </w:p>
        </w:tc>
        <w:tc>
          <w:tcPr>
            <w:tcW w:w="1008" w:type="dxa"/>
            <w:shd w:val="clear" w:color="auto" w:fill="auto"/>
            <w:hideMark/>
          </w:tcPr>
          <w:p w14:paraId="1073031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74B723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Bluchers Gully Puddler No. 3</w:t>
            </w:r>
          </w:p>
        </w:tc>
        <w:tc>
          <w:tcPr>
            <w:tcW w:w="1404" w:type="dxa"/>
            <w:shd w:val="clear" w:color="auto" w:fill="auto"/>
            <w:hideMark/>
          </w:tcPr>
          <w:p w14:paraId="1469531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7A477A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B8F68FB"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35D9053" w14:textId="77777777" w:rsidTr="00137E6A">
        <w:trPr>
          <w:trHeight w:val="240"/>
        </w:trPr>
        <w:tc>
          <w:tcPr>
            <w:tcW w:w="1297" w:type="dxa"/>
          </w:tcPr>
          <w:p w14:paraId="68E5D2E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3D846E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2B23D53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8022</w:t>
            </w:r>
          </w:p>
        </w:tc>
        <w:tc>
          <w:tcPr>
            <w:tcW w:w="1008" w:type="dxa"/>
            <w:shd w:val="clear" w:color="auto" w:fill="auto"/>
            <w:hideMark/>
          </w:tcPr>
          <w:p w14:paraId="18B88B8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ACCC7D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Bluchers Gully Puddler No. 4</w:t>
            </w:r>
          </w:p>
        </w:tc>
        <w:tc>
          <w:tcPr>
            <w:tcW w:w="1404" w:type="dxa"/>
            <w:shd w:val="clear" w:color="auto" w:fill="auto"/>
            <w:hideMark/>
          </w:tcPr>
          <w:p w14:paraId="1D1BD6E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0112F1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E4976C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0858412" w14:textId="77777777" w:rsidTr="00137E6A">
        <w:trPr>
          <w:trHeight w:val="240"/>
        </w:trPr>
        <w:tc>
          <w:tcPr>
            <w:tcW w:w="1297" w:type="dxa"/>
          </w:tcPr>
          <w:p w14:paraId="57767B3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7610C1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6119FA3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5415</w:t>
            </w:r>
          </w:p>
        </w:tc>
        <w:tc>
          <w:tcPr>
            <w:tcW w:w="1008" w:type="dxa"/>
            <w:shd w:val="clear" w:color="auto" w:fill="auto"/>
            <w:hideMark/>
          </w:tcPr>
          <w:p w14:paraId="3CA1EA6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AA9342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Bluchers Reef Cyanide Works</w:t>
            </w:r>
          </w:p>
        </w:tc>
        <w:tc>
          <w:tcPr>
            <w:tcW w:w="1404" w:type="dxa"/>
            <w:shd w:val="clear" w:color="auto" w:fill="auto"/>
            <w:hideMark/>
          </w:tcPr>
          <w:p w14:paraId="3842766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8C492F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847409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E82BEC" w:rsidRPr="006F43D9" w14:paraId="6EE729EB" w14:textId="77777777" w:rsidTr="00137E6A">
        <w:trPr>
          <w:trHeight w:val="480"/>
        </w:trPr>
        <w:tc>
          <w:tcPr>
            <w:tcW w:w="1297" w:type="dxa"/>
          </w:tcPr>
          <w:p w14:paraId="5D288E9D"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7F40256"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670A8D42"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5348</w:t>
            </w:r>
          </w:p>
        </w:tc>
        <w:tc>
          <w:tcPr>
            <w:tcW w:w="1008" w:type="dxa"/>
            <w:shd w:val="clear" w:color="auto" w:fill="auto"/>
            <w:hideMark/>
          </w:tcPr>
          <w:p w14:paraId="1ADA0C19"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A0EDCDF"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Bully Gully Battery, Distillery, Puddler, House Site &amp; Cyanide Works</w:t>
            </w:r>
          </w:p>
        </w:tc>
        <w:tc>
          <w:tcPr>
            <w:tcW w:w="1404" w:type="dxa"/>
            <w:shd w:val="clear" w:color="auto" w:fill="auto"/>
            <w:hideMark/>
          </w:tcPr>
          <w:p w14:paraId="673C1CEB"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082E4F46"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SPZ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3A3D31E"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459919F3" w14:textId="77777777" w:rsidTr="00137E6A">
        <w:trPr>
          <w:trHeight w:val="240"/>
        </w:trPr>
        <w:tc>
          <w:tcPr>
            <w:tcW w:w="1297" w:type="dxa"/>
          </w:tcPr>
          <w:p w14:paraId="35401EA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7E5818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3AA6F81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5481</w:t>
            </w:r>
          </w:p>
        </w:tc>
        <w:tc>
          <w:tcPr>
            <w:tcW w:w="1008" w:type="dxa"/>
            <w:shd w:val="clear" w:color="auto" w:fill="auto"/>
            <w:hideMark/>
          </w:tcPr>
          <w:p w14:paraId="3288D23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5F465F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Cambrian Mine &amp; Puddler</w:t>
            </w:r>
          </w:p>
        </w:tc>
        <w:tc>
          <w:tcPr>
            <w:tcW w:w="1404" w:type="dxa"/>
            <w:shd w:val="clear" w:color="auto" w:fill="auto"/>
            <w:hideMark/>
          </w:tcPr>
          <w:p w14:paraId="4BF959A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7F02A3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100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3913B3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6204A97" w14:textId="77777777" w:rsidTr="00137E6A">
        <w:trPr>
          <w:trHeight w:val="240"/>
        </w:trPr>
        <w:tc>
          <w:tcPr>
            <w:tcW w:w="1297" w:type="dxa"/>
          </w:tcPr>
          <w:p w14:paraId="1D8553E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EEF6EA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6273B71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5688</w:t>
            </w:r>
          </w:p>
        </w:tc>
        <w:tc>
          <w:tcPr>
            <w:tcW w:w="1008" w:type="dxa"/>
            <w:shd w:val="clear" w:color="auto" w:fill="auto"/>
            <w:hideMark/>
          </w:tcPr>
          <w:p w14:paraId="0C437AF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3D23E5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Eaglehawk Dam &amp; Puddler</w:t>
            </w:r>
          </w:p>
        </w:tc>
        <w:tc>
          <w:tcPr>
            <w:tcW w:w="1404" w:type="dxa"/>
            <w:shd w:val="clear" w:color="auto" w:fill="auto"/>
            <w:hideMark/>
          </w:tcPr>
          <w:p w14:paraId="03AF325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32A915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3177640"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FB3083B" w14:textId="77777777" w:rsidTr="00137E6A">
        <w:trPr>
          <w:trHeight w:val="240"/>
        </w:trPr>
        <w:tc>
          <w:tcPr>
            <w:tcW w:w="1297" w:type="dxa"/>
          </w:tcPr>
          <w:p w14:paraId="4FDA7EC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C3ECFA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60B0B2A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5691</w:t>
            </w:r>
          </w:p>
        </w:tc>
        <w:tc>
          <w:tcPr>
            <w:tcW w:w="1008" w:type="dxa"/>
            <w:shd w:val="clear" w:color="auto" w:fill="auto"/>
            <w:hideMark/>
          </w:tcPr>
          <w:p w14:paraId="75C17B1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A9D035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Eaglehawk Gully Puddler No. 1</w:t>
            </w:r>
          </w:p>
        </w:tc>
        <w:tc>
          <w:tcPr>
            <w:tcW w:w="1404" w:type="dxa"/>
            <w:shd w:val="clear" w:color="auto" w:fill="auto"/>
            <w:hideMark/>
          </w:tcPr>
          <w:p w14:paraId="149516F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69EC1B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37A8E5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1F14EF0" w14:textId="77777777" w:rsidTr="00137E6A">
        <w:trPr>
          <w:trHeight w:val="240"/>
        </w:trPr>
        <w:tc>
          <w:tcPr>
            <w:tcW w:w="1297" w:type="dxa"/>
          </w:tcPr>
          <w:p w14:paraId="624F7F7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EDB109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5518487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7327</w:t>
            </w:r>
          </w:p>
        </w:tc>
        <w:tc>
          <w:tcPr>
            <w:tcW w:w="1008" w:type="dxa"/>
            <w:shd w:val="clear" w:color="auto" w:fill="auto"/>
            <w:hideMark/>
          </w:tcPr>
          <w:p w14:paraId="1FA0243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D9A33E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Eaglehawk Gully Puddler No. 2</w:t>
            </w:r>
          </w:p>
        </w:tc>
        <w:tc>
          <w:tcPr>
            <w:tcW w:w="1404" w:type="dxa"/>
            <w:shd w:val="clear" w:color="auto" w:fill="auto"/>
            <w:hideMark/>
          </w:tcPr>
          <w:p w14:paraId="7FC65AF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79DAAF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6B3FCA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E1AD790" w14:textId="77777777" w:rsidTr="00137E6A">
        <w:trPr>
          <w:trHeight w:val="240"/>
        </w:trPr>
        <w:tc>
          <w:tcPr>
            <w:tcW w:w="1297" w:type="dxa"/>
          </w:tcPr>
          <w:p w14:paraId="516E422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DEC9A7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48EEF8A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7326</w:t>
            </w:r>
          </w:p>
        </w:tc>
        <w:tc>
          <w:tcPr>
            <w:tcW w:w="1008" w:type="dxa"/>
            <w:shd w:val="clear" w:color="auto" w:fill="auto"/>
            <w:hideMark/>
          </w:tcPr>
          <w:p w14:paraId="12C64A0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C12D83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Four Mile Flat Puddler</w:t>
            </w:r>
          </w:p>
        </w:tc>
        <w:tc>
          <w:tcPr>
            <w:tcW w:w="1404" w:type="dxa"/>
            <w:shd w:val="clear" w:color="auto" w:fill="auto"/>
            <w:hideMark/>
          </w:tcPr>
          <w:p w14:paraId="59FCADF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DAB82C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7C3D04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E82BEC" w:rsidRPr="006F43D9" w14:paraId="668C70BF" w14:textId="77777777" w:rsidTr="00137E6A">
        <w:trPr>
          <w:trHeight w:val="240"/>
        </w:trPr>
        <w:tc>
          <w:tcPr>
            <w:tcW w:w="1297" w:type="dxa"/>
          </w:tcPr>
          <w:p w14:paraId="26CC94FE"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17C9A69"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743C6238"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7990</w:t>
            </w:r>
          </w:p>
        </w:tc>
        <w:tc>
          <w:tcPr>
            <w:tcW w:w="1008" w:type="dxa"/>
            <w:shd w:val="clear" w:color="auto" w:fill="auto"/>
            <w:hideMark/>
          </w:tcPr>
          <w:p w14:paraId="4B90E166"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023E4FE"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Golden Point (Eaglehawk Reef) Burial Ground</w:t>
            </w:r>
          </w:p>
        </w:tc>
        <w:tc>
          <w:tcPr>
            <w:tcW w:w="1404" w:type="dxa"/>
            <w:shd w:val="clear" w:color="auto" w:fill="auto"/>
            <w:hideMark/>
          </w:tcPr>
          <w:p w14:paraId="4C149D12"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DDA893D"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3CFD0DC"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0F0E97FA" w14:textId="77777777" w:rsidTr="00137E6A">
        <w:trPr>
          <w:trHeight w:val="240"/>
        </w:trPr>
        <w:tc>
          <w:tcPr>
            <w:tcW w:w="1297" w:type="dxa"/>
          </w:tcPr>
          <w:p w14:paraId="34CE2DA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4BA001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4EA324F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5908</w:t>
            </w:r>
          </w:p>
        </w:tc>
        <w:tc>
          <w:tcPr>
            <w:tcW w:w="1008" w:type="dxa"/>
            <w:shd w:val="clear" w:color="auto" w:fill="auto"/>
            <w:hideMark/>
          </w:tcPr>
          <w:p w14:paraId="63CDD5B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A8BEFD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Great Extended Co.</w:t>
            </w:r>
          </w:p>
        </w:tc>
        <w:tc>
          <w:tcPr>
            <w:tcW w:w="1404" w:type="dxa"/>
            <w:shd w:val="clear" w:color="auto" w:fill="auto"/>
            <w:hideMark/>
          </w:tcPr>
          <w:p w14:paraId="157C232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65E780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40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12F4FA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D7802D1" w14:textId="77777777" w:rsidTr="00137E6A">
        <w:trPr>
          <w:trHeight w:val="480"/>
        </w:trPr>
        <w:tc>
          <w:tcPr>
            <w:tcW w:w="1297" w:type="dxa"/>
          </w:tcPr>
          <w:p w14:paraId="3DE9060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F99D07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3AE0309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7339</w:t>
            </w:r>
          </w:p>
        </w:tc>
        <w:tc>
          <w:tcPr>
            <w:tcW w:w="1008" w:type="dxa"/>
            <w:shd w:val="clear" w:color="auto" w:fill="auto"/>
            <w:hideMark/>
          </w:tcPr>
          <w:p w14:paraId="45B3E66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19A819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Interface between modern and old workings - White Horse Gully</w:t>
            </w:r>
          </w:p>
        </w:tc>
        <w:tc>
          <w:tcPr>
            <w:tcW w:w="1404" w:type="dxa"/>
            <w:shd w:val="clear" w:color="auto" w:fill="auto"/>
            <w:hideMark/>
          </w:tcPr>
          <w:p w14:paraId="3F6B447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112E80A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100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00AE82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91FBF8B" w14:textId="77777777" w:rsidTr="00137E6A">
        <w:trPr>
          <w:trHeight w:val="240"/>
        </w:trPr>
        <w:tc>
          <w:tcPr>
            <w:tcW w:w="1297" w:type="dxa"/>
          </w:tcPr>
          <w:p w14:paraId="0010FB0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67BBD3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7417009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7344</w:t>
            </w:r>
          </w:p>
        </w:tc>
        <w:tc>
          <w:tcPr>
            <w:tcW w:w="1008" w:type="dxa"/>
            <w:shd w:val="clear" w:color="auto" w:fill="auto"/>
            <w:hideMark/>
          </w:tcPr>
          <w:p w14:paraId="317E498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4D8253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 Lead Puddler</w:t>
            </w:r>
          </w:p>
        </w:tc>
        <w:tc>
          <w:tcPr>
            <w:tcW w:w="1404" w:type="dxa"/>
            <w:shd w:val="clear" w:color="auto" w:fill="auto"/>
            <w:hideMark/>
          </w:tcPr>
          <w:p w14:paraId="0319D43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0EF95F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2588629"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EBAC7CE" w14:textId="77777777" w:rsidTr="00137E6A">
        <w:trPr>
          <w:trHeight w:val="240"/>
        </w:trPr>
        <w:tc>
          <w:tcPr>
            <w:tcW w:w="1297" w:type="dxa"/>
          </w:tcPr>
          <w:p w14:paraId="4203F98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D87CB0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4D851E2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7961</w:t>
            </w:r>
          </w:p>
        </w:tc>
        <w:tc>
          <w:tcPr>
            <w:tcW w:w="1008" w:type="dxa"/>
            <w:shd w:val="clear" w:color="auto" w:fill="auto"/>
            <w:hideMark/>
          </w:tcPr>
          <w:p w14:paraId="06E321C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294889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Mosquito School Site</w:t>
            </w:r>
          </w:p>
        </w:tc>
        <w:tc>
          <w:tcPr>
            <w:tcW w:w="1404" w:type="dxa"/>
            <w:shd w:val="clear" w:color="auto" w:fill="auto"/>
            <w:hideMark/>
          </w:tcPr>
          <w:p w14:paraId="27480D6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235E88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30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92655EA"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E1293F6" w14:textId="77777777" w:rsidTr="00137E6A">
        <w:trPr>
          <w:trHeight w:val="240"/>
        </w:trPr>
        <w:tc>
          <w:tcPr>
            <w:tcW w:w="1297" w:type="dxa"/>
          </w:tcPr>
          <w:p w14:paraId="2E8FDC7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00A792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0CD6D3E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7960</w:t>
            </w:r>
          </w:p>
        </w:tc>
        <w:tc>
          <w:tcPr>
            <w:tcW w:w="1008" w:type="dxa"/>
            <w:shd w:val="clear" w:color="auto" w:fill="auto"/>
            <w:hideMark/>
          </w:tcPr>
          <w:p w14:paraId="288B9BE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EE9EBF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Puddler, off Centenary Track</w:t>
            </w:r>
          </w:p>
        </w:tc>
        <w:tc>
          <w:tcPr>
            <w:tcW w:w="1404" w:type="dxa"/>
            <w:shd w:val="clear" w:color="auto" w:fill="auto"/>
            <w:hideMark/>
          </w:tcPr>
          <w:p w14:paraId="3F0DB81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C5C635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F5C96D0"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A006DF2" w14:textId="77777777" w:rsidTr="00137E6A">
        <w:trPr>
          <w:trHeight w:val="240"/>
        </w:trPr>
        <w:tc>
          <w:tcPr>
            <w:tcW w:w="1297" w:type="dxa"/>
          </w:tcPr>
          <w:p w14:paraId="19C31B8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D032D9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2DF8816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6646</w:t>
            </w:r>
          </w:p>
        </w:tc>
        <w:tc>
          <w:tcPr>
            <w:tcW w:w="1008" w:type="dxa"/>
            <w:shd w:val="clear" w:color="auto" w:fill="auto"/>
            <w:hideMark/>
          </w:tcPr>
          <w:p w14:paraId="3189F36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44BE18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Schicer Gully Dam and Puddler</w:t>
            </w:r>
          </w:p>
        </w:tc>
        <w:tc>
          <w:tcPr>
            <w:tcW w:w="1404" w:type="dxa"/>
            <w:shd w:val="clear" w:color="auto" w:fill="auto"/>
            <w:hideMark/>
          </w:tcPr>
          <w:p w14:paraId="3E18D95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A56561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30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D3088E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10A8041" w14:textId="77777777" w:rsidTr="00137E6A">
        <w:trPr>
          <w:trHeight w:val="240"/>
        </w:trPr>
        <w:tc>
          <w:tcPr>
            <w:tcW w:w="1297" w:type="dxa"/>
          </w:tcPr>
          <w:p w14:paraId="4D868B9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DA6264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2A17466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7930</w:t>
            </w:r>
          </w:p>
        </w:tc>
        <w:tc>
          <w:tcPr>
            <w:tcW w:w="1008" w:type="dxa"/>
            <w:shd w:val="clear" w:color="auto" w:fill="auto"/>
            <w:hideMark/>
          </w:tcPr>
          <w:p w14:paraId="59F4209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59294B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Schicer Gully Dam Eucalyptus Distillery</w:t>
            </w:r>
          </w:p>
        </w:tc>
        <w:tc>
          <w:tcPr>
            <w:tcW w:w="1404" w:type="dxa"/>
            <w:shd w:val="clear" w:color="auto" w:fill="auto"/>
            <w:hideMark/>
          </w:tcPr>
          <w:p w14:paraId="6360579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20C582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E9DA688"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125283F" w14:textId="77777777" w:rsidTr="00137E6A">
        <w:trPr>
          <w:trHeight w:val="240"/>
        </w:trPr>
        <w:tc>
          <w:tcPr>
            <w:tcW w:w="1297" w:type="dxa"/>
          </w:tcPr>
          <w:p w14:paraId="3AE72E1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1DFA7D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0C3665C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6821</w:t>
            </w:r>
          </w:p>
        </w:tc>
        <w:tc>
          <w:tcPr>
            <w:tcW w:w="1008" w:type="dxa"/>
            <w:shd w:val="clear" w:color="auto" w:fill="auto"/>
            <w:hideMark/>
          </w:tcPr>
          <w:p w14:paraId="1DEC57F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EF8820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Talisman Mine Workings &amp; adjacent workings</w:t>
            </w:r>
          </w:p>
        </w:tc>
        <w:tc>
          <w:tcPr>
            <w:tcW w:w="1404" w:type="dxa"/>
            <w:shd w:val="clear" w:color="auto" w:fill="auto"/>
            <w:hideMark/>
          </w:tcPr>
          <w:p w14:paraId="6EA1A08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997842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4B4A4DA"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F150986" w14:textId="77777777" w:rsidTr="00137E6A">
        <w:trPr>
          <w:trHeight w:val="240"/>
        </w:trPr>
        <w:tc>
          <w:tcPr>
            <w:tcW w:w="1297" w:type="dxa"/>
          </w:tcPr>
          <w:p w14:paraId="7985C5A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BFDD1B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736459E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5692</w:t>
            </w:r>
          </w:p>
        </w:tc>
        <w:tc>
          <w:tcPr>
            <w:tcW w:w="1008" w:type="dxa"/>
            <w:shd w:val="clear" w:color="auto" w:fill="auto"/>
            <w:hideMark/>
          </w:tcPr>
          <w:p w14:paraId="6BDB25F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14BCC7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Western Dam Puddler</w:t>
            </w:r>
          </w:p>
        </w:tc>
        <w:tc>
          <w:tcPr>
            <w:tcW w:w="1404" w:type="dxa"/>
            <w:shd w:val="clear" w:color="auto" w:fill="auto"/>
            <w:hideMark/>
          </w:tcPr>
          <w:p w14:paraId="63F0E94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C32D53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5295E5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8D12177" w14:textId="77777777" w:rsidTr="00137E6A">
        <w:trPr>
          <w:trHeight w:val="240"/>
        </w:trPr>
        <w:tc>
          <w:tcPr>
            <w:tcW w:w="1297" w:type="dxa"/>
          </w:tcPr>
          <w:p w14:paraId="351B0BF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9A68B4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3539CB0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7341</w:t>
            </w:r>
          </w:p>
        </w:tc>
        <w:tc>
          <w:tcPr>
            <w:tcW w:w="1008" w:type="dxa"/>
            <w:shd w:val="clear" w:color="auto" w:fill="auto"/>
            <w:hideMark/>
          </w:tcPr>
          <w:p w14:paraId="052EBA2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CA7AE7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White Horse Gully Puddler &amp; Cyanide Works</w:t>
            </w:r>
          </w:p>
        </w:tc>
        <w:tc>
          <w:tcPr>
            <w:tcW w:w="1404" w:type="dxa"/>
            <w:shd w:val="clear" w:color="auto" w:fill="auto"/>
            <w:hideMark/>
          </w:tcPr>
          <w:p w14:paraId="77DC548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AA3CED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9428AB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36A9F75" w14:textId="77777777" w:rsidTr="00137E6A">
        <w:trPr>
          <w:trHeight w:val="240"/>
        </w:trPr>
        <w:tc>
          <w:tcPr>
            <w:tcW w:w="1297" w:type="dxa"/>
          </w:tcPr>
          <w:p w14:paraId="39FDC3E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751171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5CEF7A3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7337</w:t>
            </w:r>
          </w:p>
        </w:tc>
        <w:tc>
          <w:tcPr>
            <w:tcW w:w="1008" w:type="dxa"/>
            <w:shd w:val="clear" w:color="auto" w:fill="auto"/>
            <w:hideMark/>
          </w:tcPr>
          <w:p w14:paraId="6A31486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FB48EB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White Horse Gully Puddler No. 1</w:t>
            </w:r>
          </w:p>
        </w:tc>
        <w:tc>
          <w:tcPr>
            <w:tcW w:w="1404" w:type="dxa"/>
            <w:shd w:val="clear" w:color="auto" w:fill="auto"/>
            <w:hideMark/>
          </w:tcPr>
          <w:p w14:paraId="4CD495E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288272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C51A66F"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334B434" w14:textId="77777777" w:rsidTr="00137E6A">
        <w:trPr>
          <w:trHeight w:val="240"/>
        </w:trPr>
        <w:tc>
          <w:tcPr>
            <w:tcW w:w="1297" w:type="dxa"/>
          </w:tcPr>
          <w:p w14:paraId="1C7408A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A7C842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Craigie State Forest</w:t>
            </w:r>
          </w:p>
        </w:tc>
        <w:tc>
          <w:tcPr>
            <w:tcW w:w="820" w:type="dxa"/>
            <w:shd w:val="clear" w:color="auto" w:fill="auto"/>
            <w:noWrap/>
            <w:hideMark/>
          </w:tcPr>
          <w:p w14:paraId="05E76AD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8031</w:t>
            </w:r>
          </w:p>
        </w:tc>
        <w:tc>
          <w:tcPr>
            <w:tcW w:w="1008" w:type="dxa"/>
            <w:shd w:val="clear" w:color="auto" w:fill="auto"/>
            <w:hideMark/>
          </w:tcPr>
          <w:p w14:paraId="19FAB8A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28AFD3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White Horse Gully Puddler No. 2</w:t>
            </w:r>
          </w:p>
        </w:tc>
        <w:tc>
          <w:tcPr>
            <w:tcW w:w="1404" w:type="dxa"/>
            <w:shd w:val="clear" w:color="auto" w:fill="auto"/>
            <w:hideMark/>
          </w:tcPr>
          <w:p w14:paraId="69210E4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42EB2A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E89B013"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BEB3016" w14:textId="77777777" w:rsidTr="00137E6A">
        <w:trPr>
          <w:trHeight w:val="240"/>
        </w:trPr>
        <w:tc>
          <w:tcPr>
            <w:tcW w:w="1297" w:type="dxa"/>
          </w:tcPr>
          <w:p w14:paraId="17F1E69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626FA9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Daisy Hill State Forest</w:t>
            </w:r>
          </w:p>
        </w:tc>
        <w:tc>
          <w:tcPr>
            <w:tcW w:w="820" w:type="dxa"/>
            <w:shd w:val="clear" w:color="auto" w:fill="auto"/>
            <w:noWrap/>
            <w:hideMark/>
          </w:tcPr>
          <w:p w14:paraId="1067EF9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5403</w:t>
            </w:r>
          </w:p>
        </w:tc>
        <w:tc>
          <w:tcPr>
            <w:tcW w:w="1008" w:type="dxa"/>
            <w:shd w:val="clear" w:color="auto" w:fill="auto"/>
            <w:hideMark/>
          </w:tcPr>
          <w:p w14:paraId="7E5E1B1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B42088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Blacksmith's Gully Eucalyptus Distilliing Plant</w:t>
            </w:r>
          </w:p>
        </w:tc>
        <w:tc>
          <w:tcPr>
            <w:tcW w:w="1404" w:type="dxa"/>
            <w:shd w:val="clear" w:color="auto" w:fill="auto"/>
            <w:hideMark/>
          </w:tcPr>
          <w:p w14:paraId="2F4E5F3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CA6922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D4284BD"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195BFF3" w14:textId="77777777" w:rsidTr="00137E6A">
        <w:trPr>
          <w:trHeight w:val="240"/>
        </w:trPr>
        <w:tc>
          <w:tcPr>
            <w:tcW w:w="1297" w:type="dxa"/>
          </w:tcPr>
          <w:p w14:paraId="58A0854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1259AA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Daisy Hill State Forest</w:t>
            </w:r>
          </w:p>
        </w:tc>
        <w:tc>
          <w:tcPr>
            <w:tcW w:w="820" w:type="dxa"/>
            <w:shd w:val="clear" w:color="auto" w:fill="auto"/>
            <w:noWrap/>
            <w:hideMark/>
          </w:tcPr>
          <w:p w14:paraId="3AAA084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5447</w:t>
            </w:r>
          </w:p>
        </w:tc>
        <w:tc>
          <w:tcPr>
            <w:tcW w:w="1008" w:type="dxa"/>
            <w:shd w:val="clear" w:color="auto" w:fill="auto"/>
            <w:hideMark/>
          </w:tcPr>
          <w:p w14:paraId="280C53F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BFD680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Brogan's Hut and Paddock</w:t>
            </w:r>
          </w:p>
        </w:tc>
        <w:tc>
          <w:tcPr>
            <w:tcW w:w="1404" w:type="dxa"/>
            <w:shd w:val="clear" w:color="auto" w:fill="auto"/>
            <w:hideMark/>
          </w:tcPr>
          <w:p w14:paraId="438D54D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FFDD7F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853CAB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90B6CCA" w14:textId="77777777" w:rsidTr="00137E6A">
        <w:trPr>
          <w:trHeight w:val="240"/>
        </w:trPr>
        <w:tc>
          <w:tcPr>
            <w:tcW w:w="1297" w:type="dxa"/>
          </w:tcPr>
          <w:p w14:paraId="18F1C0D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D7EEF5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Daisy Hill State Forest</w:t>
            </w:r>
          </w:p>
        </w:tc>
        <w:tc>
          <w:tcPr>
            <w:tcW w:w="820" w:type="dxa"/>
            <w:shd w:val="clear" w:color="auto" w:fill="auto"/>
            <w:noWrap/>
            <w:hideMark/>
          </w:tcPr>
          <w:p w14:paraId="59B189A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7462</w:t>
            </w:r>
          </w:p>
        </w:tc>
        <w:tc>
          <w:tcPr>
            <w:tcW w:w="1008" w:type="dxa"/>
            <w:shd w:val="clear" w:color="auto" w:fill="auto"/>
            <w:hideMark/>
          </w:tcPr>
          <w:p w14:paraId="0AFB388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2B4002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Eucalyptus Distillery</w:t>
            </w:r>
          </w:p>
        </w:tc>
        <w:tc>
          <w:tcPr>
            <w:tcW w:w="1404" w:type="dxa"/>
            <w:shd w:val="clear" w:color="auto" w:fill="auto"/>
            <w:hideMark/>
          </w:tcPr>
          <w:p w14:paraId="2E77076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764B4F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30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D7F55C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00D5901" w14:textId="77777777" w:rsidTr="00137E6A">
        <w:trPr>
          <w:trHeight w:val="240"/>
        </w:trPr>
        <w:tc>
          <w:tcPr>
            <w:tcW w:w="1297" w:type="dxa"/>
          </w:tcPr>
          <w:p w14:paraId="465980F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2B62A4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Daisy Hill State Forest</w:t>
            </w:r>
          </w:p>
        </w:tc>
        <w:tc>
          <w:tcPr>
            <w:tcW w:w="820" w:type="dxa"/>
            <w:shd w:val="clear" w:color="auto" w:fill="auto"/>
            <w:noWrap/>
            <w:hideMark/>
          </w:tcPr>
          <w:p w14:paraId="51809A6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5964</w:t>
            </w:r>
          </w:p>
        </w:tc>
        <w:tc>
          <w:tcPr>
            <w:tcW w:w="1008" w:type="dxa"/>
            <w:shd w:val="clear" w:color="auto" w:fill="auto"/>
            <w:hideMark/>
          </w:tcPr>
          <w:p w14:paraId="4DAFDBF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E95C92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Hendricksons</w:t>
            </w:r>
          </w:p>
        </w:tc>
        <w:tc>
          <w:tcPr>
            <w:tcW w:w="1404" w:type="dxa"/>
            <w:shd w:val="clear" w:color="auto" w:fill="auto"/>
            <w:hideMark/>
          </w:tcPr>
          <w:p w14:paraId="0352A8C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521720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F21001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6617B50" w14:textId="77777777" w:rsidTr="00137E6A">
        <w:trPr>
          <w:trHeight w:val="240"/>
        </w:trPr>
        <w:tc>
          <w:tcPr>
            <w:tcW w:w="1297" w:type="dxa"/>
          </w:tcPr>
          <w:p w14:paraId="4B1C75B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DDD058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Daisy Hill State Forest</w:t>
            </w:r>
          </w:p>
        </w:tc>
        <w:tc>
          <w:tcPr>
            <w:tcW w:w="820" w:type="dxa"/>
            <w:shd w:val="clear" w:color="auto" w:fill="auto"/>
            <w:noWrap/>
            <w:hideMark/>
          </w:tcPr>
          <w:p w14:paraId="43293B1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6479</w:t>
            </w:r>
          </w:p>
        </w:tc>
        <w:tc>
          <w:tcPr>
            <w:tcW w:w="1008" w:type="dxa"/>
            <w:shd w:val="clear" w:color="auto" w:fill="auto"/>
            <w:hideMark/>
          </w:tcPr>
          <w:p w14:paraId="1FCDE78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937388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Perserverence Co. / Prince of Wales Co.</w:t>
            </w:r>
          </w:p>
        </w:tc>
        <w:tc>
          <w:tcPr>
            <w:tcW w:w="1404" w:type="dxa"/>
            <w:shd w:val="clear" w:color="auto" w:fill="auto"/>
            <w:hideMark/>
          </w:tcPr>
          <w:p w14:paraId="167F4AE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C69A04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B361F73"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F3B082F" w14:textId="77777777" w:rsidTr="00137E6A">
        <w:trPr>
          <w:trHeight w:val="240"/>
        </w:trPr>
        <w:tc>
          <w:tcPr>
            <w:tcW w:w="1297" w:type="dxa"/>
          </w:tcPr>
          <w:p w14:paraId="34C45B5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BF10A0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Daisy Hill State Forest</w:t>
            </w:r>
          </w:p>
        </w:tc>
        <w:tc>
          <w:tcPr>
            <w:tcW w:w="820" w:type="dxa"/>
            <w:shd w:val="clear" w:color="auto" w:fill="auto"/>
            <w:noWrap/>
            <w:hideMark/>
          </w:tcPr>
          <w:p w14:paraId="191B485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7325</w:t>
            </w:r>
          </w:p>
        </w:tc>
        <w:tc>
          <w:tcPr>
            <w:tcW w:w="1008" w:type="dxa"/>
            <w:shd w:val="clear" w:color="auto" w:fill="auto"/>
            <w:hideMark/>
          </w:tcPr>
          <w:p w14:paraId="46B35E0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A2A979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Puddler and Cyanide Works, Bonny Jean Dam</w:t>
            </w:r>
          </w:p>
        </w:tc>
        <w:tc>
          <w:tcPr>
            <w:tcW w:w="1404" w:type="dxa"/>
            <w:shd w:val="clear" w:color="auto" w:fill="auto"/>
            <w:hideMark/>
          </w:tcPr>
          <w:p w14:paraId="7F0586E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214C44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30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1BA9D8D"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541BEA3" w14:textId="77777777" w:rsidTr="00137E6A">
        <w:trPr>
          <w:trHeight w:val="240"/>
        </w:trPr>
        <w:tc>
          <w:tcPr>
            <w:tcW w:w="1297" w:type="dxa"/>
          </w:tcPr>
          <w:p w14:paraId="06B5C46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63B4D6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Daisy Hill State Forest</w:t>
            </w:r>
          </w:p>
        </w:tc>
        <w:tc>
          <w:tcPr>
            <w:tcW w:w="820" w:type="dxa"/>
            <w:shd w:val="clear" w:color="auto" w:fill="auto"/>
            <w:noWrap/>
            <w:hideMark/>
          </w:tcPr>
          <w:p w14:paraId="2C160B1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7324</w:t>
            </w:r>
          </w:p>
        </w:tc>
        <w:tc>
          <w:tcPr>
            <w:tcW w:w="1008" w:type="dxa"/>
            <w:shd w:val="clear" w:color="auto" w:fill="auto"/>
            <w:hideMark/>
          </w:tcPr>
          <w:p w14:paraId="64B3550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ED2D7A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Puddler and Cyanide Works, Cockatoo Lead</w:t>
            </w:r>
          </w:p>
        </w:tc>
        <w:tc>
          <w:tcPr>
            <w:tcW w:w="1404" w:type="dxa"/>
            <w:shd w:val="clear" w:color="auto" w:fill="auto"/>
            <w:hideMark/>
          </w:tcPr>
          <w:p w14:paraId="09A8B64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866997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30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31B315F"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1BCC610" w14:textId="77777777" w:rsidTr="00137E6A">
        <w:trPr>
          <w:trHeight w:val="240"/>
        </w:trPr>
        <w:tc>
          <w:tcPr>
            <w:tcW w:w="1297" w:type="dxa"/>
          </w:tcPr>
          <w:p w14:paraId="063B44B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AC8E91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 / Waanyarra State Forests</w:t>
            </w:r>
          </w:p>
        </w:tc>
        <w:tc>
          <w:tcPr>
            <w:tcW w:w="820" w:type="dxa"/>
            <w:shd w:val="clear" w:color="auto" w:fill="auto"/>
            <w:noWrap/>
            <w:hideMark/>
          </w:tcPr>
          <w:p w14:paraId="78A3F14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7018</w:t>
            </w:r>
          </w:p>
        </w:tc>
        <w:tc>
          <w:tcPr>
            <w:tcW w:w="1008" w:type="dxa"/>
            <w:shd w:val="clear" w:color="auto" w:fill="auto"/>
            <w:hideMark/>
          </w:tcPr>
          <w:p w14:paraId="446CE2C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045A56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Almeida Reef Workings and Mining Settlement Site</w:t>
            </w:r>
          </w:p>
        </w:tc>
        <w:tc>
          <w:tcPr>
            <w:tcW w:w="1404" w:type="dxa"/>
            <w:shd w:val="clear" w:color="auto" w:fill="auto"/>
            <w:hideMark/>
          </w:tcPr>
          <w:p w14:paraId="2AE7D6A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B21D9B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400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CAB468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4529F11" w14:textId="77777777" w:rsidTr="00137E6A">
        <w:trPr>
          <w:trHeight w:val="240"/>
        </w:trPr>
        <w:tc>
          <w:tcPr>
            <w:tcW w:w="1297" w:type="dxa"/>
          </w:tcPr>
          <w:p w14:paraId="52072FC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8BFADB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 / Waanyarra State Forests</w:t>
            </w:r>
          </w:p>
        </w:tc>
        <w:tc>
          <w:tcPr>
            <w:tcW w:w="820" w:type="dxa"/>
            <w:shd w:val="clear" w:color="auto" w:fill="auto"/>
            <w:noWrap/>
            <w:hideMark/>
          </w:tcPr>
          <w:p w14:paraId="6C7844E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7045</w:t>
            </w:r>
          </w:p>
        </w:tc>
        <w:tc>
          <w:tcPr>
            <w:tcW w:w="1008" w:type="dxa"/>
            <w:shd w:val="clear" w:color="auto" w:fill="auto"/>
            <w:hideMark/>
          </w:tcPr>
          <w:p w14:paraId="5CF95D9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589335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Burnt Tree Gully Puddling Machine &amp; Dam</w:t>
            </w:r>
          </w:p>
        </w:tc>
        <w:tc>
          <w:tcPr>
            <w:tcW w:w="1404" w:type="dxa"/>
            <w:shd w:val="clear" w:color="auto" w:fill="auto"/>
            <w:hideMark/>
          </w:tcPr>
          <w:p w14:paraId="5B8277C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738EBF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30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DC1868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3552B8A" w14:textId="77777777" w:rsidTr="00137E6A">
        <w:trPr>
          <w:trHeight w:val="240"/>
        </w:trPr>
        <w:tc>
          <w:tcPr>
            <w:tcW w:w="1297" w:type="dxa"/>
          </w:tcPr>
          <w:p w14:paraId="10AD279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DD4B29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 / Waanyarra State Forests</w:t>
            </w:r>
          </w:p>
        </w:tc>
        <w:tc>
          <w:tcPr>
            <w:tcW w:w="820" w:type="dxa"/>
            <w:shd w:val="clear" w:color="auto" w:fill="auto"/>
            <w:noWrap/>
            <w:hideMark/>
          </w:tcPr>
          <w:p w14:paraId="43D3D91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5609</w:t>
            </w:r>
          </w:p>
        </w:tc>
        <w:tc>
          <w:tcPr>
            <w:tcW w:w="1008" w:type="dxa"/>
            <w:shd w:val="clear" w:color="auto" w:fill="auto"/>
            <w:hideMark/>
          </w:tcPr>
          <w:p w14:paraId="313C34D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DC36AF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Cumberland Lead Puddler 7 Dam</w:t>
            </w:r>
          </w:p>
        </w:tc>
        <w:tc>
          <w:tcPr>
            <w:tcW w:w="1404" w:type="dxa"/>
            <w:shd w:val="clear" w:color="auto" w:fill="auto"/>
            <w:hideMark/>
          </w:tcPr>
          <w:p w14:paraId="7CEAE67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A9906C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SMZ of 30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BA5D12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E82BEC" w:rsidRPr="006F43D9" w14:paraId="1DA4D291" w14:textId="77777777" w:rsidTr="00137E6A">
        <w:trPr>
          <w:trHeight w:val="240"/>
        </w:trPr>
        <w:tc>
          <w:tcPr>
            <w:tcW w:w="1297" w:type="dxa"/>
          </w:tcPr>
          <w:p w14:paraId="557448B0"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91575EE"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 / Waanyarra State Forests</w:t>
            </w:r>
          </w:p>
        </w:tc>
        <w:tc>
          <w:tcPr>
            <w:tcW w:w="820" w:type="dxa"/>
            <w:shd w:val="clear" w:color="auto" w:fill="auto"/>
            <w:noWrap/>
            <w:hideMark/>
          </w:tcPr>
          <w:p w14:paraId="775A1E2C"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7971</w:t>
            </w:r>
          </w:p>
        </w:tc>
        <w:tc>
          <w:tcPr>
            <w:tcW w:w="1008" w:type="dxa"/>
            <w:shd w:val="clear" w:color="auto" w:fill="auto"/>
            <w:hideMark/>
          </w:tcPr>
          <w:p w14:paraId="574481B5"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A30E32D"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Grave Site</w:t>
            </w:r>
          </w:p>
        </w:tc>
        <w:tc>
          <w:tcPr>
            <w:tcW w:w="1404" w:type="dxa"/>
            <w:shd w:val="clear" w:color="auto" w:fill="auto"/>
            <w:hideMark/>
          </w:tcPr>
          <w:p w14:paraId="4088412A"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638C000"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10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A2A8E61"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p>
        </w:tc>
      </w:tr>
      <w:tr w:rsidR="00E82BEC" w:rsidRPr="006F43D9" w14:paraId="0161B0FA" w14:textId="77777777" w:rsidTr="00137E6A">
        <w:trPr>
          <w:trHeight w:val="240"/>
        </w:trPr>
        <w:tc>
          <w:tcPr>
            <w:tcW w:w="1297" w:type="dxa"/>
          </w:tcPr>
          <w:p w14:paraId="572EC869"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8CB45C7"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 / Waanyarra State Forests</w:t>
            </w:r>
          </w:p>
        </w:tc>
        <w:tc>
          <w:tcPr>
            <w:tcW w:w="820" w:type="dxa"/>
            <w:shd w:val="clear" w:color="auto" w:fill="auto"/>
            <w:noWrap/>
            <w:hideMark/>
          </w:tcPr>
          <w:p w14:paraId="6940B0C4"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7991</w:t>
            </w:r>
          </w:p>
        </w:tc>
        <w:tc>
          <w:tcPr>
            <w:tcW w:w="1008" w:type="dxa"/>
            <w:shd w:val="clear" w:color="auto" w:fill="auto"/>
            <w:hideMark/>
          </w:tcPr>
          <w:p w14:paraId="71CA485C"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846E69B"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Old Waanyarra Burial Ground</w:t>
            </w:r>
          </w:p>
        </w:tc>
        <w:tc>
          <w:tcPr>
            <w:tcW w:w="1404" w:type="dxa"/>
            <w:shd w:val="clear" w:color="auto" w:fill="auto"/>
            <w:hideMark/>
          </w:tcPr>
          <w:p w14:paraId="5309CBCF"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9DC95A6"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E65C5CA"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21608E6D" w14:textId="77777777" w:rsidTr="00137E6A">
        <w:trPr>
          <w:trHeight w:val="240"/>
        </w:trPr>
        <w:tc>
          <w:tcPr>
            <w:tcW w:w="1297" w:type="dxa"/>
          </w:tcPr>
          <w:p w14:paraId="1BCF0B1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0E9218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Dunolly/Waanyarra State Forests</w:t>
            </w:r>
          </w:p>
        </w:tc>
        <w:tc>
          <w:tcPr>
            <w:tcW w:w="820" w:type="dxa"/>
            <w:shd w:val="clear" w:color="auto" w:fill="auto"/>
            <w:noWrap/>
            <w:hideMark/>
          </w:tcPr>
          <w:p w14:paraId="3AB8623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7242</w:t>
            </w:r>
          </w:p>
        </w:tc>
        <w:tc>
          <w:tcPr>
            <w:tcW w:w="1008" w:type="dxa"/>
            <w:shd w:val="clear" w:color="auto" w:fill="auto"/>
            <w:hideMark/>
          </w:tcPr>
          <w:p w14:paraId="4E9DC21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52C80F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Specimen Reef Quartz Mining Co. Gold Mine</w:t>
            </w:r>
          </w:p>
        </w:tc>
        <w:tc>
          <w:tcPr>
            <w:tcW w:w="1404" w:type="dxa"/>
            <w:shd w:val="clear" w:color="auto" w:fill="auto"/>
            <w:hideMark/>
          </w:tcPr>
          <w:p w14:paraId="675D5B6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389458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43E3413"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FDCE2E5" w14:textId="77777777" w:rsidTr="00137E6A">
        <w:trPr>
          <w:trHeight w:val="240"/>
        </w:trPr>
        <w:tc>
          <w:tcPr>
            <w:tcW w:w="1297" w:type="dxa"/>
          </w:tcPr>
          <w:p w14:paraId="1044B70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72F443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Dunolly/Waanyarra State Forests</w:t>
            </w:r>
          </w:p>
        </w:tc>
        <w:tc>
          <w:tcPr>
            <w:tcW w:w="820" w:type="dxa"/>
            <w:shd w:val="clear" w:color="auto" w:fill="auto"/>
            <w:noWrap/>
            <w:hideMark/>
          </w:tcPr>
          <w:p w14:paraId="2B57D6C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7254</w:t>
            </w:r>
          </w:p>
        </w:tc>
        <w:tc>
          <w:tcPr>
            <w:tcW w:w="1008" w:type="dxa"/>
            <w:shd w:val="clear" w:color="auto" w:fill="auto"/>
            <w:hideMark/>
          </w:tcPr>
          <w:p w14:paraId="63D86FD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148084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Swipers Gully Puddler and Dam</w:t>
            </w:r>
          </w:p>
        </w:tc>
        <w:tc>
          <w:tcPr>
            <w:tcW w:w="1404" w:type="dxa"/>
            <w:shd w:val="clear" w:color="auto" w:fill="auto"/>
            <w:hideMark/>
          </w:tcPr>
          <w:p w14:paraId="4372CFA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695328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4C049D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0CFDEBD" w14:textId="77777777" w:rsidTr="00137E6A">
        <w:trPr>
          <w:trHeight w:val="240"/>
        </w:trPr>
        <w:tc>
          <w:tcPr>
            <w:tcW w:w="1297" w:type="dxa"/>
          </w:tcPr>
          <w:p w14:paraId="77F92A5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CDAC39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Dunolly/Waanyarra State Forests</w:t>
            </w:r>
          </w:p>
        </w:tc>
        <w:tc>
          <w:tcPr>
            <w:tcW w:w="820" w:type="dxa"/>
            <w:shd w:val="clear" w:color="auto" w:fill="auto"/>
            <w:noWrap/>
            <w:hideMark/>
          </w:tcPr>
          <w:p w14:paraId="5F8F673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8018</w:t>
            </w:r>
          </w:p>
        </w:tc>
        <w:tc>
          <w:tcPr>
            <w:tcW w:w="1008" w:type="dxa"/>
            <w:shd w:val="clear" w:color="auto" w:fill="auto"/>
            <w:hideMark/>
          </w:tcPr>
          <w:p w14:paraId="1B780C5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77D36A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Tarnagulla Forest Camp</w:t>
            </w:r>
          </w:p>
        </w:tc>
        <w:tc>
          <w:tcPr>
            <w:tcW w:w="1404" w:type="dxa"/>
            <w:shd w:val="clear" w:color="auto" w:fill="auto"/>
            <w:hideMark/>
          </w:tcPr>
          <w:p w14:paraId="49A6532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CCFBDC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8B05C4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477D673" w14:textId="77777777" w:rsidTr="00137E6A">
        <w:trPr>
          <w:trHeight w:val="240"/>
        </w:trPr>
        <w:tc>
          <w:tcPr>
            <w:tcW w:w="1297" w:type="dxa"/>
          </w:tcPr>
          <w:p w14:paraId="01A0CA3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079388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Dunolly/Waanyarra State Forests</w:t>
            </w:r>
          </w:p>
        </w:tc>
        <w:tc>
          <w:tcPr>
            <w:tcW w:w="820" w:type="dxa"/>
            <w:shd w:val="clear" w:color="auto" w:fill="auto"/>
            <w:noWrap/>
            <w:hideMark/>
          </w:tcPr>
          <w:p w14:paraId="157A698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5088</w:t>
            </w:r>
          </w:p>
        </w:tc>
        <w:tc>
          <w:tcPr>
            <w:tcW w:w="1008" w:type="dxa"/>
            <w:shd w:val="clear" w:color="auto" w:fill="auto"/>
            <w:hideMark/>
          </w:tcPr>
          <w:p w14:paraId="142E9D1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B4D836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Waanyarra Eucalyptus Distillery</w:t>
            </w:r>
          </w:p>
        </w:tc>
        <w:tc>
          <w:tcPr>
            <w:tcW w:w="1404" w:type="dxa"/>
            <w:shd w:val="clear" w:color="auto" w:fill="auto"/>
            <w:hideMark/>
          </w:tcPr>
          <w:p w14:paraId="47B6511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8525CC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ABD8A8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DA65351" w14:textId="77777777" w:rsidTr="00137E6A">
        <w:trPr>
          <w:trHeight w:val="240"/>
        </w:trPr>
        <w:tc>
          <w:tcPr>
            <w:tcW w:w="1297" w:type="dxa"/>
          </w:tcPr>
          <w:p w14:paraId="646AD43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15C250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Dunolly/Waanyarra State Forests</w:t>
            </w:r>
          </w:p>
        </w:tc>
        <w:tc>
          <w:tcPr>
            <w:tcW w:w="820" w:type="dxa"/>
            <w:shd w:val="clear" w:color="auto" w:fill="auto"/>
            <w:noWrap/>
            <w:hideMark/>
          </w:tcPr>
          <w:p w14:paraId="7705A90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7972</w:t>
            </w:r>
          </w:p>
        </w:tc>
        <w:tc>
          <w:tcPr>
            <w:tcW w:w="1008" w:type="dxa"/>
            <w:shd w:val="clear" w:color="auto" w:fill="auto"/>
            <w:hideMark/>
          </w:tcPr>
          <w:p w14:paraId="2F334F6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E793F9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Waanyarra School</w:t>
            </w:r>
          </w:p>
        </w:tc>
        <w:tc>
          <w:tcPr>
            <w:tcW w:w="1404" w:type="dxa"/>
            <w:shd w:val="clear" w:color="auto" w:fill="auto"/>
            <w:hideMark/>
          </w:tcPr>
          <w:p w14:paraId="6C89474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980CE0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D6BDA6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E716795" w14:textId="77777777" w:rsidTr="00137E6A">
        <w:trPr>
          <w:trHeight w:val="240"/>
        </w:trPr>
        <w:tc>
          <w:tcPr>
            <w:tcW w:w="1297" w:type="dxa"/>
          </w:tcPr>
          <w:p w14:paraId="70D7499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E2E960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Dunolly/Waanyarra State Forests</w:t>
            </w:r>
          </w:p>
        </w:tc>
        <w:tc>
          <w:tcPr>
            <w:tcW w:w="820" w:type="dxa"/>
            <w:shd w:val="clear" w:color="auto" w:fill="auto"/>
            <w:noWrap/>
            <w:hideMark/>
          </w:tcPr>
          <w:p w14:paraId="2C3F17C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7299</w:t>
            </w:r>
          </w:p>
        </w:tc>
        <w:tc>
          <w:tcPr>
            <w:tcW w:w="1008" w:type="dxa"/>
            <w:shd w:val="clear" w:color="auto" w:fill="auto"/>
            <w:hideMark/>
          </w:tcPr>
          <w:p w14:paraId="0B7F5FA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085F61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Wild Duck Lead Puddling Machine</w:t>
            </w:r>
          </w:p>
        </w:tc>
        <w:tc>
          <w:tcPr>
            <w:tcW w:w="1404" w:type="dxa"/>
            <w:shd w:val="clear" w:color="auto" w:fill="auto"/>
            <w:hideMark/>
          </w:tcPr>
          <w:p w14:paraId="1E3DC6F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305BA1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DC089C0"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17D56FA" w14:textId="77777777" w:rsidTr="00137E6A">
        <w:trPr>
          <w:trHeight w:val="240"/>
        </w:trPr>
        <w:tc>
          <w:tcPr>
            <w:tcW w:w="1297" w:type="dxa"/>
          </w:tcPr>
          <w:p w14:paraId="0F9FC15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EC98E3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Eglington State Forest</w:t>
            </w:r>
          </w:p>
        </w:tc>
        <w:tc>
          <w:tcPr>
            <w:tcW w:w="820" w:type="dxa"/>
            <w:shd w:val="clear" w:color="auto" w:fill="auto"/>
            <w:noWrap/>
            <w:hideMark/>
          </w:tcPr>
          <w:p w14:paraId="1561726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6385</w:t>
            </w:r>
          </w:p>
        </w:tc>
        <w:tc>
          <w:tcPr>
            <w:tcW w:w="1008" w:type="dxa"/>
            <w:shd w:val="clear" w:color="auto" w:fill="auto"/>
            <w:hideMark/>
          </w:tcPr>
          <w:p w14:paraId="566EA9A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E6FCD3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North German Gully Puddlers</w:t>
            </w:r>
          </w:p>
        </w:tc>
        <w:tc>
          <w:tcPr>
            <w:tcW w:w="1404" w:type="dxa"/>
            <w:shd w:val="clear" w:color="auto" w:fill="auto"/>
            <w:hideMark/>
          </w:tcPr>
          <w:p w14:paraId="522013B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3A0320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3AB6639"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748483A" w14:textId="77777777" w:rsidTr="00137E6A">
        <w:trPr>
          <w:trHeight w:val="240"/>
        </w:trPr>
        <w:tc>
          <w:tcPr>
            <w:tcW w:w="1297" w:type="dxa"/>
          </w:tcPr>
          <w:p w14:paraId="407E662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C20A10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Fryers Range State Forest</w:t>
            </w:r>
          </w:p>
        </w:tc>
        <w:tc>
          <w:tcPr>
            <w:tcW w:w="820" w:type="dxa"/>
            <w:shd w:val="clear" w:color="auto" w:fill="auto"/>
            <w:noWrap/>
            <w:hideMark/>
          </w:tcPr>
          <w:p w14:paraId="1ACE992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8131</w:t>
            </w:r>
          </w:p>
        </w:tc>
        <w:tc>
          <w:tcPr>
            <w:tcW w:w="1008" w:type="dxa"/>
            <w:shd w:val="clear" w:color="auto" w:fill="auto"/>
            <w:hideMark/>
          </w:tcPr>
          <w:p w14:paraId="02D75B6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ADAEC5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Charlie Sanger's Main Hut and Mining Area</w:t>
            </w:r>
          </w:p>
        </w:tc>
        <w:tc>
          <w:tcPr>
            <w:tcW w:w="1404" w:type="dxa"/>
            <w:shd w:val="clear" w:color="auto" w:fill="auto"/>
            <w:hideMark/>
          </w:tcPr>
          <w:p w14:paraId="5BA8AE1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12C01A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0480DDA"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E82BEC" w:rsidRPr="006F43D9" w14:paraId="002197BB" w14:textId="77777777" w:rsidTr="00137E6A">
        <w:trPr>
          <w:trHeight w:val="240"/>
        </w:trPr>
        <w:tc>
          <w:tcPr>
            <w:tcW w:w="1297" w:type="dxa"/>
          </w:tcPr>
          <w:p w14:paraId="1B079F5B"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E792813"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Fryers Range State Forest</w:t>
            </w:r>
          </w:p>
        </w:tc>
        <w:tc>
          <w:tcPr>
            <w:tcW w:w="820" w:type="dxa"/>
            <w:shd w:val="clear" w:color="auto" w:fill="auto"/>
            <w:noWrap/>
            <w:hideMark/>
          </w:tcPr>
          <w:p w14:paraId="5903155A"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8134</w:t>
            </w:r>
          </w:p>
        </w:tc>
        <w:tc>
          <w:tcPr>
            <w:tcW w:w="1008" w:type="dxa"/>
            <w:shd w:val="clear" w:color="auto" w:fill="auto"/>
            <w:hideMark/>
          </w:tcPr>
          <w:p w14:paraId="6656FD3A"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23D8A9D"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Hut Site and Grave Columbine Creek</w:t>
            </w:r>
          </w:p>
        </w:tc>
        <w:tc>
          <w:tcPr>
            <w:tcW w:w="1404" w:type="dxa"/>
            <w:shd w:val="clear" w:color="auto" w:fill="auto"/>
            <w:hideMark/>
          </w:tcPr>
          <w:p w14:paraId="7DFB7C21"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3D5E8B0"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SPZ of 50 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04C7497"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769F5708" w14:textId="77777777" w:rsidTr="00137E6A">
        <w:trPr>
          <w:trHeight w:val="240"/>
        </w:trPr>
        <w:tc>
          <w:tcPr>
            <w:tcW w:w="1297" w:type="dxa"/>
          </w:tcPr>
          <w:p w14:paraId="23C6905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39D18C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Fryers Range State Forest</w:t>
            </w:r>
          </w:p>
        </w:tc>
        <w:tc>
          <w:tcPr>
            <w:tcW w:w="820" w:type="dxa"/>
            <w:shd w:val="clear" w:color="auto" w:fill="auto"/>
            <w:noWrap/>
            <w:hideMark/>
          </w:tcPr>
          <w:p w14:paraId="0CCD509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8012</w:t>
            </w:r>
          </w:p>
        </w:tc>
        <w:tc>
          <w:tcPr>
            <w:tcW w:w="1008" w:type="dxa"/>
            <w:shd w:val="clear" w:color="auto" w:fill="auto"/>
            <w:hideMark/>
          </w:tcPr>
          <w:p w14:paraId="3B9A25D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3ABB48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Mineral Spring Site</w:t>
            </w:r>
          </w:p>
        </w:tc>
        <w:tc>
          <w:tcPr>
            <w:tcW w:w="1404" w:type="dxa"/>
            <w:shd w:val="clear" w:color="auto" w:fill="auto"/>
            <w:hideMark/>
          </w:tcPr>
          <w:p w14:paraId="0D38803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B9AD50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DEA7536"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17759E1" w14:textId="77777777" w:rsidTr="00137E6A">
        <w:trPr>
          <w:trHeight w:val="240"/>
        </w:trPr>
        <w:tc>
          <w:tcPr>
            <w:tcW w:w="1297" w:type="dxa"/>
          </w:tcPr>
          <w:p w14:paraId="59DAB38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62567C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Fryers Range State Forest</w:t>
            </w:r>
          </w:p>
        </w:tc>
        <w:tc>
          <w:tcPr>
            <w:tcW w:w="820" w:type="dxa"/>
            <w:shd w:val="clear" w:color="auto" w:fill="auto"/>
            <w:noWrap/>
            <w:hideMark/>
          </w:tcPr>
          <w:p w14:paraId="540A35A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8132</w:t>
            </w:r>
          </w:p>
        </w:tc>
        <w:tc>
          <w:tcPr>
            <w:tcW w:w="1008" w:type="dxa"/>
            <w:shd w:val="clear" w:color="auto" w:fill="auto"/>
            <w:hideMark/>
          </w:tcPr>
          <w:p w14:paraId="26B9EA2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5592F9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Red Hill Hydraulic Gold Sluicing Site Timber Bridge</w:t>
            </w:r>
          </w:p>
        </w:tc>
        <w:tc>
          <w:tcPr>
            <w:tcW w:w="1404" w:type="dxa"/>
            <w:shd w:val="clear" w:color="auto" w:fill="auto"/>
            <w:hideMark/>
          </w:tcPr>
          <w:p w14:paraId="09828D2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06D722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1C0EE0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0520070" w14:textId="77777777" w:rsidTr="00137E6A">
        <w:trPr>
          <w:trHeight w:val="240"/>
        </w:trPr>
        <w:tc>
          <w:tcPr>
            <w:tcW w:w="1297" w:type="dxa"/>
          </w:tcPr>
          <w:p w14:paraId="6ABFEB7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FB8650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Fryers Range State Forest</w:t>
            </w:r>
          </w:p>
        </w:tc>
        <w:tc>
          <w:tcPr>
            <w:tcW w:w="820" w:type="dxa"/>
            <w:shd w:val="clear" w:color="auto" w:fill="auto"/>
            <w:noWrap/>
            <w:hideMark/>
          </w:tcPr>
          <w:p w14:paraId="4008BDF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8016</w:t>
            </w:r>
          </w:p>
        </w:tc>
        <w:tc>
          <w:tcPr>
            <w:tcW w:w="1008" w:type="dxa"/>
            <w:shd w:val="clear" w:color="auto" w:fill="auto"/>
            <w:hideMark/>
          </w:tcPr>
          <w:p w14:paraId="2A6CB9A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81BC88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Stone Aqueduct</w:t>
            </w:r>
          </w:p>
        </w:tc>
        <w:tc>
          <w:tcPr>
            <w:tcW w:w="1404" w:type="dxa"/>
            <w:shd w:val="clear" w:color="auto" w:fill="auto"/>
            <w:hideMark/>
          </w:tcPr>
          <w:p w14:paraId="4CE818F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F1196B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0D0AB8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8BB63E6" w14:textId="77777777" w:rsidTr="00137E6A">
        <w:trPr>
          <w:trHeight w:val="480"/>
        </w:trPr>
        <w:tc>
          <w:tcPr>
            <w:tcW w:w="1297" w:type="dxa"/>
          </w:tcPr>
          <w:p w14:paraId="24E795B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3675CD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Goughs Range State Forest</w:t>
            </w:r>
          </w:p>
        </w:tc>
        <w:tc>
          <w:tcPr>
            <w:tcW w:w="820" w:type="dxa"/>
            <w:shd w:val="clear" w:color="auto" w:fill="auto"/>
            <w:noWrap/>
            <w:hideMark/>
          </w:tcPr>
          <w:p w14:paraId="0F61189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6942</w:t>
            </w:r>
          </w:p>
        </w:tc>
        <w:tc>
          <w:tcPr>
            <w:tcW w:w="1008" w:type="dxa"/>
            <w:shd w:val="clear" w:color="auto" w:fill="auto"/>
            <w:hideMark/>
          </w:tcPr>
          <w:p w14:paraId="1AF84D9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2C473D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Welcome Reef Syndicate Battery, Workings &amp; Mud Brick House Sites</w:t>
            </w:r>
          </w:p>
        </w:tc>
        <w:tc>
          <w:tcPr>
            <w:tcW w:w="1404" w:type="dxa"/>
            <w:shd w:val="clear" w:color="auto" w:fill="auto"/>
            <w:hideMark/>
          </w:tcPr>
          <w:p w14:paraId="059BDEF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7C63D0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B1FA9A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93179B1" w14:textId="77777777" w:rsidTr="00137E6A">
        <w:trPr>
          <w:trHeight w:val="240"/>
        </w:trPr>
        <w:tc>
          <w:tcPr>
            <w:tcW w:w="1297" w:type="dxa"/>
          </w:tcPr>
          <w:p w14:paraId="37F4434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0C6A52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Graytown State Forest</w:t>
            </w:r>
          </w:p>
        </w:tc>
        <w:tc>
          <w:tcPr>
            <w:tcW w:w="820" w:type="dxa"/>
            <w:shd w:val="clear" w:color="auto" w:fill="auto"/>
            <w:noWrap/>
            <w:hideMark/>
          </w:tcPr>
          <w:p w14:paraId="4FBAD49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5761</w:t>
            </w:r>
          </w:p>
        </w:tc>
        <w:tc>
          <w:tcPr>
            <w:tcW w:w="1008" w:type="dxa"/>
            <w:shd w:val="clear" w:color="auto" w:fill="auto"/>
            <w:hideMark/>
          </w:tcPr>
          <w:p w14:paraId="4D7B3FC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C4AD71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Fontainbleu Reef Puddler and Battery</w:t>
            </w:r>
          </w:p>
        </w:tc>
        <w:tc>
          <w:tcPr>
            <w:tcW w:w="1404" w:type="dxa"/>
            <w:shd w:val="clear" w:color="auto" w:fill="auto"/>
            <w:hideMark/>
          </w:tcPr>
          <w:p w14:paraId="2E2960D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4761F9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2A759E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C44427D" w14:textId="77777777" w:rsidTr="00137E6A">
        <w:trPr>
          <w:trHeight w:val="240"/>
        </w:trPr>
        <w:tc>
          <w:tcPr>
            <w:tcW w:w="1297" w:type="dxa"/>
          </w:tcPr>
          <w:p w14:paraId="6A1655A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5E136D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Graytown State Forest</w:t>
            </w:r>
          </w:p>
        </w:tc>
        <w:tc>
          <w:tcPr>
            <w:tcW w:w="820" w:type="dxa"/>
            <w:shd w:val="clear" w:color="auto" w:fill="auto"/>
            <w:noWrap/>
            <w:hideMark/>
          </w:tcPr>
          <w:p w14:paraId="5C01DF5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7923</w:t>
            </w:r>
          </w:p>
        </w:tc>
        <w:tc>
          <w:tcPr>
            <w:tcW w:w="1008" w:type="dxa"/>
            <w:shd w:val="clear" w:color="auto" w:fill="auto"/>
            <w:hideMark/>
          </w:tcPr>
          <w:p w14:paraId="4EE336B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DB730A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Mt. Black-Bailieston Track Charcoal Pit No. 4</w:t>
            </w:r>
          </w:p>
        </w:tc>
        <w:tc>
          <w:tcPr>
            <w:tcW w:w="1404" w:type="dxa"/>
            <w:shd w:val="clear" w:color="auto" w:fill="auto"/>
            <w:hideMark/>
          </w:tcPr>
          <w:p w14:paraId="77D30BA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7673D9E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57BDFC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146B64D" w14:textId="77777777" w:rsidTr="00137E6A">
        <w:trPr>
          <w:trHeight w:val="240"/>
        </w:trPr>
        <w:tc>
          <w:tcPr>
            <w:tcW w:w="1297" w:type="dxa"/>
          </w:tcPr>
          <w:p w14:paraId="31B7788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698631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Graytown State Forest</w:t>
            </w:r>
          </w:p>
        </w:tc>
        <w:tc>
          <w:tcPr>
            <w:tcW w:w="820" w:type="dxa"/>
            <w:shd w:val="clear" w:color="auto" w:fill="auto"/>
            <w:noWrap/>
            <w:hideMark/>
          </w:tcPr>
          <w:p w14:paraId="7F1EF14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7924</w:t>
            </w:r>
          </w:p>
        </w:tc>
        <w:tc>
          <w:tcPr>
            <w:tcW w:w="1008" w:type="dxa"/>
            <w:shd w:val="clear" w:color="auto" w:fill="auto"/>
            <w:hideMark/>
          </w:tcPr>
          <w:p w14:paraId="611A1A6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174193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Mt. Black-Bailieston Track Charcoal Pit No. 5</w:t>
            </w:r>
          </w:p>
        </w:tc>
        <w:tc>
          <w:tcPr>
            <w:tcW w:w="1404" w:type="dxa"/>
            <w:shd w:val="clear" w:color="auto" w:fill="auto"/>
            <w:hideMark/>
          </w:tcPr>
          <w:p w14:paraId="1DF8427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581B009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EF25229"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8C13B43" w14:textId="77777777" w:rsidTr="00137E6A">
        <w:trPr>
          <w:trHeight w:val="240"/>
        </w:trPr>
        <w:tc>
          <w:tcPr>
            <w:tcW w:w="1297" w:type="dxa"/>
          </w:tcPr>
          <w:p w14:paraId="20CC85C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135336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Graytown State Forest</w:t>
            </w:r>
          </w:p>
        </w:tc>
        <w:tc>
          <w:tcPr>
            <w:tcW w:w="820" w:type="dxa"/>
            <w:shd w:val="clear" w:color="auto" w:fill="auto"/>
            <w:noWrap/>
            <w:hideMark/>
          </w:tcPr>
          <w:p w14:paraId="5100F56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7958</w:t>
            </w:r>
          </w:p>
        </w:tc>
        <w:tc>
          <w:tcPr>
            <w:tcW w:w="1008" w:type="dxa"/>
            <w:shd w:val="clear" w:color="auto" w:fill="auto"/>
            <w:hideMark/>
          </w:tcPr>
          <w:p w14:paraId="2CD2DF6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0D1901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Nine Mile Diggings</w:t>
            </w:r>
          </w:p>
        </w:tc>
        <w:tc>
          <w:tcPr>
            <w:tcW w:w="1404" w:type="dxa"/>
            <w:shd w:val="clear" w:color="auto" w:fill="auto"/>
            <w:hideMark/>
          </w:tcPr>
          <w:p w14:paraId="7290BC9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5A07DB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904D08A"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28AC21A" w14:textId="77777777" w:rsidTr="00137E6A">
        <w:trPr>
          <w:trHeight w:val="240"/>
        </w:trPr>
        <w:tc>
          <w:tcPr>
            <w:tcW w:w="1297" w:type="dxa"/>
          </w:tcPr>
          <w:p w14:paraId="280B603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77706F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Graytown State Forest</w:t>
            </w:r>
          </w:p>
        </w:tc>
        <w:tc>
          <w:tcPr>
            <w:tcW w:w="820" w:type="dxa"/>
            <w:shd w:val="clear" w:color="auto" w:fill="auto"/>
            <w:noWrap/>
            <w:hideMark/>
          </w:tcPr>
          <w:p w14:paraId="0C52AAD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7868</w:t>
            </w:r>
          </w:p>
        </w:tc>
        <w:tc>
          <w:tcPr>
            <w:tcW w:w="1008" w:type="dxa"/>
            <w:shd w:val="clear" w:color="auto" w:fill="auto"/>
            <w:hideMark/>
          </w:tcPr>
          <w:p w14:paraId="5A70B8A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1696BA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Plowright's Eucalyptus Distillery Site</w:t>
            </w:r>
          </w:p>
        </w:tc>
        <w:tc>
          <w:tcPr>
            <w:tcW w:w="1404" w:type="dxa"/>
            <w:shd w:val="clear" w:color="auto" w:fill="auto"/>
            <w:hideMark/>
          </w:tcPr>
          <w:p w14:paraId="34540FA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7EA658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6457AF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F95BBCF" w14:textId="77777777" w:rsidTr="00137E6A">
        <w:trPr>
          <w:trHeight w:val="240"/>
        </w:trPr>
        <w:tc>
          <w:tcPr>
            <w:tcW w:w="1297" w:type="dxa"/>
          </w:tcPr>
          <w:p w14:paraId="204522A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74F5E4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Graytown State Forest</w:t>
            </w:r>
          </w:p>
        </w:tc>
        <w:tc>
          <w:tcPr>
            <w:tcW w:w="820" w:type="dxa"/>
            <w:shd w:val="clear" w:color="auto" w:fill="auto"/>
            <w:noWrap/>
            <w:hideMark/>
          </w:tcPr>
          <w:p w14:paraId="5ADF983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7957</w:t>
            </w:r>
          </w:p>
        </w:tc>
        <w:tc>
          <w:tcPr>
            <w:tcW w:w="1008" w:type="dxa"/>
            <w:shd w:val="clear" w:color="auto" w:fill="auto"/>
            <w:hideMark/>
          </w:tcPr>
          <w:p w14:paraId="4EDF3D1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5375D4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Scrubby Diggings</w:t>
            </w:r>
          </w:p>
        </w:tc>
        <w:tc>
          <w:tcPr>
            <w:tcW w:w="1404" w:type="dxa"/>
            <w:shd w:val="clear" w:color="auto" w:fill="auto"/>
            <w:hideMark/>
          </w:tcPr>
          <w:p w14:paraId="1802DA1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075880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7EFA4E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FA5C65B" w14:textId="77777777" w:rsidTr="00137E6A">
        <w:trPr>
          <w:trHeight w:val="240"/>
        </w:trPr>
        <w:tc>
          <w:tcPr>
            <w:tcW w:w="1297" w:type="dxa"/>
          </w:tcPr>
          <w:p w14:paraId="6E52CD2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994A8D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Harvest Home State Forest</w:t>
            </w:r>
          </w:p>
        </w:tc>
        <w:tc>
          <w:tcPr>
            <w:tcW w:w="820" w:type="dxa"/>
            <w:shd w:val="clear" w:color="auto" w:fill="auto"/>
            <w:noWrap/>
            <w:hideMark/>
          </w:tcPr>
          <w:p w14:paraId="571EBE3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7969</w:t>
            </w:r>
          </w:p>
        </w:tc>
        <w:tc>
          <w:tcPr>
            <w:tcW w:w="1008" w:type="dxa"/>
            <w:shd w:val="clear" w:color="auto" w:fill="auto"/>
            <w:hideMark/>
          </w:tcPr>
          <w:p w14:paraId="51730F2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61A261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Old Lead Water Race</w:t>
            </w:r>
          </w:p>
        </w:tc>
        <w:tc>
          <w:tcPr>
            <w:tcW w:w="1404" w:type="dxa"/>
            <w:shd w:val="clear" w:color="auto" w:fill="auto"/>
            <w:hideMark/>
          </w:tcPr>
          <w:p w14:paraId="7433F3A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818445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6016C5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A70AE15" w14:textId="77777777" w:rsidTr="00137E6A">
        <w:trPr>
          <w:trHeight w:val="240"/>
        </w:trPr>
        <w:tc>
          <w:tcPr>
            <w:tcW w:w="1297" w:type="dxa"/>
          </w:tcPr>
          <w:p w14:paraId="35B763D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77E976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Havelock  State Forest</w:t>
            </w:r>
          </w:p>
        </w:tc>
        <w:tc>
          <w:tcPr>
            <w:tcW w:w="820" w:type="dxa"/>
            <w:shd w:val="clear" w:color="auto" w:fill="auto"/>
            <w:noWrap/>
            <w:hideMark/>
          </w:tcPr>
          <w:p w14:paraId="2E8267B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5671</w:t>
            </w:r>
          </w:p>
        </w:tc>
        <w:tc>
          <w:tcPr>
            <w:tcW w:w="1008" w:type="dxa"/>
            <w:shd w:val="clear" w:color="auto" w:fill="auto"/>
            <w:hideMark/>
          </w:tcPr>
          <w:p w14:paraId="5BD28F0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7C609C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Dooley's Dam &amp; Puddler</w:t>
            </w:r>
          </w:p>
        </w:tc>
        <w:tc>
          <w:tcPr>
            <w:tcW w:w="1404" w:type="dxa"/>
            <w:shd w:val="clear" w:color="auto" w:fill="auto"/>
            <w:hideMark/>
          </w:tcPr>
          <w:p w14:paraId="437242B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176CA3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5376D8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6A812DD" w14:textId="77777777" w:rsidTr="00137E6A">
        <w:trPr>
          <w:trHeight w:val="240"/>
        </w:trPr>
        <w:tc>
          <w:tcPr>
            <w:tcW w:w="1297" w:type="dxa"/>
          </w:tcPr>
          <w:p w14:paraId="1FD3024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D0BC69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Havelock  State Forest</w:t>
            </w:r>
          </w:p>
        </w:tc>
        <w:tc>
          <w:tcPr>
            <w:tcW w:w="820" w:type="dxa"/>
            <w:shd w:val="clear" w:color="auto" w:fill="auto"/>
            <w:noWrap/>
            <w:hideMark/>
          </w:tcPr>
          <w:p w14:paraId="47CE9CC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7343</w:t>
            </w:r>
          </w:p>
        </w:tc>
        <w:tc>
          <w:tcPr>
            <w:tcW w:w="1008" w:type="dxa"/>
            <w:shd w:val="clear" w:color="auto" w:fill="auto"/>
            <w:hideMark/>
          </w:tcPr>
          <w:p w14:paraId="5C610C9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22D646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Lucknow Lead Puddler</w:t>
            </w:r>
          </w:p>
        </w:tc>
        <w:tc>
          <w:tcPr>
            <w:tcW w:w="1404" w:type="dxa"/>
            <w:shd w:val="clear" w:color="auto" w:fill="auto"/>
            <w:hideMark/>
          </w:tcPr>
          <w:p w14:paraId="7270E7C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078B7D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232EC8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F02DC68" w14:textId="77777777" w:rsidTr="00137E6A">
        <w:trPr>
          <w:trHeight w:val="240"/>
        </w:trPr>
        <w:tc>
          <w:tcPr>
            <w:tcW w:w="1297" w:type="dxa"/>
          </w:tcPr>
          <w:p w14:paraId="08E887B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BAC6D9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Havelock  State Forest</w:t>
            </w:r>
          </w:p>
        </w:tc>
        <w:tc>
          <w:tcPr>
            <w:tcW w:w="820" w:type="dxa"/>
            <w:shd w:val="clear" w:color="auto" w:fill="auto"/>
            <w:noWrap/>
            <w:hideMark/>
          </w:tcPr>
          <w:p w14:paraId="00F55DC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6471</w:t>
            </w:r>
          </w:p>
        </w:tc>
        <w:tc>
          <w:tcPr>
            <w:tcW w:w="1008" w:type="dxa"/>
            <w:shd w:val="clear" w:color="auto" w:fill="auto"/>
            <w:hideMark/>
          </w:tcPr>
          <w:p w14:paraId="601C456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7A0838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Pegleg Gully Puddler No. 1</w:t>
            </w:r>
          </w:p>
        </w:tc>
        <w:tc>
          <w:tcPr>
            <w:tcW w:w="1404" w:type="dxa"/>
            <w:shd w:val="clear" w:color="auto" w:fill="auto"/>
            <w:hideMark/>
          </w:tcPr>
          <w:p w14:paraId="23E1921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FADD52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AD7AC88"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91DCC55" w14:textId="77777777" w:rsidTr="00137E6A">
        <w:trPr>
          <w:trHeight w:val="240"/>
        </w:trPr>
        <w:tc>
          <w:tcPr>
            <w:tcW w:w="1297" w:type="dxa"/>
          </w:tcPr>
          <w:p w14:paraId="5BCE7D7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BB0FA0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Havelock  State Forest</w:t>
            </w:r>
          </w:p>
        </w:tc>
        <w:tc>
          <w:tcPr>
            <w:tcW w:w="820" w:type="dxa"/>
            <w:shd w:val="clear" w:color="auto" w:fill="auto"/>
            <w:noWrap/>
            <w:hideMark/>
          </w:tcPr>
          <w:p w14:paraId="6F75B62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8025</w:t>
            </w:r>
          </w:p>
        </w:tc>
        <w:tc>
          <w:tcPr>
            <w:tcW w:w="1008" w:type="dxa"/>
            <w:shd w:val="clear" w:color="auto" w:fill="auto"/>
            <w:hideMark/>
          </w:tcPr>
          <w:p w14:paraId="11DA434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D52A79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Pegleg Gully Puddler No. 2</w:t>
            </w:r>
          </w:p>
        </w:tc>
        <w:tc>
          <w:tcPr>
            <w:tcW w:w="1404" w:type="dxa"/>
            <w:shd w:val="clear" w:color="auto" w:fill="auto"/>
            <w:hideMark/>
          </w:tcPr>
          <w:p w14:paraId="66F3642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2561D6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CB2240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F68D2B4" w14:textId="77777777" w:rsidTr="00137E6A">
        <w:trPr>
          <w:trHeight w:val="240"/>
        </w:trPr>
        <w:tc>
          <w:tcPr>
            <w:tcW w:w="1297" w:type="dxa"/>
          </w:tcPr>
          <w:p w14:paraId="4734A8E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A407F7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Havelock  State Forest</w:t>
            </w:r>
          </w:p>
        </w:tc>
        <w:tc>
          <w:tcPr>
            <w:tcW w:w="820" w:type="dxa"/>
            <w:shd w:val="clear" w:color="auto" w:fill="auto"/>
            <w:noWrap/>
            <w:hideMark/>
          </w:tcPr>
          <w:p w14:paraId="276687A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8026</w:t>
            </w:r>
          </w:p>
        </w:tc>
        <w:tc>
          <w:tcPr>
            <w:tcW w:w="1008" w:type="dxa"/>
            <w:shd w:val="clear" w:color="auto" w:fill="auto"/>
            <w:hideMark/>
          </w:tcPr>
          <w:p w14:paraId="236F6EA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4F4099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Pegleg Gully Puddler No. 3</w:t>
            </w:r>
          </w:p>
        </w:tc>
        <w:tc>
          <w:tcPr>
            <w:tcW w:w="1404" w:type="dxa"/>
            <w:shd w:val="clear" w:color="auto" w:fill="auto"/>
            <w:hideMark/>
          </w:tcPr>
          <w:p w14:paraId="21204C9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F27A7F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F64219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5D97F1B" w14:textId="77777777" w:rsidTr="00137E6A">
        <w:trPr>
          <w:trHeight w:val="240"/>
        </w:trPr>
        <w:tc>
          <w:tcPr>
            <w:tcW w:w="1297" w:type="dxa"/>
          </w:tcPr>
          <w:p w14:paraId="1368161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B251E6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Havelock  State Forest</w:t>
            </w:r>
          </w:p>
        </w:tc>
        <w:tc>
          <w:tcPr>
            <w:tcW w:w="820" w:type="dxa"/>
            <w:shd w:val="clear" w:color="auto" w:fill="auto"/>
            <w:noWrap/>
            <w:hideMark/>
          </w:tcPr>
          <w:p w14:paraId="7A0BC39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8027</w:t>
            </w:r>
          </w:p>
        </w:tc>
        <w:tc>
          <w:tcPr>
            <w:tcW w:w="1008" w:type="dxa"/>
            <w:shd w:val="clear" w:color="auto" w:fill="auto"/>
            <w:hideMark/>
          </w:tcPr>
          <w:p w14:paraId="305B227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346FCE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Pegleg Gully Puddler No. 4</w:t>
            </w:r>
          </w:p>
        </w:tc>
        <w:tc>
          <w:tcPr>
            <w:tcW w:w="1404" w:type="dxa"/>
            <w:shd w:val="clear" w:color="auto" w:fill="auto"/>
            <w:hideMark/>
          </w:tcPr>
          <w:p w14:paraId="4560646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DF7EE3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B7AECC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C574EBF" w14:textId="77777777" w:rsidTr="00137E6A">
        <w:trPr>
          <w:trHeight w:val="240"/>
        </w:trPr>
        <w:tc>
          <w:tcPr>
            <w:tcW w:w="1297" w:type="dxa"/>
          </w:tcPr>
          <w:p w14:paraId="43EE043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D25019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Inglewood State Forest</w:t>
            </w:r>
          </w:p>
        </w:tc>
        <w:tc>
          <w:tcPr>
            <w:tcW w:w="820" w:type="dxa"/>
            <w:shd w:val="clear" w:color="auto" w:fill="auto"/>
            <w:noWrap/>
            <w:hideMark/>
          </w:tcPr>
          <w:p w14:paraId="2FBB7DA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8023</w:t>
            </w:r>
          </w:p>
        </w:tc>
        <w:tc>
          <w:tcPr>
            <w:tcW w:w="1008" w:type="dxa"/>
            <w:shd w:val="clear" w:color="auto" w:fill="auto"/>
            <w:hideMark/>
          </w:tcPr>
          <w:p w14:paraId="46D09AE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BD2857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Eaglehawk Gully Puddler No. 1</w:t>
            </w:r>
          </w:p>
        </w:tc>
        <w:tc>
          <w:tcPr>
            <w:tcW w:w="1404" w:type="dxa"/>
            <w:shd w:val="clear" w:color="auto" w:fill="auto"/>
            <w:hideMark/>
          </w:tcPr>
          <w:p w14:paraId="6656733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D8E775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D85428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284AC75" w14:textId="77777777" w:rsidTr="00137E6A">
        <w:trPr>
          <w:trHeight w:val="240"/>
        </w:trPr>
        <w:tc>
          <w:tcPr>
            <w:tcW w:w="1297" w:type="dxa"/>
          </w:tcPr>
          <w:p w14:paraId="3C74FDA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F34E5A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Inglewood State Forest</w:t>
            </w:r>
          </w:p>
        </w:tc>
        <w:tc>
          <w:tcPr>
            <w:tcW w:w="820" w:type="dxa"/>
            <w:shd w:val="clear" w:color="auto" w:fill="auto"/>
            <w:noWrap/>
            <w:hideMark/>
          </w:tcPr>
          <w:p w14:paraId="5B5A677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5690</w:t>
            </w:r>
          </w:p>
        </w:tc>
        <w:tc>
          <w:tcPr>
            <w:tcW w:w="1008" w:type="dxa"/>
            <w:shd w:val="clear" w:color="auto" w:fill="auto"/>
            <w:hideMark/>
          </w:tcPr>
          <w:p w14:paraId="36413F7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02D7BC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Eaglehawk Gully Puddler No. 2</w:t>
            </w:r>
          </w:p>
        </w:tc>
        <w:tc>
          <w:tcPr>
            <w:tcW w:w="1404" w:type="dxa"/>
            <w:shd w:val="clear" w:color="auto" w:fill="auto"/>
            <w:hideMark/>
          </w:tcPr>
          <w:p w14:paraId="6BF21AD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1FCA7F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4C55CC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6AA3309" w14:textId="77777777" w:rsidTr="00137E6A">
        <w:trPr>
          <w:trHeight w:val="240"/>
        </w:trPr>
        <w:tc>
          <w:tcPr>
            <w:tcW w:w="1297" w:type="dxa"/>
          </w:tcPr>
          <w:p w14:paraId="66D8FBD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D4334C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Inglewood State Forest</w:t>
            </w:r>
          </w:p>
        </w:tc>
        <w:tc>
          <w:tcPr>
            <w:tcW w:w="820" w:type="dxa"/>
            <w:shd w:val="clear" w:color="auto" w:fill="auto"/>
            <w:noWrap/>
            <w:hideMark/>
          </w:tcPr>
          <w:p w14:paraId="064BF0C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7862</w:t>
            </w:r>
          </w:p>
        </w:tc>
        <w:tc>
          <w:tcPr>
            <w:tcW w:w="1008" w:type="dxa"/>
            <w:shd w:val="clear" w:color="auto" w:fill="auto"/>
            <w:hideMark/>
          </w:tcPr>
          <w:p w14:paraId="2A602D1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6AF042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F.G. &amp; B. Eucalyptus Distillery Site 1</w:t>
            </w:r>
          </w:p>
        </w:tc>
        <w:tc>
          <w:tcPr>
            <w:tcW w:w="1404" w:type="dxa"/>
            <w:shd w:val="clear" w:color="auto" w:fill="auto"/>
            <w:hideMark/>
          </w:tcPr>
          <w:p w14:paraId="433E3CF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5B63E9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B8C767A"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60CD21D" w14:textId="77777777" w:rsidTr="00137E6A">
        <w:trPr>
          <w:trHeight w:val="240"/>
        </w:trPr>
        <w:tc>
          <w:tcPr>
            <w:tcW w:w="1297" w:type="dxa"/>
          </w:tcPr>
          <w:p w14:paraId="5A74BEE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BCC8D9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Inglewood State Forest</w:t>
            </w:r>
          </w:p>
        </w:tc>
        <w:tc>
          <w:tcPr>
            <w:tcW w:w="820" w:type="dxa"/>
            <w:shd w:val="clear" w:color="auto" w:fill="auto"/>
            <w:noWrap/>
            <w:hideMark/>
          </w:tcPr>
          <w:p w14:paraId="015FD1D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5923</w:t>
            </w:r>
          </w:p>
        </w:tc>
        <w:tc>
          <w:tcPr>
            <w:tcW w:w="1008" w:type="dxa"/>
            <w:shd w:val="clear" w:color="auto" w:fill="auto"/>
            <w:hideMark/>
          </w:tcPr>
          <w:p w14:paraId="5402CB2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A375B2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Green Hills Gully Puddler</w:t>
            </w:r>
          </w:p>
        </w:tc>
        <w:tc>
          <w:tcPr>
            <w:tcW w:w="1404" w:type="dxa"/>
            <w:shd w:val="clear" w:color="auto" w:fill="auto"/>
            <w:hideMark/>
          </w:tcPr>
          <w:p w14:paraId="08B1966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FE3CB1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0F29A0F"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1420C28" w14:textId="77777777" w:rsidTr="00137E6A">
        <w:trPr>
          <w:trHeight w:val="480"/>
        </w:trPr>
        <w:tc>
          <w:tcPr>
            <w:tcW w:w="1297" w:type="dxa"/>
          </w:tcPr>
          <w:p w14:paraId="64E5AA3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9C07D0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Inglewood State Forest</w:t>
            </w:r>
          </w:p>
        </w:tc>
        <w:tc>
          <w:tcPr>
            <w:tcW w:w="820" w:type="dxa"/>
            <w:shd w:val="clear" w:color="auto" w:fill="auto"/>
            <w:noWrap/>
            <w:hideMark/>
          </w:tcPr>
          <w:p w14:paraId="4888C54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7378</w:t>
            </w:r>
          </w:p>
        </w:tc>
        <w:tc>
          <w:tcPr>
            <w:tcW w:w="1008" w:type="dxa"/>
            <w:shd w:val="clear" w:color="auto" w:fill="auto"/>
            <w:hideMark/>
          </w:tcPr>
          <w:p w14:paraId="4205829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870E65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Jimmy Ghan's Eucalyptus Distillery/Tom Emment's Eucalyptus Factory</w:t>
            </w:r>
          </w:p>
        </w:tc>
        <w:tc>
          <w:tcPr>
            <w:tcW w:w="1404" w:type="dxa"/>
            <w:shd w:val="clear" w:color="auto" w:fill="auto"/>
            <w:hideMark/>
          </w:tcPr>
          <w:p w14:paraId="4E40F2D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CB00EA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92EBE28"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25E660A" w14:textId="77777777" w:rsidTr="00137E6A">
        <w:trPr>
          <w:trHeight w:val="240"/>
        </w:trPr>
        <w:tc>
          <w:tcPr>
            <w:tcW w:w="1297" w:type="dxa"/>
          </w:tcPr>
          <w:p w14:paraId="2DD9055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9ADC36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Kimbolton State Forest</w:t>
            </w:r>
          </w:p>
        </w:tc>
        <w:tc>
          <w:tcPr>
            <w:tcW w:w="820" w:type="dxa"/>
            <w:shd w:val="clear" w:color="auto" w:fill="auto"/>
            <w:noWrap/>
            <w:hideMark/>
          </w:tcPr>
          <w:p w14:paraId="1A2E0B2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8141</w:t>
            </w:r>
          </w:p>
        </w:tc>
        <w:tc>
          <w:tcPr>
            <w:tcW w:w="1008" w:type="dxa"/>
            <w:shd w:val="clear" w:color="auto" w:fill="auto"/>
            <w:hideMark/>
          </w:tcPr>
          <w:p w14:paraId="736DBA3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38CD56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Lyell Track Mine</w:t>
            </w:r>
          </w:p>
        </w:tc>
        <w:tc>
          <w:tcPr>
            <w:tcW w:w="1404" w:type="dxa"/>
            <w:shd w:val="clear" w:color="auto" w:fill="auto"/>
            <w:hideMark/>
          </w:tcPr>
          <w:p w14:paraId="5CE37D9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E5644B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E976DDB"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E8C2ED9" w14:textId="77777777" w:rsidTr="00137E6A">
        <w:trPr>
          <w:trHeight w:val="240"/>
        </w:trPr>
        <w:tc>
          <w:tcPr>
            <w:tcW w:w="1297" w:type="dxa"/>
          </w:tcPr>
          <w:p w14:paraId="3A7D74A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9F147D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Kingower State Forest</w:t>
            </w:r>
          </w:p>
        </w:tc>
        <w:tc>
          <w:tcPr>
            <w:tcW w:w="820" w:type="dxa"/>
            <w:shd w:val="clear" w:color="auto" w:fill="auto"/>
            <w:noWrap/>
            <w:hideMark/>
          </w:tcPr>
          <w:p w14:paraId="385EECA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7864</w:t>
            </w:r>
          </w:p>
        </w:tc>
        <w:tc>
          <w:tcPr>
            <w:tcW w:w="1008" w:type="dxa"/>
            <w:shd w:val="clear" w:color="auto" w:fill="auto"/>
            <w:hideMark/>
          </w:tcPr>
          <w:p w14:paraId="2CA8ECB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78E684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FG. &amp; B. EuCalyptus Distillery Site 3</w:t>
            </w:r>
          </w:p>
        </w:tc>
        <w:tc>
          <w:tcPr>
            <w:tcW w:w="1404" w:type="dxa"/>
            <w:shd w:val="clear" w:color="auto" w:fill="auto"/>
            <w:hideMark/>
          </w:tcPr>
          <w:p w14:paraId="5D44057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591DE7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80FBB2B"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E82BEC" w:rsidRPr="006F43D9" w14:paraId="16CA229B" w14:textId="77777777" w:rsidTr="00137E6A">
        <w:trPr>
          <w:trHeight w:val="240"/>
        </w:trPr>
        <w:tc>
          <w:tcPr>
            <w:tcW w:w="1297" w:type="dxa"/>
          </w:tcPr>
          <w:p w14:paraId="52EE0695"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07F7479"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Kingower State Forest</w:t>
            </w:r>
          </w:p>
        </w:tc>
        <w:tc>
          <w:tcPr>
            <w:tcW w:w="820" w:type="dxa"/>
            <w:shd w:val="clear" w:color="auto" w:fill="auto"/>
            <w:noWrap/>
            <w:hideMark/>
          </w:tcPr>
          <w:p w14:paraId="04A4007B"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7946</w:t>
            </w:r>
          </w:p>
        </w:tc>
        <w:tc>
          <w:tcPr>
            <w:tcW w:w="1008" w:type="dxa"/>
            <w:shd w:val="clear" w:color="auto" w:fill="auto"/>
            <w:hideMark/>
          </w:tcPr>
          <w:p w14:paraId="22B31CD7"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C6639C0"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Hidden cemetery</w:t>
            </w:r>
          </w:p>
        </w:tc>
        <w:tc>
          <w:tcPr>
            <w:tcW w:w="1404" w:type="dxa"/>
            <w:shd w:val="clear" w:color="auto" w:fill="auto"/>
            <w:hideMark/>
          </w:tcPr>
          <w:p w14:paraId="08C245D5"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FFDB002"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SPZ of 50 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255F5F8"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60D9A8E0" w14:textId="77777777" w:rsidTr="00137E6A">
        <w:trPr>
          <w:trHeight w:val="240"/>
        </w:trPr>
        <w:tc>
          <w:tcPr>
            <w:tcW w:w="1297" w:type="dxa"/>
          </w:tcPr>
          <w:p w14:paraId="639E634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E53AC3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Lillicur State Forest</w:t>
            </w:r>
          </w:p>
        </w:tc>
        <w:tc>
          <w:tcPr>
            <w:tcW w:w="820" w:type="dxa"/>
            <w:shd w:val="clear" w:color="auto" w:fill="auto"/>
            <w:noWrap/>
            <w:hideMark/>
          </w:tcPr>
          <w:p w14:paraId="7B031C8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7944</w:t>
            </w:r>
          </w:p>
        </w:tc>
        <w:tc>
          <w:tcPr>
            <w:tcW w:w="1008" w:type="dxa"/>
            <w:shd w:val="clear" w:color="auto" w:fill="auto"/>
            <w:hideMark/>
          </w:tcPr>
          <w:p w14:paraId="416BA4F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9A3894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Daisy Creek Puddler No. 1</w:t>
            </w:r>
          </w:p>
        </w:tc>
        <w:tc>
          <w:tcPr>
            <w:tcW w:w="1404" w:type="dxa"/>
            <w:shd w:val="clear" w:color="auto" w:fill="auto"/>
            <w:hideMark/>
          </w:tcPr>
          <w:p w14:paraId="71D6D09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90E3D7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2584EF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03501E2" w14:textId="77777777" w:rsidTr="00137E6A">
        <w:trPr>
          <w:trHeight w:val="240"/>
        </w:trPr>
        <w:tc>
          <w:tcPr>
            <w:tcW w:w="1297" w:type="dxa"/>
          </w:tcPr>
          <w:p w14:paraId="1930891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60830E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Lillicur State Forest</w:t>
            </w:r>
          </w:p>
        </w:tc>
        <w:tc>
          <w:tcPr>
            <w:tcW w:w="820" w:type="dxa"/>
            <w:shd w:val="clear" w:color="auto" w:fill="auto"/>
            <w:noWrap/>
            <w:hideMark/>
          </w:tcPr>
          <w:p w14:paraId="3348662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5610</w:t>
            </w:r>
          </w:p>
        </w:tc>
        <w:tc>
          <w:tcPr>
            <w:tcW w:w="1008" w:type="dxa"/>
            <w:shd w:val="clear" w:color="auto" w:fill="auto"/>
            <w:hideMark/>
          </w:tcPr>
          <w:p w14:paraId="7B82EEF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916073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Daisy Creek Puddler No. 2</w:t>
            </w:r>
          </w:p>
        </w:tc>
        <w:tc>
          <w:tcPr>
            <w:tcW w:w="1404" w:type="dxa"/>
            <w:shd w:val="clear" w:color="auto" w:fill="auto"/>
            <w:hideMark/>
          </w:tcPr>
          <w:p w14:paraId="0D1FBD7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15B575E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D79AED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D080241" w14:textId="77777777" w:rsidTr="00137E6A">
        <w:trPr>
          <w:trHeight w:val="240"/>
        </w:trPr>
        <w:tc>
          <w:tcPr>
            <w:tcW w:w="1297" w:type="dxa"/>
          </w:tcPr>
          <w:p w14:paraId="3C96398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A28F42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Lillicur State Forest</w:t>
            </w:r>
          </w:p>
        </w:tc>
        <w:tc>
          <w:tcPr>
            <w:tcW w:w="820" w:type="dxa"/>
            <w:shd w:val="clear" w:color="auto" w:fill="auto"/>
            <w:noWrap/>
            <w:hideMark/>
          </w:tcPr>
          <w:p w14:paraId="402CA59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6213</w:t>
            </w:r>
          </w:p>
        </w:tc>
        <w:tc>
          <w:tcPr>
            <w:tcW w:w="1008" w:type="dxa"/>
            <w:shd w:val="clear" w:color="auto" w:fill="auto"/>
            <w:hideMark/>
          </w:tcPr>
          <w:p w14:paraId="0BDA392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DCF3AB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Mia Mia Flat Puddler Machine</w:t>
            </w:r>
          </w:p>
        </w:tc>
        <w:tc>
          <w:tcPr>
            <w:tcW w:w="1404" w:type="dxa"/>
            <w:shd w:val="clear" w:color="auto" w:fill="auto"/>
            <w:hideMark/>
          </w:tcPr>
          <w:p w14:paraId="220CB5D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CA8721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52CA6C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B872F19" w14:textId="77777777" w:rsidTr="00137E6A">
        <w:trPr>
          <w:trHeight w:val="240"/>
        </w:trPr>
        <w:tc>
          <w:tcPr>
            <w:tcW w:w="1297" w:type="dxa"/>
          </w:tcPr>
          <w:p w14:paraId="174B542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FE81C2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Llanelly State Forest</w:t>
            </w:r>
          </w:p>
        </w:tc>
        <w:tc>
          <w:tcPr>
            <w:tcW w:w="820" w:type="dxa"/>
            <w:shd w:val="clear" w:color="auto" w:fill="auto"/>
            <w:noWrap/>
            <w:hideMark/>
          </w:tcPr>
          <w:p w14:paraId="468D090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7072</w:t>
            </w:r>
          </w:p>
        </w:tc>
        <w:tc>
          <w:tcPr>
            <w:tcW w:w="1008" w:type="dxa"/>
            <w:shd w:val="clear" w:color="auto" w:fill="auto"/>
            <w:hideMark/>
          </w:tcPr>
          <w:p w14:paraId="2B9FBA2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9B5C3B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Corfu Reef Quartz Gold Workings</w:t>
            </w:r>
          </w:p>
        </w:tc>
        <w:tc>
          <w:tcPr>
            <w:tcW w:w="1404" w:type="dxa"/>
            <w:shd w:val="clear" w:color="auto" w:fill="auto"/>
            <w:hideMark/>
          </w:tcPr>
          <w:p w14:paraId="3D20F60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48B422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D74F92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5B52DEC" w14:textId="77777777" w:rsidTr="00137E6A">
        <w:trPr>
          <w:trHeight w:val="240"/>
        </w:trPr>
        <w:tc>
          <w:tcPr>
            <w:tcW w:w="1297" w:type="dxa"/>
          </w:tcPr>
          <w:p w14:paraId="3C26BB6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4F153C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Llanelly State Forest</w:t>
            </w:r>
          </w:p>
        </w:tc>
        <w:tc>
          <w:tcPr>
            <w:tcW w:w="820" w:type="dxa"/>
            <w:shd w:val="clear" w:color="auto" w:fill="auto"/>
            <w:noWrap/>
            <w:hideMark/>
          </w:tcPr>
          <w:p w14:paraId="2928244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7119</w:t>
            </w:r>
          </w:p>
        </w:tc>
        <w:tc>
          <w:tcPr>
            <w:tcW w:w="1008" w:type="dxa"/>
            <w:shd w:val="clear" w:color="auto" w:fill="auto"/>
            <w:hideMark/>
          </w:tcPr>
          <w:p w14:paraId="0404A4F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139642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Halfway Diggings settlement</w:t>
            </w:r>
          </w:p>
        </w:tc>
        <w:tc>
          <w:tcPr>
            <w:tcW w:w="1404" w:type="dxa"/>
            <w:shd w:val="clear" w:color="auto" w:fill="auto"/>
            <w:hideMark/>
          </w:tcPr>
          <w:p w14:paraId="51C436D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F79781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2006F29"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8A7980A" w14:textId="77777777" w:rsidTr="00137E6A">
        <w:trPr>
          <w:trHeight w:val="240"/>
        </w:trPr>
        <w:tc>
          <w:tcPr>
            <w:tcW w:w="1297" w:type="dxa"/>
          </w:tcPr>
          <w:p w14:paraId="12AF68C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E53CDB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Llanelly State Forest</w:t>
            </w:r>
          </w:p>
        </w:tc>
        <w:tc>
          <w:tcPr>
            <w:tcW w:w="820" w:type="dxa"/>
            <w:shd w:val="clear" w:color="auto" w:fill="auto"/>
            <w:noWrap/>
            <w:hideMark/>
          </w:tcPr>
          <w:p w14:paraId="2008F35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7248</w:t>
            </w:r>
          </w:p>
        </w:tc>
        <w:tc>
          <w:tcPr>
            <w:tcW w:w="1008" w:type="dxa"/>
            <w:shd w:val="clear" w:color="auto" w:fill="auto"/>
            <w:hideMark/>
          </w:tcPr>
          <w:p w14:paraId="126C8AF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91B828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Star Reef Quartz Gold Mine</w:t>
            </w:r>
          </w:p>
        </w:tc>
        <w:tc>
          <w:tcPr>
            <w:tcW w:w="1404" w:type="dxa"/>
            <w:shd w:val="clear" w:color="auto" w:fill="auto"/>
            <w:hideMark/>
          </w:tcPr>
          <w:p w14:paraId="5F6ACD8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F5CA4F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0326709"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D4129C3" w14:textId="77777777" w:rsidTr="00137E6A">
        <w:trPr>
          <w:trHeight w:val="240"/>
        </w:trPr>
        <w:tc>
          <w:tcPr>
            <w:tcW w:w="1297" w:type="dxa"/>
          </w:tcPr>
          <w:p w14:paraId="0080945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FC6DBB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Longlea State Forest</w:t>
            </w:r>
          </w:p>
        </w:tc>
        <w:tc>
          <w:tcPr>
            <w:tcW w:w="820" w:type="dxa"/>
            <w:shd w:val="clear" w:color="auto" w:fill="auto"/>
            <w:noWrap/>
            <w:hideMark/>
          </w:tcPr>
          <w:p w14:paraId="6AE7D1B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7975</w:t>
            </w:r>
          </w:p>
        </w:tc>
        <w:tc>
          <w:tcPr>
            <w:tcW w:w="1008" w:type="dxa"/>
            <w:shd w:val="clear" w:color="auto" w:fill="auto"/>
            <w:hideMark/>
          </w:tcPr>
          <w:p w14:paraId="5A658E2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50A85C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Native Gully School Site</w:t>
            </w:r>
          </w:p>
        </w:tc>
        <w:tc>
          <w:tcPr>
            <w:tcW w:w="1404" w:type="dxa"/>
            <w:shd w:val="clear" w:color="auto" w:fill="auto"/>
            <w:hideMark/>
          </w:tcPr>
          <w:p w14:paraId="7FBB959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A676BD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CA1262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D89F7BA" w14:textId="77777777" w:rsidTr="00137E6A">
        <w:trPr>
          <w:trHeight w:val="240"/>
        </w:trPr>
        <w:tc>
          <w:tcPr>
            <w:tcW w:w="1297" w:type="dxa"/>
          </w:tcPr>
          <w:p w14:paraId="27EC134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6AB704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Lyell State Forest</w:t>
            </w:r>
          </w:p>
        </w:tc>
        <w:tc>
          <w:tcPr>
            <w:tcW w:w="820" w:type="dxa"/>
            <w:shd w:val="clear" w:color="auto" w:fill="auto"/>
            <w:noWrap/>
            <w:hideMark/>
          </w:tcPr>
          <w:p w14:paraId="19FFB24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7948</w:t>
            </w:r>
          </w:p>
        </w:tc>
        <w:tc>
          <w:tcPr>
            <w:tcW w:w="1008" w:type="dxa"/>
            <w:shd w:val="clear" w:color="auto" w:fill="auto"/>
            <w:hideMark/>
          </w:tcPr>
          <w:p w14:paraId="01664C9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C961D8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Mosquito Gully Mine &amp; Battery</w:t>
            </w:r>
          </w:p>
        </w:tc>
        <w:tc>
          <w:tcPr>
            <w:tcW w:w="1404" w:type="dxa"/>
            <w:shd w:val="clear" w:color="auto" w:fill="auto"/>
            <w:hideMark/>
          </w:tcPr>
          <w:p w14:paraId="35F836A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E55DC8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EFA9099"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578CA87" w14:textId="77777777" w:rsidTr="00137E6A">
        <w:trPr>
          <w:trHeight w:val="240"/>
        </w:trPr>
        <w:tc>
          <w:tcPr>
            <w:tcW w:w="1297" w:type="dxa"/>
          </w:tcPr>
          <w:p w14:paraId="70F1729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9C6B4E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Moliagul State Forest</w:t>
            </w:r>
          </w:p>
        </w:tc>
        <w:tc>
          <w:tcPr>
            <w:tcW w:w="820" w:type="dxa"/>
            <w:shd w:val="clear" w:color="auto" w:fill="auto"/>
            <w:noWrap/>
            <w:hideMark/>
          </w:tcPr>
          <w:p w14:paraId="57178B1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7998</w:t>
            </w:r>
          </w:p>
        </w:tc>
        <w:tc>
          <w:tcPr>
            <w:tcW w:w="1008" w:type="dxa"/>
            <w:shd w:val="clear" w:color="auto" w:fill="auto"/>
            <w:hideMark/>
          </w:tcPr>
          <w:p w14:paraId="3D3FC49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2661A3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Puddler and Dam No. 1</w:t>
            </w:r>
          </w:p>
        </w:tc>
        <w:tc>
          <w:tcPr>
            <w:tcW w:w="1404" w:type="dxa"/>
            <w:shd w:val="clear" w:color="auto" w:fill="auto"/>
            <w:hideMark/>
          </w:tcPr>
          <w:p w14:paraId="32089AC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F25B1B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420480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4E82849" w14:textId="77777777" w:rsidTr="00137E6A">
        <w:trPr>
          <w:trHeight w:val="240"/>
        </w:trPr>
        <w:tc>
          <w:tcPr>
            <w:tcW w:w="1297" w:type="dxa"/>
          </w:tcPr>
          <w:p w14:paraId="15FE728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D7CD54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Moliagul State Forest</w:t>
            </w:r>
          </w:p>
        </w:tc>
        <w:tc>
          <w:tcPr>
            <w:tcW w:w="820" w:type="dxa"/>
            <w:shd w:val="clear" w:color="auto" w:fill="auto"/>
            <w:noWrap/>
            <w:hideMark/>
          </w:tcPr>
          <w:p w14:paraId="190EC0A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7999</w:t>
            </w:r>
          </w:p>
        </w:tc>
        <w:tc>
          <w:tcPr>
            <w:tcW w:w="1008" w:type="dxa"/>
            <w:shd w:val="clear" w:color="auto" w:fill="auto"/>
            <w:hideMark/>
          </w:tcPr>
          <w:p w14:paraId="6601F24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3B77FC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Puddler and Dam No. 2</w:t>
            </w:r>
          </w:p>
        </w:tc>
        <w:tc>
          <w:tcPr>
            <w:tcW w:w="1404" w:type="dxa"/>
            <w:shd w:val="clear" w:color="auto" w:fill="auto"/>
            <w:hideMark/>
          </w:tcPr>
          <w:p w14:paraId="61AED3A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AFABB5C" w14:textId="77777777" w:rsidR="00B770E8" w:rsidRPr="006F43D9" w:rsidRDefault="00B770E8" w:rsidP="0083215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FF27E6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D4218CE" w14:textId="77777777" w:rsidTr="00137E6A">
        <w:trPr>
          <w:trHeight w:val="240"/>
        </w:trPr>
        <w:tc>
          <w:tcPr>
            <w:tcW w:w="1297" w:type="dxa"/>
          </w:tcPr>
          <w:p w14:paraId="795E3D7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F68692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Moliagul State Forest</w:t>
            </w:r>
          </w:p>
        </w:tc>
        <w:tc>
          <w:tcPr>
            <w:tcW w:w="820" w:type="dxa"/>
            <w:shd w:val="clear" w:color="auto" w:fill="auto"/>
            <w:noWrap/>
            <w:hideMark/>
          </w:tcPr>
          <w:p w14:paraId="5397BBB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8000</w:t>
            </w:r>
          </w:p>
        </w:tc>
        <w:tc>
          <w:tcPr>
            <w:tcW w:w="1008" w:type="dxa"/>
            <w:shd w:val="clear" w:color="auto" w:fill="auto"/>
            <w:hideMark/>
          </w:tcPr>
          <w:p w14:paraId="7F082EB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7F441B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Puddler and Dam No. 3</w:t>
            </w:r>
          </w:p>
        </w:tc>
        <w:tc>
          <w:tcPr>
            <w:tcW w:w="1404" w:type="dxa"/>
            <w:shd w:val="clear" w:color="auto" w:fill="auto"/>
            <w:hideMark/>
          </w:tcPr>
          <w:p w14:paraId="708B298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5C61F74" w14:textId="77777777" w:rsidR="00B770E8" w:rsidRPr="006F43D9" w:rsidRDefault="00B770E8" w:rsidP="0083215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CB16A26"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E82BEC" w:rsidRPr="006F43D9" w14:paraId="43626628" w14:textId="77777777" w:rsidTr="00137E6A">
        <w:trPr>
          <w:trHeight w:val="240"/>
        </w:trPr>
        <w:tc>
          <w:tcPr>
            <w:tcW w:w="1297" w:type="dxa"/>
          </w:tcPr>
          <w:p w14:paraId="6BBE9157"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8DAB636"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Mt Hooghly State Forest</w:t>
            </w:r>
          </w:p>
        </w:tc>
        <w:tc>
          <w:tcPr>
            <w:tcW w:w="820" w:type="dxa"/>
            <w:shd w:val="clear" w:color="auto" w:fill="auto"/>
            <w:noWrap/>
            <w:hideMark/>
          </w:tcPr>
          <w:p w14:paraId="498CF5FB"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7030</w:t>
            </w:r>
          </w:p>
        </w:tc>
        <w:tc>
          <w:tcPr>
            <w:tcW w:w="1008" w:type="dxa"/>
            <w:shd w:val="clear" w:color="auto" w:fill="auto"/>
            <w:hideMark/>
          </w:tcPr>
          <w:p w14:paraId="3FC57926" w14:textId="77777777" w:rsidR="003101E5" w:rsidRPr="006F43D9" w:rsidRDefault="003101E5"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5C56DEA"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Bet Bet Lead Puddling Machine</w:t>
            </w:r>
          </w:p>
        </w:tc>
        <w:tc>
          <w:tcPr>
            <w:tcW w:w="1404" w:type="dxa"/>
            <w:shd w:val="clear" w:color="auto" w:fill="auto"/>
            <w:hideMark/>
          </w:tcPr>
          <w:p w14:paraId="52166BF2" w14:textId="77777777" w:rsidR="003101E5" w:rsidRPr="006F43D9" w:rsidRDefault="003101E5"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VHR:111247</w:t>
            </w:r>
          </w:p>
        </w:tc>
        <w:tc>
          <w:tcPr>
            <w:tcW w:w="3067" w:type="dxa"/>
            <w:shd w:val="clear" w:color="auto" w:fill="auto"/>
            <w:hideMark/>
          </w:tcPr>
          <w:p w14:paraId="4137F6C2" w14:textId="77777777" w:rsidR="003101E5" w:rsidRPr="006F43D9" w:rsidRDefault="003101E5" w:rsidP="0083215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SPZ of 100 m radius </w:t>
            </w:r>
            <w:r w:rsidR="00D244E4">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B025422" w14:textId="77777777" w:rsidR="003101E5" w:rsidRPr="006F43D9" w:rsidRDefault="003101E5" w:rsidP="0083215E">
            <w:pPr>
              <w:spacing w:after="0" w:line="240" w:lineRule="auto"/>
              <w:rPr>
                <w:rFonts w:asciiTheme="minorHAnsi" w:eastAsia="Times New Roman" w:hAnsiTheme="minorHAnsi" w:cstheme="minorHAnsi"/>
                <w:color w:val="000000"/>
                <w:sz w:val="20"/>
                <w:szCs w:val="20"/>
                <w:lang w:eastAsia="en-AU"/>
              </w:rPr>
            </w:pPr>
          </w:p>
        </w:tc>
      </w:tr>
      <w:tr w:rsidR="00B770E8" w:rsidRPr="006F43D9" w14:paraId="337D34F1" w14:textId="77777777" w:rsidTr="00137E6A">
        <w:trPr>
          <w:trHeight w:val="240"/>
        </w:trPr>
        <w:tc>
          <w:tcPr>
            <w:tcW w:w="1297" w:type="dxa"/>
          </w:tcPr>
          <w:p w14:paraId="30F5E32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41801B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Mt Hooghly State Forest</w:t>
            </w:r>
          </w:p>
        </w:tc>
        <w:tc>
          <w:tcPr>
            <w:tcW w:w="820" w:type="dxa"/>
            <w:shd w:val="clear" w:color="auto" w:fill="auto"/>
            <w:noWrap/>
            <w:hideMark/>
          </w:tcPr>
          <w:p w14:paraId="0807C72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7031</w:t>
            </w:r>
          </w:p>
        </w:tc>
        <w:tc>
          <w:tcPr>
            <w:tcW w:w="1008" w:type="dxa"/>
            <w:shd w:val="clear" w:color="auto" w:fill="auto"/>
            <w:hideMark/>
          </w:tcPr>
          <w:p w14:paraId="2D707AB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F216E6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Bet Bet Reef Battery</w:t>
            </w:r>
          </w:p>
        </w:tc>
        <w:tc>
          <w:tcPr>
            <w:tcW w:w="1404" w:type="dxa"/>
            <w:shd w:val="clear" w:color="auto" w:fill="auto"/>
            <w:hideMark/>
          </w:tcPr>
          <w:p w14:paraId="5094C1F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5E270E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B11588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312DCE6" w14:textId="77777777" w:rsidTr="00137E6A">
        <w:trPr>
          <w:trHeight w:val="240"/>
        </w:trPr>
        <w:tc>
          <w:tcPr>
            <w:tcW w:w="1297" w:type="dxa"/>
          </w:tcPr>
          <w:p w14:paraId="6564C07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5396B6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Mt Hooghly State Forest</w:t>
            </w:r>
          </w:p>
        </w:tc>
        <w:tc>
          <w:tcPr>
            <w:tcW w:w="820" w:type="dxa"/>
            <w:shd w:val="clear" w:color="auto" w:fill="auto"/>
            <w:noWrap/>
            <w:hideMark/>
          </w:tcPr>
          <w:p w14:paraId="66DB23A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7038</w:t>
            </w:r>
          </w:p>
        </w:tc>
        <w:tc>
          <w:tcPr>
            <w:tcW w:w="1008" w:type="dxa"/>
            <w:shd w:val="clear" w:color="auto" w:fill="auto"/>
            <w:hideMark/>
          </w:tcPr>
          <w:p w14:paraId="7FF32BC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EE2A1D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Bromley Cemetery</w:t>
            </w:r>
          </w:p>
        </w:tc>
        <w:tc>
          <w:tcPr>
            <w:tcW w:w="1404" w:type="dxa"/>
            <w:shd w:val="clear" w:color="auto" w:fill="auto"/>
            <w:hideMark/>
          </w:tcPr>
          <w:p w14:paraId="4768AD2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5C83D9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SPZ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DEE893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3A2C3946" w14:textId="77777777" w:rsidTr="00137E6A">
        <w:trPr>
          <w:trHeight w:val="240"/>
        </w:trPr>
        <w:tc>
          <w:tcPr>
            <w:tcW w:w="1297" w:type="dxa"/>
          </w:tcPr>
          <w:p w14:paraId="05B115D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59F61A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Mt Hooghly State Forest</w:t>
            </w:r>
          </w:p>
        </w:tc>
        <w:tc>
          <w:tcPr>
            <w:tcW w:w="820" w:type="dxa"/>
            <w:shd w:val="clear" w:color="auto" w:fill="auto"/>
            <w:noWrap/>
            <w:hideMark/>
          </w:tcPr>
          <w:p w14:paraId="7E7202E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7063</w:t>
            </w:r>
          </w:p>
        </w:tc>
        <w:tc>
          <w:tcPr>
            <w:tcW w:w="1008" w:type="dxa"/>
            <w:shd w:val="clear" w:color="auto" w:fill="auto"/>
            <w:hideMark/>
          </w:tcPr>
          <w:p w14:paraId="76E607F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1CBB96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Clovers Gully Puddling Machine</w:t>
            </w:r>
          </w:p>
        </w:tc>
        <w:tc>
          <w:tcPr>
            <w:tcW w:w="1404" w:type="dxa"/>
            <w:shd w:val="clear" w:color="auto" w:fill="auto"/>
            <w:hideMark/>
          </w:tcPr>
          <w:p w14:paraId="2F93E92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8643D1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8882626"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9346EC2" w14:textId="77777777" w:rsidTr="00137E6A">
        <w:trPr>
          <w:trHeight w:val="240"/>
        </w:trPr>
        <w:tc>
          <w:tcPr>
            <w:tcW w:w="1297" w:type="dxa"/>
          </w:tcPr>
          <w:p w14:paraId="4D9E187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51E0FA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Mt Hooghly State Forest</w:t>
            </w:r>
          </w:p>
        </w:tc>
        <w:tc>
          <w:tcPr>
            <w:tcW w:w="820" w:type="dxa"/>
            <w:shd w:val="clear" w:color="auto" w:fill="auto"/>
            <w:noWrap/>
            <w:hideMark/>
          </w:tcPr>
          <w:p w14:paraId="2D4B8C3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7243</w:t>
            </w:r>
          </w:p>
        </w:tc>
        <w:tc>
          <w:tcPr>
            <w:tcW w:w="1008" w:type="dxa"/>
            <w:shd w:val="clear" w:color="auto" w:fill="auto"/>
            <w:hideMark/>
          </w:tcPr>
          <w:p w14:paraId="464F720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0D5372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Spillers Hill Alluvial Gold Workings</w:t>
            </w:r>
          </w:p>
        </w:tc>
        <w:tc>
          <w:tcPr>
            <w:tcW w:w="1404" w:type="dxa"/>
            <w:shd w:val="clear" w:color="auto" w:fill="auto"/>
            <w:hideMark/>
          </w:tcPr>
          <w:p w14:paraId="3EB296A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449A43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82E7466"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875BD36" w14:textId="77777777" w:rsidTr="00137E6A">
        <w:trPr>
          <w:trHeight w:val="480"/>
        </w:trPr>
        <w:tc>
          <w:tcPr>
            <w:tcW w:w="1297" w:type="dxa"/>
          </w:tcPr>
          <w:p w14:paraId="5B89CC2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069356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Mt Hooghly State Forest</w:t>
            </w:r>
          </w:p>
        </w:tc>
        <w:tc>
          <w:tcPr>
            <w:tcW w:w="820" w:type="dxa"/>
            <w:shd w:val="clear" w:color="auto" w:fill="auto"/>
            <w:noWrap/>
            <w:hideMark/>
          </w:tcPr>
          <w:p w14:paraId="6F319BD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7284</w:t>
            </w:r>
          </w:p>
        </w:tc>
        <w:tc>
          <w:tcPr>
            <w:tcW w:w="1008" w:type="dxa"/>
            <w:shd w:val="clear" w:color="auto" w:fill="auto"/>
            <w:hideMark/>
          </w:tcPr>
          <w:p w14:paraId="5D34332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69BA49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Walkers Reef Battery Site, Shafts, Cyanide Vats, Whim Platform</w:t>
            </w:r>
          </w:p>
        </w:tc>
        <w:tc>
          <w:tcPr>
            <w:tcW w:w="1404" w:type="dxa"/>
            <w:shd w:val="clear" w:color="auto" w:fill="auto"/>
            <w:hideMark/>
          </w:tcPr>
          <w:p w14:paraId="0C0699B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442C46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076CBD0"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D1555BD" w14:textId="77777777" w:rsidTr="00137E6A">
        <w:trPr>
          <w:trHeight w:val="240"/>
        </w:trPr>
        <w:tc>
          <w:tcPr>
            <w:tcW w:w="1297" w:type="dxa"/>
          </w:tcPr>
          <w:p w14:paraId="47E8818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DBD173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1A31762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5325</w:t>
            </w:r>
          </w:p>
        </w:tc>
        <w:tc>
          <w:tcPr>
            <w:tcW w:w="1008" w:type="dxa"/>
            <w:shd w:val="clear" w:color="auto" w:fill="auto"/>
            <w:hideMark/>
          </w:tcPr>
          <w:p w14:paraId="768E545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D47555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Bacon Gully Puddlers &amp; Alluvial Sinkings</w:t>
            </w:r>
          </w:p>
        </w:tc>
        <w:tc>
          <w:tcPr>
            <w:tcW w:w="1404" w:type="dxa"/>
            <w:shd w:val="clear" w:color="auto" w:fill="auto"/>
            <w:hideMark/>
          </w:tcPr>
          <w:p w14:paraId="44A1D7A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FD9F9F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857D86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00C03E4" w14:textId="77777777" w:rsidTr="00137E6A">
        <w:trPr>
          <w:trHeight w:val="240"/>
        </w:trPr>
        <w:tc>
          <w:tcPr>
            <w:tcW w:w="1297" w:type="dxa"/>
          </w:tcPr>
          <w:p w14:paraId="5686EC3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121729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4B35FEE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5435</w:t>
            </w:r>
          </w:p>
        </w:tc>
        <w:tc>
          <w:tcPr>
            <w:tcW w:w="1008" w:type="dxa"/>
            <w:shd w:val="clear" w:color="auto" w:fill="auto"/>
            <w:hideMark/>
          </w:tcPr>
          <w:p w14:paraId="7181651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C0F4C5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Boswarva Hill Reef Workings</w:t>
            </w:r>
          </w:p>
        </w:tc>
        <w:tc>
          <w:tcPr>
            <w:tcW w:w="1404" w:type="dxa"/>
            <w:shd w:val="clear" w:color="auto" w:fill="auto"/>
            <w:hideMark/>
          </w:tcPr>
          <w:p w14:paraId="41F16A1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580F50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F4548F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36BB9F6" w14:textId="77777777" w:rsidTr="00137E6A">
        <w:trPr>
          <w:trHeight w:val="480"/>
        </w:trPr>
        <w:tc>
          <w:tcPr>
            <w:tcW w:w="1297" w:type="dxa"/>
          </w:tcPr>
          <w:p w14:paraId="27FE207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B30388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63F4FE2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1794</w:t>
            </w:r>
          </w:p>
        </w:tc>
        <w:tc>
          <w:tcPr>
            <w:tcW w:w="1008" w:type="dxa"/>
            <w:shd w:val="clear" w:color="auto" w:fill="auto"/>
            <w:hideMark/>
          </w:tcPr>
          <w:p w14:paraId="48C66AE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F0089E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Demo Track Quartz Kiln</w:t>
            </w:r>
          </w:p>
        </w:tc>
        <w:tc>
          <w:tcPr>
            <w:tcW w:w="1404" w:type="dxa"/>
            <w:shd w:val="clear" w:color="auto" w:fill="auto"/>
            <w:hideMark/>
          </w:tcPr>
          <w:p w14:paraId="52B7E05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No known significance</w:t>
            </w:r>
          </w:p>
        </w:tc>
        <w:tc>
          <w:tcPr>
            <w:tcW w:w="3067" w:type="dxa"/>
            <w:shd w:val="clear" w:color="auto" w:fill="auto"/>
            <w:hideMark/>
          </w:tcPr>
          <w:p w14:paraId="7325B5F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8C3324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459A225" w14:textId="77777777" w:rsidTr="00137E6A">
        <w:trPr>
          <w:trHeight w:val="480"/>
        </w:trPr>
        <w:tc>
          <w:tcPr>
            <w:tcW w:w="1297" w:type="dxa"/>
          </w:tcPr>
          <w:p w14:paraId="16C9DDB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94CB7E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6F374E9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5582</w:t>
            </w:r>
          </w:p>
        </w:tc>
        <w:tc>
          <w:tcPr>
            <w:tcW w:w="1008" w:type="dxa"/>
            <w:shd w:val="clear" w:color="auto" w:fill="auto"/>
            <w:hideMark/>
          </w:tcPr>
          <w:p w14:paraId="37CEC98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3151AD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Dunn's Reef Workings</w:t>
            </w:r>
          </w:p>
        </w:tc>
        <w:tc>
          <w:tcPr>
            <w:tcW w:w="1404" w:type="dxa"/>
            <w:shd w:val="clear" w:color="auto" w:fill="auto"/>
            <w:hideMark/>
          </w:tcPr>
          <w:p w14:paraId="2BB2FD0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No known significance</w:t>
            </w:r>
          </w:p>
        </w:tc>
        <w:tc>
          <w:tcPr>
            <w:tcW w:w="3067" w:type="dxa"/>
            <w:shd w:val="clear" w:color="auto" w:fill="auto"/>
            <w:hideMark/>
          </w:tcPr>
          <w:p w14:paraId="0CA0B58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C5FDACD"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D07175B" w14:textId="77777777" w:rsidTr="00137E6A">
        <w:trPr>
          <w:trHeight w:val="240"/>
        </w:trPr>
        <w:tc>
          <w:tcPr>
            <w:tcW w:w="1297" w:type="dxa"/>
          </w:tcPr>
          <w:p w14:paraId="0DAE3DB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082218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4B4DB4B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5798</w:t>
            </w:r>
          </w:p>
        </w:tc>
        <w:tc>
          <w:tcPr>
            <w:tcW w:w="1008" w:type="dxa"/>
            <w:shd w:val="clear" w:color="auto" w:fill="auto"/>
            <w:hideMark/>
          </w:tcPr>
          <w:p w14:paraId="7F1A23B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8DA45B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Gardners Gully Workings, Puddler &amp; Mud Brick House</w:t>
            </w:r>
          </w:p>
        </w:tc>
        <w:tc>
          <w:tcPr>
            <w:tcW w:w="1404" w:type="dxa"/>
            <w:shd w:val="clear" w:color="auto" w:fill="auto"/>
            <w:hideMark/>
          </w:tcPr>
          <w:p w14:paraId="58B1EDC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CFBB2C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F063AB6"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0C5A48A" w14:textId="77777777" w:rsidTr="00137E6A">
        <w:trPr>
          <w:trHeight w:val="240"/>
        </w:trPr>
        <w:tc>
          <w:tcPr>
            <w:tcW w:w="1297" w:type="dxa"/>
          </w:tcPr>
          <w:p w14:paraId="2417E39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382D00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0C74656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5844</w:t>
            </w:r>
          </w:p>
        </w:tc>
        <w:tc>
          <w:tcPr>
            <w:tcW w:w="1008" w:type="dxa"/>
            <w:shd w:val="clear" w:color="auto" w:fill="auto"/>
            <w:hideMark/>
          </w:tcPr>
          <w:p w14:paraId="686302B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96C590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Golden Age Co. (Red White and Blue) Mine</w:t>
            </w:r>
          </w:p>
        </w:tc>
        <w:tc>
          <w:tcPr>
            <w:tcW w:w="1404" w:type="dxa"/>
            <w:shd w:val="clear" w:color="auto" w:fill="auto"/>
            <w:hideMark/>
          </w:tcPr>
          <w:p w14:paraId="0CA0825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4B515C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2123D4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163732D" w14:textId="77777777" w:rsidTr="00137E6A">
        <w:trPr>
          <w:trHeight w:val="240"/>
        </w:trPr>
        <w:tc>
          <w:tcPr>
            <w:tcW w:w="1297" w:type="dxa"/>
          </w:tcPr>
          <w:p w14:paraId="3945EA2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A34672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5765528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6539</w:t>
            </w:r>
          </w:p>
        </w:tc>
        <w:tc>
          <w:tcPr>
            <w:tcW w:w="1008" w:type="dxa"/>
            <w:shd w:val="clear" w:color="auto" w:fill="auto"/>
            <w:hideMark/>
          </w:tcPr>
          <w:p w14:paraId="651CC4D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BB828E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Great South German Co. (Prince of Wales) &amp; Puddler </w:t>
            </w:r>
          </w:p>
        </w:tc>
        <w:tc>
          <w:tcPr>
            <w:tcW w:w="1404" w:type="dxa"/>
            <w:shd w:val="clear" w:color="auto" w:fill="auto"/>
            <w:hideMark/>
          </w:tcPr>
          <w:p w14:paraId="0304D8C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BFCA44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6381AA8"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CA9E4CE" w14:textId="77777777" w:rsidTr="00137E6A">
        <w:trPr>
          <w:trHeight w:val="240"/>
        </w:trPr>
        <w:tc>
          <w:tcPr>
            <w:tcW w:w="1297" w:type="dxa"/>
          </w:tcPr>
          <w:p w14:paraId="1F465E8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9A4A74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6CB2008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6037</w:t>
            </w:r>
          </w:p>
        </w:tc>
        <w:tc>
          <w:tcPr>
            <w:tcW w:w="1008" w:type="dxa"/>
            <w:shd w:val="clear" w:color="auto" w:fill="auto"/>
            <w:hideMark/>
          </w:tcPr>
          <w:p w14:paraId="03CBC5B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B6CC2A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John Bull G M. Co.</w:t>
            </w:r>
          </w:p>
        </w:tc>
        <w:tc>
          <w:tcPr>
            <w:tcW w:w="1404" w:type="dxa"/>
            <w:shd w:val="clear" w:color="auto" w:fill="auto"/>
            <w:hideMark/>
          </w:tcPr>
          <w:p w14:paraId="5673DA2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584FC6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9D5083D"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561DE22" w14:textId="77777777" w:rsidTr="00137E6A">
        <w:trPr>
          <w:trHeight w:val="240"/>
        </w:trPr>
        <w:tc>
          <w:tcPr>
            <w:tcW w:w="1297" w:type="dxa"/>
          </w:tcPr>
          <w:p w14:paraId="6CBB61B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BA1849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2E69B66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1373</w:t>
            </w:r>
          </w:p>
        </w:tc>
        <w:tc>
          <w:tcPr>
            <w:tcW w:w="1008" w:type="dxa"/>
            <w:shd w:val="clear" w:color="auto" w:fill="auto"/>
            <w:hideMark/>
          </w:tcPr>
          <w:p w14:paraId="28887EB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772FE4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Kangaroo Dam and Puddler</w:t>
            </w:r>
          </w:p>
        </w:tc>
        <w:tc>
          <w:tcPr>
            <w:tcW w:w="1404" w:type="dxa"/>
            <w:shd w:val="clear" w:color="auto" w:fill="auto"/>
            <w:hideMark/>
          </w:tcPr>
          <w:p w14:paraId="319135D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ACC643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E2D27E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193DA68" w14:textId="77777777" w:rsidTr="00137E6A">
        <w:trPr>
          <w:trHeight w:val="240"/>
        </w:trPr>
        <w:tc>
          <w:tcPr>
            <w:tcW w:w="1297" w:type="dxa"/>
          </w:tcPr>
          <w:p w14:paraId="36937DD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34E8EF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07D09ED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1793</w:t>
            </w:r>
          </w:p>
        </w:tc>
        <w:tc>
          <w:tcPr>
            <w:tcW w:w="1008" w:type="dxa"/>
            <w:shd w:val="clear" w:color="auto" w:fill="auto"/>
            <w:hideMark/>
          </w:tcPr>
          <w:p w14:paraId="696A352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A8723D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Kangaroo Dam Quartz Kiln</w:t>
            </w:r>
          </w:p>
        </w:tc>
        <w:tc>
          <w:tcPr>
            <w:tcW w:w="1404" w:type="dxa"/>
            <w:shd w:val="clear" w:color="auto" w:fill="auto"/>
            <w:hideMark/>
          </w:tcPr>
          <w:p w14:paraId="1D75D74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To be assessed</w:t>
            </w:r>
          </w:p>
        </w:tc>
        <w:tc>
          <w:tcPr>
            <w:tcW w:w="3067" w:type="dxa"/>
            <w:shd w:val="clear" w:color="auto" w:fill="auto"/>
            <w:hideMark/>
          </w:tcPr>
          <w:p w14:paraId="4CD17EA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BF5037F"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F69DEAB" w14:textId="77777777" w:rsidTr="00137E6A">
        <w:trPr>
          <w:trHeight w:val="240"/>
        </w:trPr>
        <w:tc>
          <w:tcPr>
            <w:tcW w:w="1297" w:type="dxa"/>
          </w:tcPr>
          <w:p w14:paraId="402E954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620D7C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450295C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6533</w:t>
            </w:r>
          </w:p>
        </w:tc>
        <w:tc>
          <w:tcPr>
            <w:tcW w:w="1008" w:type="dxa"/>
            <w:shd w:val="clear" w:color="auto" w:fill="auto"/>
            <w:hideMark/>
          </w:tcPr>
          <w:p w14:paraId="0F37EA4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F226A9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Pnnce Llewellyn Co.</w:t>
            </w:r>
          </w:p>
        </w:tc>
        <w:tc>
          <w:tcPr>
            <w:tcW w:w="1404" w:type="dxa"/>
            <w:shd w:val="clear" w:color="auto" w:fill="auto"/>
            <w:hideMark/>
          </w:tcPr>
          <w:p w14:paraId="166139A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AED275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70BEC0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34E5C21" w14:textId="77777777" w:rsidTr="00137E6A">
        <w:trPr>
          <w:trHeight w:val="240"/>
        </w:trPr>
        <w:tc>
          <w:tcPr>
            <w:tcW w:w="1297" w:type="dxa"/>
          </w:tcPr>
          <w:p w14:paraId="2B902D1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51DFB6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7A42A5E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6835</w:t>
            </w:r>
          </w:p>
        </w:tc>
        <w:tc>
          <w:tcPr>
            <w:tcW w:w="1008" w:type="dxa"/>
            <w:shd w:val="clear" w:color="auto" w:fill="auto"/>
            <w:hideMark/>
          </w:tcPr>
          <w:p w14:paraId="69E2DEE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F8D9A2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Thornhill Co. Quartz Roasting Kiln</w:t>
            </w:r>
          </w:p>
        </w:tc>
        <w:tc>
          <w:tcPr>
            <w:tcW w:w="1404" w:type="dxa"/>
            <w:shd w:val="clear" w:color="auto" w:fill="auto"/>
            <w:hideMark/>
          </w:tcPr>
          <w:p w14:paraId="3660D03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3B21CC3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AA33C5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97F9CD6" w14:textId="77777777" w:rsidTr="00137E6A">
        <w:trPr>
          <w:trHeight w:val="240"/>
        </w:trPr>
        <w:tc>
          <w:tcPr>
            <w:tcW w:w="1297" w:type="dxa"/>
          </w:tcPr>
          <w:p w14:paraId="703109E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45580F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Muckleford State Forest</w:t>
            </w:r>
          </w:p>
        </w:tc>
        <w:tc>
          <w:tcPr>
            <w:tcW w:w="820" w:type="dxa"/>
            <w:shd w:val="clear" w:color="auto" w:fill="auto"/>
            <w:noWrap/>
            <w:hideMark/>
          </w:tcPr>
          <w:p w14:paraId="7F416E5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7013</w:t>
            </w:r>
          </w:p>
        </w:tc>
        <w:tc>
          <w:tcPr>
            <w:tcW w:w="1008" w:type="dxa"/>
            <w:shd w:val="clear" w:color="auto" w:fill="auto"/>
            <w:hideMark/>
          </w:tcPr>
          <w:p w14:paraId="0C335EB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9C6762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Young Australian Co. Battery &amp; Quartz Kilns</w:t>
            </w:r>
          </w:p>
        </w:tc>
        <w:tc>
          <w:tcPr>
            <w:tcW w:w="1404" w:type="dxa"/>
            <w:shd w:val="clear" w:color="auto" w:fill="auto"/>
            <w:hideMark/>
          </w:tcPr>
          <w:p w14:paraId="3DB00C9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5E0B755" w14:textId="77777777" w:rsidR="00B770E8" w:rsidRPr="006F43D9" w:rsidRDefault="00B770E8" w:rsidP="0083215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8E5F89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5272823" w14:textId="77777777" w:rsidTr="00137E6A">
        <w:trPr>
          <w:trHeight w:val="240"/>
        </w:trPr>
        <w:tc>
          <w:tcPr>
            <w:tcW w:w="1297" w:type="dxa"/>
          </w:tcPr>
          <w:p w14:paraId="5FB0BCF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A4E604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One Eye State Forest</w:t>
            </w:r>
          </w:p>
        </w:tc>
        <w:tc>
          <w:tcPr>
            <w:tcW w:w="820" w:type="dxa"/>
            <w:shd w:val="clear" w:color="auto" w:fill="auto"/>
            <w:noWrap/>
            <w:hideMark/>
          </w:tcPr>
          <w:p w14:paraId="4BCFF94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6638</w:t>
            </w:r>
          </w:p>
        </w:tc>
        <w:tc>
          <w:tcPr>
            <w:tcW w:w="1008" w:type="dxa"/>
            <w:shd w:val="clear" w:color="auto" w:fill="auto"/>
            <w:hideMark/>
          </w:tcPr>
          <w:p w14:paraId="049BEEB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D20CF7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Sawpit Gully Puddlers</w:t>
            </w:r>
          </w:p>
        </w:tc>
        <w:tc>
          <w:tcPr>
            <w:tcW w:w="1404" w:type="dxa"/>
            <w:shd w:val="clear" w:color="auto" w:fill="auto"/>
            <w:hideMark/>
          </w:tcPr>
          <w:p w14:paraId="1EC4204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VHR: H1246</w:t>
            </w:r>
          </w:p>
        </w:tc>
        <w:tc>
          <w:tcPr>
            <w:tcW w:w="3067" w:type="dxa"/>
            <w:shd w:val="clear" w:color="auto" w:fill="auto"/>
            <w:hideMark/>
          </w:tcPr>
          <w:p w14:paraId="651672F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944882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2D4C066" w14:textId="77777777" w:rsidTr="00137E6A">
        <w:trPr>
          <w:trHeight w:val="240"/>
        </w:trPr>
        <w:tc>
          <w:tcPr>
            <w:tcW w:w="1297" w:type="dxa"/>
          </w:tcPr>
          <w:p w14:paraId="0A3BB1D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F233B6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Redcastle State Forest</w:t>
            </w:r>
          </w:p>
        </w:tc>
        <w:tc>
          <w:tcPr>
            <w:tcW w:w="820" w:type="dxa"/>
            <w:shd w:val="clear" w:color="auto" w:fill="auto"/>
            <w:noWrap/>
            <w:hideMark/>
          </w:tcPr>
          <w:p w14:paraId="75A9FF1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5606</w:t>
            </w:r>
          </w:p>
        </w:tc>
        <w:tc>
          <w:tcPr>
            <w:tcW w:w="1008" w:type="dxa"/>
            <w:shd w:val="clear" w:color="auto" w:fill="auto"/>
            <w:hideMark/>
          </w:tcPr>
          <w:p w14:paraId="15ACAD3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C7DDAF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Curly Dog Dam &amp; Puddler</w:t>
            </w:r>
          </w:p>
        </w:tc>
        <w:tc>
          <w:tcPr>
            <w:tcW w:w="1404" w:type="dxa"/>
            <w:shd w:val="clear" w:color="auto" w:fill="auto"/>
            <w:hideMark/>
          </w:tcPr>
          <w:p w14:paraId="23451FB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DDEE3A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AD1847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9021E24" w14:textId="77777777" w:rsidTr="00137E6A">
        <w:trPr>
          <w:trHeight w:val="240"/>
        </w:trPr>
        <w:tc>
          <w:tcPr>
            <w:tcW w:w="1297" w:type="dxa"/>
          </w:tcPr>
          <w:p w14:paraId="26E5CEB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938FFA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Redcastle State Forest</w:t>
            </w:r>
          </w:p>
        </w:tc>
        <w:tc>
          <w:tcPr>
            <w:tcW w:w="820" w:type="dxa"/>
            <w:shd w:val="clear" w:color="auto" w:fill="auto"/>
            <w:noWrap/>
            <w:hideMark/>
          </w:tcPr>
          <w:p w14:paraId="7AB47F1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6348</w:t>
            </w:r>
          </w:p>
        </w:tc>
        <w:tc>
          <w:tcPr>
            <w:tcW w:w="1008" w:type="dxa"/>
            <w:shd w:val="clear" w:color="auto" w:fill="auto"/>
            <w:hideMark/>
          </w:tcPr>
          <w:p w14:paraId="797C4B8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06A607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New Why Not Co. Battery</w:t>
            </w:r>
          </w:p>
        </w:tc>
        <w:tc>
          <w:tcPr>
            <w:tcW w:w="1404" w:type="dxa"/>
            <w:shd w:val="clear" w:color="auto" w:fill="auto"/>
            <w:hideMark/>
          </w:tcPr>
          <w:p w14:paraId="7C03C11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714A0D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D6A7B1F"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5977650" w14:textId="77777777" w:rsidTr="00137E6A">
        <w:trPr>
          <w:trHeight w:val="240"/>
        </w:trPr>
        <w:tc>
          <w:tcPr>
            <w:tcW w:w="1297" w:type="dxa"/>
          </w:tcPr>
          <w:p w14:paraId="114B28A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B63D69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Redcastle State Forest</w:t>
            </w:r>
          </w:p>
        </w:tc>
        <w:tc>
          <w:tcPr>
            <w:tcW w:w="820" w:type="dxa"/>
            <w:shd w:val="clear" w:color="auto" w:fill="auto"/>
            <w:noWrap/>
            <w:hideMark/>
          </w:tcPr>
          <w:p w14:paraId="102BB6E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6864</w:t>
            </w:r>
          </w:p>
        </w:tc>
        <w:tc>
          <w:tcPr>
            <w:tcW w:w="1008" w:type="dxa"/>
            <w:shd w:val="clear" w:color="auto" w:fill="auto"/>
            <w:hideMark/>
          </w:tcPr>
          <w:p w14:paraId="7815365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0D2100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Puddler</w:t>
            </w:r>
          </w:p>
        </w:tc>
        <w:tc>
          <w:tcPr>
            <w:tcW w:w="1404" w:type="dxa"/>
            <w:shd w:val="clear" w:color="auto" w:fill="auto"/>
            <w:hideMark/>
          </w:tcPr>
          <w:p w14:paraId="75BCC7F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64FFAC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554E9BB"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7CF4BB1" w14:textId="77777777" w:rsidTr="00137E6A">
        <w:trPr>
          <w:trHeight w:val="240"/>
        </w:trPr>
        <w:tc>
          <w:tcPr>
            <w:tcW w:w="1297" w:type="dxa"/>
          </w:tcPr>
          <w:p w14:paraId="5EA2AA8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176257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Redcastle State Forest</w:t>
            </w:r>
          </w:p>
        </w:tc>
        <w:tc>
          <w:tcPr>
            <w:tcW w:w="820" w:type="dxa"/>
            <w:shd w:val="clear" w:color="auto" w:fill="auto"/>
            <w:noWrap/>
            <w:hideMark/>
          </w:tcPr>
          <w:p w14:paraId="4C870C5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7978</w:t>
            </w:r>
          </w:p>
        </w:tc>
        <w:tc>
          <w:tcPr>
            <w:tcW w:w="1008" w:type="dxa"/>
            <w:shd w:val="clear" w:color="auto" w:fill="auto"/>
            <w:hideMark/>
          </w:tcPr>
          <w:p w14:paraId="73F1002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F9ED75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Redcastle Internment Camp</w:t>
            </w:r>
          </w:p>
        </w:tc>
        <w:tc>
          <w:tcPr>
            <w:tcW w:w="1404" w:type="dxa"/>
            <w:shd w:val="clear" w:color="auto" w:fill="auto"/>
            <w:hideMark/>
          </w:tcPr>
          <w:p w14:paraId="0BB901D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388AD6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D725FBB"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45971CEE" w14:textId="77777777" w:rsidTr="00137E6A">
        <w:trPr>
          <w:trHeight w:val="240"/>
        </w:trPr>
        <w:tc>
          <w:tcPr>
            <w:tcW w:w="1297" w:type="dxa"/>
          </w:tcPr>
          <w:p w14:paraId="1697BF7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697E20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Redcastle State Forest</w:t>
            </w:r>
          </w:p>
        </w:tc>
        <w:tc>
          <w:tcPr>
            <w:tcW w:w="820" w:type="dxa"/>
            <w:shd w:val="clear" w:color="auto" w:fill="auto"/>
            <w:noWrap/>
            <w:hideMark/>
          </w:tcPr>
          <w:p w14:paraId="1BC65B0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7369</w:t>
            </w:r>
          </w:p>
        </w:tc>
        <w:tc>
          <w:tcPr>
            <w:tcW w:w="1008" w:type="dxa"/>
            <w:shd w:val="clear" w:color="auto" w:fill="auto"/>
            <w:hideMark/>
          </w:tcPr>
          <w:p w14:paraId="239E7EB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26F4F2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Welcome Reef Dam and Puddler No. 1</w:t>
            </w:r>
          </w:p>
        </w:tc>
        <w:tc>
          <w:tcPr>
            <w:tcW w:w="1404" w:type="dxa"/>
            <w:shd w:val="clear" w:color="auto" w:fill="auto"/>
            <w:hideMark/>
          </w:tcPr>
          <w:p w14:paraId="533B5E0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792555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3E07938"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5E751A1" w14:textId="77777777" w:rsidTr="00137E6A">
        <w:trPr>
          <w:trHeight w:val="240"/>
        </w:trPr>
        <w:tc>
          <w:tcPr>
            <w:tcW w:w="1297" w:type="dxa"/>
          </w:tcPr>
          <w:p w14:paraId="513DAA2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5B5964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Redcastle State Forest</w:t>
            </w:r>
          </w:p>
        </w:tc>
        <w:tc>
          <w:tcPr>
            <w:tcW w:w="820" w:type="dxa"/>
            <w:shd w:val="clear" w:color="auto" w:fill="auto"/>
            <w:noWrap/>
            <w:hideMark/>
          </w:tcPr>
          <w:p w14:paraId="6251E74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8030</w:t>
            </w:r>
          </w:p>
        </w:tc>
        <w:tc>
          <w:tcPr>
            <w:tcW w:w="1008" w:type="dxa"/>
            <w:shd w:val="clear" w:color="auto" w:fill="auto"/>
            <w:hideMark/>
          </w:tcPr>
          <w:p w14:paraId="7B23247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E3B3C4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Welcome Reef Dam and Puddler No. 2</w:t>
            </w:r>
          </w:p>
        </w:tc>
        <w:tc>
          <w:tcPr>
            <w:tcW w:w="1404" w:type="dxa"/>
            <w:shd w:val="clear" w:color="auto" w:fill="auto"/>
            <w:hideMark/>
          </w:tcPr>
          <w:p w14:paraId="11854A0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17622F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C286CEB"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04483FF" w14:textId="77777777" w:rsidTr="00137E6A">
        <w:trPr>
          <w:trHeight w:val="240"/>
        </w:trPr>
        <w:tc>
          <w:tcPr>
            <w:tcW w:w="1297" w:type="dxa"/>
          </w:tcPr>
          <w:p w14:paraId="76337AC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FFB319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Redcastle State Forest</w:t>
            </w:r>
          </w:p>
        </w:tc>
        <w:tc>
          <w:tcPr>
            <w:tcW w:w="820" w:type="dxa"/>
            <w:shd w:val="clear" w:color="auto" w:fill="auto"/>
            <w:noWrap/>
            <w:hideMark/>
          </w:tcPr>
          <w:p w14:paraId="52A93D8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6939</w:t>
            </w:r>
          </w:p>
        </w:tc>
        <w:tc>
          <w:tcPr>
            <w:tcW w:w="1008" w:type="dxa"/>
            <w:shd w:val="clear" w:color="auto" w:fill="auto"/>
            <w:hideMark/>
          </w:tcPr>
          <w:p w14:paraId="41AB14B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B4605F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Welcome Reef Mine Site (Redcastle/Clarkes Reef Co) </w:t>
            </w:r>
          </w:p>
        </w:tc>
        <w:tc>
          <w:tcPr>
            <w:tcW w:w="1404" w:type="dxa"/>
            <w:shd w:val="clear" w:color="auto" w:fill="auto"/>
            <w:hideMark/>
          </w:tcPr>
          <w:p w14:paraId="2860E1D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7C5365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3C2B91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800EC28" w14:textId="77777777" w:rsidTr="00137E6A">
        <w:trPr>
          <w:trHeight w:val="240"/>
        </w:trPr>
        <w:tc>
          <w:tcPr>
            <w:tcW w:w="1297" w:type="dxa"/>
          </w:tcPr>
          <w:p w14:paraId="0F88AE2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98D997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1845EDE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5300</w:t>
            </w:r>
          </w:p>
        </w:tc>
        <w:tc>
          <w:tcPr>
            <w:tcW w:w="1008" w:type="dxa"/>
            <w:shd w:val="clear" w:color="auto" w:fill="auto"/>
            <w:hideMark/>
          </w:tcPr>
          <w:p w14:paraId="4DC5B30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471FF2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Antonia Gully Puddler</w:t>
            </w:r>
          </w:p>
        </w:tc>
        <w:tc>
          <w:tcPr>
            <w:tcW w:w="1404" w:type="dxa"/>
            <w:shd w:val="clear" w:color="auto" w:fill="auto"/>
            <w:hideMark/>
          </w:tcPr>
          <w:p w14:paraId="1455DBA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CD750E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B47AE9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8FCE582" w14:textId="77777777" w:rsidTr="00137E6A">
        <w:trPr>
          <w:trHeight w:val="240"/>
        </w:trPr>
        <w:tc>
          <w:tcPr>
            <w:tcW w:w="1297" w:type="dxa"/>
          </w:tcPr>
          <w:p w14:paraId="5670A18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9F2BB7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300FDB1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5301</w:t>
            </w:r>
          </w:p>
        </w:tc>
        <w:tc>
          <w:tcPr>
            <w:tcW w:w="1008" w:type="dxa"/>
            <w:shd w:val="clear" w:color="auto" w:fill="auto"/>
            <w:hideMark/>
          </w:tcPr>
          <w:p w14:paraId="6B54E70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3300A6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Antonio Gully Brickworks and Puddler</w:t>
            </w:r>
          </w:p>
        </w:tc>
        <w:tc>
          <w:tcPr>
            <w:tcW w:w="1404" w:type="dxa"/>
            <w:shd w:val="clear" w:color="auto" w:fill="auto"/>
            <w:hideMark/>
          </w:tcPr>
          <w:p w14:paraId="550BEBD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564139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B514CD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070581E" w14:textId="77777777" w:rsidTr="00137E6A">
        <w:trPr>
          <w:trHeight w:val="240"/>
        </w:trPr>
        <w:tc>
          <w:tcPr>
            <w:tcW w:w="1297" w:type="dxa"/>
          </w:tcPr>
          <w:p w14:paraId="48FDA88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637505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5312A2E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7953</w:t>
            </w:r>
          </w:p>
        </w:tc>
        <w:tc>
          <w:tcPr>
            <w:tcW w:w="1008" w:type="dxa"/>
            <w:shd w:val="clear" w:color="auto" w:fill="auto"/>
            <w:hideMark/>
          </w:tcPr>
          <w:p w14:paraId="0D013F3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3E2975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Canadian Gully Puddlers</w:t>
            </w:r>
          </w:p>
        </w:tc>
        <w:tc>
          <w:tcPr>
            <w:tcW w:w="1404" w:type="dxa"/>
            <w:shd w:val="clear" w:color="auto" w:fill="auto"/>
            <w:hideMark/>
          </w:tcPr>
          <w:p w14:paraId="26D3C7B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5A136F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4C6246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E089F77" w14:textId="77777777" w:rsidTr="00137E6A">
        <w:trPr>
          <w:trHeight w:val="240"/>
        </w:trPr>
        <w:tc>
          <w:tcPr>
            <w:tcW w:w="1297" w:type="dxa"/>
          </w:tcPr>
          <w:p w14:paraId="60F14DA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43D59A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60A484C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7485</w:t>
            </w:r>
          </w:p>
        </w:tc>
        <w:tc>
          <w:tcPr>
            <w:tcW w:w="1008" w:type="dxa"/>
            <w:shd w:val="clear" w:color="auto" w:fill="auto"/>
            <w:hideMark/>
          </w:tcPr>
          <w:p w14:paraId="22859EF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B30C5D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Charlie Bell's Crushing Battery</w:t>
            </w:r>
          </w:p>
        </w:tc>
        <w:tc>
          <w:tcPr>
            <w:tcW w:w="1404" w:type="dxa"/>
            <w:shd w:val="clear" w:color="auto" w:fill="auto"/>
            <w:hideMark/>
          </w:tcPr>
          <w:p w14:paraId="1923C8D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0CDBB47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3A64DE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8719D7B" w14:textId="77777777" w:rsidTr="00137E6A">
        <w:trPr>
          <w:trHeight w:val="240"/>
        </w:trPr>
        <w:tc>
          <w:tcPr>
            <w:tcW w:w="1297" w:type="dxa"/>
          </w:tcPr>
          <w:p w14:paraId="2BDA89A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9E0659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30A7724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7949</w:t>
            </w:r>
          </w:p>
        </w:tc>
        <w:tc>
          <w:tcPr>
            <w:tcW w:w="1008" w:type="dxa"/>
            <w:shd w:val="clear" w:color="auto" w:fill="auto"/>
            <w:hideMark/>
          </w:tcPr>
          <w:p w14:paraId="22D909C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B580EC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Cheong's Chinese Garden</w:t>
            </w:r>
          </w:p>
        </w:tc>
        <w:tc>
          <w:tcPr>
            <w:tcW w:w="1404" w:type="dxa"/>
            <w:shd w:val="clear" w:color="auto" w:fill="auto"/>
            <w:hideMark/>
          </w:tcPr>
          <w:p w14:paraId="7C3B9DB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61E62F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SPZ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6C6ECA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3381C0D9" w14:textId="77777777" w:rsidTr="00137E6A">
        <w:trPr>
          <w:trHeight w:val="240"/>
        </w:trPr>
        <w:tc>
          <w:tcPr>
            <w:tcW w:w="1297" w:type="dxa"/>
          </w:tcPr>
          <w:p w14:paraId="79B3573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025C98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74B0ECE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7371</w:t>
            </w:r>
          </w:p>
        </w:tc>
        <w:tc>
          <w:tcPr>
            <w:tcW w:w="1008" w:type="dxa"/>
            <w:shd w:val="clear" w:color="auto" w:fill="auto"/>
            <w:hideMark/>
          </w:tcPr>
          <w:p w14:paraId="427E127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9966AD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Chinaman's Flat Brickworks and Puddler</w:t>
            </w:r>
          </w:p>
        </w:tc>
        <w:tc>
          <w:tcPr>
            <w:tcW w:w="1404" w:type="dxa"/>
            <w:shd w:val="clear" w:color="auto" w:fill="auto"/>
            <w:hideMark/>
          </w:tcPr>
          <w:p w14:paraId="1A8E9D1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C2E530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834FAA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ED28170" w14:textId="77777777" w:rsidTr="00137E6A">
        <w:trPr>
          <w:trHeight w:val="240"/>
        </w:trPr>
        <w:tc>
          <w:tcPr>
            <w:tcW w:w="1297" w:type="dxa"/>
          </w:tcPr>
          <w:p w14:paraId="13D0244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30D147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17D6A3B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5602</w:t>
            </w:r>
          </w:p>
        </w:tc>
        <w:tc>
          <w:tcPr>
            <w:tcW w:w="1008" w:type="dxa"/>
            <w:shd w:val="clear" w:color="auto" w:fill="auto"/>
            <w:hideMark/>
          </w:tcPr>
          <w:p w14:paraId="2053B42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633A5C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Crown Cross Co. Mine</w:t>
            </w:r>
          </w:p>
        </w:tc>
        <w:tc>
          <w:tcPr>
            <w:tcW w:w="1404" w:type="dxa"/>
            <w:shd w:val="clear" w:color="auto" w:fill="auto"/>
            <w:hideMark/>
          </w:tcPr>
          <w:p w14:paraId="466C443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28212A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3116EC0"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38D0B77" w14:textId="77777777" w:rsidTr="00137E6A">
        <w:trPr>
          <w:trHeight w:val="240"/>
        </w:trPr>
        <w:tc>
          <w:tcPr>
            <w:tcW w:w="1297" w:type="dxa"/>
          </w:tcPr>
          <w:p w14:paraId="0CBC565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04836D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5D6CD90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7955</w:t>
            </w:r>
          </w:p>
        </w:tc>
        <w:tc>
          <w:tcPr>
            <w:tcW w:w="1008" w:type="dxa"/>
            <w:shd w:val="clear" w:color="auto" w:fill="auto"/>
            <w:hideMark/>
          </w:tcPr>
          <w:p w14:paraId="33CDE1B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C5907F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Double Grave Site</w:t>
            </w:r>
          </w:p>
        </w:tc>
        <w:tc>
          <w:tcPr>
            <w:tcW w:w="1404" w:type="dxa"/>
            <w:shd w:val="clear" w:color="auto" w:fill="auto"/>
            <w:hideMark/>
          </w:tcPr>
          <w:p w14:paraId="7E936A7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867577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SPZ of 10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F93C8D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4347D516" w14:textId="77777777" w:rsidTr="00137E6A">
        <w:trPr>
          <w:trHeight w:val="240"/>
        </w:trPr>
        <w:tc>
          <w:tcPr>
            <w:tcW w:w="1297" w:type="dxa"/>
          </w:tcPr>
          <w:p w14:paraId="64FDBDE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56A3EE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07FCC9F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7951</w:t>
            </w:r>
          </w:p>
        </w:tc>
        <w:tc>
          <w:tcPr>
            <w:tcW w:w="1008" w:type="dxa"/>
            <w:shd w:val="clear" w:color="auto" w:fill="auto"/>
            <w:hideMark/>
          </w:tcPr>
          <w:p w14:paraId="07DBCCB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64A2C4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Grave Site</w:t>
            </w:r>
          </w:p>
        </w:tc>
        <w:tc>
          <w:tcPr>
            <w:tcW w:w="1404" w:type="dxa"/>
            <w:shd w:val="clear" w:color="auto" w:fill="auto"/>
            <w:hideMark/>
          </w:tcPr>
          <w:p w14:paraId="369078E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F7C089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SPZ of 10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46289A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37F5D73E" w14:textId="77777777" w:rsidTr="00137E6A">
        <w:trPr>
          <w:trHeight w:val="240"/>
        </w:trPr>
        <w:tc>
          <w:tcPr>
            <w:tcW w:w="1297" w:type="dxa"/>
          </w:tcPr>
          <w:p w14:paraId="35C68BC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CED228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5051F7E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7952</w:t>
            </w:r>
          </w:p>
        </w:tc>
        <w:tc>
          <w:tcPr>
            <w:tcW w:w="1008" w:type="dxa"/>
            <w:shd w:val="clear" w:color="auto" w:fill="auto"/>
            <w:hideMark/>
          </w:tcPr>
          <w:p w14:paraId="739FF32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A3F9BF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Holstein-Schleisweig Mine</w:t>
            </w:r>
          </w:p>
        </w:tc>
        <w:tc>
          <w:tcPr>
            <w:tcW w:w="1404" w:type="dxa"/>
            <w:shd w:val="clear" w:color="auto" w:fill="auto"/>
            <w:hideMark/>
          </w:tcPr>
          <w:p w14:paraId="554E741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DC8AD1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6A5F6B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12E1F85" w14:textId="77777777" w:rsidTr="00137E6A">
        <w:trPr>
          <w:trHeight w:val="240"/>
        </w:trPr>
        <w:tc>
          <w:tcPr>
            <w:tcW w:w="1297" w:type="dxa"/>
          </w:tcPr>
          <w:p w14:paraId="6D4F316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227FC8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230F063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7943</w:t>
            </w:r>
          </w:p>
        </w:tc>
        <w:tc>
          <w:tcPr>
            <w:tcW w:w="1008" w:type="dxa"/>
            <w:shd w:val="clear" w:color="auto" w:fill="auto"/>
            <w:hideMark/>
          </w:tcPr>
          <w:p w14:paraId="126EDAB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1C8F9F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 Gully Burial Ground (Old Rushworth Cemetery)</w:t>
            </w:r>
          </w:p>
        </w:tc>
        <w:tc>
          <w:tcPr>
            <w:tcW w:w="1404" w:type="dxa"/>
            <w:shd w:val="clear" w:color="auto" w:fill="auto"/>
            <w:hideMark/>
          </w:tcPr>
          <w:p w14:paraId="562B4D8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 Local</w:t>
            </w:r>
          </w:p>
        </w:tc>
        <w:tc>
          <w:tcPr>
            <w:tcW w:w="3067" w:type="dxa"/>
            <w:shd w:val="clear" w:color="auto" w:fill="auto"/>
            <w:hideMark/>
          </w:tcPr>
          <w:p w14:paraId="56492B9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SPZ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01A6F5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p>
        </w:tc>
      </w:tr>
      <w:tr w:rsidR="00B770E8" w:rsidRPr="006F43D9" w14:paraId="5E962494" w14:textId="77777777" w:rsidTr="00137E6A">
        <w:trPr>
          <w:trHeight w:val="240"/>
        </w:trPr>
        <w:tc>
          <w:tcPr>
            <w:tcW w:w="1297" w:type="dxa"/>
          </w:tcPr>
          <w:p w14:paraId="017BECA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A32E3D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5D5B7DC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7942</w:t>
            </w:r>
          </w:p>
        </w:tc>
        <w:tc>
          <w:tcPr>
            <w:tcW w:w="1008" w:type="dxa"/>
            <w:shd w:val="clear" w:color="auto" w:fill="auto"/>
            <w:hideMark/>
          </w:tcPr>
          <w:p w14:paraId="19F53C5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019575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 Gully Chinese Camp</w:t>
            </w:r>
          </w:p>
        </w:tc>
        <w:tc>
          <w:tcPr>
            <w:tcW w:w="1404" w:type="dxa"/>
            <w:shd w:val="clear" w:color="auto" w:fill="auto"/>
            <w:hideMark/>
          </w:tcPr>
          <w:p w14:paraId="1739384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9306C7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1BCAF19"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209CE92" w14:textId="77777777" w:rsidTr="00137E6A">
        <w:trPr>
          <w:trHeight w:val="240"/>
        </w:trPr>
        <w:tc>
          <w:tcPr>
            <w:tcW w:w="1297" w:type="dxa"/>
          </w:tcPr>
          <w:p w14:paraId="41061B1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249BBE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01B9C35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6424</w:t>
            </w:r>
          </w:p>
        </w:tc>
        <w:tc>
          <w:tcPr>
            <w:tcW w:w="1008" w:type="dxa"/>
            <w:shd w:val="clear" w:color="auto" w:fill="auto"/>
            <w:hideMark/>
          </w:tcPr>
          <w:p w14:paraId="4E87AC3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5E651A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Nuggetty Gully Puddler</w:t>
            </w:r>
          </w:p>
        </w:tc>
        <w:tc>
          <w:tcPr>
            <w:tcW w:w="1404" w:type="dxa"/>
            <w:shd w:val="clear" w:color="auto" w:fill="auto"/>
            <w:hideMark/>
          </w:tcPr>
          <w:p w14:paraId="2FD79A2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D41E19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378881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ECCE896" w14:textId="77777777" w:rsidTr="00137E6A">
        <w:trPr>
          <w:trHeight w:val="240"/>
        </w:trPr>
        <w:tc>
          <w:tcPr>
            <w:tcW w:w="1297" w:type="dxa"/>
          </w:tcPr>
          <w:p w14:paraId="6D46865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59B8BA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7B49180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6484</w:t>
            </w:r>
          </w:p>
        </w:tc>
        <w:tc>
          <w:tcPr>
            <w:tcW w:w="1008" w:type="dxa"/>
            <w:shd w:val="clear" w:color="auto" w:fill="auto"/>
            <w:hideMark/>
          </w:tcPr>
          <w:p w14:paraId="3E2B8B4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78AE84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Perseverence Co. Battery</w:t>
            </w:r>
          </w:p>
        </w:tc>
        <w:tc>
          <w:tcPr>
            <w:tcW w:w="1404" w:type="dxa"/>
            <w:shd w:val="clear" w:color="auto" w:fill="auto"/>
            <w:hideMark/>
          </w:tcPr>
          <w:p w14:paraId="16FCC7B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A85FFC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1B3839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F29F9B5" w14:textId="77777777" w:rsidTr="00137E6A">
        <w:trPr>
          <w:trHeight w:val="240"/>
        </w:trPr>
        <w:tc>
          <w:tcPr>
            <w:tcW w:w="1297" w:type="dxa"/>
          </w:tcPr>
          <w:p w14:paraId="7603B86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7C7410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0217A1E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6277</w:t>
            </w:r>
          </w:p>
        </w:tc>
        <w:tc>
          <w:tcPr>
            <w:tcW w:w="1008" w:type="dxa"/>
            <w:shd w:val="clear" w:color="auto" w:fill="auto"/>
            <w:hideMark/>
          </w:tcPr>
          <w:p w14:paraId="5FAB29B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46CCCB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Perseverence Reef Cyanide Works</w:t>
            </w:r>
          </w:p>
        </w:tc>
        <w:tc>
          <w:tcPr>
            <w:tcW w:w="1404" w:type="dxa"/>
            <w:shd w:val="clear" w:color="auto" w:fill="auto"/>
            <w:hideMark/>
          </w:tcPr>
          <w:p w14:paraId="1CF67AE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6D58B0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943F56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D45D0C3" w14:textId="77777777" w:rsidTr="00137E6A">
        <w:trPr>
          <w:trHeight w:val="240"/>
        </w:trPr>
        <w:tc>
          <w:tcPr>
            <w:tcW w:w="1297" w:type="dxa"/>
          </w:tcPr>
          <w:p w14:paraId="085D82A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66AEC4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4EF854C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8028</w:t>
            </w:r>
          </w:p>
        </w:tc>
        <w:tc>
          <w:tcPr>
            <w:tcW w:w="1008" w:type="dxa"/>
            <w:shd w:val="clear" w:color="auto" w:fill="auto"/>
            <w:hideMark/>
          </w:tcPr>
          <w:p w14:paraId="27D984C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EC887E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Phoenix Reef Mine Site</w:t>
            </w:r>
          </w:p>
        </w:tc>
        <w:tc>
          <w:tcPr>
            <w:tcW w:w="1404" w:type="dxa"/>
            <w:shd w:val="clear" w:color="auto" w:fill="auto"/>
            <w:hideMark/>
          </w:tcPr>
          <w:p w14:paraId="4E11DA0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DE5C16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238EF6D"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3B7B926" w14:textId="77777777" w:rsidTr="00137E6A">
        <w:trPr>
          <w:trHeight w:val="240"/>
        </w:trPr>
        <w:tc>
          <w:tcPr>
            <w:tcW w:w="1297" w:type="dxa"/>
          </w:tcPr>
          <w:p w14:paraId="6A668A1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ACCE94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221F115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6524</w:t>
            </w:r>
          </w:p>
        </w:tc>
        <w:tc>
          <w:tcPr>
            <w:tcW w:w="1008" w:type="dxa"/>
            <w:shd w:val="clear" w:color="auto" w:fill="auto"/>
            <w:hideMark/>
          </w:tcPr>
          <w:p w14:paraId="1CE9969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8420F9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Poverty Diggings</w:t>
            </w:r>
          </w:p>
        </w:tc>
        <w:tc>
          <w:tcPr>
            <w:tcW w:w="1404" w:type="dxa"/>
            <w:shd w:val="clear" w:color="auto" w:fill="auto"/>
            <w:hideMark/>
          </w:tcPr>
          <w:p w14:paraId="295D08A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12268C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01A804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8435242" w14:textId="77777777" w:rsidTr="00137E6A">
        <w:trPr>
          <w:trHeight w:val="240"/>
        </w:trPr>
        <w:tc>
          <w:tcPr>
            <w:tcW w:w="1297" w:type="dxa"/>
          </w:tcPr>
          <w:p w14:paraId="5A46B7B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6033B00"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24FB667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6608</w:t>
            </w:r>
          </w:p>
        </w:tc>
        <w:tc>
          <w:tcPr>
            <w:tcW w:w="1008" w:type="dxa"/>
            <w:shd w:val="clear" w:color="auto" w:fill="auto"/>
            <w:hideMark/>
          </w:tcPr>
          <w:p w14:paraId="5B959EB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5F5DB7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Gold Mines Pty Ltd</w:t>
            </w:r>
          </w:p>
        </w:tc>
        <w:tc>
          <w:tcPr>
            <w:tcW w:w="1404" w:type="dxa"/>
            <w:shd w:val="clear" w:color="auto" w:fill="auto"/>
            <w:hideMark/>
          </w:tcPr>
          <w:p w14:paraId="13F25FE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45595F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267841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3F02BDD" w14:textId="77777777" w:rsidTr="00137E6A">
        <w:trPr>
          <w:trHeight w:val="240"/>
        </w:trPr>
        <w:tc>
          <w:tcPr>
            <w:tcW w:w="1297" w:type="dxa"/>
          </w:tcPr>
          <w:p w14:paraId="19B750A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89E8DC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65B20D7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6667</w:t>
            </w:r>
          </w:p>
        </w:tc>
        <w:tc>
          <w:tcPr>
            <w:tcW w:w="1008" w:type="dxa"/>
            <w:shd w:val="clear" w:color="auto" w:fill="auto"/>
            <w:hideMark/>
          </w:tcPr>
          <w:p w14:paraId="7ABA957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30417B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Shellback Gully Puddler No. 1</w:t>
            </w:r>
          </w:p>
        </w:tc>
        <w:tc>
          <w:tcPr>
            <w:tcW w:w="1404" w:type="dxa"/>
            <w:shd w:val="clear" w:color="auto" w:fill="auto"/>
            <w:hideMark/>
          </w:tcPr>
          <w:p w14:paraId="2F0FD26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D0889D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B9D130A"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5E4F7B5" w14:textId="77777777" w:rsidTr="00137E6A">
        <w:trPr>
          <w:trHeight w:val="240"/>
        </w:trPr>
        <w:tc>
          <w:tcPr>
            <w:tcW w:w="1297" w:type="dxa"/>
          </w:tcPr>
          <w:p w14:paraId="5FCFB73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EB3C10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1100BE1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8029</w:t>
            </w:r>
          </w:p>
        </w:tc>
        <w:tc>
          <w:tcPr>
            <w:tcW w:w="1008" w:type="dxa"/>
            <w:shd w:val="clear" w:color="auto" w:fill="auto"/>
            <w:hideMark/>
          </w:tcPr>
          <w:p w14:paraId="6488AFE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AD0F1F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Shellback Gully Puddler No. 2 &amp; Gold Workings</w:t>
            </w:r>
          </w:p>
        </w:tc>
        <w:tc>
          <w:tcPr>
            <w:tcW w:w="1404" w:type="dxa"/>
            <w:shd w:val="clear" w:color="auto" w:fill="auto"/>
            <w:hideMark/>
          </w:tcPr>
          <w:p w14:paraId="6CDF10F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49A4F7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EE72E3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CAFCA01" w14:textId="77777777" w:rsidTr="00137E6A">
        <w:trPr>
          <w:trHeight w:val="240"/>
        </w:trPr>
        <w:tc>
          <w:tcPr>
            <w:tcW w:w="1297" w:type="dxa"/>
          </w:tcPr>
          <w:p w14:paraId="2BFF9AD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7E3296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30B745D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7954</w:t>
            </w:r>
          </w:p>
        </w:tc>
        <w:tc>
          <w:tcPr>
            <w:tcW w:w="1008" w:type="dxa"/>
            <w:shd w:val="clear" w:color="auto" w:fill="auto"/>
            <w:hideMark/>
          </w:tcPr>
          <w:p w14:paraId="01FEBCD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49E7FD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South Canadian Gully Puddlers</w:t>
            </w:r>
          </w:p>
        </w:tc>
        <w:tc>
          <w:tcPr>
            <w:tcW w:w="1404" w:type="dxa"/>
            <w:shd w:val="clear" w:color="auto" w:fill="auto"/>
            <w:hideMark/>
          </w:tcPr>
          <w:p w14:paraId="6F9BDDE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99D0CF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90700A0"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BCB9141" w14:textId="77777777" w:rsidTr="00137E6A">
        <w:trPr>
          <w:trHeight w:val="240"/>
        </w:trPr>
        <w:tc>
          <w:tcPr>
            <w:tcW w:w="1297" w:type="dxa"/>
          </w:tcPr>
          <w:p w14:paraId="4EE52D9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913515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Rushworth State Forest</w:t>
            </w:r>
          </w:p>
        </w:tc>
        <w:tc>
          <w:tcPr>
            <w:tcW w:w="820" w:type="dxa"/>
            <w:shd w:val="clear" w:color="auto" w:fill="auto"/>
            <w:noWrap/>
            <w:hideMark/>
          </w:tcPr>
          <w:p w14:paraId="0524AC7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6750</w:t>
            </w:r>
          </w:p>
        </w:tc>
        <w:tc>
          <w:tcPr>
            <w:tcW w:w="1008" w:type="dxa"/>
            <w:shd w:val="clear" w:color="auto" w:fill="auto"/>
            <w:hideMark/>
          </w:tcPr>
          <w:p w14:paraId="6AF8D84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78DD21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Specimen Hill Hut Site</w:t>
            </w:r>
          </w:p>
        </w:tc>
        <w:tc>
          <w:tcPr>
            <w:tcW w:w="1404" w:type="dxa"/>
            <w:shd w:val="clear" w:color="auto" w:fill="auto"/>
            <w:hideMark/>
          </w:tcPr>
          <w:p w14:paraId="46C296E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223D2C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359818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F428739" w14:textId="77777777" w:rsidTr="00137E6A">
        <w:trPr>
          <w:trHeight w:val="240"/>
        </w:trPr>
        <w:tc>
          <w:tcPr>
            <w:tcW w:w="1297" w:type="dxa"/>
          </w:tcPr>
          <w:p w14:paraId="0B9049B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39681EC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Sandon State Forest</w:t>
            </w:r>
          </w:p>
        </w:tc>
        <w:tc>
          <w:tcPr>
            <w:tcW w:w="820" w:type="dxa"/>
            <w:shd w:val="clear" w:color="auto" w:fill="auto"/>
            <w:noWrap/>
            <w:hideMark/>
          </w:tcPr>
          <w:p w14:paraId="6A70E44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5954</w:t>
            </w:r>
          </w:p>
        </w:tc>
        <w:tc>
          <w:tcPr>
            <w:tcW w:w="1008" w:type="dxa"/>
            <w:shd w:val="clear" w:color="auto" w:fill="auto"/>
            <w:hideMark/>
          </w:tcPr>
          <w:p w14:paraId="07F32010"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521C13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Harry Lauder Company</w:t>
            </w:r>
          </w:p>
        </w:tc>
        <w:tc>
          <w:tcPr>
            <w:tcW w:w="1404" w:type="dxa"/>
            <w:shd w:val="clear" w:color="auto" w:fill="auto"/>
            <w:hideMark/>
          </w:tcPr>
          <w:p w14:paraId="4AFECFD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C78826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262EDF8A"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7A5187D" w14:textId="77777777" w:rsidTr="00137E6A">
        <w:trPr>
          <w:trHeight w:val="240"/>
        </w:trPr>
        <w:tc>
          <w:tcPr>
            <w:tcW w:w="1297" w:type="dxa"/>
          </w:tcPr>
          <w:p w14:paraId="664A8A9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4B3D0D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Sandon State Forest</w:t>
            </w:r>
          </w:p>
        </w:tc>
        <w:tc>
          <w:tcPr>
            <w:tcW w:w="820" w:type="dxa"/>
            <w:shd w:val="clear" w:color="auto" w:fill="auto"/>
            <w:noWrap/>
            <w:hideMark/>
          </w:tcPr>
          <w:p w14:paraId="115FD05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8015</w:t>
            </w:r>
          </w:p>
        </w:tc>
        <w:tc>
          <w:tcPr>
            <w:tcW w:w="1008" w:type="dxa"/>
            <w:shd w:val="clear" w:color="auto" w:fill="auto"/>
            <w:hideMark/>
          </w:tcPr>
          <w:p w14:paraId="23C7E28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64A683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Old House Site</w:t>
            </w:r>
          </w:p>
        </w:tc>
        <w:tc>
          <w:tcPr>
            <w:tcW w:w="1404" w:type="dxa"/>
            <w:shd w:val="clear" w:color="auto" w:fill="auto"/>
            <w:hideMark/>
          </w:tcPr>
          <w:p w14:paraId="2F8C62D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7B8A4A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192612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17F738E" w14:textId="77777777" w:rsidTr="00137E6A">
        <w:trPr>
          <w:trHeight w:val="240"/>
        </w:trPr>
        <w:tc>
          <w:tcPr>
            <w:tcW w:w="1297" w:type="dxa"/>
          </w:tcPr>
          <w:p w14:paraId="03A943A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0F95727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 State Forests</w:t>
            </w:r>
          </w:p>
        </w:tc>
        <w:tc>
          <w:tcPr>
            <w:tcW w:w="820" w:type="dxa"/>
            <w:shd w:val="clear" w:color="auto" w:fill="auto"/>
            <w:noWrap/>
            <w:hideMark/>
          </w:tcPr>
          <w:p w14:paraId="7355821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3645</w:t>
            </w:r>
          </w:p>
        </w:tc>
        <w:tc>
          <w:tcPr>
            <w:tcW w:w="1008" w:type="dxa"/>
            <w:shd w:val="clear" w:color="auto" w:fill="auto"/>
            <w:hideMark/>
          </w:tcPr>
          <w:p w14:paraId="326DA3E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33570B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Eucalyptus Distillery, north-east of St  Arnaud</w:t>
            </w:r>
          </w:p>
        </w:tc>
        <w:tc>
          <w:tcPr>
            <w:tcW w:w="1404" w:type="dxa"/>
            <w:shd w:val="clear" w:color="auto" w:fill="auto"/>
            <w:hideMark/>
          </w:tcPr>
          <w:p w14:paraId="2432053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To be assessed</w:t>
            </w:r>
          </w:p>
        </w:tc>
        <w:tc>
          <w:tcPr>
            <w:tcW w:w="3067" w:type="dxa"/>
            <w:shd w:val="clear" w:color="auto" w:fill="auto"/>
            <w:hideMark/>
          </w:tcPr>
          <w:p w14:paraId="2DFF7FB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30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DD3CD80"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5B639F8" w14:textId="77777777" w:rsidTr="00137E6A">
        <w:trPr>
          <w:trHeight w:val="240"/>
        </w:trPr>
        <w:tc>
          <w:tcPr>
            <w:tcW w:w="1297" w:type="dxa"/>
          </w:tcPr>
          <w:p w14:paraId="1180D01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5BB394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 State Forests</w:t>
            </w:r>
          </w:p>
        </w:tc>
        <w:tc>
          <w:tcPr>
            <w:tcW w:w="820" w:type="dxa"/>
            <w:shd w:val="clear" w:color="auto" w:fill="auto"/>
            <w:noWrap/>
            <w:hideMark/>
          </w:tcPr>
          <w:p w14:paraId="4A92207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8001</w:t>
            </w:r>
          </w:p>
        </w:tc>
        <w:tc>
          <w:tcPr>
            <w:tcW w:w="1008" w:type="dxa"/>
            <w:shd w:val="clear" w:color="auto" w:fill="auto"/>
            <w:hideMark/>
          </w:tcPr>
          <w:p w14:paraId="62F557F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93CFE0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Inspection Pit No. 1</w:t>
            </w:r>
          </w:p>
        </w:tc>
        <w:tc>
          <w:tcPr>
            <w:tcW w:w="1404" w:type="dxa"/>
            <w:shd w:val="clear" w:color="auto" w:fill="auto"/>
            <w:hideMark/>
          </w:tcPr>
          <w:p w14:paraId="33E9C46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A1FB0D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CD07F7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340B045" w14:textId="77777777" w:rsidTr="00137E6A">
        <w:trPr>
          <w:trHeight w:val="240"/>
        </w:trPr>
        <w:tc>
          <w:tcPr>
            <w:tcW w:w="1297" w:type="dxa"/>
          </w:tcPr>
          <w:p w14:paraId="3ADA94B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E8918F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 State Forests</w:t>
            </w:r>
          </w:p>
        </w:tc>
        <w:tc>
          <w:tcPr>
            <w:tcW w:w="820" w:type="dxa"/>
            <w:shd w:val="clear" w:color="auto" w:fill="auto"/>
            <w:noWrap/>
            <w:hideMark/>
          </w:tcPr>
          <w:p w14:paraId="1C8F6A5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8002</w:t>
            </w:r>
          </w:p>
        </w:tc>
        <w:tc>
          <w:tcPr>
            <w:tcW w:w="1008" w:type="dxa"/>
            <w:shd w:val="clear" w:color="auto" w:fill="auto"/>
            <w:hideMark/>
          </w:tcPr>
          <w:p w14:paraId="44EF3E7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93CDB5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Inspection Pit No. 2</w:t>
            </w:r>
          </w:p>
        </w:tc>
        <w:tc>
          <w:tcPr>
            <w:tcW w:w="1404" w:type="dxa"/>
            <w:shd w:val="clear" w:color="auto" w:fill="auto"/>
            <w:hideMark/>
          </w:tcPr>
          <w:p w14:paraId="1EB7463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80E5D6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A2186E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24B9B53" w14:textId="77777777" w:rsidTr="00137E6A">
        <w:trPr>
          <w:trHeight w:val="240"/>
        </w:trPr>
        <w:tc>
          <w:tcPr>
            <w:tcW w:w="1297" w:type="dxa"/>
          </w:tcPr>
          <w:p w14:paraId="73B71FE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5350D7A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 State Forests</w:t>
            </w:r>
          </w:p>
        </w:tc>
        <w:tc>
          <w:tcPr>
            <w:tcW w:w="820" w:type="dxa"/>
            <w:shd w:val="clear" w:color="auto" w:fill="auto"/>
            <w:noWrap/>
            <w:hideMark/>
          </w:tcPr>
          <w:p w14:paraId="5F6D4A8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8003</w:t>
            </w:r>
          </w:p>
        </w:tc>
        <w:tc>
          <w:tcPr>
            <w:tcW w:w="1008" w:type="dxa"/>
            <w:shd w:val="clear" w:color="auto" w:fill="auto"/>
            <w:hideMark/>
          </w:tcPr>
          <w:p w14:paraId="7ED0ED5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02EFE3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Inspection Pit No. 3</w:t>
            </w:r>
          </w:p>
        </w:tc>
        <w:tc>
          <w:tcPr>
            <w:tcW w:w="1404" w:type="dxa"/>
            <w:shd w:val="clear" w:color="auto" w:fill="auto"/>
            <w:hideMark/>
          </w:tcPr>
          <w:p w14:paraId="15DAB64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28FB42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DFE5D3B"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8681CC6" w14:textId="77777777" w:rsidTr="00137E6A">
        <w:trPr>
          <w:trHeight w:val="240"/>
        </w:trPr>
        <w:tc>
          <w:tcPr>
            <w:tcW w:w="1297" w:type="dxa"/>
          </w:tcPr>
          <w:p w14:paraId="29925F1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6F561DE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 State Forests</w:t>
            </w:r>
          </w:p>
        </w:tc>
        <w:tc>
          <w:tcPr>
            <w:tcW w:w="820" w:type="dxa"/>
            <w:shd w:val="clear" w:color="auto" w:fill="auto"/>
            <w:noWrap/>
            <w:hideMark/>
          </w:tcPr>
          <w:p w14:paraId="55C68BD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8004</w:t>
            </w:r>
          </w:p>
        </w:tc>
        <w:tc>
          <w:tcPr>
            <w:tcW w:w="1008" w:type="dxa"/>
            <w:shd w:val="clear" w:color="auto" w:fill="auto"/>
            <w:hideMark/>
          </w:tcPr>
          <w:p w14:paraId="3CEEF43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61AF42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Inspection Pit No. 4</w:t>
            </w:r>
          </w:p>
        </w:tc>
        <w:tc>
          <w:tcPr>
            <w:tcW w:w="1404" w:type="dxa"/>
            <w:shd w:val="clear" w:color="auto" w:fill="auto"/>
            <w:hideMark/>
          </w:tcPr>
          <w:p w14:paraId="4314B19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BEEB82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601B0A5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C2DA1E4" w14:textId="77777777" w:rsidTr="00137E6A">
        <w:trPr>
          <w:trHeight w:val="240"/>
        </w:trPr>
        <w:tc>
          <w:tcPr>
            <w:tcW w:w="1297" w:type="dxa"/>
          </w:tcPr>
          <w:p w14:paraId="1D248CC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1E38A42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 State Forests</w:t>
            </w:r>
          </w:p>
        </w:tc>
        <w:tc>
          <w:tcPr>
            <w:tcW w:w="820" w:type="dxa"/>
            <w:shd w:val="clear" w:color="auto" w:fill="auto"/>
            <w:noWrap/>
            <w:hideMark/>
          </w:tcPr>
          <w:p w14:paraId="7DFD3B8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7983</w:t>
            </w:r>
          </w:p>
        </w:tc>
        <w:tc>
          <w:tcPr>
            <w:tcW w:w="1008" w:type="dxa"/>
            <w:shd w:val="clear" w:color="auto" w:fill="auto"/>
            <w:hideMark/>
          </w:tcPr>
          <w:p w14:paraId="76E2D84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7901B6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J.H. Vernons Eucalyptus Distillery</w:t>
            </w:r>
          </w:p>
        </w:tc>
        <w:tc>
          <w:tcPr>
            <w:tcW w:w="1404" w:type="dxa"/>
            <w:shd w:val="clear" w:color="auto" w:fill="auto"/>
            <w:hideMark/>
          </w:tcPr>
          <w:p w14:paraId="6E77D86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To be assessed</w:t>
            </w:r>
          </w:p>
        </w:tc>
        <w:tc>
          <w:tcPr>
            <w:tcW w:w="3067" w:type="dxa"/>
            <w:shd w:val="clear" w:color="auto" w:fill="auto"/>
            <w:hideMark/>
          </w:tcPr>
          <w:p w14:paraId="06B65BE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CF0C7C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267E7FBD" w14:textId="77777777" w:rsidTr="00137E6A">
        <w:trPr>
          <w:trHeight w:val="240"/>
        </w:trPr>
        <w:tc>
          <w:tcPr>
            <w:tcW w:w="1297" w:type="dxa"/>
          </w:tcPr>
          <w:p w14:paraId="5DA89E4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28CD5D6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 State Forests</w:t>
            </w:r>
          </w:p>
        </w:tc>
        <w:tc>
          <w:tcPr>
            <w:tcW w:w="820" w:type="dxa"/>
            <w:shd w:val="clear" w:color="auto" w:fill="auto"/>
            <w:noWrap/>
            <w:hideMark/>
          </w:tcPr>
          <w:p w14:paraId="69849D5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6025</w:t>
            </w:r>
          </w:p>
        </w:tc>
        <w:tc>
          <w:tcPr>
            <w:tcW w:w="1008" w:type="dxa"/>
            <w:shd w:val="clear" w:color="auto" w:fill="auto"/>
            <w:hideMark/>
          </w:tcPr>
          <w:p w14:paraId="1F96096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9F3574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Jerejaw Reef Workings</w:t>
            </w:r>
          </w:p>
        </w:tc>
        <w:tc>
          <w:tcPr>
            <w:tcW w:w="1404" w:type="dxa"/>
            <w:shd w:val="clear" w:color="auto" w:fill="auto"/>
            <w:hideMark/>
          </w:tcPr>
          <w:p w14:paraId="67676A9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5705CF4"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2AA9E0F"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717BC79" w14:textId="77777777" w:rsidTr="00137E6A">
        <w:trPr>
          <w:trHeight w:val="240"/>
        </w:trPr>
        <w:tc>
          <w:tcPr>
            <w:tcW w:w="1297" w:type="dxa"/>
          </w:tcPr>
          <w:p w14:paraId="5DF74AC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72FC9B5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 State Forests</w:t>
            </w:r>
          </w:p>
        </w:tc>
        <w:tc>
          <w:tcPr>
            <w:tcW w:w="820" w:type="dxa"/>
            <w:shd w:val="clear" w:color="auto" w:fill="auto"/>
            <w:noWrap/>
            <w:hideMark/>
          </w:tcPr>
          <w:p w14:paraId="5FDF694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7995</w:t>
            </w:r>
          </w:p>
        </w:tc>
        <w:tc>
          <w:tcPr>
            <w:tcW w:w="1008" w:type="dxa"/>
            <w:shd w:val="clear" w:color="auto" w:fill="auto"/>
            <w:hideMark/>
          </w:tcPr>
          <w:p w14:paraId="18D60C7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6A975B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Nook Mine</w:t>
            </w:r>
          </w:p>
        </w:tc>
        <w:tc>
          <w:tcPr>
            <w:tcW w:w="1404" w:type="dxa"/>
            <w:shd w:val="clear" w:color="auto" w:fill="auto"/>
            <w:hideMark/>
          </w:tcPr>
          <w:p w14:paraId="0E14EB2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38F226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528537D"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ECEA55B" w14:textId="77777777" w:rsidTr="00137E6A">
        <w:trPr>
          <w:trHeight w:val="240"/>
        </w:trPr>
        <w:tc>
          <w:tcPr>
            <w:tcW w:w="1297" w:type="dxa"/>
          </w:tcPr>
          <w:p w14:paraId="14A6548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noWrap/>
            <w:hideMark/>
          </w:tcPr>
          <w:p w14:paraId="4C05D8C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 State Forests</w:t>
            </w:r>
          </w:p>
        </w:tc>
        <w:tc>
          <w:tcPr>
            <w:tcW w:w="820" w:type="dxa"/>
            <w:shd w:val="clear" w:color="auto" w:fill="auto"/>
            <w:noWrap/>
            <w:hideMark/>
          </w:tcPr>
          <w:p w14:paraId="175AD976"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8033</w:t>
            </w:r>
          </w:p>
        </w:tc>
        <w:tc>
          <w:tcPr>
            <w:tcW w:w="1008" w:type="dxa"/>
            <w:shd w:val="clear" w:color="auto" w:fill="auto"/>
            <w:hideMark/>
          </w:tcPr>
          <w:p w14:paraId="1355450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94704F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 Arnaud-Teddington Water Supply Pipe</w:t>
            </w:r>
          </w:p>
        </w:tc>
        <w:tc>
          <w:tcPr>
            <w:tcW w:w="1404" w:type="dxa"/>
            <w:shd w:val="clear" w:color="auto" w:fill="auto"/>
            <w:hideMark/>
          </w:tcPr>
          <w:p w14:paraId="4496AAF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329656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624DA1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F878524" w14:textId="77777777" w:rsidTr="00137E6A">
        <w:trPr>
          <w:trHeight w:val="240"/>
        </w:trPr>
        <w:tc>
          <w:tcPr>
            <w:tcW w:w="1297" w:type="dxa"/>
          </w:tcPr>
          <w:p w14:paraId="28AA4C1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28367C8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Timor State Forest</w:t>
            </w:r>
          </w:p>
        </w:tc>
        <w:tc>
          <w:tcPr>
            <w:tcW w:w="820" w:type="dxa"/>
            <w:shd w:val="clear" w:color="auto" w:fill="auto"/>
            <w:noWrap/>
            <w:hideMark/>
          </w:tcPr>
          <w:p w14:paraId="4D5517C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7964</w:t>
            </w:r>
          </w:p>
        </w:tc>
        <w:tc>
          <w:tcPr>
            <w:tcW w:w="1008" w:type="dxa"/>
            <w:shd w:val="clear" w:color="auto" w:fill="auto"/>
            <w:hideMark/>
          </w:tcPr>
          <w:p w14:paraId="547DC5A5"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814260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Hughes Dam Eucalyptus Distillery Site</w:t>
            </w:r>
          </w:p>
        </w:tc>
        <w:tc>
          <w:tcPr>
            <w:tcW w:w="1404" w:type="dxa"/>
            <w:shd w:val="clear" w:color="auto" w:fill="auto"/>
            <w:hideMark/>
          </w:tcPr>
          <w:p w14:paraId="3804BC2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8B21E1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43A66D3"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3D1672B4" w14:textId="77777777" w:rsidTr="00137E6A">
        <w:trPr>
          <w:trHeight w:val="240"/>
        </w:trPr>
        <w:tc>
          <w:tcPr>
            <w:tcW w:w="1297" w:type="dxa"/>
          </w:tcPr>
          <w:p w14:paraId="6D0BA3C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7296B9C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Upper Loddon State Forest</w:t>
            </w:r>
          </w:p>
        </w:tc>
        <w:tc>
          <w:tcPr>
            <w:tcW w:w="820" w:type="dxa"/>
            <w:shd w:val="clear" w:color="auto" w:fill="auto"/>
            <w:noWrap/>
            <w:hideMark/>
          </w:tcPr>
          <w:p w14:paraId="1B61A87D"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8135</w:t>
            </w:r>
          </w:p>
        </w:tc>
        <w:tc>
          <w:tcPr>
            <w:tcW w:w="1008" w:type="dxa"/>
            <w:shd w:val="clear" w:color="auto" w:fill="auto"/>
            <w:hideMark/>
          </w:tcPr>
          <w:p w14:paraId="0C8988DF"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354951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Lancaster Hotel Site</w:t>
            </w:r>
          </w:p>
        </w:tc>
        <w:tc>
          <w:tcPr>
            <w:tcW w:w="1404" w:type="dxa"/>
            <w:shd w:val="clear" w:color="auto" w:fill="auto"/>
            <w:hideMark/>
          </w:tcPr>
          <w:p w14:paraId="2EE8C1D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26216B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780D9B9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5743B23" w14:textId="77777777" w:rsidTr="00137E6A">
        <w:trPr>
          <w:trHeight w:val="240"/>
        </w:trPr>
        <w:tc>
          <w:tcPr>
            <w:tcW w:w="1297" w:type="dxa"/>
          </w:tcPr>
          <w:p w14:paraId="213B39A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781ED84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Upper Loddon State Forest</w:t>
            </w:r>
          </w:p>
        </w:tc>
        <w:tc>
          <w:tcPr>
            <w:tcW w:w="820" w:type="dxa"/>
            <w:shd w:val="clear" w:color="auto" w:fill="auto"/>
            <w:noWrap/>
            <w:hideMark/>
          </w:tcPr>
          <w:p w14:paraId="525D5472"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8145</w:t>
            </w:r>
          </w:p>
        </w:tc>
        <w:tc>
          <w:tcPr>
            <w:tcW w:w="1008" w:type="dxa"/>
            <w:shd w:val="clear" w:color="auto" w:fill="auto"/>
            <w:hideMark/>
          </w:tcPr>
          <w:p w14:paraId="617D7C1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60E870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Loddon River Structure (Chimney) No. 1</w:t>
            </w:r>
          </w:p>
        </w:tc>
        <w:tc>
          <w:tcPr>
            <w:tcW w:w="1404" w:type="dxa"/>
            <w:shd w:val="clear" w:color="auto" w:fill="auto"/>
            <w:hideMark/>
          </w:tcPr>
          <w:p w14:paraId="165ED70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To be assessed</w:t>
            </w:r>
          </w:p>
        </w:tc>
        <w:tc>
          <w:tcPr>
            <w:tcW w:w="3067" w:type="dxa"/>
            <w:shd w:val="clear" w:color="auto" w:fill="auto"/>
            <w:hideMark/>
          </w:tcPr>
          <w:p w14:paraId="4F6B3BC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FE1D34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502B78A" w14:textId="77777777" w:rsidTr="00137E6A">
        <w:trPr>
          <w:trHeight w:val="240"/>
        </w:trPr>
        <w:tc>
          <w:tcPr>
            <w:tcW w:w="1297" w:type="dxa"/>
          </w:tcPr>
          <w:p w14:paraId="070DABD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328565B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Upper Loddon State Forest</w:t>
            </w:r>
          </w:p>
        </w:tc>
        <w:tc>
          <w:tcPr>
            <w:tcW w:w="820" w:type="dxa"/>
            <w:shd w:val="clear" w:color="auto" w:fill="auto"/>
            <w:noWrap/>
            <w:hideMark/>
          </w:tcPr>
          <w:p w14:paraId="429CE45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8146</w:t>
            </w:r>
          </w:p>
        </w:tc>
        <w:tc>
          <w:tcPr>
            <w:tcW w:w="1008" w:type="dxa"/>
            <w:shd w:val="clear" w:color="auto" w:fill="auto"/>
            <w:hideMark/>
          </w:tcPr>
          <w:p w14:paraId="17EFDD6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80D9A6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Loddon River Structure (Chimney) No. 2</w:t>
            </w:r>
          </w:p>
        </w:tc>
        <w:tc>
          <w:tcPr>
            <w:tcW w:w="1404" w:type="dxa"/>
            <w:shd w:val="clear" w:color="auto" w:fill="auto"/>
            <w:hideMark/>
          </w:tcPr>
          <w:p w14:paraId="6CEA118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To be assessed</w:t>
            </w:r>
          </w:p>
        </w:tc>
        <w:tc>
          <w:tcPr>
            <w:tcW w:w="3067" w:type="dxa"/>
            <w:shd w:val="clear" w:color="auto" w:fill="auto"/>
            <w:hideMark/>
          </w:tcPr>
          <w:p w14:paraId="6AB032C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0498CD2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E09C2DC" w14:textId="77777777" w:rsidTr="00137E6A">
        <w:trPr>
          <w:trHeight w:val="240"/>
        </w:trPr>
        <w:tc>
          <w:tcPr>
            <w:tcW w:w="1297" w:type="dxa"/>
          </w:tcPr>
          <w:p w14:paraId="044824B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5EB4620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Upper Loddon State Forest</w:t>
            </w:r>
          </w:p>
        </w:tc>
        <w:tc>
          <w:tcPr>
            <w:tcW w:w="820" w:type="dxa"/>
            <w:shd w:val="clear" w:color="auto" w:fill="auto"/>
            <w:noWrap/>
            <w:hideMark/>
          </w:tcPr>
          <w:p w14:paraId="4920BA0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8014</w:t>
            </w:r>
          </w:p>
        </w:tc>
        <w:tc>
          <w:tcPr>
            <w:tcW w:w="1008" w:type="dxa"/>
            <w:shd w:val="clear" w:color="auto" w:fill="auto"/>
            <w:hideMark/>
          </w:tcPr>
          <w:p w14:paraId="078E379A"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5F7CF3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Stone Chimney Site</w:t>
            </w:r>
          </w:p>
        </w:tc>
        <w:tc>
          <w:tcPr>
            <w:tcW w:w="1404" w:type="dxa"/>
            <w:shd w:val="clear" w:color="auto" w:fill="auto"/>
            <w:hideMark/>
          </w:tcPr>
          <w:p w14:paraId="3ED604C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382AB0D"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10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6E8DA4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30508A2" w14:textId="77777777" w:rsidTr="00137E6A">
        <w:trPr>
          <w:trHeight w:val="240"/>
        </w:trPr>
        <w:tc>
          <w:tcPr>
            <w:tcW w:w="1297" w:type="dxa"/>
          </w:tcPr>
          <w:p w14:paraId="7785443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4E95F69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Wareek State Forest</w:t>
            </w:r>
          </w:p>
        </w:tc>
        <w:tc>
          <w:tcPr>
            <w:tcW w:w="820" w:type="dxa"/>
            <w:shd w:val="clear" w:color="auto" w:fill="auto"/>
            <w:noWrap/>
            <w:hideMark/>
          </w:tcPr>
          <w:p w14:paraId="6A213918"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7988</w:t>
            </w:r>
          </w:p>
        </w:tc>
        <w:tc>
          <w:tcPr>
            <w:tcW w:w="1008" w:type="dxa"/>
            <w:shd w:val="clear" w:color="auto" w:fill="auto"/>
            <w:hideMark/>
          </w:tcPr>
          <w:p w14:paraId="179849CE"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8540F8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Chinese Baths</w:t>
            </w:r>
          </w:p>
        </w:tc>
        <w:tc>
          <w:tcPr>
            <w:tcW w:w="1404" w:type="dxa"/>
            <w:shd w:val="clear" w:color="auto" w:fill="auto"/>
            <w:hideMark/>
          </w:tcPr>
          <w:p w14:paraId="5BE4372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D25E60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11F79B1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13407A31" w14:textId="77777777" w:rsidTr="00137E6A">
        <w:trPr>
          <w:trHeight w:val="240"/>
        </w:trPr>
        <w:tc>
          <w:tcPr>
            <w:tcW w:w="1297" w:type="dxa"/>
          </w:tcPr>
          <w:p w14:paraId="53291BC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6B1C3EF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Wareek State Forest</w:t>
            </w:r>
          </w:p>
        </w:tc>
        <w:tc>
          <w:tcPr>
            <w:tcW w:w="820" w:type="dxa"/>
            <w:shd w:val="clear" w:color="auto" w:fill="auto"/>
            <w:noWrap/>
            <w:hideMark/>
          </w:tcPr>
          <w:p w14:paraId="35A986F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6060</w:t>
            </w:r>
          </w:p>
        </w:tc>
        <w:tc>
          <w:tcPr>
            <w:tcW w:w="1008" w:type="dxa"/>
            <w:shd w:val="clear" w:color="auto" w:fill="auto"/>
            <w:hideMark/>
          </w:tcPr>
          <w:p w14:paraId="43AB92C3"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82A254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Kangaroo Gully Puddling Machine</w:t>
            </w:r>
          </w:p>
        </w:tc>
        <w:tc>
          <w:tcPr>
            <w:tcW w:w="1404" w:type="dxa"/>
            <w:shd w:val="clear" w:color="auto" w:fill="auto"/>
            <w:hideMark/>
          </w:tcPr>
          <w:p w14:paraId="73E5A202"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B8518EB"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C19C25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08D1176C" w14:textId="77777777" w:rsidTr="00137E6A">
        <w:trPr>
          <w:trHeight w:val="240"/>
        </w:trPr>
        <w:tc>
          <w:tcPr>
            <w:tcW w:w="1297" w:type="dxa"/>
          </w:tcPr>
          <w:p w14:paraId="2B9C5855"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27F5870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Wareek State Forest</w:t>
            </w:r>
          </w:p>
        </w:tc>
        <w:tc>
          <w:tcPr>
            <w:tcW w:w="820" w:type="dxa"/>
            <w:shd w:val="clear" w:color="auto" w:fill="auto"/>
            <w:noWrap/>
            <w:hideMark/>
          </w:tcPr>
          <w:p w14:paraId="1148E7D7"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7976</w:t>
            </w:r>
          </w:p>
        </w:tc>
        <w:tc>
          <w:tcPr>
            <w:tcW w:w="1008" w:type="dxa"/>
            <w:shd w:val="clear" w:color="auto" w:fill="auto"/>
            <w:hideMark/>
          </w:tcPr>
          <w:p w14:paraId="34F2D89B"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36C804F"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Possum Gully Mining Precinct</w:t>
            </w:r>
          </w:p>
        </w:tc>
        <w:tc>
          <w:tcPr>
            <w:tcW w:w="1404" w:type="dxa"/>
            <w:shd w:val="clear" w:color="auto" w:fill="auto"/>
            <w:hideMark/>
          </w:tcPr>
          <w:p w14:paraId="548333E9"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86B49FC"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5702284E"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5BC7D5ED" w14:textId="77777777" w:rsidTr="00137E6A">
        <w:trPr>
          <w:trHeight w:val="240"/>
        </w:trPr>
        <w:tc>
          <w:tcPr>
            <w:tcW w:w="1297" w:type="dxa"/>
          </w:tcPr>
          <w:p w14:paraId="587C50F7"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343AFF8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Wareek State Forest</w:t>
            </w:r>
          </w:p>
        </w:tc>
        <w:tc>
          <w:tcPr>
            <w:tcW w:w="820" w:type="dxa"/>
            <w:shd w:val="clear" w:color="auto" w:fill="auto"/>
            <w:noWrap/>
            <w:hideMark/>
          </w:tcPr>
          <w:p w14:paraId="566AACAC"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6894</w:t>
            </w:r>
          </w:p>
        </w:tc>
        <w:tc>
          <w:tcPr>
            <w:tcW w:w="1008" w:type="dxa"/>
            <w:shd w:val="clear" w:color="auto" w:fill="auto"/>
            <w:hideMark/>
          </w:tcPr>
          <w:p w14:paraId="556F2444"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3CF201E"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Victoria Company</w:t>
            </w:r>
          </w:p>
        </w:tc>
        <w:tc>
          <w:tcPr>
            <w:tcW w:w="1404" w:type="dxa"/>
            <w:shd w:val="clear" w:color="auto" w:fill="auto"/>
            <w:hideMark/>
          </w:tcPr>
          <w:p w14:paraId="5C0FE973"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97BD6B6"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25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4EE90093"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6FF88429" w14:textId="77777777" w:rsidTr="00137E6A">
        <w:trPr>
          <w:trHeight w:val="255"/>
        </w:trPr>
        <w:tc>
          <w:tcPr>
            <w:tcW w:w="1297" w:type="dxa"/>
          </w:tcPr>
          <w:p w14:paraId="1C66CCB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C62638">
              <w:rPr>
                <w:rFonts w:asciiTheme="minorHAnsi" w:eastAsia="Times New Roman" w:hAnsiTheme="minorHAnsi" w:cstheme="minorHAnsi"/>
                <w:color w:val="000000"/>
                <w:sz w:val="20"/>
                <w:szCs w:val="20"/>
                <w:lang w:eastAsia="en-AU"/>
              </w:rPr>
              <w:t>Bendigo</w:t>
            </w:r>
          </w:p>
        </w:tc>
        <w:tc>
          <w:tcPr>
            <w:tcW w:w="1811" w:type="dxa"/>
            <w:shd w:val="clear" w:color="auto" w:fill="auto"/>
            <w:hideMark/>
          </w:tcPr>
          <w:p w14:paraId="2EC8B711"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Wellsford State Forest</w:t>
            </w:r>
          </w:p>
        </w:tc>
        <w:tc>
          <w:tcPr>
            <w:tcW w:w="820" w:type="dxa"/>
            <w:shd w:val="clear" w:color="auto" w:fill="auto"/>
            <w:noWrap/>
            <w:hideMark/>
          </w:tcPr>
          <w:p w14:paraId="6523C331"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7789</w:t>
            </w:r>
          </w:p>
        </w:tc>
        <w:tc>
          <w:tcPr>
            <w:tcW w:w="1008" w:type="dxa"/>
            <w:shd w:val="clear" w:color="auto" w:fill="auto"/>
            <w:hideMark/>
          </w:tcPr>
          <w:p w14:paraId="28041B99" w14:textId="77777777" w:rsidR="00B770E8" w:rsidRPr="006F43D9" w:rsidRDefault="00B770E8" w:rsidP="00CB10A2">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0A38C88"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Wellsford Eucalyptus Distillery</w:t>
            </w:r>
          </w:p>
        </w:tc>
        <w:tc>
          <w:tcPr>
            <w:tcW w:w="1404" w:type="dxa"/>
            <w:shd w:val="clear" w:color="auto" w:fill="auto"/>
            <w:hideMark/>
          </w:tcPr>
          <w:p w14:paraId="5D530FF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698CA1A" w14:textId="77777777" w:rsidR="00B770E8" w:rsidRPr="006F43D9" w:rsidRDefault="00B770E8" w:rsidP="00CB10A2">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w:t>
            </w:r>
          </w:p>
        </w:tc>
        <w:tc>
          <w:tcPr>
            <w:tcW w:w="2431" w:type="dxa"/>
          </w:tcPr>
          <w:p w14:paraId="3E8E30F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6F43D9" w14:paraId="7E8B2F5A" w14:textId="77777777" w:rsidTr="00137E6A">
        <w:trPr>
          <w:trHeight w:val="255"/>
        </w:trPr>
        <w:tc>
          <w:tcPr>
            <w:tcW w:w="1297" w:type="dxa"/>
          </w:tcPr>
          <w:p w14:paraId="2BF30757"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bookmarkStart w:id="75" w:name="_Ref361397291"/>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256D648E"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Broadford District</w:t>
            </w:r>
          </w:p>
        </w:tc>
        <w:tc>
          <w:tcPr>
            <w:tcW w:w="820" w:type="dxa"/>
            <w:shd w:val="clear" w:color="auto" w:fill="auto"/>
            <w:noWrap/>
            <w:hideMark/>
          </w:tcPr>
          <w:p w14:paraId="70B76E27"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19</w:t>
            </w:r>
          </w:p>
        </w:tc>
        <w:tc>
          <w:tcPr>
            <w:tcW w:w="1008" w:type="dxa"/>
            <w:shd w:val="clear" w:color="auto" w:fill="auto"/>
            <w:hideMark/>
          </w:tcPr>
          <w:p w14:paraId="4809D4D0"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318</w:t>
            </w:r>
          </w:p>
        </w:tc>
        <w:tc>
          <w:tcPr>
            <w:tcW w:w="1789" w:type="dxa"/>
            <w:shd w:val="clear" w:color="auto" w:fill="auto"/>
            <w:hideMark/>
          </w:tcPr>
          <w:p w14:paraId="3C361923"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Comet mill</w:t>
            </w:r>
          </w:p>
        </w:tc>
        <w:tc>
          <w:tcPr>
            <w:tcW w:w="1404" w:type="dxa"/>
            <w:shd w:val="clear" w:color="auto" w:fill="auto"/>
            <w:hideMark/>
          </w:tcPr>
          <w:p w14:paraId="026F2AEF"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7DCED6C8"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w:t>
            </w:r>
            <w:r>
              <w:rPr>
                <w:rFonts w:asciiTheme="minorHAnsi" w:eastAsia="Times New Roman" w:hAnsiTheme="minorHAnsi" w:cstheme="minorHAnsi"/>
                <w:color w:val="000000"/>
                <w:sz w:val="20"/>
                <w:szCs w:val="20"/>
                <w:lang w:eastAsia="en-AU"/>
              </w:rPr>
              <w:t>radius over</w:t>
            </w:r>
            <w:r w:rsidRPr="006F43D9">
              <w:rPr>
                <w:rFonts w:asciiTheme="minorHAnsi" w:eastAsia="Times New Roman" w:hAnsiTheme="minorHAnsi" w:cstheme="minorHAnsi"/>
                <w:color w:val="000000"/>
                <w:sz w:val="20"/>
                <w:szCs w:val="20"/>
                <w:lang w:eastAsia="en-AU"/>
              </w:rPr>
              <w:t xml:space="preserve"> historic features. 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remaining area of the Historic and Cultural Features Reserve.</w:t>
            </w:r>
          </w:p>
        </w:tc>
        <w:tc>
          <w:tcPr>
            <w:tcW w:w="2431" w:type="dxa"/>
            <w:shd w:val="clear" w:color="auto" w:fill="auto"/>
          </w:tcPr>
          <w:p w14:paraId="0312AD33"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6BF15405" w14:textId="77777777" w:rsidTr="00137E6A">
        <w:trPr>
          <w:trHeight w:val="255"/>
        </w:trPr>
        <w:tc>
          <w:tcPr>
            <w:tcW w:w="1297" w:type="dxa"/>
          </w:tcPr>
          <w:p w14:paraId="3CA487E2"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0EFDC125"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Erica District</w:t>
            </w:r>
          </w:p>
        </w:tc>
        <w:tc>
          <w:tcPr>
            <w:tcW w:w="820" w:type="dxa"/>
            <w:shd w:val="clear" w:color="auto" w:fill="auto"/>
            <w:noWrap/>
            <w:hideMark/>
          </w:tcPr>
          <w:p w14:paraId="37E76C54"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1415</w:t>
            </w:r>
          </w:p>
        </w:tc>
        <w:tc>
          <w:tcPr>
            <w:tcW w:w="1008" w:type="dxa"/>
            <w:shd w:val="clear" w:color="auto" w:fill="auto"/>
            <w:hideMark/>
          </w:tcPr>
          <w:p w14:paraId="44339BB8"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AE9CD72"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Coopers Creek copper mine</w:t>
            </w:r>
          </w:p>
        </w:tc>
        <w:tc>
          <w:tcPr>
            <w:tcW w:w="1404" w:type="dxa"/>
            <w:shd w:val="clear" w:color="auto" w:fill="auto"/>
            <w:hideMark/>
          </w:tcPr>
          <w:p w14:paraId="467B3B99"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00AA245E"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historic features. Maintain a SMZ of 50m width around the remaining area.</w:t>
            </w:r>
          </w:p>
        </w:tc>
        <w:tc>
          <w:tcPr>
            <w:tcW w:w="2431" w:type="dxa"/>
            <w:shd w:val="clear" w:color="auto" w:fill="auto"/>
          </w:tcPr>
          <w:p w14:paraId="1A41DE14"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558B3497" w14:textId="77777777" w:rsidTr="00137E6A">
        <w:trPr>
          <w:trHeight w:val="255"/>
        </w:trPr>
        <w:tc>
          <w:tcPr>
            <w:tcW w:w="1297" w:type="dxa"/>
          </w:tcPr>
          <w:p w14:paraId="24313659"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0EFEAD35"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Noojee District</w:t>
            </w:r>
          </w:p>
        </w:tc>
        <w:tc>
          <w:tcPr>
            <w:tcW w:w="820" w:type="dxa"/>
            <w:shd w:val="clear" w:color="auto" w:fill="auto"/>
            <w:noWrap/>
            <w:hideMark/>
          </w:tcPr>
          <w:p w14:paraId="5B47788F"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1098</w:t>
            </w:r>
          </w:p>
        </w:tc>
        <w:tc>
          <w:tcPr>
            <w:tcW w:w="1008" w:type="dxa"/>
            <w:shd w:val="clear" w:color="auto" w:fill="auto"/>
            <w:hideMark/>
          </w:tcPr>
          <w:p w14:paraId="5FE8E987"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Timb77</w:t>
            </w:r>
          </w:p>
        </w:tc>
        <w:tc>
          <w:tcPr>
            <w:tcW w:w="1789" w:type="dxa"/>
            <w:shd w:val="clear" w:color="auto" w:fill="auto"/>
            <w:hideMark/>
          </w:tcPr>
          <w:p w14:paraId="0553C93F"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Kirchubel sawmill</w:t>
            </w:r>
          </w:p>
        </w:tc>
        <w:tc>
          <w:tcPr>
            <w:tcW w:w="1404" w:type="dxa"/>
            <w:shd w:val="clear" w:color="auto" w:fill="auto"/>
            <w:hideMark/>
          </w:tcPr>
          <w:p w14:paraId="7A5C2A42"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Regional, National Estate</w:t>
            </w:r>
          </w:p>
        </w:tc>
        <w:tc>
          <w:tcPr>
            <w:tcW w:w="3067" w:type="dxa"/>
            <w:shd w:val="clear" w:color="auto" w:fill="auto"/>
            <w:hideMark/>
          </w:tcPr>
          <w:p w14:paraId="3CCE24E8"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4B6AA6BB"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09B8581A" w14:textId="77777777" w:rsidTr="00137E6A">
        <w:trPr>
          <w:trHeight w:val="255"/>
        </w:trPr>
        <w:tc>
          <w:tcPr>
            <w:tcW w:w="1297" w:type="dxa"/>
          </w:tcPr>
          <w:p w14:paraId="586D6AD5"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78A84F62"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Noojee District</w:t>
            </w:r>
          </w:p>
        </w:tc>
        <w:tc>
          <w:tcPr>
            <w:tcW w:w="820" w:type="dxa"/>
            <w:shd w:val="clear" w:color="auto" w:fill="auto"/>
            <w:noWrap/>
            <w:hideMark/>
          </w:tcPr>
          <w:p w14:paraId="6BFA52EB"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1094</w:t>
            </w:r>
          </w:p>
        </w:tc>
        <w:tc>
          <w:tcPr>
            <w:tcW w:w="1008" w:type="dxa"/>
            <w:shd w:val="clear" w:color="auto" w:fill="auto"/>
            <w:hideMark/>
          </w:tcPr>
          <w:p w14:paraId="7D4BE5FF"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Timb79</w:t>
            </w:r>
          </w:p>
        </w:tc>
        <w:tc>
          <w:tcPr>
            <w:tcW w:w="1789" w:type="dxa"/>
            <w:shd w:val="clear" w:color="auto" w:fill="auto"/>
            <w:hideMark/>
          </w:tcPr>
          <w:p w14:paraId="63C365BD"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Kirchubel tramway</w:t>
            </w:r>
          </w:p>
        </w:tc>
        <w:tc>
          <w:tcPr>
            <w:tcW w:w="1404" w:type="dxa"/>
            <w:shd w:val="clear" w:color="auto" w:fill="auto"/>
            <w:hideMark/>
          </w:tcPr>
          <w:p w14:paraId="5A22F879"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0AA31A9E"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tramway. 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2E40DF04"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06D7FB6C" w14:textId="77777777" w:rsidTr="00137E6A">
        <w:trPr>
          <w:trHeight w:val="255"/>
        </w:trPr>
        <w:tc>
          <w:tcPr>
            <w:tcW w:w="1297" w:type="dxa"/>
          </w:tcPr>
          <w:p w14:paraId="0018810A"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471B1AD3"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75E0E159"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158</w:t>
            </w:r>
          </w:p>
        </w:tc>
        <w:tc>
          <w:tcPr>
            <w:tcW w:w="1008" w:type="dxa"/>
            <w:shd w:val="clear" w:color="auto" w:fill="auto"/>
            <w:hideMark/>
          </w:tcPr>
          <w:p w14:paraId="4F3212DC"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F0A61C1"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Ada No. 2 mill</w:t>
            </w:r>
          </w:p>
        </w:tc>
        <w:tc>
          <w:tcPr>
            <w:tcW w:w="1404" w:type="dxa"/>
            <w:shd w:val="clear" w:color="auto" w:fill="auto"/>
            <w:hideMark/>
          </w:tcPr>
          <w:p w14:paraId="5C550F2A"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shd w:val="clear" w:color="auto" w:fill="auto"/>
            <w:hideMark/>
          </w:tcPr>
          <w:p w14:paraId="4633A73B"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150m width around the SPZ.</w:t>
            </w:r>
          </w:p>
        </w:tc>
        <w:tc>
          <w:tcPr>
            <w:tcW w:w="2431" w:type="dxa"/>
            <w:shd w:val="clear" w:color="auto" w:fill="auto"/>
          </w:tcPr>
          <w:p w14:paraId="46A36EA1"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7C5FC07B" w14:textId="77777777" w:rsidTr="00137E6A">
        <w:trPr>
          <w:trHeight w:val="255"/>
        </w:trPr>
        <w:tc>
          <w:tcPr>
            <w:tcW w:w="1297" w:type="dxa"/>
          </w:tcPr>
          <w:p w14:paraId="26D5050D"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552F7AA5"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1980EB41"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159</w:t>
            </w:r>
          </w:p>
        </w:tc>
        <w:tc>
          <w:tcPr>
            <w:tcW w:w="1008" w:type="dxa"/>
            <w:shd w:val="clear" w:color="auto" w:fill="auto"/>
            <w:hideMark/>
          </w:tcPr>
          <w:p w14:paraId="01CDD1E4"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FF9D0EC"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Ada River make-up</w:t>
            </w:r>
          </w:p>
        </w:tc>
        <w:tc>
          <w:tcPr>
            <w:tcW w:w="1404" w:type="dxa"/>
            <w:shd w:val="clear" w:color="auto" w:fill="auto"/>
            <w:hideMark/>
          </w:tcPr>
          <w:p w14:paraId="3DD0D750"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National Estate</w:t>
            </w:r>
          </w:p>
        </w:tc>
        <w:tc>
          <w:tcPr>
            <w:tcW w:w="3067" w:type="dxa"/>
            <w:shd w:val="clear" w:color="auto" w:fill="auto"/>
            <w:hideMark/>
          </w:tcPr>
          <w:p w14:paraId="0FE0DFEC"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40FB1BA1"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6E0C47FF" w14:textId="77777777" w:rsidTr="00137E6A">
        <w:trPr>
          <w:trHeight w:val="255"/>
        </w:trPr>
        <w:tc>
          <w:tcPr>
            <w:tcW w:w="1297" w:type="dxa"/>
          </w:tcPr>
          <w:p w14:paraId="00683C74"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39E3D4BB"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7464D250"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1253</w:t>
            </w:r>
          </w:p>
        </w:tc>
        <w:tc>
          <w:tcPr>
            <w:tcW w:w="1008" w:type="dxa"/>
            <w:shd w:val="clear" w:color="auto" w:fill="auto"/>
            <w:hideMark/>
          </w:tcPr>
          <w:p w14:paraId="5AE5411F"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800180E"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Ezards mill (Starlings Gap)</w:t>
            </w:r>
          </w:p>
        </w:tc>
        <w:tc>
          <w:tcPr>
            <w:tcW w:w="1404" w:type="dxa"/>
            <w:shd w:val="clear" w:color="auto" w:fill="auto"/>
            <w:hideMark/>
          </w:tcPr>
          <w:p w14:paraId="26A7AA1A"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9357932"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63772D28"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42030FA3" w14:textId="77777777" w:rsidTr="00137E6A">
        <w:trPr>
          <w:trHeight w:val="255"/>
        </w:trPr>
        <w:tc>
          <w:tcPr>
            <w:tcW w:w="1297" w:type="dxa"/>
          </w:tcPr>
          <w:p w14:paraId="6832F420"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05CC5E73"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0C5007B2"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1250</w:t>
            </w:r>
          </w:p>
        </w:tc>
        <w:tc>
          <w:tcPr>
            <w:tcW w:w="1008" w:type="dxa"/>
            <w:shd w:val="clear" w:color="auto" w:fill="auto"/>
            <w:hideMark/>
          </w:tcPr>
          <w:p w14:paraId="7543E7B1"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91C5BB3"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High Lead summit</w:t>
            </w:r>
          </w:p>
        </w:tc>
        <w:tc>
          <w:tcPr>
            <w:tcW w:w="1404" w:type="dxa"/>
            <w:shd w:val="clear" w:color="auto" w:fill="auto"/>
            <w:hideMark/>
          </w:tcPr>
          <w:p w14:paraId="5FF6B92B"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Regional, National Estate</w:t>
            </w:r>
          </w:p>
        </w:tc>
        <w:tc>
          <w:tcPr>
            <w:tcW w:w="3067" w:type="dxa"/>
            <w:shd w:val="clear" w:color="auto" w:fill="auto"/>
            <w:hideMark/>
          </w:tcPr>
          <w:p w14:paraId="172A89FB"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55FC101D"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4017DDB3" w14:textId="77777777" w:rsidTr="00137E6A">
        <w:trPr>
          <w:trHeight w:val="255"/>
        </w:trPr>
        <w:tc>
          <w:tcPr>
            <w:tcW w:w="1297" w:type="dxa"/>
          </w:tcPr>
          <w:p w14:paraId="0A7BB7A9"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474180E5"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36FABB5E"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1251</w:t>
            </w:r>
          </w:p>
        </w:tc>
        <w:tc>
          <w:tcPr>
            <w:tcW w:w="1008" w:type="dxa"/>
            <w:shd w:val="clear" w:color="auto" w:fill="auto"/>
            <w:hideMark/>
          </w:tcPr>
          <w:p w14:paraId="4BF2C762"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BD7EA52"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Incline to the New Ada mill</w:t>
            </w:r>
          </w:p>
        </w:tc>
        <w:tc>
          <w:tcPr>
            <w:tcW w:w="1404" w:type="dxa"/>
            <w:shd w:val="clear" w:color="auto" w:fill="auto"/>
            <w:hideMark/>
          </w:tcPr>
          <w:p w14:paraId="65451EF5"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Regional, National Estate</w:t>
            </w:r>
          </w:p>
        </w:tc>
        <w:tc>
          <w:tcPr>
            <w:tcW w:w="3067" w:type="dxa"/>
            <w:shd w:val="clear" w:color="auto" w:fill="auto"/>
            <w:hideMark/>
          </w:tcPr>
          <w:p w14:paraId="27C18EAC"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478B2504"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2E0D66F8" w14:textId="77777777" w:rsidTr="00137E6A">
        <w:trPr>
          <w:trHeight w:val="255"/>
        </w:trPr>
        <w:tc>
          <w:tcPr>
            <w:tcW w:w="1297" w:type="dxa"/>
          </w:tcPr>
          <w:p w14:paraId="6EA0EE4C"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2EE2C462"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4C94B74C"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160</w:t>
            </w:r>
          </w:p>
        </w:tc>
        <w:tc>
          <w:tcPr>
            <w:tcW w:w="1008" w:type="dxa"/>
            <w:shd w:val="clear" w:color="auto" w:fill="auto"/>
            <w:hideMark/>
          </w:tcPr>
          <w:p w14:paraId="0048B455"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03ACC91"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Little Ada River make-up</w:t>
            </w:r>
          </w:p>
        </w:tc>
        <w:tc>
          <w:tcPr>
            <w:tcW w:w="1404" w:type="dxa"/>
            <w:shd w:val="clear" w:color="auto" w:fill="auto"/>
            <w:hideMark/>
          </w:tcPr>
          <w:p w14:paraId="6AC6862E"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5D168111"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436252C0"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140F76B7" w14:textId="77777777" w:rsidTr="00137E6A">
        <w:trPr>
          <w:trHeight w:val="255"/>
        </w:trPr>
        <w:tc>
          <w:tcPr>
            <w:tcW w:w="1297" w:type="dxa"/>
          </w:tcPr>
          <w:p w14:paraId="5333FC0E"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0C597543"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5EF44C73"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008" w:type="dxa"/>
            <w:shd w:val="clear" w:color="auto" w:fill="auto"/>
            <w:hideMark/>
          </w:tcPr>
          <w:p w14:paraId="5D25D20F"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EF87413"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Mississippi No. 1 mill</w:t>
            </w:r>
          </w:p>
        </w:tc>
        <w:tc>
          <w:tcPr>
            <w:tcW w:w="1404" w:type="dxa"/>
            <w:shd w:val="clear" w:color="auto" w:fill="auto"/>
            <w:hideMark/>
          </w:tcPr>
          <w:p w14:paraId="6C89C295"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National Estate</w:t>
            </w:r>
          </w:p>
        </w:tc>
        <w:tc>
          <w:tcPr>
            <w:tcW w:w="3067" w:type="dxa"/>
            <w:shd w:val="clear" w:color="auto" w:fill="auto"/>
            <w:hideMark/>
          </w:tcPr>
          <w:p w14:paraId="7BFACB7B"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150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5F5D298A"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390C0F6E" w14:textId="77777777" w:rsidTr="00137E6A">
        <w:trPr>
          <w:trHeight w:val="255"/>
        </w:trPr>
        <w:tc>
          <w:tcPr>
            <w:tcW w:w="1297" w:type="dxa"/>
          </w:tcPr>
          <w:p w14:paraId="304A0D51"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23EDB72A"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71989ED2"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1252</w:t>
            </w:r>
          </w:p>
        </w:tc>
        <w:tc>
          <w:tcPr>
            <w:tcW w:w="1008" w:type="dxa"/>
            <w:shd w:val="clear" w:color="auto" w:fill="auto"/>
            <w:hideMark/>
          </w:tcPr>
          <w:p w14:paraId="0711D2F5"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1D6AD70"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New Ada mill site</w:t>
            </w:r>
          </w:p>
        </w:tc>
        <w:tc>
          <w:tcPr>
            <w:tcW w:w="1404" w:type="dxa"/>
            <w:shd w:val="clear" w:color="auto" w:fill="auto"/>
            <w:hideMark/>
          </w:tcPr>
          <w:p w14:paraId="33C87083"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shd w:val="clear" w:color="auto" w:fill="auto"/>
            <w:hideMark/>
          </w:tcPr>
          <w:p w14:paraId="2B912EBA"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150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7BBA66F0"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13E64403" w14:textId="77777777" w:rsidTr="00137E6A">
        <w:trPr>
          <w:trHeight w:val="255"/>
        </w:trPr>
        <w:tc>
          <w:tcPr>
            <w:tcW w:w="1297" w:type="dxa"/>
          </w:tcPr>
          <w:p w14:paraId="1EB8CDBF"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32B9E99C"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2143DB9E"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161</w:t>
            </w:r>
          </w:p>
        </w:tc>
        <w:tc>
          <w:tcPr>
            <w:tcW w:w="1008" w:type="dxa"/>
            <w:shd w:val="clear" w:color="auto" w:fill="auto"/>
            <w:hideMark/>
          </w:tcPr>
          <w:p w14:paraId="434CFCFD"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B923F69"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New Federal mill site and huts</w:t>
            </w:r>
          </w:p>
        </w:tc>
        <w:tc>
          <w:tcPr>
            <w:tcW w:w="1404" w:type="dxa"/>
            <w:shd w:val="clear" w:color="auto" w:fill="auto"/>
            <w:hideMark/>
          </w:tcPr>
          <w:p w14:paraId="3497A69E"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shd w:val="clear" w:color="auto" w:fill="auto"/>
            <w:hideMark/>
          </w:tcPr>
          <w:p w14:paraId="38DFBE76"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150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7A9A7E25"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3B019176" w14:textId="77777777" w:rsidTr="00137E6A">
        <w:trPr>
          <w:trHeight w:val="255"/>
        </w:trPr>
        <w:tc>
          <w:tcPr>
            <w:tcW w:w="1297" w:type="dxa"/>
          </w:tcPr>
          <w:p w14:paraId="03CBD03B"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shd w:val="clear" w:color="auto" w:fill="auto"/>
            <w:hideMark/>
          </w:tcPr>
          <w:p w14:paraId="3D001032"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shd w:val="clear" w:color="auto" w:fill="auto"/>
            <w:noWrap/>
            <w:hideMark/>
          </w:tcPr>
          <w:p w14:paraId="467A20CF"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165</w:t>
            </w:r>
          </w:p>
        </w:tc>
        <w:tc>
          <w:tcPr>
            <w:tcW w:w="1008" w:type="dxa"/>
            <w:shd w:val="clear" w:color="auto" w:fill="auto"/>
            <w:hideMark/>
          </w:tcPr>
          <w:p w14:paraId="56498C73"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E9DFD27"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New Federal mill site and huts</w:t>
            </w:r>
          </w:p>
        </w:tc>
        <w:tc>
          <w:tcPr>
            <w:tcW w:w="1404" w:type="dxa"/>
            <w:shd w:val="clear" w:color="auto" w:fill="auto"/>
            <w:hideMark/>
          </w:tcPr>
          <w:p w14:paraId="6E05B827"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shd w:val="clear" w:color="auto" w:fill="auto"/>
            <w:hideMark/>
          </w:tcPr>
          <w:p w14:paraId="6C769B17"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site. Maintain a SMZ of 150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m width around the SPZ.</w:t>
            </w:r>
          </w:p>
        </w:tc>
        <w:tc>
          <w:tcPr>
            <w:tcW w:w="2431" w:type="dxa"/>
            <w:shd w:val="clear" w:color="auto" w:fill="auto"/>
          </w:tcPr>
          <w:p w14:paraId="1D28A2FD"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6F43D9" w14:paraId="52035D75" w14:textId="77777777" w:rsidTr="00ED54D9">
        <w:trPr>
          <w:trHeight w:val="255"/>
        </w:trPr>
        <w:tc>
          <w:tcPr>
            <w:tcW w:w="1297" w:type="dxa"/>
            <w:tcBorders>
              <w:bottom w:val="single" w:sz="4" w:space="0" w:color="F79646" w:themeColor="accent6"/>
            </w:tcBorders>
          </w:tcPr>
          <w:p w14:paraId="463635A2"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811" w:type="dxa"/>
            <w:tcBorders>
              <w:bottom w:val="single" w:sz="4" w:space="0" w:color="F79646" w:themeColor="accent6"/>
            </w:tcBorders>
            <w:shd w:val="clear" w:color="auto" w:fill="auto"/>
            <w:hideMark/>
          </w:tcPr>
          <w:p w14:paraId="28B4528F"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Dandenong FMA</w:t>
            </w:r>
          </w:p>
        </w:tc>
        <w:tc>
          <w:tcPr>
            <w:tcW w:w="820" w:type="dxa"/>
            <w:tcBorders>
              <w:bottom w:val="single" w:sz="4" w:space="0" w:color="F79646" w:themeColor="accent6"/>
            </w:tcBorders>
            <w:shd w:val="clear" w:color="auto" w:fill="auto"/>
            <w:noWrap/>
            <w:hideMark/>
          </w:tcPr>
          <w:p w14:paraId="28CFEF19"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008" w:type="dxa"/>
            <w:tcBorders>
              <w:bottom w:val="single" w:sz="4" w:space="0" w:color="F79646" w:themeColor="accent6"/>
            </w:tcBorders>
            <w:shd w:val="clear" w:color="auto" w:fill="auto"/>
            <w:hideMark/>
          </w:tcPr>
          <w:p w14:paraId="4C145FEF" w14:textId="77777777" w:rsidR="00B770E8" w:rsidRPr="006F43D9"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1789" w:type="dxa"/>
            <w:tcBorders>
              <w:bottom w:val="single" w:sz="4" w:space="0" w:color="F79646" w:themeColor="accent6"/>
            </w:tcBorders>
            <w:shd w:val="clear" w:color="auto" w:fill="auto"/>
            <w:hideMark/>
          </w:tcPr>
          <w:p w14:paraId="44B12319"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Walk into History tramways (Starlings Gap to High Lead carpark)</w:t>
            </w:r>
          </w:p>
        </w:tc>
        <w:tc>
          <w:tcPr>
            <w:tcW w:w="1404" w:type="dxa"/>
            <w:tcBorders>
              <w:bottom w:val="single" w:sz="4" w:space="0" w:color="F79646" w:themeColor="accent6"/>
            </w:tcBorders>
            <w:shd w:val="clear" w:color="auto" w:fill="auto"/>
            <w:hideMark/>
          </w:tcPr>
          <w:p w14:paraId="5A9C56AA"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w:t>
            </w:r>
          </w:p>
        </w:tc>
        <w:tc>
          <w:tcPr>
            <w:tcW w:w="3067" w:type="dxa"/>
            <w:tcBorders>
              <w:bottom w:val="single" w:sz="4" w:space="0" w:color="F79646" w:themeColor="accent6"/>
            </w:tcBorders>
            <w:shd w:val="clear" w:color="auto" w:fill="auto"/>
            <w:hideMark/>
          </w:tcPr>
          <w:p w14:paraId="3AB596C4"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6F43D9">
              <w:rPr>
                <w:rFonts w:asciiTheme="minorHAnsi" w:eastAsia="Times New Roman" w:hAnsiTheme="minorHAnsi" w:cstheme="minorHAnsi"/>
                <w:color w:val="000000"/>
                <w:sz w:val="20"/>
                <w:szCs w:val="20"/>
                <w:lang w:eastAsia="en-AU"/>
              </w:rPr>
              <w:t xml:space="preserve">m width </w:t>
            </w:r>
            <w:r>
              <w:rPr>
                <w:rFonts w:asciiTheme="minorHAnsi" w:eastAsia="Times New Roman" w:hAnsiTheme="minorHAnsi" w:cstheme="minorHAnsi"/>
                <w:color w:val="000000"/>
                <w:sz w:val="20"/>
                <w:szCs w:val="20"/>
                <w:lang w:eastAsia="en-AU"/>
              </w:rPr>
              <w:t>over</w:t>
            </w:r>
            <w:r w:rsidRPr="006F43D9">
              <w:rPr>
                <w:rFonts w:asciiTheme="minorHAnsi" w:eastAsia="Times New Roman" w:hAnsiTheme="minorHAnsi" w:cstheme="minorHAnsi"/>
                <w:color w:val="000000"/>
                <w:sz w:val="20"/>
                <w:szCs w:val="20"/>
                <w:lang w:eastAsia="en-AU"/>
              </w:rPr>
              <w:t xml:space="preserve"> the tramway. Maintain a SMZ of 50m width outwards from the tramway SPZ.</w:t>
            </w:r>
          </w:p>
        </w:tc>
        <w:tc>
          <w:tcPr>
            <w:tcW w:w="2431" w:type="dxa"/>
            <w:tcBorders>
              <w:bottom w:val="single" w:sz="4" w:space="0" w:color="F79646" w:themeColor="accent6"/>
            </w:tcBorders>
            <w:shd w:val="clear" w:color="auto" w:fill="auto"/>
          </w:tcPr>
          <w:p w14:paraId="6365C354" w14:textId="77777777" w:rsidR="00B770E8" w:rsidRPr="006F43D9"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 xml:space="preserve">Seek specialist historic place management advice for timber </w:t>
            </w:r>
            <w:r>
              <w:rPr>
                <w:rFonts w:asciiTheme="minorHAnsi" w:eastAsia="Times New Roman" w:hAnsiTheme="minorHAnsi" w:cstheme="minorHAnsi"/>
                <w:color w:val="000000"/>
                <w:sz w:val="20"/>
                <w:szCs w:val="20"/>
                <w:lang w:eastAsia="en-AU"/>
              </w:rPr>
              <w:t>harvesting</w:t>
            </w:r>
            <w:r w:rsidRPr="006F43D9">
              <w:rPr>
                <w:rFonts w:asciiTheme="minorHAnsi" w:eastAsia="Times New Roman" w:hAnsiTheme="minorHAnsi" w:cstheme="minorHAnsi"/>
                <w:color w:val="000000"/>
                <w:sz w:val="20"/>
                <w:szCs w:val="20"/>
                <w:lang w:eastAsia="en-AU"/>
              </w:rPr>
              <w:t xml:space="preserve"> operations within SMZ.</w:t>
            </w:r>
          </w:p>
        </w:tc>
      </w:tr>
      <w:tr w:rsidR="00B770E8" w:rsidRPr="00EA1326" w14:paraId="5687D45B" w14:textId="77777777" w:rsidTr="00ED54D9">
        <w:trPr>
          <w:trHeight w:val="255"/>
        </w:trPr>
        <w:tc>
          <w:tcPr>
            <w:tcW w:w="1297" w:type="dxa"/>
            <w:tcBorders>
              <w:top w:val="single" w:sz="4" w:space="0" w:color="F79646" w:themeColor="accent6"/>
              <w:bottom w:val="single" w:sz="4" w:space="0" w:color="F79646" w:themeColor="accent6"/>
              <w:right w:val="nil"/>
            </w:tcBorders>
          </w:tcPr>
          <w:p w14:paraId="66253994"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hideMark/>
          </w:tcPr>
          <w:p w14:paraId="3D1EC812"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Murrungowar</w:t>
            </w:r>
          </w:p>
        </w:tc>
        <w:tc>
          <w:tcPr>
            <w:tcW w:w="820" w:type="dxa"/>
            <w:tcBorders>
              <w:top w:val="single" w:sz="4" w:space="0" w:color="F79646" w:themeColor="accent6"/>
              <w:left w:val="nil"/>
              <w:bottom w:val="single" w:sz="4" w:space="0" w:color="F79646" w:themeColor="accent6"/>
              <w:right w:val="nil"/>
            </w:tcBorders>
            <w:shd w:val="clear" w:color="auto" w:fill="auto"/>
            <w:noWrap/>
            <w:hideMark/>
          </w:tcPr>
          <w:p w14:paraId="60EE2431"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hideMark/>
          </w:tcPr>
          <w:p w14:paraId="2AEF5AD9" w14:textId="77777777" w:rsidR="00B770E8" w:rsidRPr="00BE2DBD" w:rsidRDefault="00B770E8" w:rsidP="00493F7F">
            <w:pPr>
              <w:spacing w:after="0" w:line="240" w:lineRule="auto"/>
              <w:jc w:val="center"/>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832/06</w:t>
            </w:r>
          </w:p>
        </w:tc>
        <w:tc>
          <w:tcPr>
            <w:tcW w:w="1789" w:type="dxa"/>
            <w:tcBorders>
              <w:top w:val="single" w:sz="4" w:space="0" w:color="F79646" w:themeColor="accent6"/>
              <w:left w:val="nil"/>
              <w:bottom w:val="single" w:sz="4" w:space="0" w:color="F79646" w:themeColor="accent6"/>
              <w:right w:val="nil"/>
            </w:tcBorders>
            <w:shd w:val="clear" w:color="auto" w:fill="auto"/>
            <w:hideMark/>
          </w:tcPr>
          <w:p w14:paraId="3B7CF1A7"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17 mile tree (polling place in 1905)</w:t>
            </w:r>
          </w:p>
        </w:tc>
        <w:tc>
          <w:tcPr>
            <w:tcW w:w="1404" w:type="dxa"/>
            <w:tcBorders>
              <w:top w:val="single" w:sz="4" w:space="0" w:color="F79646" w:themeColor="accent6"/>
              <w:left w:val="nil"/>
              <w:bottom w:val="single" w:sz="4" w:space="0" w:color="F79646" w:themeColor="accent6"/>
              <w:right w:val="nil"/>
            </w:tcBorders>
            <w:shd w:val="clear" w:color="auto" w:fill="auto"/>
            <w:hideMark/>
          </w:tcPr>
          <w:p w14:paraId="434F5DB2"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hideMark/>
          </w:tcPr>
          <w:p w14:paraId="56CA612F"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Maintain a SPZ of 50 m radius over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2CFF3B04"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Seek specialist historic place management advice for timber harvesting operations within SMZ.</w:t>
            </w:r>
          </w:p>
        </w:tc>
      </w:tr>
      <w:tr w:rsidR="00B770E8" w:rsidRPr="00EA1326" w14:paraId="3710230A" w14:textId="77777777" w:rsidTr="00ED54D9">
        <w:trPr>
          <w:trHeight w:val="255"/>
        </w:trPr>
        <w:tc>
          <w:tcPr>
            <w:tcW w:w="1297" w:type="dxa"/>
            <w:tcBorders>
              <w:top w:val="single" w:sz="4" w:space="0" w:color="F79646" w:themeColor="accent6"/>
              <w:bottom w:val="single" w:sz="4" w:space="0" w:color="F79646" w:themeColor="accent6"/>
              <w:right w:val="nil"/>
            </w:tcBorders>
          </w:tcPr>
          <w:p w14:paraId="33EA80F9"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hideMark/>
          </w:tcPr>
          <w:p w14:paraId="4662A919"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p>
        </w:tc>
        <w:tc>
          <w:tcPr>
            <w:tcW w:w="820" w:type="dxa"/>
            <w:tcBorders>
              <w:top w:val="single" w:sz="4" w:space="0" w:color="F79646" w:themeColor="accent6"/>
              <w:left w:val="nil"/>
              <w:bottom w:val="single" w:sz="4" w:space="0" w:color="F79646" w:themeColor="accent6"/>
              <w:right w:val="nil"/>
            </w:tcBorders>
            <w:shd w:val="clear" w:color="auto" w:fill="auto"/>
            <w:noWrap/>
            <w:hideMark/>
          </w:tcPr>
          <w:p w14:paraId="51FDF95A" w14:textId="77777777" w:rsidR="00B770E8" w:rsidRPr="0027523A" w:rsidRDefault="00B770E8" w:rsidP="00493F7F">
            <w:pPr>
              <w:spacing w:after="0" w:line="240" w:lineRule="auto"/>
              <w:jc w:val="center"/>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7544</w:t>
            </w:r>
          </w:p>
        </w:tc>
        <w:tc>
          <w:tcPr>
            <w:tcW w:w="1008" w:type="dxa"/>
            <w:tcBorders>
              <w:top w:val="single" w:sz="4" w:space="0" w:color="F79646" w:themeColor="accent6"/>
              <w:left w:val="nil"/>
              <w:bottom w:val="single" w:sz="4" w:space="0" w:color="F79646" w:themeColor="accent6"/>
              <w:right w:val="nil"/>
            </w:tcBorders>
            <w:shd w:val="clear" w:color="auto" w:fill="auto"/>
            <w:hideMark/>
          </w:tcPr>
          <w:p w14:paraId="1753C04C" w14:textId="77777777" w:rsidR="00B770E8" w:rsidRPr="0027523A" w:rsidRDefault="00B770E8" w:rsidP="00493F7F">
            <w:pPr>
              <w:spacing w:after="0" w:line="240" w:lineRule="auto"/>
              <w:jc w:val="center"/>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 xml:space="preserve"> </w:t>
            </w:r>
          </w:p>
        </w:tc>
        <w:tc>
          <w:tcPr>
            <w:tcW w:w="1789" w:type="dxa"/>
            <w:tcBorders>
              <w:top w:val="single" w:sz="4" w:space="0" w:color="F79646" w:themeColor="accent6"/>
              <w:left w:val="nil"/>
              <w:bottom w:val="single" w:sz="4" w:space="0" w:color="F79646" w:themeColor="accent6"/>
              <w:right w:val="nil"/>
            </w:tcBorders>
            <w:shd w:val="clear" w:color="auto" w:fill="auto"/>
            <w:hideMark/>
          </w:tcPr>
          <w:p w14:paraId="0304EBD8"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Bairnsdale-Orbost Railway</w:t>
            </w:r>
          </w:p>
        </w:tc>
        <w:tc>
          <w:tcPr>
            <w:tcW w:w="1404" w:type="dxa"/>
            <w:tcBorders>
              <w:top w:val="single" w:sz="4" w:space="0" w:color="F79646" w:themeColor="accent6"/>
              <w:left w:val="nil"/>
              <w:bottom w:val="single" w:sz="4" w:space="0" w:color="F79646" w:themeColor="accent6"/>
              <w:right w:val="nil"/>
            </w:tcBorders>
            <w:shd w:val="clear" w:color="auto" w:fill="auto"/>
            <w:hideMark/>
          </w:tcPr>
          <w:p w14:paraId="6ED874D7"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hideMark/>
          </w:tcPr>
          <w:p w14:paraId="01073EDE"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Maintain a SPZ of 20 m either side of railway line.</w:t>
            </w:r>
          </w:p>
        </w:tc>
        <w:tc>
          <w:tcPr>
            <w:tcW w:w="2431" w:type="dxa"/>
            <w:tcBorders>
              <w:top w:val="single" w:sz="4" w:space="0" w:color="F79646" w:themeColor="accent6"/>
              <w:left w:val="nil"/>
              <w:bottom w:val="single" w:sz="4" w:space="0" w:color="F79646" w:themeColor="accent6"/>
            </w:tcBorders>
            <w:shd w:val="clear" w:color="auto" w:fill="auto"/>
          </w:tcPr>
          <w:p w14:paraId="0E037E47" w14:textId="77777777" w:rsidR="00B770E8" w:rsidRPr="00EA1326" w:rsidRDefault="00B770E8" w:rsidP="004855D9">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Seek specialist historic place management advice for timber harvesting operations within SMZ.</w:t>
            </w:r>
          </w:p>
        </w:tc>
      </w:tr>
      <w:tr w:rsidR="00B770E8" w:rsidRPr="00EA1326" w14:paraId="4B2B8C9B" w14:textId="77777777" w:rsidTr="00ED54D9">
        <w:trPr>
          <w:trHeight w:val="255"/>
        </w:trPr>
        <w:tc>
          <w:tcPr>
            <w:tcW w:w="1297" w:type="dxa"/>
            <w:tcBorders>
              <w:top w:val="single" w:sz="4" w:space="0" w:color="F79646" w:themeColor="accent6"/>
              <w:bottom w:val="single" w:sz="4" w:space="0" w:color="F79646" w:themeColor="accent6"/>
              <w:right w:val="nil"/>
            </w:tcBorders>
          </w:tcPr>
          <w:p w14:paraId="011D1349"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hideMark/>
          </w:tcPr>
          <w:p w14:paraId="53798ED1"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Black-Allen line</w:t>
            </w:r>
          </w:p>
        </w:tc>
        <w:tc>
          <w:tcPr>
            <w:tcW w:w="820" w:type="dxa"/>
            <w:tcBorders>
              <w:top w:val="single" w:sz="4" w:space="0" w:color="F79646" w:themeColor="accent6"/>
              <w:left w:val="nil"/>
              <w:bottom w:val="single" w:sz="4" w:space="0" w:color="F79646" w:themeColor="accent6"/>
              <w:right w:val="nil"/>
            </w:tcBorders>
            <w:shd w:val="clear" w:color="auto" w:fill="auto"/>
            <w:noWrap/>
            <w:hideMark/>
          </w:tcPr>
          <w:p w14:paraId="7968C3B6"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hideMark/>
          </w:tcPr>
          <w:p w14:paraId="432915FA" w14:textId="77777777" w:rsidR="00B770E8" w:rsidRPr="00BE2DBD" w:rsidRDefault="00B770E8" w:rsidP="00493F7F">
            <w:pPr>
              <w:spacing w:after="0" w:line="240" w:lineRule="auto"/>
              <w:jc w:val="center"/>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902/02</w:t>
            </w:r>
          </w:p>
        </w:tc>
        <w:tc>
          <w:tcPr>
            <w:tcW w:w="1789" w:type="dxa"/>
            <w:tcBorders>
              <w:top w:val="single" w:sz="4" w:space="0" w:color="F79646" w:themeColor="accent6"/>
              <w:left w:val="nil"/>
              <w:bottom w:val="single" w:sz="4" w:space="0" w:color="F79646" w:themeColor="accent6"/>
              <w:right w:val="nil"/>
            </w:tcBorders>
            <w:shd w:val="clear" w:color="auto" w:fill="auto"/>
            <w:hideMark/>
          </w:tcPr>
          <w:p w14:paraId="1A3CF136" w14:textId="77777777" w:rsidR="00B770E8" w:rsidRPr="00BE2DBD" w:rsidRDefault="00B770E8" w:rsidP="00D24E02">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Border cairn</w:t>
            </w:r>
          </w:p>
        </w:tc>
        <w:tc>
          <w:tcPr>
            <w:tcW w:w="1404" w:type="dxa"/>
            <w:tcBorders>
              <w:top w:val="single" w:sz="4" w:space="0" w:color="F79646" w:themeColor="accent6"/>
              <w:left w:val="nil"/>
              <w:bottom w:val="single" w:sz="4" w:space="0" w:color="F79646" w:themeColor="accent6"/>
              <w:right w:val="nil"/>
            </w:tcBorders>
            <w:shd w:val="clear" w:color="auto" w:fill="auto"/>
            <w:hideMark/>
          </w:tcPr>
          <w:p w14:paraId="2EFE72D8"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hideMark/>
          </w:tcPr>
          <w:p w14:paraId="72889438"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Maintain a SPZ of 50 m radius over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7CAB1AAE"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Seek specialist historic place management advice for timber harvesting operations within SMZ.</w:t>
            </w:r>
          </w:p>
        </w:tc>
      </w:tr>
      <w:tr w:rsidR="00B770E8" w:rsidRPr="0049503D" w14:paraId="71D33FC6" w14:textId="77777777" w:rsidTr="00ED54D9">
        <w:trPr>
          <w:trHeight w:val="255"/>
        </w:trPr>
        <w:tc>
          <w:tcPr>
            <w:tcW w:w="1297" w:type="dxa"/>
            <w:tcBorders>
              <w:top w:val="single" w:sz="4" w:space="0" w:color="F79646" w:themeColor="accent6"/>
              <w:bottom w:val="single" w:sz="4" w:space="0" w:color="F79646" w:themeColor="accent6"/>
              <w:right w:val="nil"/>
            </w:tcBorders>
          </w:tcPr>
          <w:p w14:paraId="60BDF8D6" w14:textId="77777777" w:rsidR="00B770E8" w:rsidRDefault="00B770E8" w:rsidP="00493F7F">
            <w:pPr>
              <w:spacing w:after="0" w:line="240" w:lineRule="auto"/>
              <w:rPr>
                <w:rFonts w:asciiTheme="minorHAnsi" w:eastAsia="Times New Roman" w:hAnsiTheme="minorHAnsi" w:cstheme="minorHAnsi"/>
                <w:color w:val="000000"/>
                <w:sz w:val="20"/>
                <w:szCs w:val="20"/>
                <w:lang w:eastAsia="en-AU"/>
              </w:rPr>
            </w:pPr>
            <w:r w:rsidRPr="00C96699">
              <w:rPr>
                <w:rFonts w:asciiTheme="minorHAnsi" w:eastAsia="Times New Roman" w:hAnsiTheme="minorHAnsi" w:cstheme="minorHAnsi"/>
                <w:color w:val="000000"/>
                <w:sz w:val="20"/>
                <w:szCs w:val="20"/>
                <w:lang w:eastAsia="en-AU"/>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hideMark/>
          </w:tcPr>
          <w:p w14:paraId="73002479" w14:textId="77777777" w:rsidR="00B770E8" w:rsidRPr="0049503D" w:rsidRDefault="00B770E8" w:rsidP="00493F7F">
            <w:pPr>
              <w:spacing w:after="0" w:line="240" w:lineRule="auto"/>
              <w:rPr>
                <w:rFonts w:asciiTheme="minorHAnsi" w:eastAsia="Times New Roman" w:hAnsiTheme="minorHAnsi" w:cstheme="minorHAnsi"/>
                <w:color w:val="000000"/>
                <w:sz w:val="20"/>
                <w:szCs w:val="20"/>
                <w:lang w:eastAsia="en-AU"/>
              </w:rPr>
            </w:pPr>
          </w:p>
        </w:tc>
        <w:tc>
          <w:tcPr>
            <w:tcW w:w="820" w:type="dxa"/>
            <w:tcBorders>
              <w:top w:val="single" w:sz="4" w:space="0" w:color="F79646" w:themeColor="accent6"/>
              <w:left w:val="nil"/>
              <w:bottom w:val="single" w:sz="4" w:space="0" w:color="F79646" w:themeColor="accent6"/>
              <w:right w:val="nil"/>
            </w:tcBorders>
            <w:shd w:val="clear" w:color="auto" w:fill="auto"/>
            <w:noWrap/>
            <w:hideMark/>
          </w:tcPr>
          <w:p w14:paraId="67842406" w14:textId="77777777" w:rsidR="00B770E8" w:rsidRPr="0049503D"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hideMark/>
          </w:tcPr>
          <w:p w14:paraId="5366F3F0" w14:textId="77777777" w:rsidR="00B770E8" w:rsidRPr="0049503D"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789" w:type="dxa"/>
            <w:tcBorders>
              <w:top w:val="single" w:sz="4" w:space="0" w:color="F79646" w:themeColor="accent6"/>
              <w:left w:val="nil"/>
              <w:bottom w:val="single" w:sz="4" w:space="0" w:color="F79646" w:themeColor="accent6"/>
              <w:right w:val="nil"/>
            </w:tcBorders>
            <w:shd w:val="clear" w:color="auto" w:fill="auto"/>
            <w:hideMark/>
          </w:tcPr>
          <w:p w14:paraId="2FA91E66" w14:textId="77777777" w:rsidR="00B770E8" w:rsidRPr="0049503D" w:rsidRDefault="00B770E8" w:rsidP="00493F7F">
            <w:pPr>
              <w:spacing w:after="0" w:line="240" w:lineRule="auto"/>
              <w:rPr>
                <w:rFonts w:asciiTheme="minorHAnsi" w:eastAsia="Times New Roman" w:hAnsiTheme="minorHAnsi" w:cstheme="minorHAnsi"/>
                <w:color w:val="000000"/>
                <w:sz w:val="20"/>
                <w:szCs w:val="20"/>
                <w:lang w:eastAsia="en-AU"/>
              </w:rPr>
            </w:pPr>
            <w:r w:rsidRPr="00B54CB4">
              <w:rPr>
                <w:rFonts w:asciiTheme="minorHAnsi" w:eastAsia="Times New Roman" w:hAnsiTheme="minorHAnsi" w:cstheme="minorHAnsi"/>
                <w:color w:val="000000"/>
                <w:sz w:val="20"/>
                <w:szCs w:val="20"/>
                <w:lang w:eastAsia="en-AU"/>
              </w:rPr>
              <w:t>Buchan-Jindabyne Rd (built with Great Depression labour)</w:t>
            </w:r>
          </w:p>
        </w:tc>
        <w:tc>
          <w:tcPr>
            <w:tcW w:w="1404" w:type="dxa"/>
            <w:tcBorders>
              <w:top w:val="single" w:sz="4" w:space="0" w:color="F79646" w:themeColor="accent6"/>
              <w:left w:val="nil"/>
              <w:bottom w:val="single" w:sz="4" w:space="0" w:color="F79646" w:themeColor="accent6"/>
              <w:right w:val="nil"/>
            </w:tcBorders>
            <w:shd w:val="clear" w:color="auto" w:fill="auto"/>
            <w:hideMark/>
          </w:tcPr>
          <w:p w14:paraId="05FFEB3A" w14:textId="77777777" w:rsidR="00B770E8" w:rsidRPr="0049503D" w:rsidRDefault="00B770E8" w:rsidP="00493F7F">
            <w:pPr>
              <w:spacing w:after="0" w:line="240" w:lineRule="auto"/>
              <w:rPr>
                <w:rFonts w:asciiTheme="minorHAnsi" w:eastAsia="Times New Roman" w:hAnsiTheme="minorHAnsi" w:cstheme="minorHAnsi"/>
                <w:color w:val="000000"/>
                <w:sz w:val="20"/>
                <w:szCs w:val="20"/>
                <w:lang w:eastAsia="en-AU"/>
              </w:rPr>
            </w:pPr>
            <w:r w:rsidRPr="00C9669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hideMark/>
          </w:tcPr>
          <w:p w14:paraId="45EFBE14"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EA1326">
              <w:rPr>
                <w:rFonts w:asciiTheme="minorHAnsi" w:eastAsia="Times New Roman" w:hAnsiTheme="minorHAnsi" w:cstheme="minorHAnsi"/>
                <w:color w:val="000000"/>
                <w:sz w:val="20"/>
                <w:szCs w:val="20"/>
                <w:lang w:eastAsia="en-AU"/>
              </w:rPr>
              <w:t>Maintain a SPZ of 20 m either side of railway line.</w:t>
            </w:r>
          </w:p>
        </w:tc>
        <w:tc>
          <w:tcPr>
            <w:tcW w:w="2431" w:type="dxa"/>
            <w:tcBorders>
              <w:top w:val="single" w:sz="4" w:space="0" w:color="F79646" w:themeColor="accent6"/>
              <w:left w:val="nil"/>
              <w:bottom w:val="single" w:sz="4" w:space="0" w:color="F79646" w:themeColor="accent6"/>
            </w:tcBorders>
            <w:shd w:val="clear" w:color="auto" w:fill="auto"/>
          </w:tcPr>
          <w:p w14:paraId="195BCCFA" w14:textId="77777777" w:rsidR="00B770E8" w:rsidRPr="00EA1326" w:rsidRDefault="00B770E8" w:rsidP="004855D9">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Seek specialist historic place management advice for timber harvesting operations within SMZ.</w:t>
            </w:r>
          </w:p>
        </w:tc>
      </w:tr>
      <w:tr w:rsidR="00B770E8" w:rsidRPr="00EA1326" w14:paraId="0046CEB9" w14:textId="77777777" w:rsidTr="00ED54D9">
        <w:trPr>
          <w:trHeight w:val="255"/>
        </w:trPr>
        <w:tc>
          <w:tcPr>
            <w:tcW w:w="1297" w:type="dxa"/>
            <w:tcBorders>
              <w:top w:val="single" w:sz="4" w:space="0" w:color="F79646" w:themeColor="accent6"/>
              <w:bottom w:val="single" w:sz="4" w:space="0" w:color="F79646" w:themeColor="accent6"/>
              <w:right w:val="nil"/>
            </w:tcBorders>
          </w:tcPr>
          <w:p w14:paraId="50428E88"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hideMark/>
          </w:tcPr>
          <w:p w14:paraId="2462DE23"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p>
        </w:tc>
        <w:tc>
          <w:tcPr>
            <w:tcW w:w="820" w:type="dxa"/>
            <w:tcBorders>
              <w:top w:val="single" w:sz="4" w:space="0" w:color="F79646" w:themeColor="accent6"/>
              <w:left w:val="nil"/>
              <w:bottom w:val="single" w:sz="4" w:space="0" w:color="F79646" w:themeColor="accent6"/>
              <w:right w:val="nil"/>
            </w:tcBorders>
            <w:shd w:val="clear" w:color="auto" w:fill="auto"/>
            <w:noWrap/>
            <w:hideMark/>
          </w:tcPr>
          <w:p w14:paraId="7FF09950"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hideMark/>
          </w:tcPr>
          <w:p w14:paraId="4C367F88" w14:textId="77777777" w:rsidR="00B770E8" w:rsidRPr="00BE2DBD" w:rsidRDefault="00B770E8" w:rsidP="00493F7F">
            <w:pPr>
              <w:spacing w:after="0" w:line="240" w:lineRule="auto"/>
              <w:jc w:val="center"/>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892/07</w:t>
            </w:r>
          </w:p>
        </w:tc>
        <w:tc>
          <w:tcPr>
            <w:tcW w:w="1789" w:type="dxa"/>
            <w:tcBorders>
              <w:top w:val="single" w:sz="4" w:space="0" w:color="F79646" w:themeColor="accent6"/>
              <w:left w:val="nil"/>
              <w:bottom w:val="single" w:sz="4" w:space="0" w:color="F79646" w:themeColor="accent6"/>
              <w:right w:val="nil"/>
            </w:tcBorders>
            <w:shd w:val="clear" w:color="auto" w:fill="auto"/>
            <w:hideMark/>
          </w:tcPr>
          <w:p w14:paraId="61C76CC8"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Clarkeville gold-mining settlement</w:t>
            </w:r>
          </w:p>
        </w:tc>
        <w:tc>
          <w:tcPr>
            <w:tcW w:w="1404" w:type="dxa"/>
            <w:tcBorders>
              <w:top w:val="single" w:sz="4" w:space="0" w:color="F79646" w:themeColor="accent6"/>
              <w:left w:val="nil"/>
              <w:bottom w:val="single" w:sz="4" w:space="0" w:color="F79646" w:themeColor="accent6"/>
              <w:right w:val="nil"/>
            </w:tcBorders>
            <w:shd w:val="clear" w:color="auto" w:fill="auto"/>
            <w:hideMark/>
          </w:tcPr>
          <w:p w14:paraId="3AA50F78"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hideMark/>
          </w:tcPr>
          <w:p w14:paraId="694F4E20"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Maintain a SPZ of 50 m radius over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2275122B"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Seek specialist historic place management advice for timber harvesting operations within SMZ.</w:t>
            </w:r>
          </w:p>
        </w:tc>
      </w:tr>
      <w:tr w:rsidR="00B770E8" w:rsidRPr="00EA1326" w14:paraId="7B4B64B1" w14:textId="77777777" w:rsidTr="00ED54D9">
        <w:trPr>
          <w:trHeight w:val="255"/>
        </w:trPr>
        <w:tc>
          <w:tcPr>
            <w:tcW w:w="1297" w:type="dxa"/>
            <w:tcBorders>
              <w:top w:val="single" w:sz="4" w:space="0" w:color="F79646" w:themeColor="accent6"/>
              <w:bottom w:val="single" w:sz="4" w:space="0" w:color="F79646" w:themeColor="accent6"/>
              <w:right w:val="nil"/>
            </w:tcBorders>
          </w:tcPr>
          <w:p w14:paraId="37752D2E"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hideMark/>
          </w:tcPr>
          <w:p w14:paraId="25530A5E"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Murrungowar</w:t>
            </w:r>
          </w:p>
        </w:tc>
        <w:tc>
          <w:tcPr>
            <w:tcW w:w="820" w:type="dxa"/>
            <w:tcBorders>
              <w:top w:val="single" w:sz="4" w:space="0" w:color="F79646" w:themeColor="accent6"/>
              <w:left w:val="nil"/>
              <w:bottom w:val="single" w:sz="4" w:space="0" w:color="F79646" w:themeColor="accent6"/>
              <w:right w:val="nil"/>
            </w:tcBorders>
            <w:shd w:val="clear" w:color="auto" w:fill="auto"/>
            <w:noWrap/>
            <w:hideMark/>
          </w:tcPr>
          <w:p w14:paraId="7DC1730A"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hideMark/>
          </w:tcPr>
          <w:p w14:paraId="01673DFF" w14:textId="77777777" w:rsidR="00B770E8" w:rsidRPr="00BE2DBD" w:rsidRDefault="00B770E8" w:rsidP="00493F7F">
            <w:pPr>
              <w:spacing w:after="0" w:line="240" w:lineRule="auto"/>
              <w:jc w:val="center"/>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832/02</w:t>
            </w:r>
          </w:p>
        </w:tc>
        <w:tc>
          <w:tcPr>
            <w:tcW w:w="1789" w:type="dxa"/>
            <w:tcBorders>
              <w:top w:val="single" w:sz="4" w:space="0" w:color="F79646" w:themeColor="accent6"/>
              <w:left w:val="nil"/>
              <w:bottom w:val="single" w:sz="4" w:space="0" w:color="F79646" w:themeColor="accent6"/>
              <w:right w:val="nil"/>
            </w:tcBorders>
            <w:shd w:val="clear" w:color="auto" w:fill="auto"/>
            <w:hideMark/>
          </w:tcPr>
          <w:p w14:paraId="70C220BF"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Close family allotment</w:t>
            </w:r>
          </w:p>
        </w:tc>
        <w:tc>
          <w:tcPr>
            <w:tcW w:w="1404" w:type="dxa"/>
            <w:tcBorders>
              <w:top w:val="single" w:sz="4" w:space="0" w:color="F79646" w:themeColor="accent6"/>
              <w:left w:val="nil"/>
              <w:bottom w:val="single" w:sz="4" w:space="0" w:color="F79646" w:themeColor="accent6"/>
              <w:right w:val="nil"/>
            </w:tcBorders>
            <w:shd w:val="clear" w:color="auto" w:fill="auto"/>
            <w:hideMark/>
          </w:tcPr>
          <w:p w14:paraId="626F39AB"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hideMark/>
          </w:tcPr>
          <w:p w14:paraId="60044B48"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Maintain a SPZ of 50 m radius over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1FC8F428"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Seek specialist historic place management advice for timber harvesting operations within SMZ.</w:t>
            </w:r>
          </w:p>
        </w:tc>
      </w:tr>
      <w:tr w:rsidR="00B770E8" w:rsidRPr="00BE2DBD" w14:paraId="4CFC2A6B" w14:textId="77777777" w:rsidTr="00137E6A">
        <w:trPr>
          <w:trHeight w:val="255"/>
        </w:trPr>
        <w:tc>
          <w:tcPr>
            <w:tcW w:w="1297" w:type="dxa"/>
          </w:tcPr>
          <w:p w14:paraId="1662C30E" w14:textId="77777777" w:rsidR="00B770E8" w:rsidRPr="00BE2DBD" w:rsidRDefault="00B770E8" w:rsidP="00F6775E">
            <w:pPr>
              <w:spacing w:after="0" w:line="240" w:lineRule="auto"/>
              <w:rPr>
                <w:rFonts w:asciiTheme="minorHAnsi" w:eastAsia="Times New Roman" w:hAnsiTheme="minorHAnsi" w:cstheme="minorHAnsi"/>
                <w:color w:val="000000"/>
                <w:sz w:val="20"/>
                <w:szCs w:val="20"/>
                <w:lang w:eastAsia="en-AU"/>
              </w:rPr>
            </w:pPr>
            <w:r w:rsidRPr="00EA1326">
              <w:rPr>
                <w:sz w:val="20"/>
                <w:szCs w:val="20"/>
              </w:rPr>
              <w:t xml:space="preserve">East Gippsland </w:t>
            </w:r>
          </w:p>
        </w:tc>
        <w:tc>
          <w:tcPr>
            <w:tcW w:w="1811" w:type="dxa"/>
            <w:shd w:val="clear" w:color="auto" w:fill="auto"/>
          </w:tcPr>
          <w:p w14:paraId="65E1A129" w14:textId="77777777" w:rsidR="00B770E8" w:rsidRPr="00BE2DBD" w:rsidRDefault="00B770E8" w:rsidP="005164D8">
            <w:pPr>
              <w:spacing w:after="0" w:line="240" w:lineRule="auto"/>
              <w:rPr>
                <w:rFonts w:asciiTheme="minorHAnsi" w:eastAsia="Times New Roman" w:hAnsiTheme="minorHAnsi" w:cstheme="minorHAnsi"/>
                <w:color w:val="000000"/>
                <w:sz w:val="20"/>
                <w:szCs w:val="20"/>
                <w:lang w:eastAsia="en-AU"/>
              </w:rPr>
            </w:pPr>
            <w:r w:rsidRPr="00EA1326">
              <w:rPr>
                <w:sz w:val="20"/>
                <w:szCs w:val="20"/>
              </w:rPr>
              <w:t>Orbost- Bairnsdale railway line</w:t>
            </w:r>
          </w:p>
        </w:tc>
        <w:tc>
          <w:tcPr>
            <w:tcW w:w="820" w:type="dxa"/>
            <w:shd w:val="clear" w:color="auto" w:fill="auto"/>
            <w:noWrap/>
          </w:tcPr>
          <w:p w14:paraId="1BF0A120" w14:textId="77777777" w:rsidR="00B770E8" w:rsidRPr="00EA1326" w:rsidRDefault="00B770E8" w:rsidP="00B953FE">
            <w:pPr>
              <w:spacing w:after="0" w:line="240" w:lineRule="auto"/>
              <w:jc w:val="center"/>
              <w:rPr>
                <w:rFonts w:asciiTheme="minorHAnsi" w:eastAsia="Times New Roman" w:hAnsiTheme="minorHAnsi" w:cstheme="minorHAnsi"/>
                <w:color w:val="000000"/>
                <w:sz w:val="20"/>
                <w:szCs w:val="20"/>
                <w:lang w:eastAsia="en-AU"/>
              </w:rPr>
            </w:pPr>
          </w:p>
        </w:tc>
        <w:tc>
          <w:tcPr>
            <w:tcW w:w="1008" w:type="dxa"/>
            <w:shd w:val="clear" w:color="auto" w:fill="auto"/>
          </w:tcPr>
          <w:p w14:paraId="79620C6F" w14:textId="77777777" w:rsidR="00B770E8" w:rsidRPr="00BE2DB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EA1326">
              <w:rPr>
                <w:sz w:val="20"/>
                <w:szCs w:val="20"/>
              </w:rPr>
              <w:t>801/02</w:t>
            </w:r>
          </w:p>
        </w:tc>
        <w:tc>
          <w:tcPr>
            <w:tcW w:w="1789" w:type="dxa"/>
            <w:shd w:val="clear" w:color="auto" w:fill="auto"/>
          </w:tcPr>
          <w:p w14:paraId="4183E6ED" w14:textId="77777777" w:rsidR="00B770E8" w:rsidRPr="00BE2DBD"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Cosstick’s Weir and trestle bridges</w:t>
            </w:r>
          </w:p>
        </w:tc>
        <w:tc>
          <w:tcPr>
            <w:tcW w:w="1404" w:type="dxa"/>
            <w:shd w:val="clear" w:color="auto" w:fill="auto"/>
          </w:tcPr>
          <w:p w14:paraId="7C3EDB73" w14:textId="77777777" w:rsidR="00B770E8" w:rsidRPr="0027523A" w:rsidRDefault="00B770E8" w:rsidP="00401957">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shd w:val="clear" w:color="auto" w:fill="auto"/>
          </w:tcPr>
          <w:p w14:paraId="1275C450"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shd w:val="clear" w:color="auto" w:fill="auto"/>
          </w:tcPr>
          <w:p w14:paraId="4AF8FC84"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Seek specialist historic place management advice for timber harvesting operations within SMZ.</w:t>
            </w:r>
          </w:p>
        </w:tc>
      </w:tr>
      <w:tr w:rsidR="00B770E8" w:rsidRPr="00EA1326" w14:paraId="640ADDEB" w14:textId="77777777" w:rsidTr="00137E6A">
        <w:trPr>
          <w:trHeight w:val="255"/>
        </w:trPr>
        <w:tc>
          <w:tcPr>
            <w:tcW w:w="1297" w:type="dxa"/>
          </w:tcPr>
          <w:p w14:paraId="00F43C3E" w14:textId="77777777" w:rsidR="00B770E8" w:rsidRPr="00BE2DBD" w:rsidRDefault="00B770E8" w:rsidP="00F6775E">
            <w:pPr>
              <w:spacing w:after="0" w:line="240" w:lineRule="auto"/>
              <w:rPr>
                <w:rFonts w:asciiTheme="minorHAnsi" w:eastAsia="Times New Roman" w:hAnsiTheme="minorHAnsi" w:cstheme="minorHAnsi"/>
                <w:color w:val="000000"/>
                <w:sz w:val="20"/>
                <w:szCs w:val="20"/>
                <w:lang w:eastAsia="en-AU"/>
              </w:rPr>
            </w:pPr>
            <w:r w:rsidRPr="00393BE8">
              <w:rPr>
                <w:sz w:val="20"/>
                <w:szCs w:val="20"/>
              </w:rPr>
              <w:t xml:space="preserve">East Gippsland </w:t>
            </w:r>
          </w:p>
        </w:tc>
        <w:tc>
          <w:tcPr>
            <w:tcW w:w="1811" w:type="dxa"/>
            <w:shd w:val="clear" w:color="auto" w:fill="auto"/>
          </w:tcPr>
          <w:p w14:paraId="34B7C32F" w14:textId="77777777" w:rsidR="00B770E8" w:rsidRPr="00BE2DBD" w:rsidRDefault="00B770E8" w:rsidP="005164D8">
            <w:pPr>
              <w:spacing w:after="0" w:line="240" w:lineRule="auto"/>
              <w:rPr>
                <w:rFonts w:asciiTheme="minorHAnsi" w:eastAsia="Times New Roman" w:hAnsiTheme="minorHAnsi" w:cstheme="minorHAnsi"/>
                <w:color w:val="000000"/>
                <w:sz w:val="20"/>
                <w:szCs w:val="20"/>
                <w:lang w:eastAsia="en-AU"/>
              </w:rPr>
            </w:pPr>
            <w:r w:rsidRPr="00EA1326">
              <w:rPr>
                <w:sz w:val="20"/>
                <w:szCs w:val="20"/>
              </w:rPr>
              <w:t>Orbost- Bairnsdale railway line</w:t>
            </w:r>
          </w:p>
        </w:tc>
        <w:tc>
          <w:tcPr>
            <w:tcW w:w="820" w:type="dxa"/>
            <w:shd w:val="clear" w:color="auto" w:fill="auto"/>
            <w:noWrap/>
          </w:tcPr>
          <w:p w14:paraId="08C79F72" w14:textId="77777777" w:rsidR="00B770E8" w:rsidRPr="00EA1326" w:rsidRDefault="00B770E8" w:rsidP="00B953FE">
            <w:pPr>
              <w:spacing w:after="0" w:line="240" w:lineRule="auto"/>
              <w:jc w:val="center"/>
              <w:rPr>
                <w:rFonts w:asciiTheme="minorHAnsi" w:eastAsia="Times New Roman" w:hAnsiTheme="minorHAnsi" w:cstheme="minorHAnsi"/>
                <w:color w:val="000000"/>
                <w:sz w:val="20"/>
                <w:szCs w:val="20"/>
                <w:lang w:eastAsia="en-AU"/>
              </w:rPr>
            </w:pPr>
          </w:p>
        </w:tc>
        <w:tc>
          <w:tcPr>
            <w:tcW w:w="1008" w:type="dxa"/>
            <w:shd w:val="clear" w:color="auto" w:fill="auto"/>
          </w:tcPr>
          <w:p w14:paraId="6D3C8E53" w14:textId="77777777" w:rsidR="00B770E8" w:rsidRPr="00BE2DB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EA1326">
              <w:rPr>
                <w:sz w:val="20"/>
                <w:szCs w:val="20"/>
              </w:rPr>
              <w:t>801/08</w:t>
            </w:r>
          </w:p>
        </w:tc>
        <w:tc>
          <w:tcPr>
            <w:tcW w:w="1789" w:type="dxa"/>
            <w:shd w:val="clear" w:color="auto" w:fill="auto"/>
          </w:tcPr>
          <w:p w14:paraId="472CE74C" w14:textId="77777777" w:rsidR="00B770E8" w:rsidRPr="00BE2DBD"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Colquhoun railway siding</w:t>
            </w:r>
          </w:p>
        </w:tc>
        <w:tc>
          <w:tcPr>
            <w:tcW w:w="1404" w:type="dxa"/>
            <w:shd w:val="clear" w:color="auto" w:fill="auto"/>
          </w:tcPr>
          <w:p w14:paraId="20B22873" w14:textId="77777777" w:rsidR="00B770E8" w:rsidRPr="0027523A"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shd w:val="clear" w:color="auto" w:fill="auto"/>
          </w:tcPr>
          <w:p w14:paraId="6DC69572"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shd w:val="clear" w:color="auto" w:fill="auto"/>
          </w:tcPr>
          <w:p w14:paraId="7660362A"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Seek specialist historic place management advice for timber harvesting operations within SMZ.</w:t>
            </w:r>
          </w:p>
        </w:tc>
      </w:tr>
      <w:tr w:rsidR="00B770E8" w:rsidRPr="00EA1326" w14:paraId="6EC647E0" w14:textId="77777777" w:rsidTr="00ED54D9">
        <w:trPr>
          <w:trHeight w:val="255"/>
        </w:trPr>
        <w:tc>
          <w:tcPr>
            <w:tcW w:w="1297" w:type="dxa"/>
            <w:tcBorders>
              <w:top w:val="single" w:sz="4" w:space="0" w:color="F79646" w:themeColor="accent6"/>
              <w:bottom w:val="single" w:sz="4" w:space="0" w:color="F79646" w:themeColor="accent6"/>
              <w:right w:val="nil"/>
            </w:tcBorders>
          </w:tcPr>
          <w:p w14:paraId="0FF07989" w14:textId="77777777" w:rsidR="00B770E8" w:rsidRPr="00D90B3D" w:rsidRDefault="00B770E8" w:rsidP="00493F7F">
            <w:pPr>
              <w:spacing w:after="0" w:line="240" w:lineRule="auto"/>
              <w:rPr>
                <w:sz w:val="20"/>
                <w:szCs w:val="20"/>
              </w:rPr>
            </w:pPr>
            <w:r w:rsidRPr="00EA1326">
              <w:rPr>
                <w:sz w:val="20"/>
                <w:szCs w:val="20"/>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tcPr>
          <w:p w14:paraId="1773253C" w14:textId="77777777" w:rsidR="00B770E8" w:rsidRPr="00D90B3D" w:rsidRDefault="00B770E8" w:rsidP="00493F7F">
            <w:pPr>
              <w:spacing w:after="0" w:line="240" w:lineRule="auto"/>
              <w:rPr>
                <w:sz w:val="20"/>
                <w:szCs w:val="20"/>
              </w:rPr>
            </w:pPr>
            <w:r w:rsidRPr="00EA1326">
              <w:rPr>
                <w:sz w:val="20"/>
                <w:szCs w:val="20"/>
              </w:rPr>
              <w:t>Bonang goldfields</w:t>
            </w:r>
          </w:p>
        </w:tc>
        <w:tc>
          <w:tcPr>
            <w:tcW w:w="820" w:type="dxa"/>
            <w:tcBorders>
              <w:top w:val="single" w:sz="4" w:space="0" w:color="F79646" w:themeColor="accent6"/>
              <w:left w:val="nil"/>
              <w:bottom w:val="single" w:sz="4" w:space="0" w:color="F79646" w:themeColor="accent6"/>
              <w:right w:val="nil"/>
            </w:tcBorders>
            <w:shd w:val="clear" w:color="auto" w:fill="auto"/>
            <w:noWrap/>
          </w:tcPr>
          <w:p w14:paraId="37682592"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tcPr>
          <w:p w14:paraId="3176236A" w14:textId="77777777" w:rsidR="00B770E8" w:rsidRPr="00D90B3D" w:rsidRDefault="00B770E8" w:rsidP="00493F7F">
            <w:pPr>
              <w:spacing w:after="0" w:line="240" w:lineRule="auto"/>
              <w:jc w:val="center"/>
              <w:rPr>
                <w:sz w:val="20"/>
                <w:szCs w:val="20"/>
              </w:rPr>
            </w:pPr>
            <w:r w:rsidRPr="00EA1326">
              <w:rPr>
                <w:sz w:val="20"/>
                <w:szCs w:val="20"/>
              </w:rPr>
              <w:t>893/05</w:t>
            </w:r>
          </w:p>
        </w:tc>
        <w:tc>
          <w:tcPr>
            <w:tcW w:w="1789" w:type="dxa"/>
            <w:tcBorders>
              <w:top w:val="single" w:sz="4" w:space="0" w:color="F79646" w:themeColor="accent6"/>
              <w:left w:val="nil"/>
              <w:bottom w:val="single" w:sz="4" w:space="0" w:color="F79646" w:themeColor="accent6"/>
              <w:right w:val="nil"/>
            </w:tcBorders>
            <w:shd w:val="clear" w:color="auto" w:fill="auto"/>
          </w:tcPr>
          <w:p w14:paraId="1C395707" w14:textId="77777777" w:rsidR="00B770E8" w:rsidRPr="00D90B3D" w:rsidRDefault="00B770E8" w:rsidP="00493F7F">
            <w:pPr>
              <w:spacing w:after="0" w:line="240" w:lineRule="auto"/>
              <w:rPr>
                <w:sz w:val="20"/>
                <w:szCs w:val="20"/>
              </w:rPr>
            </w:pPr>
            <w:r w:rsidRPr="00EA1326">
              <w:rPr>
                <w:sz w:val="20"/>
                <w:szCs w:val="20"/>
              </w:rPr>
              <w:t>Croesus mine</w:t>
            </w:r>
          </w:p>
        </w:tc>
        <w:tc>
          <w:tcPr>
            <w:tcW w:w="1404" w:type="dxa"/>
            <w:tcBorders>
              <w:top w:val="single" w:sz="4" w:space="0" w:color="F79646" w:themeColor="accent6"/>
              <w:left w:val="nil"/>
              <w:bottom w:val="single" w:sz="4" w:space="0" w:color="F79646" w:themeColor="accent6"/>
              <w:right w:val="nil"/>
            </w:tcBorders>
            <w:shd w:val="clear" w:color="auto" w:fill="auto"/>
          </w:tcPr>
          <w:p w14:paraId="5ECC5FE3"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tcPr>
          <w:p w14:paraId="61877815" w14:textId="77777777" w:rsidR="00B770E8" w:rsidRPr="00D90B3D" w:rsidRDefault="00B770E8" w:rsidP="00493F7F">
            <w:pPr>
              <w:spacing w:after="0" w:line="240" w:lineRule="auto"/>
              <w:rPr>
                <w:sz w:val="20"/>
                <w:szCs w:val="20"/>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251697B2" w14:textId="77777777" w:rsidR="00B770E8" w:rsidRPr="00D90B3D" w:rsidRDefault="00B770E8" w:rsidP="00493F7F">
            <w:pPr>
              <w:spacing w:after="0" w:line="240" w:lineRule="auto"/>
              <w:rPr>
                <w:sz w:val="20"/>
                <w:szCs w:val="20"/>
              </w:rPr>
            </w:pPr>
            <w:r w:rsidRPr="00EA1326">
              <w:rPr>
                <w:sz w:val="20"/>
                <w:szCs w:val="20"/>
              </w:rPr>
              <w:t>Seek specialist historic place management advice for timber harvesting operations within SMZ.</w:t>
            </w:r>
          </w:p>
        </w:tc>
      </w:tr>
      <w:tr w:rsidR="00B770E8" w:rsidRPr="00EA1326" w14:paraId="38293572" w14:textId="77777777" w:rsidTr="00ED54D9">
        <w:trPr>
          <w:trHeight w:val="255"/>
        </w:trPr>
        <w:tc>
          <w:tcPr>
            <w:tcW w:w="1297" w:type="dxa"/>
            <w:tcBorders>
              <w:top w:val="single" w:sz="4" w:space="0" w:color="F79646" w:themeColor="accent6"/>
              <w:bottom w:val="single" w:sz="4" w:space="0" w:color="F79646" w:themeColor="accent6"/>
              <w:right w:val="nil"/>
            </w:tcBorders>
          </w:tcPr>
          <w:p w14:paraId="47C04FC4" w14:textId="77777777" w:rsidR="00B770E8" w:rsidRPr="00D90B3D" w:rsidRDefault="00B770E8" w:rsidP="00493F7F">
            <w:pPr>
              <w:spacing w:after="0" w:line="240" w:lineRule="auto"/>
              <w:rPr>
                <w:sz w:val="20"/>
                <w:szCs w:val="20"/>
              </w:rPr>
            </w:pPr>
            <w:r w:rsidRPr="00EA1326">
              <w:rPr>
                <w:sz w:val="20"/>
                <w:szCs w:val="20"/>
              </w:rPr>
              <w:t>East Gippsland</w:t>
            </w:r>
          </w:p>
        </w:tc>
        <w:tc>
          <w:tcPr>
            <w:tcW w:w="1811" w:type="dxa"/>
            <w:tcBorders>
              <w:top w:val="single" w:sz="4" w:space="0" w:color="F79646" w:themeColor="accent6"/>
              <w:left w:val="nil"/>
              <w:bottom w:val="single" w:sz="4" w:space="0" w:color="F79646" w:themeColor="accent6"/>
              <w:right w:val="nil"/>
            </w:tcBorders>
            <w:shd w:val="clear" w:color="auto" w:fill="auto"/>
          </w:tcPr>
          <w:p w14:paraId="37C0E18E" w14:textId="77777777" w:rsidR="00B770E8" w:rsidRPr="00D90B3D" w:rsidRDefault="00B770E8" w:rsidP="00493F7F">
            <w:pPr>
              <w:spacing w:after="0" w:line="240" w:lineRule="auto"/>
              <w:rPr>
                <w:sz w:val="20"/>
                <w:szCs w:val="20"/>
              </w:rPr>
            </w:pPr>
          </w:p>
        </w:tc>
        <w:tc>
          <w:tcPr>
            <w:tcW w:w="820" w:type="dxa"/>
            <w:tcBorders>
              <w:top w:val="single" w:sz="4" w:space="0" w:color="F79646" w:themeColor="accent6"/>
              <w:left w:val="nil"/>
              <w:bottom w:val="single" w:sz="4" w:space="0" w:color="F79646" w:themeColor="accent6"/>
              <w:right w:val="nil"/>
            </w:tcBorders>
            <w:shd w:val="clear" w:color="auto" w:fill="auto"/>
            <w:noWrap/>
          </w:tcPr>
          <w:p w14:paraId="7D99C5C5"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tcPr>
          <w:p w14:paraId="0F4517D2" w14:textId="77777777" w:rsidR="00B770E8" w:rsidRPr="00D90B3D" w:rsidRDefault="00B770E8" w:rsidP="00493F7F">
            <w:pPr>
              <w:spacing w:after="0" w:line="240" w:lineRule="auto"/>
              <w:jc w:val="center"/>
              <w:rPr>
                <w:sz w:val="20"/>
                <w:szCs w:val="20"/>
              </w:rPr>
            </w:pPr>
            <w:r w:rsidRPr="00EA1326">
              <w:rPr>
                <w:sz w:val="20"/>
                <w:szCs w:val="20"/>
              </w:rPr>
              <w:t>895/02</w:t>
            </w:r>
          </w:p>
        </w:tc>
        <w:tc>
          <w:tcPr>
            <w:tcW w:w="1789" w:type="dxa"/>
            <w:tcBorders>
              <w:top w:val="single" w:sz="4" w:space="0" w:color="F79646" w:themeColor="accent6"/>
              <w:left w:val="nil"/>
              <w:bottom w:val="single" w:sz="4" w:space="0" w:color="F79646" w:themeColor="accent6"/>
              <w:right w:val="nil"/>
            </w:tcBorders>
            <w:shd w:val="clear" w:color="auto" w:fill="auto"/>
          </w:tcPr>
          <w:p w14:paraId="68AF9380" w14:textId="77777777" w:rsidR="00B770E8" w:rsidRPr="00D90B3D" w:rsidRDefault="00B770E8" w:rsidP="00493F7F">
            <w:pPr>
              <w:spacing w:after="0" w:line="240" w:lineRule="auto"/>
              <w:rPr>
                <w:sz w:val="20"/>
                <w:szCs w:val="20"/>
              </w:rPr>
            </w:pPr>
            <w:r w:rsidRPr="00EA1326">
              <w:rPr>
                <w:sz w:val="20"/>
                <w:szCs w:val="20"/>
              </w:rPr>
              <w:t>Dartmoor Hut</w:t>
            </w:r>
          </w:p>
        </w:tc>
        <w:tc>
          <w:tcPr>
            <w:tcW w:w="1404" w:type="dxa"/>
            <w:tcBorders>
              <w:top w:val="single" w:sz="4" w:space="0" w:color="F79646" w:themeColor="accent6"/>
              <w:left w:val="nil"/>
              <w:bottom w:val="single" w:sz="4" w:space="0" w:color="F79646" w:themeColor="accent6"/>
              <w:right w:val="nil"/>
            </w:tcBorders>
            <w:shd w:val="clear" w:color="auto" w:fill="auto"/>
          </w:tcPr>
          <w:p w14:paraId="32BA88E4"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tcPr>
          <w:p w14:paraId="3922622E" w14:textId="77777777" w:rsidR="00B770E8" w:rsidRPr="00D90B3D" w:rsidRDefault="00B770E8" w:rsidP="00493F7F">
            <w:pPr>
              <w:spacing w:after="0" w:line="240" w:lineRule="auto"/>
              <w:rPr>
                <w:sz w:val="20"/>
                <w:szCs w:val="20"/>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771D3FE5" w14:textId="77777777" w:rsidR="00B770E8" w:rsidRPr="00D90B3D" w:rsidRDefault="00B770E8" w:rsidP="00493F7F">
            <w:pPr>
              <w:spacing w:after="0" w:line="240" w:lineRule="auto"/>
              <w:rPr>
                <w:sz w:val="20"/>
                <w:szCs w:val="20"/>
              </w:rPr>
            </w:pPr>
            <w:r w:rsidRPr="00EA1326">
              <w:rPr>
                <w:sz w:val="20"/>
                <w:szCs w:val="20"/>
              </w:rPr>
              <w:t>Seek specialist historic place management advice for timber harvesting operations within SMZ.</w:t>
            </w:r>
          </w:p>
        </w:tc>
      </w:tr>
      <w:tr w:rsidR="00B770E8" w:rsidRPr="00EA1326" w14:paraId="71383959" w14:textId="77777777" w:rsidTr="00ED54D9">
        <w:trPr>
          <w:trHeight w:val="255"/>
        </w:trPr>
        <w:tc>
          <w:tcPr>
            <w:tcW w:w="1297" w:type="dxa"/>
            <w:tcBorders>
              <w:top w:val="single" w:sz="4" w:space="0" w:color="F79646" w:themeColor="accent6"/>
              <w:bottom w:val="single" w:sz="4" w:space="0" w:color="F79646" w:themeColor="accent6"/>
              <w:right w:val="nil"/>
            </w:tcBorders>
          </w:tcPr>
          <w:p w14:paraId="1FF416A1" w14:textId="77777777" w:rsidR="00B770E8" w:rsidRPr="00D90B3D" w:rsidRDefault="00B770E8" w:rsidP="00493F7F">
            <w:pPr>
              <w:spacing w:after="0" w:line="240" w:lineRule="auto"/>
              <w:rPr>
                <w:sz w:val="20"/>
                <w:szCs w:val="20"/>
              </w:rPr>
            </w:pPr>
            <w:r w:rsidRPr="00EA1326">
              <w:rPr>
                <w:sz w:val="20"/>
                <w:szCs w:val="20"/>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tcPr>
          <w:p w14:paraId="7214EB83" w14:textId="77777777" w:rsidR="00B770E8" w:rsidRPr="00D90B3D" w:rsidRDefault="00B770E8" w:rsidP="00493F7F">
            <w:pPr>
              <w:spacing w:after="0" w:line="240" w:lineRule="auto"/>
              <w:rPr>
                <w:sz w:val="20"/>
                <w:szCs w:val="20"/>
              </w:rPr>
            </w:pPr>
          </w:p>
        </w:tc>
        <w:tc>
          <w:tcPr>
            <w:tcW w:w="820" w:type="dxa"/>
            <w:tcBorders>
              <w:top w:val="single" w:sz="4" w:space="0" w:color="F79646" w:themeColor="accent6"/>
              <w:left w:val="nil"/>
              <w:bottom w:val="single" w:sz="4" w:space="0" w:color="F79646" w:themeColor="accent6"/>
              <w:right w:val="nil"/>
            </w:tcBorders>
            <w:shd w:val="clear" w:color="auto" w:fill="auto"/>
            <w:noWrap/>
          </w:tcPr>
          <w:p w14:paraId="279BF64E"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tcPr>
          <w:p w14:paraId="2544CF9A" w14:textId="77777777" w:rsidR="00B770E8" w:rsidRPr="00D90B3D" w:rsidRDefault="00B770E8" w:rsidP="00493F7F">
            <w:pPr>
              <w:spacing w:after="0" w:line="240" w:lineRule="auto"/>
              <w:jc w:val="center"/>
              <w:rPr>
                <w:sz w:val="20"/>
                <w:szCs w:val="20"/>
              </w:rPr>
            </w:pPr>
            <w:r w:rsidRPr="00EA1326">
              <w:rPr>
                <w:sz w:val="20"/>
                <w:szCs w:val="20"/>
              </w:rPr>
              <w:t>895/05</w:t>
            </w:r>
          </w:p>
        </w:tc>
        <w:tc>
          <w:tcPr>
            <w:tcW w:w="1789" w:type="dxa"/>
            <w:tcBorders>
              <w:top w:val="single" w:sz="4" w:space="0" w:color="F79646" w:themeColor="accent6"/>
              <w:left w:val="nil"/>
              <w:bottom w:val="single" w:sz="4" w:space="0" w:color="F79646" w:themeColor="accent6"/>
              <w:right w:val="nil"/>
            </w:tcBorders>
            <w:shd w:val="clear" w:color="auto" w:fill="auto"/>
          </w:tcPr>
          <w:p w14:paraId="5BDD0270" w14:textId="77777777" w:rsidR="00B770E8" w:rsidRPr="00D90B3D" w:rsidRDefault="00B770E8" w:rsidP="00493F7F">
            <w:pPr>
              <w:spacing w:after="0" w:line="240" w:lineRule="auto"/>
              <w:rPr>
                <w:sz w:val="20"/>
                <w:szCs w:val="20"/>
              </w:rPr>
            </w:pPr>
            <w:r w:rsidRPr="00EA1326">
              <w:rPr>
                <w:sz w:val="20"/>
                <w:szCs w:val="20"/>
              </w:rPr>
              <w:t>Delegate River Tunnel (built by Chinese workers in the 1860s)</w:t>
            </w:r>
          </w:p>
        </w:tc>
        <w:tc>
          <w:tcPr>
            <w:tcW w:w="1404" w:type="dxa"/>
            <w:tcBorders>
              <w:top w:val="single" w:sz="4" w:space="0" w:color="F79646" w:themeColor="accent6"/>
              <w:left w:val="nil"/>
              <w:bottom w:val="single" w:sz="4" w:space="0" w:color="F79646" w:themeColor="accent6"/>
              <w:right w:val="nil"/>
            </w:tcBorders>
            <w:shd w:val="clear" w:color="auto" w:fill="auto"/>
          </w:tcPr>
          <w:p w14:paraId="48B36511"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tcPr>
          <w:p w14:paraId="253929F9" w14:textId="77777777" w:rsidR="00B770E8" w:rsidRPr="00D90B3D" w:rsidRDefault="00B770E8" w:rsidP="00493F7F">
            <w:pPr>
              <w:spacing w:after="0" w:line="240" w:lineRule="auto"/>
              <w:rPr>
                <w:sz w:val="20"/>
                <w:szCs w:val="20"/>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1D0C0568" w14:textId="77777777" w:rsidR="00B770E8" w:rsidRPr="00D90B3D" w:rsidRDefault="00B770E8" w:rsidP="00493F7F">
            <w:pPr>
              <w:spacing w:after="0" w:line="240" w:lineRule="auto"/>
              <w:rPr>
                <w:sz w:val="20"/>
                <w:szCs w:val="20"/>
              </w:rPr>
            </w:pPr>
            <w:r w:rsidRPr="00EA1326">
              <w:rPr>
                <w:sz w:val="20"/>
                <w:szCs w:val="20"/>
              </w:rPr>
              <w:t>Seek specialist historic place management advice for timber harvesting operations within SMZ.</w:t>
            </w:r>
          </w:p>
        </w:tc>
      </w:tr>
      <w:tr w:rsidR="00B770E8" w:rsidRPr="00EA1326" w14:paraId="3D71547E" w14:textId="77777777" w:rsidTr="00ED54D9">
        <w:trPr>
          <w:trHeight w:val="255"/>
        </w:trPr>
        <w:tc>
          <w:tcPr>
            <w:tcW w:w="1297" w:type="dxa"/>
            <w:tcBorders>
              <w:top w:val="single" w:sz="4" w:space="0" w:color="F79646" w:themeColor="accent6"/>
              <w:bottom w:val="single" w:sz="4" w:space="0" w:color="F79646" w:themeColor="accent6"/>
              <w:right w:val="nil"/>
            </w:tcBorders>
          </w:tcPr>
          <w:p w14:paraId="14FD11FB" w14:textId="77777777" w:rsidR="00B770E8" w:rsidRPr="00D90B3D" w:rsidRDefault="00B770E8" w:rsidP="00493F7F">
            <w:pPr>
              <w:spacing w:after="0" w:line="240" w:lineRule="auto"/>
              <w:rPr>
                <w:sz w:val="20"/>
                <w:szCs w:val="20"/>
              </w:rPr>
            </w:pPr>
            <w:r w:rsidRPr="00EA1326">
              <w:rPr>
                <w:sz w:val="20"/>
                <w:szCs w:val="20"/>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tcPr>
          <w:p w14:paraId="4BA78D65" w14:textId="77777777" w:rsidR="00B770E8" w:rsidRPr="00D90B3D" w:rsidRDefault="00B770E8" w:rsidP="00493F7F">
            <w:pPr>
              <w:spacing w:after="0" w:line="240" w:lineRule="auto"/>
              <w:rPr>
                <w:sz w:val="20"/>
                <w:szCs w:val="20"/>
              </w:rPr>
            </w:pPr>
          </w:p>
        </w:tc>
        <w:tc>
          <w:tcPr>
            <w:tcW w:w="820" w:type="dxa"/>
            <w:tcBorders>
              <w:top w:val="single" w:sz="4" w:space="0" w:color="F79646" w:themeColor="accent6"/>
              <w:left w:val="nil"/>
              <w:bottom w:val="single" w:sz="4" w:space="0" w:color="F79646" w:themeColor="accent6"/>
              <w:right w:val="nil"/>
            </w:tcBorders>
            <w:shd w:val="clear" w:color="auto" w:fill="auto"/>
            <w:noWrap/>
          </w:tcPr>
          <w:p w14:paraId="75E832E8"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tcPr>
          <w:p w14:paraId="67F5D89A" w14:textId="77777777" w:rsidR="00B770E8" w:rsidRPr="00D90B3D" w:rsidRDefault="00B770E8" w:rsidP="00493F7F">
            <w:pPr>
              <w:spacing w:after="0" w:line="240" w:lineRule="auto"/>
              <w:jc w:val="center"/>
              <w:rPr>
                <w:sz w:val="20"/>
                <w:szCs w:val="20"/>
              </w:rPr>
            </w:pPr>
            <w:r w:rsidRPr="00EA1326">
              <w:rPr>
                <w:sz w:val="20"/>
                <w:szCs w:val="20"/>
              </w:rPr>
              <w:t>890/07</w:t>
            </w:r>
          </w:p>
        </w:tc>
        <w:tc>
          <w:tcPr>
            <w:tcW w:w="1789" w:type="dxa"/>
            <w:tcBorders>
              <w:top w:val="single" w:sz="4" w:space="0" w:color="F79646" w:themeColor="accent6"/>
              <w:left w:val="nil"/>
              <w:bottom w:val="single" w:sz="4" w:space="0" w:color="F79646" w:themeColor="accent6"/>
              <w:right w:val="nil"/>
            </w:tcBorders>
            <w:shd w:val="clear" w:color="auto" w:fill="auto"/>
          </w:tcPr>
          <w:p w14:paraId="5D83828E" w14:textId="77777777" w:rsidR="00B770E8" w:rsidRPr="00D90B3D" w:rsidRDefault="00B770E8" w:rsidP="00493F7F">
            <w:pPr>
              <w:spacing w:after="0" w:line="240" w:lineRule="auto"/>
              <w:rPr>
                <w:sz w:val="20"/>
                <w:szCs w:val="20"/>
              </w:rPr>
            </w:pPr>
            <w:r w:rsidRPr="00EA1326">
              <w:rPr>
                <w:sz w:val="20"/>
                <w:szCs w:val="20"/>
              </w:rPr>
              <w:t>Hungerford’s farm</w:t>
            </w:r>
          </w:p>
        </w:tc>
        <w:tc>
          <w:tcPr>
            <w:tcW w:w="1404" w:type="dxa"/>
            <w:tcBorders>
              <w:top w:val="single" w:sz="4" w:space="0" w:color="F79646" w:themeColor="accent6"/>
              <w:left w:val="nil"/>
              <w:bottom w:val="single" w:sz="4" w:space="0" w:color="F79646" w:themeColor="accent6"/>
              <w:right w:val="nil"/>
            </w:tcBorders>
            <w:shd w:val="clear" w:color="auto" w:fill="auto"/>
          </w:tcPr>
          <w:p w14:paraId="19347008"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tcPr>
          <w:p w14:paraId="0BBAB2B5" w14:textId="77777777" w:rsidR="00B770E8" w:rsidRPr="00D90B3D" w:rsidRDefault="00B770E8" w:rsidP="00493F7F">
            <w:pPr>
              <w:spacing w:after="0" w:line="240" w:lineRule="auto"/>
              <w:rPr>
                <w:sz w:val="20"/>
                <w:szCs w:val="20"/>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14668E64" w14:textId="77777777" w:rsidR="00B770E8" w:rsidRPr="00D90B3D" w:rsidRDefault="00B770E8" w:rsidP="00493F7F">
            <w:pPr>
              <w:spacing w:after="0" w:line="240" w:lineRule="auto"/>
              <w:rPr>
                <w:sz w:val="20"/>
                <w:szCs w:val="20"/>
              </w:rPr>
            </w:pPr>
            <w:r w:rsidRPr="00EA1326">
              <w:rPr>
                <w:sz w:val="20"/>
                <w:szCs w:val="20"/>
              </w:rPr>
              <w:t>Seek specialist historic place management advice for timber harvesting operations within SMZ.</w:t>
            </w:r>
          </w:p>
        </w:tc>
      </w:tr>
      <w:tr w:rsidR="00B770E8" w:rsidRPr="0049503D" w14:paraId="1C824772" w14:textId="77777777" w:rsidTr="00ED54D9">
        <w:trPr>
          <w:trHeight w:val="255"/>
        </w:trPr>
        <w:tc>
          <w:tcPr>
            <w:tcW w:w="1297" w:type="dxa"/>
            <w:tcBorders>
              <w:top w:val="single" w:sz="4" w:space="0" w:color="F79646" w:themeColor="accent6"/>
              <w:bottom w:val="single" w:sz="4" w:space="0" w:color="F79646" w:themeColor="accent6"/>
              <w:right w:val="nil"/>
            </w:tcBorders>
          </w:tcPr>
          <w:p w14:paraId="3FC32829" w14:textId="77777777" w:rsidR="00B770E8" w:rsidRPr="00D90B3D" w:rsidRDefault="00B770E8" w:rsidP="00493F7F">
            <w:pPr>
              <w:spacing w:after="0" w:line="240" w:lineRule="auto"/>
              <w:rPr>
                <w:sz w:val="20"/>
                <w:szCs w:val="20"/>
              </w:rPr>
            </w:pPr>
            <w:r w:rsidRPr="00D90B3D">
              <w:rPr>
                <w:sz w:val="20"/>
                <w:szCs w:val="20"/>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tcPr>
          <w:p w14:paraId="3CE88430" w14:textId="77777777" w:rsidR="00B770E8" w:rsidRPr="00D90B3D" w:rsidRDefault="00B770E8" w:rsidP="00493F7F">
            <w:pPr>
              <w:spacing w:after="0" w:line="240" w:lineRule="auto"/>
              <w:rPr>
                <w:sz w:val="20"/>
                <w:szCs w:val="20"/>
              </w:rPr>
            </w:pPr>
          </w:p>
        </w:tc>
        <w:tc>
          <w:tcPr>
            <w:tcW w:w="820" w:type="dxa"/>
            <w:tcBorders>
              <w:top w:val="single" w:sz="4" w:space="0" w:color="F79646" w:themeColor="accent6"/>
              <w:left w:val="nil"/>
              <w:bottom w:val="single" w:sz="4" w:space="0" w:color="F79646" w:themeColor="accent6"/>
              <w:right w:val="nil"/>
            </w:tcBorders>
            <w:shd w:val="clear" w:color="auto" w:fill="auto"/>
            <w:noWrap/>
          </w:tcPr>
          <w:p w14:paraId="3F23F05E" w14:textId="77777777" w:rsidR="00B770E8" w:rsidRPr="0049503D"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tcPr>
          <w:p w14:paraId="60C91233" w14:textId="77777777" w:rsidR="00B770E8" w:rsidRPr="00D90B3D" w:rsidRDefault="00B770E8" w:rsidP="00493F7F">
            <w:pPr>
              <w:spacing w:after="0" w:line="240" w:lineRule="auto"/>
              <w:jc w:val="center"/>
              <w:rPr>
                <w:sz w:val="20"/>
                <w:szCs w:val="20"/>
              </w:rPr>
            </w:pPr>
          </w:p>
        </w:tc>
        <w:tc>
          <w:tcPr>
            <w:tcW w:w="1789" w:type="dxa"/>
            <w:tcBorders>
              <w:top w:val="single" w:sz="4" w:space="0" w:color="F79646" w:themeColor="accent6"/>
              <w:left w:val="nil"/>
              <w:bottom w:val="single" w:sz="4" w:space="0" w:color="F79646" w:themeColor="accent6"/>
              <w:right w:val="nil"/>
            </w:tcBorders>
            <w:shd w:val="clear" w:color="auto" w:fill="auto"/>
          </w:tcPr>
          <w:p w14:paraId="1CCC1661" w14:textId="77777777" w:rsidR="00B770E8" w:rsidRPr="00D90B3D" w:rsidRDefault="00B770E8" w:rsidP="00493F7F">
            <w:pPr>
              <w:spacing w:after="0" w:line="240" w:lineRule="auto"/>
              <w:rPr>
                <w:sz w:val="20"/>
                <w:szCs w:val="20"/>
              </w:rPr>
            </w:pPr>
            <w:r w:rsidRPr="00D90B3D">
              <w:rPr>
                <w:sz w:val="20"/>
                <w:szCs w:val="20"/>
              </w:rPr>
              <w:t>Lake Tyers House Rd (old coach route)</w:t>
            </w:r>
          </w:p>
        </w:tc>
        <w:tc>
          <w:tcPr>
            <w:tcW w:w="1404" w:type="dxa"/>
            <w:tcBorders>
              <w:top w:val="single" w:sz="4" w:space="0" w:color="F79646" w:themeColor="accent6"/>
              <w:left w:val="nil"/>
              <w:bottom w:val="single" w:sz="4" w:space="0" w:color="F79646" w:themeColor="accent6"/>
              <w:right w:val="nil"/>
            </w:tcBorders>
            <w:shd w:val="clear" w:color="auto" w:fill="auto"/>
          </w:tcPr>
          <w:p w14:paraId="5C8357A3" w14:textId="77777777" w:rsidR="00B770E8" w:rsidRPr="0049503D" w:rsidRDefault="00B770E8" w:rsidP="00493F7F">
            <w:pPr>
              <w:spacing w:after="0" w:line="240" w:lineRule="auto"/>
              <w:rPr>
                <w:rFonts w:asciiTheme="minorHAnsi" w:eastAsia="Times New Roman" w:hAnsiTheme="minorHAnsi" w:cstheme="minorHAnsi"/>
                <w:color w:val="000000"/>
                <w:sz w:val="20"/>
                <w:szCs w:val="20"/>
                <w:lang w:eastAsia="en-AU"/>
              </w:rPr>
            </w:pPr>
            <w:r w:rsidRPr="00C9669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tcPr>
          <w:p w14:paraId="35C5DE3C" w14:textId="77777777" w:rsidR="00B770E8" w:rsidRPr="00D90B3D" w:rsidRDefault="00B770E8" w:rsidP="00493F7F">
            <w:pPr>
              <w:spacing w:after="0" w:line="240" w:lineRule="auto"/>
              <w:rPr>
                <w:sz w:val="20"/>
                <w:szCs w:val="20"/>
              </w:rPr>
            </w:pPr>
            <w:r w:rsidRPr="00D90B3D">
              <w:rPr>
                <w:sz w:val="20"/>
                <w:szCs w:val="20"/>
              </w:rPr>
              <w:t>Maintain a SPZ of 20 m either side of railway line.</w:t>
            </w:r>
          </w:p>
        </w:tc>
        <w:tc>
          <w:tcPr>
            <w:tcW w:w="2431" w:type="dxa"/>
            <w:tcBorders>
              <w:top w:val="single" w:sz="4" w:space="0" w:color="F79646" w:themeColor="accent6"/>
              <w:left w:val="nil"/>
              <w:bottom w:val="single" w:sz="4" w:space="0" w:color="F79646" w:themeColor="accent6"/>
            </w:tcBorders>
            <w:shd w:val="clear" w:color="auto" w:fill="auto"/>
          </w:tcPr>
          <w:p w14:paraId="02EB6B5C" w14:textId="77777777" w:rsidR="00B770E8" w:rsidRPr="00EA1326" w:rsidRDefault="00B770E8" w:rsidP="004855D9">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Seek specialist historic place management advice for timber harvesting operations within SMZ.</w:t>
            </w:r>
          </w:p>
        </w:tc>
      </w:tr>
      <w:tr w:rsidR="00B770E8" w:rsidRPr="00EA1326" w14:paraId="6CEB9B66" w14:textId="77777777" w:rsidTr="00137E6A">
        <w:trPr>
          <w:trHeight w:val="255"/>
        </w:trPr>
        <w:tc>
          <w:tcPr>
            <w:tcW w:w="1297" w:type="dxa"/>
          </w:tcPr>
          <w:p w14:paraId="4CFB9B89" w14:textId="77777777" w:rsidR="00B770E8" w:rsidRPr="00BE2DBD" w:rsidRDefault="00B770E8" w:rsidP="00F6775E">
            <w:pPr>
              <w:spacing w:after="0" w:line="240" w:lineRule="auto"/>
              <w:rPr>
                <w:rFonts w:asciiTheme="minorHAnsi" w:eastAsia="Times New Roman" w:hAnsiTheme="minorHAnsi" w:cstheme="minorHAnsi"/>
                <w:color w:val="000000"/>
                <w:sz w:val="20"/>
                <w:szCs w:val="20"/>
                <w:lang w:eastAsia="en-AU"/>
              </w:rPr>
            </w:pPr>
            <w:r w:rsidRPr="00EA1326">
              <w:rPr>
                <w:sz w:val="20"/>
                <w:szCs w:val="20"/>
              </w:rPr>
              <w:t xml:space="preserve">East Gippsland </w:t>
            </w:r>
          </w:p>
        </w:tc>
        <w:tc>
          <w:tcPr>
            <w:tcW w:w="1811" w:type="dxa"/>
            <w:shd w:val="clear" w:color="auto" w:fill="auto"/>
          </w:tcPr>
          <w:p w14:paraId="6B8AAD4F" w14:textId="77777777" w:rsidR="00B770E8" w:rsidRPr="00BE2DBD" w:rsidRDefault="00B770E8" w:rsidP="005164D8">
            <w:pPr>
              <w:spacing w:after="0" w:line="240" w:lineRule="auto"/>
              <w:rPr>
                <w:rFonts w:asciiTheme="minorHAnsi" w:eastAsia="Times New Roman" w:hAnsiTheme="minorHAnsi" w:cstheme="minorHAnsi"/>
                <w:color w:val="000000"/>
                <w:sz w:val="20"/>
                <w:szCs w:val="20"/>
                <w:lang w:eastAsia="en-AU"/>
              </w:rPr>
            </w:pPr>
            <w:r w:rsidRPr="00EA1326">
              <w:rPr>
                <w:sz w:val="20"/>
                <w:szCs w:val="20"/>
              </w:rPr>
              <w:t>Tara Range</w:t>
            </w:r>
          </w:p>
        </w:tc>
        <w:tc>
          <w:tcPr>
            <w:tcW w:w="820" w:type="dxa"/>
            <w:shd w:val="clear" w:color="auto" w:fill="auto"/>
            <w:noWrap/>
          </w:tcPr>
          <w:p w14:paraId="4227A809" w14:textId="77777777" w:rsidR="00B770E8" w:rsidRPr="00EA1326" w:rsidRDefault="00B770E8" w:rsidP="00B953FE">
            <w:pPr>
              <w:spacing w:after="0" w:line="240" w:lineRule="auto"/>
              <w:jc w:val="center"/>
              <w:rPr>
                <w:rFonts w:asciiTheme="minorHAnsi" w:eastAsia="Times New Roman" w:hAnsiTheme="minorHAnsi" w:cstheme="minorHAnsi"/>
                <w:color w:val="000000"/>
                <w:sz w:val="20"/>
                <w:szCs w:val="20"/>
                <w:lang w:eastAsia="en-AU"/>
              </w:rPr>
            </w:pPr>
          </w:p>
        </w:tc>
        <w:tc>
          <w:tcPr>
            <w:tcW w:w="1008" w:type="dxa"/>
            <w:shd w:val="clear" w:color="auto" w:fill="auto"/>
          </w:tcPr>
          <w:p w14:paraId="06663053" w14:textId="77777777" w:rsidR="00B770E8" w:rsidRPr="00BE2DB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EA1326">
              <w:rPr>
                <w:sz w:val="20"/>
                <w:szCs w:val="20"/>
              </w:rPr>
              <w:t>807/03</w:t>
            </w:r>
          </w:p>
        </w:tc>
        <w:tc>
          <w:tcPr>
            <w:tcW w:w="1789" w:type="dxa"/>
            <w:shd w:val="clear" w:color="auto" w:fill="auto"/>
          </w:tcPr>
          <w:p w14:paraId="19588578" w14:textId="77777777" w:rsidR="00B770E8" w:rsidRPr="00BE2DBD"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Monarch mine</w:t>
            </w:r>
          </w:p>
        </w:tc>
        <w:tc>
          <w:tcPr>
            <w:tcW w:w="1404" w:type="dxa"/>
            <w:shd w:val="clear" w:color="auto" w:fill="auto"/>
          </w:tcPr>
          <w:p w14:paraId="7405119A" w14:textId="77777777" w:rsidR="00B770E8" w:rsidRPr="0027523A"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shd w:val="clear" w:color="auto" w:fill="auto"/>
          </w:tcPr>
          <w:p w14:paraId="018125F4"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shd w:val="clear" w:color="auto" w:fill="auto"/>
          </w:tcPr>
          <w:p w14:paraId="5299AF6C"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Seek specialist historic place management advice for timber harvesting operations within SMZ.</w:t>
            </w:r>
          </w:p>
        </w:tc>
      </w:tr>
      <w:tr w:rsidR="00B770E8" w:rsidRPr="00EA1326" w14:paraId="22D61255" w14:textId="77777777" w:rsidTr="00137E6A">
        <w:trPr>
          <w:trHeight w:val="255"/>
        </w:trPr>
        <w:tc>
          <w:tcPr>
            <w:tcW w:w="1297" w:type="dxa"/>
          </w:tcPr>
          <w:p w14:paraId="25B58334" w14:textId="77777777" w:rsidR="00B770E8" w:rsidRPr="00BE2DBD" w:rsidRDefault="00B770E8" w:rsidP="00F6775E">
            <w:pPr>
              <w:spacing w:after="0" w:line="240" w:lineRule="auto"/>
              <w:rPr>
                <w:rFonts w:asciiTheme="minorHAnsi" w:eastAsia="Times New Roman" w:hAnsiTheme="minorHAnsi" w:cstheme="minorHAnsi"/>
                <w:color w:val="000000"/>
                <w:sz w:val="20"/>
                <w:szCs w:val="20"/>
                <w:lang w:eastAsia="en-AU"/>
              </w:rPr>
            </w:pPr>
            <w:r w:rsidRPr="00EA1326">
              <w:rPr>
                <w:sz w:val="20"/>
                <w:szCs w:val="20"/>
              </w:rPr>
              <w:t xml:space="preserve">East Gippsland </w:t>
            </w:r>
          </w:p>
        </w:tc>
        <w:tc>
          <w:tcPr>
            <w:tcW w:w="1811" w:type="dxa"/>
            <w:shd w:val="clear" w:color="auto" w:fill="auto"/>
          </w:tcPr>
          <w:p w14:paraId="3F773224" w14:textId="77777777" w:rsidR="00B770E8" w:rsidRPr="00BE2DBD" w:rsidRDefault="00B770E8" w:rsidP="005164D8">
            <w:pPr>
              <w:spacing w:after="0" w:line="240" w:lineRule="auto"/>
              <w:rPr>
                <w:rFonts w:asciiTheme="minorHAnsi" w:eastAsia="Times New Roman" w:hAnsiTheme="minorHAnsi" w:cstheme="minorHAnsi"/>
                <w:color w:val="000000"/>
                <w:sz w:val="20"/>
                <w:szCs w:val="20"/>
                <w:lang w:eastAsia="en-AU"/>
              </w:rPr>
            </w:pPr>
            <w:r w:rsidRPr="00EA1326">
              <w:rPr>
                <w:sz w:val="20"/>
                <w:szCs w:val="20"/>
              </w:rPr>
              <w:t>Glen Arte</w:t>
            </w:r>
          </w:p>
        </w:tc>
        <w:tc>
          <w:tcPr>
            <w:tcW w:w="820" w:type="dxa"/>
            <w:shd w:val="clear" w:color="auto" w:fill="auto"/>
            <w:noWrap/>
          </w:tcPr>
          <w:p w14:paraId="5ACB5728" w14:textId="77777777" w:rsidR="00B770E8" w:rsidRPr="00EA1326" w:rsidRDefault="00B770E8" w:rsidP="00B953FE">
            <w:pPr>
              <w:spacing w:after="0" w:line="240" w:lineRule="auto"/>
              <w:jc w:val="center"/>
              <w:rPr>
                <w:rFonts w:asciiTheme="minorHAnsi" w:eastAsia="Times New Roman" w:hAnsiTheme="minorHAnsi" w:cstheme="minorHAnsi"/>
                <w:color w:val="000000"/>
                <w:sz w:val="20"/>
                <w:szCs w:val="20"/>
                <w:lang w:eastAsia="en-AU"/>
              </w:rPr>
            </w:pPr>
          </w:p>
        </w:tc>
        <w:tc>
          <w:tcPr>
            <w:tcW w:w="1008" w:type="dxa"/>
            <w:shd w:val="clear" w:color="auto" w:fill="auto"/>
          </w:tcPr>
          <w:p w14:paraId="45DB8FB1" w14:textId="77777777" w:rsidR="00B770E8" w:rsidRPr="00BE2DB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EA1326">
              <w:rPr>
                <w:sz w:val="20"/>
                <w:szCs w:val="20"/>
              </w:rPr>
              <w:t>830/05</w:t>
            </w:r>
          </w:p>
        </w:tc>
        <w:tc>
          <w:tcPr>
            <w:tcW w:w="1789" w:type="dxa"/>
            <w:shd w:val="clear" w:color="auto" w:fill="auto"/>
          </w:tcPr>
          <w:p w14:paraId="1324644D" w14:textId="77777777" w:rsidR="00B770E8" w:rsidRPr="00BE2DBD"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Timber-workers’ huts</w:t>
            </w:r>
          </w:p>
        </w:tc>
        <w:tc>
          <w:tcPr>
            <w:tcW w:w="1404" w:type="dxa"/>
            <w:shd w:val="clear" w:color="auto" w:fill="auto"/>
          </w:tcPr>
          <w:p w14:paraId="7628A022" w14:textId="77777777" w:rsidR="00B770E8" w:rsidRPr="0027523A"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shd w:val="clear" w:color="auto" w:fill="auto"/>
          </w:tcPr>
          <w:p w14:paraId="0F94211B"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shd w:val="clear" w:color="auto" w:fill="auto"/>
          </w:tcPr>
          <w:p w14:paraId="40C6B9E3"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Seek specialist historic place management advice for timber harvesting operations within SMZ.</w:t>
            </w:r>
          </w:p>
        </w:tc>
      </w:tr>
      <w:tr w:rsidR="00B770E8" w:rsidRPr="0049503D" w14:paraId="26CF8F74" w14:textId="77777777" w:rsidTr="00ED54D9">
        <w:trPr>
          <w:trHeight w:val="255"/>
        </w:trPr>
        <w:tc>
          <w:tcPr>
            <w:tcW w:w="1297" w:type="dxa"/>
            <w:tcBorders>
              <w:top w:val="single" w:sz="4" w:space="0" w:color="F79646" w:themeColor="accent6"/>
              <w:bottom w:val="single" w:sz="4" w:space="0" w:color="F79646" w:themeColor="accent6"/>
              <w:right w:val="nil"/>
            </w:tcBorders>
          </w:tcPr>
          <w:p w14:paraId="098A0AB1" w14:textId="77777777" w:rsidR="00B770E8" w:rsidRPr="00D90B3D" w:rsidRDefault="00B770E8" w:rsidP="00493F7F">
            <w:pPr>
              <w:spacing w:after="0" w:line="240" w:lineRule="auto"/>
              <w:rPr>
                <w:sz w:val="20"/>
                <w:szCs w:val="20"/>
              </w:rPr>
            </w:pPr>
            <w:r w:rsidRPr="00D90B3D">
              <w:rPr>
                <w:sz w:val="20"/>
                <w:szCs w:val="20"/>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tcPr>
          <w:p w14:paraId="0FC8EA8A" w14:textId="77777777" w:rsidR="00B770E8" w:rsidRPr="00D90B3D" w:rsidRDefault="00B770E8" w:rsidP="00493F7F">
            <w:pPr>
              <w:spacing w:after="0" w:line="240" w:lineRule="auto"/>
              <w:rPr>
                <w:sz w:val="20"/>
                <w:szCs w:val="20"/>
              </w:rPr>
            </w:pPr>
          </w:p>
        </w:tc>
        <w:tc>
          <w:tcPr>
            <w:tcW w:w="820" w:type="dxa"/>
            <w:tcBorders>
              <w:top w:val="single" w:sz="4" w:space="0" w:color="F79646" w:themeColor="accent6"/>
              <w:left w:val="nil"/>
              <w:bottom w:val="single" w:sz="4" w:space="0" w:color="F79646" w:themeColor="accent6"/>
              <w:right w:val="nil"/>
            </w:tcBorders>
            <w:shd w:val="clear" w:color="auto" w:fill="auto"/>
            <w:noWrap/>
          </w:tcPr>
          <w:p w14:paraId="29DA797D" w14:textId="77777777" w:rsidR="00B770E8" w:rsidRPr="0049503D"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tcPr>
          <w:p w14:paraId="3D738395" w14:textId="77777777" w:rsidR="00B770E8" w:rsidRPr="00D90B3D" w:rsidRDefault="00B770E8" w:rsidP="00493F7F">
            <w:pPr>
              <w:spacing w:after="0" w:line="240" w:lineRule="auto"/>
              <w:jc w:val="center"/>
              <w:rPr>
                <w:sz w:val="20"/>
                <w:szCs w:val="20"/>
              </w:rPr>
            </w:pPr>
          </w:p>
        </w:tc>
        <w:tc>
          <w:tcPr>
            <w:tcW w:w="1789" w:type="dxa"/>
            <w:tcBorders>
              <w:top w:val="single" w:sz="4" w:space="0" w:color="F79646" w:themeColor="accent6"/>
              <w:left w:val="nil"/>
              <w:bottom w:val="single" w:sz="4" w:space="0" w:color="F79646" w:themeColor="accent6"/>
              <w:right w:val="nil"/>
            </w:tcBorders>
            <w:shd w:val="clear" w:color="auto" w:fill="auto"/>
          </w:tcPr>
          <w:p w14:paraId="138BB66F" w14:textId="77777777" w:rsidR="00B770E8" w:rsidRPr="00D90B3D" w:rsidRDefault="00B770E8" w:rsidP="00493F7F">
            <w:pPr>
              <w:spacing w:after="0" w:line="240" w:lineRule="auto"/>
              <w:rPr>
                <w:sz w:val="20"/>
                <w:szCs w:val="20"/>
              </w:rPr>
            </w:pPr>
            <w:r w:rsidRPr="00D90B3D">
              <w:rPr>
                <w:sz w:val="20"/>
                <w:szCs w:val="20"/>
              </w:rPr>
              <w:t>Walter Baldwin-Spencer's journey</w:t>
            </w:r>
          </w:p>
        </w:tc>
        <w:tc>
          <w:tcPr>
            <w:tcW w:w="1404" w:type="dxa"/>
            <w:tcBorders>
              <w:top w:val="single" w:sz="4" w:space="0" w:color="F79646" w:themeColor="accent6"/>
              <w:left w:val="nil"/>
              <w:bottom w:val="single" w:sz="4" w:space="0" w:color="F79646" w:themeColor="accent6"/>
              <w:right w:val="nil"/>
            </w:tcBorders>
            <w:shd w:val="clear" w:color="auto" w:fill="auto"/>
          </w:tcPr>
          <w:p w14:paraId="71E288DA" w14:textId="77777777" w:rsidR="00B770E8" w:rsidRPr="0049503D" w:rsidRDefault="00B770E8" w:rsidP="00493F7F">
            <w:pPr>
              <w:spacing w:after="0" w:line="240" w:lineRule="auto"/>
              <w:rPr>
                <w:rFonts w:asciiTheme="minorHAnsi" w:eastAsia="Times New Roman" w:hAnsiTheme="minorHAnsi" w:cstheme="minorHAnsi"/>
                <w:color w:val="000000"/>
                <w:sz w:val="20"/>
                <w:szCs w:val="20"/>
                <w:lang w:eastAsia="en-AU"/>
              </w:rPr>
            </w:pPr>
            <w:r w:rsidRPr="00C9669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tcPr>
          <w:p w14:paraId="1AA90CCE" w14:textId="77777777" w:rsidR="00B770E8" w:rsidRPr="00D90B3D" w:rsidRDefault="00B770E8" w:rsidP="00493F7F">
            <w:pPr>
              <w:spacing w:after="0" w:line="240" w:lineRule="auto"/>
              <w:rPr>
                <w:sz w:val="20"/>
                <w:szCs w:val="20"/>
              </w:rPr>
            </w:pPr>
            <w:r w:rsidRPr="00D90B3D">
              <w:rPr>
                <w:sz w:val="20"/>
                <w:szCs w:val="20"/>
              </w:rPr>
              <w:t>Maintain a SPZ of 20 m either side of railway line.</w:t>
            </w:r>
          </w:p>
        </w:tc>
        <w:tc>
          <w:tcPr>
            <w:tcW w:w="2431" w:type="dxa"/>
            <w:tcBorders>
              <w:top w:val="single" w:sz="4" w:space="0" w:color="F79646" w:themeColor="accent6"/>
              <w:left w:val="nil"/>
              <w:bottom w:val="single" w:sz="4" w:space="0" w:color="F79646" w:themeColor="accent6"/>
            </w:tcBorders>
            <w:shd w:val="clear" w:color="auto" w:fill="auto"/>
          </w:tcPr>
          <w:p w14:paraId="625D0D2E" w14:textId="77777777" w:rsidR="00B770E8" w:rsidRPr="00EA1326" w:rsidRDefault="00B770E8" w:rsidP="004855D9">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Seek specialist historic place management advice for timber harvesting operations within SMZ.</w:t>
            </w:r>
          </w:p>
        </w:tc>
      </w:tr>
      <w:tr w:rsidR="00B770E8" w:rsidRPr="00EA1326" w14:paraId="2FEEA103" w14:textId="77777777" w:rsidTr="00137E6A">
        <w:trPr>
          <w:trHeight w:val="255"/>
        </w:trPr>
        <w:tc>
          <w:tcPr>
            <w:tcW w:w="1297" w:type="dxa"/>
          </w:tcPr>
          <w:p w14:paraId="03BF24A5" w14:textId="77777777" w:rsidR="00B770E8" w:rsidRPr="00BE2DBD" w:rsidRDefault="00B770E8" w:rsidP="00F6775E">
            <w:pPr>
              <w:spacing w:after="0" w:line="240" w:lineRule="auto"/>
              <w:rPr>
                <w:rFonts w:asciiTheme="minorHAnsi" w:eastAsia="Times New Roman" w:hAnsiTheme="minorHAnsi" w:cstheme="minorHAnsi"/>
                <w:color w:val="000000"/>
                <w:sz w:val="20"/>
                <w:szCs w:val="20"/>
                <w:lang w:eastAsia="en-AU"/>
              </w:rPr>
            </w:pPr>
            <w:r w:rsidRPr="00EA1326">
              <w:rPr>
                <w:sz w:val="20"/>
                <w:szCs w:val="20"/>
              </w:rPr>
              <w:t xml:space="preserve">East Gippsland </w:t>
            </w:r>
          </w:p>
        </w:tc>
        <w:tc>
          <w:tcPr>
            <w:tcW w:w="1811" w:type="dxa"/>
            <w:shd w:val="clear" w:color="auto" w:fill="auto"/>
          </w:tcPr>
          <w:p w14:paraId="56ED76B4" w14:textId="77777777" w:rsidR="00B770E8" w:rsidRPr="00EA1326"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tcPr>
          <w:p w14:paraId="6EEFAA09" w14:textId="77777777" w:rsidR="00B770E8" w:rsidRPr="00EA1326" w:rsidRDefault="00B770E8" w:rsidP="00B953FE">
            <w:pPr>
              <w:spacing w:after="0" w:line="240" w:lineRule="auto"/>
              <w:jc w:val="center"/>
              <w:rPr>
                <w:rFonts w:asciiTheme="minorHAnsi" w:eastAsia="Times New Roman" w:hAnsiTheme="minorHAnsi" w:cstheme="minorHAnsi"/>
                <w:color w:val="000000"/>
                <w:sz w:val="20"/>
                <w:szCs w:val="20"/>
                <w:lang w:eastAsia="en-AU"/>
              </w:rPr>
            </w:pPr>
          </w:p>
        </w:tc>
        <w:tc>
          <w:tcPr>
            <w:tcW w:w="1008" w:type="dxa"/>
            <w:shd w:val="clear" w:color="auto" w:fill="auto"/>
          </w:tcPr>
          <w:p w14:paraId="7B5B0284" w14:textId="77777777" w:rsidR="00B770E8" w:rsidRPr="00BE2DB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EA1326">
              <w:rPr>
                <w:sz w:val="20"/>
                <w:szCs w:val="20"/>
              </w:rPr>
              <w:t>892/10</w:t>
            </w:r>
          </w:p>
        </w:tc>
        <w:tc>
          <w:tcPr>
            <w:tcW w:w="1789" w:type="dxa"/>
            <w:shd w:val="clear" w:color="auto" w:fill="auto"/>
          </w:tcPr>
          <w:p w14:paraId="6D7C8DD8" w14:textId="77777777" w:rsidR="00B770E8" w:rsidRPr="00BE2DBD"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Wilson’s hut (slab hut)</w:t>
            </w:r>
          </w:p>
        </w:tc>
        <w:tc>
          <w:tcPr>
            <w:tcW w:w="1404" w:type="dxa"/>
            <w:shd w:val="clear" w:color="auto" w:fill="auto"/>
          </w:tcPr>
          <w:p w14:paraId="5E5A761A" w14:textId="77777777" w:rsidR="00B770E8" w:rsidRPr="0027523A" w:rsidRDefault="00B770E8" w:rsidP="00B953FE">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shd w:val="clear" w:color="auto" w:fill="auto"/>
          </w:tcPr>
          <w:p w14:paraId="4F71AD2B"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shd w:val="clear" w:color="auto" w:fill="auto"/>
          </w:tcPr>
          <w:p w14:paraId="570D2FC6" w14:textId="77777777" w:rsidR="00B770E8" w:rsidRPr="00EA1326" w:rsidRDefault="00B770E8" w:rsidP="00B953FE">
            <w:pPr>
              <w:spacing w:after="0" w:line="240" w:lineRule="auto"/>
              <w:rPr>
                <w:rFonts w:asciiTheme="minorHAnsi" w:eastAsia="Times New Roman" w:hAnsiTheme="minorHAnsi" w:cstheme="minorHAnsi"/>
                <w:color w:val="000000"/>
                <w:sz w:val="20"/>
                <w:szCs w:val="20"/>
                <w:lang w:eastAsia="en-AU"/>
              </w:rPr>
            </w:pPr>
            <w:r w:rsidRPr="00EA1326">
              <w:rPr>
                <w:sz w:val="20"/>
                <w:szCs w:val="20"/>
              </w:rPr>
              <w:t>Seek specialist historic place management advice for timber harvesting operations within SMZ.</w:t>
            </w:r>
          </w:p>
        </w:tc>
      </w:tr>
      <w:tr w:rsidR="00B770E8" w:rsidRPr="00EA1326" w14:paraId="25146131" w14:textId="77777777" w:rsidTr="00ED54D9">
        <w:trPr>
          <w:trHeight w:val="255"/>
        </w:trPr>
        <w:tc>
          <w:tcPr>
            <w:tcW w:w="1297" w:type="dxa"/>
            <w:tcBorders>
              <w:top w:val="single" w:sz="4" w:space="0" w:color="F79646" w:themeColor="accent6"/>
              <w:bottom w:val="single" w:sz="4" w:space="0" w:color="F79646" w:themeColor="accent6"/>
              <w:right w:val="nil"/>
            </w:tcBorders>
          </w:tcPr>
          <w:p w14:paraId="70A3C102" w14:textId="77777777" w:rsidR="00B770E8" w:rsidRPr="00D90B3D" w:rsidRDefault="00B770E8" w:rsidP="00493F7F">
            <w:pPr>
              <w:spacing w:after="0" w:line="240" w:lineRule="auto"/>
              <w:rPr>
                <w:sz w:val="20"/>
                <w:szCs w:val="20"/>
              </w:rPr>
            </w:pPr>
            <w:r w:rsidRPr="00EA1326">
              <w:rPr>
                <w:sz w:val="20"/>
                <w:szCs w:val="20"/>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tcPr>
          <w:p w14:paraId="55307086" w14:textId="77777777" w:rsidR="00B770E8" w:rsidRPr="00D90B3D" w:rsidRDefault="00B770E8" w:rsidP="00493F7F">
            <w:pPr>
              <w:spacing w:after="0" w:line="240" w:lineRule="auto"/>
              <w:rPr>
                <w:sz w:val="20"/>
                <w:szCs w:val="20"/>
              </w:rPr>
            </w:pPr>
            <w:r w:rsidRPr="00EA1326">
              <w:rPr>
                <w:sz w:val="20"/>
                <w:szCs w:val="20"/>
              </w:rPr>
              <w:t>Mt Tara fire tower</w:t>
            </w:r>
          </w:p>
        </w:tc>
        <w:tc>
          <w:tcPr>
            <w:tcW w:w="820" w:type="dxa"/>
            <w:tcBorders>
              <w:top w:val="single" w:sz="4" w:space="0" w:color="F79646" w:themeColor="accent6"/>
              <w:left w:val="nil"/>
              <w:bottom w:val="single" w:sz="4" w:space="0" w:color="F79646" w:themeColor="accent6"/>
              <w:right w:val="nil"/>
            </w:tcBorders>
            <w:shd w:val="clear" w:color="auto" w:fill="auto"/>
            <w:noWrap/>
          </w:tcPr>
          <w:p w14:paraId="3E5995D4"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tcPr>
          <w:p w14:paraId="0DD5B4FE" w14:textId="77777777" w:rsidR="00B770E8" w:rsidRPr="00D90B3D" w:rsidRDefault="00B770E8" w:rsidP="00493F7F">
            <w:pPr>
              <w:spacing w:after="0" w:line="240" w:lineRule="auto"/>
              <w:jc w:val="center"/>
              <w:rPr>
                <w:sz w:val="20"/>
                <w:szCs w:val="20"/>
              </w:rPr>
            </w:pPr>
            <w:r w:rsidRPr="00EA1326">
              <w:rPr>
                <w:sz w:val="20"/>
                <w:szCs w:val="20"/>
              </w:rPr>
              <w:t>807/02</w:t>
            </w:r>
          </w:p>
        </w:tc>
        <w:tc>
          <w:tcPr>
            <w:tcW w:w="1789" w:type="dxa"/>
            <w:tcBorders>
              <w:top w:val="single" w:sz="4" w:space="0" w:color="F79646" w:themeColor="accent6"/>
              <w:left w:val="nil"/>
              <w:bottom w:val="single" w:sz="4" w:space="0" w:color="F79646" w:themeColor="accent6"/>
              <w:right w:val="nil"/>
            </w:tcBorders>
            <w:shd w:val="clear" w:color="auto" w:fill="auto"/>
          </w:tcPr>
          <w:p w14:paraId="5A8D38FB" w14:textId="77777777" w:rsidR="00B770E8" w:rsidRPr="00D90B3D" w:rsidRDefault="00B770E8" w:rsidP="00493F7F">
            <w:pPr>
              <w:spacing w:after="0" w:line="240" w:lineRule="auto"/>
              <w:rPr>
                <w:sz w:val="20"/>
                <w:szCs w:val="20"/>
              </w:rPr>
            </w:pPr>
            <w:r w:rsidRPr="00EA1326">
              <w:rPr>
                <w:sz w:val="20"/>
                <w:szCs w:val="20"/>
              </w:rPr>
              <w:t>World war II sites and goldmining areas</w:t>
            </w:r>
          </w:p>
        </w:tc>
        <w:tc>
          <w:tcPr>
            <w:tcW w:w="1404" w:type="dxa"/>
            <w:tcBorders>
              <w:top w:val="single" w:sz="4" w:space="0" w:color="F79646" w:themeColor="accent6"/>
              <w:left w:val="nil"/>
              <w:bottom w:val="single" w:sz="4" w:space="0" w:color="F79646" w:themeColor="accent6"/>
              <w:right w:val="nil"/>
            </w:tcBorders>
            <w:shd w:val="clear" w:color="auto" w:fill="auto"/>
          </w:tcPr>
          <w:p w14:paraId="76CFE4AD"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tcPr>
          <w:p w14:paraId="2084A57B" w14:textId="77777777" w:rsidR="00B770E8" w:rsidRPr="00D90B3D" w:rsidRDefault="00B770E8" w:rsidP="00493F7F">
            <w:pPr>
              <w:spacing w:after="0" w:line="240" w:lineRule="auto"/>
              <w:rPr>
                <w:sz w:val="20"/>
                <w:szCs w:val="20"/>
              </w:rPr>
            </w:pPr>
            <w:r w:rsidRPr="00EA1326">
              <w:rPr>
                <w:sz w:val="20"/>
                <w:szCs w:val="20"/>
              </w:rPr>
              <w:t xml:space="preserve">Maintain a SPZ of 50 m radius </w:t>
            </w:r>
            <w:r>
              <w:rPr>
                <w:sz w:val="20"/>
                <w:szCs w:val="20"/>
              </w:rPr>
              <w:t>over</w:t>
            </w:r>
            <w:r w:rsidRPr="00EA1326">
              <w:rPr>
                <w:sz w:val="20"/>
                <w:szCs w:val="20"/>
              </w:rPr>
              <w:t xml:space="preserve">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1BCD1110" w14:textId="77777777" w:rsidR="00B770E8" w:rsidRPr="00D90B3D" w:rsidRDefault="00B770E8" w:rsidP="00493F7F">
            <w:pPr>
              <w:spacing w:after="0" w:line="240" w:lineRule="auto"/>
              <w:rPr>
                <w:sz w:val="20"/>
                <w:szCs w:val="20"/>
              </w:rPr>
            </w:pPr>
            <w:r w:rsidRPr="00EA1326">
              <w:rPr>
                <w:sz w:val="20"/>
                <w:szCs w:val="20"/>
              </w:rPr>
              <w:t>Seek specialist historic place management advice for timber harvesting operations within SMZ.</w:t>
            </w:r>
          </w:p>
        </w:tc>
      </w:tr>
      <w:tr w:rsidR="00B770E8" w:rsidRPr="00EA1326" w14:paraId="21B16FC2" w14:textId="77777777" w:rsidTr="00ED54D9">
        <w:trPr>
          <w:trHeight w:val="255"/>
        </w:trPr>
        <w:tc>
          <w:tcPr>
            <w:tcW w:w="1297" w:type="dxa"/>
            <w:tcBorders>
              <w:top w:val="single" w:sz="4" w:space="0" w:color="F79646" w:themeColor="accent6"/>
              <w:bottom w:val="single" w:sz="4" w:space="0" w:color="F79646" w:themeColor="accent6"/>
              <w:right w:val="nil"/>
            </w:tcBorders>
          </w:tcPr>
          <w:p w14:paraId="19E14821"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 xml:space="preserve">East Gippsland </w:t>
            </w:r>
          </w:p>
        </w:tc>
        <w:tc>
          <w:tcPr>
            <w:tcW w:w="1811" w:type="dxa"/>
            <w:tcBorders>
              <w:top w:val="single" w:sz="4" w:space="0" w:color="F79646" w:themeColor="accent6"/>
              <w:left w:val="nil"/>
              <w:bottom w:val="single" w:sz="4" w:space="0" w:color="F79646" w:themeColor="accent6"/>
              <w:right w:val="nil"/>
            </w:tcBorders>
            <w:shd w:val="clear" w:color="auto" w:fill="auto"/>
          </w:tcPr>
          <w:p w14:paraId="7298DDB8"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p>
        </w:tc>
        <w:tc>
          <w:tcPr>
            <w:tcW w:w="820" w:type="dxa"/>
            <w:tcBorders>
              <w:top w:val="single" w:sz="4" w:space="0" w:color="F79646" w:themeColor="accent6"/>
              <w:left w:val="nil"/>
              <w:bottom w:val="single" w:sz="4" w:space="0" w:color="F79646" w:themeColor="accent6"/>
              <w:right w:val="nil"/>
            </w:tcBorders>
            <w:shd w:val="clear" w:color="auto" w:fill="auto"/>
            <w:noWrap/>
          </w:tcPr>
          <w:p w14:paraId="6D7EE3D6" w14:textId="77777777" w:rsidR="00B770E8" w:rsidRPr="00EA1326" w:rsidRDefault="00B770E8" w:rsidP="00493F7F">
            <w:pPr>
              <w:spacing w:after="0" w:line="240" w:lineRule="auto"/>
              <w:jc w:val="center"/>
              <w:rPr>
                <w:rFonts w:asciiTheme="minorHAnsi" w:eastAsia="Times New Roman" w:hAnsiTheme="minorHAnsi" w:cstheme="minorHAnsi"/>
                <w:color w:val="000000"/>
                <w:sz w:val="20"/>
                <w:szCs w:val="20"/>
                <w:lang w:eastAsia="en-AU"/>
              </w:rPr>
            </w:pPr>
          </w:p>
        </w:tc>
        <w:tc>
          <w:tcPr>
            <w:tcW w:w="1008" w:type="dxa"/>
            <w:tcBorders>
              <w:top w:val="single" w:sz="4" w:space="0" w:color="F79646" w:themeColor="accent6"/>
              <w:left w:val="nil"/>
              <w:bottom w:val="single" w:sz="4" w:space="0" w:color="F79646" w:themeColor="accent6"/>
              <w:right w:val="nil"/>
            </w:tcBorders>
            <w:shd w:val="clear" w:color="auto" w:fill="auto"/>
          </w:tcPr>
          <w:p w14:paraId="37F77CA8" w14:textId="77777777" w:rsidR="00B770E8" w:rsidRPr="00BE2DBD" w:rsidRDefault="00B770E8" w:rsidP="00493F7F">
            <w:pPr>
              <w:spacing w:after="0" w:line="240" w:lineRule="auto"/>
              <w:jc w:val="center"/>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827/07</w:t>
            </w:r>
          </w:p>
        </w:tc>
        <w:tc>
          <w:tcPr>
            <w:tcW w:w="1789" w:type="dxa"/>
            <w:tcBorders>
              <w:top w:val="single" w:sz="4" w:space="0" w:color="F79646" w:themeColor="accent6"/>
              <w:left w:val="nil"/>
              <w:bottom w:val="single" w:sz="4" w:space="0" w:color="F79646" w:themeColor="accent6"/>
              <w:right w:val="nil"/>
            </w:tcBorders>
            <w:shd w:val="clear" w:color="auto" w:fill="auto"/>
          </w:tcPr>
          <w:p w14:paraId="2C7612DF" w14:textId="77777777" w:rsidR="00B770E8" w:rsidRPr="00BE2DBD"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Young’s creek weir (former Orbost water supply)</w:t>
            </w:r>
          </w:p>
        </w:tc>
        <w:tc>
          <w:tcPr>
            <w:tcW w:w="1404" w:type="dxa"/>
            <w:tcBorders>
              <w:top w:val="single" w:sz="4" w:space="0" w:color="F79646" w:themeColor="accent6"/>
              <w:left w:val="nil"/>
              <w:bottom w:val="single" w:sz="4" w:space="0" w:color="F79646" w:themeColor="accent6"/>
              <w:right w:val="nil"/>
            </w:tcBorders>
            <w:shd w:val="clear" w:color="auto" w:fill="auto"/>
          </w:tcPr>
          <w:p w14:paraId="48BEC6AF" w14:textId="77777777" w:rsidR="00B770E8" w:rsidRPr="0027523A" w:rsidRDefault="00B770E8" w:rsidP="00493F7F">
            <w:pPr>
              <w:spacing w:after="0" w:line="240" w:lineRule="auto"/>
              <w:rPr>
                <w:rFonts w:asciiTheme="minorHAnsi" w:eastAsia="Times New Roman" w:hAnsiTheme="minorHAnsi" w:cstheme="minorHAnsi"/>
                <w:color w:val="000000"/>
                <w:sz w:val="20"/>
                <w:szCs w:val="20"/>
                <w:lang w:eastAsia="en-AU"/>
              </w:rPr>
            </w:pPr>
            <w:r w:rsidRPr="006F43D9">
              <w:rPr>
                <w:rFonts w:asciiTheme="minorHAnsi" w:eastAsia="Times New Roman" w:hAnsiTheme="minorHAnsi" w:cstheme="minorHAnsi"/>
                <w:color w:val="000000"/>
                <w:sz w:val="20"/>
                <w:szCs w:val="20"/>
                <w:lang w:eastAsia="en-AU"/>
              </w:rPr>
              <w:t>State, National Estate</w:t>
            </w:r>
          </w:p>
        </w:tc>
        <w:tc>
          <w:tcPr>
            <w:tcW w:w="3067" w:type="dxa"/>
            <w:tcBorders>
              <w:top w:val="single" w:sz="4" w:space="0" w:color="F79646" w:themeColor="accent6"/>
              <w:left w:val="nil"/>
              <w:bottom w:val="single" w:sz="4" w:space="0" w:color="F79646" w:themeColor="accent6"/>
              <w:right w:val="nil"/>
            </w:tcBorders>
            <w:shd w:val="clear" w:color="auto" w:fill="auto"/>
          </w:tcPr>
          <w:p w14:paraId="59D900F6"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Maintain a SPZ of 50 m radius over the site. Maintain a SMZ of 150 m width around the SPZ.</w:t>
            </w:r>
          </w:p>
        </w:tc>
        <w:tc>
          <w:tcPr>
            <w:tcW w:w="2431" w:type="dxa"/>
            <w:tcBorders>
              <w:top w:val="single" w:sz="4" w:space="0" w:color="F79646" w:themeColor="accent6"/>
              <w:left w:val="nil"/>
              <w:bottom w:val="single" w:sz="4" w:space="0" w:color="F79646" w:themeColor="accent6"/>
            </w:tcBorders>
            <w:shd w:val="clear" w:color="auto" w:fill="auto"/>
          </w:tcPr>
          <w:p w14:paraId="7506D1F4" w14:textId="77777777" w:rsidR="00B770E8" w:rsidRPr="00EA1326" w:rsidRDefault="00B770E8" w:rsidP="00493F7F">
            <w:pPr>
              <w:spacing w:after="0" w:line="240" w:lineRule="auto"/>
              <w:rPr>
                <w:rFonts w:asciiTheme="minorHAnsi" w:eastAsia="Times New Roman" w:hAnsiTheme="minorHAnsi" w:cstheme="minorHAnsi"/>
                <w:color w:val="000000"/>
                <w:sz w:val="20"/>
                <w:szCs w:val="20"/>
                <w:lang w:eastAsia="en-AU"/>
              </w:rPr>
            </w:pPr>
            <w:r w:rsidRPr="00D90B3D">
              <w:rPr>
                <w:rFonts w:asciiTheme="minorHAnsi" w:eastAsia="Times New Roman" w:hAnsiTheme="minorHAnsi" w:cstheme="minorHAnsi"/>
                <w:color w:val="000000"/>
                <w:sz w:val="20"/>
                <w:szCs w:val="20"/>
                <w:lang w:eastAsia="en-AU"/>
              </w:rPr>
              <w:t>Seek specialist historic place management advice for timber harvesting operations within SMZ.</w:t>
            </w:r>
          </w:p>
        </w:tc>
      </w:tr>
      <w:tr w:rsidR="00B770E8" w:rsidRPr="0049503D" w14:paraId="722211EF" w14:textId="77777777" w:rsidTr="00137E6A">
        <w:trPr>
          <w:trHeight w:val="255"/>
        </w:trPr>
        <w:tc>
          <w:tcPr>
            <w:tcW w:w="1297" w:type="dxa"/>
          </w:tcPr>
          <w:p w14:paraId="2F193188" w14:textId="77777777" w:rsidR="00B770E8" w:rsidRPr="0049503D" w:rsidRDefault="00B770E8" w:rsidP="0027523A">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 xml:space="preserve">Gippsland FMAs </w:t>
            </w:r>
          </w:p>
        </w:tc>
        <w:tc>
          <w:tcPr>
            <w:tcW w:w="1811" w:type="dxa"/>
            <w:shd w:val="clear" w:color="auto" w:fill="auto"/>
            <w:hideMark/>
          </w:tcPr>
          <w:p w14:paraId="748DEFE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0438F49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7544</w:t>
            </w:r>
          </w:p>
        </w:tc>
        <w:tc>
          <w:tcPr>
            <w:tcW w:w="1008" w:type="dxa"/>
            <w:shd w:val="clear" w:color="auto" w:fill="auto"/>
            <w:hideMark/>
          </w:tcPr>
          <w:p w14:paraId="180C1AF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372AAC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Bairnsdale-Orbost Railway</w:t>
            </w:r>
          </w:p>
        </w:tc>
        <w:tc>
          <w:tcPr>
            <w:tcW w:w="1404" w:type="dxa"/>
            <w:shd w:val="clear" w:color="auto" w:fill="auto"/>
            <w:hideMark/>
          </w:tcPr>
          <w:p w14:paraId="010F621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46333AF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m either side of railway line.</w:t>
            </w:r>
          </w:p>
        </w:tc>
        <w:tc>
          <w:tcPr>
            <w:tcW w:w="2431" w:type="dxa"/>
            <w:shd w:val="clear" w:color="auto" w:fill="auto"/>
          </w:tcPr>
          <w:p w14:paraId="3668EB9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6D8AE525" w14:textId="77777777" w:rsidTr="00137E6A">
        <w:trPr>
          <w:trHeight w:val="255"/>
        </w:trPr>
        <w:tc>
          <w:tcPr>
            <w:tcW w:w="1297" w:type="dxa"/>
          </w:tcPr>
          <w:p w14:paraId="2016EC1F"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2A6D232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37E94F81"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7565</w:t>
            </w:r>
          </w:p>
        </w:tc>
        <w:tc>
          <w:tcPr>
            <w:tcW w:w="1008" w:type="dxa"/>
            <w:shd w:val="clear" w:color="auto" w:fill="auto"/>
            <w:hideMark/>
          </w:tcPr>
          <w:p w14:paraId="0C9BC947"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F85723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Battery Site (Cassilis)</w:t>
            </w:r>
          </w:p>
        </w:tc>
        <w:tc>
          <w:tcPr>
            <w:tcW w:w="1404" w:type="dxa"/>
            <w:shd w:val="clear" w:color="auto" w:fill="auto"/>
            <w:hideMark/>
          </w:tcPr>
          <w:p w14:paraId="4D7BCED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1BB220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2314BC5C"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304CC922" w14:textId="77777777" w:rsidTr="00137E6A">
        <w:trPr>
          <w:trHeight w:val="255"/>
        </w:trPr>
        <w:tc>
          <w:tcPr>
            <w:tcW w:w="1297" w:type="dxa"/>
          </w:tcPr>
          <w:p w14:paraId="0485A07A"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56A0851"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FCDD469"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2515</w:t>
            </w:r>
          </w:p>
        </w:tc>
        <w:tc>
          <w:tcPr>
            <w:tcW w:w="1008" w:type="dxa"/>
            <w:shd w:val="clear" w:color="auto" w:fill="auto"/>
            <w:hideMark/>
          </w:tcPr>
          <w:p w14:paraId="365A7079"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699B1D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Battery Site (Cast Iron Point Area)</w:t>
            </w:r>
          </w:p>
        </w:tc>
        <w:tc>
          <w:tcPr>
            <w:tcW w:w="1404" w:type="dxa"/>
            <w:shd w:val="clear" w:color="auto" w:fill="auto"/>
            <w:hideMark/>
          </w:tcPr>
          <w:p w14:paraId="1149584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5CD8D3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9AE570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433C7C5D" w14:textId="77777777" w:rsidTr="00137E6A">
        <w:trPr>
          <w:trHeight w:val="255"/>
        </w:trPr>
        <w:tc>
          <w:tcPr>
            <w:tcW w:w="1297" w:type="dxa"/>
          </w:tcPr>
          <w:p w14:paraId="0CCCFC4A"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2EF75BAE"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6284EFE9"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5357</w:t>
            </w:r>
          </w:p>
        </w:tc>
        <w:tc>
          <w:tcPr>
            <w:tcW w:w="1008" w:type="dxa"/>
            <w:shd w:val="clear" w:color="auto" w:fill="auto"/>
            <w:hideMark/>
          </w:tcPr>
          <w:p w14:paraId="20F4A559"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47809C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Beehive Mine and Boiler</w:t>
            </w:r>
          </w:p>
        </w:tc>
        <w:tc>
          <w:tcPr>
            <w:tcW w:w="1404" w:type="dxa"/>
            <w:shd w:val="clear" w:color="auto" w:fill="auto"/>
            <w:hideMark/>
          </w:tcPr>
          <w:p w14:paraId="6C1C8F0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1EA7068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08B28246"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3A9EC04E" w14:textId="77777777" w:rsidTr="00137E6A">
        <w:trPr>
          <w:trHeight w:val="255"/>
        </w:trPr>
        <w:tc>
          <w:tcPr>
            <w:tcW w:w="1297" w:type="dxa"/>
          </w:tcPr>
          <w:p w14:paraId="027BD9D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460258D"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578D9161"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1342</w:t>
            </w:r>
          </w:p>
        </w:tc>
        <w:tc>
          <w:tcPr>
            <w:tcW w:w="1008" w:type="dxa"/>
            <w:shd w:val="clear" w:color="auto" w:fill="auto"/>
            <w:hideMark/>
          </w:tcPr>
          <w:p w14:paraId="6D0F0A15"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502AB4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Bismark Mine &amp; Machinery Site</w:t>
            </w:r>
          </w:p>
        </w:tc>
        <w:tc>
          <w:tcPr>
            <w:tcW w:w="1404" w:type="dxa"/>
            <w:shd w:val="clear" w:color="auto" w:fill="auto"/>
            <w:hideMark/>
          </w:tcPr>
          <w:p w14:paraId="0271D97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64B0DB9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6FE4E128"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48B4D8C8" w14:textId="77777777" w:rsidTr="00137E6A">
        <w:trPr>
          <w:trHeight w:val="255"/>
        </w:trPr>
        <w:tc>
          <w:tcPr>
            <w:tcW w:w="1297" w:type="dxa"/>
          </w:tcPr>
          <w:p w14:paraId="7744451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11AFAD1"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5314E2CA"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7003</w:t>
            </w:r>
          </w:p>
        </w:tc>
        <w:tc>
          <w:tcPr>
            <w:tcW w:w="1008" w:type="dxa"/>
            <w:shd w:val="clear" w:color="auto" w:fill="auto"/>
            <w:hideMark/>
          </w:tcPr>
          <w:p w14:paraId="634D486E"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6E0972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Black Cat Battery</w:t>
            </w:r>
          </w:p>
        </w:tc>
        <w:tc>
          <w:tcPr>
            <w:tcW w:w="1404" w:type="dxa"/>
            <w:shd w:val="clear" w:color="auto" w:fill="auto"/>
            <w:hideMark/>
          </w:tcPr>
          <w:p w14:paraId="1112876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0EE27AE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2190BD2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0710C265" w14:textId="77777777" w:rsidTr="00137E6A">
        <w:trPr>
          <w:trHeight w:val="255"/>
        </w:trPr>
        <w:tc>
          <w:tcPr>
            <w:tcW w:w="1297" w:type="dxa"/>
          </w:tcPr>
          <w:p w14:paraId="5CED4E2A"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6DC9579"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75F123C"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7034</w:t>
            </w:r>
          </w:p>
        </w:tc>
        <w:tc>
          <w:tcPr>
            <w:tcW w:w="1008" w:type="dxa"/>
            <w:shd w:val="clear" w:color="auto" w:fill="auto"/>
            <w:hideMark/>
          </w:tcPr>
          <w:p w14:paraId="054B4205"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330727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Black Snake Battery &amp; Cyanide Works</w:t>
            </w:r>
          </w:p>
        </w:tc>
        <w:tc>
          <w:tcPr>
            <w:tcW w:w="1404" w:type="dxa"/>
            <w:shd w:val="clear" w:color="auto" w:fill="auto"/>
            <w:hideMark/>
          </w:tcPr>
          <w:p w14:paraId="64A3FEF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027A463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27E4940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06982726" w14:textId="77777777" w:rsidTr="00137E6A">
        <w:trPr>
          <w:trHeight w:val="255"/>
        </w:trPr>
        <w:tc>
          <w:tcPr>
            <w:tcW w:w="1297" w:type="dxa"/>
          </w:tcPr>
          <w:p w14:paraId="28FE56FD"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405BE786"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0CDE1B0"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2700</w:t>
            </w:r>
          </w:p>
        </w:tc>
        <w:tc>
          <w:tcPr>
            <w:tcW w:w="1008" w:type="dxa"/>
            <w:shd w:val="clear" w:color="auto" w:fill="auto"/>
            <w:hideMark/>
          </w:tcPr>
          <w:p w14:paraId="1557E6E5"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8419D6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Boiler and Steam Engine</w:t>
            </w:r>
          </w:p>
        </w:tc>
        <w:tc>
          <w:tcPr>
            <w:tcW w:w="1404" w:type="dxa"/>
            <w:shd w:val="clear" w:color="auto" w:fill="auto"/>
            <w:hideMark/>
          </w:tcPr>
          <w:p w14:paraId="383F894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78831A7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589C7DEF"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0F168A4B" w14:textId="77777777" w:rsidTr="00137E6A">
        <w:trPr>
          <w:trHeight w:val="255"/>
        </w:trPr>
        <w:tc>
          <w:tcPr>
            <w:tcW w:w="1297" w:type="dxa"/>
          </w:tcPr>
          <w:p w14:paraId="162290CF"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471A0AEC"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4D21E2A4"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7493</w:t>
            </w:r>
          </w:p>
        </w:tc>
        <w:tc>
          <w:tcPr>
            <w:tcW w:w="1008" w:type="dxa"/>
            <w:shd w:val="clear" w:color="auto" w:fill="auto"/>
            <w:hideMark/>
          </w:tcPr>
          <w:p w14:paraId="28007E6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5FEF51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Bullumawaal Township, including Bullumwaal and Bullumwaal South Cemeteries</w:t>
            </w:r>
          </w:p>
        </w:tc>
        <w:tc>
          <w:tcPr>
            <w:tcW w:w="1404" w:type="dxa"/>
            <w:shd w:val="clear" w:color="auto" w:fill="auto"/>
            <w:hideMark/>
          </w:tcPr>
          <w:p w14:paraId="110C3C0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Regional</w:t>
            </w:r>
          </w:p>
        </w:tc>
        <w:tc>
          <w:tcPr>
            <w:tcW w:w="3067" w:type="dxa"/>
            <w:shd w:val="clear" w:color="auto" w:fill="auto"/>
            <w:hideMark/>
          </w:tcPr>
          <w:p w14:paraId="1D66E05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600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0EB9F5C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0BB94845" w14:textId="77777777" w:rsidTr="00137E6A">
        <w:trPr>
          <w:trHeight w:val="255"/>
        </w:trPr>
        <w:tc>
          <w:tcPr>
            <w:tcW w:w="1297" w:type="dxa"/>
          </w:tcPr>
          <w:p w14:paraId="6EC41F28"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74EC3F68"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6497EF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7490</w:t>
            </w:r>
          </w:p>
        </w:tc>
        <w:tc>
          <w:tcPr>
            <w:tcW w:w="1008" w:type="dxa"/>
            <w:shd w:val="clear" w:color="auto" w:fill="auto"/>
            <w:hideMark/>
          </w:tcPr>
          <w:p w14:paraId="6C9922F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9DE8DD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Chairman’s Stand</w:t>
            </w:r>
          </w:p>
        </w:tc>
        <w:tc>
          <w:tcPr>
            <w:tcW w:w="1404" w:type="dxa"/>
            <w:shd w:val="clear" w:color="auto" w:fill="auto"/>
            <w:hideMark/>
          </w:tcPr>
          <w:p w14:paraId="79F4F2C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Regional</w:t>
            </w:r>
          </w:p>
        </w:tc>
        <w:tc>
          <w:tcPr>
            <w:tcW w:w="3067" w:type="dxa"/>
            <w:shd w:val="clear" w:color="auto" w:fill="auto"/>
            <w:hideMark/>
          </w:tcPr>
          <w:p w14:paraId="4512D5E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xml:space="preserve">Maintain a SPZ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EA49A1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563B8668" w14:textId="77777777" w:rsidTr="00137E6A">
        <w:trPr>
          <w:trHeight w:val="255"/>
        </w:trPr>
        <w:tc>
          <w:tcPr>
            <w:tcW w:w="1297" w:type="dxa"/>
          </w:tcPr>
          <w:p w14:paraId="5E162AC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372DD9F"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38ACD66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7056</w:t>
            </w:r>
          </w:p>
        </w:tc>
        <w:tc>
          <w:tcPr>
            <w:tcW w:w="1008" w:type="dxa"/>
            <w:shd w:val="clear" w:color="auto" w:fill="auto"/>
            <w:hideMark/>
          </w:tcPr>
          <w:p w14:paraId="59A93B3A"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C5200C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Cherry’s Battery</w:t>
            </w:r>
          </w:p>
        </w:tc>
        <w:tc>
          <w:tcPr>
            <w:tcW w:w="1404" w:type="dxa"/>
            <w:shd w:val="clear" w:color="auto" w:fill="auto"/>
            <w:hideMark/>
          </w:tcPr>
          <w:p w14:paraId="00F5A56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6AD7D7C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57CF7C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75526D00" w14:textId="77777777" w:rsidTr="00137E6A">
        <w:trPr>
          <w:trHeight w:val="255"/>
        </w:trPr>
        <w:tc>
          <w:tcPr>
            <w:tcW w:w="1297" w:type="dxa"/>
          </w:tcPr>
          <w:p w14:paraId="44A0254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4EC2613E"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2196290"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7067</w:t>
            </w:r>
          </w:p>
        </w:tc>
        <w:tc>
          <w:tcPr>
            <w:tcW w:w="1008" w:type="dxa"/>
            <w:shd w:val="clear" w:color="auto" w:fill="auto"/>
            <w:hideMark/>
          </w:tcPr>
          <w:p w14:paraId="72E6FC6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26D462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Commotion Battery Site</w:t>
            </w:r>
          </w:p>
        </w:tc>
        <w:tc>
          <w:tcPr>
            <w:tcW w:w="1404" w:type="dxa"/>
            <w:shd w:val="clear" w:color="auto" w:fill="auto"/>
            <w:hideMark/>
          </w:tcPr>
          <w:p w14:paraId="5528CDB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19698C6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013BFC8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635188F3" w14:textId="77777777" w:rsidTr="00137E6A">
        <w:trPr>
          <w:trHeight w:val="255"/>
        </w:trPr>
        <w:tc>
          <w:tcPr>
            <w:tcW w:w="1297" w:type="dxa"/>
          </w:tcPr>
          <w:p w14:paraId="762C832C"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24B1233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3AA02AE1"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7074</w:t>
            </w:r>
          </w:p>
        </w:tc>
        <w:tc>
          <w:tcPr>
            <w:tcW w:w="1008" w:type="dxa"/>
            <w:shd w:val="clear" w:color="auto" w:fill="auto"/>
            <w:hideMark/>
          </w:tcPr>
          <w:p w14:paraId="2D99BAE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DA4F0F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Crinoline Battery</w:t>
            </w:r>
          </w:p>
        </w:tc>
        <w:tc>
          <w:tcPr>
            <w:tcW w:w="1404" w:type="dxa"/>
            <w:shd w:val="clear" w:color="auto" w:fill="auto"/>
            <w:hideMark/>
          </w:tcPr>
          <w:p w14:paraId="3BBDDA0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7D62EAC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56D5CE2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31B7ABC3" w14:textId="77777777" w:rsidTr="00137E6A">
        <w:trPr>
          <w:trHeight w:val="255"/>
        </w:trPr>
        <w:tc>
          <w:tcPr>
            <w:tcW w:w="1297" w:type="dxa"/>
          </w:tcPr>
          <w:p w14:paraId="49FFBEA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7340CCA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7F7016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7563</w:t>
            </w:r>
          </w:p>
        </w:tc>
        <w:tc>
          <w:tcPr>
            <w:tcW w:w="1008" w:type="dxa"/>
            <w:shd w:val="clear" w:color="auto" w:fill="auto"/>
            <w:hideMark/>
          </w:tcPr>
          <w:p w14:paraId="79FE6A44"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03FB15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Dahlsens Mill &amp; Tramway</w:t>
            </w:r>
          </w:p>
        </w:tc>
        <w:tc>
          <w:tcPr>
            <w:tcW w:w="1404" w:type="dxa"/>
            <w:shd w:val="clear" w:color="auto" w:fill="auto"/>
            <w:hideMark/>
          </w:tcPr>
          <w:p w14:paraId="1682E2D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6445D1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mill and 20m either side of the tramway.</w:t>
            </w:r>
          </w:p>
        </w:tc>
        <w:tc>
          <w:tcPr>
            <w:tcW w:w="2431" w:type="dxa"/>
            <w:shd w:val="clear" w:color="auto" w:fill="auto"/>
          </w:tcPr>
          <w:p w14:paraId="77B339A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4E2D8190" w14:textId="77777777" w:rsidTr="00137E6A">
        <w:trPr>
          <w:trHeight w:val="255"/>
        </w:trPr>
        <w:tc>
          <w:tcPr>
            <w:tcW w:w="1297" w:type="dxa"/>
          </w:tcPr>
          <w:p w14:paraId="6E45277C"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E08C378"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613FC38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7557</w:t>
            </w:r>
          </w:p>
        </w:tc>
        <w:tc>
          <w:tcPr>
            <w:tcW w:w="1008" w:type="dxa"/>
            <w:shd w:val="clear" w:color="auto" w:fill="auto"/>
            <w:hideMark/>
          </w:tcPr>
          <w:p w14:paraId="663C483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1AC293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Dawson City Mining Township</w:t>
            </w:r>
          </w:p>
        </w:tc>
        <w:tc>
          <w:tcPr>
            <w:tcW w:w="1404" w:type="dxa"/>
            <w:shd w:val="clear" w:color="auto" w:fill="auto"/>
            <w:hideMark/>
          </w:tcPr>
          <w:p w14:paraId="34B63A1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Of interest</w:t>
            </w:r>
          </w:p>
        </w:tc>
        <w:tc>
          <w:tcPr>
            <w:tcW w:w="3067" w:type="dxa"/>
            <w:shd w:val="clear" w:color="auto" w:fill="auto"/>
            <w:hideMark/>
          </w:tcPr>
          <w:p w14:paraId="4DE02C2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xml:space="preserve">Maintain a SPZ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2C0B725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00E37BC1" w14:textId="77777777" w:rsidTr="00137E6A">
        <w:trPr>
          <w:trHeight w:val="255"/>
        </w:trPr>
        <w:tc>
          <w:tcPr>
            <w:tcW w:w="1297" w:type="dxa"/>
          </w:tcPr>
          <w:p w14:paraId="42D05FFB"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4EFF04E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86B571A"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7080</w:t>
            </w:r>
          </w:p>
        </w:tc>
        <w:tc>
          <w:tcPr>
            <w:tcW w:w="1008" w:type="dxa"/>
            <w:shd w:val="clear" w:color="auto" w:fill="auto"/>
            <w:hideMark/>
          </w:tcPr>
          <w:p w14:paraId="38F943B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DA83B1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Deptford Proprietary Mine</w:t>
            </w:r>
          </w:p>
        </w:tc>
        <w:tc>
          <w:tcPr>
            <w:tcW w:w="1404" w:type="dxa"/>
            <w:shd w:val="clear" w:color="auto" w:fill="auto"/>
            <w:hideMark/>
          </w:tcPr>
          <w:p w14:paraId="49F0D41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3705B9F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1BD293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0EFDCA2C" w14:textId="77777777" w:rsidTr="00137E6A">
        <w:trPr>
          <w:trHeight w:val="255"/>
        </w:trPr>
        <w:tc>
          <w:tcPr>
            <w:tcW w:w="1297" w:type="dxa"/>
          </w:tcPr>
          <w:p w14:paraId="320F3AF6"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0D55AA6A"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A776895"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7081</w:t>
            </w:r>
          </w:p>
        </w:tc>
        <w:tc>
          <w:tcPr>
            <w:tcW w:w="1008" w:type="dxa"/>
            <w:shd w:val="clear" w:color="auto" w:fill="auto"/>
            <w:hideMark/>
          </w:tcPr>
          <w:p w14:paraId="41F3E39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46E4C8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Deptford Township</w:t>
            </w:r>
          </w:p>
        </w:tc>
        <w:tc>
          <w:tcPr>
            <w:tcW w:w="1404" w:type="dxa"/>
            <w:shd w:val="clear" w:color="auto" w:fill="auto"/>
            <w:hideMark/>
          </w:tcPr>
          <w:p w14:paraId="567A387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29D54F9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75B920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5F086FDD" w14:textId="77777777" w:rsidTr="00137E6A">
        <w:trPr>
          <w:trHeight w:val="255"/>
        </w:trPr>
        <w:tc>
          <w:tcPr>
            <w:tcW w:w="1297" w:type="dxa"/>
          </w:tcPr>
          <w:p w14:paraId="3941B34E"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28888F7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9F41FFF"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2925</w:t>
            </w:r>
          </w:p>
        </w:tc>
        <w:tc>
          <w:tcPr>
            <w:tcW w:w="1008" w:type="dxa"/>
            <w:shd w:val="clear" w:color="auto" w:fill="auto"/>
            <w:hideMark/>
          </w:tcPr>
          <w:p w14:paraId="457C3EB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A7F04D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Dogs Grave</w:t>
            </w:r>
          </w:p>
        </w:tc>
        <w:tc>
          <w:tcPr>
            <w:tcW w:w="1404" w:type="dxa"/>
            <w:shd w:val="clear" w:color="auto" w:fill="auto"/>
            <w:hideMark/>
          </w:tcPr>
          <w:p w14:paraId="05E895F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Local</w:t>
            </w:r>
          </w:p>
        </w:tc>
        <w:tc>
          <w:tcPr>
            <w:tcW w:w="3067" w:type="dxa"/>
            <w:shd w:val="clear" w:color="auto" w:fill="auto"/>
            <w:hideMark/>
          </w:tcPr>
          <w:p w14:paraId="46CD64D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50A1821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0D7932E1" w14:textId="77777777" w:rsidTr="00137E6A">
        <w:trPr>
          <w:trHeight w:val="255"/>
        </w:trPr>
        <w:tc>
          <w:tcPr>
            <w:tcW w:w="1297" w:type="dxa"/>
          </w:tcPr>
          <w:p w14:paraId="61B8646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79EF90B6"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768F8E26"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7082</w:t>
            </w:r>
          </w:p>
        </w:tc>
        <w:tc>
          <w:tcPr>
            <w:tcW w:w="1008" w:type="dxa"/>
            <w:shd w:val="clear" w:color="auto" w:fill="auto"/>
            <w:hideMark/>
          </w:tcPr>
          <w:p w14:paraId="7C4D47B4"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BC4C6F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Dogtown</w:t>
            </w:r>
          </w:p>
        </w:tc>
        <w:tc>
          <w:tcPr>
            <w:tcW w:w="1404" w:type="dxa"/>
            <w:shd w:val="clear" w:color="auto" w:fill="auto"/>
            <w:hideMark/>
          </w:tcPr>
          <w:p w14:paraId="0712C8D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76AF3C9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3BB442F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348A18E8" w14:textId="77777777" w:rsidTr="00137E6A">
        <w:trPr>
          <w:trHeight w:val="255"/>
        </w:trPr>
        <w:tc>
          <w:tcPr>
            <w:tcW w:w="1297" w:type="dxa"/>
          </w:tcPr>
          <w:p w14:paraId="7DA1A9F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3E026CD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7E15E3D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7543</w:t>
            </w:r>
          </w:p>
        </w:tc>
        <w:tc>
          <w:tcPr>
            <w:tcW w:w="1008" w:type="dxa"/>
            <w:shd w:val="clear" w:color="auto" w:fill="auto"/>
            <w:hideMark/>
          </w:tcPr>
          <w:p w14:paraId="28D2C5B7"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8F7B4D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Donnellys Creek Alluvial Workings</w:t>
            </w:r>
          </w:p>
        </w:tc>
        <w:tc>
          <w:tcPr>
            <w:tcW w:w="1404" w:type="dxa"/>
            <w:shd w:val="clear" w:color="auto" w:fill="auto"/>
            <w:hideMark/>
          </w:tcPr>
          <w:p w14:paraId="11E1F1F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240BE08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m either side of creek.</w:t>
            </w:r>
          </w:p>
        </w:tc>
        <w:tc>
          <w:tcPr>
            <w:tcW w:w="2431" w:type="dxa"/>
            <w:shd w:val="clear" w:color="auto" w:fill="auto"/>
          </w:tcPr>
          <w:p w14:paraId="76B262E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06273BD8" w14:textId="77777777" w:rsidTr="00137E6A">
        <w:trPr>
          <w:trHeight w:val="255"/>
        </w:trPr>
        <w:tc>
          <w:tcPr>
            <w:tcW w:w="1297" w:type="dxa"/>
          </w:tcPr>
          <w:p w14:paraId="30EA4B08"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274D481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5AD2D665"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1346</w:t>
            </w:r>
          </w:p>
        </w:tc>
        <w:tc>
          <w:tcPr>
            <w:tcW w:w="1008" w:type="dxa"/>
            <w:shd w:val="clear" w:color="auto" w:fill="auto"/>
            <w:hideMark/>
          </w:tcPr>
          <w:p w14:paraId="6577C43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EAE946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Edwards Hill Township SIte</w:t>
            </w:r>
          </w:p>
        </w:tc>
        <w:tc>
          <w:tcPr>
            <w:tcW w:w="1404" w:type="dxa"/>
            <w:shd w:val="clear" w:color="auto" w:fill="auto"/>
            <w:hideMark/>
          </w:tcPr>
          <w:p w14:paraId="4A7FC58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22CA8A6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150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4F2CD65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2E7AC4C2" w14:textId="77777777" w:rsidTr="00137E6A">
        <w:trPr>
          <w:trHeight w:val="255"/>
        </w:trPr>
        <w:tc>
          <w:tcPr>
            <w:tcW w:w="1297" w:type="dxa"/>
          </w:tcPr>
          <w:p w14:paraId="2A2F937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7E3895A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5BD19FE0"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2523</w:t>
            </w:r>
          </w:p>
        </w:tc>
        <w:tc>
          <w:tcPr>
            <w:tcW w:w="1008" w:type="dxa"/>
            <w:shd w:val="clear" w:color="auto" w:fill="auto"/>
            <w:hideMark/>
          </w:tcPr>
          <w:p w14:paraId="13EF326A"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A6DBE6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Eldorado No. 1 Mine</w:t>
            </w:r>
          </w:p>
        </w:tc>
        <w:tc>
          <w:tcPr>
            <w:tcW w:w="1404" w:type="dxa"/>
            <w:shd w:val="clear" w:color="auto" w:fill="auto"/>
            <w:hideMark/>
          </w:tcPr>
          <w:p w14:paraId="3F2E9AE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9FAA60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1FC0474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36C93721" w14:textId="77777777" w:rsidTr="00137E6A">
        <w:trPr>
          <w:trHeight w:val="255"/>
        </w:trPr>
        <w:tc>
          <w:tcPr>
            <w:tcW w:w="1297" w:type="dxa"/>
          </w:tcPr>
          <w:p w14:paraId="36DB242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0062E81"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5832D1E5"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2524</w:t>
            </w:r>
          </w:p>
        </w:tc>
        <w:tc>
          <w:tcPr>
            <w:tcW w:w="1008" w:type="dxa"/>
            <w:shd w:val="clear" w:color="auto" w:fill="auto"/>
            <w:hideMark/>
          </w:tcPr>
          <w:p w14:paraId="30AB1F86"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FE52FA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Eldorado No. 2 Mine</w:t>
            </w:r>
          </w:p>
        </w:tc>
        <w:tc>
          <w:tcPr>
            <w:tcW w:w="1404" w:type="dxa"/>
            <w:shd w:val="clear" w:color="auto" w:fill="auto"/>
            <w:hideMark/>
          </w:tcPr>
          <w:p w14:paraId="0661B03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6CB2480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0E824622"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6CE8B013" w14:textId="77777777" w:rsidTr="00137E6A">
        <w:trPr>
          <w:trHeight w:val="255"/>
        </w:trPr>
        <w:tc>
          <w:tcPr>
            <w:tcW w:w="1297" w:type="dxa"/>
          </w:tcPr>
          <w:p w14:paraId="6054D05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30C9944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4049B571"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008" w:type="dxa"/>
            <w:shd w:val="clear" w:color="auto" w:fill="auto"/>
            <w:hideMark/>
          </w:tcPr>
          <w:p w14:paraId="66C2877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FD4C5A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Freda Treasure Reserve</w:t>
            </w:r>
          </w:p>
        </w:tc>
        <w:tc>
          <w:tcPr>
            <w:tcW w:w="1404" w:type="dxa"/>
            <w:shd w:val="clear" w:color="auto" w:fill="auto"/>
            <w:hideMark/>
          </w:tcPr>
          <w:p w14:paraId="30AEE86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3067" w:type="dxa"/>
            <w:shd w:val="clear" w:color="auto" w:fill="auto"/>
            <w:hideMark/>
          </w:tcPr>
          <w:p w14:paraId="4116069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xml:space="preserve">Maintain a SPZ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0506B20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52F42EF4" w14:textId="77777777" w:rsidTr="00137E6A">
        <w:trPr>
          <w:trHeight w:val="255"/>
        </w:trPr>
        <w:tc>
          <w:tcPr>
            <w:tcW w:w="1297" w:type="dxa"/>
          </w:tcPr>
          <w:p w14:paraId="35B7BA92"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47D3BA5"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3366032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5781</w:t>
            </w:r>
          </w:p>
        </w:tc>
        <w:tc>
          <w:tcPr>
            <w:tcW w:w="1008" w:type="dxa"/>
            <w:shd w:val="clear" w:color="auto" w:fill="auto"/>
            <w:hideMark/>
          </w:tcPr>
          <w:p w14:paraId="6B93E3AE"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392755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Freestone Creek Battery</w:t>
            </w:r>
          </w:p>
        </w:tc>
        <w:tc>
          <w:tcPr>
            <w:tcW w:w="1404" w:type="dxa"/>
            <w:shd w:val="clear" w:color="auto" w:fill="auto"/>
            <w:hideMark/>
          </w:tcPr>
          <w:p w14:paraId="44AD1AA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FE5009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4F538A7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B770E8">
              <w:rPr>
                <w:rFonts w:asciiTheme="minorHAnsi" w:eastAsia="Times New Roman" w:hAnsiTheme="minorHAnsi" w:cstheme="minorHAnsi"/>
                <w:color w:val="000000"/>
                <w:sz w:val="20"/>
                <w:szCs w:val="20"/>
                <w:lang w:eastAsia="en-AU"/>
              </w:rPr>
              <w:t>Develop and comply with a SMZ plan</w:t>
            </w:r>
          </w:p>
        </w:tc>
      </w:tr>
      <w:tr w:rsidR="00B770E8" w:rsidRPr="0049503D" w14:paraId="378D6A77" w14:textId="77777777" w:rsidTr="00137E6A">
        <w:trPr>
          <w:trHeight w:val="255"/>
        </w:trPr>
        <w:tc>
          <w:tcPr>
            <w:tcW w:w="1297" w:type="dxa"/>
          </w:tcPr>
          <w:p w14:paraId="7CBA2F2A"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0DB0470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3EA0EF2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7498</w:t>
            </w:r>
          </w:p>
        </w:tc>
        <w:tc>
          <w:tcPr>
            <w:tcW w:w="1008" w:type="dxa"/>
            <w:shd w:val="clear" w:color="auto" w:fill="auto"/>
            <w:hideMark/>
          </w:tcPr>
          <w:p w14:paraId="3F041D7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BEC083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Froud’s Sawmill</w:t>
            </w:r>
          </w:p>
        </w:tc>
        <w:tc>
          <w:tcPr>
            <w:tcW w:w="1404" w:type="dxa"/>
            <w:shd w:val="clear" w:color="auto" w:fill="auto"/>
            <w:hideMark/>
          </w:tcPr>
          <w:p w14:paraId="490434F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Regional</w:t>
            </w:r>
          </w:p>
        </w:tc>
        <w:tc>
          <w:tcPr>
            <w:tcW w:w="3067" w:type="dxa"/>
            <w:shd w:val="clear" w:color="auto" w:fill="auto"/>
            <w:hideMark/>
          </w:tcPr>
          <w:p w14:paraId="416FF14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E87B73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2CD65B3F" w14:textId="77777777" w:rsidTr="00137E6A">
        <w:trPr>
          <w:trHeight w:val="255"/>
        </w:trPr>
        <w:tc>
          <w:tcPr>
            <w:tcW w:w="1297" w:type="dxa"/>
          </w:tcPr>
          <w:p w14:paraId="473A1FD6"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BE42EF5"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BEA3B2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7088</w:t>
            </w:r>
          </w:p>
        </w:tc>
        <w:tc>
          <w:tcPr>
            <w:tcW w:w="1008" w:type="dxa"/>
            <w:shd w:val="clear" w:color="auto" w:fill="auto"/>
            <w:hideMark/>
          </w:tcPr>
          <w:p w14:paraId="03EC325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7531D8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Gambetta Reef Battery Site</w:t>
            </w:r>
          </w:p>
        </w:tc>
        <w:tc>
          <w:tcPr>
            <w:tcW w:w="1404" w:type="dxa"/>
            <w:shd w:val="clear" w:color="auto" w:fill="auto"/>
            <w:hideMark/>
          </w:tcPr>
          <w:p w14:paraId="6AA07E2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 VHR</w:t>
            </w:r>
          </w:p>
        </w:tc>
        <w:tc>
          <w:tcPr>
            <w:tcW w:w="3067" w:type="dxa"/>
            <w:shd w:val="clear" w:color="auto" w:fill="auto"/>
            <w:hideMark/>
          </w:tcPr>
          <w:p w14:paraId="2A15CF7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21C5659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7220C04B" w14:textId="77777777" w:rsidTr="00137E6A">
        <w:trPr>
          <w:trHeight w:val="255"/>
        </w:trPr>
        <w:tc>
          <w:tcPr>
            <w:tcW w:w="1297" w:type="dxa"/>
          </w:tcPr>
          <w:p w14:paraId="3677451F"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8A389CF"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54EA91F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1344</w:t>
            </w:r>
          </w:p>
        </w:tc>
        <w:tc>
          <w:tcPr>
            <w:tcW w:w="1008" w:type="dxa"/>
            <w:shd w:val="clear" w:color="auto" w:fill="auto"/>
            <w:hideMark/>
          </w:tcPr>
          <w:p w14:paraId="45EF2479"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2570B1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Gippsland Consols Machinery Site</w:t>
            </w:r>
          </w:p>
        </w:tc>
        <w:tc>
          <w:tcPr>
            <w:tcW w:w="1404" w:type="dxa"/>
            <w:shd w:val="clear" w:color="auto" w:fill="auto"/>
            <w:hideMark/>
          </w:tcPr>
          <w:p w14:paraId="6050BEE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14B980F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2B9444D1"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4B4E4872" w14:textId="77777777" w:rsidTr="00137E6A">
        <w:trPr>
          <w:trHeight w:val="255"/>
        </w:trPr>
        <w:tc>
          <w:tcPr>
            <w:tcW w:w="1297" w:type="dxa"/>
          </w:tcPr>
          <w:p w14:paraId="6D7DEA3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28E37D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7500E514"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1345</w:t>
            </w:r>
          </w:p>
        </w:tc>
        <w:tc>
          <w:tcPr>
            <w:tcW w:w="1008" w:type="dxa"/>
            <w:shd w:val="clear" w:color="auto" w:fill="auto"/>
            <w:hideMark/>
          </w:tcPr>
          <w:p w14:paraId="3E61366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270533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Gippsland Consols Mine</w:t>
            </w:r>
          </w:p>
        </w:tc>
        <w:tc>
          <w:tcPr>
            <w:tcW w:w="1404" w:type="dxa"/>
            <w:shd w:val="clear" w:color="auto" w:fill="auto"/>
            <w:hideMark/>
          </w:tcPr>
          <w:p w14:paraId="1A34A03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6FF281B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45683F39"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0423F9BE" w14:textId="77777777" w:rsidTr="00137E6A">
        <w:trPr>
          <w:trHeight w:val="255"/>
        </w:trPr>
        <w:tc>
          <w:tcPr>
            <w:tcW w:w="1297" w:type="dxa"/>
          </w:tcPr>
          <w:p w14:paraId="153E15FB"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09DE0C7D"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691C3C5"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7499</w:t>
            </w:r>
          </w:p>
        </w:tc>
        <w:tc>
          <w:tcPr>
            <w:tcW w:w="1008" w:type="dxa"/>
            <w:shd w:val="clear" w:color="auto" w:fill="auto"/>
            <w:hideMark/>
          </w:tcPr>
          <w:p w14:paraId="4110246C"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352247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Gippsland Timber Co. Mill</w:t>
            </w:r>
          </w:p>
        </w:tc>
        <w:tc>
          <w:tcPr>
            <w:tcW w:w="1404" w:type="dxa"/>
            <w:shd w:val="clear" w:color="auto" w:fill="auto"/>
            <w:hideMark/>
          </w:tcPr>
          <w:p w14:paraId="214EC6C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Regional</w:t>
            </w:r>
          </w:p>
        </w:tc>
        <w:tc>
          <w:tcPr>
            <w:tcW w:w="3067" w:type="dxa"/>
            <w:shd w:val="clear" w:color="auto" w:fill="auto"/>
            <w:hideMark/>
          </w:tcPr>
          <w:p w14:paraId="662C5AF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4EAAA90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33C1F9CF" w14:textId="77777777" w:rsidTr="00137E6A">
        <w:trPr>
          <w:trHeight w:val="255"/>
        </w:trPr>
        <w:tc>
          <w:tcPr>
            <w:tcW w:w="1297" w:type="dxa"/>
          </w:tcPr>
          <w:p w14:paraId="7330B35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2E5C9E65"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32354C5A"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7500</w:t>
            </w:r>
          </w:p>
        </w:tc>
        <w:tc>
          <w:tcPr>
            <w:tcW w:w="1008" w:type="dxa"/>
            <w:shd w:val="clear" w:color="auto" w:fill="auto"/>
            <w:hideMark/>
          </w:tcPr>
          <w:p w14:paraId="41BEF35C"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58AE20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Goodwood Timber &amp; Tramway Co.</w:t>
            </w:r>
          </w:p>
        </w:tc>
        <w:tc>
          <w:tcPr>
            <w:tcW w:w="1404" w:type="dxa"/>
            <w:shd w:val="clear" w:color="auto" w:fill="auto"/>
            <w:hideMark/>
          </w:tcPr>
          <w:p w14:paraId="4C0DAC3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State</w:t>
            </w:r>
          </w:p>
        </w:tc>
        <w:tc>
          <w:tcPr>
            <w:tcW w:w="3067" w:type="dxa"/>
            <w:shd w:val="clear" w:color="auto" w:fill="auto"/>
            <w:hideMark/>
          </w:tcPr>
          <w:p w14:paraId="4395728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No machine movement within mill site, bounded on the east by Morris Creek, on the north by Goodwood Road, and on the west and south by lines running due north and due east from 486500 5745000. Maintain a SPZ of 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m either side of tramway formations, and 20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all standing bridges.</w:t>
            </w:r>
          </w:p>
        </w:tc>
        <w:tc>
          <w:tcPr>
            <w:tcW w:w="2431" w:type="dxa"/>
            <w:shd w:val="clear" w:color="auto" w:fill="auto"/>
          </w:tcPr>
          <w:p w14:paraId="5756B09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11FC715E" w14:textId="77777777" w:rsidTr="00137E6A">
        <w:trPr>
          <w:trHeight w:val="255"/>
        </w:trPr>
        <w:tc>
          <w:tcPr>
            <w:tcW w:w="1297" w:type="dxa"/>
          </w:tcPr>
          <w:p w14:paraId="3399495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A9EC7CD"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5863C45C"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7502</w:t>
            </w:r>
          </w:p>
        </w:tc>
        <w:tc>
          <w:tcPr>
            <w:tcW w:w="1008" w:type="dxa"/>
            <w:shd w:val="clear" w:color="auto" w:fill="auto"/>
            <w:hideMark/>
          </w:tcPr>
          <w:p w14:paraId="0670E2CE"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3B9A31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Hallett’s Sawmill</w:t>
            </w:r>
          </w:p>
        </w:tc>
        <w:tc>
          <w:tcPr>
            <w:tcW w:w="1404" w:type="dxa"/>
            <w:shd w:val="clear" w:color="auto" w:fill="auto"/>
            <w:hideMark/>
          </w:tcPr>
          <w:p w14:paraId="73B2BAA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Regional</w:t>
            </w:r>
          </w:p>
        </w:tc>
        <w:tc>
          <w:tcPr>
            <w:tcW w:w="3067" w:type="dxa"/>
            <w:shd w:val="clear" w:color="auto" w:fill="auto"/>
            <w:hideMark/>
          </w:tcPr>
          <w:p w14:paraId="2AAF072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17B1906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1DB62882" w14:textId="77777777" w:rsidTr="00137E6A">
        <w:trPr>
          <w:trHeight w:val="255"/>
        </w:trPr>
        <w:tc>
          <w:tcPr>
            <w:tcW w:w="1297" w:type="dxa"/>
          </w:tcPr>
          <w:p w14:paraId="1C95E95C"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3E26297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5911992A"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7120</w:t>
            </w:r>
          </w:p>
        </w:tc>
        <w:tc>
          <w:tcPr>
            <w:tcW w:w="1008" w:type="dxa"/>
            <w:shd w:val="clear" w:color="auto" w:fill="auto"/>
            <w:hideMark/>
          </w:tcPr>
          <w:p w14:paraId="132DBF6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D15399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Hans Battery &amp; Mine Site</w:t>
            </w:r>
          </w:p>
        </w:tc>
        <w:tc>
          <w:tcPr>
            <w:tcW w:w="1404" w:type="dxa"/>
            <w:shd w:val="clear" w:color="auto" w:fill="auto"/>
            <w:hideMark/>
          </w:tcPr>
          <w:p w14:paraId="124E7DB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683AA47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2CC5074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3AE41668" w14:textId="77777777" w:rsidTr="00137E6A">
        <w:trPr>
          <w:trHeight w:val="255"/>
        </w:trPr>
        <w:tc>
          <w:tcPr>
            <w:tcW w:w="1297" w:type="dxa"/>
          </w:tcPr>
          <w:p w14:paraId="703CCFA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7F71DFF"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0E46A1DF"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7122</w:t>
            </w:r>
          </w:p>
        </w:tc>
        <w:tc>
          <w:tcPr>
            <w:tcW w:w="1008" w:type="dxa"/>
            <w:shd w:val="clear" w:color="auto" w:fill="auto"/>
            <w:hideMark/>
          </w:tcPr>
          <w:p w14:paraId="46BCA08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D66736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Harrison’s Cut Diversion Sluice</w:t>
            </w:r>
          </w:p>
        </w:tc>
        <w:tc>
          <w:tcPr>
            <w:tcW w:w="1404" w:type="dxa"/>
            <w:shd w:val="clear" w:color="auto" w:fill="auto"/>
            <w:hideMark/>
          </w:tcPr>
          <w:p w14:paraId="6E66A1B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 VHR</w:t>
            </w:r>
          </w:p>
        </w:tc>
        <w:tc>
          <w:tcPr>
            <w:tcW w:w="3067" w:type="dxa"/>
            <w:shd w:val="clear" w:color="auto" w:fill="auto"/>
            <w:hideMark/>
          </w:tcPr>
          <w:p w14:paraId="7255EAA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200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6516E88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B770E8">
              <w:rPr>
                <w:rFonts w:asciiTheme="minorHAnsi" w:eastAsia="Times New Roman" w:hAnsiTheme="minorHAnsi" w:cstheme="minorHAnsi"/>
                <w:color w:val="000000"/>
                <w:sz w:val="20"/>
                <w:szCs w:val="20"/>
                <w:lang w:eastAsia="en-AU"/>
              </w:rPr>
              <w:t>Develop and comply with a SMZ plan</w:t>
            </w:r>
          </w:p>
        </w:tc>
      </w:tr>
      <w:tr w:rsidR="00B770E8" w:rsidRPr="0049503D" w14:paraId="395C8838" w14:textId="77777777" w:rsidTr="00137E6A">
        <w:trPr>
          <w:trHeight w:val="255"/>
        </w:trPr>
        <w:tc>
          <w:tcPr>
            <w:tcW w:w="1297" w:type="dxa"/>
          </w:tcPr>
          <w:p w14:paraId="5B3C5B9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35917D9A"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98C5211"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5956</w:t>
            </w:r>
          </w:p>
        </w:tc>
        <w:tc>
          <w:tcPr>
            <w:tcW w:w="1008" w:type="dxa"/>
            <w:shd w:val="clear" w:color="auto" w:fill="auto"/>
            <w:hideMark/>
          </w:tcPr>
          <w:p w14:paraId="073516D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ABA069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Haunted Stream Battery Site</w:t>
            </w:r>
          </w:p>
        </w:tc>
        <w:tc>
          <w:tcPr>
            <w:tcW w:w="1404" w:type="dxa"/>
            <w:shd w:val="clear" w:color="auto" w:fill="auto"/>
            <w:hideMark/>
          </w:tcPr>
          <w:p w14:paraId="6D9B38C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76DD078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187771F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7F3CE270" w14:textId="77777777" w:rsidTr="00137E6A">
        <w:trPr>
          <w:trHeight w:val="255"/>
        </w:trPr>
        <w:tc>
          <w:tcPr>
            <w:tcW w:w="1297" w:type="dxa"/>
          </w:tcPr>
          <w:p w14:paraId="2DE2A49C"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AD1CD76"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0DC40B1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7130</w:t>
            </w:r>
          </w:p>
        </w:tc>
        <w:tc>
          <w:tcPr>
            <w:tcW w:w="1008" w:type="dxa"/>
            <w:shd w:val="clear" w:color="auto" w:fill="auto"/>
            <w:hideMark/>
          </w:tcPr>
          <w:p w14:paraId="34E99E4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169395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Houghton’s Flat Diversion Tunnel</w:t>
            </w:r>
          </w:p>
        </w:tc>
        <w:tc>
          <w:tcPr>
            <w:tcW w:w="1404" w:type="dxa"/>
            <w:shd w:val="clear" w:color="auto" w:fill="auto"/>
            <w:hideMark/>
          </w:tcPr>
          <w:p w14:paraId="3CC8D57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 VHR</w:t>
            </w:r>
          </w:p>
        </w:tc>
        <w:tc>
          <w:tcPr>
            <w:tcW w:w="3067" w:type="dxa"/>
            <w:shd w:val="clear" w:color="auto" w:fill="auto"/>
            <w:hideMark/>
          </w:tcPr>
          <w:p w14:paraId="7FB2AF9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05072C5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35606C34" w14:textId="77777777" w:rsidTr="00137E6A">
        <w:trPr>
          <w:trHeight w:val="255"/>
        </w:trPr>
        <w:tc>
          <w:tcPr>
            <w:tcW w:w="1297" w:type="dxa"/>
          </w:tcPr>
          <w:p w14:paraId="5DC7E4E9"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58A5B328"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67D6F0A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1001</w:t>
            </w:r>
          </w:p>
        </w:tc>
        <w:tc>
          <w:tcPr>
            <w:tcW w:w="1008" w:type="dxa"/>
            <w:shd w:val="clear" w:color="auto" w:fill="auto"/>
            <w:hideMark/>
          </w:tcPr>
          <w:p w14:paraId="3BDC134F"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4DD9E3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Incline Tramway</w:t>
            </w:r>
          </w:p>
        </w:tc>
        <w:tc>
          <w:tcPr>
            <w:tcW w:w="1404" w:type="dxa"/>
            <w:shd w:val="clear" w:color="auto" w:fill="auto"/>
            <w:hideMark/>
          </w:tcPr>
          <w:p w14:paraId="450B2F4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59223A7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m either side of tramway.</w:t>
            </w:r>
          </w:p>
        </w:tc>
        <w:tc>
          <w:tcPr>
            <w:tcW w:w="2431" w:type="dxa"/>
            <w:shd w:val="clear" w:color="auto" w:fill="auto"/>
          </w:tcPr>
          <w:p w14:paraId="112AE35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1D502EBE" w14:textId="77777777" w:rsidTr="00137E6A">
        <w:trPr>
          <w:trHeight w:val="255"/>
        </w:trPr>
        <w:tc>
          <w:tcPr>
            <w:tcW w:w="1297" w:type="dxa"/>
          </w:tcPr>
          <w:p w14:paraId="4F23DA6F"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2D7FC278"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9544FE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7503</w:t>
            </w:r>
          </w:p>
        </w:tc>
        <w:tc>
          <w:tcPr>
            <w:tcW w:w="1008" w:type="dxa"/>
            <w:shd w:val="clear" w:color="auto" w:fill="auto"/>
            <w:hideMark/>
          </w:tcPr>
          <w:p w14:paraId="5289663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C23595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Jamieson &amp; Thompson Sawmill</w:t>
            </w:r>
          </w:p>
        </w:tc>
        <w:tc>
          <w:tcPr>
            <w:tcW w:w="1404" w:type="dxa"/>
            <w:shd w:val="clear" w:color="auto" w:fill="auto"/>
            <w:hideMark/>
          </w:tcPr>
          <w:p w14:paraId="732861FB"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Regional</w:t>
            </w:r>
          </w:p>
        </w:tc>
        <w:tc>
          <w:tcPr>
            <w:tcW w:w="3067" w:type="dxa"/>
            <w:shd w:val="clear" w:color="auto" w:fill="auto"/>
            <w:hideMark/>
          </w:tcPr>
          <w:p w14:paraId="6F43DDA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199C540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726B4C81" w14:textId="77777777" w:rsidTr="00137E6A">
        <w:trPr>
          <w:trHeight w:val="255"/>
        </w:trPr>
        <w:tc>
          <w:tcPr>
            <w:tcW w:w="1297" w:type="dxa"/>
          </w:tcPr>
          <w:p w14:paraId="281DEA38"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EAF2CDB"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41587E1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2812</w:t>
            </w:r>
          </w:p>
        </w:tc>
        <w:tc>
          <w:tcPr>
            <w:tcW w:w="1008" w:type="dxa"/>
            <w:shd w:val="clear" w:color="auto" w:fill="auto"/>
            <w:hideMark/>
          </w:tcPr>
          <w:p w14:paraId="7AEAECF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192603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Jirnkee Water Race</w:t>
            </w:r>
          </w:p>
        </w:tc>
        <w:tc>
          <w:tcPr>
            <w:tcW w:w="1404" w:type="dxa"/>
            <w:shd w:val="clear" w:color="auto" w:fill="auto"/>
            <w:hideMark/>
          </w:tcPr>
          <w:p w14:paraId="0781910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10A5366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m either side of race.</w:t>
            </w:r>
          </w:p>
        </w:tc>
        <w:tc>
          <w:tcPr>
            <w:tcW w:w="2431" w:type="dxa"/>
            <w:shd w:val="clear" w:color="auto" w:fill="auto"/>
          </w:tcPr>
          <w:p w14:paraId="2D24A8C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B770E8">
              <w:rPr>
                <w:rFonts w:asciiTheme="minorHAnsi" w:eastAsia="Times New Roman" w:hAnsiTheme="minorHAnsi" w:cstheme="minorHAnsi"/>
                <w:color w:val="000000"/>
                <w:sz w:val="20"/>
                <w:szCs w:val="20"/>
                <w:lang w:eastAsia="en-AU"/>
              </w:rPr>
              <w:t>Develop and comply with a SMZ plan</w:t>
            </w:r>
          </w:p>
        </w:tc>
      </w:tr>
      <w:tr w:rsidR="00B770E8" w:rsidRPr="0049503D" w14:paraId="7EA3E6E6" w14:textId="77777777" w:rsidTr="00137E6A">
        <w:trPr>
          <w:trHeight w:val="255"/>
        </w:trPr>
        <w:tc>
          <w:tcPr>
            <w:tcW w:w="1297" w:type="dxa"/>
          </w:tcPr>
          <w:p w14:paraId="1962E0E2"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015A06DC"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75C5E7B5"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7153</w:t>
            </w:r>
          </w:p>
        </w:tc>
        <w:tc>
          <w:tcPr>
            <w:tcW w:w="1008" w:type="dxa"/>
            <w:shd w:val="clear" w:color="auto" w:fill="auto"/>
            <w:hideMark/>
          </w:tcPr>
          <w:p w14:paraId="4456F707"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74F98B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Lady Vera Battery</w:t>
            </w:r>
          </w:p>
        </w:tc>
        <w:tc>
          <w:tcPr>
            <w:tcW w:w="1404" w:type="dxa"/>
            <w:shd w:val="clear" w:color="auto" w:fill="auto"/>
            <w:hideMark/>
          </w:tcPr>
          <w:p w14:paraId="23A18D4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State</w:t>
            </w:r>
          </w:p>
        </w:tc>
        <w:tc>
          <w:tcPr>
            <w:tcW w:w="3067" w:type="dxa"/>
            <w:shd w:val="clear" w:color="auto" w:fill="auto"/>
            <w:hideMark/>
          </w:tcPr>
          <w:p w14:paraId="07B5A18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5E019AF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18ECB3E8" w14:textId="77777777" w:rsidTr="00137E6A">
        <w:trPr>
          <w:trHeight w:val="255"/>
        </w:trPr>
        <w:tc>
          <w:tcPr>
            <w:tcW w:w="1297" w:type="dxa"/>
          </w:tcPr>
          <w:p w14:paraId="70DE0395"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03C590D"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76310D2E"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7157</w:t>
            </w:r>
          </w:p>
        </w:tc>
        <w:tc>
          <w:tcPr>
            <w:tcW w:w="1008" w:type="dxa"/>
            <w:shd w:val="clear" w:color="auto" w:fill="auto"/>
            <w:hideMark/>
          </w:tcPr>
          <w:p w14:paraId="52D38629"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7CEB4D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Lily Creek Battery and Mine Site</w:t>
            </w:r>
          </w:p>
        </w:tc>
        <w:tc>
          <w:tcPr>
            <w:tcW w:w="1404" w:type="dxa"/>
            <w:shd w:val="clear" w:color="auto" w:fill="auto"/>
            <w:hideMark/>
          </w:tcPr>
          <w:p w14:paraId="6FFBEC0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w:t>
            </w:r>
          </w:p>
        </w:tc>
        <w:tc>
          <w:tcPr>
            <w:tcW w:w="3067" w:type="dxa"/>
            <w:shd w:val="clear" w:color="auto" w:fill="auto"/>
            <w:hideMark/>
          </w:tcPr>
          <w:p w14:paraId="2E99A4A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574F513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390B9208" w14:textId="77777777" w:rsidTr="00137E6A">
        <w:trPr>
          <w:trHeight w:val="255"/>
        </w:trPr>
        <w:tc>
          <w:tcPr>
            <w:tcW w:w="1297" w:type="dxa"/>
          </w:tcPr>
          <w:p w14:paraId="4BBE92D6"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914077D"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407027E4"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7545</w:t>
            </w:r>
          </w:p>
        </w:tc>
        <w:tc>
          <w:tcPr>
            <w:tcW w:w="1008" w:type="dxa"/>
            <w:shd w:val="clear" w:color="auto" w:fill="auto"/>
            <w:hideMark/>
          </w:tcPr>
          <w:p w14:paraId="29B73BB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57B4FF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Little Mississippi Tramway</w:t>
            </w:r>
          </w:p>
        </w:tc>
        <w:tc>
          <w:tcPr>
            <w:tcW w:w="1404" w:type="dxa"/>
            <w:shd w:val="clear" w:color="auto" w:fill="auto"/>
            <w:hideMark/>
          </w:tcPr>
          <w:p w14:paraId="16B7D18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4EE32B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m either side of tramway.</w:t>
            </w:r>
          </w:p>
        </w:tc>
        <w:tc>
          <w:tcPr>
            <w:tcW w:w="2431" w:type="dxa"/>
            <w:shd w:val="clear" w:color="auto" w:fill="auto"/>
          </w:tcPr>
          <w:p w14:paraId="611D3874"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7F58D9DF" w14:textId="77777777" w:rsidTr="00137E6A">
        <w:trPr>
          <w:trHeight w:val="255"/>
        </w:trPr>
        <w:tc>
          <w:tcPr>
            <w:tcW w:w="1297" w:type="dxa"/>
          </w:tcPr>
          <w:p w14:paraId="0BEE1939"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484A4ACA"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6524123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2751</w:t>
            </w:r>
          </w:p>
        </w:tc>
        <w:tc>
          <w:tcPr>
            <w:tcW w:w="1008" w:type="dxa"/>
            <w:shd w:val="clear" w:color="auto" w:fill="auto"/>
            <w:hideMark/>
          </w:tcPr>
          <w:p w14:paraId="33DC3C06"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2F77CC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Maidentown Township Site</w:t>
            </w:r>
          </w:p>
        </w:tc>
        <w:tc>
          <w:tcPr>
            <w:tcW w:w="1404" w:type="dxa"/>
            <w:shd w:val="clear" w:color="auto" w:fill="auto"/>
            <w:hideMark/>
          </w:tcPr>
          <w:p w14:paraId="0B7BE7B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B7635F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1024689"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5E6AD7F1" w14:textId="77777777" w:rsidTr="00137E6A">
        <w:trPr>
          <w:trHeight w:val="255"/>
        </w:trPr>
        <w:tc>
          <w:tcPr>
            <w:tcW w:w="1297" w:type="dxa"/>
          </w:tcPr>
          <w:p w14:paraId="0EAB33A1"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58E8657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6688F54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75119</w:t>
            </w:r>
          </w:p>
        </w:tc>
        <w:tc>
          <w:tcPr>
            <w:tcW w:w="1008" w:type="dxa"/>
            <w:shd w:val="clear" w:color="auto" w:fill="auto"/>
            <w:hideMark/>
          </w:tcPr>
          <w:p w14:paraId="2F373C80"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518D6C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Marthavale Mill Site</w:t>
            </w:r>
          </w:p>
        </w:tc>
        <w:tc>
          <w:tcPr>
            <w:tcW w:w="1404" w:type="dxa"/>
            <w:shd w:val="clear" w:color="auto" w:fill="auto"/>
            <w:hideMark/>
          </w:tcPr>
          <w:p w14:paraId="54F5BB0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721426A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0A1B8FDD"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7A81A998" w14:textId="77777777" w:rsidTr="00137E6A">
        <w:trPr>
          <w:trHeight w:val="255"/>
        </w:trPr>
        <w:tc>
          <w:tcPr>
            <w:tcW w:w="1297" w:type="dxa"/>
          </w:tcPr>
          <w:p w14:paraId="43EB1D68"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2DD3E4FE"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35049F51"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7572</w:t>
            </w:r>
          </w:p>
        </w:tc>
        <w:tc>
          <w:tcPr>
            <w:tcW w:w="1008" w:type="dxa"/>
            <w:shd w:val="clear" w:color="auto" w:fill="auto"/>
            <w:hideMark/>
          </w:tcPr>
          <w:p w14:paraId="0D60C55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480399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McDonalds Hut</w:t>
            </w:r>
          </w:p>
        </w:tc>
        <w:tc>
          <w:tcPr>
            <w:tcW w:w="1404" w:type="dxa"/>
            <w:shd w:val="clear" w:color="auto" w:fill="auto"/>
            <w:hideMark/>
          </w:tcPr>
          <w:p w14:paraId="562DD6D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Of interest</w:t>
            </w:r>
          </w:p>
        </w:tc>
        <w:tc>
          <w:tcPr>
            <w:tcW w:w="3067" w:type="dxa"/>
            <w:shd w:val="clear" w:color="auto" w:fill="auto"/>
            <w:hideMark/>
          </w:tcPr>
          <w:p w14:paraId="37976AB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46E5D74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07E580A0" w14:textId="77777777" w:rsidTr="00137E6A">
        <w:trPr>
          <w:trHeight w:val="255"/>
        </w:trPr>
        <w:tc>
          <w:tcPr>
            <w:tcW w:w="1297" w:type="dxa"/>
          </w:tcPr>
          <w:p w14:paraId="5B54196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445EDDD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0670F951"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7564</w:t>
            </w:r>
          </w:p>
        </w:tc>
        <w:tc>
          <w:tcPr>
            <w:tcW w:w="1008" w:type="dxa"/>
            <w:shd w:val="clear" w:color="auto" w:fill="auto"/>
            <w:hideMark/>
          </w:tcPr>
          <w:p w14:paraId="37195019"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122A75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Mine Site (Cassilis)</w:t>
            </w:r>
          </w:p>
        </w:tc>
        <w:tc>
          <w:tcPr>
            <w:tcW w:w="1404" w:type="dxa"/>
            <w:shd w:val="clear" w:color="auto" w:fill="auto"/>
            <w:hideMark/>
          </w:tcPr>
          <w:p w14:paraId="097ADA2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490EBA7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551453F3"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12F1AEC5" w14:textId="77777777" w:rsidTr="00137E6A">
        <w:trPr>
          <w:trHeight w:val="255"/>
        </w:trPr>
        <w:tc>
          <w:tcPr>
            <w:tcW w:w="1297" w:type="dxa"/>
          </w:tcPr>
          <w:p w14:paraId="0A842A75"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0B5D840D"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D9FAD6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2127</w:t>
            </w:r>
          </w:p>
        </w:tc>
        <w:tc>
          <w:tcPr>
            <w:tcW w:w="1008" w:type="dxa"/>
            <w:shd w:val="clear" w:color="auto" w:fill="auto"/>
            <w:hideMark/>
          </w:tcPr>
          <w:p w14:paraId="11CB471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E7329E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Mississippi Creek Quarry &amp; Tramline</w:t>
            </w:r>
          </w:p>
        </w:tc>
        <w:tc>
          <w:tcPr>
            <w:tcW w:w="1404" w:type="dxa"/>
            <w:shd w:val="clear" w:color="auto" w:fill="auto"/>
            <w:hideMark/>
          </w:tcPr>
          <w:p w14:paraId="631C4A8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4F6315C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m either side of tramway.</w:t>
            </w:r>
          </w:p>
        </w:tc>
        <w:tc>
          <w:tcPr>
            <w:tcW w:w="2431" w:type="dxa"/>
            <w:shd w:val="clear" w:color="auto" w:fill="auto"/>
          </w:tcPr>
          <w:p w14:paraId="2748124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2200F2F1" w14:textId="77777777" w:rsidTr="00137E6A">
        <w:trPr>
          <w:trHeight w:val="255"/>
        </w:trPr>
        <w:tc>
          <w:tcPr>
            <w:tcW w:w="1297" w:type="dxa"/>
          </w:tcPr>
          <w:p w14:paraId="5CCA7CE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5F2692BE"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65D8614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7177</w:t>
            </w:r>
          </w:p>
        </w:tc>
        <w:tc>
          <w:tcPr>
            <w:tcW w:w="1008" w:type="dxa"/>
            <w:shd w:val="clear" w:color="auto" w:fill="auto"/>
            <w:hideMark/>
          </w:tcPr>
          <w:p w14:paraId="3918F454"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D6206F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Morning Star Mine and Waterwheel</w:t>
            </w:r>
          </w:p>
        </w:tc>
        <w:tc>
          <w:tcPr>
            <w:tcW w:w="1404" w:type="dxa"/>
            <w:shd w:val="clear" w:color="auto" w:fill="auto"/>
            <w:hideMark/>
          </w:tcPr>
          <w:p w14:paraId="04B12FE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 VHR</w:t>
            </w:r>
          </w:p>
        </w:tc>
        <w:tc>
          <w:tcPr>
            <w:tcW w:w="3067" w:type="dxa"/>
            <w:shd w:val="clear" w:color="auto" w:fill="auto"/>
            <w:hideMark/>
          </w:tcPr>
          <w:p w14:paraId="1C86ACE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5A3A51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5DD85AF5" w14:textId="77777777" w:rsidTr="00137E6A">
        <w:trPr>
          <w:trHeight w:val="255"/>
        </w:trPr>
        <w:tc>
          <w:tcPr>
            <w:tcW w:w="1297" w:type="dxa"/>
          </w:tcPr>
          <w:p w14:paraId="1974D90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32B5997C"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7BCE04A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7497</w:t>
            </w:r>
          </w:p>
        </w:tc>
        <w:tc>
          <w:tcPr>
            <w:tcW w:w="1008" w:type="dxa"/>
            <w:shd w:val="clear" w:color="auto" w:fill="auto"/>
            <w:hideMark/>
          </w:tcPr>
          <w:p w14:paraId="2994ABD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791540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Moscow Villa</w:t>
            </w:r>
          </w:p>
        </w:tc>
        <w:tc>
          <w:tcPr>
            <w:tcW w:w="1404" w:type="dxa"/>
            <w:shd w:val="clear" w:color="auto" w:fill="auto"/>
            <w:hideMark/>
          </w:tcPr>
          <w:p w14:paraId="2D50C91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0F3E39B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6138DF3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44AAAB89" w14:textId="77777777" w:rsidTr="00137E6A">
        <w:trPr>
          <w:trHeight w:val="255"/>
        </w:trPr>
        <w:tc>
          <w:tcPr>
            <w:tcW w:w="1297" w:type="dxa"/>
          </w:tcPr>
          <w:p w14:paraId="50264D42"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86EB82A"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7A9BFF44"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7183</w:t>
            </w:r>
          </w:p>
        </w:tc>
        <w:tc>
          <w:tcPr>
            <w:tcW w:w="1008" w:type="dxa"/>
            <w:shd w:val="clear" w:color="auto" w:fill="auto"/>
            <w:hideMark/>
          </w:tcPr>
          <w:p w14:paraId="4D9CD601"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4CAB96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Mountain Maid Battery</w:t>
            </w:r>
          </w:p>
        </w:tc>
        <w:tc>
          <w:tcPr>
            <w:tcW w:w="1404" w:type="dxa"/>
            <w:shd w:val="clear" w:color="auto" w:fill="auto"/>
            <w:hideMark/>
          </w:tcPr>
          <w:p w14:paraId="4037AAD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32A1CEB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50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048385A5"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1C088F1F" w14:textId="77777777" w:rsidTr="00137E6A">
        <w:trPr>
          <w:trHeight w:val="255"/>
        </w:trPr>
        <w:tc>
          <w:tcPr>
            <w:tcW w:w="1297" w:type="dxa"/>
          </w:tcPr>
          <w:p w14:paraId="62838122"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9FDD17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4958989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7184</w:t>
            </w:r>
          </w:p>
        </w:tc>
        <w:tc>
          <w:tcPr>
            <w:tcW w:w="1008" w:type="dxa"/>
            <w:shd w:val="clear" w:color="auto" w:fill="auto"/>
            <w:hideMark/>
          </w:tcPr>
          <w:p w14:paraId="66E2D010"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654F5A4"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Mountaineer Mine Site</w:t>
            </w:r>
          </w:p>
        </w:tc>
        <w:tc>
          <w:tcPr>
            <w:tcW w:w="1404" w:type="dxa"/>
            <w:shd w:val="clear" w:color="auto" w:fill="auto"/>
            <w:hideMark/>
          </w:tcPr>
          <w:p w14:paraId="246069C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21C6989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5AD798AA"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49DAE0BA" w14:textId="77777777" w:rsidTr="00137E6A">
        <w:trPr>
          <w:trHeight w:val="255"/>
        </w:trPr>
        <w:tc>
          <w:tcPr>
            <w:tcW w:w="1297" w:type="dxa"/>
          </w:tcPr>
          <w:p w14:paraId="0F67582E"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0AAE8DDE"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6585371E"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1963</w:t>
            </w:r>
          </w:p>
        </w:tc>
        <w:tc>
          <w:tcPr>
            <w:tcW w:w="1008" w:type="dxa"/>
            <w:shd w:val="clear" w:color="auto" w:fill="auto"/>
            <w:hideMark/>
          </w:tcPr>
          <w:p w14:paraId="42A05FF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D8DD64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New Chum Battery</w:t>
            </w:r>
          </w:p>
        </w:tc>
        <w:tc>
          <w:tcPr>
            <w:tcW w:w="1404" w:type="dxa"/>
            <w:shd w:val="clear" w:color="auto" w:fill="auto"/>
            <w:hideMark/>
          </w:tcPr>
          <w:p w14:paraId="6561417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State, VHR</w:t>
            </w:r>
          </w:p>
        </w:tc>
        <w:tc>
          <w:tcPr>
            <w:tcW w:w="3067" w:type="dxa"/>
            <w:shd w:val="clear" w:color="auto" w:fill="auto"/>
            <w:hideMark/>
          </w:tcPr>
          <w:p w14:paraId="5F18975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4D72D82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1E0A9EDC" w14:textId="77777777" w:rsidTr="00137E6A">
        <w:trPr>
          <w:trHeight w:val="255"/>
        </w:trPr>
        <w:tc>
          <w:tcPr>
            <w:tcW w:w="1297" w:type="dxa"/>
          </w:tcPr>
          <w:p w14:paraId="6CEC1EE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3969796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E623769"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7501</w:t>
            </w:r>
          </w:p>
        </w:tc>
        <w:tc>
          <w:tcPr>
            <w:tcW w:w="1008" w:type="dxa"/>
            <w:shd w:val="clear" w:color="auto" w:fill="auto"/>
            <w:hideMark/>
          </w:tcPr>
          <w:p w14:paraId="38F4815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712204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Peter Ah Sen’s Sawmill</w:t>
            </w:r>
          </w:p>
        </w:tc>
        <w:tc>
          <w:tcPr>
            <w:tcW w:w="1404" w:type="dxa"/>
            <w:shd w:val="clear" w:color="auto" w:fill="auto"/>
            <w:hideMark/>
          </w:tcPr>
          <w:p w14:paraId="2D6BFB9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State</w:t>
            </w:r>
          </w:p>
        </w:tc>
        <w:tc>
          <w:tcPr>
            <w:tcW w:w="3067" w:type="dxa"/>
            <w:shd w:val="clear" w:color="auto" w:fill="auto"/>
            <w:hideMark/>
          </w:tcPr>
          <w:p w14:paraId="229F762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150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5A843C5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5512D3F3" w14:textId="77777777" w:rsidTr="00137E6A">
        <w:trPr>
          <w:trHeight w:val="255"/>
        </w:trPr>
        <w:tc>
          <w:tcPr>
            <w:tcW w:w="1297" w:type="dxa"/>
          </w:tcPr>
          <w:p w14:paraId="187D1093"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10F1A92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1F2F72A"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7222</w:t>
            </w:r>
          </w:p>
        </w:tc>
        <w:tc>
          <w:tcPr>
            <w:tcW w:w="1008" w:type="dxa"/>
            <w:shd w:val="clear" w:color="auto" w:fill="auto"/>
            <w:hideMark/>
          </w:tcPr>
          <w:p w14:paraId="0100D05E"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17464BE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Red Rose Battery</w:t>
            </w:r>
          </w:p>
        </w:tc>
        <w:tc>
          <w:tcPr>
            <w:tcW w:w="1404" w:type="dxa"/>
            <w:shd w:val="clear" w:color="auto" w:fill="auto"/>
            <w:hideMark/>
          </w:tcPr>
          <w:p w14:paraId="7EDB187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3646650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459DE2C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B770E8">
              <w:rPr>
                <w:rFonts w:asciiTheme="minorHAnsi" w:eastAsia="Times New Roman" w:hAnsiTheme="minorHAnsi" w:cstheme="minorHAnsi"/>
                <w:color w:val="000000"/>
                <w:sz w:val="20"/>
                <w:szCs w:val="20"/>
                <w:lang w:eastAsia="en-AU"/>
              </w:rPr>
              <w:t>Develop and comply with a SMZ plan</w:t>
            </w:r>
          </w:p>
        </w:tc>
      </w:tr>
      <w:tr w:rsidR="00B770E8" w:rsidRPr="0049503D" w14:paraId="5E79CF6F" w14:textId="77777777" w:rsidTr="00137E6A">
        <w:trPr>
          <w:trHeight w:val="255"/>
        </w:trPr>
        <w:tc>
          <w:tcPr>
            <w:tcW w:w="1297" w:type="dxa"/>
          </w:tcPr>
          <w:p w14:paraId="4E59E652"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9E5B7D8"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CCAD46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6790</w:t>
            </w:r>
          </w:p>
        </w:tc>
        <w:tc>
          <w:tcPr>
            <w:tcW w:w="1008" w:type="dxa"/>
            <w:shd w:val="clear" w:color="auto" w:fill="auto"/>
            <w:hideMark/>
          </w:tcPr>
          <w:p w14:paraId="7C443635"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FE07C9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Stirling</w:t>
            </w:r>
          </w:p>
        </w:tc>
        <w:tc>
          <w:tcPr>
            <w:tcW w:w="1404" w:type="dxa"/>
            <w:shd w:val="clear" w:color="auto" w:fill="auto"/>
            <w:hideMark/>
          </w:tcPr>
          <w:p w14:paraId="4217EDD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2B0C342A"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xml:space="preserve">Maintain a SPZ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0E39E7A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04623665" w14:textId="77777777" w:rsidTr="00137E6A">
        <w:trPr>
          <w:trHeight w:val="255"/>
        </w:trPr>
        <w:tc>
          <w:tcPr>
            <w:tcW w:w="1297" w:type="dxa"/>
          </w:tcPr>
          <w:p w14:paraId="0217AB45"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11236A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2C7948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7496</w:t>
            </w:r>
          </w:p>
        </w:tc>
        <w:tc>
          <w:tcPr>
            <w:tcW w:w="1008" w:type="dxa"/>
            <w:shd w:val="clear" w:color="auto" w:fill="auto"/>
            <w:hideMark/>
          </w:tcPr>
          <w:p w14:paraId="0D9A43E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22AEF1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T. Evans Grave Site</w:t>
            </w:r>
          </w:p>
        </w:tc>
        <w:tc>
          <w:tcPr>
            <w:tcW w:w="1404" w:type="dxa"/>
            <w:shd w:val="clear" w:color="auto" w:fill="auto"/>
            <w:hideMark/>
          </w:tcPr>
          <w:p w14:paraId="74235C2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0B9469A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57A5881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B770E8">
              <w:rPr>
                <w:rFonts w:asciiTheme="minorHAnsi" w:eastAsia="Times New Roman" w:hAnsiTheme="minorHAnsi" w:cstheme="minorHAnsi"/>
                <w:color w:val="000000"/>
                <w:sz w:val="20"/>
                <w:szCs w:val="20"/>
                <w:lang w:eastAsia="en-AU"/>
              </w:rPr>
              <w:t>Develop and comply with a SMZ plan</w:t>
            </w:r>
          </w:p>
        </w:tc>
      </w:tr>
      <w:tr w:rsidR="00B770E8" w:rsidRPr="0049503D" w14:paraId="4461EEE0" w14:textId="77777777" w:rsidTr="00137E6A">
        <w:trPr>
          <w:trHeight w:val="255"/>
        </w:trPr>
        <w:tc>
          <w:tcPr>
            <w:tcW w:w="1297" w:type="dxa"/>
          </w:tcPr>
          <w:p w14:paraId="46CD6CF9"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51DA73B5"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4495CC2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7266</w:t>
            </w:r>
          </w:p>
        </w:tc>
        <w:tc>
          <w:tcPr>
            <w:tcW w:w="1008" w:type="dxa"/>
            <w:shd w:val="clear" w:color="auto" w:fill="auto"/>
            <w:hideMark/>
          </w:tcPr>
          <w:p w14:paraId="41C504FA"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E5CAF6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Tierneys Creek Battery &amp; Mine Site</w:t>
            </w:r>
          </w:p>
        </w:tc>
        <w:tc>
          <w:tcPr>
            <w:tcW w:w="1404" w:type="dxa"/>
            <w:shd w:val="clear" w:color="auto" w:fill="auto"/>
            <w:hideMark/>
          </w:tcPr>
          <w:p w14:paraId="04C0FDC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7AD5419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100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6243215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3DB9EC92" w14:textId="77777777" w:rsidTr="00137E6A">
        <w:trPr>
          <w:trHeight w:val="255"/>
        </w:trPr>
        <w:tc>
          <w:tcPr>
            <w:tcW w:w="1297" w:type="dxa"/>
          </w:tcPr>
          <w:p w14:paraId="7C15E80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F7360E2"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3858A02F"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2584</w:t>
            </w:r>
          </w:p>
        </w:tc>
        <w:tc>
          <w:tcPr>
            <w:tcW w:w="1008" w:type="dxa"/>
            <w:shd w:val="clear" w:color="auto" w:fill="auto"/>
            <w:hideMark/>
          </w:tcPr>
          <w:p w14:paraId="3B05FC1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FA425F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Tubal Cain Mine</w:t>
            </w:r>
          </w:p>
        </w:tc>
        <w:tc>
          <w:tcPr>
            <w:tcW w:w="1404" w:type="dxa"/>
            <w:shd w:val="clear" w:color="auto" w:fill="auto"/>
            <w:hideMark/>
          </w:tcPr>
          <w:p w14:paraId="07505B8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shd w:val="clear" w:color="auto" w:fill="auto"/>
            <w:hideMark/>
          </w:tcPr>
          <w:p w14:paraId="30D32C5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3058121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B770E8">
              <w:rPr>
                <w:rFonts w:asciiTheme="minorHAnsi" w:eastAsia="Times New Roman" w:hAnsiTheme="minorHAnsi" w:cstheme="minorHAnsi"/>
                <w:color w:val="000000"/>
                <w:sz w:val="20"/>
                <w:szCs w:val="20"/>
                <w:lang w:eastAsia="en-AU"/>
              </w:rPr>
              <w:t>Develop and comply with a SMZ plan</w:t>
            </w:r>
          </w:p>
        </w:tc>
      </w:tr>
      <w:tr w:rsidR="00B770E8" w:rsidRPr="0049503D" w14:paraId="7E1828D5" w14:textId="77777777" w:rsidTr="00137E6A">
        <w:trPr>
          <w:trHeight w:val="255"/>
        </w:trPr>
        <w:tc>
          <w:tcPr>
            <w:tcW w:w="1297" w:type="dxa"/>
          </w:tcPr>
          <w:p w14:paraId="20B5611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6959ED0B"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39E7A25A"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7273</w:t>
            </w:r>
          </w:p>
        </w:tc>
        <w:tc>
          <w:tcPr>
            <w:tcW w:w="1008" w:type="dxa"/>
            <w:shd w:val="clear" w:color="auto" w:fill="auto"/>
            <w:hideMark/>
          </w:tcPr>
          <w:p w14:paraId="064C2AFE"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331A130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Tubal Cain Mine &amp; Battery</w:t>
            </w:r>
          </w:p>
        </w:tc>
        <w:tc>
          <w:tcPr>
            <w:tcW w:w="1404" w:type="dxa"/>
            <w:shd w:val="clear" w:color="auto" w:fill="auto"/>
            <w:hideMark/>
          </w:tcPr>
          <w:p w14:paraId="0A583189"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74710745"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25</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2F30CC3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6467ECF6" w14:textId="77777777" w:rsidTr="00137E6A">
        <w:trPr>
          <w:trHeight w:val="255"/>
        </w:trPr>
        <w:tc>
          <w:tcPr>
            <w:tcW w:w="1297" w:type="dxa"/>
          </w:tcPr>
          <w:p w14:paraId="7FE36A10"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5268DD39"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1BFBC5D3"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2703</w:t>
            </w:r>
          </w:p>
        </w:tc>
        <w:tc>
          <w:tcPr>
            <w:tcW w:w="1008" w:type="dxa"/>
            <w:shd w:val="clear" w:color="auto" w:fill="auto"/>
            <w:hideMark/>
          </w:tcPr>
          <w:p w14:paraId="24E0FBA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6622305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Tyers-Traralgon Pipeline (incl. quarry and kiln)</w:t>
            </w:r>
          </w:p>
        </w:tc>
        <w:tc>
          <w:tcPr>
            <w:tcW w:w="1404" w:type="dxa"/>
            <w:shd w:val="clear" w:color="auto" w:fill="auto"/>
            <w:hideMark/>
          </w:tcPr>
          <w:p w14:paraId="48A68108"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Regional</w:t>
            </w:r>
          </w:p>
        </w:tc>
        <w:tc>
          <w:tcPr>
            <w:tcW w:w="3067" w:type="dxa"/>
            <w:shd w:val="clear" w:color="auto" w:fill="auto"/>
            <w:hideMark/>
          </w:tcPr>
          <w:p w14:paraId="36B0E58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m either side of track.</w:t>
            </w:r>
          </w:p>
        </w:tc>
        <w:tc>
          <w:tcPr>
            <w:tcW w:w="2431" w:type="dxa"/>
            <w:shd w:val="clear" w:color="auto" w:fill="auto"/>
          </w:tcPr>
          <w:p w14:paraId="3B631D4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B770E8">
              <w:rPr>
                <w:rFonts w:asciiTheme="minorHAnsi" w:eastAsia="Times New Roman" w:hAnsiTheme="minorHAnsi" w:cstheme="minorHAnsi"/>
                <w:color w:val="000000"/>
                <w:sz w:val="20"/>
                <w:szCs w:val="20"/>
                <w:lang w:eastAsia="en-AU"/>
              </w:rPr>
              <w:t>Develop and comply with a SMZ plan</w:t>
            </w:r>
          </w:p>
        </w:tc>
      </w:tr>
      <w:tr w:rsidR="00B770E8" w:rsidRPr="0049503D" w14:paraId="391098E9" w14:textId="77777777" w:rsidTr="00137E6A">
        <w:trPr>
          <w:trHeight w:val="255"/>
        </w:trPr>
        <w:tc>
          <w:tcPr>
            <w:tcW w:w="1297" w:type="dxa"/>
          </w:tcPr>
          <w:p w14:paraId="01FA78FB"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00FFDFF9"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733FFC11"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7449</w:t>
            </w:r>
          </w:p>
        </w:tc>
        <w:tc>
          <w:tcPr>
            <w:tcW w:w="1008" w:type="dxa"/>
            <w:shd w:val="clear" w:color="auto" w:fill="auto"/>
            <w:hideMark/>
          </w:tcPr>
          <w:p w14:paraId="78B61A3E"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D19B64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Washington Winch</w:t>
            </w:r>
          </w:p>
        </w:tc>
        <w:tc>
          <w:tcPr>
            <w:tcW w:w="1404" w:type="dxa"/>
            <w:shd w:val="clear" w:color="auto" w:fill="auto"/>
            <w:hideMark/>
          </w:tcPr>
          <w:p w14:paraId="5E72C87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State, VHR</w:t>
            </w:r>
          </w:p>
        </w:tc>
        <w:tc>
          <w:tcPr>
            <w:tcW w:w="3067" w:type="dxa"/>
            <w:shd w:val="clear" w:color="auto" w:fill="auto"/>
            <w:hideMark/>
          </w:tcPr>
          <w:p w14:paraId="74805A4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200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B13938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1570FBF1" w14:textId="77777777" w:rsidTr="00137E6A">
        <w:trPr>
          <w:trHeight w:val="255"/>
        </w:trPr>
        <w:tc>
          <w:tcPr>
            <w:tcW w:w="1297" w:type="dxa"/>
          </w:tcPr>
          <w:p w14:paraId="4CC6F2E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07610347"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2FC7643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7562</w:t>
            </w:r>
          </w:p>
        </w:tc>
        <w:tc>
          <w:tcPr>
            <w:tcW w:w="1008" w:type="dxa"/>
            <w:shd w:val="clear" w:color="auto" w:fill="auto"/>
            <w:hideMark/>
          </w:tcPr>
          <w:p w14:paraId="0F5CF012"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7B72A4B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White Bridge Sawmill</w:t>
            </w:r>
          </w:p>
        </w:tc>
        <w:tc>
          <w:tcPr>
            <w:tcW w:w="1404" w:type="dxa"/>
            <w:shd w:val="clear" w:color="auto" w:fill="auto"/>
            <w:hideMark/>
          </w:tcPr>
          <w:p w14:paraId="78254FC6"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Of interest</w:t>
            </w:r>
          </w:p>
        </w:tc>
        <w:tc>
          <w:tcPr>
            <w:tcW w:w="3067" w:type="dxa"/>
            <w:shd w:val="clear" w:color="auto" w:fill="auto"/>
            <w:hideMark/>
          </w:tcPr>
          <w:p w14:paraId="4A725CBC"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20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205C713D"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5645281E" w14:textId="77777777" w:rsidTr="00137E6A">
        <w:trPr>
          <w:trHeight w:val="255"/>
        </w:trPr>
        <w:tc>
          <w:tcPr>
            <w:tcW w:w="1297" w:type="dxa"/>
          </w:tcPr>
          <w:p w14:paraId="2A7E0AAB"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406C0BDA"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0C0F79D9"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7296</w:t>
            </w:r>
          </w:p>
        </w:tc>
        <w:tc>
          <w:tcPr>
            <w:tcW w:w="1008" w:type="dxa"/>
            <w:shd w:val="clear" w:color="auto" w:fill="auto"/>
            <w:hideMark/>
          </w:tcPr>
          <w:p w14:paraId="48C23088"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5CCC9BC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White Star No. 1 Mine Site</w:t>
            </w:r>
          </w:p>
        </w:tc>
        <w:tc>
          <w:tcPr>
            <w:tcW w:w="1404" w:type="dxa"/>
            <w:shd w:val="clear" w:color="auto" w:fill="auto"/>
            <w:hideMark/>
          </w:tcPr>
          <w:p w14:paraId="30823C33"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State</w:t>
            </w:r>
          </w:p>
        </w:tc>
        <w:tc>
          <w:tcPr>
            <w:tcW w:w="3067" w:type="dxa"/>
            <w:shd w:val="clear" w:color="auto" w:fill="auto"/>
            <w:hideMark/>
          </w:tcPr>
          <w:p w14:paraId="0F4C4ED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7D7A420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21C0DDE2" w14:textId="77777777" w:rsidTr="00137E6A">
        <w:trPr>
          <w:trHeight w:val="255"/>
        </w:trPr>
        <w:tc>
          <w:tcPr>
            <w:tcW w:w="1297" w:type="dxa"/>
          </w:tcPr>
          <w:p w14:paraId="3620EBAE"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shd w:val="clear" w:color="auto" w:fill="auto"/>
            <w:hideMark/>
          </w:tcPr>
          <w:p w14:paraId="27FE3174"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shd w:val="clear" w:color="auto" w:fill="auto"/>
            <w:noWrap/>
            <w:hideMark/>
          </w:tcPr>
          <w:p w14:paraId="5DBBEE4E"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7297</w:t>
            </w:r>
          </w:p>
        </w:tc>
        <w:tc>
          <w:tcPr>
            <w:tcW w:w="1008" w:type="dxa"/>
            <w:shd w:val="clear" w:color="auto" w:fill="auto"/>
            <w:hideMark/>
          </w:tcPr>
          <w:p w14:paraId="0DB204E6"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0172A7E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White Star No. 2 Mine Site</w:t>
            </w:r>
          </w:p>
        </w:tc>
        <w:tc>
          <w:tcPr>
            <w:tcW w:w="1404" w:type="dxa"/>
            <w:shd w:val="clear" w:color="auto" w:fill="auto"/>
            <w:hideMark/>
          </w:tcPr>
          <w:p w14:paraId="269EF852"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RNE-n, State</w:t>
            </w:r>
          </w:p>
        </w:tc>
        <w:tc>
          <w:tcPr>
            <w:tcW w:w="3067" w:type="dxa"/>
            <w:shd w:val="clear" w:color="auto" w:fill="auto"/>
            <w:hideMark/>
          </w:tcPr>
          <w:p w14:paraId="3BA92141"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SPZ of 50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626D9A2F"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3C011366" w14:textId="77777777" w:rsidTr="00E245B4">
        <w:trPr>
          <w:trHeight w:val="255"/>
        </w:trPr>
        <w:tc>
          <w:tcPr>
            <w:tcW w:w="1297" w:type="dxa"/>
            <w:tcBorders>
              <w:bottom w:val="single" w:sz="4" w:space="0" w:color="F79646" w:themeColor="accent6"/>
            </w:tcBorders>
          </w:tcPr>
          <w:p w14:paraId="7F0CF4A6"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811" w:type="dxa"/>
            <w:tcBorders>
              <w:bottom w:val="single" w:sz="4" w:space="0" w:color="F79646" w:themeColor="accent6"/>
            </w:tcBorders>
            <w:shd w:val="clear" w:color="auto" w:fill="auto"/>
            <w:hideMark/>
          </w:tcPr>
          <w:p w14:paraId="2F12846F" w14:textId="77777777" w:rsidR="00B770E8" w:rsidRPr="0049503D" w:rsidRDefault="00B770E8" w:rsidP="005164D8">
            <w:pPr>
              <w:spacing w:after="0" w:line="240" w:lineRule="auto"/>
              <w:rPr>
                <w:rFonts w:asciiTheme="minorHAnsi" w:eastAsia="Times New Roman" w:hAnsiTheme="minorHAnsi" w:cstheme="minorHAnsi"/>
                <w:color w:val="000000"/>
                <w:sz w:val="20"/>
                <w:szCs w:val="20"/>
                <w:lang w:eastAsia="en-AU"/>
              </w:rPr>
            </w:pPr>
          </w:p>
        </w:tc>
        <w:tc>
          <w:tcPr>
            <w:tcW w:w="820" w:type="dxa"/>
            <w:tcBorders>
              <w:bottom w:val="single" w:sz="4" w:space="0" w:color="F79646" w:themeColor="accent6"/>
            </w:tcBorders>
            <w:shd w:val="clear" w:color="auto" w:fill="auto"/>
            <w:noWrap/>
            <w:hideMark/>
          </w:tcPr>
          <w:p w14:paraId="746F612D"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7005</w:t>
            </w:r>
          </w:p>
        </w:tc>
        <w:tc>
          <w:tcPr>
            <w:tcW w:w="1008" w:type="dxa"/>
            <w:tcBorders>
              <w:bottom w:val="single" w:sz="4" w:space="0" w:color="F79646" w:themeColor="accent6"/>
            </w:tcBorders>
            <w:shd w:val="clear" w:color="auto" w:fill="auto"/>
            <w:hideMark/>
          </w:tcPr>
          <w:p w14:paraId="6FEFE6CB" w14:textId="77777777" w:rsidR="00B770E8" w:rsidRPr="0049503D"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 </w:t>
            </w:r>
          </w:p>
        </w:tc>
        <w:tc>
          <w:tcPr>
            <w:tcW w:w="1789" w:type="dxa"/>
            <w:tcBorders>
              <w:bottom w:val="single" w:sz="4" w:space="0" w:color="F79646" w:themeColor="accent6"/>
            </w:tcBorders>
            <w:shd w:val="clear" w:color="auto" w:fill="auto"/>
            <w:hideMark/>
          </w:tcPr>
          <w:p w14:paraId="6175E5DE"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Yahoo Creek Battery</w:t>
            </w:r>
          </w:p>
        </w:tc>
        <w:tc>
          <w:tcPr>
            <w:tcW w:w="1404" w:type="dxa"/>
            <w:tcBorders>
              <w:bottom w:val="single" w:sz="4" w:space="0" w:color="F79646" w:themeColor="accent6"/>
            </w:tcBorders>
            <w:shd w:val="clear" w:color="auto" w:fill="auto"/>
            <w:hideMark/>
          </w:tcPr>
          <w:p w14:paraId="030053B0"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Local</w:t>
            </w:r>
          </w:p>
        </w:tc>
        <w:tc>
          <w:tcPr>
            <w:tcW w:w="3067" w:type="dxa"/>
            <w:tcBorders>
              <w:bottom w:val="single" w:sz="4" w:space="0" w:color="F79646" w:themeColor="accent6"/>
            </w:tcBorders>
            <w:shd w:val="clear" w:color="auto" w:fill="auto"/>
            <w:hideMark/>
          </w:tcPr>
          <w:p w14:paraId="3E9738D7" w14:textId="77777777" w:rsidR="00B770E8" w:rsidRPr="0049503D" w:rsidRDefault="00B770E8" w:rsidP="00B953FE">
            <w:pPr>
              <w:spacing w:after="0" w:line="240" w:lineRule="auto"/>
              <w:rPr>
                <w:rFonts w:asciiTheme="minorHAnsi" w:eastAsia="Times New Roman" w:hAnsiTheme="minorHAnsi" w:cstheme="minorHAnsi"/>
                <w:color w:val="000000"/>
                <w:sz w:val="20"/>
                <w:szCs w:val="20"/>
                <w:lang w:eastAsia="en-AU"/>
              </w:rPr>
            </w:pPr>
            <w:r w:rsidRPr="0049503D">
              <w:rPr>
                <w:rFonts w:asciiTheme="minorHAnsi" w:eastAsia="Times New Roman" w:hAnsiTheme="minorHAnsi" w:cstheme="minorHAnsi"/>
                <w:color w:val="000000"/>
                <w:sz w:val="20"/>
                <w:szCs w:val="20"/>
                <w:lang w:eastAsia="en-AU"/>
              </w:rPr>
              <w:t>Maintain a SMZ of 10</w:t>
            </w:r>
            <w:r>
              <w:rPr>
                <w:rFonts w:asciiTheme="minorHAnsi" w:eastAsia="Times New Roman" w:hAnsiTheme="minorHAnsi" w:cstheme="minorHAnsi"/>
                <w:color w:val="000000"/>
                <w:sz w:val="20"/>
                <w:szCs w:val="20"/>
                <w:lang w:eastAsia="en-AU"/>
              </w:rPr>
              <w:t xml:space="preserve"> </w:t>
            </w:r>
            <w:r w:rsidRPr="0049503D">
              <w:rPr>
                <w:rFonts w:asciiTheme="minorHAnsi" w:eastAsia="Times New Roman" w:hAnsiTheme="minorHAnsi" w:cstheme="minorHAnsi"/>
                <w:color w:val="000000"/>
                <w:sz w:val="20"/>
                <w:szCs w:val="20"/>
                <w:lang w:eastAsia="en-AU"/>
              </w:rPr>
              <w:t xml:space="preserve">m radius </w:t>
            </w:r>
            <w:r>
              <w:rPr>
                <w:rFonts w:asciiTheme="minorHAnsi" w:eastAsia="Times New Roman" w:hAnsiTheme="minorHAnsi" w:cstheme="minorHAnsi"/>
                <w:color w:val="000000"/>
                <w:sz w:val="20"/>
                <w:szCs w:val="20"/>
                <w:lang w:eastAsia="en-AU"/>
              </w:rPr>
              <w:t>over</w:t>
            </w:r>
            <w:r w:rsidRPr="0049503D">
              <w:rPr>
                <w:rFonts w:asciiTheme="minorHAnsi" w:eastAsia="Times New Roman" w:hAnsiTheme="minorHAnsi" w:cstheme="minorHAnsi"/>
                <w:color w:val="000000"/>
                <w:sz w:val="20"/>
                <w:szCs w:val="20"/>
                <w:lang w:eastAsia="en-AU"/>
              </w:rPr>
              <w:t xml:space="preserve"> the site.</w:t>
            </w:r>
          </w:p>
        </w:tc>
        <w:tc>
          <w:tcPr>
            <w:tcW w:w="2431" w:type="dxa"/>
            <w:tcBorders>
              <w:bottom w:val="single" w:sz="4" w:space="0" w:color="F79646" w:themeColor="accent6"/>
            </w:tcBorders>
            <w:shd w:val="clear" w:color="auto" w:fill="auto"/>
          </w:tcPr>
          <w:p w14:paraId="4A6C68E6"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0777F823" w14:textId="77777777" w:rsidTr="00E245B4">
        <w:trPr>
          <w:trHeight w:val="255"/>
        </w:trPr>
        <w:tc>
          <w:tcPr>
            <w:tcW w:w="1297" w:type="dxa"/>
            <w:tcBorders>
              <w:top w:val="single" w:sz="4" w:space="0" w:color="F79646" w:themeColor="accent6"/>
              <w:bottom w:val="single" w:sz="4" w:space="0" w:color="F79646" w:themeColor="accent6"/>
              <w:right w:val="nil"/>
            </w:tcBorders>
          </w:tcPr>
          <w:p w14:paraId="105213B6" w14:textId="77777777" w:rsidR="00B770E8" w:rsidRDefault="00B770E8" w:rsidP="0090539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Horsham</w:t>
            </w:r>
          </w:p>
        </w:tc>
        <w:tc>
          <w:tcPr>
            <w:tcW w:w="1811" w:type="dxa"/>
            <w:tcBorders>
              <w:top w:val="single" w:sz="4" w:space="0" w:color="F79646" w:themeColor="accent6"/>
              <w:left w:val="nil"/>
              <w:bottom w:val="single" w:sz="4" w:space="0" w:color="F79646" w:themeColor="accent6"/>
              <w:right w:val="nil"/>
            </w:tcBorders>
            <w:shd w:val="clear" w:color="auto" w:fill="auto"/>
            <w:hideMark/>
          </w:tcPr>
          <w:p w14:paraId="37CAF6EC" w14:textId="77777777" w:rsidR="00B770E8" w:rsidRPr="005164D8" w:rsidRDefault="00B770E8" w:rsidP="00905390">
            <w:pPr>
              <w:spacing w:after="0" w:line="240" w:lineRule="auto"/>
              <w:rPr>
                <w:rFonts w:asciiTheme="minorHAnsi" w:eastAsia="Times New Roman" w:hAnsiTheme="minorHAnsi" w:cstheme="minorHAnsi"/>
                <w:color w:val="000000"/>
                <w:sz w:val="20"/>
                <w:szCs w:val="20"/>
                <w:lang w:eastAsia="en-AU"/>
              </w:rPr>
            </w:pPr>
            <w:r w:rsidRPr="00137E6A">
              <w:rPr>
                <w:rFonts w:asciiTheme="minorHAnsi" w:eastAsia="Times New Roman" w:hAnsiTheme="minorHAnsi" w:cstheme="minorHAnsi"/>
                <w:color w:val="000000"/>
                <w:sz w:val="20"/>
                <w:szCs w:val="20"/>
                <w:lang w:eastAsia="en-AU"/>
              </w:rPr>
              <w:t>Settlement Road</w:t>
            </w:r>
          </w:p>
        </w:tc>
        <w:tc>
          <w:tcPr>
            <w:tcW w:w="820" w:type="dxa"/>
            <w:tcBorders>
              <w:top w:val="single" w:sz="4" w:space="0" w:color="F79646" w:themeColor="accent6"/>
              <w:left w:val="nil"/>
              <w:bottom w:val="single" w:sz="4" w:space="0" w:color="F79646" w:themeColor="accent6"/>
              <w:right w:val="nil"/>
            </w:tcBorders>
            <w:shd w:val="clear" w:color="auto" w:fill="auto"/>
            <w:noWrap/>
            <w:hideMark/>
          </w:tcPr>
          <w:p w14:paraId="006F925B" w14:textId="77777777" w:rsidR="00B770E8" w:rsidRPr="005164D8" w:rsidRDefault="00B770E8" w:rsidP="00905390">
            <w:pPr>
              <w:spacing w:after="0" w:line="240" w:lineRule="auto"/>
              <w:jc w:val="center"/>
              <w:rPr>
                <w:rFonts w:asciiTheme="minorHAnsi" w:eastAsia="Times New Roman" w:hAnsiTheme="minorHAnsi" w:cstheme="minorHAnsi"/>
                <w:color w:val="000000"/>
                <w:sz w:val="20"/>
                <w:szCs w:val="20"/>
                <w:lang w:eastAsia="en-AU"/>
              </w:rPr>
            </w:pPr>
            <w:r w:rsidRPr="00137E6A">
              <w:rPr>
                <w:rFonts w:asciiTheme="minorHAnsi" w:eastAsia="Times New Roman" w:hAnsiTheme="minorHAnsi" w:cstheme="minorHAnsi"/>
                <w:color w:val="000000"/>
                <w:sz w:val="20"/>
                <w:szCs w:val="20"/>
                <w:lang w:eastAsia="en-AU"/>
              </w:rPr>
              <w:t>5090</w:t>
            </w:r>
          </w:p>
        </w:tc>
        <w:tc>
          <w:tcPr>
            <w:tcW w:w="1008" w:type="dxa"/>
            <w:tcBorders>
              <w:top w:val="single" w:sz="4" w:space="0" w:color="F79646" w:themeColor="accent6"/>
              <w:left w:val="nil"/>
              <w:bottom w:val="single" w:sz="4" w:space="0" w:color="F79646" w:themeColor="accent6"/>
              <w:right w:val="nil"/>
            </w:tcBorders>
            <w:shd w:val="clear" w:color="auto" w:fill="auto"/>
            <w:hideMark/>
          </w:tcPr>
          <w:p w14:paraId="534E5FA2" w14:textId="77777777" w:rsidR="00B770E8" w:rsidRPr="005164D8" w:rsidRDefault="00B770E8" w:rsidP="00905390">
            <w:pPr>
              <w:spacing w:after="0" w:line="240" w:lineRule="auto"/>
              <w:jc w:val="center"/>
              <w:rPr>
                <w:rFonts w:asciiTheme="minorHAnsi" w:eastAsia="Times New Roman" w:hAnsiTheme="minorHAnsi" w:cstheme="minorHAnsi"/>
                <w:color w:val="000000"/>
                <w:sz w:val="20"/>
                <w:szCs w:val="20"/>
                <w:lang w:eastAsia="en-AU"/>
              </w:rPr>
            </w:pPr>
            <w:r w:rsidRPr="00137E6A">
              <w:rPr>
                <w:rFonts w:asciiTheme="minorHAnsi" w:eastAsia="Times New Roman" w:hAnsiTheme="minorHAnsi" w:cstheme="minorHAnsi"/>
                <w:color w:val="000000"/>
                <w:sz w:val="20"/>
                <w:szCs w:val="20"/>
                <w:lang w:eastAsia="en-AU"/>
              </w:rPr>
              <w:t>B61</w:t>
            </w:r>
          </w:p>
        </w:tc>
        <w:tc>
          <w:tcPr>
            <w:tcW w:w="1789" w:type="dxa"/>
            <w:tcBorders>
              <w:top w:val="single" w:sz="4" w:space="0" w:color="F79646" w:themeColor="accent6"/>
              <w:left w:val="nil"/>
              <w:bottom w:val="single" w:sz="4" w:space="0" w:color="F79646" w:themeColor="accent6"/>
              <w:right w:val="nil"/>
            </w:tcBorders>
            <w:shd w:val="clear" w:color="auto" w:fill="auto"/>
            <w:hideMark/>
          </w:tcPr>
          <w:p w14:paraId="00B7BB00" w14:textId="77777777" w:rsidR="00B770E8" w:rsidRPr="005164D8" w:rsidRDefault="00B770E8" w:rsidP="00905390">
            <w:pPr>
              <w:spacing w:after="0" w:line="240" w:lineRule="auto"/>
              <w:rPr>
                <w:rFonts w:asciiTheme="minorHAnsi" w:eastAsia="Times New Roman" w:hAnsiTheme="minorHAnsi" w:cstheme="minorHAnsi"/>
                <w:color w:val="000000"/>
                <w:sz w:val="20"/>
                <w:szCs w:val="20"/>
                <w:lang w:eastAsia="en-AU"/>
              </w:rPr>
            </w:pPr>
            <w:r w:rsidRPr="00137E6A">
              <w:rPr>
                <w:rFonts w:asciiTheme="minorHAnsi" w:eastAsia="Times New Roman" w:hAnsiTheme="minorHAnsi" w:cstheme="minorHAnsi"/>
                <w:color w:val="000000"/>
                <w:sz w:val="20"/>
                <w:szCs w:val="20"/>
                <w:lang w:eastAsia="en-AU"/>
              </w:rPr>
              <w:t>Wail Plantation</w:t>
            </w:r>
          </w:p>
        </w:tc>
        <w:tc>
          <w:tcPr>
            <w:tcW w:w="1404" w:type="dxa"/>
            <w:tcBorders>
              <w:top w:val="single" w:sz="4" w:space="0" w:color="F79646" w:themeColor="accent6"/>
              <w:left w:val="nil"/>
              <w:bottom w:val="single" w:sz="4" w:space="0" w:color="F79646" w:themeColor="accent6"/>
              <w:right w:val="nil"/>
            </w:tcBorders>
            <w:shd w:val="clear" w:color="auto" w:fill="auto"/>
            <w:hideMark/>
          </w:tcPr>
          <w:p w14:paraId="238D9238" w14:textId="77777777" w:rsidR="00B770E8" w:rsidRPr="005164D8" w:rsidRDefault="00B770E8" w:rsidP="00905390">
            <w:pPr>
              <w:spacing w:after="0" w:line="240" w:lineRule="auto"/>
              <w:rPr>
                <w:rFonts w:asciiTheme="minorHAnsi" w:eastAsia="Times New Roman" w:hAnsiTheme="minorHAnsi" w:cstheme="minorHAnsi"/>
                <w:color w:val="000000"/>
                <w:sz w:val="20"/>
                <w:szCs w:val="20"/>
                <w:lang w:eastAsia="en-AU"/>
              </w:rPr>
            </w:pPr>
          </w:p>
        </w:tc>
        <w:tc>
          <w:tcPr>
            <w:tcW w:w="3067" w:type="dxa"/>
            <w:tcBorders>
              <w:top w:val="single" w:sz="4" w:space="0" w:color="F79646" w:themeColor="accent6"/>
              <w:left w:val="nil"/>
              <w:bottom w:val="single" w:sz="4" w:space="0" w:color="F79646" w:themeColor="accent6"/>
              <w:right w:val="nil"/>
            </w:tcBorders>
            <w:shd w:val="clear" w:color="auto" w:fill="auto"/>
            <w:hideMark/>
          </w:tcPr>
          <w:p w14:paraId="092F3010" w14:textId="77777777" w:rsidR="00B770E8" w:rsidRPr="005164D8" w:rsidRDefault="00B770E8" w:rsidP="00905390">
            <w:pPr>
              <w:spacing w:after="0" w:line="240" w:lineRule="auto"/>
              <w:rPr>
                <w:rFonts w:asciiTheme="minorHAnsi" w:eastAsia="Times New Roman" w:hAnsiTheme="minorHAnsi" w:cstheme="minorHAnsi"/>
                <w:color w:val="000000"/>
                <w:sz w:val="20"/>
                <w:szCs w:val="20"/>
                <w:lang w:eastAsia="en-AU"/>
              </w:rPr>
            </w:pPr>
            <w:r w:rsidRPr="00D51C30">
              <w:rPr>
                <w:rFonts w:asciiTheme="minorHAnsi" w:eastAsia="Times New Roman" w:hAnsiTheme="minorHAnsi" w:cstheme="minorHAnsi"/>
                <w:color w:val="000000"/>
                <w:sz w:val="20"/>
                <w:szCs w:val="20"/>
                <w:lang w:eastAsia="en-AU"/>
              </w:rPr>
              <w:t xml:space="preserve">Maintain a SMZ of 10 m radius </w:t>
            </w:r>
            <w:r>
              <w:rPr>
                <w:rFonts w:asciiTheme="minorHAnsi" w:eastAsia="Times New Roman" w:hAnsiTheme="minorHAnsi" w:cstheme="minorHAnsi"/>
                <w:color w:val="000000"/>
                <w:sz w:val="20"/>
                <w:szCs w:val="20"/>
                <w:lang w:eastAsia="en-AU"/>
              </w:rPr>
              <w:t>over</w:t>
            </w:r>
            <w:r w:rsidRPr="00D51C30">
              <w:rPr>
                <w:rFonts w:asciiTheme="minorHAnsi" w:eastAsia="Times New Roman" w:hAnsiTheme="minorHAnsi" w:cstheme="minorHAnsi"/>
                <w:color w:val="000000"/>
                <w:sz w:val="20"/>
                <w:szCs w:val="20"/>
                <w:lang w:eastAsia="en-AU"/>
              </w:rPr>
              <w:t xml:space="preserve"> the site.</w:t>
            </w:r>
          </w:p>
        </w:tc>
        <w:tc>
          <w:tcPr>
            <w:tcW w:w="2431" w:type="dxa"/>
            <w:tcBorders>
              <w:top w:val="single" w:sz="4" w:space="0" w:color="F79646" w:themeColor="accent6"/>
              <w:left w:val="nil"/>
              <w:bottom w:val="single" w:sz="4" w:space="0" w:color="F79646" w:themeColor="accent6"/>
            </w:tcBorders>
            <w:shd w:val="clear" w:color="auto" w:fill="auto"/>
          </w:tcPr>
          <w:p w14:paraId="725379E3"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22FE1DFF" w14:textId="77777777" w:rsidTr="00137E6A">
        <w:trPr>
          <w:trHeight w:val="255"/>
        </w:trPr>
        <w:tc>
          <w:tcPr>
            <w:tcW w:w="1297" w:type="dxa"/>
          </w:tcPr>
          <w:p w14:paraId="2076F98F"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Mid-Murray</w:t>
            </w:r>
          </w:p>
        </w:tc>
        <w:tc>
          <w:tcPr>
            <w:tcW w:w="1811" w:type="dxa"/>
            <w:shd w:val="clear" w:color="auto" w:fill="auto"/>
            <w:hideMark/>
          </w:tcPr>
          <w:p w14:paraId="0F50A830"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Gunbower State Forest</w:t>
            </w:r>
          </w:p>
        </w:tc>
        <w:tc>
          <w:tcPr>
            <w:tcW w:w="820" w:type="dxa"/>
            <w:shd w:val="clear" w:color="auto" w:fill="auto"/>
            <w:noWrap/>
            <w:hideMark/>
          </w:tcPr>
          <w:p w14:paraId="2450E69F"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2969</w:t>
            </w:r>
          </w:p>
        </w:tc>
        <w:tc>
          <w:tcPr>
            <w:tcW w:w="1008" w:type="dxa"/>
            <w:shd w:val="clear" w:color="auto" w:fill="auto"/>
            <w:hideMark/>
          </w:tcPr>
          <w:p w14:paraId="4EAC298B"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PPR</w:t>
            </w:r>
          </w:p>
        </w:tc>
        <w:tc>
          <w:tcPr>
            <w:tcW w:w="1789" w:type="dxa"/>
            <w:shd w:val="clear" w:color="auto" w:fill="auto"/>
            <w:hideMark/>
          </w:tcPr>
          <w:p w14:paraId="3DC293C9"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Condidorio's Bridge, over Gunbower Creek</w:t>
            </w:r>
          </w:p>
        </w:tc>
        <w:tc>
          <w:tcPr>
            <w:tcW w:w="1404" w:type="dxa"/>
            <w:shd w:val="clear" w:color="auto" w:fill="auto"/>
            <w:hideMark/>
          </w:tcPr>
          <w:p w14:paraId="6CAC5B23"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State, VHR</w:t>
            </w:r>
          </w:p>
        </w:tc>
        <w:tc>
          <w:tcPr>
            <w:tcW w:w="3067" w:type="dxa"/>
            <w:shd w:val="clear" w:color="auto" w:fill="auto"/>
            <w:hideMark/>
          </w:tcPr>
          <w:p w14:paraId="2B3134BE"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Maintain a SPZ of 10m either side of bridge abutments</w:t>
            </w:r>
          </w:p>
        </w:tc>
        <w:tc>
          <w:tcPr>
            <w:tcW w:w="2431" w:type="dxa"/>
            <w:shd w:val="clear" w:color="auto" w:fill="auto"/>
          </w:tcPr>
          <w:p w14:paraId="19C12D93"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689BC5EC" w14:textId="77777777" w:rsidTr="00137E6A">
        <w:trPr>
          <w:trHeight w:val="255"/>
        </w:trPr>
        <w:tc>
          <w:tcPr>
            <w:tcW w:w="1297" w:type="dxa"/>
          </w:tcPr>
          <w:p w14:paraId="09D17EF4"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North East FMAs</w:t>
            </w:r>
          </w:p>
        </w:tc>
        <w:tc>
          <w:tcPr>
            <w:tcW w:w="1811" w:type="dxa"/>
            <w:shd w:val="clear" w:color="auto" w:fill="auto"/>
            <w:hideMark/>
          </w:tcPr>
          <w:p w14:paraId="45001CC6"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Bright</w:t>
            </w:r>
          </w:p>
        </w:tc>
        <w:tc>
          <w:tcPr>
            <w:tcW w:w="820" w:type="dxa"/>
            <w:shd w:val="clear" w:color="auto" w:fill="auto"/>
            <w:noWrap/>
            <w:hideMark/>
          </w:tcPr>
          <w:p w14:paraId="305CB25F"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w:t>
            </w:r>
          </w:p>
        </w:tc>
        <w:tc>
          <w:tcPr>
            <w:tcW w:w="1008" w:type="dxa"/>
            <w:shd w:val="clear" w:color="auto" w:fill="auto"/>
            <w:hideMark/>
          </w:tcPr>
          <w:p w14:paraId="6F33A333"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B08E0AD"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Pioneer Mine</w:t>
            </w:r>
          </w:p>
        </w:tc>
        <w:tc>
          <w:tcPr>
            <w:tcW w:w="1404" w:type="dxa"/>
            <w:shd w:val="clear" w:color="auto" w:fill="auto"/>
            <w:hideMark/>
          </w:tcPr>
          <w:p w14:paraId="0EA01E26"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w:t>
            </w:r>
          </w:p>
        </w:tc>
        <w:tc>
          <w:tcPr>
            <w:tcW w:w="3067" w:type="dxa"/>
            <w:shd w:val="clear" w:color="auto" w:fill="auto"/>
            <w:hideMark/>
          </w:tcPr>
          <w:p w14:paraId="2FB14E5B"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xml:space="preserve">Maintain a SMZ of 50 m radius </w:t>
            </w:r>
            <w:r>
              <w:rPr>
                <w:rFonts w:asciiTheme="minorHAnsi" w:eastAsia="Times New Roman" w:hAnsiTheme="minorHAnsi" w:cstheme="minorHAnsi"/>
                <w:color w:val="000000"/>
                <w:sz w:val="20"/>
                <w:szCs w:val="20"/>
                <w:lang w:eastAsia="en-AU"/>
              </w:rPr>
              <w:t>over</w:t>
            </w:r>
            <w:r w:rsidRPr="005164D8">
              <w:rPr>
                <w:rFonts w:asciiTheme="minorHAnsi" w:eastAsia="Times New Roman" w:hAnsiTheme="minorHAnsi" w:cstheme="minorHAnsi"/>
                <w:color w:val="000000"/>
                <w:sz w:val="20"/>
                <w:szCs w:val="20"/>
                <w:lang w:eastAsia="en-AU"/>
              </w:rPr>
              <w:t xml:space="preserve"> the site.</w:t>
            </w:r>
          </w:p>
        </w:tc>
        <w:tc>
          <w:tcPr>
            <w:tcW w:w="2431" w:type="dxa"/>
            <w:shd w:val="clear" w:color="auto" w:fill="auto"/>
          </w:tcPr>
          <w:p w14:paraId="4017B587" w14:textId="77777777" w:rsidR="00B770E8" w:rsidRPr="006F43D9" w:rsidRDefault="00B770E8"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770E8" w:rsidRPr="0049503D" w14:paraId="5F88D2C3" w14:textId="77777777" w:rsidTr="00137E6A">
        <w:trPr>
          <w:trHeight w:val="255"/>
        </w:trPr>
        <w:tc>
          <w:tcPr>
            <w:tcW w:w="1297" w:type="dxa"/>
          </w:tcPr>
          <w:p w14:paraId="3B04CC52"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North East FMAs</w:t>
            </w:r>
          </w:p>
        </w:tc>
        <w:tc>
          <w:tcPr>
            <w:tcW w:w="1811" w:type="dxa"/>
            <w:shd w:val="clear" w:color="auto" w:fill="auto"/>
            <w:hideMark/>
          </w:tcPr>
          <w:p w14:paraId="421F3A9C"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Mitta Mitta</w:t>
            </w:r>
          </w:p>
        </w:tc>
        <w:tc>
          <w:tcPr>
            <w:tcW w:w="820" w:type="dxa"/>
            <w:shd w:val="clear" w:color="auto" w:fill="auto"/>
            <w:noWrap/>
            <w:hideMark/>
          </w:tcPr>
          <w:p w14:paraId="43183DD3"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w:t>
            </w:r>
          </w:p>
        </w:tc>
        <w:tc>
          <w:tcPr>
            <w:tcW w:w="1008" w:type="dxa"/>
            <w:shd w:val="clear" w:color="auto" w:fill="auto"/>
            <w:hideMark/>
          </w:tcPr>
          <w:p w14:paraId="1408A89D"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B394429"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Grand Junction Gold Sluicing claim</w:t>
            </w:r>
          </w:p>
        </w:tc>
        <w:tc>
          <w:tcPr>
            <w:tcW w:w="1404" w:type="dxa"/>
            <w:shd w:val="clear" w:color="auto" w:fill="auto"/>
            <w:hideMark/>
          </w:tcPr>
          <w:p w14:paraId="4EF8AA6A"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34AE9653"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Maintain a SPZ encompassing Pioneer and Union Gold Sluicing Claim, Pride of Mitta Mitta Claim, Mammoth Sluicing Claim, and Long Point Sluicing Claim.</w:t>
            </w:r>
          </w:p>
        </w:tc>
        <w:tc>
          <w:tcPr>
            <w:tcW w:w="2431" w:type="dxa"/>
            <w:shd w:val="clear" w:color="auto" w:fill="auto"/>
          </w:tcPr>
          <w:p w14:paraId="28C9C49F"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5C4348FC" w14:textId="77777777" w:rsidTr="00137E6A">
        <w:trPr>
          <w:trHeight w:val="255"/>
        </w:trPr>
        <w:tc>
          <w:tcPr>
            <w:tcW w:w="1297" w:type="dxa"/>
          </w:tcPr>
          <w:p w14:paraId="1F0A7C3A"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North East FMAs</w:t>
            </w:r>
          </w:p>
        </w:tc>
        <w:tc>
          <w:tcPr>
            <w:tcW w:w="1811" w:type="dxa"/>
            <w:shd w:val="clear" w:color="auto" w:fill="auto"/>
            <w:hideMark/>
          </w:tcPr>
          <w:p w14:paraId="704C7A6F"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Mitta Mitta</w:t>
            </w:r>
          </w:p>
        </w:tc>
        <w:tc>
          <w:tcPr>
            <w:tcW w:w="820" w:type="dxa"/>
            <w:shd w:val="clear" w:color="auto" w:fill="auto"/>
            <w:noWrap/>
            <w:hideMark/>
          </w:tcPr>
          <w:p w14:paraId="4101EB76"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w:t>
            </w:r>
          </w:p>
        </w:tc>
        <w:tc>
          <w:tcPr>
            <w:tcW w:w="1008" w:type="dxa"/>
            <w:shd w:val="clear" w:color="auto" w:fill="auto"/>
            <w:hideMark/>
          </w:tcPr>
          <w:p w14:paraId="01B2E084"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465BE8D7"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Long Point Gold Sluicing Claim</w:t>
            </w:r>
          </w:p>
        </w:tc>
        <w:tc>
          <w:tcPr>
            <w:tcW w:w="1404" w:type="dxa"/>
            <w:shd w:val="clear" w:color="auto" w:fill="auto"/>
            <w:hideMark/>
          </w:tcPr>
          <w:p w14:paraId="4F00657C"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Regional</w:t>
            </w:r>
          </w:p>
        </w:tc>
        <w:tc>
          <w:tcPr>
            <w:tcW w:w="3067" w:type="dxa"/>
            <w:shd w:val="clear" w:color="auto" w:fill="auto"/>
            <w:hideMark/>
          </w:tcPr>
          <w:p w14:paraId="5D422DAC"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Maintain a SPZ encompassing Pioneer and Union Gold Sluicing Claim, Pride of Mitta Mitta Claim, Mammoth Sluicing Claim, and Grand Junction Sluicing Claim.</w:t>
            </w:r>
          </w:p>
        </w:tc>
        <w:tc>
          <w:tcPr>
            <w:tcW w:w="2431" w:type="dxa"/>
            <w:shd w:val="clear" w:color="auto" w:fill="auto"/>
          </w:tcPr>
          <w:p w14:paraId="4EDF0157"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p>
        </w:tc>
      </w:tr>
      <w:tr w:rsidR="00B770E8" w:rsidRPr="0049503D" w14:paraId="1D854A48" w14:textId="77777777" w:rsidTr="00137E6A">
        <w:trPr>
          <w:trHeight w:val="255"/>
        </w:trPr>
        <w:tc>
          <w:tcPr>
            <w:tcW w:w="1297" w:type="dxa"/>
          </w:tcPr>
          <w:p w14:paraId="1C53D858"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North East FMAs</w:t>
            </w:r>
          </w:p>
        </w:tc>
        <w:tc>
          <w:tcPr>
            <w:tcW w:w="1811" w:type="dxa"/>
            <w:shd w:val="clear" w:color="auto" w:fill="auto"/>
            <w:hideMark/>
          </w:tcPr>
          <w:p w14:paraId="579F77EB"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Mitta Mitta</w:t>
            </w:r>
          </w:p>
        </w:tc>
        <w:tc>
          <w:tcPr>
            <w:tcW w:w="820" w:type="dxa"/>
            <w:shd w:val="clear" w:color="auto" w:fill="auto"/>
            <w:noWrap/>
            <w:hideMark/>
          </w:tcPr>
          <w:p w14:paraId="1BC844F2"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w:t>
            </w:r>
          </w:p>
        </w:tc>
        <w:tc>
          <w:tcPr>
            <w:tcW w:w="1008" w:type="dxa"/>
            <w:shd w:val="clear" w:color="auto" w:fill="auto"/>
            <w:hideMark/>
          </w:tcPr>
          <w:p w14:paraId="6D09B1D5" w14:textId="77777777" w:rsidR="00B770E8" w:rsidRPr="005164D8" w:rsidRDefault="00B770E8" w:rsidP="00B953FE">
            <w:pPr>
              <w:spacing w:after="0" w:line="240" w:lineRule="auto"/>
              <w:jc w:val="center"/>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 </w:t>
            </w:r>
          </w:p>
        </w:tc>
        <w:tc>
          <w:tcPr>
            <w:tcW w:w="1789" w:type="dxa"/>
            <w:shd w:val="clear" w:color="auto" w:fill="auto"/>
            <w:hideMark/>
          </w:tcPr>
          <w:p w14:paraId="27F821E1"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Pioneer and Union Gold. Sluicing Claim</w:t>
            </w:r>
          </w:p>
        </w:tc>
        <w:tc>
          <w:tcPr>
            <w:tcW w:w="1404" w:type="dxa"/>
            <w:shd w:val="clear" w:color="auto" w:fill="auto"/>
            <w:hideMark/>
          </w:tcPr>
          <w:p w14:paraId="753884FC"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RNE-r, VHR, State</w:t>
            </w:r>
          </w:p>
        </w:tc>
        <w:tc>
          <w:tcPr>
            <w:tcW w:w="3067" w:type="dxa"/>
            <w:shd w:val="clear" w:color="auto" w:fill="auto"/>
            <w:hideMark/>
          </w:tcPr>
          <w:p w14:paraId="1452A5FF"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r w:rsidRPr="005164D8">
              <w:rPr>
                <w:rFonts w:asciiTheme="minorHAnsi" w:eastAsia="Times New Roman" w:hAnsiTheme="minorHAnsi" w:cstheme="minorHAnsi"/>
                <w:color w:val="000000"/>
                <w:sz w:val="20"/>
                <w:szCs w:val="20"/>
                <w:lang w:eastAsia="en-AU"/>
              </w:rPr>
              <w:t>Maintain a SPZ encompassing Pride of Mitta Mitta Claim, Mammoth Sluicing Claim, Grand Junction Claim and Long Point Sluicing Claim.</w:t>
            </w:r>
          </w:p>
        </w:tc>
        <w:tc>
          <w:tcPr>
            <w:tcW w:w="2431" w:type="dxa"/>
            <w:shd w:val="clear" w:color="auto" w:fill="auto"/>
          </w:tcPr>
          <w:p w14:paraId="41B6D139" w14:textId="77777777" w:rsidR="00B770E8" w:rsidRPr="005164D8" w:rsidRDefault="00B770E8" w:rsidP="00B953FE">
            <w:pPr>
              <w:spacing w:after="0" w:line="240" w:lineRule="auto"/>
              <w:rPr>
                <w:rFonts w:asciiTheme="minorHAnsi" w:eastAsia="Times New Roman" w:hAnsiTheme="minorHAnsi" w:cstheme="minorHAnsi"/>
                <w:color w:val="000000"/>
                <w:sz w:val="20"/>
                <w:szCs w:val="20"/>
                <w:lang w:eastAsia="en-AU"/>
              </w:rPr>
            </w:pPr>
          </w:p>
        </w:tc>
      </w:tr>
    </w:tbl>
    <w:p w14:paraId="1D7F6614" w14:textId="77777777" w:rsidR="005164D8" w:rsidRDefault="005164D8" w:rsidP="00963C9B">
      <w:bookmarkStart w:id="76" w:name="_Ref361397411"/>
      <w:bookmarkEnd w:id="75"/>
    </w:p>
    <w:bookmarkEnd w:id="76"/>
    <w:p w14:paraId="3B7BD067" w14:textId="77777777" w:rsidR="00C87447" w:rsidRDefault="00C87447" w:rsidP="00975BB3">
      <w:r>
        <w:t>Notes</w:t>
      </w:r>
    </w:p>
    <w:p w14:paraId="17F6CFAB" w14:textId="77777777" w:rsidR="00C87447" w:rsidRDefault="00C87447" w:rsidP="00975BB3">
      <w:r>
        <w:t xml:space="preserve">RNE – </w:t>
      </w:r>
      <w:r w:rsidR="002131BD">
        <w:t xml:space="preserve">, </w:t>
      </w:r>
      <w:r>
        <w:t>Sites listed on the Register of National Estate</w:t>
      </w:r>
    </w:p>
    <w:p w14:paraId="72899B33" w14:textId="77777777" w:rsidR="00C87447" w:rsidRDefault="00C87447" w:rsidP="00975BB3">
      <w:r>
        <w:t xml:space="preserve">RNE – </w:t>
      </w:r>
      <w:r w:rsidR="002131BD">
        <w:t xml:space="preserve">I, </w:t>
      </w:r>
      <w:r>
        <w:t xml:space="preserve"> Sites registered on the interim list for the Register of National Estate</w:t>
      </w:r>
    </w:p>
    <w:p w14:paraId="2413E9B1" w14:textId="77777777" w:rsidR="00C87447" w:rsidRDefault="00C87447" w:rsidP="00975BB3">
      <w:r>
        <w:t>RNE – n</w:t>
      </w:r>
      <w:r w:rsidR="002131BD">
        <w:t xml:space="preserve">, </w:t>
      </w:r>
      <w:r>
        <w:t xml:space="preserve"> Sites nominated to the Register of National Estate</w:t>
      </w:r>
    </w:p>
    <w:p w14:paraId="2AF8F003" w14:textId="77777777" w:rsidR="00C87447" w:rsidRDefault="00C87447" w:rsidP="00975BB3">
      <w:r>
        <w:t>RNE – r</w:t>
      </w:r>
      <w:r w:rsidR="002131BD">
        <w:t xml:space="preserve">, </w:t>
      </w:r>
      <w:r>
        <w:t xml:space="preserve"> Sites ranked as having National Estate values</w:t>
      </w:r>
    </w:p>
    <w:p w14:paraId="2B1C6C39" w14:textId="77777777" w:rsidR="00F00262" w:rsidRPr="00C87447" w:rsidRDefault="00C87447" w:rsidP="00C87447">
      <w:r>
        <w:t xml:space="preserve">VHR – </w:t>
      </w:r>
      <w:r w:rsidR="002131BD">
        <w:t xml:space="preserve">, </w:t>
      </w:r>
      <w:r>
        <w:t>Sites listed on the Victorian Heritage Register</w:t>
      </w:r>
    </w:p>
    <w:p w14:paraId="7C7084F8" w14:textId="77777777" w:rsidR="00D2267C" w:rsidRDefault="00D2267C">
      <w:pPr>
        <w:spacing w:after="0" w:line="240" w:lineRule="auto"/>
        <w:rPr>
          <w:rFonts w:ascii="Frutiger-Light" w:hAnsi="Frutiger-Light" w:cs="Frutiger-Light"/>
          <w:color w:val="1A171B"/>
          <w:sz w:val="20"/>
          <w:szCs w:val="20"/>
          <w:lang w:eastAsia="en-AU"/>
        </w:rPr>
      </w:pPr>
      <w:r>
        <w:rPr>
          <w:rFonts w:ascii="Frutiger-Light" w:hAnsi="Frutiger-Light" w:cs="Frutiger-Light"/>
          <w:color w:val="1A171B"/>
          <w:sz w:val="20"/>
          <w:szCs w:val="20"/>
          <w:lang w:eastAsia="en-AU"/>
        </w:rPr>
        <w:br w:type="page"/>
      </w:r>
    </w:p>
    <w:p w14:paraId="03AA1C21" w14:textId="77777777" w:rsidR="001803F1" w:rsidRDefault="001803F1">
      <w:pPr>
        <w:spacing w:after="0" w:line="240" w:lineRule="auto"/>
        <w:rPr>
          <w:rFonts w:ascii="Frutiger-Light" w:hAnsi="Frutiger-Light" w:cs="Frutiger-Light"/>
          <w:color w:val="1A171B"/>
          <w:sz w:val="20"/>
          <w:szCs w:val="20"/>
          <w:lang w:eastAsia="en-AU"/>
        </w:rPr>
      </w:pPr>
      <w:r>
        <w:rPr>
          <w:rFonts w:ascii="Frutiger-Light" w:hAnsi="Frutiger-Light" w:cs="Frutiger-Light"/>
          <w:color w:val="1A171B"/>
          <w:sz w:val="20"/>
          <w:szCs w:val="20"/>
          <w:lang w:eastAsia="en-AU"/>
        </w:rPr>
        <w:br w:type="page"/>
      </w:r>
    </w:p>
    <w:p w14:paraId="3005BF2F" w14:textId="77777777" w:rsidR="00F00262" w:rsidRDefault="00F00262" w:rsidP="001D050F">
      <w:pPr>
        <w:autoSpaceDE w:val="0"/>
        <w:autoSpaceDN w:val="0"/>
        <w:adjustRightInd w:val="0"/>
        <w:spacing w:after="0" w:line="240" w:lineRule="auto"/>
        <w:rPr>
          <w:rFonts w:ascii="Frutiger-Light" w:hAnsi="Frutiger-Light" w:cs="Frutiger-Light"/>
          <w:color w:val="1A171B"/>
          <w:sz w:val="20"/>
          <w:szCs w:val="20"/>
          <w:lang w:eastAsia="en-AU"/>
        </w:rPr>
        <w:sectPr w:rsidR="00F00262" w:rsidSect="00D00BB8">
          <w:footerReference w:type="default" r:id="rId34"/>
          <w:pgSz w:w="16838" w:h="11906" w:orient="landscape"/>
          <w:pgMar w:top="1440" w:right="1440" w:bottom="1440" w:left="1440" w:header="708" w:footer="708" w:gutter="0"/>
          <w:cols w:space="708"/>
          <w:docGrid w:linePitch="360"/>
        </w:sectPr>
      </w:pPr>
    </w:p>
    <w:p w14:paraId="67843375" w14:textId="77777777" w:rsidR="002E1BB1" w:rsidRPr="001121FF" w:rsidRDefault="002E1BB1" w:rsidP="002E1BB1">
      <w:pPr>
        <w:pStyle w:val="Heading1"/>
        <w:rPr>
          <w:b/>
          <w:color w:val="F79646" w:themeColor="accent6"/>
        </w:rPr>
      </w:pPr>
      <w:bookmarkStart w:id="77" w:name="_Toc391297162"/>
      <w:r w:rsidRPr="001121FF">
        <w:rPr>
          <w:b/>
          <w:color w:val="F79646" w:themeColor="accent6"/>
        </w:rPr>
        <w:t>Landscape</w:t>
      </w:r>
      <w:bookmarkEnd w:id="77"/>
    </w:p>
    <w:p w14:paraId="55B6F0FC" w14:textId="77777777" w:rsidR="007E12A1" w:rsidRPr="001121FF" w:rsidRDefault="00DF496E" w:rsidP="00DF496E">
      <w:pPr>
        <w:pStyle w:val="Heading2"/>
        <w:rPr>
          <w:color w:val="F79646" w:themeColor="accent6"/>
        </w:rPr>
      </w:pPr>
      <w:bookmarkStart w:id="78" w:name="_Toc391297163"/>
      <w:r w:rsidRPr="001121FF">
        <w:rPr>
          <w:color w:val="F79646" w:themeColor="accent6"/>
        </w:rPr>
        <w:t>Landscape</w:t>
      </w:r>
      <w:r w:rsidR="0068718B">
        <w:rPr>
          <w:color w:val="F79646" w:themeColor="accent6"/>
        </w:rPr>
        <w:t xml:space="preserve"> – fixed zoning</w:t>
      </w:r>
      <w:bookmarkEnd w:id="78"/>
    </w:p>
    <w:p w14:paraId="6647D973" w14:textId="77777777" w:rsidR="000C69B4" w:rsidRDefault="00A43F85" w:rsidP="000C69B4">
      <w:pPr>
        <w:pStyle w:val="Heading3"/>
      </w:pPr>
      <w:bookmarkStart w:id="79" w:name="_Toc391297164"/>
      <w:r>
        <w:t xml:space="preserve">Central </w:t>
      </w:r>
      <w:r w:rsidR="00745F42">
        <w:t xml:space="preserve">Highlands </w:t>
      </w:r>
      <w:r w:rsidR="000C69B4" w:rsidRPr="00F00262">
        <w:t>FMAs</w:t>
      </w:r>
      <w:bookmarkEnd w:id="79"/>
    </w:p>
    <w:p w14:paraId="6D6DEBD0" w14:textId="77777777" w:rsidR="000C69B4" w:rsidRPr="00AD0C72" w:rsidRDefault="000C69B4" w:rsidP="00957799">
      <w:pPr>
        <w:pStyle w:val="Heading4"/>
      </w:pPr>
      <w:r w:rsidRPr="00AD0C72">
        <w:t>M</w:t>
      </w:r>
      <w:r w:rsidR="00BB2113" w:rsidRPr="00AD0C72">
        <w:t xml:space="preserve">aintain </w:t>
      </w:r>
      <w:r w:rsidR="00957799" w:rsidRPr="00957799">
        <w:t xml:space="preserve">landscape management </w:t>
      </w:r>
      <w:r w:rsidR="00BB2113" w:rsidRPr="00AD0C72">
        <w:t xml:space="preserve">SPZs and SMZs in accordance with </w:t>
      </w:r>
      <w:r w:rsidR="000F621E" w:rsidRPr="000F621E">
        <w:t xml:space="preserve">Table 9 </w:t>
      </w:r>
      <w:r w:rsidR="000F621E">
        <w:t>(</w:t>
      </w:r>
      <w:r w:rsidR="000F621E" w:rsidRPr="000F621E">
        <w:t>Landscape management FMZ rules</w:t>
      </w:r>
      <w:r w:rsidR="000F621E">
        <w:t>)</w:t>
      </w:r>
      <w:r w:rsidR="000F621E" w:rsidRPr="000F621E" w:rsidDel="000F621E">
        <w:t xml:space="preserve"> </w:t>
      </w:r>
      <w:r w:rsidR="00E9121B">
        <w:t xml:space="preserve"> below</w:t>
      </w:r>
      <w:r w:rsidR="00BB2113" w:rsidRPr="00AD0C72">
        <w:t>.</w:t>
      </w:r>
      <w:r w:rsidR="008B7C0D" w:rsidRPr="00AD0C72">
        <w:t xml:space="preserve"> </w:t>
      </w:r>
    </w:p>
    <w:p w14:paraId="2CFC7F01" w14:textId="77777777" w:rsidR="000C69B4" w:rsidRPr="009537D8" w:rsidRDefault="000C69B4" w:rsidP="000C69B4">
      <w:pPr>
        <w:pStyle w:val="Heading3"/>
      </w:pPr>
      <w:bookmarkStart w:id="80" w:name="_Toc391297165"/>
      <w:r w:rsidRPr="009537D8">
        <w:t>East Gippsland FMA</w:t>
      </w:r>
      <w:bookmarkEnd w:id="80"/>
    </w:p>
    <w:p w14:paraId="6DA10754" w14:textId="77777777" w:rsidR="00BB2113" w:rsidRPr="00AD0C72" w:rsidRDefault="000C69B4" w:rsidP="00BB2113">
      <w:pPr>
        <w:pStyle w:val="Heading4"/>
      </w:pPr>
      <w:r w:rsidRPr="009537D8">
        <w:t>M</w:t>
      </w:r>
      <w:r w:rsidR="000E16F8" w:rsidRPr="00075C32">
        <w:t xml:space="preserve">aintain </w:t>
      </w:r>
      <w:r w:rsidR="00BB2113" w:rsidRPr="00075C32">
        <w:t>SPZs and SMZs for landscape management</w:t>
      </w:r>
      <w:r w:rsidR="00BB2113" w:rsidRPr="00DE3037">
        <w:t xml:space="preserve"> </w:t>
      </w:r>
      <w:r w:rsidR="006C3295" w:rsidRPr="00DE3037">
        <w:t xml:space="preserve">in accordance with </w:t>
      </w:r>
      <w:r w:rsidR="000F621E" w:rsidRPr="000F621E">
        <w:t>Table 9 (Landscape management FMZ rules)</w:t>
      </w:r>
      <w:r w:rsidR="00B302C7">
        <w:t xml:space="preserve"> </w:t>
      </w:r>
      <w:r w:rsidR="00E9121B">
        <w:t>below</w:t>
      </w:r>
      <w:r w:rsidR="00BB2113" w:rsidRPr="00AD0C72">
        <w:t>.</w:t>
      </w:r>
    </w:p>
    <w:p w14:paraId="55A303AC" w14:textId="77777777" w:rsidR="000C69B4" w:rsidRDefault="00A43F85" w:rsidP="000C69B4">
      <w:pPr>
        <w:pStyle w:val="Heading3"/>
      </w:pPr>
      <w:bookmarkStart w:id="81" w:name="_Toc391297166"/>
      <w:r>
        <w:t xml:space="preserve">Gippsland </w:t>
      </w:r>
      <w:r w:rsidR="000C69B4" w:rsidRPr="00F600DA">
        <w:t>FMAs</w:t>
      </w:r>
      <w:bookmarkEnd w:id="81"/>
    </w:p>
    <w:p w14:paraId="69D0B586" w14:textId="77777777" w:rsidR="009308B5" w:rsidRDefault="009308B5" w:rsidP="00963C9B">
      <w:pPr>
        <w:pStyle w:val="Heading4"/>
      </w:pPr>
      <w:r>
        <w:t xml:space="preserve">Maintain SPZs and SMZs </w:t>
      </w:r>
      <w:r w:rsidR="007A15B7">
        <w:t xml:space="preserve">for </w:t>
      </w:r>
      <w:r>
        <w:t>landscape manag</w:t>
      </w:r>
      <w:r w:rsidR="00AD0C72">
        <w:t xml:space="preserve">ement in accordance with </w:t>
      </w:r>
      <w:r w:rsidR="000F621E" w:rsidRPr="000F621E">
        <w:t>Table 9 (Landscape management FMZ rules)</w:t>
      </w:r>
      <w:r w:rsidR="00E9121B">
        <w:t xml:space="preserve"> below</w:t>
      </w:r>
      <w:r>
        <w:t>.</w:t>
      </w:r>
    </w:p>
    <w:p w14:paraId="06D0BFEF" w14:textId="77777777" w:rsidR="00080DB5" w:rsidRPr="00080DB5" w:rsidRDefault="008B7C0D" w:rsidP="00963C9B">
      <w:pPr>
        <w:pStyle w:val="Heading4"/>
      </w:pPr>
      <w:r>
        <w:t xml:space="preserve">Plan and implement timber </w:t>
      </w:r>
      <w:r w:rsidR="00EA1326">
        <w:t>harvesting</w:t>
      </w:r>
      <w:r>
        <w:t xml:space="preserve"> operations in areas zoned as SMZ for landscape in a manner that ensures the scenic value is maintained.</w:t>
      </w:r>
    </w:p>
    <w:p w14:paraId="115FD6AB" w14:textId="77777777" w:rsidR="00080DB5" w:rsidRPr="007A15B7" w:rsidRDefault="00080DB5" w:rsidP="00AC7840">
      <w:pPr>
        <w:pStyle w:val="Heading4"/>
      </w:pPr>
      <w:r w:rsidRPr="007A15B7">
        <w:t xml:space="preserve">In the middle ground from the features listed in </w:t>
      </w:r>
      <w:r w:rsidR="007A15B7" w:rsidRPr="007A15B7">
        <w:t xml:space="preserve">Table 9 (Landscape management FMZ rules) </w:t>
      </w:r>
      <w:r w:rsidRPr="007A15B7">
        <w:t>design timber harvesting operations and new roads to minimise their visual impact.</w:t>
      </w:r>
    </w:p>
    <w:p w14:paraId="24BB235B" w14:textId="77777777" w:rsidR="000C69B4" w:rsidRDefault="000C69B4" w:rsidP="000C69B4">
      <w:pPr>
        <w:pStyle w:val="Heading3"/>
      </w:pPr>
      <w:bookmarkStart w:id="82" w:name="_Toc391297167"/>
      <w:r>
        <w:t>Midlands FMA</w:t>
      </w:r>
      <w:bookmarkEnd w:id="82"/>
    </w:p>
    <w:p w14:paraId="3A482D9B" w14:textId="77777777" w:rsidR="005233F1" w:rsidRDefault="000C69B4" w:rsidP="00AF4F60">
      <w:pPr>
        <w:pStyle w:val="Heading4"/>
      </w:pPr>
      <w:r>
        <w:t>M</w:t>
      </w:r>
      <w:r w:rsidR="005233F1">
        <w:t>aintain the following sites in SPZ</w:t>
      </w:r>
      <w:r w:rsidR="00AF4F60">
        <w:t>:</w:t>
      </w:r>
    </w:p>
    <w:p w14:paraId="7E0A5B16" w14:textId="77777777" w:rsidR="005233F1" w:rsidRPr="00AF4F60" w:rsidRDefault="005233F1" w:rsidP="00AF4F60">
      <w:pPr>
        <w:pStyle w:val="Heading5"/>
        <w:keepNext/>
        <w:numPr>
          <w:ilvl w:val="4"/>
          <w:numId w:val="2"/>
        </w:numPr>
        <w:ind w:left="1966"/>
        <w:rPr>
          <w:rFonts w:ascii="Calibri" w:eastAsia="Times New Roman" w:hAnsi="Calibri"/>
          <w:i w:val="0"/>
          <w:color w:val="auto"/>
          <w:sz w:val="24"/>
          <w:lang w:eastAsia="en-US"/>
        </w:rPr>
      </w:pPr>
      <w:r w:rsidRPr="00AF4F60">
        <w:rPr>
          <w:rFonts w:ascii="Calibri" w:eastAsia="Times New Roman" w:hAnsi="Calibri"/>
          <w:i w:val="0"/>
          <w:color w:val="auto"/>
          <w:sz w:val="24"/>
          <w:lang w:eastAsia="en-US"/>
        </w:rPr>
        <w:t>Victoria Mill Scenic Reserve</w:t>
      </w:r>
      <w:r w:rsidR="00AF4F60">
        <w:rPr>
          <w:rFonts w:ascii="Calibri" w:eastAsia="Times New Roman" w:hAnsi="Calibri"/>
          <w:i w:val="0"/>
          <w:color w:val="auto"/>
          <w:sz w:val="24"/>
          <w:lang w:eastAsia="en-US"/>
        </w:rPr>
        <w:t>;</w:t>
      </w:r>
    </w:p>
    <w:p w14:paraId="6E555BA4" w14:textId="77777777" w:rsidR="005233F1" w:rsidRPr="00AF4F60" w:rsidRDefault="005233F1" w:rsidP="00AF4F60">
      <w:pPr>
        <w:pStyle w:val="Heading5"/>
        <w:keepNext/>
        <w:numPr>
          <w:ilvl w:val="4"/>
          <w:numId w:val="2"/>
        </w:numPr>
        <w:ind w:left="1966"/>
        <w:rPr>
          <w:rFonts w:ascii="Calibri" w:eastAsia="Times New Roman" w:hAnsi="Calibri"/>
          <w:i w:val="0"/>
          <w:color w:val="auto"/>
          <w:sz w:val="24"/>
          <w:lang w:eastAsia="en-US"/>
        </w:rPr>
      </w:pPr>
      <w:r w:rsidRPr="00AF4F60">
        <w:rPr>
          <w:rFonts w:ascii="Calibri" w:eastAsia="Times New Roman" w:hAnsi="Calibri"/>
          <w:i w:val="0"/>
          <w:color w:val="auto"/>
          <w:sz w:val="24"/>
          <w:lang w:eastAsia="en-US"/>
        </w:rPr>
        <w:t xml:space="preserve">Glut Scenic Reserve and surrounds as identified in map 19 of the 1982 LCC Ballarat Study Area Final Recommendations </w:t>
      </w:r>
      <w:r w:rsidR="00AF4F60">
        <w:rPr>
          <w:rFonts w:ascii="Calibri" w:eastAsia="Times New Roman" w:hAnsi="Calibri"/>
          <w:i w:val="0"/>
          <w:color w:val="auto"/>
          <w:sz w:val="24"/>
          <w:lang w:eastAsia="en-US"/>
        </w:rPr>
        <w:t>report;</w:t>
      </w:r>
    </w:p>
    <w:p w14:paraId="5BA99E22" w14:textId="77777777" w:rsidR="005233F1" w:rsidRPr="00AF4F60" w:rsidRDefault="00AF1C96" w:rsidP="00AF4F60">
      <w:pPr>
        <w:pStyle w:val="Heading5"/>
        <w:keepNext/>
        <w:numPr>
          <w:ilvl w:val="4"/>
          <w:numId w:val="2"/>
        </w:numPr>
        <w:ind w:left="1966"/>
        <w:rPr>
          <w:rFonts w:ascii="Calibri" w:eastAsia="Times New Roman" w:hAnsi="Calibri"/>
          <w:i w:val="0"/>
          <w:color w:val="auto"/>
          <w:sz w:val="24"/>
          <w:lang w:eastAsia="en-US"/>
        </w:rPr>
      </w:pPr>
      <w:r>
        <w:rPr>
          <w:rFonts w:ascii="Calibri" w:eastAsia="Times New Roman" w:hAnsi="Calibri"/>
          <w:i w:val="0"/>
          <w:color w:val="auto"/>
          <w:sz w:val="24"/>
          <w:lang w:eastAsia="en-US"/>
        </w:rPr>
        <w:t>s</w:t>
      </w:r>
      <w:r w:rsidR="005233F1" w:rsidRPr="00AF4F60">
        <w:rPr>
          <w:rFonts w:ascii="Calibri" w:eastAsia="Times New Roman" w:hAnsi="Calibri"/>
          <w:i w:val="0"/>
          <w:color w:val="auto"/>
          <w:sz w:val="24"/>
          <w:lang w:eastAsia="en-US"/>
        </w:rPr>
        <w:t>cenic, floristic and recreational features associated with Richards picnic ground, Ditchfield picnic ground and Cave Hill Creek</w:t>
      </w:r>
      <w:r w:rsidR="00AF4F60">
        <w:rPr>
          <w:rFonts w:ascii="Calibri" w:eastAsia="Times New Roman" w:hAnsi="Calibri"/>
          <w:i w:val="0"/>
          <w:color w:val="auto"/>
          <w:sz w:val="24"/>
          <w:lang w:eastAsia="en-US"/>
        </w:rPr>
        <w:t>;</w:t>
      </w:r>
    </w:p>
    <w:p w14:paraId="15246C6D" w14:textId="77777777" w:rsidR="005233F1" w:rsidRPr="00AF4F60" w:rsidRDefault="005233F1" w:rsidP="00AF4F60">
      <w:pPr>
        <w:pStyle w:val="Heading5"/>
        <w:keepNext/>
        <w:numPr>
          <w:ilvl w:val="4"/>
          <w:numId w:val="2"/>
        </w:numPr>
        <w:ind w:left="1966"/>
        <w:rPr>
          <w:rFonts w:ascii="Calibri" w:eastAsia="Times New Roman" w:hAnsi="Calibri"/>
          <w:i w:val="0"/>
          <w:color w:val="auto"/>
          <w:sz w:val="24"/>
          <w:lang w:eastAsia="en-US"/>
        </w:rPr>
      </w:pPr>
      <w:r w:rsidRPr="00AF4F60">
        <w:rPr>
          <w:rFonts w:ascii="Calibri" w:eastAsia="Times New Roman" w:hAnsi="Calibri"/>
          <w:i w:val="0"/>
          <w:color w:val="auto"/>
          <w:sz w:val="24"/>
          <w:lang w:eastAsia="en-US"/>
        </w:rPr>
        <w:t>Ben Nevis</w:t>
      </w:r>
      <w:r w:rsidR="00AF4F60" w:rsidRPr="00AF4F60">
        <w:rPr>
          <w:rFonts w:ascii="Calibri" w:eastAsia="Times New Roman" w:hAnsi="Calibri"/>
          <w:i w:val="0"/>
          <w:color w:val="auto"/>
          <w:sz w:val="24"/>
          <w:lang w:eastAsia="en-US"/>
        </w:rPr>
        <w:t xml:space="preserve"> Scenic Reserve</w:t>
      </w:r>
      <w:r w:rsidR="00AF4F60">
        <w:rPr>
          <w:rFonts w:ascii="Calibri" w:eastAsia="Times New Roman" w:hAnsi="Calibri"/>
          <w:i w:val="0"/>
          <w:color w:val="auto"/>
          <w:sz w:val="24"/>
          <w:lang w:eastAsia="en-US"/>
        </w:rPr>
        <w:t>;</w:t>
      </w:r>
    </w:p>
    <w:p w14:paraId="31603E8E" w14:textId="77777777" w:rsidR="005233F1" w:rsidRPr="00AF4F60" w:rsidRDefault="005233F1" w:rsidP="00AF4F60">
      <w:pPr>
        <w:pStyle w:val="Heading5"/>
        <w:keepNext/>
        <w:numPr>
          <w:ilvl w:val="4"/>
          <w:numId w:val="2"/>
        </w:numPr>
        <w:ind w:left="1966"/>
        <w:rPr>
          <w:rFonts w:ascii="Calibri" w:eastAsia="Times New Roman" w:hAnsi="Calibri"/>
          <w:i w:val="0"/>
          <w:color w:val="auto"/>
          <w:sz w:val="24"/>
          <w:lang w:eastAsia="en-US"/>
        </w:rPr>
      </w:pPr>
      <w:r w:rsidRPr="00AF4F60">
        <w:rPr>
          <w:rFonts w:ascii="Calibri" w:eastAsia="Times New Roman" w:hAnsi="Calibri"/>
          <w:i w:val="0"/>
          <w:color w:val="auto"/>
          <w:sz w:val="24"/>
          <w:lang w:eastAsia="en-US"/>
        </w:rPr>
        <w:t>Governor’s Rock Scenic Reserve</w:t>
      </w:r>
      <w:r w:rsidR="00AF4F60">
        <w:rPr>
          <w:rFonts w:ascii="Calibri" w:eastAsia="Times New Roman" w:hAnsi="Calibri"/>
          <w:i w:val="0"/>
          <w:color w:val="auto"/>
          <w:sz w:val="24"/>
          <w:lang w:eastAsia="en-US"/>
        </w:rPr>
        <w:t>; and</w:t>
      </w:r>
    </w:p>
    <w:p w14:paraId="544CA6D3" w14:textId="77777777" w:rsidR="005233F1" w:rsidRPr="00AF4F60" w:rsidRDefault="00AF1C96" w:rsidP="00AF4F60">
      <w:pPr>
        <w:pStyle w:val="Heading5"/>
        <w:keepNext/>
        <w:numPr>
          <w:ilvl w:val="4"/>
          <w:numId w:val="2"/>
        </w:numPr>
        <w:ind w:left="1966"/>
        <w:rPr>
          <w:rFonts w:ascii="Calibri" w:eastAsia="Times New Roman" w:hAnsi="Calibri"/>
          <w:i w:val="0"/>
          <w:color w:val="auto"/>
          <w:sz w:val="24"/>
          <w:lang w:eastAsia="en-US"/>
        </w:rPr>
      </w:pPr>
      <w:r>
        <w:rPr>
          <w:rFonts w:ascii="Calibri" w:eastAsia="Times New Roman" w:hAnsi="Calibri"/>
          <w:i w:val="0"/>
          <w:color w:val="auto"/>
          <w:sz w:val="24"/>
          <w:lang w:eastAsia="en-US"/>
        </w:rPr>
        <w:t>t</w:t>
      </w:r>
      <w:r w:rsidR="005233F1" w:rsidRPr="00AF4F60">
        <w:rPr>
          <w:rFonts w:ascii="Calibri" w:eastAsia="Times New Roman" w:hAnsi="Calibri"/>
          <w:i w:val="0"/>
          <w:color w:val="auto"/>
          <w:sz w:val="24"/>
          <w:lang w:eastAsia="en-US"/>
        </w:rPr>
        <w:t xml:space="preserve">he Waterfalls </w:t>
      </w:r>
      <w:r w:rsidR="00AF4F60" w:rsidRPr="00AF4F60">
        <w:rPr>
          <w:rFonts w:ascii="Calibri" w:eastAsia="Times New Roman" w:hAnsi="Calibri"/>
          <w:i w:val="0"/>
          <w:color w:val="auto"/>
          <w:sz w:val="24"/>
          <w:lang w:eastAsia="en-US"/>
        </w:rPr>
        <w:t>Scenic Reserve</w:t>
      </w:r>
      <w:r w:rsidR="00AF4F60">
        <w:rPr>
          <w:rFonts w:ascii="Calibri" w:eastAsia="Times New Roman" w:hAnsi="Calibri"/>
          <w:i w:val="0"/>
          <w:color w:val="auto"/>
          <w:sz w:val="24"/>
          <w:lang w:eastAsia="en-US"/>
        </w:rPr>
        <w:t>.</w:t>
      </w:r>
    </w:p>
    <w:p w14:paraId="1BA8D34F" w14:textId="77777777" w:rsidR="007546AD" w:rsidRDefault="007546AD">
      <w:pPr>
        <w:spacing w:after="0" w:line="240" w:lineRule="auto"/>
        <w:rPr>
          <w:rFonts w:eastAsia="Times New Roman" w:cs="Arial"/>
          <w:bCs/>
          <w:sz w:val="26"/>
          <w:szCs w:val="26"/>
        </w:rPr>
      </w:pPr>
      <w:bookmarkStart w:id="83" w:name="_Toc391297168"/>
      <w:r>
        <w:br w:type="page"/>
      </w:r>
    </w:p>
    <w:p w14:paraId="36BF2B55" w14:textId="77777777" w:rsidR="005233F1" w:rsidRPr="005233F1" w:rsidRDefault="00AB534C" w:rsidP="00AB534C">
      <w:pPr>
        <w:pStyle w:val="Heading3"/>
      </w:pPr>
      <w:r>
        <w:t>Mid Murray FMA</w:t>
      </w:r>
      <w:bookmarkEnd w:id="83"/>
    </w:p>
    <w:p w14:paraId="5EEE271B" w14:textId="77777777" w:rsidR="00AB534C" w:rsidRPr="004C3423" w:rsidRDefault="00AB534C" w:rsidP="00AB534C">
      <w:pPr>
        <w:pStyle w:val="Heading4"/>
      </w:pPr>
      <w:r>
        <w:t>Maintain</w:t>
      </w:r>
      <w:r w:rsidRPr="001D050F">
        <w:t xml:space="preserve"> SPZs and SMZs</w:t>
      </w:r>
      <w:r w:rsidR="00192E44">
        <w:t xml:space="preserve"> for</w:t>
      </w:r>
      <w:r w:rsidRPr="001D050F">
        <w:t xml:space="preserve"> </w:t>
      </w:r>
      <w:r>
        <w:t>landscape management</w:t>
      </w:r>
      <w:r w:rsidRPr="001D050F">
        <w:t xml:space="preserve"> in accordance with</w:t>
      </w:r>
      <w:r w:rsidR="006C3295">
        <w:t xml:space="preserve"> </w:t>
      </w:r>
      <w:r w:rsidR="000F621E" w:rsidRPr="000F621E">
        <w:t>Table 9 (Landscape management FMZ rules)</w:t>
      </w:r>
      <w:r w:rsidR="000F621E">
        <w:t xml:space="preserve"> </w:t>
      </w:r>
      <w:r w:rsidR="00E9121B">
        <w:t>below</w:t>
      </w:r>
      <w:r w:rsidRPr="004C3423">
        <w:t>.</w:t>
      </w:r>
    </w:p>
    <w:p w14:paraId="715F1EBB" w14:textId="77777777" w:rsidR="00892C6F" w:rsidRDefault="00192E44" w:rsidP="00192E44">
      <w:pPr>
        <w:pStyle w:val="Heading4"/>
      </w:pPr>
      <w:r>
        <w:t>Within the landscape management SMZs and adjacent , m</w:t>
      </w:r>
      <w:r w:rsidR="00AB534C">
        <w:t xml:space="preserve">anage timber harvesting operations </w:t>
      </w:r>
      <w:r>
        <w:t>as follows:</w:t>
      </w:r>
    </w:p>
    <w:p w14:paraId="692AE9A9" w14:textId="77777777" w:rsidR="00192E44" w:rsidRPr="00192E44" w:rsidRDefault="00AF1C96" w:rsidP="00192E44">
      <w:pPr>
        <w:pStyle w:val="Heading5"/>
        <w:keepNext/>
        <w:numPr>
          <w:ilvl w:val="4"/>
          <w:numId w:val="2"/>
        </w:numPr>
        <w:ind w:left="1966"/>
        <w:rPr>
          <w:rFonts w:ascii="Calibri" w:eastAsia="Times New Roman" w:hAnsi="Calibri"/>
          <w:i w:val="0"/>
          <w:color w:val="auto"/>
          <w:sz w:val="24"/>
          <w:lang w:eastAsia="en-US"/>
        </w:rPr>
      </w:pPr>
      <w:r>
        <w:rPr>
          <w:rFonts w:ascii="Calibri" w:eastAsia="Times New Roman" w:hAnsi="Calibri"/>
          <w:i w:val="0"/>
          <w:color w:val="auto"/>
          <w:sz w:val="24"/>
          <w:lang w:eastAsia="en-US"/>
        </w:rPr>
        <w:t>r</w:t>
      </w:r>
      <w:r w:rsidR="00192E44" w:rsidRPr="00192E44">
        <w:rPr>
          <w:rFonts w:ascii="Calibri" w:eastAsia="Times New Roman" w:hAnsi="Calibri"/>
          <w:i w:val="0"/>
          <w:color w:val="auto"/>
          <w:sz w:val="24"/>
          <w:lang w:eastAsia="en-US"/>
        </w:rPr>
        <w:t>etain large old trees close to the roads (subject to public safety)</w:t>
      </w:r>
      <w:r>
        <w:rPr>
          <w:rFonts w:ascii="Calibri" w:eastAsia="Times New Roman" w:hAnsi="Calibri"/>
          <w:i w:val="0"/>
          <w:color w:val="auto"/>
          <w:sz w:val="24"/>
          <w:lang w:eastAsia="en-US"/>
        </w:rPr>
        <w:t>;</w:t>
      </w:r>
    </w:p>
    <w:p w14:paraId="2E52F0CE" w14:textId="77777777" w:rsidR="00192E44" w:rsidRPr="00192E44" w:rsidRDefault="00AF1C96" w:rsidP="00192E44">
      <w:pPr>
        <w:pStyle w:val="Heading5"/>
        <w:keepNext/>
        <w:numPr>
          <w:ilvl w:val="4"/>
          <w:numId w:val="2"/>
        </w:numPr>
        <w:ind w:left="1966"/>
        <w:rPr>
          <w:rFonts w:ascii="Calibri" w:eastAsia="Times New Roman" w:hAnsi="Calibri"/>
          <w:i w:val="0"/>
          <w:color w:val="auto"/>
          <w:sz w:val="24"/>
          <w:lang w:eastAsia="en-US"/>
        </w:rPr>
      </w:pPr>
      <w:r>
        <w:rPr>
          <w:rFonts w:ascii="Calibri" w:eastAsia="Times New Roman" w:hAnsi="Calibri"/>
          <w:i w:val="0"/>
          <w:color w:val="auto"/>
          <w:sz w:val="24"/>
          <w:lang w:eastAsia="en-US"/>
        </w:rPr>
        <w:t>d</w:t>
      </w:r>
      <w:r w:rsidR="00192E44" w:rsidRPr="00192E44">
        <w:rPr>
          <w:rFonts w:ascii="Calibri" w:eastAsia="Times New Roman" w:hAnsi="Calibri"/>
          <w:i w:val="0"/>
          <w:color w:val="auto"/>
          <w:sz w:val="24"/>
          <w:lang w:eastAsia="en-US"/>
        </w:rPr>
        <w:t>uring peak periods of visitor use, conduct only those timber harvesting operations and silvicultural works (like thinning</w:t>
      </w:r>
      <w:r>
        <w:rPr>
          <w:rFonts w:ascii="Calibri" w:eastAsia="Times New Roman" w:hAnsi="Calibri"/>
          <w:i w:val="0"/>
          <w:color w:val="auto"/>
          <w:sz w:val="24"/>
          <w:lang w:eastAsia="en-US"/>
        </w:rPr>
        <w:t>) which maintain visual amenity; and</w:t>
      </w:r>
    </w:p>
    <w:p w14:paraId="3EECE4B4" w14:textId="77777777" w:rsidR="00192E44" w:rsidRDefault="00AF1C96" w:rsidP="00192E44">
      <w:pPr>
        <w:pStyle w:val="Heading5"/>
        <w:keepNext/>
        <w:numPr>
          <w:ilvl w:val="4"/>
          <w:numId w:val="2"/>
        </w:numPr>
        <w:ind w:left="1966"/>
        <w:rPr>
          <w:rFonts w:ascii="Calibri" w:eastAsia="Times New Roman" w:hAnsi="Calibri"/>
          <w:i w:val="0"/>
          <w:color w:val="auto"/>
          <w:sz w:val="24"/>
          <w:lang w:eastAsia="en-US"/>
        </w:rPr>
      </w:pPr>
      <w:r>
        <w:rPr>
          <w:rFonts w:ascii="Calibri" w:eastAsia="Times New Roman" w:hAnsi="Calibri"/>
          <w:i w:val="0"/>
          <w:color w:val="auto"/>
          <w:sz w:val="24"/>
          <w:lang w:eastAsia="en-US"/>
        </w:rPr>
        <w:t>e</w:t>
      </w:r>
      <w:r w:rsidR="00192E44" w:rsidRPr="00192E44">
        <w:rPr>
          <w:rFonts w:ascii="Calibri" w:eastAsia="Times New Roman" w:hAnsi="Calibri"/>
          <w:i w:val="0"/>
          <w:color w:val="auto"/>
          <w:sz w:val="24"/>
          <w:lang w:eastAsia="en-US"/>
        </w:rPr>
        <w:t>nsure harvesting debris is removed from the corridor.</w:t>
      </w:r>
    </w:p>
    <w:p w14:paraId="210EAD60" w14:textId="77777777" w:rsidR="00192E44" w:rsidRDefault="00192E44" w:rsidP="00192E44">
      <w:pPr>
        <w:pStyle w:val="Heading4"/>
      </w:pPr>
      <w:r>
        <w:t>Site log landings and sleeper cutting decks at least 60</w:t>
      </w:r>
      <w:r w:rsidR="006641C7">
        <w:t xml:space="preserve"> </w:t>
      </w:r>
      <w:r>
        <w:t>m from roads subject to landscape management SPZs.</w:t>
      </w:r>
    </w:p>
    <w:p w14:paraId="4B1E0980" w14:textId="77777777" w:rsidR="00192E44" w:rsidRDefault="009105C2" w:rsidP="009105C2">
      <w:pPr>
        <w:pStyle w:val="Heading3"/>
      </w:pPr>
      <w:bookmarkStart w:id="84" w:name="_Toc391297169"/>
      <w:r>
        <w:t>North East FMAs</w:t>
      </w:r>
      <w:bookmarkEnd w:id="84"/>
    </w:p>
    <w:p w14:paraId="5A5F543B" w14:textId="77777777" w:rsidR="009105C2" w:rsidRPr="004C3423" w:rsidRDefault="009105C2" w:rsidP="009105C2">
      <w:pPr>
        <w:pStyle w:val="Heading4"/>
      </w:pPr>
      <w:r>
        <w:t>Maintain</w:t>
      </w:r>
      <w:r w:rsidRPr="001D050F">
        <w:t xml:space="preserve"> SPZs and SMZs</w:t>
      </w:r>
      <w:r>
        <w:t xml:space="preserve"> for</w:t>
      </w:r>
      <w:r w:rsidRPr="001D050F">
        <w:t xml:space="preserve"> </w:t>
      </w:r>
      <w:r>
        <w:t>landscape management</w:t>
      </w:r>
      <w:r w:rsidRPr="001D050F">
        <w:t xml:space="preserve"> in accordance with</w:t>
      </w:r>
      <w:r>
        <w:t xml:space="preserve"> </w:t>
      </w:r>
      <w:r w:rsidR="000F621E" w:rsidRPr="000F621E">
        <w:t>Table 9 (Landscape management FMZ rules)</w:t>
      </w:r>
      <w:r w:rsidR="000F621E">
        <w:t xml:space="preserve"> </w:t>
      </w:r>
      <w:r w:rsidR="00E9121B">
        <w:t>below</w:t>
      </w:r>
      <w:r w:rsidRPr="004C3423">
        <w:t>.</w:t>
      </w:r>
    </w:p>
    <w:p w14:paraId="162F4862" w14:textId="77777777" w:rsidR="009105C2" w:rsidRDefault="009105C2" w:rsidP="009105C2">
      <w:pPr>
        <w:pStyle w:val="Heading4"/>
      </w:pPr>
      <w:r>
        <w:t>Plan and implement timber harvesting operations and new road construction in areas zoned as SMZ for landscape in a manner that ensures the scenic value is maintained.</w:t>
      </w:r>
    </w:p>
    <w:p w14:paraId="2EF88F20" w14:textId="77777777" w:rsidR="009105C2" w:rsidRPr="009105C2" w:rsidRDefault="009105C2" w:rsidP="009105C2"/>
    <w:p w14:paraId="109788F5" w14:textId="77777777" w:rsidR="00B66256" w:rsidRDefault="00B66256" w:rsidP="00F20AB2">
      <w:pPr>
        <w:pStyle w:val="Caption"/>
        <w:spacing w:before="240" w:after="120"/>
        <w:sectPr w:rsidR="00B66256" w:rsidSect="00D00BB8">
          <w:footerReference w:type="default" r:id="rId35"/>
          <w:pgSz w:w="11906" w:h="16838"/>
          <w:pgMar w:top="1440" w:right="1276" w:bottom="1440" w:left="1440" w:header="708" w:footer="708" w:gutter="0"/>
          <w:cols w:space="708"/>
          <w:docGrid w:linePitch="360"/>
        </w:sectPr>
      </w:pPr>
    </w:p>
    <w:p w14:paraId="206DD9AD" w14:textId="77777777" w:rsidR="00BB2113" w:rsidRDefault="00BB2113" w:rsidP="00F20AB2">
      <w:pPr>
        <w:pStyle w:val="Caption"/>
        <w:spacing w:before="240" w:after="120"/>
      </w:pPr>
      <w:r>
        <w:t xml:space="preserve">Table </w:t>
      </w:r>
      <w:r w:rsidR="004C3423">
        <w:t>9</w:t>
      </w:r>
      <w:r w:rsidR="0030040C">
        <w:t xml:space="preserve"> </w:t>
      </w:r>
      <w:r w:rsidR="00B953FE">
        <w:t>L</w:t>
      </w:r>
      <w:r>
        <w:t xml:space="preserve">andscape management </w:t>
      </w:r>
      <w:r w:rsidR="00892C6F">
        <w:t xml:space="preserve">FMZ </w:t>
      </w:r>
      <w:r w:rsidR="00B66256">
        <w:t>rules</w:t>
      </w:r>
      <w:r w:rsidR="00623147">
        <w:t>.</w:t>
      </w:r>
    </w:p>
    <w:tbl>
      <w:tblPr>
        <w:tblW w:w="9606" w:type="dxa"/>
        <w:tblBorders>
          <w:top w:val="single" w:sz="4" w:space="0" w:color="F79646" w:themeColor="accent6"/>
          <w:bottom w:val="single" w:sz="4" w:space="0" w:color="F79646" w:themeColor="accent6"/>
          <w:insideH w:val="single" w:sz="4" w:space="0" w:color="F79646" w:themeColor="accent6"/>
        </w:tblBorders>
        <w:tblLayout w:type="fixed"/>
        <w:tblLook w:val="04A0" w:firstRow="1" w:lastRow="0" w:firstColumn="1" w:lastColumn="0" w:noHBand="0" w:noVBand="1"/>
      </w:tblPr>
      <w:tblGrid>
        <w:gridCol w:w="1242"/>
        <w:gridCol w:w="1560"/>
        <w:gridCol w:w="1984"/>
        <w:gridCol w:w="2268"/>
        <w:gridCol w:w="2552"/>
      </w:tblGrid>
      <w:tr w:rsidR="0085383A" w:rsidRPr="00DF13BB" w14:paraId="173F9517" w14:textId="77777777" w:rsidTr="0085383A">
        <w:trPr>
          <w:cantSplit/>
          <w:trHeight w:val="300"/>
          <w:tblHeader/>
        </w:trPr>
        <w:tc>
          <w:tcPr>
            <w:tcW w:w="1242" w:type="dxa"/>
            <w:shd w:val="clear" w:color="auto" w:fill="FABF8F" w:themeFill="accent6" w:themeFillTint="99"/>
            <w:noWrap/>
            <w:hideMark/>
          </w:tcPr>
          <w:p w14:paraId="31447DF1" w14:textId="77777777" w:rsidR="0085383A" w:rsidRPr="00DF13BB" w:rsidRDefault="0085383A" w:rsidP="00EF5316">
            <w:pPr>
              <w:spacing w:after="0" w:line="240" w:lineRule="auto"/>
              <w:rPr>
                <w:rFonts w:asciiTheme="minorHAnsi" w:eastAsia="Times New Roman" w:hAnsiTheme="minorHAnsi" w:cstheme="minorHAnsi"/>
                <w:b/>
                <w:bCs/>
                <w:color w:val="000000"/>
                <w:sz w:val="20"/>
                <w:szCs w:val="20"/>
                <w:lang w:eastAsia="en-AU"/>
              </w:rPr>
            </w:pPr>
            <w:r w:rsidRPr="00DF13BB">
              <w:rPr>
                <w:rFonts w:asciiTheme="minorHAnsi" w:eastAsia="Times New Roman" w:hAnsiTheme="minorHAnsi" w:cstheme="minorHAnsi"/>
                <w:b/>
                <w:bCs/>
                <w:color w:val="000000"/>
                <w:sz w:val="20"/>
                <w:szCs w:val="20"/>
                <w:lang w:eastAsia="en-AU"/>
              </w:rPr>
              <w:t>FMA</w:t>
            </w:r>
          </w:p>
        </w:tc>
        <w:tc>
          <w:tcPr>
            <w:tcW w:w="1560" w:type="dxa"/>
            <w:shd w:val="clear" w:color="auto" w:fill="FABF8F" w:themeFill="accent6" w:themeFillTint="99"/>
            <w:hideMark/>
          </w:tcPr>
          <w:p w14:paraId="2BA053F4" w14:textId="77777777" w:rsidR="0085383A" w:rsidRPr="00DF13BB" w:rsidRDefault="0085383A" w:rsidP="00EF5316">
            <w:pPr>
              <w:spacing w:after="0" w:line="240" w:lineRule="auto"/>
              <w:rPr>
                <w:rFonts w:asciiTheme="minorHAnsi" w:eastAsia="Times New Roman" w:hAnsiTheme="minorHAnsi" w:cstheme="minorHAnsi"/>
                <w:b/>
                <w:bCs/>
                <w:color w:val="000000"/>
                <w:sz w:val="20"/>
                <w:szCs w:val="20"/>
                <w:lang w:eastAsia="en-AU"/>
              </w:rPr>
            </w:pPr>
            <w:r w:rsidRPr="00DF13BB">
              <w:rPr>
                <w:rFonts w:asciiTheme="minorHAnsi" w:eastAsia="Times New Roman" w:hAnsiTheme="minorHAnsi" w:cstheme="minorHAnsi"/>
                <w:b/>
                <w:bCs/>
                <w:color w:val="000000"/>
                <w:sz w:val="20"/>
                <w:szCs w:val="20"/>
                <w:lang w:eastAsia="en-AU"/>
              </w:rPr>
              <w:t>Place</w:t>
            </w:r>
          </w:p>
        </w:tc>
        <w:tc>
          <w:tcPr>
            <w:tcW w:w="1984" w:type="dxa"/>
            <w:shd w:val="clear" w:color="auto" w:fill="FABF8F" w:themeFill="accent6" w:themeFillTint="99"/>
            <w:hideMark/>
          </w:tcPr>
          <w:p w14:paraId="40C18378" w14:textId="77777777" w:rsidR="0085383A" w:rsidRPr="00DF13BB" w:rsidRDefault="0085383A" w:rsidP="00EF5316">
            <w:pPr>
              <w:spacing w:after="0" w:line="240" w:lineRule="auto"/>
              <w:rPr>
                <w:rFonts w:asciiTheme="minorHAnsi" w:eastAsia="Times New Roman" w:hAnsiTheme="minorHAnsi" w:cstheme="minorHAnsi"/>
                <w:b/>
                <w:bCs/>
                <w:color w:val="000000"/>
                <w:sz w:val="20"/>
                <w:szCs w:val="20"/>
                <w:lang w:eastAsia="en-AU"/>
              </w:rPr>
            </w:pPr>
            <w:r w:rsidRPr="00DF13BB">
              <w:rPr>
                <w:rFonts w:asciiTheme="minorHAnsi" w:eastAsia="Times New Roman" w:hAnsiTheme="minorHAnsi" w:cstheme="minorHAnsi"/>
                <w:b/>
                <w:bCs/>
                <w:color w:val="000000"/>
                <w:sz w:val="20"/>
                <w:szCs w:val="20"/>
                <w:lang w:eastAsia="en-AU"/>
              </w:rPr>
              <w:t>Significance</w:t>
            </w:r>
          </w:p>
        </w:tc>
        <w:tc>
          <w:tcPr>
            <w:tcW w:w="2268" w:type="dxa"/>
            <w:shd w:val="clear" w:color="auto" w:fill="FABF8F" w:themeFill="accent6" w:themeFillTint="99"/>
            <w:hideMark/>
          </w:tcPr>
          <w:p w14:paraId="5ADD658A" w14:textId="77777777" w:rsidR="0085383A" w:rsidRPr="00DF13BB" w:rsidRDefault="0085383A" w:rsidP="00504BD1">
            <w:pPr>
              <w:spacing w:after="0" w:line="240" w:lineRule="auto"/>
              <w:rPr>
                <w:rFonts w:asciiTheme="minorHAnsi" w:eastAsia="Times New Roman" w:hAnsiTheme="minorHAnsi" w:cstheme="minorHAnsi"/>
                <w:b/>
                <w:bCs/>
                <w:color w:val="000000"/>
                <w:sz w:val="20"/>
                <w:szCs w:val="20"/>
                <w:lang w:eastAsia="en-AU"/>
              </w:rPr>
            </w:pPr>
            <w:r w:rsidRPr="00DF13BB">
              <w:rPr>
                <w:rFonts w:asciiTheme="minorHAnsi" w:eastAsia="Times New Roman" w:hAnsiTheme="minorHAnsi" w:cstheme="minorHAnsi"/>
                <w:b/>
                <w:bCs/>
                <w:color w:val="000000"/>
                <w:sz w:val="20"/>
                <w:szCs w:val="20"/>
                <w:lang w:eastAsia="en-AU"/>
              </w:rPr>
              <w:t>Zon</w:t>
            </w:r>
            <w:r>
              <w:rPr>
                <w:rFonts w:asciiTheme="minorHAnsi" w:eastAsia="Times New Roman" w:hAnsiTheme="minorHAnsi" w:cstheme="minorHAnsi"/>
                <w:b/>
                <w:bCs/>
                <w:color w:val="000000"/>
                <w:sz w:val="20"/>
                <w:szCs w:val="20"/>
                <w:lang w:eastAsia="en-AU"/>
              </w:rPr>
              <w:t>ing management actions</w:t>
            </w:r>
          </w:p>
        </w:tc>
        <w:tc>
          <w:tcPr>
            <w:tcW w:w="2552" w:type="dxa"/>
            <w:shd w:val="clear" w:color="auto" w:fill="FABF8F" w:themeFill="accent6" w:themeFillTint="99"/>
          </w:tcPr>
          <w:p w14:paraId="7A8D3BE4" w14:textId="77777777" w:rsidR="0085383A" w:rsidRPr="00DF13BB" w:rsidRDefault="0085383A" w:rsidP="00504BD1">
            <w:pPr>
              <w:spacing w:after="0" w:line="240" w:lineRule="auto"/>
              <w:rPr>
                <w:rFonts w:asciiTheme="minorHAnsi" w:eastAsia="Times New Roman" w:hAnsiTheme="minorHAnsi" w:cstheme="minorHAnsi"/>
                <w:b/>
                <w:bCs/>
                <w:color w:val="000000"/>
                <w:sz w:val="20"/>
                <w:szCs w:val="20"/>
                <w:lang w:eastAsia="en-AU"/>
              </w:rPr>
            </w:pPr>
            <w:r>
              <w:rPr>
                <w:rFonts w:asciiTheme="minorHAnsi" w:eastAsia="Times New Roman" w:hAnsiTheme="minorHAnsi" w:cstheme="minorHAnsi"/>
                <w:b/>
                <w:bCs/>
                <w:color w:val="000000"/>
                <w:sz w:val="20"/>
                <w:szCs w:val="20"/>
                <w:lang w:eastAsia="en-AU"/>
              </w:rPr>
              <w:t>Management Actions</w:t>
            </w:r>
          </w:p>
        </w:tc>
      </w:tr>
      <w:tr w:rsidR="0085383A" w:rsidRPr="00E10788" w14:paraId="11644BBE" w14:textId="77777777" w:rsidTr="0085383A">
        <w:trPr>
          <w:cantSplit/>
          <w:trHeight w:val="300"/>
        </w:trPr>
        <w:tc>
          <w:tcPr>
            <w:tcW w:w="1242" w:type="dxa"/>
            <w:shd w:val="clear" w:color="auto" w:fill="auto"/>
            <w:noWrap/>
            <w:hideMark/>
          </w:tcPr>
          <w:p w14:paraId="7D473F2F"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rPr>
                <w:rFonts w:asciiTheme="minorHAnsi" w:eastAsia="Times New Roman" w:hAnsiTheme="minorHAnsi" w:cstheme="minorHAnsi"/>
                <w:bCs/>
                <w:color w:val="000000"/>
                <w:sz w:val="20"/>
                <w:szCs w:val="20"/>
                <w:lang w:eastAsia="en-AU"/>
              </w:rPr>
              <w:t xml:space="preserve"> Highlands FMAs</w:t>
            </w:r>
          </w:p>
        </w:tc>
        <w:tc>
          <w:tcPr>
            <w:tcW w:w="1560" w:type="dxa"/>
            <w:shd w:val="clear" w:color="auto" w:fill="auto"/>
            <w:hideMark/>
          </w:tcPr>
          <w:p w14:paraId="314FF83E"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Forested escarpments of the Mounts Tallarook and Disappointment forest as viewed from the Hume Highway</w:t>
            </w:r>
          </w:p>
        </w:tc>
        <w:tc>
          <w:tcPr>
            <w:tcW w:w="1984" w:type="dxa"/>
            <w:shd w:val="clear" w:color="auto" w:fill="auto"/>
            <w:hideMark/>
          </w:tcPr>
          <w:p w14:paraId="63F33A4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LCC Rec E7</w:t>
            </w:r>
          </w:p>
        </w:tc>
        <w:tc>
          <w:tcPr>
            <w:tcW w:w="2268" w:type="dxa"/>
            <w:shd w:val="clear" w:color="auto" w:fill="auto"/>
            <w:hideMark/>
          </w:tcPr>
          <w:p w14:paraId="050F1115"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prominent views of Mt Disappointment in SMZ. Mt Tallarook in GMZ</w:t>
            </w:r>
            <w:r>
              <w:rPr>
                <w:rFonts w:asciiTheme="minorHAnsi" w:eastAsia="Times New Roman" w:hAnsiTheme="minorHAnsi" w:cstheme="minorHAnsi"/>
                <w:bCs/>
                <w:color w:val="000000"/>
                <w:sz w:val="20"/>
                <w:szCs w:val="20"/>
                <w:lang w:eastAsia="en-AU"/>
              </w:rPr>
              <w:t>.</w:t>
            </w:r>
          </w:p>
        </w:tc>
        <w:tc>
          <w:tcPr>
            <w:tcW w:w="2552" w:type="dxa"/>
          </w:tcPr>
          <w:p w14:paraId="2E0F05F5"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85383A">
              <w:rPr>
                <w:rFonts w:asciiTheme="minorHAnsi" w:eastAsia="Times New Roman" w:hAnsiTheme="minorHAnsi" w:cstheme="minorHAnsi"/>
                <w:bCs/>
                <w:color w:val="000000"/>
                <w:sz w:val="20"/>
                <w:szCs w:val="20"/>
                <w:lang w:eastAsia="en-AU"/>
              </w:rPr>
              <w:t>Develop and comply with a SMZ plan</w:t>
            </w:r>
          </w:p>
        </w:tc>
      </w:tr>
      <w:tr w:rsidR="0085383A" w:rsidRPr="00E10788" w14:paraId="0E6EA8DA" w14:textId="77777777" w:rsidTr="0085383A">
        <w:trPr>
          <w:cantSplit/>
          <w:trHeight w:val="300"/>
        </w:trPr>
        <w:tc>
          <w:tcPr>
            <w:tcW w:w="1242" w:type="dxa"/>
            <w:shd w:val="clear" w:color="auto" w:fill="auto"/>
            <w:noWrap/>
            <w:hideMark/>
          </w:tcPr>
          <w:p w14:paraId="4FBA734B"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3EE5D1B9"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Murchison Fall and Strath Falls and their environs</w:t>
            </w:r>
          </w:p>
        </w:tc>
        <w:tc>
          <w:tcPr>
            <w:tcW w:w="1984" w:type="dxa"/>
            <w:shd w:val="clear" w:color="auto" w:fill="auto"/>
            <w:hideMark/>
          </w:tcPr>
          <w:p w14:paraId="11AB7902"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 E, LCC Rec E7</w:t>
            </w:r>
          </w:p>
        </w:tc>
        <w:tc>
          <w:tcPr>
            <w:tcW w:w="2268" w:type="dxa"/>
            <w:shd w:val="clear" w:color="auto" w:fill="auto"/>
            <w:hideMark/>
          </w:tcPr>
          <w:p w14:paraId="7A4DEA2F"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xml:space="preserve">Maintain a SPZ </w:t>
            </w:r>
            <w:r>
              <w:rPr>
                <w:rFonts w:asciiTheme="minorHAnsi" w:eastAsia="Times New Roman" w:hAnsiTheme="minorHAnsi" w:cstheme="minorHAnsi"/>
                <w:bCs/>
                <w:color w:val="000000"/>
                <w:sz w:val="20"/>
                <w:szCs w:val="20"/>
                <w:lang w:eastAsia="en-AU"/>
              </w:rPr>
              <w:t>over</w:t>
            </w:r>
            <w:r w:rsidRPr="00E10788">
              <w:rPr>
                <w:rFonts w:asciiTheme="minorHAnsi" w:eastAsia="Times New Roman" w:hAnsiTheme="minorHAnsi" w:cstheme="minorHAnsi"/>
                <w:bCs/>
                <w:color w:val="000000"/>
                <w:sz w:val="20"/>
                <w:szCs w:val="20"/>
                <w:lang w:eastAsia="en-AU"/>
              </w:rPr>
              <w:t xml:space="preserve"> the sites</w:t>
            </w:r>
            <w:r>
              <w:rPr>
                <w:rFonts w:asciiTheme="minorHAnsi" w:eastAsia="Times New Roman" w:hAnsiTheme="minorHAnsi" w:cstheme="minorHAnsi"/>
                <w:bCs/>
                <w:color w:val="000000"/>
                <w:sz w:val="20"/>
                <w:szCs w:val="20"/>
                <w:lang w:eastAsia="en-AU"/>
              </w:rPr>
              <w:t>.</w:t>
            </w:r>
          </w:p>
        </w:tc>
        <w:tc>
          <w:tcPr>
            <w:tcW w:w="2552" w:type="dxa"/>
          </w:tcPr>
          <w:p w14:paraId="1A1E109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p>
        </w:tc>
      </w:tr>
      <w:tr w:rsidR="0085383A" w:rsidRPr="00E10788" w14:paraId="28C6A601" w14:textId="77777777" w:rsidTr="0085383A">
        <w:trPr>
          <w:cantSplit/>
          <w:trHeight w:val="300"/>
        </w:trPr>
        <w:tc>
          <w:tcPr>
            <w:tcW w:w="1242" w:type="dxa"/>
            <w:shd w:val="clear" w:color="auto" w:fill="auto"/>
            <w:noWrap/>
            <w:hideMark/>
          </w:tcPr>
          <w:p w14:paraId="465077AE"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180C28CD"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Natural environs of the Mounts Despair and Disappointment lookouts</w:t>
            </w:r>
          </w:p>
        </w:tc>
        <w:tc>
          <w:tcPr>
            <w:tcW w:w="1984" w:type="dxa"/>
            <w:shd w:val="clear" w:color="auto" w:fill="auto"/>
            <w:hideMark/>
          </w:tcPr>
          <w:p w14:paraId="25860B1A"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LCC Rec E7</w:t>
            </w:r>
          </w:p>
        </w:tc>
        <w:tc>
          <w:tcPr>
            <w:tcW w:w="2268" w:type="dxa"/>
            <w:shd w:val="clear" w:color="auto" w:fill="auto"/>
            <w:hideMark/>
          </w:tcPr>
          <w:p w14:paraId="2264BAFD"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xml:space="preserve">Maintain a 50m </w:t>
            </w:r>
            <w:r w:rsidRPr="00B30B8D">
              <w:rPr>
                <w:rFonts w:asciiTheme="minorHAnsi" w:eastAsia="Times New Roman" w:hAnsiTheme="minorHAnsi" w:cstheme="minorHAnsi"/>
                <w:bCs/>
                <w:color w:val="000000"/>
                <w:sz w:val="20"/>
                <w:szCs w:val="20"/>
                <w:lang w:eastAsia="en-AU"/>
              </w:rPr>
              <w:t xml:space="preserve">radius </w:t>
            </w:r>
            <w:r w:rsidRPr="00E10788">
              <w:rPr>
                <w:rFonts w:asciiTheme="minorHAnsi" w:eastAsia="Times New Roman" w:hAnsiTheme="minorHAnsi" w:cstheme="minorHAnsi"/>
                <w:bCs/>
                <w:color w:val="000000"/>
                <w:sz w:val="20"/>
                <w:szCs w:val="20"/>
                <w:lang w:eastAsia="en-AU"/>
              </w:rPr>
              <w:t>SPZ around Mt Disappointment summit. Mt Despair in GMZ</w:t>
            </w:r>
            <w:r>
              <w:rPr>
                <w:rFonts w:asciiTheme="minorHAnsi" w:eastAsia="Times New Roman" w:hAnsiTheme="minorHAnsi" w:cstheme="minorHAnsi"/>
                <w:bCs/>
                <w:color w:val="000000"/>
                <w:sz w:val="20"/>
                <w:szCs w:val="20"/>
                <w:lang w:eastAsia="en-AU"/>
              </w:rPr>
              <w:t>.</w:t>
            </w:r>
          </w:p>
        </w:tc>
        <w:tc>
          <w:tcPr>
            <w:tcW w:w="2552" w:type="dxa"/>
          </w:tcPr>
          <w:p w14:paraId="0D664DE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p>
        </w:tc>
      </w:tr>
      <w:tr w:rsidR="0085383A" w:rsidRPr="00E10788" w14:paraId="5E5D893A" w14:textId="77777777" w:rsidTr="0085383A">
        <w:trPr>
          <w:cantSplit/>
          <w:trHeight w:val="300"/>
        </w:trPr>
        <w:tc>
          <w:tcPr>
            <w:tcW w:w="1242" w:type="dxa"/>
            <w:shd w:val="clear" w:color="auto" w:fill="auto"/>
            <w:noWrap/>
            <w:hideMark/>
          </w:tcPr>
          <w:p w14:paraId="67DB321A"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5F1E030F"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Whittlesea - Yea Road</w:t>
            </w:r>
          </w:p>
        </w:tc>
        <w:tc>
          <w:tcPr>
            <w:tcW w:w="1984" w:type="dxa"/>
            <w:shd w:val="clear" w:color="auto" w:fill="auto"/>
            <w:hideMark/>
          </w:tcPr>
          <w:p w14:paraId="1D683AB5"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w:t>
            </w:r>
          </w:p>
        </w:tc>
        <w:tc>
          <w:tcPr>
            <w:tcW w:w="2268" w:type="dxa"/>
            <w:shd w:val="clear" w:color="auto" w:fill="auto"/>
            <w:hideMark/>
          </w:tcPr>
          <w:p w14:paraId="42A0E694"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50 m SMZ  either side of Whittlesea - Yea Road</w:t>
            </w:r>
            <w:r>
              <w:rPr>
                <w:rFonts w:asciiTheme="minorHAnsi" w:eastAsia="Times New Roman" w:hAnsiTheme="minorHAnsi" w:cstheme="minorHAnsi"/>
                <w:bCs/>
                <w:color w:val="000000"/>
                <w:sz w:val="20"/>
                <w:szCs w:val="20"/>
                <w:lang w:eastAsia="en-AU"/>
              </w:rPr>
              <w:t>.</w:t>
            </w:r>
          </w:p>
        </w:tc>
        <w:tc>
          <w:tcPr>
            <w:tcW w:w="2552" w:type="dxa"/>
          </w:tcPr>
          <w:p w14:paraId="31BA97C7" w14:textId="77777777" w:rsidR="0085383A"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BF5394">
              <w:rPr>
                <w:rFonts w:asciiTheme="minorHAnsi" w:eastAsia="Times New Roman" w:hAnsiTheme="minorHAnsi" w:cstheme="minorHAnsi"/>
                <w:bCs/>
                <w:color w:val="000000"/>
                <w:sz w:val="20"/>
                <w:szCs w:val="20"/>
                <w:lang w:eastAsia="en-AU"/>
              </w:rPr>
              <w:t>Develop and comply with a SMZ plan</w:t>
            </w:r>
          </w:p>
        </w:tc>
      </w:tr>
      <w:tr w:rsidR="0085383A" w:rsidRPr="00E10788" w14:paraId="23AFDEE5" w14:textId="77777777" w:rsidTr="0085383A">
        <w:trPr>
          <w:cantSplit/>
          <w:trHeight w:val="300"/>
        </w:trPr>
        <w:tc>
          <w:tcPr>
            <w:tcW w:w="1242" w:type="dxa"/>
            <w:shd w:val="clear" w:color="auto" w:fill="auto"/>
            <w:noWrap/>
            <w:hideMark/>
          </w:tcPr>
          <w:p w14:paraId="45667167"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0619558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Melba Highway</w:t>
            </w:r>
          </w:p>
        </w:tc>
        <w:tc>
          <w:tcPr>
            <w:tcW w:w="1984" w:type="dxa"/>
            <w:shd w:val="clear" w:color="auto" w:fill="auto"/>
            <w:hideMark/>
          </w:tcPr>
          <w:p w14:paraId="14F234F2"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w:t>
            </w:r>
          </w:p>
        </w:tc>
        <w:tc>
          <w:tcPr>
            <w:tcW w:w="2268" w:type="dxa"/>
            <w:shd w:val="clear" w:color="auto" w:fill="auto"/>
            <w:hideMark/>
          </w:tcPr>
          <w:p w14:paraId="2AE5DDCA"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100 m SMZ  either side of Melba Highway</w:t>
            </w:r>
            <w:r>
              <w:rPr>
                <w:rFonts w:asciiTheme="minorHAnsi" w:eastAsia="Times New Roman" w:hAnsiTheme="minorHAnsi" w:cstheme="minorHAnsi"/>
                <w:bCs/>
                <w:color w:val="000000"/>
                <w:sz w:val="20"/>
                <w:szCs w:val="20"/>
                <w:lang w:eastAsia="en-AU"/>
              </w:rPr>
              <w:t>.</w:t>
            </w:r>
          </w:p>
        </w:tc>
        <w:tc>
          <w:tcPr>
            <w:tcW w:w="2552" w:type="dxa"/>
          </w:tcPr>
          <w:p w14:paraId="4F7A58DC" w14:textId="77777777" w:rsidR="0085383A"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BF5394">
              <w:rPr>
                <w:rFonts w:asciiTheme="minorHAnsi" w:eastAsia="Times New Roman" w:hAnsiTheme="minorHAnsi" w:cstheme="minorHAnsi"/>
                <w:bCs/>
                <w:color w:val="000000"/>
                <w:sz w:val="20"/>
                <w:szCs w:val="20"/>
                <w:lang w:eastAsia="en-AU"/>
              </w:rPr>
              <w:t>Develop and comply with a SMZ plan</w:t>
            </w:r>
          </w:p>
        </w:tc>
      </w:tr>
      <w:tr w:rsidR="0085383A" w:rsidRPr="00E10788" w14:paraId="23A68B80" w14:textId="77777777" w:rsidTr="0085383A">
        <w:trPr>
          <w:cantSplit/>
          <w:trHeight w:val="300"/>
        </w:trPr>
        <w:tc>
          <w:tcPr>
            <w:tcW w:w="1242" w:type="dxa"/>
            <w:shd w:val="clear" w:color="auto" w:fill="auto"/>
            <w:noWrap/>
            <w:hideMark/>
          </w:tcPr>
          <w:p w14:paraId="2D06AB0B"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73DC9325"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Environs of the Toolangi-Black Range Forest Drive</w:t>
            </w:r>
          </w:p>
        </w:tc>
        <w:tc>
          <w:tcPr>
            <w:tcW w:w="1984" w:type="dxa"/>
            <w:shd w:val="clear" w:color="auto" w:fill="auto"/>
            <w:hideMark/>
          </w:tcPr>
          <w:p w14:paraId="7005DD96"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LCC Rec E7</w:t>
            </w:r>
          </w:p>
        </w:tc>
        <w:tc>
          <w:tcPr>
            <w:tcW w:w="2268" w:type="dxa"/>
            <w:shd w:val="clear" w:color="auto" w:fill="auto"/>
            <w:hideMark/>
          </w:tcPr>
          <w:p w14:paraId="2C12BA1B"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in GMZ</w:t>
            </w:r>
            <w:r>
              <w:rPr>
                <w:rFonts w:asciiTheme="minorHAnsi" w:eastAsia="Times New Roman" w:hAnsiTheme="minorHAnsi" w:cstheme="minorHAnsi"/>
                <w:bCs/>
                <w:color w:val="000000"/>
                <w:sz w:val="20"/>
                <w:szCs w:val="20"/>
                <w:lang w:eastAsia="en-AU"/>
              </w:rPr>
              <w:t>.</w:t>
            </w:r>
          </w:p>
        </w:tc>
        <w:tc>
          <w:tcPr>
            <w:tcW w:w="2552" w:type="dxa"/>
          </w:tcPr>
          <w:p w14:paraId="657A65F6"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p>
        </w:tc>
      </w:tr>
      <w:tr w:rsidR="0085383A" w:rsidRPr="00E10788" w14:paraId="2E7A8DFD" w14:textId="77777777" w:rsidTr="0085383A">
        <w:trPr>
          <w:cantSplit/>
          <w:trHeight w:val="300"/>
        </w:trPr>
        <w:tc>
          <w:tcPr>
            <w:tcW w:w="1242" w:type="dxa"/>
            <w:shd w:val="clear" w:color="auto" w:fill="auto"/>
            <w:noWrap/>
            <w:hideMark/>
          </w:tcPr>
          <w:p w14:paraId="47426E0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5A8351FD"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Sylvia Creek falls and its environs</w:t>
            </w:r>
          </w:p>
        </w:tc>
        <w:tc>
          <w:tcPr>
            <w:tcW w:w="1984" w:type="dxa"/>
            <w:shd w:val="clear" w:color="auto" w:fill="auto"/>
            <w:hideMark/>
          </w:tcPr>
          <w:p w14:paraId="7AED3C2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LCC Rec E7</w:t>
            </w:r>
          </w:p>
        </w:tc>
        <w:tc>
          <w:tcPr>
            <w:tcW w:w="2268" w:type="dxa"/>
            <w:shd w:val="clear" w:color="auto" w:fill="auto"/>
            <w:hideMark/>
          </w:tcPr>
          <w:p w14:paraId="7A28F3C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xml:space="preserve">Maintain a SPZ </w:t>
            </w:r>
            <w:r>
              <w:rPr>
                <w:rFonts w:asciiTheme="minorHAnsi" w:eastAsia="Times New Roman" w:hAnsiTheme="minorHAnsi" w:cstheme="minorHAnsi"/>
                <w:bCs/>
                <w:color w:val="000000"/>
                <w:sz w:val="20"/>
                <w:szCs w:val="20"/>
                <w:lang w:eastAsia="en-AU"/>
              </w:rPr>
              <w:t>over</w:t>
            </w:r>
            <w:r w:rsidRPr="00E10788">
              <w:rPr>
                <w:rFonts w:asciiTheme="minorHAnsi" w:eastAsia="Times New Roman" w:hAnsiTheme="minorHAnsi" w:cstheme="minorHAnsi"/>
                <w:bCs/>
                <w:color w:val="000000"/>
                <w:sz w:val="20"/>
                <w:szCs w:val="20"/>
                <w:lang w:eastAsia="en-AU"/>
              </w:rPr>
              <w:t xml:space="preserve"> the site</w:t>
            </w:r>
            <w:r>
              <w:rPr>
                <w:rFonts w:asciiTheme="minorHAnsi" w:eastAsia="Times New Roman" w:hAnsiTheme="minorHAnsi" w:cstheme="minorHAnsi"/>
                <w:bCs/>
                <w:color w:val="000000"/>
                <w:sz w:val="20"/>
                <w:szCs w:val="20"/>
                <w:lang w:eastAsia="en-AU"/>
              </w:rPr>
              <w:t>.</w:t>
            </w:r>
          </w:p>
        </w:tc>
        <w:tc>
          <w:tcPr>
            <w:tcW w:w="2552" w:type="dxa"/>
          </w:tcPr>
          <w:p w14:paraId="101C7328"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p>
        </w:tc>
      </w:tr>
      <w:tr w:rsidR="0085383A" w:rsidRPr="00E10788" w14:paraId="4CD6A4B0" w14:textId="77777777" w:rsidTr="0085383A">
        <w:trPr>
          <w:cantSplit/>
          <w:trHeight w:val="300"/>
        </w:trPr>
        <w:tc>
          <w:tcPr>
            <w:tcW w:w="1242" w:type="dxa"/>
            <w:shd w:val="clear" w:color="auto" w:fill="auto"/>
            <w:noWrap/>
            <w:hideMark/>
          </w:tcPr>
          <w:p w14:paraId="2EA5EF30"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2ED5DAD5"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Myers Creek Road</w:t>
            </w:r>
          </w:p>
        </w:tc>
        <w:tc>
          <w:tcPr>
            <w:tcW w:w="1984" w:type="dxa"/>
            <w:shd w:val="clear" w:color="auto" w:fill="auto"/>
            <w:hideMark/>
          </w:tcPr>
          <w:p w14:paraId="5D38E16A"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w:t>
            </w:r>
          </w:p>
        </w:tc>
        <w:tc>
          <w:tcPr>
            <w:tcW w:w="2268" w:type="dxa"/>
            <w:shd w:val="clear" w:color="auto" w:fill="auto"/>
            <w:hideMark/>
          </w:tcPr>
          <w:p w14:paraId="6A2C76A6"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50 m SMZ  either side of Myers Creek Road</w:t>
            </w:r>
            <w:r>
              <w:rPr>
                <w:rFonts w:asciiTheme="minorHAnsi" w:eastAsia="Times New Roman" w:hAnsiTheme="minorHAnsi" w:cstheme="minorHAnsi"/>
                <w:bCs/>
                <w:color w:val="000000"/>
                <w:sz w:val="20"/>
                <w:szCs w:val="20"/>
                <w:lang w:eastAsia="en-AU"/>
              </w:rPr>
              <w:t>.</w:t>
            </w:r>
          </w:p>
        </w:tc>
        <w:tc>
          <w:tcPr>
            <w:tcW w:w="2552" w:type="dxa"/>
          </w:tcPr>
          <w:p w14:paraId="46D0A1A9" w14:textId="77777777" w:rsidR="0085383A"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BF5394">
              <w:rPr>
                <w:rFonts w:asciiTheme="minorHAnsi" w:eastAsia="Times New Roman" w:hAnsiTheme="minorHAnsi" w:cstheme="minorHAnsi"/>
                <w:bCs/>
                <w:color w:val="000000"/>
                <w:sz w:val="20"/>
                <w:szCs w:val="20"/>
                <w:lang w:eastAsia="en-AU"/>
              </w:rPr>
              <w:t>Develop and comply with a SMZ plan</w:t>
            </w:r>
          </w:p>
        </w:tc>
      </w:tr>
      <w:tr w:rsidR="0085383A" w:rsidRPr="00E10788" w14:paraId="20D3B075" w14:textId="77777777" w:rsidTr="0085383A">
        <w:trPr>
          <w:cantSplit/>
          <w:trHeight w:val="300"/>
        </w:trPr>
        <w:tc>
          <w:tcPr>
            <w:tcW w:w="1242" w:type="dxa"/>
            <w:shd w:val="clear" w:color="auto" w:fill="auto"/>
            <w:noWrap/>
            <w:hideMark/>
          </w:tcPr>
          <w:p w14:paraId="6178DB0A"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7477E612"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Murrindindi Road from Murrindindi to Murrindindi Cascades</w:t>
            </w:r>
          </w:p>
        </w:tc>
        <w:tc>
          <w:tcPr>
            <w:tcW w:w="1984" w:type="dxa"/>
            <w:shd w:val="clear" w:color="auto" w:fill="auto"/>
            <w:hideMark/>
          </w:tcPr>
          <w:p w14:paraId="36C23FC5"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w:t>
            </w:r>
          </w:p>
        </w:tc>
        <w:tc>
          <w:tcPr>
            <w:tcW w:w="2268" w:type="dxa"/>
            <w:shd w:val="clear" w:color="auto" w:fill="auto"/>
            <w:hideMark/>
          </w:tcPr>
          <w:p w14:paraId="55152C87"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50 m SMZ  either side of Murrindindi Road from Murrindindi to Murrindindi Cascades</w:t>
            </w:r>
            <w:r>
              <w:rPr>
                <w:rFonts w:asciiTheme="minorHAnsi" w:eastAsia="Times New Roman" w:hAnsiTheme="minorHAnsi" w:cstheme="minorHAnsi"/>
                <w:bCs/>
                <w:color w:val="000000"/>
                <w:sz w:val="20"/>
                <w:szCs w:val="20"/>
                <w:lang w:eastAsia="en-AU"/>
              </w:rPr>
              <w:t>.</w:t>
            </w:r>
          </w:p>
        </w:tc>
        <w:tc>
          <w:tcPr>
            <w:tcW w:w="2552" w:type="dxa"/>
          </w:tcPr>
          <w:p w14:paraId="285A0738" w14:textId="77777777" w:rsidR="0085383A"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BF5394">
              <w:rPr>
                <w:rFonts w:asciiTheme="minorHAnsi" w:eastAsia="Times New Roman" w:hAnsiTheme="minorHAnsi" w:cstheme="minorHAnsi"/>
                <w:bCs/>
                <w:color w:val="000000"/>
                <w:sz w:val="20"/>
                <w:szCs w:val="20"/>
                <w:lang w:eastAsia="en-AU"/>
              </w:rPr>
              <w:t>Develop and comply with a SMZ plan</w:t>
            </w:r>
          </w:p>
        </w:tc>
      </w:tr>
      <w:tr w:rsidR="00BF5394" w:rsidRPr="00E10788" w14:paraId="47EF7B11" w14:textId="77777777" w:rsidTr="0085383A">
        <w:trPr>
          <w:cantSplit/>
          <w:trHeight w:val="300"/>
        </w:trPr>
        <w:tc>
          <w:tcPr>
            <w:tcW w:w="1242" w:type="dxa"/>
            <w:shd w:val="clear" w:color="auto" w:fill="auto"/>
            <w:noWrap/>
            <w:hideMark/>
          </w:tcPr>
          <w:p w14:paraId="74254C6C"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55F1B5DB"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Mt St Leonard</w:t>
            </w:r>
          </w:p>
        </w:tc>
        <w:tc>
          <w:tcPr>
            <w:tcW w:w="1984" w:type="dxa"/>
            <w:shd w:val="clear" w:color="auto" w:fill="auto"/>
            <w:hideMark/>
          </w:tcPr>
          <w:p w14:paraId="34DA7EAE"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w:t>
            </w:r>
          </w:p>
        </w:tc>
        <w:tc>
          <w:tcPr>
            <w:tcW w:w="2268" w:type="dxa"/>
            <w:shd w:val="clear" w:color="auto" w:fill="auto"/>
            <w:hideMark/>
          </w:tcPr>
          <w:p w14:paraId="3D3AB72C"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prominent views in SMZ</w:t>
            </w:r>
            <w:r>
              <w:rPr>
                <w:rFonts w:asciiTheme="minorHAnsi" w:eastAsia="Times New Roman" w:hAnsiTheme="minorHAnsi" w:cstheme="minorHAnsi"/>
                <w:bCs/>
                <w:color w:val="000000"/>
                <w:sz w:val="20"/>
                <w:szCs w:val="20"/>
                <w:lang w:eastAsia="en-AU"/>
              </w:rPr>
              <w:t>.</w:t>
            </w:r>
          </w:p>
        </w:tc>
        <w:tc>
          <w:tcPr>
            <w:tcW w:w="2552" w:type="dxa"/>
          </w:tcPr>
          <w:p w14:paraId="1091E449" w14:textId="77777777" w:rsidR="00BF5394" w:rsidRPr="006F43D9" w:rsidRDefault="00BF539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F5394" w:rsidRPr="00E10788" w14:paraId="0582B67C" w14:textId="77777777" w:rsidTr="0085383A">
        <w:trPr>
          <w:cantSplit/>
          <w:trHeight w:val="300"/>
        </w:trPr>
        <w:tc>
          <w:tcPr>
            <w:tcW w:w="1242" w:type="dxa"/>
            <w:shd w:val="clear" w:color="auto" w:fill="auto"/>
            <w:noWrap/>
            <w:hideMark/>
          </w:tcPr>
          <w:p w14:paraId="49511E02"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47F8FC9B"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Dom Dom Saddle</w:t>
            </w:r>
          </w:p>
        </w:tc>
        <w:tc>
          <w:tcPr>
            <w:tcW w:w="1984" w:type="dxa"/>
            <w:shd w:val="clear" w:color="auto" w:fill="auto"/>
            <w:hideMark/>
          </w:tcPr>
          <w:p w14:paraId="35FFA3E5"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 E</w:t>
            </w:r>
          </w:p>
        </w:tc>
        <w:tc>
          <w:tcPr>
            <w:tcW w:w="2268" w:type="dxa"/>
            <w:shd w:val="clear" w:color="auto" w:fill="auto"/>
            <w:hideMark/>
          </w:tcPr>
          <w:p w14:paraId="2B3F5D03"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prominent views in SMZ</w:t>
            </w:r>
            <w:r>
              <w:rPr>
                <w:rFonts w:asciiTheme="minorHAnsi" w:eastAsia="Times New Roman" w:hAnsiTheme="minorHAnsi" w:cstheme="minorHAnsi"/>
                <w:bCs/>
                <w:color w:val="000000"/>
                <w:sz w:val="20"/>
                <w:szCs w:val="20"/>
                <w:lang w:eastAsia="en-AU"/>
              </w:rPr>
              <w:t>.</w:t>
            </w:r>
          </w:p>
        </w:tc>
        <w:tc>
          <w:tcPr>
            <w:tcW w:w="2552" w:type="dxa"/>
          </w:tcPr>
          <w:p w14:paraId="38E0073E" w14:textId="77777777" w:rsidR="00BF5394" w:rsidRPr="006F43D9" w:rsidRDefault="00BF539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BF5394" w:rsidRPr="00E10788" w14:paraId="06870370" w14:textId="77777777" w:rsidTr="0085383A">
        <w:trPr>
          <w:cantSplit/>
          <w:trHeight w:val="300"/>
        </w:trPr>
        <w:tc>
          <w:tcPr>
            <w:tcW w:w="1242" w:type="dxa"/>
            <w:shd w:val="clear" w:color="auto" w:fill="auto"/>
            <w:noWrap/>
            <w:hideMark/>
          </w:tcPr>
          <w:p w14:paraId="029F682D"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386C3182"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Maroondah Highway</w:t>
            </w:r>
          </w:p>
        </w:tc>
        <w:tc>
          <w:tcPr>
            <w:tcW w:w="1984" w:type="dxa"/>
            <w:shd w:val="clear" w:color="auto" w:fill="auto"/>
            <w:hideMark/>
          </w:tcPr>
          <w:p w14:paraId="29B413AF"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National Trust Classified</w:t>
            </w:r>
          </w:p>
        </w:tc>
        <w:tc>
          <w:tcPr>
            <w:tcW w:w="2268" w:type="dxa"/>
            <w:shd w:val="clear" w:color="auto" w:fill="auto"/>
            <w:hideMark/>
          </w:tcPr>
          <w:p w14:paraId="7C63E7AE" w14:textId="77777777" w:rsidR="00BF5394" w:rsidRPr="00E10788" w:rsidRDefault="00BF539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100 m SMZ  either side of Maroondah highway. Include prominent views in SMZ</w:t>
            </w:r>
            <w:r>
              <w:rPr>
                <w:rFonts w:asciiTheme="minorHAnsi" w:eastAsia="Times New Roman" w:hAnsiTheme="minorHAnsi" w:cstheme="minorHAnsi"/>
                <w:bCs/>
                <w:color w:val="000000"/>
                <w:sz w:val="20"/>
                <w:szCs w:val="20"/>
                <w:lang w:eastAsia="en-AU"/>
              </w:rPr>
              <w:t>.</w:t>
            </w:r>
          </w:p>
        </w:tc>
        <w:tc>
          <w:tcPr>
            <w:tcW w:w="2552" w:type="dxa"/>
          </w:tcPr>
          <w:p w14:paraId="1FBBE683" w14:textId="77777777" w:rsidR="00BF5394" w:rsidRPr="006F43D9" w:rsidRDefault="00BF539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E10788" w14:paraId="1E5647C9" w14:textId="77777777" w:rsidTr="0085383A">
        <w:trPr>
          <w:cantSplit/>
          <w:trHeight w:val="300"/>
        </w:trPr>
        <w:tc>
          <w:tcPr>
            <w:tcW w:w="1242" w:type="dxa"/>
            <w:shd w:val="clear" w:color="auto" w:fill="auto"/>
            <w:noWrap/>
            <w:hideMark/>
          </w:tcPr>
          <w:p w14:paraId="049B9CFC"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60E212FC"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Forested escarpments as viewed from the Maroondah and Goulburn Valley Highways</w:t>
            </w:r>
          </w:p>
        </w:tc>
        <w:tc>
          <w:tcPr>
            <w:tcW w:w="1984" w:type="dxa"/>
            <w:shd w:val="clear" w:color="auto" w:fill="auto"/>
            <w:hideMark/>
          </w:tcPr>
          <w:p w14:paraId="5BFF4A87"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LCC Rec E7</w:t>
            </w:r>
          </w:p>
        </w:tc>
        <w:tc>
          <w:tcPr>
            <w:tcW w:w="2268" w:type="dxa"/>
            <w:shd w:val="clear" w:color="auto" w:fill="auto"/>
            <w:hideMark/>
          </w:tcPr>
          <w:p w14:paraId="6BDAF5FB"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prominent views of Black Range and Blue Range in SMZ</w:t>
            </w:r>
            <w:r>
              <w:rPr>
                <w:rFonts w:asciiTheme="minorHAnsi" w:eastAsia="Times New Roman" w:hAnsiTheme="minorHAnsi" w:cstheme="minorHAnsi"/>
                <w:bCs/>
                <w:color w:val="000000"/>
                <w:sz w:val="20"/>
                <w:szCs w:val="20"/>
                <w:lang w:eastAsia="en-AU"/>
              </w:rPr>
              <w:t>.</w:t>
            </w:r>
          </w:p>
        </w:tc>
        <w:tc>
          <w:tcPr>
            <w:tcW w:w="2552" w:type="dxa"/>
          </w:tcPr>
          <w:p w14:paraId="4A1B8F53"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E10788" w14:paraId="0ABBC380" w14:textId="77777777" w:rsidTr="0085383A">
        <w:trPr>
          <w:cantSplit/>
          <w:trHeight w:val="300"/>
        </w:trPr>
        <w:tc>
          <w:tcPr>
            <w:tcW w:w="1242" w:type="dxa"/>
            <w:shd w:val="clear" w:color="auto" w:fill="auto"/>
            <w:noWrap/>
            <w:hideMark/>
          </w:tcPr>
          <w:p w14:paraId="6F0C9B52"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51AF868F"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Acheron Way</w:t>
            </w:r>
          </w:p>
        </w:tc>
        <w:tc>
          <w:tcPr>
            <w:tcW w:w="1984" w:type="dxa"/>
            <w:shd w:val="clear" w:color="auto" w:fill="auto"/>
            <w:hideMark/>
          </w:tcPr>
          <w:p w14:paraId="55C9F9D5"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 E</w:t>
            </w:r>
          </w:p>
        </w:tc>
        <w:tc>
          <w:tcPr>
            <w:tcW w:w="2268" w:type="dxa"/>
            <w:shd w:val="clear" w:color="auto" w:fill="auto"/>
            <w:hideMark/>
          </w:tcPr>
          <w:p w14:paraId="40825112"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50 m SMZ  either side of Acheron Way</w:t>
            </w:r>
            <w:r>
              <w:rPr>
                <w:rFonts w:asciiTheme="minorHAnsi" w:eastAsia="Times New Roman" w:hAnsiTheme="minorHAnsi" w:cstheme="minorHAnsi"/>
                <w:bCs/>
                <w:color w:val="000000"/>
                <w:sz w:val="20"/>
                <w:szCs w:val="20"/>
                <w:lang w:eastAsia="en-AU"/>
              </w:rPr>
              <w:t>.</w:t>
            </w:r>
          </w:p>
        </w:tc>
        <w:tc>
          <w:tcPr>
            <w:tcW w:w="2552" w:type="dxa"/>
          </w:tcPr>
          <w:p w14:paraId="626D0092"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E10788" w14:paraId="6D3669FA" w14:textId="77777777" w:rsidTr="0085383A">
        <w:trPr>
          <w:cantSplit/>
          <w:trHeight w:val="300"/>
        </w:trPr>
        <w:tc>
          <w:tcPr>
            <w:tcW w:w="1242" w:type="dxa"/>
            <w:shd w:val="clear" w:color="auto" w:fill="auto"/>
            <w:noWrap/>
            <w:hideMark/>
          </w:tcPr>
          <w:p w14:paraId="6047AC89"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38B2F5F6"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Marysville Road (Narbethong to Marysville)</w:t>
            </w:r>
          </w:p>
        </w:tc>
        <w:tc>
          <w:tcPr>
            <w:tcW w:w="1984" w:type="dxa"/>
            <w:shd w:val="clear" w:color="auto" w:fill="auto"/>
            <w:hideMark/>
          </w:tcPr>
          <w:p w14:paraId="4492B150"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w:t>
            </w:r>
          </w:p>
        </w:tc>
        <w:tc>
          <w:tcPr>
            <w:tcW w:w="2268" w:type="dxa"/>
            <w:shd w:val="clear" w:color="auto" w:fill="auto"/>
            <w:hideMark/>
          </w:tcPr>
          <w:p w14:paraId="4AA926D3"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100 m SMZ  either side of Marysville Road (Narbethong to Marysville). Include prominent views from Marysville in SPZ</w:t>
            </w:r>
            <w:r>
              <w:rPr>
                <w:rFonts w:asciiTheme="minorHAnsi" w:eastAsia="Times New Roman" w:hAnsiTheme="minorHAnsi" w:cstheme="minorHAnsi"/>
                <w:bCs/>
                <w:color w:val="000000"/>
                <w:sz w:val="20"/>
                <w:szCs w:val="20"/>
                <w:lang w:eastAsia="en-AU"/>
              </w:rPr>
              <w:t>.</w:t>
            </w:r>
          </w:p>
        </w:tc>
        <w:tc>
          <w:tcPr>
            <w:tcW w:w="2552" w:type="dxa"/>
          </w:tcPr>
          <w:p w14:paraId="5643418C"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E10788" w14:paraId="49CC1A30" w14:textId="77777777" w:rsidTr="0085383A">
        <w:trPr>
          <w:cantSplit/>
          <w:trHeight w:val="300"/>
        </w:trPr>
        <w:tc>
          <w:tcPr>
            <w:tcW w:w="1242" w:type="dxa"/>
            <w:shd w:val="clear" w:color="auto" w:fill="auto"/>
            <w:noWrap/>
            <w:hideMark/>
          </w:tcPr>
          <w:p w14:paraId="5B8C9F05"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3CBD5EC1"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Steavenson Falls Road</w:t>
            </w:r>
          </w:p>
        </w:tc>
        <w:tc>
          <w:tcPr>
            <w:tcW w:w="1984" w:type="dxa"/>
            <w:shd w:val="clear" w:color="auto" w:fill="auto"/>
            <w:hideMark/>
          </w:tcPr>
          <w:p w14:paraId="47E8E715"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w:t>
            </w:r>
          </w:p>
        </w:tc>
        <w:tc>
          <w:tcPr>
            <w:tcW w:w="2268" w:type="dxa"/>
            <w:shd w:val="clear" w:color="auto" w:fill="auto"/>
            <w:hideMark/>
          </w:tcPr>
          <w:p w14:paraId="4CF5E9B8"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50 m SMZ  either side of Steavenson Falls Road</w:t>
            </w:r>
            <w:r>
              <w:rPr>
                <w:rFonts w:asciiTheme="minorHAnsi" w:eastAsia="Times New Roman" w:hAnsiTheme="minorHAnsi" w:cstheme="minorHAnsi"/>
                <w:bCs/>
                <w:color w:val="000000"/>
                <w:sz w:val="20"/>
                <w:szCs w:val="20"/>
                <w:lang w:eastAsia="en-AU"/>
              </w:rPr>
              <w:t>.</w:t>
            </w:r>
          </w:p>
        </w:tc>
        <w:tc>
          <w:tcPr>
            <w:tcW w:w="2552" w:type="dxa"/>
          </w:tcPr>
          <w:p w14:paraId="11141090"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E10788" w14:paraId="6A9F7FEA" w14:textId="77777777" w:rsidTr="0085383A">
        <w:trPr>
          <w:cantSplit/>
          <w:trHeight w:val="300"/>
        </w:trPr>
        <w:tc>
          <w:tcPr>
            <w:tcW w:w="1242" w:type="dxa"/>
            <w:shd w:val="clear" w:color="auto" w:fill="auto"/>
            <w:noWrap/>
            <w:hideMark/>
          </w:tcPr>
          <w:p w14:paraId="36156DEB"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6F2698F9"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Marysville - Buxton Road</w:t>
            </w:r>
          </w:p>
        </w:tc>
        <w:tc>
          <w:tcPr>
            <w:tcW w:w="1984" w:type="dxa"/>
            <w:shd w:val="clear" w:color="auto" w:fill="auto"/>
            <w:hideMark/>
          </w:tcPr>
          <w:p w14:paraId="36C78909"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w:t>
            </w:r>
          </w:p>
        </w:tc>
        <w:tc>
          <w:tcPr>
            <w:tcW w:w="2268" w:type="dxa"/>
            <w:shd w:val="clear" w:color="auto" w:fill="auto"/>
            <w:hideMark/>
          </w:tcPr>
          <w:p w14:paraId="1FE0EC6C"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50 m SMZ  either side of Marysville - Buxton Road. Include prominent views of Mt. Strickland, Triangle Block and Mt. Margaret in SMZ</w:t>
            </w:r>
            <w:r>
              <w:rPr>
                <w:rFonts w:asciiTheme="minorHAnsi" w:eastAsia="Times New Roman" w:hAnsiTheme="minorHAnsi" w:cstheme="minorHAnsi"/>
                <w:bCs/>
                <w:color w:val="000000"/>
                <w:sz w:val="20"/>
                <w:szCs w:val="20"/>
                <w:lang w:eastAsia="en-AU"/>
              </w:rPr>
              <w:t>.</w:t>
            </w:r>
          </w:p>
        </w:tc>
        <w:tc>
          <w:tcPr>
            <w:tcW w:w="2552" w:type="dxa"/>
          </w:tcPr>
          <w:p w14:paraId="12DAB006"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E10788" w14:paraId="18FE6593" w14:textId="77777777" w:rsidTr="0085383A">
        <w:trPr>
          <w:cantSplit/>
          <w:trHeight w:val="300"/>
        </w:trPr>
        <w:tc>
          <w:tcPr>
            <w:tcW w:w="1242" w:type="dxa"/>
            <w:shd w:val="clear" w:color="auto" w:fill="auto"/>
            <w:noWrap/>
            <w:hideMark/>
          </w:tcPr>
          <w:p w14:paraId="03FB1485"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524EE3FE"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Natural environs of Lady Talbot Drive, Marysville</w:t>
            </w:r>
          </w:p>
        </w:tc>
        <w:tc>
          <w:tcPr>
            <w:tcW w:w="1984" w:type="dxa"/>
            <w:shd w:val="clear" w:color="auto" w:fill="auto"/>
            <w:hideMark/>
          </w:tcPr>
          <w:p w14:paraId="378D7186"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 E, LCC Rec E7</w:t>
            </w:r>
          </w:p>
        </w:tc>
        <w:tc>
          <w:tcPr>
            <w:tcW w:w="2268" w:type="dxa"/>
            <w:shd w:val="clear" w:color="auto" w:fill="auto"/>
            <w:hideMark/>
          </w:tcPr>
          <w:p w14:paraId="4848EAE2"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50 m SMZ  either side of Lady Talbot Drive</w:t>
            </w:r>
            <w:r>
              <w:rPr>
                <w:rFonts w:asciiTheme="minorHAnsi" w:eastAsia="Times New Roman" w:hAnsiTheme="minorHAnsi" w:cstheme="minorHAnsi"/>
                <w:bCs/>
                <w:color w:val="000000"/>
                <w:sz w:val="20"/>
                <w:szCs w:val="20"/>
                <w:lang w:eastAsia="en-AU"/>
              </w:rPr>
              <w:t>.</w:t>
            </w:r>
          </w:p>
        </w:tc>
        <w:tc>
          <w:tcPr>
            <w:tcW w:w="2552" w:type="dxa"/>
          </w:tcPr>
          <w:p w14:paraId="3067CBB3"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E10788" w14:paraId="55699E0B" w14:textId="77777777" w:rsidTr="0085383A">
        <w:trPr>
          <w:cantSplit/>
          <w:trHeight w:val="300"/>
        </w:trPr>
        <w:tc>
          <w:tcPr>
            <w:tcW w:w="1242" w:type="dxa"/>
            <w:shd w:val="clear" w:color="auto" w:fill="auto"/>
            <w:noWrap/>
            <w:hideMark/>
          </w:tcPr>
          <w:p w14:paraId="728B802E"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6CC1655C"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Environs of the Marysville to Woods Point, Warburton to Woods Point and Jamieson to Woods Points Roads and the Lake Mountain access road.</w:t>
            </w:r>
          </w:p>
        </w:tc>
        <w:tc>
          <w:tcPr>
            <w:tcW w:w="1984" w:type="dxa"/>
            <w:shd w:val="clear" w:color="auto" w:fill="auto"/>
            <w:hideMark/>
          </w:tcPr>
          <w:p w14:paraId="525A75FA"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LCC Rec E7</w:t>
            </w:r>
          </w:p>
        </w:tc>
        <w:tc>
          <w:tcPr>
            <w:tcW w:w="2268" w:type="dxa"/>
            <w:shd w:val="clear" w:color="auto" w:fill="auto"/>
            <w:hideMark/>
          </w:tcPr>
          <w:p w14:paraId="736CE5E3" w14:textId="77777777" w:rsidR="00360874"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xml:space="preserve">Maintain a 50 m SMZ  either side of each road and an SPZ </w:t>
            </w:r>
            <w:r>
              <w:rPr>
                <w:rFonts w:asciiTheme="minorHAnsi" w:eastAsia="Times New Roman" w:hAnsiTheme="minorHAnsi" w:cstheme="minorHAnsi"/>
                <w:bCs/>
                <w:color w:val="000000"/>
                <w:sz w:val="20"/>
                <w:szCs w:val="20"/>
                <w:lang w:eastAsia="en-AU"/>
              </w:rPr>
              <w:t>over</w:t>
            </w:r>
            <w:r w:rsidRPr="00E10788">
              <w:rPr>
                <w:rFonts w:asciiTheme="minorHAnsi" w:eastAsia="Times New Roman" w:hAnsiTheme="minorHAnsi" w:cstheme="minorHAnsi"/>
                <w:bCs/>
                <w:color w:val="000000"/>
                <w:sz w:val="20"/>
                <w:szCs w:val="20"/>
                <w:lang w:eastAsia="en-AU"/>
              </w:rPr>
              <w:t xml:space="preserve"> Woods Point</w:t>
            </w:r>
            <w:r>
              <w:rPr>
                <w:rFonts w:asciiTheme="minorHAnsi" w:eastAsia="Times New Roman" w:hAnsiTheme="minorHAnsi" w:cstheme="minorHAnsi"/>
                <w:bCs/>
                <w:color w:val="000000"/>
                <w:sz w:val="20"/>
                <w:szCs w:val="20"/>
                <w:lang w:eastAsia="en-AU"/>
              </w:rPr>
              <w:t>.</w:t>
            </w:r>
          </w:p>
        </w:tc>
        <w:tc>
          <w:tcPr>
            <w:tcW w:w="2552" w:type="dxa"/>
          </w:tcPr>
          <w:p w14:paraId="33BC2F26"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85383A" w:rsidRPr="00E10788" w14:paraId="631C951F" w14:textId="77777777" w:rsidTr="0085383A">
        <w:trPr>
          <w:cantSplit/>
          <w:trHeight w:val="300"/>
        </w:trPr>
        <w:tc>
          <w:tcPr>
            <w:tcW w:w="1242" w:type="dxa"/>
            <w:shd w:val="clear" w:color="auto" w:fill="auto"/>
            <w:noWrap/>
            <w:hideMark/>
          </w:tcPr>
          <w:p w14:paraId="4FE0F2A6"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03C99E4E"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Rubicon Forest</w:t>
            </w:r>
          </w:p>
        </w:tc>
        <w:tc>
          <w:tcPr>
            <w:tcW w:w="1984" w:type="dxa"/>
            <w:shd w:val="clear" w:color="auto" w:fill="auto"/>
            <w:hideMark/>
          </w:tcPr>
          <w:p w14:paraId="68CABB3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 E</w:t>
            </w:r>
          </w:p>
        </w:tc>
        <w:tc>
          <w:tcPr>
            <w:tcW w:w="2268" w:type="dxa"/>
            <w:shd w:val="clear" w:color="auto" w:fill="auto"/>
            <w:hideMark/>
          </w:tcPr>
          <w:p w14:paraId="447C7B74"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Historic and Cultural Features Reserve</w:t>
            </w:r>
            <w:r>
              <w:rPr>
                <w:rFonts w:asciiTheme="minorHAnsi" w:eastAsia="Times New Roman" w:hAnsiTheme="minorHAnsi" w:cstheme="minorHAnsi"/>
                <w:bCs/>
                <w:color w:val="000000"/>
                <w:sz w:val="20"/>
                <w:szCs w:val="20"/>
                <w:lang w:eastAsia="en-AU"/>
              </w:rPr>
              <w:t>.</w:t>
            </w:r>
          </w:p>
        </w:tc>
        <w:tc>
          <w:tcPr>
            <w:tcW w:w="2552" w:type="dxa"/>
          </w:tcPr>
          <w:p w14:paraId="7698E881"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p>
        </w:tc>
      </w:tr>
      <w:tr w:rsidR="0085383A" w:rsidRPr="00E10788" w14:paraId="10E5A12F" w14:textId="77777777" w:rsidTr="0085383A">
        <w:trPr>
          <w:cantSplit/>
          <w:trHeight w:val="300"/>
        </w:trPr>
        <w:tc>
          <w:tcPr>
            <w:tcW w:w="1242" w:type="dxa"/>
            <w:shd w:val="clear" w:color="auto" w:fill="auto"/>
            <w:noWrap/>
            <w:hideMark/>
          </w:tcPr>
          <w:p w14:paraId="5A91B4A1"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22CB73AF"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Morris Lookout</w:t>
            </w:r>
          </w:p>
        </w:tc>
        <w:tc>
          <w:tcPr>
            <w:tcW w:w="1984" w:type="dxa"/>
            <w:shd w:val="clear" w:color="auto" w:fill="auto"/>
            <w:hideMark/>
          </w:tcPr>
          <w:p w14:paraId="7221C954"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 E</w:t>
            </w:r>
          </w:p>
        </w:tc>
        <w:tc>
          <w:tcPr>
            <w:tcW w:w="2268" w:type="dxa"/>
            <w:shd w:val="clear" w:color="auto" w:fill="auto"/>
            <w:hideMark/>
          </w:tcPr>
          <w:p w14:paraId="153583AB"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xml:space="preserve">Maintain a SMZ </w:t>
            </w:r>
            <w:r>
              <w:rPr>
                <w:rFonts w:asciiTheme="minorHAnsi" w:eastAsia="Times New Roman" w:hAnsiTheme="minorHAnsi" w:cstheme="minorHAnsi"/>
                <w:bCs/>
                <w:color w:val="000000"/>
                <w:sz w:val="20"/>
                <w:szCs w:val="20"/>
                <w:lang w:eastAsia="en-AU"/>
              </w:rPr>
              <w:t>over</w:t>
            </w:r>
            <w:r w:rsidRPr="00E10788">
              <w:rPr>
                <w:rFonts w:asciiTheme="minorHAnsi" w:eastAsia="Times New Roman" w:hAnsiTheme="minorHAnsi" w:cstheme="minorHAnsi"/>
                <w:bCs/>
                <w:color w:val="000000"/>
                <w:sz w:val="20"/>
                <w:szCs w:val="20"/>
                <w:lang w:eastAsia="en-AU"/>
              </w:rPr>
              <w:t xml:space="preserve"> the lookout</w:t>
            </w:r>
            <w:r>
              <w:rPr>
                <w:rFonts w:asciiTheme="minorHAnsi" w:eastAsia="Times New Roman" w:hAnsiTheme="minorHAnsi" w:cstheme="minorHAnsi"/>
                <w:bCs/>
                <w:color w:val="000000"/>
                <w:sz w:val="20"/>
                <w:szCs w:val="20"/>
                <w:lang w:eastAsia="en-AU"/>
              </w:rPr>
              <w:t>.</w:t>
            </w:r>
          </w:p>
        </w:tc>
        <w:tc>
          <w:tcPr>
            <w:tcW w:w="2552" w:type="dxa"/>
          </w:tcPr>
          <w:p w14:paraId="4108FD2E" w14:textId="77777777" w:rsidR="0085383A"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360874">
              <w:rPr>
                <w:rFonts w:asciiTheme="minorHAnsi" w:eastAsia="Times New Roman" w:hAnsiTheme="minorHAnsi" w:cstheme="minorHAnsi"/>
                <w:bCs/>
                <w:color w:val="000000"/>
                <w:sz w:val="20"/>
                <w:szCs w:val="20"/>
                <w:lang w:eastAsia="en-AU"/>
              </w:rPr>
              <w:t>Develop and comply with a SMZ plan</w:t>
            </w:r>
          </w:p>
        </w:tc>
      </w:tr>
      <w:tr w:rsidR="0085383A" w:rsidRPr="00E10788" w14:paraId="74C027E2" w14:textId="77777777" w:rsidTr="0085383A">
        <w:trPr>
          <w:cantSplit/>
          <w:trHeight w:val="300"/>
        </w:trPr>
        <w:tc>
          <w:tcPr>
            <w:tcW w:w="1242" w:type="dxa"/>
            <w:shd w:val="clear" w:color="auto" w:fill="auto"/>
            <w:noWrap/>
            <w:hideMark/>
          </w:tcPr>
          <w:p w14:paraId="546548E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4CAA0AE0"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Enoch’s Point township</w:t>
            </w:r>
          </w:p>
        </w:tc>
        <w:tc>
          <w:tcPr>
            <w:tcW w:w="1984" w:type="dxa"/>
            <w:shd w:val="clear" w:color="auto" w:fill="auto"/>
            <w:hideMark/>
          </w:tcPr>
          <w:p w14:paraId="3270081F"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 E</w:t>
            </w:r>
          </w:p>
        </w:tc>
        <w:tc>
          <w:tcPr>
            <w:tcW w:w="2268" w:type="dxa"/>
            <w:shd w:val="clear" w:color="auto" w:fill="auto"/>
            <w:hideMark/>
          </w:tcPr>
          <w:p w14:paraId="0EF4517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xml:space="preserve">Maintain a 100 m </w:t>
            </w:r>
            <w:r w:rsidRPr="00B30B8D">
              <w:rPr>
                <w:rFonts w:asciiTheme="minorHAnsi" w:eastAsia="Times New Roman" w:hAnsiTheme="minorHAnsi" w:cstheme="minorHAnsi"/>
                <w:bCs/>
                <w:color w:val="000000"/>
                <w:sz w:val="20"/>
                <w:szCs w:val="20"/>
                <w:lang w:eastAsia="en-AU"/>
              </w:rPr>
              <w:t xml:space="preserve">radius </w:t>
            </w:r>
            <w:r w:rsidRPr="00E10788">
              <w:rPr>
                <w:rFonts w:asciiTheme="minorHAnsi" w:eastAsia="Times New Roman" w:hAnsiTheme="minorHAnsi" w:cstheme="minorHAnsi"/>
                <w:bCs/>
                <w:color w:val="000000"/>
                <w:sz w:val="20"/>
                <w:szCs w:val="20"/>
                <w:lang w:eastAsia="en-AU"/>
              </w:rPr>
              <w:t xml:space="preserve">SPZ </w:t>
            </w:r>
            <w:r>
              <w:rPr>
                <w:rFonts w:asciiTheme="minorHAnsi" w:eastAsia="Times New Roman" w:hAnsiTheme="minorHAnsi" w:cstheme="minorHAnsi"/>
                <w:bCs/>
                <w:color w:val="000000"/>
                <w:sz w:val="20"/>
                <w:szCs w:val="20"/>
                <w:lang w:eastAsia="en-AU"/>
              </w:rPr>
              <w:t>over</w:t>
            </w:r>
            <w:r w:rsidRPr="00E10788">
              <w:rPr>
                <w:rFonts w:asciiTheme="minorHAnsi" w:eastAsia="Times New Roman" w:hAnsiTheme="minorHAnsi" w:cstheme="minorHAnsi"/>
                <w:bCs/>
                <w:color w:val="000000"/>
                <w:sz w:val="20"/>
                <w:szCs w:val="20"/>
                <w:lang w:eastAsia="en-AU"/>
              </w:rPr>
              <w:t xml:space="preserve"> </w:t>
            </w:r>
            <w:r>
              <w:rPr>
                <w:rFonts w:asciiTheme="minorHAnsi" w:eastAsia="Times New Roman" w:hAnsiTheme="minorHAnsi" w:cstheme="minorHAnsi"/>
                <w:bCs/>
                <w:color w:val="000000"/>
                <w:sz w:val="20"/>
                <w:szCs w:val="20"/>
                <w:lang w:eastAsia="en-AU"/>
              </w:rPr>
              <w:t xml:space="preserve">the </w:t>
            </w:r>
            <w:r w:rsidRPr="00E10788">
              <w:rPr>
                <w:rFonts w:asciiTheme="minorHAnsi" w:eastAsia="Times New Roman" w:hAnsiTheme="minorHAnsi" w:cstheme="minorHAnsi"/>
                <w:bCs/>
                <w:color w:val="000000"/>
                <w:sz w:val="20"/>
                <w:szCs w:val="20"/>
                <w:lang w:eastAsia="en-AU"/>
              </w:rPr>
              <w:t>township</w:t>
            </w:r>
            <w:r>
              <w:rPr>
                <w:rFonts w:asciiTheme="minorHAnsi" w:eastAsia="Times New Roman" w:hAnsiTheme="minorHAnsi" w:cstheme="minorHAnsi"/>
                <w:bCs/>
                <w:color w:val="000000"/>
                <w:sz w:val="20"/>
                <w:szCs w:val="20"/>
                <w:lang w:eastAsia="en-AU"/>
              </w:rPr>
              <w:t>.</w:t>
            </w:r>
          </w:p>
        </w:tc>
        <w:tc>
          <w:tcPr>
            <w:tcW w:w="2552" w:type="dxa"/>
          </w:tcPr>
          <w:p w14:paraId="4DE5677E"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p>
        </w:tc>
      </w:tr>
      <w:tr w:rsidR="0085383A" w:rsidRPr="00E10788" w14:paraId="1088F793" w14:textId="77777777" w:rsidTr="0085383A">
        <w:trPr>
          <w:cantSplit/>
          <w:trHeight w:val="300"/>
        </w:trPr>
        <w:tc>
          <w:tcPr>
            <w:tcW w:w="1242" w:type="dxa"/>
            <w:shd w:val="clear" w:color="auto" w:fill="auto"/>
            <w:noWrap/>
            <w:hideMark/>
          </w:tcPr>
          <w:p w14:paraId="0AC70483"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1004CF5D"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Eildon Road</w:t>
            </w:r>
          </w:p>
        </w:tc>
        <w:tc>
          <w:tcPr>
            <w:tcW w:w="1984" w:type="dxa"/>
            <w:shd w:val="clear" w:color="auto" w:fill="auto"/>
            <w:hideMark/>
          </w:tcPr>
          <w:p w14:paraId="2393D7FC"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w:t>
            </w:r>
          </w:p>
        </w:tc>
        <w:tc>
          <w:tcPr>
            <w:tcW w:w="2268" w:type="dxa"/>
            <w:shd w:val="clear" w:color="auto" w:fill="auto"/>
            <w:hideMark/>
          </w:tcPr>
          <w:p w14:paraId="79D1B709"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50 m SMZ  either side of Eildon Road</w:t>
            </w:r>
            <w:r>
              <w:rPr>
                <w:rFonts w:asciiTheme="minorHAnsi" w:eastAsia="Times New Roman" w:hAnsiTheme="minorHAnsi" w:cstheme="minorHAnsi"/>
                <w:bCs/>
                <w:color w:val="000000"/>
                <w:sz w:val="20"/>
                <w:szCs w:val="20"/>
                <w:lang w:eastAsia="en-AU"/>
              </w:rPr>
              <w:t>.</w:t>
            </w:r>
          </w:p>
        </w:tc>
        <w:tc>
          <w:tcPr>
            <w:tcW w:w="2552" w:type="dxa"/>
          </w:tcPr>
          <w:p w14:paraId="7D67C1F6" w14:textId="77777777" w:rsidR="0085383A" w:rsidRPr="00E10788" w:rsidRDefault="00360874" w:rsidP="00076638">
            <w:pPr>
              <w:spacing w:after="0" w:line="240" w:lineRule="auto"/>
              <w:rPr>
                <w:rFonts w:asciiTheme="minorHAnsi" w:eastAsia="Times New Roman" w:hAnsiTheme="minorHAnsi" w:cstheme="minorHAnsi"/>
                <w:bCs/>
                <w:color w:val="000000"/>
                <w:sz w:val="20"/>
                <w:szCs w:val="20"/>
                <w:lang w:eastAsia="en-AU"/>
              </w:rPr>
            </w:pPr>
            <w:r w:rsidRPr="00360874">
              <w:rPr>
                <w:rFonts w:asciiTheme="minorHAnsi" w:eastAsia="Times New Roman" w:hAnsiTheme="minorHAnsi" w:cstheme="minorHAnsi"/>
                <w:bCs/>
                <w:color w:val="000000"/>
                <w:sz w:val="20"/>
                <w:szCs w:val="20"/>
                <w:lang w:eastAsia="en-AU"/>
              </w:rPr>
              <w:t>Develop and comply with a SMZ plan</w:t>
            </w:r>
          </w:p>
        </w:tc>
      </w:tr>
      <w:tr w:rsidR="0085383A" w:rsidRPr="00E10788" w14:paraId="2E6ABD62" w14:textId="77777777" w:rsidTr="0085383A">
        <w:trPr>
          <w:cantSplit/>
          <w:trHeight w:val="300"/>
        </w:trPr>
        <w:tc>
          <w:tcPr>
            <w:tcW w:w="1242" w:type="dxa"/>
            <w:shd w:val="clear" w:color="auto" w:fill="auto"/>
            <w:noWrap/>
            <w:hideMark/>
          </w:tcPr>
          <w:p w14:paraId="718E89F5"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044F67C1"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Big River</w:t>
            </w:r>
          </w:p>
        </w:tc>
        <w:tc>
          <w:tcPr>
            <w:tcW w:w="1984" w:type="dxa"/>
            <w:shd w:val="clear" w:color="auto" w:fill="auto"/>
            <w:hideMark/>
          </w:tcPr>
          <w:p w14:paraId="754C1261"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 E, Heritage River</w:t>
            </w:r>
          </w:p>
        </w:tc>
        <w:tc>
          <w:tcPr>
            <w:tcW w:w="2268" w:type="dxa"/>
            <w:shd w:val="clear" w:color="auto" w:fill="auto"/>
            <w:hideMark/>
          </w:tcPr>
          <w:p w14:paraId="026A0715"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Maintain a 200 m SPZ  either side of Big River</w:t>
            </w:r>
            <w:r>
              <w:rPr>
                <w:rFonts w:asciiTheme="minorHAnsi" w:eastAsia="Times New Roman" w:hAnsiTheme="minorHAnsi" w:cstheme="minorHAnsi"/>
                <w:bCs/>
                <w:color w:val="000000"/>
                <w:sz w:val="20"/>
                <w:szCs w:val="20"/>
                <w:lang w:eastAsia="en-AU"/>
              </w:rPr>
              <w:t>.</w:t>
            </w:r>
          </w:p>
        </w:tc>
        <w:tc>
          <w:tcPr>
            <w:tcW w:w="2552" w:type="dxa"/>
          </w:tcPr>
          <w:p w14:paraId="389E5D36"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p>
        </w:tc>
      </w:tr>
      <w:tr w:rsidR="0085383A" w:rsidRPr="00E10788" w14:paraId="1952CFFA" w14:textId="77777777" w:rsidTr="0085383A">
        <w:trPr>
          <w:cantSplit/>
          <w:trHeight w:val="300"/>
        </w:trPr>
        <w:tc>
          <w:tcPr>
            <w:tcW w:w="1242" w:type="dxa"/>
            <w:shd w:val="clear" w:color="auto" w:fill="auto"/>
            <w:noWrap/>
            <w:hideMark/>
          </w:tcPr>
          <w:p w14:paraId="4FF01E22"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Central</w:t>
            </w:r>
            <w:r>
              <w:t xml:space="preserve"> </w:t>
            </w:r>
            <w:r w:rsidRPr="00472738">
              <w:rPr>
                <w:rFonts w:asciiTheme="minorHAnsi" w:eastAsia="Times New Roman" w:hAnsiTheme="minorHAnsi" w:cstheme="minorHAnsi"/>
                <w:bCs/>
                <w:color w:val="000000"/>
                <w:sz w:val="20"/>
                <w:szCs w:val="20"/>
                <w:lang w:eastAsia="en-AU"/>
              </w:rPr>
              <w:t>Highlands FMAs</w:t>
            </w:r>
          </w:p>
        </w:tc>
        <w:tc>
          <w:tcPr>
            <w:tcW w:w="1560" w:type="dxa"/>
            <w:shd w:val="clear" w:color="auto" w:fill="auto"/>
            <w:hideMark/>
          </w:tcPr>
          <w:p w14:paraId="49C0EDC5"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Matlock Mining Area</w:t>
            </w:r>
          </w:p>
        </w:tc>
        <w:tc>
          <w:tcPr>
            <w:tcW w:w="1984" w:type="dxa"/>
            <w:shd w:val="clear" w:color="auto" w:fill="auto"/>
            <w:hideMark/>
          </w:tcPr>
          <w:p w14:paraId="096E7C3B" w14:textId="77777777" w:rsidR="0085383A" w:rsidRPr="00E10788" w:rsidRDefault="0085383A" w:rsidP="00076638">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N E</w:t>
            </w:r>
          </w:p>
        </w:tc>
        <w:tc>
          <w:tcPr>
            <w:tcW w:w="2268" w:type="dxa"/>
            <w:shd w:val="clear" w:color="auto" w:fill="auto"/>
            <w:hideMark/>
          </w:tcPr>
          <w:p w14:paraId="6EA098DB" w14:textId="77777777" w:rsidR="0085383A" w:rsidRPr="00E10788" w:rsidRDefault="0085383A" w:rsidP="00B30B8D">
            <w:pPr>
              <w:spacing w:after="0" w:line="240" w:lineRule="auto"/>
              <w:rPr>
                <w:rFonts w:asciiTheme="minorHAnsi" w:eastAsia="Times New Roman" w:hAnsiTheme="minorHAnsi" w:cstheme="minorHAnsi"/>
                <w:bCs/>
                <w:color w:val="000000"/>
                <w:sz w:val="20"/>
                <w:szCs w:val="20"/>
                <w:lang w:eastAsia="en-AU"/>
              </w:rPr>
            </w:pPr>
            <w:r w:rsidRPr="00E10788">
              <w:rPr>
                <w:rFonts w:asciiTheme="minorHAnsi" w:eastAsia="Times New Roman" w:hAnsiTheme="minorHAnsi" w:cstheme="minorHAnsi"/>
                <w:bCs/>
                <w:color w:val="000000"/>
                <w:sz w:val="20"/>
                <w:szCs w:val="20"/>
                <w:lang w:eastAsia="en-AU"/>
              </w:rPr>
              <w:t xml:space="preserve">Maintain a 100 m </w:t>
            </w:r>
            <w:r w:rsidRPr="00B30B8D">
              <w:rPr>
                <w:rFonts w:asciiTheme="minorHAnsi" w:eastAsia="Times New Roman" w:hAnsiTheme="minorHAnsi" w:cstheme="minorHAnsi"/>
                <w:bCs/>
                <w:color w:val="000000"/>
                <w:sz w:val="20"/>
                <w:szCs w:val="20"/>
                <w:lang w:eastAsia="en-AU"/>
              </w:rPr>
              <w:t xml:space="preserve">radius </w:t>
            </w:r>
            <w:r w:rsidRPr="00E10788">
              <w:rPr>
                <w:rFonts w:asciiTheme="minorHAnsi" w:eastAsia="Times New Roman" w:hAnsiTheme="minorHAnsi" w:cstheme="minorHAnsi"/>
                <w:bCs/>
                <w:color w:val="000000"/>
                <w:sz w:val="20"/>
                <w:szCs w:val="20"/>
                <w:lang w:eastAsia="en-AU"/>
              </w:rPr>
              <w:t xml:space="preserve">SPZ </w:t>
            </w:r>
            <w:r>
              <w:rPr>
                <w:rFonts w:asciiTheme="minorHAnsi" w:eastAsia="Times New Roman" w:hAnsiTheme="minorHAnsi" w:cstheme="minorHAnsi"/>
                <w:bCs/>
                <w:color w:val="000000"/>
                <w:sz w:val="20"/>
                <w:szCs w:val="20"/>
                <w:lang w:eastAsia="en-AU"/>
              </w:rPr>
              <w:t xml:space="preserve">over the </w:t>
            </w:r>
            <w:r w:rsidRPr="00E10788">
              <w:rPr>
                <w:rFonts w:asciiTheme="minorHAnsi" w:eastAsia="Times New Roman" w:hAnsiTheme="minorHAnsi" w:cstheme="minorHAnsi"/>
                <w:bCs/>
                <w:color w:val="000000"/>
                <w:sz w:val="20"/>
                <w:szCs w:val="20"/>
                <w:lang w:eastAsia="en-AU"/>
              </w:rPr>
              <w:t>township</w:t>
            </w:r>
            <w:r>
              <w:rPr>
                <w:rFonts w:asciiTheme="minorHAnsi" w:eastAsia="Times New Roman" w:hAnsiTheme="minorHAnsi" w:cstheme="minorHAnsi"/>
                <w:bCs/>
                <w:color w:val="000000"/>
                <w:sz w:val="20"/>
                <w:szCs w:val="20"/>
                <w:lang w:eastAsia="en-AU"/>
              </w:rPr>
              <w:t>.</w:t>
            </w:r>
          </w:p>
        </w:tc>
        <w:tc>
          <w:tcPr>
            <w:tcW w:w="2552" w:type="dxa"/>
          </w:tcPr>
          <w:p w14:paraId="2214F6F5" w14:textId="77777777" w:rsidR="0085383A" w:rsidRPr="00E10788" w:rsidRDefault="0085383A" w:rsidP="00B30B8D">
            <w:pPr>
              <w:spacing w:after="0" w:line="240" w:lineRule="auto"/>
              <w:rPr>
                <w:rFonts w:asciiTheme="minorHAnsi" w:eastAsia="Times New Roman" w:hAnsiTheme="minorHAnsi" w:cstheme="minorHAnsi"/>
                <w:bCs/>
                <w:color w:val="000000"/>
                <w:sz w:val="20"/>
                <w:szCs w:val="20"/>
                <w:lang w:eastAsia="en-AU"/>
              </w:rPr>
            </w:pPr>
          </w:p>
        </w:tc>
      </w:tr>
      <w:tr w:rsidR="00360874" w:rsidRPr="00DF13BB" w14:paraId="27CE9BB4" w14:textId="77777777" w:rsidTr="0085383A">
        <w:trPr>
          <w:cantSplit/>
          <w:trHeight w:val="703"/>
        </w:trPr>
        <w:tc>
          <w:tcPr>
            <w:tcW w:w="1242" w:type="dxa"/>
            <w:shd w:val="clear" w:color="auto" w:fill="auto"/>
            <w:noWrap/>
            <w:hideMark/>
          </w:tcPr>
          <w:p w14:paraId="19015B6D"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641D2183"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Noojee township and valley</w:t>
            </w:r>
          </w:p>
        </w:tc>
        <w:tc>
          <w:tcPr>
            <w:tcW w:w="1984" w:type="dxa"/>
            <w:shd w:val="clear" w:color="auto" w:fill="auto"/>
            <w:hideMark/>
          </w:tcPr>
          <w:p w14:paraId="4C9B9247"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N E, LCC Rec E7</w:t>
            </w:r>
          </w:p>
        </w:tc>
        <w:tc>
          <w:tcPr>
            <w:tcW w:w="2268" w:type="dxa"/>
            <w:shd w:val="clear" w:color="auto" w:fill="auto"/>
            <w:hideMark/>
          </w:tcPr>
          <w:p w14:paraId="07479905"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SPZ either</w:t>
            </w:r>
            <w:r w:rsidRPr="00DF13BB">
              <w:rPr>
                <w:rFonts w:asciiTheme="minorHAnsi" w:eastAsia="Times New Roman" w:hAnsiTheme="minorHAnsi" w:cstheme="minorHAnsi"/>
                <w:color w:val="000000"/>
                <w:sz w:val="20"/>
                <w:szCs w:val="20"/>
                <w:lang w:eastAsia="en-AU"/>
              </w:rPr>
              <w:t xml:space="preserve"> side of Baw Baw road and Powelltown - Noojee road. Include prominent views from Powelltown - Noojee road in SMZ</w:t>
            </w:r>
            <w:r>
              <w:rPr>
                <w:rFonts w:asciiTheme="minorHAnsi" w:eastAsia="Times New Roman" w:hAnsiTheme="minorHAnsi" w:cstheme="minorHAnsi"/>
                <w:color w:val="000000"/>
                <w:sz w:val="20"/>
                <w:szCs w:val="20"/>
                <w:lang w:eastAsia="en-AU"/>
              </w:rPr>
              <w:t>.</w:t>
            </w:r>
          </w:p>
        </w:tc>
        <w:tc>
          <w:tcPr>
            <w:tcW w:w="2552" w:type="dxa"/>
          </w:tcPr>
          <w:p w14:paraId="60C60585"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DF13BB" w14:paraId="35FA0267" w14:textId="77777777" w:rsidTr="0085383A">
        <w:trPr>
          <w:cantSplit/>
          <w:trHeight w:val="600"/>
        </w:trPr>
        <w:tc>
          <w:tcPr>
            <w:tcW w:w="1242" w:type="dxa"/>
            <w:shd w:val="clear" w:color="auto" w:fill="auto"/>
            <w:noWrap/>
            <w:hideMark/>
          </w:tcPr>
          <w:p w14:paraId="3C3820CE"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504F6590"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Powelltown - Noojee Road</w:t>
            </w:r>
          </w:p>
        </w:tc>
        <w:tc>
          <w:tcPr>
            <w:tcW w:w="1984" w:type="dxa"/>
            <w:shd w:val="clear" w:color="auto" w:fill="auto"/>
            <w:hideMark/>
          </w:tcPr>
          <w:p w14:paraId="10F82047"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19FB0AE7"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Powlltown - Noojee Road</w:t>
            </w:r>
            <w:r>
              <w:rPr>
                <w:rFonts w:asciiTheme="minorHAnsi" w:eastAsia="Times New Roman" w:hAnsiTheme="minorHAnsi" w:cstheme="minorHAnsi"/>
                <w:color w:val="000000"/>
                <w:sz w:val="20"/>
                <w:szCs w:val="20"/>
                <w:lang w:eastAsia="en-AU"/>
              </w:rPr>
              <w:t>.</w:t>
            </w:r>
          </w:p>
        </w:tc>
        <w:tc>
          <w:tcPr>
            <w:tcW w:w="2552" w:type="dxa"/>
          </w:tcPr>
          <w:p w14:paraId="4EDE01DB"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85383A" w:rsidRPr="00DF13BB" w14:paraId="4692ADDA" w14:textId="77777777" w:rsidTr="0085383A">
        <w:trPr>
          <w:cantSplit/>
          <w:trHeight w:val="381"/>
        </w:trPr>
        <w:tc>
          <w:tcPr>
            <w:tcW w:w="1242" w:type="dxa"/>
            <w:shd w:val="clear" w:color="auto" w:fill="auto"/>
            <w:noWrap/>
            <w:hideMark/>
          </w:tcPr>
          <w:p w14:paraId="533B0D12"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1B715BB6"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Spion Kopje Lookout</w:t>
            </w:r>
          </w:p>
        </w:tc>
        <w:tc>
          <w:tcPr>
            <w:tcW w:w="1984" w:type="dxa"/>
            <w:shd w:val="clear" w:color="auto" w:fill="auto"/>
            <w:hideMark/>
          </w:tcPr>
          <w:p w14:paraId="66D8055E"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N E, LCC Rec E7</w:t>
            </w:r>
          </w:p>
        </w:tc>
        <w:tc>
          <w:tcPr>
            <w:tcW w:w="2268" w:type="dxa"/>
            <w:shd w:val="clear" w:color="auto" w:fill="auto"/>
            <w:hideMark/>
          </w:tcPr>
          <w:p w14:paraId="0852E675"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SPZ either</w:t>
            </w:r>
            <w:r w:rsidRPr="00DF13BB">
              <w:rPr>
                <w:rFonts w:asciiTheme="minorHAnsi" w:eastAsia="Times New Roman" w:hAnsiTheme="minorHAnsi" w:cstheme="minorHAnsi"/>
                <w:color w:val="000000"/>
                <w:sz w:val="20"/>
                <w:szCs w:val="20"/>
                <w:lang w:eastAsia="en-AU"/>
              </w:rPr>
              <w:t xml:space="preserve"> side of the walking track and lookout</w:t>
            </w:r>
            <w:r>
              <w:rPr>
                <w:rFonts w:asciiTheme="minorHAnsi" w:eastAsia="Times New Roman" w:hAnsiTheme="minorHAnsi" w:cstheme="minorHAnsi"/>
                <w:color w:val="000000"/>
                <w:sz w:val="20"/>
                <w:szCs w:val="20"/>
                <w:lang w:eastAsia="en-AU"/>
              </w:rPr>
              <w:t>.</w:t>
            </w:r>
          </w:p>
        </w:tc>
        <w:tc>
          <w:tcPr>
            <w:tcW w:w="2552" w:type="dxa"/>
          </w:tcPr>
          <w:p w14:paraId="6F5FBAEB"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p>
        </w:tc>
      </w:tr>
      <w:tr w:rsidR="00360874" w:rsidRPr="00DF13BB" w14:paraId="03FE1B67" w14:textId="77777777" w:rsidTr="0085383A">
        <w:trPr>
          <w:cantSplit/>
          <w:trHeight w:val="501"/>
        </w:trPr>
        <w:tc>
          <w:tcPr>
            <w:tcW w:w="1242" w:type="dxa"/>
            <w:shd w:val="clear" w:color="auto" w:fill="auto"/>
            <w:noWrap/>
            <w:hideMark/>
          </w:tcPr>
          <w:p w14:paraId="04244E01"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7FD12C9D"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Prominent views from Neerim</w:t>
            </w:r>
          </w:p>
        </w:tc>
        <w:tc>
          <w:tcPr>
            <w:tcW w:w="1984" w:type="dxa"/>
            <w:shd w:val="clear" w:color="auto" w:fill="auto"/>
            <w:hideMark/>
          </w:tcPr>
          <w:p w14:paraId="16A98257"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7FFA0E75"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Tarago River and </w:t>
            </w:r>
            <w:r>
              <w:rPr>
                <w:rFonts w:asciiTheme="minorHAnsi" w:eastAsia="Times New Roman" w:hAnsiTheme="minorHAnsi" w:cstheme="minorHAnsi"/>
                <w:color w:val="000000"/>
                <w:sz w:val="20"/>
                <w:szCs w:val="20"/>
                <w:lang w:eastAsia="en-AU"/>
              </w:rPr>
              <w:t>over</w:t>
            </w:r>
            <w:r w:rsidRPr="00DF13BB">
              <w:rPr>
                <w:rFonts w:asciiTheme="minorHAnsi" w:eastAsia="Times New Roman" w:hAnsiTheme="minorHAnsi" w:cstheme="minorHAnsi"/>
                <w:color w:val="000000"/>
                <w:sz w:val="20"/>
                <w:szCs w:val="20"/>
                <w:lang w:eastAsia="en-AU"/>
              </w:rPr>
              <w:t xml:space="preserve"> North Hells Gate lookout</w:t>
            </w:r>
            <w:r>
              <w:rPr>
                <w:rFonts w:asciiTheme="minorHAnsi" w:eastAsia="Times New Roman" w:hAnsiTheme="minorHAnsi" w:cstheme="minorHAnsi"/>
                <w:color w:val="000000"/>
                <w:sz w:val="20"/>
                <w:szCs w:val="20"/>
                <w:lang w:eastAsia="en-AU"/>
              </w:rPr>
              <w:t>.</w:t>
            </w:r>
          </w:p>
        </w:tc>
        <w:tc>
          <w:tcPr>
            <w:tcW w:w="2552" w:type="dxa"/>
          </w:tcPr>
          <w:p w14:paraId="370989F4"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DF13BB" w14:paraId="6B6A51CE" w14:textId="77777777" w:rsidTr="0085383A">
        <w:trPr>
          <w:cantSplit/>
          <w:trHeight w:val="600"/>
        </w:trPr>
        <w:tc>
          <w:tcPr>
            <w:tcW w:w="1242" w:type="dxa"/>
            <w:shd w:val="clear" w:color="auto" w:fill="auto"/>
            <w:noWrap/>
            <w:hideMark/>
          </w:tcPr>
          <w:p w14:paraId="466DF604"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0383C8C1"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South Hells Gate</w:t>
            </w:r>
          </w:p>
        </w:tc>
        <w:tc>
          <w:tcPr>
            <w:tcW w:w="1984" w:type="dxa"/>
            <w:shd w:val="clear" w:color="auto" w:fill="auto"/>
            <w:hideMark/>
          </w:tcPr>
          <w:p w14:paraId="71B94AA9"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6C721839"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prominent views from Neerim in SMZ</w:t>
            </w:r>
            <w:r>
              <w:rPr>
                <w:rFonts w:asciiTheme="minorHAnsi" w:eastAsia="Times New Roman" w:hAnsiTheme="minorHAnsi" w:cstheme="minorHAnsi"/>
                <w:color w:val="000000"/>
                <w:sz w:val="20"/>
                <w:szCs w:val="20"/>
                <w:lang w:eastAsia="en-AU"/>
              </w:rPr>
              <w:t>.</w:t>
            </w:r>
          </w:p>
        </w:tc>
        <w:tc>
          <w:tcPr>
            <w:tcW w:w="2552" w:type="dxa"/>
          </w:tcPr>
          <w:p w14:paraId="70183306"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360874" w:rsidRPr="00DF13BB" w14:paraId="6F343840" w14:textId="77777777" w:rsidTr="0085383A">
        <w:trPr>
          <w:cantSplit/>
          <w:trHeight w:val="300"/>
        </w:trPr>
        <w:tc>
          <w:tcPr>
            <w:tcW w:w="1242" w:type="dxa"/>
            <w:shd w:val="clear" w:color="auto" w:fill="auto"/>
            <w:noWrap/>
            <w:hideMark/>
          </w:tcPr>
          <w:p w14:paraId="68D149F0"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400E7100"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Labertouche Caves</w:t>
            </w:r>
          </w:p>
        </w:tc>
        <w:tc>
          <w:tcPr>
            <w:tcW w:w="1984" w:type="dxa"/>
            <w:shd w:val="clear" w:color="auto" w:fill="auto"/>
            <w:hideMark/>
          </w:tcPr>
          <w:p w14:paraId="0511EDA9"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1BD72C03" w14:textId="77777777" w:rsidR="00360874" w:rsidRPr="00DF13BB" w:rsidRDefault="00360874"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SMZ </w:t>
            </w:r>
            <w:r>
              <w:rPr>
                <w:rFonts w:asciiTheme="minorHAnsi" w:eastAsia="Times New Roman" w:hAnsiTheme="minorHAnsi" w:cstheme="minorHAnsi"/>
                <w:color w:val="000000"/>
                <w:sz w:val="20"/>
                <w:szCs w:val="20"/>
                <w:lang w:eastAsia="en-AU"/>
              </w:rPr>
              <w:t>over</w:t>
            </w:r>
            <w:r w:rsidRPr="00DF13BB">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c>
          <w:tcPr>
            <w:tcW w:w="2552" w:type="dxa"/>
          </w:tcPr>
          <w:p w14:paraId="28C02ABC" w14:textId="77777777" w:rsidR="00360874" w:rsidRPr="006F43D9" w:rsidRDefault="00360874"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85383A" w:rsidRPr="00DF13BB" w14:paraId="5D58E570" w14:textId="77777777" w:rsidTr="0085383A">
        <w:trPr>
          <w:cantSplit/>
          <w:trHeight w:val="300"/>
        </w:trPr>
        <w:tc>
          <w:tcPr>
            <w:tcW w:w="1242" w:type="dxa"/>
            <w:shd w:val="clear" w:color="auto" w:fill="auto"/>
            <w:noWrap/>
            <w:hideMark/>
          </w:tcPr>
          <w:p w14:paraId="415ED3CE"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6DF056AE"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Mount Horsfall</w:t>
            </w:r>
          </w:p>
        </w:tc>
        <w:tc>
          <w:tcPr>
            <w:tcW w:w="1984" w:type="dxa"/>
            <w:shd w:val="clear" w:color="auto" w:fill="auto"/>
            <w:hideMark/>
          </w:tcPr>
          <w:p w14:paraId="383A510A"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3043C1FA"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in GMZ</w:t>
            </w:r>
            <w:r>
              <w:rPr>
                <w:rFonts w:asciiTheme="minorHAnsi" w:eastAsia="Times New Roman" w:hAnsiTheme="minorHAnsi" w:cstheme="minorHAnsi"/>
                <w:color w:val="000000"/>
                <w:sz w:val="20"/>
                <w:szCs w:val="20"/>
                <w:lang w:eastAsia="en-AU"/>
              </w:rPr>
              <w:t>.</w:t>
            </w:r>
          </w:p>
        </w:tc>
        <w:tc>
          <w:tcPr>
            <w:tcW w:w="2552" w:type="dxa"/>
          </w:tcPr>
          <w:p w14:paraId="32756964"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p>
        </w:tc>
      </w:tr>
      <w:tr w:rsidR="0085383A" w:rsidRPr="00DF13BB" w14:paraId="696EB285" w14:textId="77777777" w:rsidTr="0085383A">
        <w:trPr>
          <w:cantSplit/>
          <w:trHeight w:val="600"/>
        </w:trPr>
        <w:tc>
          <w:tcPr>
            <w:tcW w:w="1242" w:type="dxa"/>
            <w:shd w:val="clear" w:color="auto" w:fill="auto"/>
            <w:noWrap/>
            <w:hideMark/>
          </w:tcPr>
          <w:p w14:paraId="3666D7CC"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22718C58"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Toorongo Falls</w:t>
            </w:r>
          </w:p>
        </w:tc>
        <w:tc>
          <w:tcPr>
            <w:tcW w:w="1984" w:type="dxa"/>
            <w:shd w:val="clear" w:color="auto" w:fill="auto"/>
            <w:hideMark/>
          </w:tcPr>
          <w:p w14:paraId="7921E0A2"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LCC Rec E7</w:t>
            </w:r>
          </w:p>
        </w:tc>
        <w:tc>
          <w:tcPr>
            <w:tcW w:w="2268" w:type="dxa"/>
            <w:shd w:val="clear" w:color="auto" w:fill="auto"/>
            <w:hideMark/>
          </w:tcPr>
          <w:p w14:paraId="23B3B0CC"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100 m </w:t>
            </w:r>
            <w:r w:rsidRPr="00B30B8D">
              <w:rPr>
                <w:rFonts w:asciiTheme="minorHAnsi" w:eastAsia="Times New Roman" w:hAnsiTheme="minorHAnsi" w:cstheme="minorHAnsi"/>
                <w:color w:val="000000"/>
                <w:sz w:val="20"/>
                <w:szCs w:val="20"/>
                <w:lang w:eastAsia="en-AU"/>
              </w:rPr>
              <w:t xml:space="preserve">radius </w:t>
            </w:r>
            <w:r w:rsidRPr="00DF13BB">
              <w:rPr>
                <w:rFonts w:asciiTheme="minorHAnsi" w:eastAsia="Times New Roman" w:hAnsiTheme="minorHAnsi" w:cstheme="minorHAnsi"/>
                <w:color w:val="000000"/>
                <w:sz w:val="20"/>
                <w:szCs w:val="20"/>
                <w:lang w:eastAsia="en-AU"/>
              </w:rPr>
              <w:t xml:space="preserve">SPZ </w:t>
            </w:r>
            <w:r>
              <w:rPr>
                <w:rFonts w:asciiTheme="minorHAnsi" w:eastAsia="Times New Roman" w:hAnsiTheme="minorHAnsi" w:cstheme="minorHAnsi"/>
                <w:color w:val="000000"/>
                <w:sz w:val="20"/>
                <w:szCs w:val="20"/>
                <w:lang w:eastAsia="en-AU"/>
              </w:rPr>
              <w:t>over</w:t>
            </w:r>
            <w:r w:rsidRPr="00DF13BB">
              <w:rPr>
                <w:rFonts w:asciiTheme="minorHAnsi" w:eastAsia="Times New Roman" w:hAnsiTheme="minorHAnsi" w:cstheme="minorHAnsi"/>
                <w:color w:val="000000"/>
                <w:sz w:val="20"/>
                <w:szCs w:val="20"/>
                <w:lang w:eastAsia="en-AU"/>
              </w:rPr>
              <w:t xml:space="preserve"> Toorongo Falls and prominent views in SMZ</w:t>
            </w:r>
            <w:r>
              <w:rPr>
                <w:rFonts w:asciiTheme="minorHAnsi" w:eastAsia="Times New Roman" w:hAnsiTheme="minorHAnsi" w:cstheme="minorHAnsi"/>
                <w:color w:val="000000"/>
                <w:sz w:val="20"/>
                <w:szCs w:val="20"/>
                <w:lang w:eastAsia="en-AU"/>
              </w:rPr>
              <w:t>.</w:t>
            </w:r>
          </w:p>
        </w:tc>
        <w:tc>
          <w:tcPr>
            <w:tcW w:w="2552" w:type="dxa"/>
          </w:tcPr>
          <w:p w14:paraId="3F924505"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p>
        </w:tc>
      </w:tr>
      <w:tr w:rsidR="00130DCB" w:rsidRPr="00DF13BB" w14:paraId="671502DE" w14:textId="77777777" w:rsidTr="0085383A">
        <w:trPr>
          <w:cantSplit/>
          <w:trHeight w:val="600"/>
        </w:trPr>
        <w:tc>
          <w:tcPr>
            <w:tcW w:w="1242" w:type="dxa"/>
            <w:shd w:val="clear" w:color="auto" w:fill="auto"/>
            <w:noWrap/>
            <w:hideMark/>
          </w:tcPr>
          <w:p w14:paraId="56C3931F"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27F0014D"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Environs of the Mount Toorongo lookout</w:t>
            </w:r>
          </w:p>
        </w:tc>
        <w:tc>
          <w:tcPr>
            <w:tcW w:w="1984" w:type="dxa"/>
            <w:shd w:val="clear" w:color="auto" w:fill="auto"/>
            <w:hideMark/>
          </w:tcPr>
          <w:p w14:paraId="3D6EB62C"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LCC Rec E7</w:t>
            </w:r>
          </w:p>
        </w:tc>
        <w:tc>
          <w:tcPr>
            <w:tcW w:w="2268" w:type="dxa"/>
            <w:shd w:val="clear" w:color="auto" w:fill="auto"/>
            <w:hideMark/>
          </w:tcPr>
          <w:p w14:paraId="5B4F8F99"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prominent views of Mt. Toorongo in SMZ</w:t>
            </w:r>
            <w:r>
              <w:rPr>
                <w:rFonts w:asciiTheme="minorHAnsi" w:eastAsia="Times New Roman" w:hAnsiTheme="minorHAnsi" w:cstheme="minorHAnsi"/>
                <w:color w:val="000000"/>
                <w:sz w:val="20"/>
                <w:szCs w:val="20"/>
                <w:lang w:eastAsia="en-AU"/>
              </w:rPr>
              <w:t>.</w:t>
            </w:r>
          </w:p>
        </w:tc>
        <w:tc>
          <w:tcPr>
            <w:tcW w:w="2552" w:type="dxa"/>
          </w:tcPr>
          <w:p w14:paraId="1644C3B7" w14:textId="77777777" w:rsidR="00130DCB" w:rsidRPr="006F43D9" w:rsidRDefault="00130DCB"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130DCB" w:rsidRPr="00DF13BB" w14:paraId="40B28EBB" w14:textId="77777777" w:rsidTr="0085383A">
        <w:trPr>
          <w:cantSplit/>
          <w:trHeight w:val="600"/>
        </w:trPr>
        <w:tc>
          <w:tcPr>
            <w:tcW w:w="1242" w:type="dxa"/>
            <w:shd w:val="clear" w:color="auto" w:fill="auto"/>
            <w:noWrap/>
            <w:hideMark/>
          </w:tcPr>
          <w:p w14:paraId="2C1BF21D"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472418DA"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Baw Baw Road</w:t>
            </w:r>
          </w:p>
        </w:tc>
        <w:tc>
          <w:tcPr>
            <w:tcW w:w="1984" w:type="dxa"/>
            <w:shd w:val="clear" w:color="auto" w:fill="auto"/>
            <w:hideMark/>
          </w:tcPr>
          <w:p w14:paraId="4EDA46A0"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LCC Rec E7</w:t>
            </w:r>
          </w:p>
        </w:tc>
        <w:tc>
          <w:tcPr>
            <w:tcW w:w="2268" w:type="dxa"/>
            <w:shd w:val="clear" w:color="auto" w:fill="auto"/>
            <w:hideMark/>
          </w:tcPr>
          <w:p w14:paraId="26D44364"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Baw Baw Road</w:t>
            </w:r>
            <w:r>
              <w:rPr>
                <w:rFonts w:asciiTheme="minorHAnsi" w:eastAsia="Times New Roman" w:hAnsiTheme="minorHAnsi" w:cstheme="minorHAnsi"/>
                <w:color w:val="000000"/>
                <w:sz w:val="20"/>
                <w:szCs w:val="20"/>
                <w:lang w:eastAsia="en-AU"/>
              </w:rPr>
              <w:t>.</w:t>
            </w:r>
          </w:p>
        </w:tc>
        <w:tc>
          <w:tcPr>
            <w:tcW w:w="2552" w:type="dxa"/>
          </w:tcPr>
          <w:p w14:paraId="382A0FF2" w14:textId="77777777" w:rsidR="00130DCB" w:rsidRPr="006F43D9" w:rsidRDefault="00130DCB"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85383A" w:rsidRPr="00DF13BB" w14:paraId="17F4B6ED" w14:textId="77777777" w:rsidTr="0085383A">
        <w:trPr>
          <w:cantSplit/>
          <w:trHeight w:val="600"/>
        </w:trPr>
        <w:tc>
          <w:tcPr>
            <w:tcW w:w="1242" w:type="dxa"/>
            <w:shd w:val="clear" w:color="auto" w:fill="auto"/>
            <w:noWrap/>
            <w:hideMark/>
          </w:tcPr>
          <w:p w14:paraId="1D1A7148"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1A78865D"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Thomson River corridor</w:t>
            </w:r>
          </w:p>
        </w:tc>
        <w:tc>
          <w:tcPr>
            <w:tcW w:w="1984" w:type="dxa"/>
            <w:shd w:val="clear" w:color="auto" w:fill="auto"/>
            <w:hideMark/>
          </w:tcPr>
          <w:p w14:paraId="1CC761E6"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28036C4E"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200 m</w:t>
            </w:r>
            <w:r>
              <w:t xml:space="preserve"> </w:t>
            </w:r>
            <w:r w:rsidRPr="00B30B8D">
              <w:rPr>
                <w:rFonts w:asciiTheme="minorHAnsi" w:eastAsia="Times New Roman" w:hAnsiTheme="minorHAnsi" w:cstheme="minorHAnsi"/>
                <w:color w:val="000000"/>
                <w:sz w:val="20"/>
                <w:szCs w:val="20"/>
                <w:lang w:eastAsia="en-AU"/>
              </w:rPr>
              <w:t>radius</w:t>
            </w:r>
            <w:r w:rsidRPr="00DF13BB">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DF13BB">
              <w:rPr>
                <w:rFonts w:asciiTheme="minorHAnsi" w:eastAsia="Times New Roman" w:hAnsiTheme="minorHAnsi" w:cstheme="minorHAnsi"/>
                <w:color w:val="000000"/>
                <w:sz w:val="20"/>
                <w:szCs w:val="20"/>
                <w:lang w:eastAsia="en-AU"/>
              </w:rPr>
              <w:t xml:space="preserve"> Thomson reservoir</w:t>
            </w:r>
            <w:r>
              <w:rPr>
                <w:rFonts w:asciiTheme="minorHAnsi" w:eastAsia="Times New Roman" w:hAnsiTheme="minorHAnsi" w:cstheme="minorHAnsi"/>
                <w:color w:val="000000"/>
                <w:sz w:val="20"/>
                <w:szCs w:val="20"/>
                <w:lang w:eastAsia="en-AU"/>
              </w:rPr>
              <w:t>.</w:t>
            </w:r>
          </w:p>
        </w:tc>
        <w:tc>
          <w:tcPr>
            <w:tcW w:w="2552" w:type="dxa"/>
          </w:tcPr>
          <w:p w14:paraId="265EA535"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p>
        </w:tc>
      </w:tr>
      <w:tr w:rsidR="0085383A" w:rsidRPr="00DF13BB" w14:paraId="076D1BF0" w14:textId="77777777" w:rsidTr="0085383A">
        <w:trPr>
          <w:cantSplit/>
          <w:trHeight w:val="600"/>
        </w:trPr>
        <w:tc>
          <w:tcPr>
            <w:tcW w:w="1242" w:type="dxa"/>
            <w:shd w:val="clear" w:color="auto" w:fill="auto"/>
            <w:noWrap/>
            <w:hideMark/>
          </w:tcPr>
          <w:p w14:paraId="221A5F51"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68C76942"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Alpine Walking Track</w:t>
            </w:r>
          </w:p>
        </w:tc>
        <w:tc>
          <w:tcPr>
            <w:tcW w:w="1984" w:type="dxa"/>
            <w:shd w:val="clear" w:color="auto" w:fill="auto"/>
            <w:hideMark/>
          </w:tcPr>
          <w:p w14:paraId="451E0A14"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N E, LCC Rec E7</w:t>
            </w:r>
          </w:p>
        </w:tc>
        <w:tc>
          <w:tcPr>
            <w:tcW w:w="2268" w:type="dxa"/>
            <w:shd w:val="clear" w:color="auto" w:fill="auto"/>
            <w:hideMark/>
          </w:tcPr>
          <w:p w14:paraId="2C7579D5"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SPZ either</w:t>
            </w:r>
            <w:r w:rsidRPr="00DF13BB">
              <w:rPr>
                <w:rFonts w:asciiTheme="minorHAnsi" w:eastAsia="Times New Roman" w:hAnsiTheme="minorHAnsi" w:cstheme="minorHAnsi"/>
                <w:color w:val="000000"/>
                <w:sz w:val="20"/>
                <w:szCs w:val="20"/>
                <w:lang w:eastAsia="en-AU"/>
              </w:rPr>
              <w:t xml:space="preserve"> side of Alpine Walking Track</w:t>
            </w:r>
            <w:r>
              <w:rPr>
                <w:rFonts w:asciiTheme="minorHAnsi" w:eastAsia="Times New Roman" w:hAnsiTheme="minorHAnsi" w:cstheme="minorHAnsi"/>
                <w:color w:val="000000"/>
                <w:sz w:val="20"/>
                <w:szCs w:val="20"/>
                <w:lang w:eastAsia="en-AU"/>
              </w:rPr>
              <w:t>.</w:t>
            </w:r>
          </w:p>
        </w:tc>
        <w:tc>
          <w:tcPr>
            <w:tcW w:w="2552" w:type="dxa"/>
          </w:tcPr>
          <w:p w14:paraId="31CFAEAE"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p>
        </w:tc>
      </w:tr>
      <w:tr w:rsidR="0085383A" w:rsidRPr="00DF13BB" w14:paraId="7D9C563E" w14:textId="77777777" w:rsidTr="0085383A">
        <w:trPr>
          <w:cantSplit/>
          <w:trHeight w:val="600"/>
        </w:trPr>
        <w:tc>
          <w:tcPr>
            <w:tcW w:w="1242" w:type="dxa"/>
            <w:shd w:val="clear" w:color="auto" w:fill="auto"/>
            <w:noWrap/>
            <w:hideMark/>
          </w:tcPr>
          <w:p w14:paraId="7FD567AD"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38F75F78"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Cascade Creek</w:t>
            </w:r>
          </w:p>
        </w:tc>
        <w:tc>
          <w:tcPr>
            <w:tcW w:w="1984" w:type="dxa"/>
            <w:shd w:val="clear" w:color="auto" w:fill="auto"/>
            <w:hideMark/>
          </w:tcPr>
          <w:p w14:paraId="05164FBF"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LCC Rec E7</w:t>
            </w:r>
          </w:p>
        </w:tc>
        <w:tc>
          <w:tcPr>
            <w:tcW w:w="2268" w:type="dxa"/>
            <w:shd w:val="clear" w:color="auto" w:fill="auto"/>
            <w:hideMark/>
          </w:tcPr>
          <w:p w14:paraId="43FDFAFF"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SPZ </w:t>
            </w:r>
            <w:r>
              <w:rPr>
                <w:rFonts w:asciiTheme="minorHAnsi" w:eastAsia="Times New Roman" w:hAnsiTheme="minorHAnsi" w:cstheme="minorHAnsi"/>
                <w:color w:val="000000"/>
                <w:sz w:val="20"/>
                <w:szCs w:val="20"/>
                <w:lang w:eastAsia="en-AU"/>
              </w:rPr>
              <w:t>over</w:t>
            </w:r>
            <w:r w:rsidRPr="00DF13BB">
              <w:rPr>
                <w:rFonts w:asciiTheme="minorHAnsi" w:eastAsia="Times New Roman" w:hAnsiTheme="minorHAnsi" w:cstheme="minorHAnsi"/>
                <w:color w:val="000000"/>
                <w:sz w:val="20"/>
                <w:szCs w:val="20"/>
                <w:lang w:eastAsia="en-AU"/>
              </w:rPr>
              <w:t xml:space="preserve"> Cascade Creek at the junction of Thomson Valley Road</w:t>
            </w:r>
            <w:r>
              <w:rPr>
                <w:rFonts w:asciiTheme="minorHAnsi" w:eastAsia="Times New Roman" w:hAnsiTheme="minorHAnsi" w:cstheme="minorHAnsi"/>
                <w:color w:val="000000"/>
                <w:sz w:val="20"/>
                <w:szCs w:val="20"/>
                <w:lang w:eastAsia="en-AU"/>
              </w:rPr>
              <w:t>.</w:t>
            </w:r>
          </w:p>
        </w:tc>
        <w:tc>
          <w:tcPr>
            <w:tcW w:w="2552" w:type="dxa"/>
          </w:tcPr>
          <w:p w14:paraId="0192F3B7"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p>
        </w:tc>
      </w:tr>
      <w:tr w:rsidR="00130DCB" w:rsidRPr="00DF13BB" w14:paraId="7AEDC3E2" w14:textId="77777777" w:rsidTr="0085383A">
        <w:trPr>
          <w:cantSplit/>
          <w:trHeight w:val="600"/>
        </w:trPr>
        <w:tc>
          <w:tcPr>
            <w:tcW w:w="1242" w:type="dxa"/>
            <w:shd w:val="clear" w:color="auto" w:fill="auto"/>
            <w:noWrap/>
            <w:hideMark/>
          </w:tcPr>
          <w:p w14:paraId="71A59384"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7819123B"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Thomson Valley - Mt St Gwinear Rd</w:t>
            </w:r>
          </w:p>
        </w:tc>
        <w:tc>
          <w:tcPr>
            <w:tcW w:w="1984" w:type="dxa"/>
            <w:shd w:val="clear" w:color="auto" w:fill="auto"/>
            <w:hideMark/>
          </w:tcPr>
          <w:p w14:paraId="74DD5532"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6A1A516D"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50 m SMZ  either side of Thomson Valley - Mt St Gwinear Rd</w:t>
            </w:r>
            <w:r>
              <w:rPr>
                <w:rFonts w:asciiTheme="minorHAnsi" w:eastAsia="Times New Roman" w:hAnsiTheme="minorHAnsi" w:cstheme="minorHAnsi"/>
                <w:color w:val="000000"/>
                <w:sz w:val="20"/>
                <w:szCs w:val="20"/>
                <w:lang w:eastAsia="en-AU"/>
              </w:rPr>
              <w:t>.</w:t>
            </w:r>
          </w:p>
        </w:tc>
        <w:tc>
          <w:tcPr>
            <w:tcW w:w="2552" w:type="dxa"/>
          </w:tcPr>
          <w:p w14:paraId="0EB2C2F4" w14:textId="77777777" w:rsidR="00130DCB" w:rsidRPr="006F43D9" w:rsidRDefault="00130DCB"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130DCB" w:rsidRPr="00DF13BB" w14:paraId="6D847037" w14:textId="77777777" w:rsidTr="0085383A">
        <w:trPr>
          <w:cantSplit/>
          <w:trHeight w:val="860"/>
        </w:trPr>
        <w:tc>
          <w:tcPr>
            <w:tcW w:w="1242" w:type="dxa"/>
            <w:shd w:val="clear" w:color="auto" w:fill="auto"/>
            <w:noWrap/>
            <w:hideMark/>
          </w:tcPr>
          <w:p w14:paraId="0E80AC9E"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796AD215"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 xml:space="preserve">Thomson Valley Road from Erica to the Thomson Reservoir </w:t>
            </w:r>
          </w:p>
        </w:tc>
        <w:tc>
          <w:tcPr>
            <w:tcW w:w="1984" w:type="dxa"/>
            <w:shd w:val="clear" w:color="auto" w:fill="auto"/>
            <w:hideMark/>
          </w:tcPr>
          <w:p w14:paraId="120A61AC"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LCC Rec E7</w:t>
            </w:r>
          </w:p>
        </w:tc>
        <w:tc>
          <w:tcPr>
            <w:tcW w:w="2268" w:type="dxa"/>
            <w:shd w:val="clear" w:color="auto" w:fill="auto"/>
            <w:hideMark/>
          </w:tcPr>
          <w:p w14:paraId="3351C8A5"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Thomson Valley Road from Erica to the Thomson Reservoir. Include prominent views of Mt. Erica and Erica surrounds in SMZ</w:t>
            </w:r>
            <w:r>
              <w:rPr>
                <w:rFonts w:asciiTheme="minorHAnsi" w:eastAsia="Times New Roman" w:hAnsiTheme="minorHAnsi" w:cstheme="minorHAnsi"/>
                <w:color w:val="000000"/>
                <w:sz w:val="20"/>
                <w:szCs w:val="20"/>
                <w:lang w:eastAsia="en-AU"/>
              </w:rPr>
              <w:t>.</w:t>
            </w:r>
          </w:p>
        </w:tc>
        <w:tc>
          <w:tcPr>
            <w:tcW w:w="2552" w:type="dxa"/>
          </w:tcPr>
          <w:p w14:paraId="638B2E84" w14:textId="77777777" w:rsidR="00130DCB" w:rsidRPr="006F43D9" w:rsidRDefault="00130DCB"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130DCB" w:rsidRPr="00DF13BB" w14:paraId="5E87F113" w14:textId="77777777" w:rsidTr="0085383A">
        <w:trPr>
          <w:cantSplit/>
          <w:trHeight w:val="600"/>
        </w:trPr>
        <w:tc>
          <w:tcPr>
            <w:tcW w:w="1242" w:type="dxa"/>
            <w:shd w:val="clear" w:color="auto" w:fill="auto"/>
            <w:noWrap/>
            <w:hideMark/>
          </w:tcPr>
          <w:p w14:paraId="0CD1EE43"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6CAE329D"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Opposite Rawson Caravan park</w:t>
            </w:r>
          </w:p>
        </w:tc>
        <w:tc>
          <w:tcPr>
            <w:tcW w:w="1984" w:type="dxa"/>
            <w:shd w:val="clear" w:color="auto" w:fill="auto"/>
            <w:hideMark/>
          </w:tcPr>
          <w:p w14:paraId="71D8ACAA"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2064EADF" w14:textId="77777777" w:rsidR="00130DCB" w:rsidRPr="00DF13BB" w:rsidRDefault="00130DCB"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50 m of SMZ in the ar</w:t>
            </w:r>
            <w:r>
              <w:rPr>
                <w:rFonts w:asciiTheme="minorHAnsi" w:eastAsia="Times New Roman" w:hAnsiTheme="minorHAnsi" w:cstheme="minorHAnsi"/>
                <w:color w:val="000000"/>
                <w:sz w:val="20"/>
                <w:szCs w:val="20"/>
                <w:lang w:eastAsia="en-AU"/>
              </w:rPr>
              <w:t>ea opposite Rawson Caravan park.</w:t>
            </w:r>
          </w:p>
        </w:tc>
        <w:tc>
          <w:tcPr>
            <w:tcW w:w="2552" w:type="dxa"/>
          </w:tcPr>
          <w:p w14:paraId="5A934341" w14:textId="77777777" w:rsidR="00130DCB" w:rsidRPr="006F43D9" w:rsidRDefault="00130DCB"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85383A" w:rsidRPr="00DF13BB" w14:paraId="7EF1D6FA" w14:textId="77777777" w:rsidTr="0085383A">
        <w:trPr>
          <w:cantSplit/>
          <w:trHeight w:val="498"/>
        </w:trPr>
        <w:tc>
          <w:tcPr>
            <w:tcW w:w="1242" w:type="dxa"/>
            <w:shd w:val="clear" w:color="auto" w:fill="auto"/>
            <w:noWrap/>
            <w:hideMark/>
          </w:tcPr>
          <w:p w14:paraId="2038454A"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29C6E420"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Environs of the Walhalla tramway;  Thomson River bridge</w:t>
            </w:r>
          </w:p>
        </w:tc>
        <w:tc>
          <w:tcPr>
            <w:tcW w:w="1984" w:type="dxa"/>
            <w:shd w:val="clear" w:color="auto" w:fill="auto"/>
            <w:hideMark/>
          </w:tcPr>
          <w:p w14:paraId="4E2A7AF6"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LCC Rec E7</w:t>
            </w:r>
          </w:p>
        </w:tc>
        <w:tc>
          <w:tcPr>
            <w:tcW w:w="2268" w:type="dxa"/>
            <w:shd w:val="clear" w:color="auto" w:fill="auto"/>
            <w:hideMark/>
          </w:tcPr>
          <w:p w14:paraId="4EBC1951"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200 m </w:t>
            </w:r>
            <w:r w:rsidR="004105CB" w:rsidRPr="00DF13BB">
              <w:rPr>
                <w:rFonts w:asciiTheme="minorHAnsi" w:eastAsia="Times New Roman" w:hAnsiTheme="minorHAnsi" w:cstheme="minorHAnsi"/>
                <w:color w:val="000000"/>
                <w:sz w:val="20"/>
                <w:szCs w:val="20"/>
                <w:lang w:eastAsia="en-AU"/>
              </w:rPr>
              <w:t>SPZ either</w:t>
            </w:r>
            <w:r w:rsidRPr="00DF13BB">
              <w:rPr>
                <w:rFonts w:asciiTheme="minorHAnsi" w:eastAsia="Times New Roman" w:hAnsiTheme="minorHAnsi" w:cstheme="minorHAnsi"/>
                <w:color w:val="000000"/>
                <w:sz w:val="20"/>
                <w:szCs w:val="20"/>
                <w:lang w:eastAsia="en-AU"/>
              </w:rPr>
              <w:t xml:space="preserve"> side of Thomson River. Include prominent views of Cascade Block in SMZ</w:t>
            </w:r>
            <w:r>
              <w:rPr>
                <w:rFonts w:asciiTheme="minorHAnsi" w:eastAsia="Times New Roman" w:hAnsiTheme="minorHAnsi" w:cstheme="minorHAnsi"/>
                <w:color w:val="000000"/>
                <w:sz w:val="20"/>
                <w:szCs w:val="20"/>
                <w:lang w:eastAsia="en-AU"/>
              </w:rPr>
              <w:t>.</w:t>
            </w:r>
          </w:p>
        </w:tc>
        <w:tc>
          <w:tcPr>
            <w:tcW w:w="2552" w:type="dxa"/>
          </w:tcPr>
          <w:p w14:paraId="21240C1F" w14:textId="77777777" w:rsidR="0085383A" w:rsidRPr="00DF13BB" w:rsidRDefault="0085383A" w:rsidP="00EF5316">
            <w:pPr>
              <w:spacing w:after="0" w:line="240" w:lineRule="auto"/>
              <w:rPr>
                <w:rFonts w:asciiTheme="minorHAnsi" w:eastAsia="Times New Roman" w:hAnsiTheme="minorHAnsi" w:cstheme="minorHAnsi"/>
                <w:color w:val="000000"/>
                <w:sz w:val="20"/>
                <w:szCs w:val="20"/>
                <w:lang w:eastAsia="en-AU"/>
              </w:rPr>
            </w:pPr>
          </w:p>
        </w:tc>
      </w:tr>
      <w:tr w:rsidR="00D27242" w:rsidRPr="00DF13BB" w14:paraId="35241CA9" w14:textId="77777777" w:rsidTr="0085383A">
        <w:trPr>
          <w:cantSplit/>
          <w:trHeight w:val="300"/>
        </w:trPr>
        <w:tc>
          <w:tcPr>
            <w:tcW w:w="1242" w:type="dxa"/>
            <w:shd w:val="clear" w:color="auto" w:fill="auto"/>
            <w:noWrap/>
            <w:hideMark/>
          </w:tcPr>
          <w:p w14:paraId="1ED12D3C" w14:textId="77777777" w:rsidR="00D27242" w:rsidRPr="00DF13BB" w:rsidRDefault="00D27242"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sidRPr="003612F1">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59C10660" w14:textId="77777777" w:rsidR="00D27242" w:rsidRPr="00DF13BB" w:rsidRDefault="00D27242"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Caringal Scout Camp</w:t>
            </w:r>
          </w:p>
        </w:tc>
        <w:tc>
          <w:tcPr>
            <w:tcW w:w="1984" w:type="dxa"/>
            <w:shd w:val="clear" w:color="auto" w:fill="auto"/>
            <w:hideMark/>
          </w:tcPr>
          <w:p w14:paraId="5D1E77D3" w14:textId="77777777" w:rsidR="00D27242" w:rsidRPr="00DF13BB" w:rsidRDefault="00D27242"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74E7C984" w14:textId="77777777" w:rsidR="00D27242" w:rsidRPr="00DF13BB" w:rsidRDefault="00D27242"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SMZ </w:t>
            </w:r>
            <w:r>
              <w:rPr>
                <w:rFonts w:asciiTheme="minorHAnsi" w:eastAsia="Times New Roman" w:hAnsiTheme="minorHAnsi" w:cstheme="minorHAnsi"/>
                <w:color w:val="000000"/>
                <w:sz w:val="20"/>
                <w:szCs w:val="20"/>
                <w:lang w:eastAsia="en-AU"/>
              </w:rPr>
              <w:t>over</w:t>
            </w:r>
            <w:r w:rsidRPr="00DF13BB">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c>
          <w:tcPr>
            <w:tcW w:w="2552" w:type="dxa"/>
          </w:tcPr>
          <w:p w14:paraId="7B2AD46C"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5F192222" w14:textId="77777777" w:rsidTr="0085383A">
        <w:trPr>
          <w:cantSplit/>
          <w:trHeight w:val="541"/>
        </w:trPr>
        <w:tc>
          <w:tcPr>
            <w:tcW w:w="1242" w:type="dxa"/>
            <w:shd w:val="clear" w:color="auto" w:fill="auto"/>
            <w:noWrap/>
            <w:hideMark/>
          </w:tcPr>
          <w:p w14:paraId="456C48C0" w14:textId="77777777" w:rsidR="00D27242" w:rsidRPr="00DF13BB" w:rsidRDefault="00D27242" w:rsidP="003612F1">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Central </w:t>
            </w:r>
            <w:r>
              <w:rPr>
                <w:rFonts w:asciiTheme="minorHAnsi" w:eastAsia="Times New Roman" w:hAnsiTheme="minorHAnsi" w:cstheme="minorHAnsi"/>
                <w:color w:val="000000"/>
                <w:sz w:val="20"/>
                <w:szCs w:val="20"/>
                <w:lang w:eastAsia="en-AU"/>
              </w:rPr>
              <w:t>Highlands FMAs</w:t>
            </w:r>
          </w:p>
        </w:tc>
        <w:tc>
          <w:tcPr>
            <w:tcW w:w="1560" w:type="dxa"/>
            <w:shd w:val="clear" w:color="auto" w:fill="auto"/>
            <w:hideMark/>
          </w:tcPr>
          <w:p w14:paraId="662FC0EB" w14:textId="77777777" w:rsidR="00D27242" w:rsidRPr="00DF13BB" w:rsidRDefault="00D27242"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Moe - Walhalla Road</w:t>
            </w:r>
          </w:p>
        </w:tc>
        <w:tc>
          <w:tcPr>
            <w:tcW w:w="1984" w:type="dxa"/>
            <w:shd w:val="clear" w:color="auto" w:fill="auto"/>
            <w:hideMark/>
          </w:tcPr>
          <w:p w14:paraId="5108E909" w14:textId="77777777" w:rsidR="00D27242" w:rsidRPr="00DF13BB" w:rsidRDefault="00D27242"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5DE0ED29" w14:textId="77777777" w:rsidR="00D27242" w:rsidRPr="00DF13BB" w:rsidRDefault="00D27242" w:rsidP="00EF5316">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Moe - Walhalla Road</w:t>
            </w:r>
            <w:r>
              <w:rPr>
                <w:rFonts w:asciiTheme="minorHAnsi" w:eastAsia="Times New Roman" w:hAnsiTheme="minorHAnsi" w:cstheme="minorHAnsi"/>
                <w:color w:val="000000"/>
                <w:sz w:val="20"/>
                <w:szCs w:val="20"/>
                <w:lang w:eastAsia="en-AU"/>
              </w:rPr>
              <w:t>.</w:t>
            </w:r>
          </w:p>
        </w:tc>
        <w:tc>
          <w:tcPr>
            <w:tcW w:w="2552" w:type="dxa"/>
          </w:tcPr>
          <w:p w14:paraId="18F73781"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727E8B39" w14:textId="77777777" w:rsidTr="0085383A">
        <w:trPr>
          <w:cantSplit/>
          <w:trHeight w:val="541"/>
        </w:trPr>
        <w:tc>
          <w:tcPr>
            <w:tcW w:w="1242" w:type="dxa"/>
            <w:shd w:val="clear" w:color="auto" w:fill="auto"/>
            <w:noWrap/>
            <w:hideMark/>
          </w:tcPr>
          <w:p w14:paraId="623F5D1F"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33E4683F"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Landscape of Pauls Range</w:t>
            </w:r>
          </w:p>
        </w:tc>
        <w:tc>
          <w:tcPr>
            <w:tcW w:w="1984" w:type="dxa"/>
            <w:shd w:val="clear" w:color="auto" w:fill="auto"/>
            <w:hideMark/>
          </w:tcPr>
          <w:p w14:paraId="5C8007A3"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LCC Rec E7</w:t>
            </w:r>
          </w:p>
        </w:tc>
        <w:tc>
          <w:tcPr>
            <w:tcW w:w="2268" w:type="dxa"/>
            <w:shd w:val="clear" w:color="auto" w:fill="auto"/>
            <w:hideMark/>
          </w:tcPr>
          <w:p w14:paraId="36B1CE62"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Chum Creek Road</w:t>
            </w:r>
            <w:r>
              <w:rPr>
                <w:rFonts w:asciiTheme="minorHAnsi" w:eastAsia="Times New Roman" w:hAnsiTheme="minorHAnsi" w:cstheme="minorHAnsi"/>
                <w:color w:val="000000"/>
                <w:sz w:val="20"/>
                <w:szCs w:val="20"/>
                <w:lang w:eastAsia="en-AU"/>
              </w:rPr>
              <w:t>.</w:t>
            </w:r>
          </w:p>
        </w:tc>
        <w:tc>
          <w:tcPr>
            <w:tcW w:w="2552" w:type="dxa"/>
          </w:tcPr>
          <w:p w14:paraId="5E475B18"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761EDAB4" w14:textId="77777777" w:rsidTr="0085383A">
        <w:trPr>
          <w:cantSplit/>
          <w:trHeight w:val="541"/>
        </w:trPr>
        <w:tc>
          <w:tcPr>
            <w:tcW w:w="1242" w:type="dxa"/>
            <w:shd w:val="clear" w:color="auto" w:fill="auto"/>
            <w:noWrap/>
            <w:hideMark/>
          </w:tcPr>
          <w:p w14:paraId="7BAFEBEF"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26FB3520"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Myers Creek Scenic Reserve</w:t>
            </w:r>
          </w:p>
        </w:tc>
        <w:tc>
          <w:tcPr>
            <w:tcW w:w="1984" w:type="dxa"/>
            <w:shd w:val="clear" w:color="auto" w:fill="auto"/>
            <w:hideMark/>
          </w:tcPr>
          <w:p w14:paraId="0E31C580"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26726DCF"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Myers Creek Road</w:t>
            </w:r>
            <w:r>
              <w:rPr>
                <w:rFonts w:asciiTheme="minorHAnsi" w:eastAsia="Times New Roman" w:hAnsiTheme="minorHAnsi" w:cstheme="minorHAnsi"/>
                <w:color w:val="000000"/>
                <w:sz w:val="20"/>
                <w:szCs w:val="20"/>
                <w:lang w:eastAsia="en-AU"/>
              </w:rPr>
              <w:t>.</w:t>
            </w:r>
          </w:p>
        </w:tc>
        <w:tc>
          <w:tcPr>
            <w:tcW w:w="2552" w:type="dxa"/>
          </w:tcPr>
          <w:p w14:paraId="0EEB5B6B"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85383A" w:rsidRPr="00DF13BB" w14:paraId="6188EAF8" w14:textId="77777777" w:rsidTr="0085383A">
        <w:trPr>
          <w:cantSplit/>
          <w:trHeight w:val="541"/>
        </w:trPr>
        <w:tc>
          <w:tcPr>
            <w:tcW w:w="1242" w:type="dxa"/>
            <w:shd w:val="clear" w:color="auto" w:fill="auto"/>
            <w:noWrap/>
            <w:hideMark/>
          </w:tcPr>
          <w:p w14:paraId="18B92C7F" w14:textId="77777777" w:rsidR="0085383A" w:rsidRPr="00DF13BB" w:rsidRDefault="0085383A"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12ECB66B" w14:textId="77777777" w:rsidR="0085383A" w:rsidRPr="00E10788" w:rsidRDefault="0085383A"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Yarra River and environs</w:t>
            </w:r>
          </w:p>
        </w:tc>
        <w:tc>
          <w:tcPr>
            <w:tcW w:w="1984" w:type="dxa"/>
            <w:shd w:val="clear" w:color="auto" w:fill="auto"/>
            <w:hideMark/>
          </w:tcPr>
          <w:p w14:paraId="1E1ED5C7" w14:textId="77777777" w:rsidR="0085383A" w:rsidRPr="00E10788" w:rsidRDefault="0085383A"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National Trust Classified, N E</w:t>
            </w:r>
          </w:p>
        </w:tc>
        <w:tc>
          <w:tcPr>
            <w:tcW w:w="2268" w:type="dxa"/>
            <w:shd w:val="clear" w:color="auto" w:fill="auto"/>
            <w:hideMark/>
          </w:tcPr>
          <w:p w14:paraId="1FFC01E5" w14:textId="77777777" w:rsidR="0085383A" w:rsidRPr="00DF13BB" w:rsidRDefault="0085383A"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200 m </w:t>
            </w:r>
            <w:r w:rsidR="004105CB" w:rsidRPr="00DF13BB">
              <w:rPr>
                <w:rFonts w:asciiTheme="minorHAnsi" w:eastAsia="Times New Roman" w:hAnsiTheme="minorHAnsi" w:cstheme="minorHAnsi"/>
                <w:color w:val="000000"/>
                <w:sz w:val="20"/>
                <w:szCs w:val="20"/>
                <w:lang w:eastAsia="en-AU"/>
              </w:rPr>
              <w:t>SPZ either</w:t>
            </w:r>
            <w:r w:rsidRPr="00DF13BB">
              <w:rPr>
                <w:rFonts w:asciiTheme="minorHAnsi" w:eastAsia="Times New Roman" w:hAnsiTheme="minorHAnsi" w:cstheme="minorHAnsi"/>
                <w:color w:val="000000"/>
                <w:sz w:val="20"/>
                <w:szCs w:val="20"/>
                <w:lang w:eastAsia="en-AU"/>
              </w:rPr>
              <w:t xml:space="preserve"> side of river</w:t>
            </w:r>
            <w:r>
              <w:rPr>
                <w:rFonts w:asciiTheme="minorHAnsi" w:eastAsia="Times New Roman" w:hAnsiTheme="minorHAnsi" w:cstheme="minorHAnsi"/>
                <w:color w:val="000000"/>
                <w:sz w:val="20"/>
                <w:szCs w:val="20"/>
                <w:lang w:eastAsia="en-AU"/>
              </w:rPr>
              <w:t>.</w:t>
            </w:r>
          </w:p>
        </w:tc>
        <w:tc>
          <w:tcPr>
            <w:tcW w:w="2552" w:type="dxa"/>
          </w:tcPr>
          <w:p w14:paraId="21E1766D" w14:textId="77777777" w:rsidR="0085383A" w:rsidRPr="00DF13BB" w:rsidRDefault="0085383A"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1F071123" w14:textId="77777777" w:rsidTr="0085383A">
        <w:trPr>
          <w:cantSplit/>
          <w:trHeight w:val="541"/>
        </w:trPr>
        <w:tc>
          <w:tcPr>
            <w:tcW w:w="1242" w:type="dxa"/>
            <w:shd w:val="clear" w:color="auto" w:fill="auto"/>
            <w:noWrap/>
            <w:hideMark/>
          </w:tcPr>
          <w:p w14:paraId="5CAB0ED9"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2965841C"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Landscape values of the land bordering the Corranderrk and O’Shannassy aqueducts</w:t>
            </w:r>
          </w:p>
        </w:tc>
        <w:tc>
          <w:tcPr>
            <w:tcW w:w="1984" w:type="dxa"/>
            <w:shd w:val="clear" w:color="auto" w:fill="auto"/>
            <w:hideMark/>
          </w:tcPr>
          <w:p w14:paraId="3689E184"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LCC Rec E7</w:t>
            </w:r>
          </w:p>
        </w:tc>
        <w:tc>
          <w:tcPr>
            <w:tcW w:w="2268" w:type="dxa"/>
            <w:shd w:val="clear" w:color="auto" w:fill="auto"/>
            <w:hideMark/>
          </w:tcPr>
          <w:p w14:paraId="629D5965"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prominent views of Mt. Toole-be-wong in SMZ</w:t>
            </w:r>
            <w:r>
              <w:rPr>
                <w:rFonts w:asciiTheme="minorHAnsi" w:eastAsia="Times New Roman" w:hAnsiTheme="minorHAnsi" w:cstheme="minorHAnsi"/>
                <w:color w:val="000000"/>
                <w:sz w:val="20"/>
                <w:szCs w:val="20"/>
                <w:lang w:eastAsia="en-AU"/>
              </w:rPr>
              <w:t>.</w:t>
            </w:r>
          </w:p>
        </w:tc>
        <w:tc>
          <w:tcPr>
            <w:tcW w:w="2552" w:type="dxa"/>
          </w:tcPr>
          <w:p w14:paraId="497B6CBB"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6DBD58D9" w14:textId="77777777" w:rsidTr="0085383A">
        <w:trPr>
          <w:cantSplit/>
          <w:trHeight w:val="541"/>
        </w:trPr>
        <w:tc>
          <w:tcPr>
            <w:tcW w:w="1242" w:type="dxa"/>
            <w:shd w:val="clear" w:color="auto" w:fill="auto"/>
            <w:noWrap/>
            <w:hideMark/>
          </w:tcPr>
          <w:p w14:paraId="6D291EF7"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5D95CCDC"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Views from Mt Donna Buang and from the Warburton Highway</w:t>
            </w:r>
          </w:p>
        </w:tc>
        <w:tc>
          <w:tcPr>
            <w:tcW w:w="1984" w:type="dxa"/>
            <w:shd w:val="clear" w:color="auto" w:fill="auto"/>
            <w:hideMark/>
          </w:tcPr>
          <w:p w14:paraId="56E0F9C0"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0FDA0ED3"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SMZ along the Warburton Highway. Include prominent views from Mt Donna Buang and in particular of Mt Little Joe and Mt Tugwell in SMZ</w:t>
            </w:r>
            <w:r>
              <w:rPr>
                <w:rFonts w:asciiTheme="minorHAnsi" w:eastAsia="Times New Roman" w:hAnsiTheme="minorHAnsi" w:cstheme="minorHAnsi"/>
                <w:color w:val="000000"/>
                <w:sz w:val="20"/>
                <w:szCs w:val="20"/>
                <w:lang w:eastAsia="en-AU"/>
              </w:rPr>
              <w:t>.</w:t>
            </w:r>
          </w:p>
        </w:tc>
        <w:tc>
          <w:tcPr>
            <w:tcW w:w="2552" w:type="dxa"/>
          </w:tcPr>
          <w:p w14:paraId="3B77607C"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0BBFD854" w14:textId="77777777" w:rsidTr="0085383A">
        <w:trPr>
          <w:cantSplit/>
          <w:trHeight w:val="541"/>
        </w:trPr>
        <w:tc>
          <w:tcPr>
            <w:tcW w:w="1242" w:type="dxa"/>
            <w:shd w:val="clear" w:color="auto" w:fill="auto"/>
            <w:noWrap/>
            <w:hideMark/>
          </w:tcPr>
          <w:p w14:paraId="14067AF0"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57A717A3"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Acheron Way</w:t>
            </w:r>
          </w:p>
        </w:tc>
        <w:tc>
          <w:tcPr>
            <w:tcW w:w="1984" w:type="dxa"/>
            <w:shd w:val="clear" w:color="auto" w:fill="auto"/>
            <w:hideMark/>
          </w:tcPr>
          <w:p w14:paraId="4042A8DF"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585558FD"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Acheron Way</w:t>
            </w:r>
            <w:r>
              <w:rPr>
                <w:rFonts w:asciiTheme="minorHAnsi" w:eastAsia="Times New Roman" w:hAnsiTheme="minorHAnsi" w:cstheme="minorHAnsi"/>
                <w:color w:val="000000"/>
                <w:sz w:val="20"/>
                <w:szCs w:val="20"/>
                <w:lang w:eastAsia="en-AU"/>
              </w:rPr>
              <w:t>.</w:t>
            </w:r>
          </w:p>
        </w:tc>
        <w:tc>
          <w:tcPr>
            <w:tcW w:w="2552" w:type="dxa"/>
          </w:tcPr>
          <w:p w14:paraId="5D43C3EA"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7D1B74C5" w14:textId="77777777" w:rsidTr="0085383A">
        <w:trPr>
          <w:cantSplit/>
          <w:trHeight w:val="541"/>
        </w:trPr>
        <w:tc>
          <w:tcPr>
            <w:tcW w:w="1242" w:type="dxa"/>
            <w:shd w:val="clear" w:color="auto" w:fill="auto"/>
            <w:noWrap/>
            <w:hideMark/>
          </w:tcPr>
          <w:p w14:paraId="59DACCB4"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39EC0C74"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Warburton–Woods Point Road / Reefton Spur Road and Upper Yarra Reservoir Rd</w:t>
            </w:r>
          </w:p>
        </w:tc>
        <w:tc>
          <w:tcPr>
            <w:tcW w:w="1984" w:type="dxa"/>
            <w:shd w:val="clear" w:color="auto" w:fill="auto"/>
            <w:hideMark/>
          </w:tcPr>
          <w:p w14:paraId="2FA689AB"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22FC428F"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Warburton–Woods Point Road / Reefton Spur Road and Upper Yarra Reservoir Rd. Include prominent views of Cement Creek, Armstrong Creek in SMZ</w:t>
            </w:r>
            <w:r w:rsidR="004105CB">
              <w:rPr>
                <w:rFonts w:asciiTheme="minorHAnsi" w:eastAsia="Times New Roman" w:hAnsiTheme="minorHAnsi" w:cstheme="minorHAnsi"/>
                <w:color w:val="000000"/>
                <w:sz w:val="20"/>
                <w:szCs w:val="20"/>
                <w:lang w:eastAsia="en-AU"/>
              </w:rPr>
              <w:t>.</w:t>
            </w:r>
          </w:p>
        </w:tc>
        <w:tc>
          <w:tcPr>
            <w:tcW w:w="2552" w:type="dxa"/>
          </w:tcPr>
          <w:p w14:paraId="42922ED5"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02BF036F" w14:textId="77777777" w:rsidTr="0085383A">
        <w:trPr>
          <w:cantSplit/>
          <w:trHeight w:val="541"/>
        </w:trPr>
        <w:tc>
          <w:tcPr>
            <w:tcW w:w="1242" w:type="dxa"/>
            <w:shd w:val="clear" w:color="auto" w:fill="auto"/>
            <w:noWrap/>
            <w:hideMark/>
          </w:tcPr>
          <w:p w14:paraId="215BB024"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5581113F"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Yarra State Forest Drive</w:t>
            </w:r>
          </w:p>
        </w:tc>
        <w:tc>
          <w:tcPr>
            <w:tcW w:w="1984" w:type="dxa"/>
            <w:shd w:val="clear" w:color="auto" w:fill="auto"/>
            <w:hideMark/>
          </w:tcPr>
          <w:p w14:paraId="537F7241"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5B4F15AE"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in GMZ</w:t>
            </w:r>
            <w:r>
              <w:rPr>
                <w:rFonts w:asciiTheme="minorHAnsi" w:eastAsia="Times New Roman" w:hAnsiTheme="minorHAnsi" w:cstheme="minorHAnsi"/>
                <w:color w:val="000000"/>
                <w:sz w:val="20"/>
                <w:szCs w:val="20"/>
                <w:lang w:eastAsia="en-AU"/>
              </w:rPr>
              <w:t>.</w:t>
            </w:r>
          </w:p>
        </w:tc>
        <w:tc>
          <w:tcPr>
            <w:tcW w:w="2552" w:type="dxa"/>
          </w:tcPr>
          <w:p w14:paraId="03FFADE6"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37C71A0B" w14:textId="77777777" w:rsidTr="0085383A">
        <w:trPr>
          <w:cantSplit/>
          <w:trHeight w:val="541"/>
        </w:trPr>
        <w:tc>
          <w:tcPr>
            <w:tcW w:w="1242" w:type="dxa"/>
            <w:shd w:val="clear" w:color="auto" w:fill="auto"/>
            <w:noWrap/>
            <w:hideMark/>
          </w:tcPr>
          <w:p w14:paraId="74F3799C"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3B8D5008"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Little Yarra Valley</w:t>
            </w:r>
          </w:p>
        </w:tc>
        <w:tc>
          <w:tcPr>
            <w:tcW w:w="1984" w:type="dxa"/>
            <w:shd w:val="clear" w:color="auto" w:fill="auto"/>
            <w:hideMark/>
          </w:tcPr>
          <w:p w14:paraId="37442523"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National Trust Recorded</w:t>
            </w:r>
          </w:p>
        </w:tc>
        <w:tc>
          <w:tcPr>
            <w:tcW w:w="2268" w:type="dxa"/>
            <w:shd w:val="clear" w:color="auto" w:fill="auto"/>
            <w:hideMark/>
          </w:tcPr>
          <w:p w14:paraId="4C518E93"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prominent views of Britannia Range in SMZ</w:t>
            </w:r>
            <w:r>
              <w:rPr>
                <w:rFonts w:asciiTheme="minorHAnsi" w:eastAsia="Times New Roman" w:hAnsiTheme="minorHAnsi" w:cstheme="minorHAnsi"/>
                <w:color w:val="000000"/>
                <w:sz w:val="20"/>
                <w:szCs w:val="20"/>
                <w:lang w:eastAsia="en-AU"/>
              </w:rPr>
              <w:t>.</w:t>
            </w:r>
          </w:p>
        </w:tc>
        <w:tc>
          <w:tcPr>
            <w:tcW w:w="2552" w:type="dxa"/>
          </w:tcPr>
          <w:p w14:paraId="6FD77597"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24A8DB97" w14:textId="77777777" w:rsidTr="0085383A">
        <w:trPr>
          <w:cantSplit/>
          <w:trHeight w:val="541"/>
        </w:trPr>
        <w:tc>
          <w:tcPr>
            <w:tcW w:w="1242" w:type="dxa"/>
            <w:shd w:val="clear" w:color="auto" w:fill="auto"/>
            <w:noWrap/>
            <w:hideMark/>
          </w:tcPr>
          <w:p w14:paraId="6C3ED8F5"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42161B5A"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Natural environs of Mount Beenak</w:t>
            </w:r>
          </w:p>
        </w:tc>
        <w:tc>
          <w:tcPr>
            <w:tcW w:w="1984" w:type="dxa"/>
            <w:shd w:val="clear" w:color="auto" w:fill="auto"/>
            <w:hideMark/>
          </w:tcPr>
          <w:p w14:paraId="65241858"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LCC Rec E7</w:t>
            </w:r>
          </w:p>
        </w:tc>
        <w:tc>
          <w:tcPr>
            <w:tcW w:w="2268" w:type="dxa"/>
            <w:shd w:val="clear" w:color="auto" w:fill="auto"/>
            <w:hideMark/>
          </w:tcPr>
          <w:p w14:paraId="34C6E134"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prominent views from Little Yarra Road in SMZ</w:t>
            </w:r>
            <w:r>
              <w:rPr>
                <w:rFonts w:asciiTheme="minorHAnsi" w:eastAsia="Times New Roman" w:hAnsiTheme="minorHAnsi" w:cstheme="minorHAnsi"/>
                <w:color w:val="000000"/>
                <w:sz w:val="20"/>
                <w:szCs w:val="20"/>
                <w:lang w:eastAsia="en-AU"/>
              </w:rPr>
              <w:t>.</w:t>
            </w:r>
          </w:p>
        </w:tc>
        <w:tc>
          <w:tcPr>
            <w:tcW w:w="2552" w:type="dxa"/>
          </w:tcPr>
          <w:p w14:paraId="4CBA5DAF"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2B32CD0C" w14:textId="77777777" w:rsidTr="0085383A">
        <w:trPr>
          <w:cantSplit/>
          <w:trHeight w:val="541"/>
        </w:trPr>
        <w:tc>
          <w:tcPr>
            <w:tcW w:w="1242" w:type="dxa"/>
            <w:shd w:val="clear" w:color="auto" w:fill="auto"/>
            <w:noWrap/>
            <w:hideMark/>
          </w:tcPr>
          <w:p w14:paraId="7CFD0199"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1133514E"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Powelltown - Noojee Road</w:t>
            </w:r>
          </w:p>
        </w:tc>
        <w:tc>
          <w:tcPr>
            <w:tcW w:w="1984" w:type="dxa"/>
            <w:shd w:val="clear" w:color="auto" w:fill="auto"/>
            <w:hideMark/>
          </w:tcPr>
          <w:p w14:paraId="78C2E796"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683B65EB"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50 m </w:t>
            </w:r>
            <w:r w:rsidR="004105CB" w:rsidRPr="00DF13BB">
              <w:rPr>
                <w:rFonts w:asciiTheme="minorHAnsi" w:eastAsia="Times New Roman" w:hAnsiTheme="minorHAnsi" w:cstheme="minorHAnsi"/>
                <w:color w:val="000000"/>
                <w:sz w:val="20"/>
                <w:szCs w:val="20"/>
                <w:lang w:eastAsia="en-AU"/>
              </w:rPr>
              <w:t>SMZ either</w:t>
            </w:r>
            <w:r w:rsidRPr="00DF13BB">
              <w:rPr>
                <w:rFonts w:asciiTheme="minorHAnsi" w:eastAsia="Times New Roman" w:hAnsiTheme="minorHAnsi" w:cstheme="minorHAnsi"/>
                <w:color w:val="000000"/>
                <w:sz w:val="20"/>
                <w:szCs w:val="20"/>
                <w:lang w:eastAsia="en-AU"/>
              </w:rPr>
              <w:t xml:space="preserve"> side of Pow</w:t>
            </w:r>
            <w:r>
              <w:rPr>
                <w:rFonts w:asciiTheme="minorHAnsi" w:eastAsia="Times New Roman" w:hAnsiTheme="minorHAnsi" w:cstheme="minorHAnsi"/>
                <w:color w:val="000000"/>
                <w:sz w:val="20"/>
                <w:szCs w:val="20"/>
                <w:lang w:eastAsia="en-AU"/>
              </w:rPr>
              <w:t>e</w:t>
            </w:r>
            <w:r w:rsidRPr="00DF13BB">
              <w:rPr>
                <w:rFonts w:asciiTheme="minorHAnsi" w:eastAsia="Times New Roman" w:hAnsiTheme="minorHAnsi" w:cstheme="minorHAnsi"/>
                <w:color w:val="000000"/>
                <w:sz w:val="20"/>
                <w:szCs w:val="20"/>
                <w:lang w:eastAsia="en-AU"/>
              </w:rPr>
              <w:t>lltown - Noojee Road</w:t>
            </w:r>
            <w:r>
              <w:rPr>
                <w:rFonts w:asciiTheme="minorHAnsi" w:eastAsia="Times New Roman" w:hAnsiTheme="minorHAnsi" w:cstheme="minorHAnsi"/>
                <w:color w:val="000000"/>
                <w:sz w:val="20"/>
                <w:szCs w:val="20"/>
                <w:lang w:eastAsia="en-AU"/>
              </w:rPr>
              <w:t>.</w:t>
            </w:r>
          </w:p>
        </w:tc>
        <w:tc>
          <w:tcPr>
            <w:tcW w:w="2552" w:type="dxa"/>
          </w:tcPr>
          <w:p w14:paraId="49C1CF19"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4F925E80" w14:textId="77777777" w:rsidTr="0085383A">
        <w:trPr>
          <w:cantSplit/>
          <w:trHeight w:val="541"/>
        </w:trPr>
        <w:tc>
          <w:tcPr>
            <w:tcW w:w="1242" w:type="dxa"/>
            <w:shd w:val="clear" w:color="auto" w:fill="auto"/>
            <w:noWrap/>
            <w:hideMark/>
          </w:tcPr>
          <w:p w14:paraId="56F10C77"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472738">
              <w:rPr>
                <w:rFonts w:asciiTheme="minorHAnsi" w:eastAsia="Times New Roman" w:hAnsiTheme="minorHAnsi" w:cstheme="minorHAnsi"/>
                <w:color w:val="000000"/>
                <w:sz w:val="20"/>
                <w:szCs w:val="20"/>
                <w:lang w:eastAsia="en-AU"/>
              </w:rPr>
              <w:t>Central Highlands FMAs</w:t>
            </w:r>
          </w:p>
        </w:tc>
        <w:tc>
          <w:tcPr>
            <w:tcW w:w="1560" w:type="dxa"/>
            <w:shd w:val="clear" w:color="auto" w:fill="auto"/>
            <w:hideMark/>
          </w:tcPr>
          <w:p w14:paraId="78781987"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Seven Acre Rock</w:t>
            </w:r>
          </w:p>
        </w:tc>
        <w:tc>
          <w:tcPr>
            <w:tcW w:w="1984" w:type="dxa"/>
            <w:shd w:val="clear" w:color="auto" w:fill="auto"/>
            <w:hideMark/>
          </w:tcPr>
          <w:p w14:paraId="32784A41"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val="en-US" w:eastAsia="en-AU"/>
              </w:rPr>
            </w:pPr>
            <w:r w:rsidRPr="00DF13BB">
              <w:rPr>
                <w:rFonts w:asciiTheme="minorHAnsi" w:eastAsia="Times New Roman" w:hAnsiTheme="minorHAnsi" w:cstheme="minorHAnsi"/>
                <w:color w:val="000000"/>
                <w:sz w:val="20"/>
                <w:szCs w:val="20"/>
                <w:lang w:val="en-US" w:eastAsia="en-AU"/>
              </w:rPr>
              <w:t> </w:t>
            </w:r>
          </w:p>
        </w:tc>
        <w:tc>
          <w:tcPr>
            <w:tcW w:w="2268" w:type="dxa"/>
            <w:shd w:val="clear" w:color="auto" w:fill="auto"/>
            <w:hideMark/>
          </w:tcPr>
          <w:p w14:paraId="4BC55CFB"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prominent views of Blue Range in SMZ</w:t>
            </w:r>
            <w:r>
              <w:rPr>
                <w:rFonts w:asciiTheme="minorHAnsi" w:eastAsia="Times New Roman" w:hAnsiTheme="minorHAnsi" w:cstheme="minorHAnsi"/>
                <w:color w:val="000000"/>
                <w:sz w:val="20"/>
                <w:szCs w:val="20"/>
                <w:lang w:eastAsia="en-AU"/>
              </w:rPr>
              <w:t>.</w:t>
            </w:r>
          </w:p>
        </w:tc>
        <w:tc>
          <w:tcPr>
            <w:tcW w:w="2552" w:type="dxa"/>
          </w:tcPr>
          <w:p w14:paraId="6D8CD9F4"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1790EDDA" w14:textId="77777777" w:rsidTr="0085383A">
        <w:trPr>
          <w:cantSplit/>
          <w:trHeight w:val="541"/>
        </w:trPr>
        <w:tc>
          <w:tcPr>
            <w:tcW w:w="1242" w:type="dxa"/>
            <w:shd w:val="clear" w:color="auto" w:fill="auto"/>
            <w:noWrap/>
            <w:hideMark/>
          </w:tcPr>
          <w:p w14:paraId="3D402DE4" w14:textId="77777777" w:rsidR="00D27242" w:rsidRPr="007950DB" w:rsidRDefault="00D27242" w:rsidP="006641C7">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East Gippsland</w:t>
            </w:r>
          </w:p>
        </w:tc>
        <w:tc>
          <w:tcPr>
            <w:tcW w:w="1560" w:type="dxa"/>
            <w:shd w:val="clear" w:color="auto" w:fill="auto"/>
            <w:hideMark/>
          </w:tcPr>
          <w:p w14:paraId="622D520D" w14:textId="77777777" w:rsidR="00D27242" w:rsidRPr="007950DB" w:rsidRDefault="00D27242" w:rsidP="006641C7">
            <w:pPr>
              <w:spacing w:after="0" w:line="240" w:lineRule="auto"/>
              <w:rPr>
                <w:rFonts w:asciiTheme="minorHAnsi" w:eastAsia="Times New Roman" w:hAnsiTheme="minorHAnsi" w:cstheme="minorHAnsi"/>
                <w:color w:val="000000"/>
                <w:sz w:val="20"/>
                <w:szCs w:val="20"/>
                <w:lang w:val="en-US" w:eastAsia="en-AU"/>
              </w:rPr>
            </w:pPr>
            <w:r>
              <w:rPr>
                <w:rFonts w:asciiTheme="minorHAnsi" w:eastAsia="Times New Roman" w:hAnsiTheme="minorHAnsi" w:cstheme="minorHAnsi"/>
                <w:color w:val="000000"/>
                <w:sz w:val="20"/>
                <w:szCs w:val="20"/>
                <w:lang w:val="en-US" w:eastAsia="en-AU"/>
              </w:rPr>
              <w:t xml:space="preserve">Buchan.  </w:t>
            </w:r>
            <w:r w:rsidRPr="007950DB">
              <w:rPr>
                <w:rFonts w:asciiTheme="minorHAnsi" w:eastAsia="Times New Roman" w:hAnsiTheme="minorHAnsi" w:cstheme="minorHAnsi"/>
                <w:color w:val="000000"/>
                <w:sz w:val="20"/>
                <w:szCs w:val="20"/>
                <w:lang w:val="en-US" w:eastAsia="en-AU"/>
              </w:rPr>
              <w:t>Dawson Range, Site # 312/01</w:t>
            </w:r>
          </w:p>
        </w:tc>
        <w:tc>
          <w:tcPr>
            <w:tcW w:w="1984" w:type="dxa"/>
            <w:shd w:val="clear" w:color="auto" w:fill="auto"/>
            <w:hideMark/>
          </w:tcPr>
          <w:p w14:paraId="7FB1AED6" w14:textId="77777777" w:rsidR="00D27242" w:rsidRPr="007950DB" w:rsidRDefault="00D27242" w:rsidP="006641C7">
            <w:pPr>
              <w:spacing w:after="0" w:line="240" w:lineRule="auto"/>
              <w:rPr>
                <w:rFonts w:asciiTheme="minorHAnsi" w:eastAsia="Times New Roman" w:hAnsiTheme="minorHAnsi" w:cstheme="minorHAnsi"/>
                <w:color w:val="000000"/>
                <w:sz w:val="20"/>
                <w:szCs w:val="20"/>
                <w:lang w:val="en-US" w:eastAsia="en-AU"/>
              </w:rPr>
            </w:pPr>
            <w:r w:rsidRPr="00E10788">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5E8D3A15"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Maintain site in SPZ</w:t>
            </w:r>
            <w:r>
              <w:rPr>
                <w:rFonts w:asciiTheme="minorHAnsi" w:eastAsia="Times New Roman" w:hAnsiTheme="minorHAnsi" w:cstheme="minorHAnsi"/>
                <w:color w:val="000000"/>
                <w:sz w:val="20"/>
                <w:szCs w:val="20"/>
                <w:lang w:eastAsia="en-AU"/>
              </w:rPr>
              <w:t>.</w:t>
            </w:r>
          </w:p>
        </w:tc>
        <w:tc>
          <w:tcPr>
            <w:tcW w:w="2552" w:type="dxa"/>
          </w:tcPr>
          <w:p w14:paraId="6AFA18A9"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768502AD" w14:textId="77777777" w:rsidTr="0085383A">
        <w:trPr>
          <w:cantSplit/>
          <w:trHeight w:val="541"/>
        </w:trPr>
        <w:tc>
          <w:tcPr>
            <w:tcW w:w="1242" w:type="dxa"/>
            <w:shd w:val="clear" w:color="auto" w:fill="auto"/>
            <w:noWrap/>
            <w:hideMark/>
          </w:tcPr>
          <w:p w14:paraId="2E0191BF" w14:textId="77777777" w:rsidR="00D27242" w:rsidRPr="007950DB"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East Gippsland</w:t>
            </w:r>
          </w:p>
        </w:tc>
        <w:tc>
          <w:tcPr>
            <w:tcW w:w="1560" w:type="dxa"/>
            <w:shd w:val="clear" w:color="auto" w:fill="auto"/>
            <w:hideMark/>
          </w:tcPr>
          <w:p w14:paraId="0D412627" w14:textId="77777777" w:rsidR="00D27242" w:rsidRPr="00963C9B" w:rsidRDefault="00D27242" w:rsidP="006641C7">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Buchan.  Dawson Range to Snowy River National Park, Sites # 810/06, 810/06, 813/01 and 813/07)</w:t>
            </w:r>
          </w:p>
        </w:tc>
        <w:tc>
          <w:tcPr>
            <w:tcW w:w="1984" w:type="dxa"/>
            <w:shd w:val="clear" w:color="auto" w:fill="auto"/>
            <w:hideMark/>
          </w:tcPr>
          <w:p w14:paraId="176170E0" w14:textId="77777777" w:rsidR="00D27242" w:rsidRPr="00963C9B" w:rsidRDefault="00D27242" w:rsidP="006641C7">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1033F887"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 Maintain sites in SPZ</w:t>
            </w:r>
            <w:r>
              <w:rPr>
                <w:rFonts w:asciiTheme="minorHAnsi" w:eastAsia="Times New Roman" w:hAnsiTheme="minorHAnsi" w:cstheme="minorHAnsi"/>
                <w:color w:val="000000"/>
                <w:sz w:val="20"/>
                <w:szCs w:val="20"/>
                <w:lang w:eastAsia="en-AU"/>
              </w:rPr>
              <w:t>.</w:t>
            </w:r>
          </w:p>
        </w:tc>
        <w:tc>
          <w:tcPr>
            <w:tcW w:w="2552" w:type="dxa"/>
          </w:tcPr>
          <w:p w14:paraId="34D1FA88"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2B8284FD" w14:textId="77777777" w:rsidTr="0085383A">
        <w:trPr>
          <w:cantSplit/>
          <w:trHeight w:val="541"/>
        </w:trPr>
        <w:tc>
          <w:tcPr>
            <w:tcW w:w="1242" w:type="dxa"/>
            <w:shd w:val="clear" w:color="auto" w:fill="auto"/>
            <w:noWrap/>
            <w:hideMark/>
          </w:tcPr>
          <w:p w14:paraId="67C4ADCB" w14:textId="77777777" w:rsidR="00D27242" w:rsidRPr="007950DB"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East Gippsland</w:t>
            </w:r>
          </w:p>
        </w:tc>
        <w:tc>
          <w:tcPr>
            <w:tcW w:w="1560" w:type="dxa"/>
            <w:shd w:val="clear" w:color="auto" w:fill="auto"/>
            <w:hideMark/>
          </w:tcPr>
          <w:p w14:paraId="7F4C23D4" w14:textId="77777777" w:rsidR="00D27242" w:rsidRPr="00963C9B" w:rsidRDefault="00D27242" w:rsidP="006641C7">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Buchan.  Wattle Gully, Site # 812/09</w:t>
            </w:r>
          </w:p>
        </w:tc>
        <w:tc>
          <w:tcPr>
            <w:tcW w:w="1984" w:type="dxa"/>
            <w:shd w:val="clear" w:color="auto" w:fill="auto"/>
            <w:hideMark/>
          </w:tcPr>
          <w:p w14:paraId="2707691D" w14:textId="77777777" w:rsidR="00D27242" w:rsidRPr="007950DB" w:rsidRDefault="00D27242" w:rsidP="006641C7">
            <w:pPr>
              <w:spacing w:after="0" w:line="240" w:lineRule="auto"/>
              <w:rPr>
                <w:rFonts w:asciiTheme="minorHAnsi" w:eastAsia="Times New Roman" w:hAnsiTheme="minorHAnsi" w:cstheme="minorHAnsi"/>
                <w:color w:val="000000"/>
                <w:sz w:val="20"/>
                <w:szCs w:val="20"/>
                <w:lang w:val="en-US" w:eastAsia="en-AU"/>
              </w:rPr>
            </w:pPr>
          </w:p>
        </w:tc>
        <w:tc>
          <w:tcPr>
            <w:tcW w:w="2268" w:type="dxa"/>
            <w:shd w:val="clear" w:color="auto" w:fill="auto"/>
            <w:hideMark/>
          </w:tcPr>
          <w:p w14:paraId="625842FE"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Maintain site in SMZ. Within the SMZ, limit the area of coupes which are highly visible from Gelantipy Road to 20</w:t>
            </w:r>
            <w:r>
              <w:rPr>
                <w:rFonts w:asciiTheme="minorHAnsi" w:eastAsia="Times New Roman" w:hAnsiTheme="minorHAnsi" w:cstheme="minorHAnsi"/>
                <w:color w:val="000000"/>
                <w:sz w:val="20"/>
                <w:szCs w:val="20"/>
                <w:lang w:eastAsia="en-AU"/>
              </w:rPr>
              <w:t xml:space="preserve"> </w:t>
            </w:r>
            <w:r w:rsidRPr="00E10788">
              <w:rPr>
                <w:rFonts w:asciiTheme="minorHAnsi" w:eastAsia="Times New Roman" w:hAnsiTheme="minorHAnsi" w:cstheme="minorHAnsi"/>
                <w:color w:val="000000"/>
                <w:sz w:val="20"/>
                <w:szCs w:val="20"/>
                <w:lang w:eastAsia="en-AU"/>
              </w:rPr>
              <w:t>ha and leave at least 3 years between harvesting of adjacent coupes.</w:t>
            </w:r>
          </w:p>
        </w:tc>
        <w:tc>
          <w:tcPr>
            <w:tcW w:w="2552" w:type="dxa"/>
          </w:tcPr>
          <w:p w14:paraId="6F0EF2B9"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3764D1B2" w14:textId="77777777" w:rsidTr="0085383A">
        <w:trPr>
          <w:cantSplit/>
          <w:trHeight w:val="541"/>
        </w:trPr>
        <w:tc>
          <w:tcPr>
            <w:tcW w:w="1242" w:type="dxa"/>
            <w:shd w:val="clear" w:color="auto" w:fill="auto"/>
            <w:noWrap/>
            <w:hideMark/>
          </w:tcPr>
          <w:p w14:paraId="4934B966" w14:textId="77777777" w:rsidR="00D27242" w:rsidRPr="007950DB"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East Gippsland</w:t>
            </w:r>
          </w:p>
        </w:tc>
        <w:tc>
          <w:tcPr>
            <w:tcW w:w="1560" w:type="dxa"/>
            <w:shd w:val="clear" w:color="auto" w:fill="auto"/>
            <w:hideMark/>
          </w:tcPr>
          <w:p w14:paraId="06B94F95" w14:textId="77777777" w:rsidR="00D27242" w:rsidRPr="00963C9B" w:rsidRDefault="00D27242" w:rsidP="006641C7">
            <w:pPr>
              <w:spacing w:after="0" w:line="240" w:lineRule="auto"/>
              <w:rPr>
                <w:rFonts w:asciiTheme="minorHAnsi" w:eastAsia="Times New Roman" w:hAnsiTheme="minorHAnsi" w:cstheme="minorHAnsi"/>
                <w:color w:val="000000"/>
                <w:sz w:val="20"/>
                <w:szCs w:val="20"/>
                <w:lang w:val="en-US" w:eastAsia="en-AU"/>
              </w:rPr>
            </w:pPr>
            <w:r w:rsidRPr="00E10788">
              <w:rPr>
                <w:rFonts w:asciiTheme="minorHAnsi" w:eastAsia="Times New Roman" w:hAnsiTheme="minorHAnsi" w:cstheme="minorHAnsi"/>
                <w:color w:val="000000"/>
                <w:sz w:val="20"/>
                <w:szCs w:val="20"/>
                <w:lang w:val="en-US" w:eastAsia="en-AU"/>
              </w:rPr>
              <w:t>Buchan.  W-Tree Creek headwaters, Site # 813/06</w:t>
            </w:r>
          </w:p>
        </w:tc>
        <w:tc>
          <w:tcPr>
            <w:tcW w:w="1984" w:type="dxa"/>
            <w:shd w:val="clear" w:color="auto" w:fill="auto"/>
            <w:hideMark/>
          </w:tcPr>
          <w:p w14:paraId="0E2EAC39" w14:textId="77777777" w:rsidR="00D27242" w:rsidRPr="00963C9B" w:rsidRDefault="00D27242" w:rsidP="006641C7">
            <w:pPr>
              <w:spacing w:after="0" w:line="240" w:lineRule="auto"/>
              <w:rPr>
                <w:rFonts w:asciiTheme="minorHAnsi" w:eastAsia="Times New Roman" w:hAnsiTheme="minorHAnsi" w:cstheme="minorHAnsi"/>
                <w:color w:val="000000"/>
                <w:sz w:val="20"/>
                <w:szCs w:val="20"/>
                <w:lang w:val="en-US" w:eastAsia="en-AU"/>
              </w:rPr>
            </w:pPr>
            <w:r w:rsidRPr="00E10788">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2F91B6D0"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Maintain site in SMZ. Within the SMZ, limit the area of coupes which are highly visible from Gelantipy Road to 20ha and leave at least 3 years between harvesting of adjacent coupes.</w:t>
            </w:r>
          </w:p>
        </w:tc>
        <w:tc>
          <w:tcPr>
            <w:tcW w:w="2552" w:type="dxa"/>
          </w:tcPr>
          <w:p w14:paraId="041F1492"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70CB1F14" w14:textId="77777777" w:rsidTr="0085383A">
        <w:trPr>
          <w:cantSplit/>
          <w:trHeight w:val="541"/>
        </w:trPr>
        <w:tc>
          <w:tcPr>
            <w:tcW w:w="1242" w:type="dxa"/>
            <w:shd w:val="clear" w:color="auto" w:fill="auto"/>
            <w:noWrap/>
            <w:hideMark/>
          </w:tcPr>
          <w:p w14:paraId="31CD7D65" w14:textId="77777777" w:rsidR="00D27242" w:rsidRPr="007950DB"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East Gippsland</w:t>
            </w:r>
          </w:p>
        </w:tc>
        <w:tc>
          <w:tcPr>
            <w:tcW w:w="1560" w:type="dxa"/>
            <w:shd w:val="clear" w:color="auto" w:fill="auto"/>
            <w:hideMark/>
          </w:tcPr>
          <w:p w14:paraId="33505C77" w14:textId="77777777" w:rsidR="00D27242" w:rsidRPr="00963C9B" w:rsidRDefault="00D27242" w:rsidP="006641C7">
            <w:pPr>
              <w:spacing w:after="0" w:line="240" w:lineRule="auto"/>
              <w:rPr>
                <w:rFonts w:asciiTheme="minorHAnsi" w:eastAsia="Times New Roman" w:hAnsiTheme="minorHAnsi" w:cstheme="minorHAnsi"/>
                <w:color w:val="000000"/>
                <w:sz w:val="20"/>
                <w:szCs w:val="20"/>
                <w:lang w:val="en-US" w:eastAsia="en-AU"/>
              </w:rPr>
            </w:pPr>
            <w:r w:rsidRPr="00E10788">
              <w:rPr>
                <w:rFonts w:asciiTheme="minorHAnsi" w:eastAsia="Times New Roman" w:hAnsiTheme="minorHAnsi" w:cstheme="minorHAnsi"/>
                <w:color w:val="000000"/>
                <w:sz w:val="20"/>
                <w:szCs w:val="20"/>
                <w:lang w:val="en-US" w:eastAsia="en-AU"/>
              </w:rPr>
              <w:t>Buchan.  Black Satin Creek, Site # 810/07</w:t>
            </w:r>
          </w:p>
        </w:tc>
        <w:tc>
          <w:tcPr>
            <w:tcW w:w="1984" w:type="dxa"/>
            <w:shd w:val="clear" w:color="auto" w:fill="auto"/>
            <w:hideMark/>
          </w:tcPr>
          <w:p w14:paraId="2CF813BA" w14:textId="77777777" w:rsidR="00D27242" w:rsidRPr="00963C9B" w:rsidRDefault="00D27242" w:rsidP="006641C7">
            <w:pPr>
              <w:spacing w:after="0" w:line="240" w:lineRule="auto"/>
              <w:rPr>
                <w:rFonts w:asciiTheme="minorHAnsi" w:eastAsia="Times New Roman" w:hAnsiTheme="minorHAnsi" w:cstheme="minorHAnsi"/>
                <w:color w:val="000000"/>
                <w:sz w:val="20"/>
                <w:szCs w:val="20"/>
                <w:lang w:val="en-US" w:eastAsia="en-AU"/>
              </w:rPr>
            </w:pPr>
            <w:r w:rsidRPr="00E10788">
              <w:rPr>
                <w:rFonts w:asciiTheme="minorHAnsi" w:eastAsia="Times New Roman" w:hAnsiTheme="minorHAnsi" w:cstheme="minorHAnsi"/>
                <w:color w:val="000000"/>
                <w:sz w:val="20"/>
                <w:szCs w:val="20"/>
                <w:lang w:val="en-US" w:eastAsia="en-AU"/>
              </w:rPr>
              <w:t xml:space="preserve"> </w:t>
            </w:r>
          </w:p>
        </w:tc>
        <w:tc>
          <w:tcPr>
            <w:tcW w:w="2268" w:type="dxa"/>
            <w:shd w:val="clear" w:color="auto" w:fill="auto"/>
            <w:hideMark/>
          </w:tcPr>
          <w:p w14:paraId="44199FE3"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Maintain site in SMZ. Within the SMZ, limit the area of coupes which are highly visible from Gelantipy Road to 20ha and leave at least 3 years between harvesting of adjacent coupes.</w:t>
            </w:r>
          </w:p>
        </w:tc>
        <w:tc>
          <w:tcPr>
            <w:tcW w:w="2552" w:type="dxa"/>
          </w:tcPr>
          <w:p w14:paraId="26178EB9"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391BAD1D" w14:textId="77777777" w:rsidTr="0085383A">
        <w:trPr>
          <w:cantSplit/>
          <w:trHeight w:val="541"/>
        </w:trPr>
        <w:tc>
          <w:tcPr>
            <w:tcW w:w="1242" w:type="dxa"/>
            <w:shd w:val="clear" w:color="auto" w:fill="auto"/>
            <w:noWrap/>
            <w:hideMark/>
          </w:tcPr>
          <w:p w14:paraId="3B74343B" w14:textId="77777777" w:rsidR="00D27242" w:rsidRPr="007950DB"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East Gippsland</w:t>
            </w:r>
          </w:p>
        </w:tc>
        <w:tc>
          <w:tcPr>
            <w:tcW w:w="1560" w:type="dxa"/>
            <w:shd w:val="clear" w:color="auto" w:fill="auto"/>
            <w:hideMark/>
          </w:tcPr>
          <w:p w14:paraId="74049FE9" w14:textId="77777777" w:rsidR="00D27242" w:rsidRPr="00963C9B" w:rsidRDefault="00D27242" w:rsidP="006641C7">
            <w:pPr>
              <w:spacing w:after="0" w:line="240" w:lineRule="auto"/>
              <w:rPr>
                <w:rFonts w:asciiTheme="minorHAnsi" w:eastAsia="Times New Roman" w:hAnsiTheme="minorHAnsi" w:cstheme="minorHAnsi"/>
                <w:color w:val="000000"/>
                <w:sz w:val="20"/>
                <w:szCs w:val="20"/>
                <w:lang w:val="en-US" w:eastAsia="en-AU"/>
              </w:rPr>
            </w:pPr>
            <w:r w:rsidRPr="00E10788">
              <w:rPr>
                <w:rFonts w:asciiTheme="minorHAnsi" w:eastAsia="Times New Roman" w:hAnsiTheme="minorHAnsi" w:cstheme="minorHAnsi"/>
                <w:color w:val="000000"/>
                <w:sz w:val="20"/>
                <w:szCs w:val="20"/>
                <w:lang w:val="en-US" w:eastAsia="en-AU"/>
              </w:rPr>
              <w:t>Buchan.  Genoa Gorge, Site #877/04</w:t>
            </w:r>
          </w:p>
        </w:tc>
        <w:tc>
          <w:tcPr>
            <w:tcW w:w="1984" w:type="dxa"/>
            <w:shd w:val="clear" w:color="auto" w:fill="auto"/>
            <w:hideMark/>
          </w:tcPr>
          <w:p w14:paraId="70779DBC" w14:textId="77777777" w:rsidR="00D27242" w:rsidRPr="00963C9B" w:rsidRDefault="00D27242" w:rsidP="006641C7">
            <w:pPr>
              <w:spacing w:after="0" w:line="240" w:lineRule="auto"/>
              <w:rPr>
                <w:rFonts w:asciiTheme="minorHAnsi" w:eastAsia="Times New Roman" w:hAnsiTheme="minorHAnsi" w:cstheme="minorHAnsi"/>
                <w:color w:val="000000"/>
                <w:sz w:val="20"/>
                <w:szCs w:val="20"/>
                <w:lang w:val="en-US" w:eastAsia="en-AU"/>
              </w:rPr>
            </w:pPr>
            <w:r w:rsidRPr="00E10788">
              <w:rPr>
                <w:rFonts w:asciiTheme="minorHAnsi" w:eastAsia="Times New Roman" w:hAnsiTheme="minorHAnsi" w:cstheme="minorHAnsi"/>
                <w:color w:val="000000"/>
                <w:sz w:val="20"/>
                <w:szCs w:val="20"/>
                <w:lang w:val="en-US" w:eastAsia="en-AU"/>
              </w:rPr>
              <w:t>N E</w:t>
            </w:r>
          </w:p>
        </w:tc>
        <w:tc>
          <w:tcPr>
            <w:tcW w:w="2268" w:type="dxa"/>
            <w:shd w:val="clear" w:color="auto" w:fill="auto"/>
            <w:hideMark/>
          </w:tcPr>
          <w:p w14:paraId="37EB2B4F"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eastAsia="en-AU"/>
              </w:rPr>
            </w:pPr>
            <w:r w:rsidRPr="00E10788">
              <w:rPr>
                <w:rFonts w:asciiTheme="minorHAnsi" w:eastAsia="Times New Roman" w:hAnsiTheme="minorHAnsi" w:cstheme="minorHAnsi"/>
                <w:color w:val="000000"/>
                <w:sz w:val="20"/>
                <w:szCs w:val="20"/>
                <w:lang w:eastAsia="en-AU"/>
              </w:rPr>
              <w:t>Maintain site in SPZ</w:t>
            </w:r>
            <w:r>
              <w:rPr>
                <w:rFonts w:asciiTheme="minorHAnsi" w:eastAsia="Times New Roman" w:hAnsiTheme="minorHAnsi" w:cstheme="minorHAnsi"/>
                <w:color w:val="000000"/>
                <w:sz w:val="20"/>
                <w:szCs w:val="20"/>
                <w:lang w:eastAsia="en-AU"/>
              </w:rPr>
              <w:t>.</w:t>
            </w:r>
          </w:p>
        </w:tc>
        <w:tc>
          <w:tcPr>
            <w:tcW w:w="2552" w:type="dxa"/>
          </w:tcPr>
          <w:p w14:paraId="53E952D6" w14:textId="77777777" w:rsidR="00D27242" w:rsidRPr="00E10788"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0151026C" w14:textId="77777777" w:rsidTr="0085383A">
        <w:trPr>
          <w:cantSplit/>
          <w:trHeight w:val="541"/>
        </w:trPr>
        <w:tc>
          <w:tcPr>
            <w:tcW w:w="1242" w:type="dxa"/>
            <w:shd w:val="clear" w:color="auto" w:fill="auto"/>
            <w:noWrap/>
            <w:hideMark/>
          </w:tcPr>
          <w:p w14:paraId="75CD1569" w14:textId="77777777" w:rsidR="00D27242" w:rsidRPr="00DF13BB" w:rsidRDefault="00D27242" w:rsidP="003612F1">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57BB6237"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Boola Road</w:t>
            </w:r>
          </w:p>
        </w:tc>
        <w:tc>
          <w:tcPr>
            <w:tcW w:w="1984" w:type="dxa"/>
            <w:shd w:val="clear" w:color="auto" w:fill="auto"/>
            <w:hideMark/>
          </w:tcPr>
          <w:p w14:paraId="4AB3C899"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corridor along tourist road</w:t>
            </w:r>
          </w:p>
        </w:tc>
        <w:tc>
          <w:tcPr>
            <w:tcW w:w="2268" w:type="dxa"/>
            <w:shd w:val="clear" w:color="auto" w:fill="auto"/>
            <w:hideMark/>
          </w:tcPr>
          <w:p w14:paraId="6E236FA5"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20 m SMZ either side of the road</w:t>
            </w:r>
            <w:r>
              <w:rPr>
                <w:rFonts w:asciiTheme="minorHAnsi" w:eastAsia="Times New Roman" w:hAnsiTheme="minorHAnsi" w:cstheme="minorHAnsi"/>
                <w:color w:val="000000"/>
                <w:sz w:val="20"/>
                <w:szCs w:val="20"/>
                <w:lang w:eastAsia="en-AU"/>
              </w:rPr>
              <w:t>.</w:t>
            </w:r>
          </w:p>
        </w:tc>
        <w:tc>
          <w:tcPr>
            <w:tcW w:w="2552" w:type="dxa"/>
          </w:tcPr>
          <w:p w14:paraId="607EF384"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6751EFF4" w14:textId="77777777" w:rsidTr="0085383A">
        <w:trPr>
          <w:cantSplit/>
          <w:trHeight w:val="541"/>
        </w:trPr>
        <w:tc>
          <w:tcPr>
            <w:tcW w:w="1242" w:type="dxa"/>
            <w:shd w:val="clear" w:color="auto" w:fill="auto"/>
            <w:noWrap/>
            <w:hideMark/>
          </w:tcPr>
          <w:p w14:paraId="1BD69931"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12BFA9DF"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Thomson River</w:t>
            </w:r>
          </w:p>
        </w:tc>
        <w:tc>
          <w:tcPr>
            <w:tcW w:w="1984" w:type="dxa"/>
            <w:shd w:val="clear" w:color="auto" w:fill="auto"/>
            <w:hideMark/>
          </w:tcPr>
          <w:p w14:paraId="5DE49069"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Victorian Heritage River</w:t>
            </w:r>
          </w:p>
        </w:tc>
        <w:tc>
          <w:tcPr>
            <w:tcW w:w="2268" w:type="dxa"/>
            <w:shd w:val="clear" w:color="auto" w:fill="auto"/>
            <w:hideMark/>
          </w:tcPr>
          <w:p w14:paraId="2484FDC6"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300 m SPZ adjacent </w:t>
            </w:r>
            <w:r>
              <w:rPr>
                <w:rFonts w:asciiTheme="minorHAnsi" w:eastAsia="Times New Roman" w:hAnsiTheme="minorHAnsi" w:cstheme="minorHAnsi"/>
                <w:color w:val="000000"/>
                <w:sz w:val="20"/>
                <w:szCs w:val="20"/>
                <w:lang w:eastAsia="en-AU"/>
              </w:rPr>
              <w:t xml:space="preserve">to </w:t>
            </w:r>
            <w:r w:rsidRPr="00DF13BB">
              <w:rPr>
                <w:rFonts w:asciiTheme="minorHAnsi" w:eastAsia="Times New Roman" w:hAnsiTheme="minorHAnsi" w:cstheme="minorHAnsi"/>
                <w:color w:val="000000"/>
                <w:sz w:val="20"/>
                <w:szCs w:val="20"/>
                <w:lang w:eastAsia="en-AU"/>
              </w:rPr>
              <w:t>the river from Coopers Creek to Cowwarr Weir, incorporating LCC Natural Features Zone</w:t>
            </w:r>
            <w:r>
              <w:rPr>
                <w:rFonts w:asciiTheme="minorHAnsi" w:eastAsia="Times New Roman" w:hAnsiTheme="minorHAnsi" w:cstheme="minorHAnsi"/>
                <w:color w:val="000000"/>
                <w:sz w:val="20"/>
                <w:szCs w:val="20"/>
                <w:lang w:eastAsia="en-AU"/>
              </w:rPr>
              <w:t>.</w:t>
            </w:r>
          </w:p>
        </w:tc>
        <w:tc>
          <w:tcPr>
            <w:tcW w:w="2552" w:type="dxa"/>
          </w:tcPr>
          <w:p w14:paraId="1D086D33"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1D06DF2F" w14:textId="77777777" w:rsidTr="0085383A">
        <w:trPr>
          <w:cantSplit/>
          <w:trHeight w:val="541"/>
        </w:trPr>
        <w:tc>
          <w:tcPr>
            <w:tcW w:w="1242" w:type="dxa"/>
            <w:shd w:val="clear" w:color="auto" w:fill="auto"/>
            <w:noWrap/>
            <w:hideMark/>
          </w:tcPr>
          <w:p w14:paraId="4D6F46D8"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40FDB931"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Avon River</w:t>
            </w:r>
          </w:p>
        </w:tc>
        <w:tc>
          <w:tcPr>
            <w:tcW w:w="1984" w:type="dxa"/>
            <w:shd w:val="clear" w:color="auto" w:fill="auto"/>
            <w:hideMark/>
          </w:tcPr>
          <w:p w14:paraId="60B655C7"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 Indicative aesthetic value (national estate)</w:t>
            </w:r>
          </w:p>
        </w:tc>
        <w:tc>
          <w:tcPr>
            <w:tcW w:w="2268" w:type="dxa"/>
            <w:shd w:val="clear" w:color="auto" w:fill="auto"/>
            <w:hideMark/>
          </w:tcPr>
          <w:p w14:paraId="4E05B059"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 xml:space="preserve">Maintain a 100 m SPZ adjacent </w:t>
            </w:r>
            <w:r>
              <w:rPr>
                <w:rFonts w:asciiTheme="minorHAnsi" w:eastAsia="Times New Roman" w:hAnsiTheme="minorHAnsi" w:cstheme="minorHAnsi"/>
                <w:color w:val="000000"/>
                <w:sz w:val="20"/>
                <w:szCs w:val="20"/>
                <w:lang w:eastAsia="en-AU"/>
              </w:rPr>
              <w:t xml:space="preserve">to </w:t>
            </w:r>
            <w:r w:rsidRPr="00DF13BB">
              <w:rPr>
                <w:rFonts w:asciiTheme="minorHAnsi" w:eastAsia="Times New Roman" w:hAnsiTheme="minorHAnsi" w:cstheme="minorHAnsi"/>
                <w:color w:val="000000"/>
                <w:sz w:val="20"/>
                <w:szCs w:val="20"/>
                <w:lang w:eastAsia="en-AU"/>
              </w:rPr>
              <w:t>the river upstream of Avon – Mt Hedrick Natural Features &amp; Scenic Reserve</w:t>
            </w:r>
            <w:r>
              <w:rPr>
                <w:rFonts w:asciiTheme="minorHAnsi" w:eastAsia="Times New Roman" w:hAnsiTheme="minorHAnsi" w:cstheme="minorHAnsi"/>
                <w:color w:val="000000"/>
                <w:sz w:val="20"/>
                <w:szCs w:val="20"/>
                <w:lang w:eastAsia="en-AU"/>
              </w:rPr>
              <w:t>.</w:t>
            </w:r>
          </w:p>
        </w:tc>
        <w:tc>
          <w:tcPr>
            <w:tcW w:w="2552" w:type="dxa"/>
          </w:tcPr>
          <w:p w14:paraId="4B4B263D"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17FD1BCA" w14:textId="77777777" w:rsidTr="0085383A">
        <w:trPr>
          <w:cantSplit/>
          <w:trHeight w:val="541"/>
        </w:trPr>
        <w:tc>
          <w:tcPr>
            <w:tcW w:w="1242" w:type="dxa"/>
            <w:shd w:val="clear" w:color="auto" w:fill="auto"/>
            <w:noWrap/>
            <w:hideMark/>
          </w:tcPr>
          <w:p w14:paraId="2BACCC91"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1F309CE3"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Barkly River</w:t>
            </w:r>
          </w:p>
        </w:tc>
        <w:tc>
          <w:tcPr>
            <w:tcW w:w="1984" w:type="dxa"/>
            <w:shd w:val="clear" w:color="auto" w:fill="auto"/>
            <w:hideMark/>
          </w:tcPr>
          <w:p w14:paraId="26FF6B83"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2FCC3929"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Natural Features Zone either side of the river downstream of Barkly River west branch</w:t>
            </w:r>
            <w:r>
              <w:rPr>
                <w:rFonts w:asciiTheme="minorHAnsi" w:eastAsia="Times New Roman" w:hAnsiTheme="minorHAnsi" w:cstheme="minorHAnsi"/>
                <w:color w:val="000000"/>
                <w:sz w:val="20"/>
                <w:szCs w:val="20"/>
                <w:lang w:eastAsia="en-AU"/>
              </w:rPr>
              <w:t>.</w:t>
            </w:r>
          </w:p>
        </w:tc>
        <w:tc>
          <w:tcPr>
            <w:tcW w:w="2552" w:type="dxa"/>
          </w:tcPr>
          <w:p w14:paraId="48B9B90E"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6AFBE55E" w14:textId="77777777" w:rsidTr="0085383A">
        <w:trPr>
          <w:cantSplit/>
          <w:trHeight w:val="541"/>
        </w:trPr>
        <w:tc>
          <w:tcPr>
            <w:tcW w:w="1242" w:type="dxa"/>
            <w:shd w:val="clear" w:color="auto" w:fill="auto"/>
            <w:noWrap/>
            <w:hideMark/>
          </w:tcPr>
          <w:p w14:paraId="641FD5B8"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3456DCAB"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Ben Cruachan Creek</w:t>
            </w:r>
          </w:p>
        </w:tc>
        <w:tc>
          <w:tcPr>
            <w:tcW w:w="1984" w:type="dxa"/>
            <w:shd w:val="clear" w:color="auto" w:fill="auto"/>
            <w:hideMark/>
          </w:tcPr>
          <w:p w14:paraId="035C6A63"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0B69F86A"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Features Zone upstream of Avon River</w:t>
            </w:r>
            <w:r>
              <w:rPr>
                <w:rFonts w:asciiTheme="minorHAnsi" w:eastAsia="Times New Roman" w:hAnsiTheme="minorHAnsi" w:cstheme="minorHAnsi"/>
                <w:color w:val="000000"/>
                <w:sz w:val="20"/>
                <w:szCs w:val="20"/>
                <w:lang w:eastAsia="en-AU"/>
              </w:rPr>
              <w:t>.</w:t>
            </w:r>
          </w:p>
        </w:tc>
        <w:tc>
          <w:tcPr>
            <w:tcW w:w="2552" w:type="dxa"/>
          </w:tcPr>
          <w:p w14:paraId="7B6BA091"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6187681E" w14:textId="77777777" w:rsidTr="0085383A">
        <w:trPr>
          <w:cantSplit/>
          <w:trHeight w:val="541"/>
        </w:trPr>
        <w:tc>
          <w:tcPr>
            <w:tcW w:w="1242" w:type="dxa"/>
            <w:shd w:val="clear" w:color="auto" w:fill="auto"/>
            <w:noWrap/>
            <w:hideMark/>
          </w:tcPr>
          <w:p w14:paraId="5C9B2961"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478F4D2C"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Blue Pool</w:t>
            </w:r>
          </w:p>
        </w:tc>
        <w:tc>
          <w:tcPr>
            <w:tcW w:w="1984" w:type="dxa"/>
            <w:shd w:val="clear" w:color="auto" w:fill="auto"/>
            <w:hideMark/>
          </w:tcPr>
          <w:p w14:paraId="5F907024"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 xml:space="preserve">Locally popular recreation site with high scenic value </w:t>
            </w:r>
          </w:p>
        </w:tc>
        <w:tc>
          <w:tcPr>
            <w:tcW w:w="2268" w:type="dxa"/>
            <w:shd w:val="clear" w:color="auto" w:fill="auto"/>
            <w:hideMark/>
          </w:tcPr>
          <w:p w14:paraId="432B0924"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Protection provided by Natural Features Zone SPZ either side of the Freestone Creek</w:t>
            </w:r>
            <w:r>
              <w:rPr>
                <w:rFonts w:asciiTheme="minorHAnsi" w:eastAsia="Times New Roman" w:hAnsiTheme="minorHAnsi" w:cstheme="minorHAnsi"/>
                <w:color w:val="000000"/>
                <w:sz w:val="20"/>
                <w:szCs w:val="20"/>
                <w:lang w:eastAsia="en-AU"/>
              </w:rPr>
              <w:t>.</w:t>
            </w:r>
          </w:p>
        </w:tc>
        <w:tc>
          <w:tcPr>
            <w:tcW w:w="2552" w:type="dxa"/>
          </w:tcPr>
          <w:p w14:paraId="650A91C7"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39567B75" w14:textId="77777777" w:rsidTr="0085383A">
        <w:trPr>
          <w:cantSplit/>
          <w:trHeight w:val="541"/>
        </w:trPr>
        <w:tc>
          <w:tcPr>
            <w:tcW w:w="1242" w:type="dxa"/>
            <w:shd w:val="clear" w:color="auto" w:fill="auto"/>
            <w:noWrap/>
            <w:hideMark/>
          </w:tcPr>
          <w:p w14:paraId="22B22529"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27485CB4"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Briagolong Forest Red Gum Reserve</w:t>
            </w:r>
          </w:p>
        </w:tc>
        <w:tc>
          <w:tcPr>
            <w:tcW w:w="1984" w:type="dxa"/>
            <w:shd w:val="clear" w:color="auto" w:fill="auto"/>
            <w:hideMark/>
          </w:tcPr>
          <w:p w14:paraId="1E1931D2"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High scenic values from Briagolong</w:t>
            </w:r>
          </w:p>
        </w:tc>
        <w:tc>
          <w:tcPr>
            <w:tcW w:w="2268" w:type="dxa"/>
            <w:shd w:val="clear" w:color="auto" w:fill="auto"/>
            <w:hideMark/>
          </w:tcPr>
          <w:p w14:paraId="47990341"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Entire reserve included in SPZ</w:t>
            </w:r>
            <w:r>
              <w:rPr>
                <w:rFonts w:asciiTheme="minorHAnsi" w:eastAsia="Times New Roman" w:hAnsiTheme="minorHAnsi" w:cstheme="minorHAnsi"/>
                <w:color w:val="000000"/>
                <w:sz w:val="20"/>
                <w:szCs w:val="20"/>
                <w:lang w:eastAsia="en-AU"/>
              </w:rPr>
              <w:t>.</w:t>
            </w:r>
          </w:p>
        </w:tc>
        <w:tc>
          <w:tcPr>
            <w:tcW w:w="2552" w:type="dxa"/>
          </w:tcPr>
          <w:p w14:paraId="541EB6C5"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12192342" w14:textId="77777777" w:rsidTr="0085383A">
        <w:trPr>
          <w:cantSplit/>
          <w:trHeight w:val="541"/>
        </w:trPr>
        <w:tc>
          <w:tcPr>
            <w:tcW w:w="1242" w:type="dxa"/>
            <w:shd w:val="clear" w:color="auto" w:fill="auto"/>
            <w:noWrap/>
            <w:hideMark/>
          </w:tcPr>
          <w:p w14:paraId="45CB13D1"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1AC40A60"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Cobbannah Creek</w:t>
            </w:r>
          </w:p>
        </w:tc>
        <w:tc>
          <w:tcPr>
            <w:tcW w:w="1984" w:type="dxa"/>
            <w:shd w:val="clear" w:color="auto" w:fill="auto"/>
            <w:hideMark/>
          </w:tcPr>
          <w:p w14:paraId="6DCEC95B"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310FA903"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w:t>
            </w:r>
            <w:r>
              <w:rPr>
                <w:rFonts w:asciiTheme="minorHAnsi" w:eastAsia="Times New Roman" w:hAnsiTheme="minorHAnsi" w:cstheme="minorHAnsi"/>
                <w:color w:val="000000"/>
                <w:sz w:val="20"/>
                <w:szCs w:val="20"/>
                <w:lang w:eastAsia="en-AU"/>
              </w:rPr>
              <w:t>es Zone downstream of Cobbannah.</w:t>
            </w:r>
          </w:p>
        </w:tc>
        <w:tc>
          <w:tcPr>
            <w:tcW w:w="2552" w:type="dxa"/>
          </w:tcPr>
          <w:p w14:paraId="40D3A2CB"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59D7C576" w14:textId="77777777" w:rsidTr="0085383A">
        <w:trPr>
          <w:cantSplit/>
          <w:trHeight w:val="541"/>
        </w:trPr>
        <w:tc>
          <w:tcPr>
            <w:tcW w:w="1242" w:type="dxa"/>
            <w:shd w:val="clear" w:color="auto" w:fill="auto"/>
            <w:noWrap/>
            <w:hideMark/>
          </w:tcPr>
          <w:p w14:paraId="696A68D3"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32445C4A"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Crooked River and Thirty Mile Creek</w:t>
            </w:r>
          </w:p>
        </w:tc>
        <w:tc>
          <w:tcPr>
            <w:tcW w:w="1984" w:type="dxa"/>
            <w:shd w:val="clear" w:color="auto" w:fill="auto"/>
            <w:hideMark/>
          </w:tcPr>
          <w:p w14:paraId="03956378"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1515AB3E"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Features Zone from Grant Historic Area to Basalt Creek</w:t>
            </w:r>
            <w:r>
              <w:rPr>
                <w:rFonts w:asciiTheme="minorHAnsi" w:eastAsia="Times New Roman" w:hAnsiTheme="minorHAnsi" w:cstheme="minorHAnsi"/>
                <w:color w:val="000000"/>
                <w:sz w:val="20"/>
                <w:szCs w:val="20"/>
                <w:lang w:eastAsia="en-AU"/>
              </w:rPr>
              <w:t>.</w:t>
            </w:r>
          </w:p>
        </w:tc>
        <w:tc>
          <w:tcPr>
            <w:tcW w:w="2552" w:type="dxa"/>
          </w:tcPr>
          <w:p w14:paraId="7B572949"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00DFDB9D" w14:textId="77777777" w:rsidTr="0085383A">
        <w:trPr>
          <w:cantSplit/>
          <w:trHeight w:val="541"/>
        </w:trPr>
        <w:tc>
          <w:tcPr>
            <w:tcW w:w="1242" w:type="dxa"/>
            <w:shd w:val="clear" w:color="auto" w:fill="auto"/>
            <w:noWrap/>
            <w:hideMark/>
          </w:tcPr>
          <w:p w14:paraId="45BF2818"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5171ED98"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Dargo High Plains Road</w:t>
            </w:r>
          </w:p>
        </w:tc>
        <w:tc>
          <w:tcPr>
            <w:tcW w:w="1984" w:type="dxa"/>
            <w:shd w:val="clear" w:color="auto" w:fill="auto"/>
            <w:hideMark/>
          </w:tcPr>
          <w:p w14:paraId="1AB4C7FF"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High scenic values from road. Indicative aesthetic value (national estate)</w:t>
            </w:r>
          </w:p>
        </w:tc>
        <w:tc>
          <w:tcPr>
            <w:tcW w:w="2268" w:type="dxa"/>
            <w:shd w:val="clear" w:color="auto" w:fill="auto"/>
            <w:hideMark/>
          </w:tcPr>
          <w:p w14:paraId="24694B12"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SMZ either side of the road</w:t>
            </w:r>
            <w:r>
              <w:rPr>
                <w:rFonts w:asciiTheme="minorHAnsi" w:eastAsia="Times New Roman" w:hAnsiTheme="minorHAnsi" w:cstheme="minorHAnsi"/>
                <w:color w:val="000000"/>
                <w:sz w:val="20"/>
                <w:szCs w:val="20"/>
                <w:lang w:eastAsia="en-AU"/>
              </w:rPr>
              <w:t>.</w:t>
            </w:r>
          </w:p>
        </w:tc>
        <w:tc>
          <w:tcPr>
            <w:tcW w:w="2552" w:type="dxa"/>
          </w:tcPr>
          <w:p w14:paraId="7671A550"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27242">
              <w:rPr>
                <w:rFonts w:asciiTheme="minorHAnsi" w:eastAsia="Times New Roman" w:hAnsiTheme="minorHAnsi" w:cstheme="minorHAnsi"/>
                <w:color w:val="000000"/>
                <w:sz w:val="20"/>
                <w:szCs w:val="20"/>
                <w:lang w:eastAsia="en-AU"/>
              </w:rPr>
              <w:t>Develop and comply with a SMZ plan</w:t>
            </w:r>
          </w:p>
        </w:tc>
      </w:tr>
      <w:tr w:rsidR="00D27242" w:rsidRPr="00DF13BB" w14:paraId="407C4367" w14:textId="77777777" w:rsidTr="0085383A">
        <w:trPr>
          <w:cantSplit/>
          <w:trHeight w:val="541"/>
        </w:trPr>
        <w:tc>
          <w:tcPr>
            <w:tcW w:w="1242" w:type="dxa"/>
            <w:shd w:val="clear" w:color="auto" w:fill="auto"/>
            <w:noWrap/>
            <w:hideMark/>
          </w:tcPr>
          <w:p w14:paraId="26F8B8BB"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2ED3953C"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Dargo River</w:t>
            </w:r>
          </w:p>
        </w:tc>
        <w:tc>
          <w:tcPr>
            <w:tcW w:w="1984" w:type="dxa"/>
            <w:shd w:val="clear" w:color="auto" w:fill="auto"/>
            <w:hideMark/>
          </w:tcPr>
          <w:p w14:paraId="0610DFBA"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 LCC Representative River</w:t>
            </w:r>
          </w:p>
        </w:tc>
        <w:tc>
          <w:tcPr>
            <w:tcW w:w="2268" w:type="dxa"/>
            <w:shd w:val="clear" w:color="auto" w:fill="auto"/>
            <w:hideMark/>
          </w:tcPr>
          <w:p w14:paraId="506391E3"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Features Zone from Little Dargo River to Grant Junction</w:t>
            </w:r>
            <w:r>
              <w:rPr>
                <w:rFonts w:asciiTheme="minorHAnsi" w:eastAsia="Times New Roman" w:hAnsiTheme="minorHAnsi" w:cstheme="minorHAnsi"/>
                <w:color w:val="000000"/>
                <w:sz w:val="20"/>
                <w:szCs w:val="20"/>
                <w:lang w:eastAsia="en-AU"/>
              </w:rPr>
              <w:t>.</w:t>
            </w:r>
          </w:p>
        </w:tc>
        <w:tc>
          <w:tcPr>
            <w:tcW w:w="2552" w:type="dxa"/>
          </w:tcPr>
          <w:p w14:paraId="16E09336"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1A4AEC8E" w14:textId="77777777" w:rsidTr="0085383A">
        <w:trPr>
          <w:cantSplit/>
          <w:trHeight w:val="541"/>
        </w:trPr>
        <w:tc>
          <w:tcPr>
            <w:tcW w:w="1242" w:type="dxa"/>
            <w:shd w:val="clear" w:color="auto" w:fill="auto"/>
            <w:noWrap/>
            <w:hideMark/>
          </w:tcPr>
          <w:p w14:paraId="7A329683"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01C52677"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Freestone and Sportsman Creeks, Old Dargo Road</w:t>
            </w:r>
          </w:p>
        </w:tc>
        <w:tc>
          <w:tcPr>
            <w:tcW w:w="1984" w:type="dxa"/>
            <w:shd w:val="clear" w:color="auto" w:fill="auto"/>
            <w:hideMark/>
          </w:tcPr>
          <w:p w14:paraId="036154E9"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 Indicative aesthetic value (national estate)</w:t>
            </w:r>
          </w:p>
        </w:tc>
        <w:tc>
          <w:tcPr>
            <w:tcW w:w="2268" w:type="dxa"/>
            <w:shd w:val="clear" w:color="auto" w:fill="auto"/>
            <w:hideMark/>
          </w:tcPr>
          <w:p w14:paraId="48033288"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Features Zone along entire length</w:t>
            </w:r>
            <w:r>
              <w:rPr>
                <w:rFonts w:asciiTheme="minorHAnsi" w:eastAsia="Times New Roman" w:hAnsiTheme="minorHAnsi" w:cstheme="minorHAnsi"/>
                <w:color w:val="000000"/>
                <w:sz w:val="20"/>
                <w:szCs w:val="20"/>
                <w:lang w:eastAsia="en-AU"/>
              </w:rPr>
              <w:t>.</w:t>
            </w:r>
          </w:p>
        </w:tc>
        <w:tc>
          <w:tcPr>
            <w:tcW w:w="2552" w:type="dxa"/>
          </w:tcPr>
          <w:p w14:paraId="3DB66B9B"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6E52794F" w14:textId="77777777" w:rsidTr="0085383A">
        <w:trPr>
          <w:cantSplit/>
          <w:trHeight w:val="541"/>
        </w:trPr>
        <w:tc>
          <w:tcPr>
            <w:tcW w:w="1242" w:type="dxa"/>
            <w:shd w:val="clear" w:color="auto" w:fill="auto"/>
            <w:noWrap/>
            <w:hideMark/>
          </w:tcPr>
          <w:p w14:paraId="4761D5DB"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0F561D56"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Glenmaggie Creek (East Branch)</w:t>
            </w:r>
          </w:p>
        </w:tc>
        <w:tc>
          <w:tcPr>
            <w:tcW w:w="1984" w:type="dxa"/>
            <w:shd w:val="clear" w:color="auto" w:fill="auto"/>
            <w:hideMark/>
          </w:tcPr>
          <w:p w14:paraId="75B0197F"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7FCF123F"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Features Zone downstream of Black Range Reference Area</w:t>
            </w:r>
            <w:r>
              <w:rPr>
                <w:rFonts w:asciiTheme="minorHAnsi" w:eastAsia="Times New Roman" w:hAnsiTheme="minorHAnsi" w:cstheme="minorHAnsi"/>
                <w:color w:val="000000"/>
                <w:sz w:val="20"/>
                <w:szCs w:val="20"/>
                <w:lang w:eastAsia="en-AU"/>
              </w:rPr>
              <w:t>.</w:t>
            </w:r>
          </w:p>
        </w:tc>
        <w:tc>
          <w:tcPr>
            <w:tcW w:w="2552" w:type="dxa"/>
          </w:tcPr>
          <w:p w14:paraId="45FBF77E"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0D4A3D94" w14:textId="77777777" w:rsidTr="0085383A">
        <w:trPr>
          <w:cantSplit/>
          <w:trHeight w:val="541"/>
        </w:trPr>
        <w:tc>
          <w:tcPr>
            <w:tcW w:w="1242" w:type="dxa"/>
            <w:shd w:val="clear" w:color="auto" w:fill="auto"/>
            <w:noWrap/>
            <w:hideMark/>
          </w:tcPr>
          <w:p w14:paraId="6D04B20D"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682F7B5B"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Heyfield – Licola Road</w:t>
            </w:r>
          </w:p>
        </w:tc>
        <w:tc>
          <w:tcPr>
            <w:tcW w:w="1984" w:type="dxa"/>
            <w:shd w:val="clear" w:color="auto" w:fill="auto"/>
            <w:hideMark/>
          </w:tcPr>
          <w:p w14:paraId="009C3BC9"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views along road, particularly from Licola</w:t>
            </w:r>
          </w:p>
        </w:tc>
        <w:tc>
          <w:tcPr>
            <w:tcW w:w="2268" w:type="dxa"/>
            <w:shd w:val="clear" w:color="auto" w:fill="auto"/>
            <w:hideMark/>
          </w:tcPr>
          <w:p w14:paraId="04AE4CD0"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SMZ to protect scenic values</w:t>
            </w:r>
            <w:r>
              <w:rPr>
                <w:rFonts w:asciiTheme="minorHAnsi" w:eastAsia="Times New Roman" w:hAnsiTheme="minorHAnsi" w:cstheme="minorHAnsi"/>
                <w:color w:val="000000"/>
                <w:sz w:val="20"/>
                <w:szCs w:val="20"/>
                <w:lang w:eastAsia="en-AU"/>
              </w:rPr>
              <w:t>.</w:t>
            </w:r>
          </w:p>
        </w:tc>
        <w:tc>
          <w:tcPr>
            <w:tcW w:w="2552" w:type="dxa"/>
          </w:tcPr>
          <w:p w14:paraId="2DC58348"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27242">
              <w:rPr>
                <w:rFonts w:asciiTheme="minorHAnsi" w:eastAsia="Times New Roman" w:hAnsiTheme="minorHAnsi" w:cstheme="minorHAnsi"/>
                <w:color w:val="000000"/>
                <w:sz w:val="20"/>
                <w:szCs w:val="20"/>
                <w:lang w:eastAsia="en-AU"/>
              </w:rPr>
              <w:t>Develop and comply with a SMZ plan</w:t>
            </w:r>
          </w:p>
        </w:tc>
      </w:tr>
      <w:tr w:rsidR="00D27242" w:rsidRPr="00DF13BB" w14:paraId="552A9006" w14:textId="77777777" w:rsidTr="0085383A">
        <w:trPr>
          <w:cantSplit/>
          <w:trHeight w:val="541"/>
        </w:trPr>
        <w:tc>
          <w:tcPr>
            <w:tcW w:w="1242" w:type="dxa"/>
            <w:shd w:val="clear" w:color="auto" w:fill="auto"/>
            <w:noWrap/>
            <w:hideMark/>
          </w:tcPr>
          <w:p w14:paraId="742917D7"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678476B8"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Marathon Road</w:t>
            </w:r>
          </w:p>
        </w:tc>
        <w:tc>
          <w:tcPr>
            <w:tcW w:w="1984" w:type="dxa"/>
            <w:shd w:val="clear" w:color="auto" w:fill="auto"/>
            <w:hideMark/>
          </w:tcPr>
          <w:p w14:paraId="5FCB70BF"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drive</w:t>
            </w:r>
          </w:p>
        </w:tc>
        <w:tc>
          <w:tcPr>
            <w:tcW w:w="2268" w:type="dxa"/>
            <w:shd w:val="clear" w:color="auto" w:fill="auto"/>
            <w:hideMark/>
          </w:tcPr>
          <w:p w14:paraId="1AB12B8D"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Manage in GMZ to exhibit forest management practices</w:t>
            </w:r>
            <w:r>
              <w:rPr>
                <w:rFonts w:asciiTheme="minorHAnsi" w:eastAsia="Times New Roman" w:hAnsiTheme="minorHAnsi" w:cstheme="minorHAnsi"/>
                <w:color w:val="000000"/>
                <w:sz w:val="20"/>
                <w:szCs w:val="20"/>
                <w:lang w:eastAsia="en-AU"/>
              </w:rPr>
              <w:t>.</w:t>
            </w:r>
          </w:p>
        </w:tc>
        <w:tc>
          <w:tcPr>
            <w:tcW w:w="2552" w:type="dxa"/>
          </w:tcPr>
          <w:p w14:paraId="19E083BC"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00A875A3" w14:textId="77777777" w:rsidTr="0085383A">
        <w:trPr>
          <w:cantSplit/>
          <w:trHeight w:val="541"/>
        </w:trPr>
        <w:tc>
          <w:tcPr>
            <w:tcW w:w="1242" w:type="dxa"/>
            <w:shd w:val="clear" w:color="auto" w:fill="auto"/>
            <w:noWrap/>
            <w:hideMark/>
          </w:tcPr>
          <w:p w14:paraId="5CE41004"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3447617D"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Mitchell – Wonnangatta Rivers</w:t>
            </w:r>
          </w:p>
        </w:tc>
        <w:tc>
          <w:tcPr>
            <w:tcW w:w="1984" w:type="dxa"/>
            <w:shd w:val="clear" w:color="auto" w:fill="auto"/>
            <w:hideMark/>
          </w:tcPr>
          <w:p w14:paraId="3173D1CD"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Victorian Heritage River</w:t>
            </w:r>
          </w:p>
        </w:tc>
        <w:tc>
          <w:tcPr>
            <w:tcW w:w="2268" w:type="dxa"/>
            <w:shd w:val="clear" w:color="auto" w:fill="auto"/>
            <w:hideMark/>
          </w:tcPr>
          <w:p w14:paraId="434473B3"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The SPZ coincides with the Heritage River</w:t>
            </w:r>
            <w:r>
              <w:rPr>
                <w:rFonts w:asciiTheme="minorHAnsi" w:eastAsia="Times New Roman" w:hAnsiTheme="minorHAnsi" w:cstheme="minorHAnsi"/>
                <w:color w:val="000000"/>
                <w:sz w:val="20"/>
                <w:szCs w:val="20"/>
                <w:lang w:eastAsia="en-AU"/>
              </w:rPr>
              <w:t>.</w:t>
            </w:r>
          </w:p>
        </w:tc>
        <w:tc>
          <w:tcPr>
            <w:tcW w:w="2552" w:type="dxa"/>
          </w:tcPr>
          <w:p w14:paraId="341765C8"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32BA01F8" w14:textId="77777777" w:rsidTr="0085383A">
        <w:trPr>
          <w:cantSplit/>
          <w:trHeight w:val="541"/>
        </w:trPr>
        <w:tc>
          <w:tcPr>
            <w:tcW w:w="1242" w:type="dxa"/>
            <w:shd w:val="clear" w:color="auto" w:fill="auto"/>
            <w:noWrap/>
            <w:hideMark/>
          </w:tcPr>
          <w:p w14:paraId="59B5A8BC"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291708D2"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Moroka River</w:t>
            </w:r>
          </w:p>
        </w:tc>
        <w:tc>
          <w:tcPr>
            <w:tcW w:w="1984" w:type="dxa"/>
            <w:shd w:val="clear" w:color="auto" w:fill="auto"/>
            <w:hideMark/>
          </w:tcPr>
          <w:p w14:paraId="73BA1B08"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45ABEB55"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Features Zone between Moroka Road and Little River</w:t>
            </w:r>
            <w:r>
              <w:rPr>
                <w:rFonts w:asciiTheme="minorHAnsi" w:eastAsia="Times New Roman" w:hAnsiTheme="minorHAnsi" w:cstheme="minorHAnsi"/>
                <w:color w:val="000000"/>
                <w:sz w:val="20"/>
                <w:szCs w:val="20"/>
                <w:lang w:eastAsia="en-AU"/>
              </w:rPr>
              <w:t>.</w:t>
            </w:r>
          </w:p>
        </w:tc>
        <w:tc>
          <w:tcPr>
            <w:tcW w:w="2552" w:type="dxa"/>
          </w:tcPr>
          <w:p w14:paraId="6F6FE53B"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6E47083A" w14:textId="77777777" w:rsidTr="0085383A">
        <w:trPr>
          <w:cantSplit/>
          <w:trHeight w:val="541"/>
        </w:trPr>
        <w:tc>
          <w:tcPr>
            <w:tcW w:w="1242" w:type="dxa"/>
            <w:shd w:val="clear" w:color="auto" w:fill="auto"/>
            <w:noWrap/>
            <w:hideMark/>
          </w:tcPr>
          <w:p w14:paraId="24EA528C"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4C6D9B54"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Mt Skene Creek</w:t>
            </w:r>
          </w:p>
        </w:tc>
        <w:tc>
          <w:tcPr>
            <w:tcW w:w="1984" w:type="dxa"/>
            <w:shd w:val="clear" w:color="auto" w:fill="auto"/>
            <w:hideMark/>
          </w:tcPr>
          <w:p w14:paraId="23ECB085"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4A3CB156"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Features Zone from Barkly River to unnamed tributary above Cullen Creek</w:t>
            </w:r>
            <w:r>
              <w:rPr>
                <w:rFonts w:asciiTheme="minorHAnsi" w:eastAsia="Times New Roman" w:hAnsiTheme="minorHAnsi" w:cstheme="minorHAnsi"/>
                <w:color w:val="000000"/>
                <w:sz w:val="20"/>
                <w:szCs w:val="20"/>
                <w:lang w:eastAsia="en-AU"/>
              </w:rPr>
              <w:t>.</w:t>
            </w:r>
          </w:p>
        </w:tc>
        <w:tc>
          <w:tcPr>
            <w:tcW w:w="2552" w:type="dxa"/>
          </w:tcPr>
          <w:p w14:paraId="156C13FA"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151F7D80" w14:textId="77777777" w:rsidTr="0085383A">
        <w:trPr>
          <w:cantSplit/>
          <w:trHeight w:val="541"/>
        </w:trPr>
        <w:tc>
          <w:tcPr>
            <w:tcW w:w="1242" w:type="dxa"/>
            <w:shd w:val="clear" w:color="auto" w:fill="auto"/>
            <w:noWrap/>
            <w:hideMark/>
          </w:tcPr>
          <w:p w14:paraId="361391EE"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27D230DA"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Valencia Creek</w:t>
            </w:r>
          </w:p>
        </w:tc>
        <w:tc>
          <w:tcPr>
            <w:tcW w:w="1984" w:type="dxa"/>
            <w:shd w:val="clear" w:color="auto" w:fill="auto"/>
            <w:hideMark/>
          </w:tcPr>
          <w:p w14:paraId="45A8E96C"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7C0F9FFC"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Features Zone downstream of Lamb Flat</w:t>
            </w:r>
            <w:r>
              <w:rPr>
                <w:rFonts w:asciiTheme="minorHAnsi" w:eastAsia="Times New Roman" w:hAnsiTheme="minorHAnsi" w:cstheme="minorHAnsi"/>
                <w:color w:val="000000"/>
                <w:sz w:val="20"/>
                <w:szCs w:val="20"/>
                <w:lang w:eastAsia="en-AU"/>
              </w:rPr>
              <w:t>.</w:t>
            </w:r>
          </w:p>
        </w:tc>
        <w:tc>
          <w:tcPr>
            <w:tcW w:w="2552" w:type="dxa"/>
          </w:tcPr>
          <w:p w14:paraId="7E7978E2"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6151E800" w14:textId="77777777" w:rsidTr="0085383A">
        <w:trPr>
          <w:cantSplit/>
          <w:trHeight w:val="541"/>
        </w:trPr>
        <w:tc>
          <w:tcPr>
            <w:tcW w:w="1242" w:type="dxa"/>
            <w:shd w:val="clear" w:color="auto" w:fill="auto"/>
            <w:noWrap/>
            <w:hideMark/>
          </w:tcPr>
          <w:p w14:paraId="741E53AA"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4A7C9B7D"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Wongungarra River</w:t>
            </w:r>
          </w:p>
        </w:tc>
        <w:tc>
          <w:tcPr>
            <w:tcW w:w="1984" w:type="dxa"/>
            <w:shd w:val="clear" w:color="auto" w:fill="auto"/>
            <w:hideMark/>
          </w:tcPr>
          <w:p w14:paraId="2965F8A2"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 Nom. RNE  (Wongungarra River headwaters)</w:t>
            </w:r>
          </w:p>
        </w:tc>
        <w:tc>
          <w:tcPr>
            <w:tcW w:w="2268" w:type="dxa"/>
            <w:shd w:val="clear" w:color="auto" w:fill="auto"/>
            <w:hideMark/>
          </w:tcPr>
          <w:p w14:paraId="480019BF"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100 m SPZ / Natural Features Zone upstream of the Wonnangatta River</w:t>
            </w:r>
            <w:r>
              <w:rPr>
                <w:rFonts w:asciiTheme="minorHAnsi" w:eastAsia="Times New Roman" w:hAnsiTheme="minorHAnsi" w:cstheme="minorHAnsi"/>
                <w:color w:val="000000"/>
                <w:sz w:val="20"/>
                <w:szCs w:val="20"/>
                <w:lang w:eastAsia="en-AU"/>
              </w:rPr>
              <w:t>.</w:t>
            </w:r>
          </w:p>
        </w:tc>
        <w:tc>
          <w:tcPr>
            <w:tcW w:w="2552" w:type="dxa"/>
          </w:tcPr>
          <w:p w14:paraId="46E88562"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p>
        </w:tc>
      </w:tr>
      <w:tr w:rsidR="00D27242" w:rsidRPr="00DF13BB" w14:paraId="3CAE093D" w14:textId="77777777" w:rsidTr="0085383A">
        <w:trPr>
          <w:cantSplit/>
          <w:trHeight w:val="541"/>
        </w:trPr>
        <w:tc>
          <w:tcPr>
            <w:tcW w:w="1242" w:type="dxa"/>
            <w:shd w:val="clear" w:color="auto" w:fill="auto"/>
            <w:noWrap/>
            <w:hideMark/>
          </w:tcPr>
          <w:p w14:paraId="1E3E3B51"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54765ACE"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Hyland Highway</w:t>
            </w:r>
          </w:p>
        </w:tc>
        <w:tc>
          <w:tcPr>
            <w:tcW w:w="1984" w:type="dxa"/>
            <w:shd w:val="clear" w:color="auto" w:fill="auto"/>
            <w:hideMark/>
          </w:tcPr>
          <w:p w14:paraId="5B867C82"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landscapes along tourist route</w:t>
            </w:r>
          </w:p>
        </w:tc>
        <w:tc>
          <w:tcPr>
            <w:tcW w:w="2268" w:type="dxa"/>
            <w:shd w:val="clear" w:color="auto" w:fill="auto"/>
            <w:hideMark/>
          </w:tcPr>
          <w:p w14:paraId="516361BD"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50 m SMZ either side of the road</w:t>
            </w:r>
            <w:r>
              <w:rPr>
                <w:rFonts w:asciiTheme="minorHAnsi" w:eastAsia="Times New Roman" w:hAnsiTheme="minorHAnsi" w:cstheme="minorHAnsi"/>
                <w:color w:val="000000"/>
                <w:sz w:val="20"/>
                <w:szCs w:val="20"/>
                <w:lang w:eastAsia="en-AU"/>
              </w:rPr>
              <w:t>.</w:t>
            </w:r>
          </w:p>
        </w:tc>
        <w:tc>
          <w:tcPr>
            <w:tcW w:w="2552" w:type="dxa"/>
          </w:tcPr>
          <w:p w14:paraId="6CA979AE"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38036284" w14:textId="77777777" w:rsidTr="0085383A">
        <w:trPr>
          <w:cantSplit/>
          <w:trHeight w:val="541"/>
        </w:trPr>
        <w:tc>
          <w:tcPr>
            <w:tcW w:w="1242" w:type="dxa"/>
            <w:shd w:val="clear" w:color="auto" w:fill="auto"/>
            <w:noWrap/>
            <w:hideMark/>
          </w:tcPr>
          <w:p w14:paraId="7BA53AE7"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0CD1B6A4"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South Gippsland Highway</w:t>
            </w:r>
          </w:p>
        </w:tc>
        <w:tc>
          <w:tcPr>
            <w:tcW w:w="1984" w:type="dxa"/>
            <w:shd w:val="clear" w:color="auto" w:fill="auto"/>
            <w:hideMark/>
          </w:tcPr>
          <w:p w14:paraId="64587BD5"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landscapes along road</w:t>
            </w:r>
          </w:p>
        </w:tc>
        <w:tc>
          <w:tcPr>
            <w:tcW w:w="2268" w:type="dxa"/>
            <w:shd w:val="clear" w:color="auto" w:fill="auto"/>
            <w:hideMark/>
          </w:tcPr>
          <w:p w14:paraId="31937472"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prominent views in SMZ</w:t>
            </w:r>
            <w:r>
              <w:rPr>
                <w:rFonts w:asciiTheme="minorHAnsi" w:eastAsia="Times New Roman" w:hAnsiTheme="minorHAnsi" w:cstheme="minorHAnsi"/>
                <w:color w:val="000000"/>
                <w:sz w:val="20"/>
                <w:szCs w:val="20"/>
                <w:lang w:eastAsia="en-AU"/>
              </w:rPr>
              <w:t>.</w:t>
            </w:r>
          </w:p>
        </w:tc>
        <w:tc>
          <w:tcPr>
            <w:tcW w:w="2552" w:type="dxa"/>
          </w:tcPr>
          <w:p w14:paraId="00E6F9A2"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77D1D4B1" w14:textId="77777777" w:rsidTr="0085383A">
        <w:trPr>
          <w:cantSplit/>
          <w:trHeight w:val="541"/>
        </w:trPr>
        <w:tc>
          <w:tcPr>
            <w:tcW w:w="1242" w:type="dxa"/>
            <w:shd w:val="clear" w:color="auto" w:fill="auto"/>
            <w:noWrap/>
            <w:hideMark/>
          </w:tcPr>
          <w:p w14:paraId="74E7314D"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3612F1">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645B49FC"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Strzelecki Highway</w:t>
            </w:r>
          </w:p>
        </w:tc>
        <w:tc>
          <w:tcPr>
            <w:tcW w:w="1984" w:type="dxa"/>
            <w:shd w:val="clear" w:color="auto" w:fill="auto"/>
            <w:hideMark/>
          </w:tcPr>
          <w:p w14:paraId="1D3241DC" w14:textId="77777777" w:rsidR="00D27242" w:rsidRPr="00B953FE" w:rsidRDefault="00D27242" w:rsidP="00076638">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landscapes along tourist route</w:t>
            </w:r>
          </w:p>
        </w:tc>
        <w:tc>
          <w:tcPr>
            <w:tcW w:w="2268" w:type="dxa"/>
            <w:shd w:val="clear" w:color="auto" w:fill="auto"/>
            <w:hideMark/>
          </w:tcPr>
          <w:p w14:paraId="2C154B52" w14:textId="77777777" w:rsidR="00D27242" w:rsidRPr="00DF13BB" w:rsidRDefault="00D27242" w:rsidP="00076638">
            <w:pPr>
              <w:spacing w:after="0" w:line="240" w:lineRule="auto"/>
              <w:rPr>
                <w:rFonts w:asciiTheme="minorHAnsi" w:eastAsia="Times New Roman" w:hAnsiTheme="minorHAnsi" w:cstheme="minorHAnsi"/>
                <w:color w:val="000000"/>
                <w:sz w:val="20"/>
                <w:szCs w:val="20"/>
                <w:lang w:eastAsia="en-AU"/>
              </w:rPr>
            </w:pPr>
            <w:r w:rsidRPr="00DF13BB">
              <w:rPr>
                <w:rFonts w:asciiTheme="minorHAnsi" w:eastAsia="Times New Roman" w:hAnsiTheme="minorHAnsi" w:cstheme="minorHAnsi"/>
                <w:color w:val="000000"/>
                <w:sz w:val="20"/>
                <w:szCs w:val="20"/>
                <w:lang w:eastAsia="en-AU"/>
              </w:rPr>
              <w:t>Maintain a 50 m SMZ either side of the road</w:t>
            </w:r>
            <w:r>
              <w:rPr>
                <w:rFonts w:asciiTheme="minorHAnsi" w:eastAsia="Times New Roman" w:hAnsiTheme="minorHAnsi" w:cstheme="minorHAnsi"/>
                <w:color w:val="000000"/>
                <w:sz w:val="20"/>
                <w:szCs w:val="20"/>
                <w:lang w:eastAsia="en-AU"/>
              </w:rPr>
              <w:t>.</w:t>
            </w:r>
          </w:p>
        </w:tc>
        <w:tc>
          <w:tcPr>
            <w:tcW w:w="2552" w:type="dxa"/>
          </w:tcPr>
          <w:p w14:paraId="47F75DAF"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60CF3E64" w14:textId="77777777" w:rsidTr="0085383A">
        <w:trPr>
          <w:cantSplit/>
          <w:trHeight w:val="541"/>
        </w:trPr>
        <w:tc>
          <w:tcPr>
            <w:tcW w:w="1242" w:type="dxa"/>
            <w:shd w:val="clear" w:color="auto" w:fill="auto"/>
            <w:noWrap/>
            <w:hideMark/>
          </w:tcPr>
          <w:p w14:paraId="47D98D80"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00164371"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Bruthen – Buchan Road</w:t>
            </w:r>
          </w:p>
        </w:tc>
        <w:tc>
          <w:tcPr>
            <w:tcW w:w="1984" w:type="dxa"/>
            <w:shd w:val="clear" w:color="auto" w:fill="auto"/>
            <w:hideMark/>
          </w:tcPr>
          <w:p w14:paraId="7125F4A7"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corridor along tourist road</w:t>
            </w:r>
          </w:p>
        </w:tc>
        <w:tc>
          <w:tcPr>
            <w:tcW w:w="2268" w:type="dxa"/>
            <w:shd w:val="clear" w:color="auto" w:fill="auto"/>
            <w:hideMark/>
          </w:tcPr>
          <w:p w14:paraId="5827AA1F"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50 m SMZ either side of the road.</w:t>
            </w:r>
          </w:p>
        </w:tc>
        <w:tc>
          <w:tcPr>
            <w:tcW w:w="2552" w:type="dxa"/>
          </w:tcPr>
          <w:p w14:paraId="04B64DB1"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744405B1" w14:textId="77777777" w:rsidTr="0085383A">
        <w:trPr>
          <w:cantSplit/>
          <w:trHeight w:val="541"/>
        </w:trPr>
        <w:tc>
          <w:tcPr>
            <w:tcW w:w="1242" w:type="dxa"/>
            <w:shd w:val="clear" w:color="auto" w:fill="auto"/>
            <w:noWrap/>
            <w:hideMark/>
          </w:tcPr>
          <w:p w14:paraId="099959EC"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5B1B732C"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Deptford Road</w:t>
            </w:r>
          </w:p>
        </w:tc>
        <w:tc>
          <w:tcPr>
            <w:tcW w:w="1984" w:type="dxa"/>
            <w:shd w:val="clear" w:color="auto" w:fill="auto"/>
            <w:hideMark/>
          </w:tcPr>
          <w:p w14:paraId="471E40EA"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corridor along tourist road</w:t>
            </w:r>
          </w:p>
        </w:tc>
        <w:tc>
          <w:tcPr>
            <w:tcW w:w="2268" w:type="dxa"/>
            <w:shd w:val="clear" w:color="auto" w:fill="auto"/>
            <w:hideMark/>
          </w:tcPr>
          <w:p w14:paraId="6EAD3A5B"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50 m SMZ either side of the road.</w:t>
            </w:r>
          </w:p>
        </w:tc>
        <w:tc>
          <w:tcPr>
            <w:tcW w:w="2552" w:type="dxa"/>
          </w:tcPr>
          <w:p w14:paraId="06A49DBD"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0309AF69" w14:textId="77777777" w:rsidTr="0085383A">
        <w:trPr>
          <w:cantSplit/>
          <w:trHeight w:val="541"/>
        </w:trPr>
        <w:tc>
          <w:tcPr>
            <w:tcW w:w="1242" w:type="dxa"/>
            <w:shd w:val="clear" w:color="auto" w:fill="auto"/>
            <w:noWrap/>
            <w:hideMark/>
          </w:tcPr>
          <w:p w14:paraId="709B53AE"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11E62822"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Fairy Dell</w:t>
            </w:r>
          </w:p>
        </w:tc>
        <w:tc>
          <w:tcPr>
            <w:tcW w:w="1984" w:type="dxa"/>
            <w:shd w:val="clear" w:color="auto" w:fill="auto"/>
            <w:hideMark/>
          </w:tcPr>
          <w:p w14:paraId="459E65CF"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 xml:space="preserve">LCC recommendation, Nom. RNE </w:t>
            </w:r>
          </w:p>
        </w:tc>
        <w:tc>
          <w:tcPr>
            <w:tcW w:w="2268" w:type="dxa"/>
            <w:shd w:val="clear" w:color="auto" w:fill="auto"/>
            <w:hideMark/>
          </w:tcPr>
          <w:p w14:paraId="68B49EA6"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50 m SMZ either side of the associated forest drive.</w:t>
            </w:r>
          </w:p>
        </w:tc>
        <w:tc>
          <w:tcPr>
            <w:tcW w:w="2552" w:type="dxa"/>
          </w:tcPr>
          <w:p w14:paraId="74372815"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6DE5E368" w14:textId="77777777" w:rsidTr="0085383A">
        <w:trPr>
          <w:cantSplit/>
          <w:trHeight w:val="541"/>
        </w:trPr>
        <w:tc>
          <w:tcPr>
            <w:tcW w:w="1242" w:type="dxa"/>
            <w:shd w:val="clear" w:color="auto" w:fill="auto"/>
            <w:noWrap/>
            <w:hideMark/>
          </w:tcPr>
          <w:p w14:paraId="259AF356"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4475F9D2"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Great Alpine Road</w:t>
            </w:r>
          </w:p>
        </w:tc>
        <w:tc>
          <w:tcPr>
            <w:tcW w:w="1984" w:type="dxa"/>
            <w:shd w:val="clear" w:color="auto" w:fill="auto"/>
            <w:hideMark/>
          </w:tcPr>
          <w:p w14:paraId="7CFDB405"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 xml:space="preserve">Scenic landscapes from tourist route. Indicative aesthetic value (national estate) (Tambo River Valley Road) </w:t>
            </w:r>
          </w:p>
        </w:tc>
        <w:tc>
          <w:tcPr>
            <w:tcW w:w="2268" w:type="dxa"/>
            <w:shd w:val="clear" w:color="auto" w:fill="auto"/>
            <w:hideMark/>
          </w:tcPr>
          <w:p w14:paraId="2BF00FA4"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prominent views in SMZ.</w:t>
            </w:r>
          </w:p>
        </w:tc>
        <w:tc>
          <w:tcPr>
            <w:tcW w:w="2552" w:type="dxa"/>
          </w:tcPr>
          <w:p w14:paraId="3394C8BE"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D27242">
              <w:rPr>
                <w:rFonts w:asciiTheme="minorHAnsi" w:eastAsia="Times New Roman" w:hAnsiTheme="minorHAnsi" w:cstheme="minorHAnsi"/>
                <w:color w:val="000000"/>
                <w:sz w:val="20"/>
                <w:szCs w:val="20"/>
                <w:lang w:eastAsia="en-AU"/>
              </w:rPr>
              <w:t>Develop and comply with a SMZ plan</w:t>
            </w:r>
          </w:p>
        </w:tc>
      </w:tr>
      <w:tr w:rsidR="00D27242" w:rsidRPr="00DF13BB" w14:paraId="3E2EFEDA" w14:textId="77777777" w:rsidTr="0085383A">
        <w:trPr>
          <w:cantSplit/>
          <w:trHeight w:val="541"/>
        </w:trPr>
        <w:tc>
          <w:tcPr>
            <w:tcW w:w="1242" w:type="dxa"/>
            <w:shd w:val="clear" w:color="auto" w:fill="auto"/>
            <w:noWrap/>
            <w:hideMark/>
          </w:tcPr>
          <w:p w14:paraId="27520A70"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116735B2"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Haunted Stream Valley</w:t>
            </w:r>
          </w:p>
        </w:tc>
        <w:tc>
          <w:tcPr>
            <w:tcW w:w="1984" w:type="dxa"/>
            <w:shd w:val="clear" w:color="auto" w:fill="auto"/>
            <w:hideMark/>
          </w:tcPr>
          <w:p w14:paraId="3F839A52"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Indicative aesthetic value (national estate), Locally popular touring destination</w:t>
            </w:r>
          </w:p>
        </w:tc>
        <w:tc>
          <w:tcPr>
            <w:tcW w:w="2268" w:type="dxa"/>
            <w:shd w:val="clear" w:color="auto" w:fill="auto"/>
            <w:hideMark/>
          </w:tcPr>
          <w:p w14:paraId="36C41F85"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300 m SPZ either side of the river includes 100 m Natural Features Zone and historic sites.</w:t>
            </w:r>
          </w:p>
        </w:tc>
        <w:tc>
          <w:tcPr>
            <w:tcW w:w="2552" w:type="dxa"/>
          </w:tcPr>
          <w:p w14:paraId="1CFA0217"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657E93DC" w14:textId="77777777" w:rsidTr="0085383A">
        <w:trPr>
          <w:cantSplit/>
          <w:trHeight w:val="541"/>
        </w:trPr>
        <w:tc>
          <w:tcPr>
            <w:tcW w:w="1242" w:type="dxa"/>
            <w:shd w:val="clear" w:color="auto" w:fill="auto"/>
            <w:noWrap/>
            <w:hideMark/>
          </w:tcPr>
          <w:p w14:paraId="2BF3CA83"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42ACCAD9"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Mississippi Creek</w:t>
            </w:r>
          </w:p>
        </w:tc>
        <w:tc>
          <w:tcPr>
            <w:tcW w:w="1984" w:type="dxa"/>
            <w:shd w:val="clear" w:color="auto" w:fill="auto"/>
            <w:hideMark/>
          </w:tcPr>
          <w:p w14:paraId="79EEB6B4"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55E4095B"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 downstream of Melbourne - Orbost Railway (disused).</w:t>
            </w:r>
          </w:p>
        </w:tc>
        <w:tc>
          <w:tcPr>
            <w:tcW w:w="2552" w:type="dxa"/>
          </w:tcPr>
          <w:p w14:paraId="2847CC8A"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385AFA5B" w14:textId="77777777" w:rsidTr="0085383A">
        <w:trPr>
          <w:cantSplit/>
          <w:trHeight w:val="541"/>
        </w:trPr>
        <w:tc>
          <w:tcPr>
            <w:tcW w:w="1242" w:type="dxa"/>
            <w:shd w:val="clear" w:color="auto" w:fill="auto"/>
            <w:noWrap/>
            <w:hideMark/>
          </w:tcPr>
          <w:p w14:paraId="43FB54EF"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1BF631E3"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Mitchell River</w:t>
            </w:r>
          </w:p>
        </w:tc>
        <w:tc>
          <w:tcPr>
            <w:tcW w:w="1984" w:type="dxa"/>
            <w:shd w:val="clear" w:color="auto" w:fill="auto"/>
            <w:hideMark/>
          </w:tcPr>
          <w:p w14:paraId="4EE49BDE"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Victorian Heritage River</w:t>
            </w:r>
          </w:p>
        </w:tc>
        <w:tc>
          <w:tcPr>
            <w:tcW w:w="2268" w:type="dxa"/>
            <w:shd w:val="clear" w:color="auto" w:fill="auto"/>
            <w:hideMark/>
          </w:tcPr>
          <w:p w14:paraId="333C7BA6"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The SPZ coincides with the Heritage River.</w:t>
            </w:r>
          </w:p>
        </w:tc>
        <w:tc>
          <w:tcPr>
            <w:tcW w:w="2552" w:type="dxa"/>
          </w:tcPr>
          <w:p w14:paraId="32606DA4"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5377BFD4" w14:textId="77777777" w:rsidTr="0085383A">
        <w:trPr>
          <w:cantSplit/>
          <w:trHeight w:val="541"/>
        </w:trPr>
        <w:tc>
          <w:tcPr>
            <w:tcW w:w="1242" w:type="dxa"/>
            <w:shd w:val="clear" w:color="auto" w:fill="auto"/>
            <w:noWrap/>
            <w:hideMark/>
          </w:tcPr>
          <w:p w14:paraId="15433D5E"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4F95FD7D"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Nicholson River</w:t>
            </w:r>
          </w:p>
        </w:tc>
        <w:tc>
          <w:tcPr>
            <w:tcW w:w="1984" w:type="dxa"/>
            <w:shd w:val="clear" w:color="auto" w:fill="auto"/>
            <w:hideMark/>
          </w:tcPr>
          <w:p w14:paraId="482A830B"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Representative River, Scenic views from locally popular touring route</w:t>
            </w:r>
          </w:p>
        </w:tc>
        <w:tc>
          <w:tcPr>
            <w:tcW w:w="2268" w:type="dxa"/>
            <w:shd w:val="clear" w:color="auto" w:fill="auto"/>
            <w:hideMark/>
          </w:tcPr>
          <w:p w14:paraId="21F226A6"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 downstream of Marthavale including SPZ up to track on west side of river and 50 m SMZ west side of Nicholson track.</w:t>
            </w:r>
          </w:p>
        </w:tc>
        <w:tc>
          <w:tcPr>
            <w:tcW w:w="2552" w:type="dxa"/>
          </w:tcPr>
          <w:p w14:paraId="61C16620"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79871859" w14:textId="77777777" w:rsidTr="0085383A">
        <w:trPr>
          <w:cantSplit/>
          <w:trHeight w:val="541"/>
        </w:trPr>
        <w:tc>
          <w:tcPr>
            <w:tcW w:w="1242" w:type="dxa"/>
            <w:shd w:val="clear" w:color="auto" w:fill="auto"/>
            <w:noWrap/>
            <w:hideMark/>
          </w:tcPr>
          <w:p w14:paraId="3406F891"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0A7A9045"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Stutterin’ Fred’s Lookout</w:t>
            </w:r>
          </w:p>
        </w:tc>
        <w:tc>
          <w:tcPr>
            <w:tcW w:w="1984" w:type="dxa"/>
            <w:shd w:val="clear" w:color="auto" w:fill="auto"/>
            <w:hideMark/>
          </w:tcPr>
          <w:p w14:paraId="1AFD6662"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viewshed from lookout</w:t>
            </w:r>
          </w:p>
        </w:tc>
        <w:tc>
          <w:tcPr>
            <w:tcW w:w="2268" w:type="dxa"/>
            <w:shd w:val="clear" w:color="auto" w:fill="auto"/>
            <w:hideMark/>
          </w:tcPr>
          <w:p w14:paraId="064D83BD"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site as lookout.</w:t>
            </w:r>
          </w:p>
        </w:tc>
        <w:tc>
          <w:tcPr>
            <w:tcW w:w="2552" w:type="dxa"/>
          </w:tcPr>
          <w:p w14:paraId="66C39DBC"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311AFCE7" w14:textId="77777777" w:rsidTr="0085383A">
        <w:trPr>
          <w:cantSplit/>
          <w:trHeight w:val="541"/>
        </w:trPr>
        <w:tc>
          <w:tcPr>
            <w:tcW w:w="1242" w:type="dxa"/>
            <w:shd w:val="clear" w:color="auto" w:fill="auto"/>
            <w:noWrap/>
            <w:hideMark/>
          </w:tcPr>
          <w:p w14:paraId="4EBE137B"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6CFE26FA"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Tambo River (part)</w:t>
            </w:r>
          </w:p>
        </w:tc>
        <w:tc>
          <w:tcPr>
            <w:tcW w:w="1984" w:type="dxa"/>
            <w:shd w:val="clear" w:color="auto" w:fill="auto"/>
            <w:hideMark/>
          </w:tcPr>
          <w:p w14:paraId="6D2A4818"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0A1CA38E"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w:t>
            </w:r>
            <w:r w:rsidR="004105CB">
              <w:rPr>
                <w:rFonts w:asciiTheme="minorHAnsi" w:eastAsia="Times New Roman" w:hAnsiTheme="minorHAnsi" w:cstheme="minorHAnsi"/>
                <w:color w:val="000000"/>
                <w:sz w:val="20"/>
                <w:szCs w:val="20"/>
                <w:lang w:eastAsia="en-AU"/>
              </w:rPr>
              <w:t>tures Zone upstream of Bruthen.</w:t>
            </w:r>
          </w:p>
        </w:tc>
        <w:tc>
          <w:tcPr>
            <w:tcW w:w="2552" w:type="dxa"/>
          </w:tcPr>
          <w:p w14:paraId="07BB222E"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2FC30506" w14:textId="77777777" w:rsidTr="0085383A">
        <w:trPr>
          <w:cantSplit/>
          <w:trHeight w:val="541"/>
        </w:trPr>
        <w:tc>
          <w:tcPr>
            <w:tcW w:w="1242" w:type="dxa"/>
            <w:shd w:val="clear" w:color="auto" w:fill="auto"/>
            <w:noWrap/>
            <w:hideMark/>
          </w:tcPr>
          <w:p w14:paraId="7364FA9D"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03EF4AEE"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Wentworth River</w:t>
            </w:r>
          </w:p>
        </w:tc>
        <w:tc>
          <w:tcPr>
            <w:tcW w:w="1984" w:type="dxa"/>
            <w:shd w:val="clear" w:color="auto" w:fill="auto"/>
            <w:hideMark/>
          </w:tcPr>
          <w:p w14:paraId="0E1A4389"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209DA5A7"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 upstream of Tabberabbera.</w:t>
            </w:r>
          </w:p>
        </w:tc>
        <w:tc>
          <w:tcPr>
            <w:tcW w:w="2552" w:type="dxa"/>
          </w:tcPr>
          <w:p w14:paraId="5AE8CB10"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036C63B0" w14:textId="77777777" w:rsidTr="0085383A">
        <w:trPr>
          <w:cantSplit/>
          <w:trHeight w:val="541"/>
        </w:trPr>
        <w:tc>
          <w:tcPr>
            <w:tcW w:w="1242" w:type="dxa"/>
            <w:shd w:val="clear" w:color="auto" w:fill="auto"/>
            <w:noWrap/>
            <w:hideMark/>
          </w:tcPr>
          <w:p w14:paraId="67A47358"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2AE9F1B4"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Bindi Lookout</w:t>
            </w:r>
          </w:p>
        </w:tc>
        <w:tc>
          <w:tcPr>
            <w:tcW w:w="1984" w:type="dxa"/>
            <w:shd w:val="clear" w:color="auto" w:fill="auto"/>
            <w:hideMark/>
          </w:tcPr>
          <w:p w14:paraId="6BEA4E18"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viewshed from lookout</w:t>
            </w:r>
          </w:p>
        </w:tc>
        <w:tc>
          <w:tcPr>
            <w:tcW w:w="2268" w:type="dxa"/>
            <w:shd w:val="clear" w:color="auto" w:fill="auto"/>
            <w:hideMark/>
          </w:tcPr>
          <w:p w14:paraId="16C2E868"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site as lookout.</w:t>
            </w:r>
          </w:p>
        </w:tc>
        <w:tc>
          <w:tcPr>
            <w:tcW w:w="2552" w:type="dxa"/>
          </w:tcPr>
          <w:p w14:paraId="4E5A90A8"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14B40E70" w14:textId="77777777" w:rsidTr="0085383A">
        <w:trPr>
          <w:cantSplit/>
          <w:trHeight w:val="541"/>
        </w:trPr>
        <w:tc>
          <w:tcPr>
            <w:tcW w:w="1242" w:type="dxa"/>
            <w:shd w:val="clear" w:color="auto" w:fill="auto"/>
            <w:noWrap/>
            <w:hideMark/>
          </w:tcPr>
          <w:p w14:paraId="70390491"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56712044"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Buenba Flat</w:t>
            </w:r>
          </w:p>
        </w:tc>
        <w:tc>
          <w:tcPr>
            <w:tcW w:w="1984" w:type="dxa"/>
            <w:shd w:val="clear" w:color="auto" w:fill="auto"/>
            <w:hideMark/>
          </w:tcPr>
          <w:p w14:paraId="4CEFB8A1"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location</w:t>
            </w:r>
          </w:p>
        </w:tc>
        <w:tc>
          <w:tcPr>
            <w:tcW w:w="2268" w:type="dxa"/>
            <w:shd w:val="clear" w:color="auto" w:fill="auto"/>
            <w:hideMark/>
          </w:tcPr>
          <w:p w14:paraId="238ACFDB"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SMZ to protect aesthetic value of site.</w:t>
            </w:r>
          </w:p>
        </w:tc>
        <w:tc>
          <w:tcPr>
            <w:tcW w:w="2552" w:type="dxa"/>
          </w:tcPr>
          <w:p w14:paraId="1F54D675"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D27242">
              <w:rPr>
                <w:rFonts w:asciiTheme="minorHAnsi" w:eastAsia="Times New Roman" w:hAnsiTheme="minorHAnsi" w:cstheme="minorHAnsi"/>
                <w:color w:val="000000"/>
                <w:sz w:val="20"/>
                <w:szCs w:val="20"/>
                <w:lang w:eastAsia="en-AU"/>
              </w:rPr>
              <w:t>Develop and comply with a SMZ plan</w:t>
            </w:r>
          </w:p>
        </w:tc>
      </w:tr>
      <w:tr w:rsidR="00D27242" w:rsidRPr="00DF13BB" w14:paraId="7F50B5D0" w14:textId="77777777" w:rsidTr="0085383A">
        <w:trPr>
          <w:cantSplit/>
          <w:trHeight w:val="541"/>
        </w:trPr>
        <w:tc>
          <w:tcPr>
            <w:tcW w:w="1242" w:type="dxa"/>
            <w:shd w:val="clear" w:color="auto" w:fill="auto"/>
            <w:noWrap/>
            <w:hideMark/>
          </w:tcPr>
          <w:p w14:paraId="5A9AA08C"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790E0E19"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Dead Horse Creek (part)</w:t>
            </w:r>
          </w:p>
        </w:tc>
        <w:tc>
          <w:tcPr>
            <w:tcW w:w="1984" w:type="dxa"/>
            <w:shd w:val="clear" w:color="auto" w:fill="auto"/>
            <w:hideMark/>
          </w:tcPr>
          <w:p w14:paraId="2B3FBCDC"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473D0D6D"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w:t>
            </w:r>
          </w:p>
        </w:tc>
        <w:tc>
          <w:tcPr>
            <w:tcW w:w="2552" w:type="dxa"/>
          </w:tcPr>
          <w:p w14:paraId="0C38EFB5"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108802E0" w14:textId="77777777" w:rsidTr="0085383A">
        <w:trPr>
          <w:cantSplit/>
          <w:trHeight w:val="541"/>
        </w:trPr>
        <w:tc>
          <w:tcPr>
            <w:tcW w:w="1242" w:type="dxa"/>
            <w:shd w:val="clear" w:color="auto" w:fill="auto"/>
            <w:noWrap/>
            <w:hideMark/>
          </w:tcPr>
          <w:p w14:paraId="565BDC34"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1D1BA99C"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Elphick Lookout</w:t>
            </w:r>
          </w:p>
        </w:tc>
        <w:tc>
          <w:tcPr>
            <w:tcW w:w="1984" w:type="dxa"/>
            <w:shd w:val="clear" w:color="auto" w:fill="auto"/>
            <w:hideMark/>
          </w:tcPr>
          <w:p w14:paraId="49467CAB"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viewshed from lookout</w:t>
            </w:r>
          </w:p>
        </w:tc>
        <w:tc>
          <w:tcPr>
            <w:tcW w:w="2268" w:type="dxa"/>
            <w:shd w:val="clear" w:color="auto" w:fill="auto"/>
            <w:hideMark/>
          </w:tcPr>
          <w:p w14:paraId="30299266"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site as lookout.</w:t>
            </w:r>
          </w:p>
        </w:tc>
        <w:tc>
          <w:tcPr>
            <w:tcW w:w="2552" w:type="dxa"/>
          </w:tcPr>
          <w:p w14:paraId="45E22A92"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69F29693" w14:textId="77777777" w:rsidTr="0085383A">
        <w:trPr>
          <w:cantSplit/>
          <w:trHeight w:val="541"/>
        </w:trPr>
        <w:tc>
          <w:tcPr>
            <w:tcW w:w="1242" w:type="dxa"/>
            <w:shd w:val="clear" w:color="auto" w:fill="auto"/>
            <w:noWrap/>
            <w:hideMark/>
          </w:tcPr>
          <w:p w14:paraId="4CE30B10"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3D2C4DCA"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Great Alpine Road (part)</w:t>
            </w:r>
          </w:p>
        </w:tc>
        <w:tc>
          <w:tcPr>
            <w:tcW w:w="1984" w:type="dxa"/>
            <w:shd w:val="clear" w:color="auto" w:fill="auto"/>
            <w:hideMark/>
          </w:tcPr>
          <w:p w14:paraId="67B10437"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 xml:space="preserve">Scenic landscapes from touring route </w:t>
            </w:r>
          </w:p>
        </w:tc>
        <w:tc>
          <w:tcPr>
            <w:tcW w:w="2268" w:type="dxa"/>
            <w:shd w:val="clear" w:color="auto" w:fill="auto"/>
            <w:hideMark/>
          </w:tcPr>
          <w:p w14:paraId="0CFB96EA"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prominent views in SMZ.</w:t>
            </w:r>
          </w:p>
        </w:tc>
        <w:tc>
          <w:tcPr>
            <w:tcW w:w="2552" w:type="dxa"/>
          </w:tcPr>
          <w:p w14:paraId="2AD935D3"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D27242">
              <w:rPr>
                <w:rFonts w:asciiTheme="minorHAnsi" w:eastAsia="Times New Roman" w:hAnsiTheme="minorHAnsi" w:cstheme="minorHAnsi"/>
                <w:color w:val="000000"/>
                <w:sz w:val="20"/>
                <w:szCs w:val="20"/>
                <w:lang w:eastAsia="en-AU"/>
              </w:rPr>
              <w:t>Develop and comply with a SMZ plan</w:t>
            </w:r>
          </w:p>
        </w:tc>
      </w:tr>
      <w:tr w:rsidR="00D27242" w:rsidRPr="00DF13BB" w14:paraId="75EDBD92" w14:textId="77777777" w:rsidTr="0085383A">
        <w:trPr>
          <w:cantSplit/>
          <w:trHeight w:val="541"/>
        </w:trPr>
        <w:tc>
          <w:tcPr>
            <w:tcW w:w="1242" w:type="dxa"/>
            <w:shd w:val="clear" w:color="auto" w:fill="auto"/>
            <w:noWrap/>
            <w:hideMark/>
          </w:tcPr>
          <w:p w14:paraId="1A8764B7"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572F75C1"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Haunted Stream Valley/Stirling Ghost Town</w:t>
            </w:r>
          </w:p>
        </w:tc>
        <w:tc>
          <w:tcPr>
            <w:tcW w:w="1984" w:type="dxa"/>
            <w:shd w:val="clear" w:color="auto" w:fill="auto"/>
            <w:hideMark/>
          </w:tcPr>
          <w:p w14:paraId="52C54C92"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Indicative aesthetic value (national estate), Locally popular touring destination</w:t>
            </w:r>
          </w:p>
        </w:tc>
        <w:tc>
          <w:tcPr>
            <w:tcW w:w="2268" w:type="dxa"/>
            <w:shd w:val="clear" w:color="auto" w:fill="auto"/>
            <w:hideMark/>
          </w:tcPr>
          <w:p w14:paraId="7617669C"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300 m SPZ either side of the river, includes 100 m Natural Features Zone and historic sites.</w:t>
            </w:r>
          </w:p>
        </w:tc>
        <w:tc>
          <w:tcPr>
            <w:tcW w:w="2552" w:type="dxa"/>
          </w:tcPr>
          <w:p w14:paraId="7AC86C40"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227ADBC1" w14:textId="77777777" w:rsidTr="0085383A">
        <w:trPr>
          <w:cantSplit/>
          <w:trHeight w:val="541"/>
        </w:trPr>
        <w:tc>
          <w:tcPr>
            <w:tcW w:w="1242" w:type="dxa"/>
            <w:shd w:val="clear" w:color="auto" w:fill="auto"/>
            <w:noWrap/>
            <w:hideMark/>
          </w:tcPr>
          <w:p w14:paraId="3C8E80A7"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41EA4ED3"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Mitta Mitta River</w:t>
            </w:r>
          </w:p>
        </w:tc>
        <w:tc>
          <w:tcPr>
            <w:tcW w:w="1984" w:type="dxa"/>
            <w:shd w:val="clear" w:color="auto" w:fill="auto"/>
            <w:hideMark/>
          </w:tcPr>
          <w:p w14:paraId="54DECB6B"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 xml:space="preserve">Victorian Heritage River </w:t>
            </w:r>
          </w:p>
        </w:tc>
        <w:tc>
          <w:tcPr>
            <w:tcW w:w="2268" w:type="dxa"/>
            <w:shd w:val="clear" w:color="auto" w:fill="auto"/>
            <w:hideMark/>
          </w:tcPr>
          <w:p w14:paraId="022EAEC0"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200 m SPZ either side of the river.</w:t>
            </w:r>
          </w:p>
        </w:tc>
        <w:tc>
          <w:tcPr>
            <w:tcW w:w="2552" w:type="dxa"/>
          </w:tcPr>
          <w:p w14:paraId="53F2BE49"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49DC750F" w14:textId="77777777" w:rsidTr="0085383A">
        <w:trPr>
          <w:cantSplit/>
          <w:trHeight w:val="541"/>
        </w:trPr>
        <w:tc>
          <w:tcPr>
            <w:tcW w:w="1242" w:type="dxa"/>
            <w:shd w:val="clear" w:color="auto" w:fill="auto"/>
            <w:noWrap/>
            <w:hideMark/>
          </w:tcPr>
          <w:p w14:paraId="5E4D2E70"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51FB68C9"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Nunniong Forest Drive</w:t>
            </w:r>
          </w:p>
        </w:tc>
        <w:tc>
          <w:tcPr>
            <w:tcW w:w="1984" w:type="dxa"/>
            <w:shd w:val="clear" w:color="auto" w:fill="auto"/>
            <w:hideMark/>
          </w:tcPr>
          <w:p w14:paraId="34EFC8A7"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drive</w:t>
            </w:r>
          </w:p>
        </w:tc>
        <w:tc>
          <w:tcPr>
            <w:tcW w:w="2268" w:type="dxa"/>
            <w:shd w:val="clear" w:color="auto" w:fill="auto"/>
            <w:hideMark/>
          </w:tcPr>
          <w:p w14:paraId="6DF17C24"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Manage to exhibit current timber harvesting practices. Maintain a SPZ to protect significant stand of Alpine Ash.</w:t>
            </w:r>
          </w:p>
        </w:tc>
        <w:tc>
          <w:tcPr>
            <w:tcW w:w="2552" w:type="dxa"/>
          </w:tcPr>
          <w:p w14:paraId="64346A3C"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5885F1B2" w14:textId="77777777" w:rsidTr="0085383A">
        <w:trPr>
          <w:cantSplit/>
          <w:trHeight w:val="541"/>
        </w:trPr>
        <w:tc>
          <w:tcPr>
            <w:tcW w:w="1242" w:type="dxa"/>
            <w:shd w:val="clear" w:color="auto" w:fill="auto"/>
            <w:noWrap/>
            <w:hideMark/>
          </w:tcPr>
          <w:p w14:paraId="2983A48E"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3A4CA8D6"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Pendergast Lookout</w:t>
            </w:r>
          </w:p>
        </w:tc>
        <w:tc>
          <w:tcPr>
            <w:tcW w:w="1984" w:type="dxa"/>
            <w:shd w:val="clear" w:color="auto" w:fill="auto"/>
            <w:hideMark/>
          </w:tcPr>
          <w:p w14:paraId="29F5FDFF"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viewshed from lookout, Indicative aesthetic value (national estate)</w:t>
            </w:r>
          </w:p>
        </w:tc>
        <w:tc>
          <w:tcPr>
            <w:tcW w:w="2268" w:type="dxa"/>
            <w:shd w:val="clear" w:color="auto" w:fill="auto"/>
            <w:hideMark/>
          </w:tcPr>
          <w:p w14:paraId="5D1DFAD3"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site as lookout.</w:t>
            </w:r>
          </w:p>
        </w:tc>
        <w:tc>
          <w:tcPr>
            <w:tcW w:w="2552" w:type="dxa"/>
          </w:tcPr>
          <w:p w14:paraId="622C4CAA"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0055C284" w14:textId="77777777" w:rsidTr="0085383A">
        <w:trPr>
          <w:cantSplit/>
          <w:trHeight w:val="541"/>
        </w:trPr>
        <w:tc>
          <w:tcPr>
            <w:tcW w:w="1242" w:type="dxa"/>
            <w:shd w:val="clear" w:color="auto" w:fill="auto"/>
            <w:noWrap/>
            <w:hideMark/>
          </w:tcPr>
          <w:p w14:paraId="25960EA2"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08BC35F2"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Spring Creek</w:t>
            </w:r>
          </w:p>
        </w:tc>
        <w:tc>
          <w:tcPr>
            <w:tcW w:w="1984" w:type="dxa"/>
            <w:shd w:val="clear" w:color="auto" w:fill="auto"/>
            <w:hideMark/>
          </w:tcPr>
          <w:p w14:paraId="376E3744"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1A4B07F1"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 from Spring Creek Reference area to freehold boundary.</w:t>
            </w:r>
          </w:p>
        </w:tc>
        <w:tc>
          <w:tcPr>
            <w:tcW w:w="2552" w:type="dxa"/>
          </w:tcPr>
          <w:p w14:paraId="4B7C7307"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0E5EB983" w14:textId="77777777" w:rsidTr="0085383A">
        <w:trPr>
          <w:cantSplit/>
          <w:trHeight w:val="541"/>
        </w:trPr>
        <w:tc>
          <w:tcPr>
            <w:tcW w:w="1242" w:type="dxa"/>
            <w:shd w:val="clear" w:color="auto" w:fill="auto"/>
            <w:noWrap/>
            <w:hideMark/>
          </w:tcPr>
          <w:p w14:paraId="7513F5CD"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19C9ADFE"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Tambo River (part)</w:t>
            </w:r>
          </w:p>
        </w:tc>
        <w:tc>
          <w:tcPr>
            <w:tcW w:w="1984" w:type="dxa"/>
            <w:shd w:val="clear" w:color="auto" w:fill="auto"/>
            <w:hideMark/>
          </w:tcPr>
          <w:p w14:paraId="69249627"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3BA14ECE"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 including east branch to Garron Creek.</w:t>
            </w:r>
          </w:p>
        </w:tc>
        <w:tc>
          <w:tcPr>
            <w:tcW w:w="2552" w:type="dxa"/>
          </w:tcPr>
          <w:p w14:paraId="3658F93F"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6908FE7A" w14:textId="77777777" w:rsidTr="0085383A">
        <w:trPr>
          <w:cantSplit/>
          <w:trHeight w:val="541"/>
        </w:trPr>
        <w:tc>
          <w:tcPr>
            <w:tcW w:w="1242" w:type="dxa"/>
            <w:shd w:val="clear" w:color="auto" w:fill="auto"/>
            <w:noWrap/>
            <w:hideMark/>
          </w:tcPr>
          <w:p w14:paraId="62FF7EF9"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7EB712FC"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Timbarra River</w:t>
            </w:r>
          </w:p>
        </w:tc>
        <w:tc>
          <w:tcPr>
            <w:tcW w:w="1984" w:type="dxa"/>
            <w:shd w:val="clear" w:color="auto" w:fill="auto"/>
            <w:hideMark/>
          </w:tcPr>
          <w:p w14:paraId="50604967"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18ECD800"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 from Tambo River to Nunniong Plains. Natural Features &amp; Scenic Reserve, including area surrounding Timbarra Gorge and waterfall on Back River.</w:t>
            </w:r>
          </w:p>
        </w:tc>
        <w:tc>
          <w:tcPr>
            <w:tcW w:w="2552" w:type="dxa"/>
          </w:tcPr>
          <w:p w14:paraId="51273AD6"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7B1EDDA6" w14:textId="77777777" w:rsidTr="0085383A">
        <w:trPr>
          <w:cantSplit/>
          <w:trHeight w:val="541"/>
        </w:trPr>
        <w:tc>
          <w:tcPr>
            <w:tcW w:w="1242" w:type="dxa"/>
            <w:shd w:val="clear" w:color="auto" w:fill="auto"/>
            <w:noWrap/>
            <w:hideMark/>
          </w:tcPr>
          <w:p w14:paraId="19178D40"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37929E8D"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The Brothers</w:t>
            </w:r>
          </w:p>
        </w:tc>
        <w:tc>
          <w:tcPr>
            <w:tcW w:w="1984" w:type="dxa"/>
            <w:shd w:val="clear" w:color="auto" w:fill="auto"/>
            <w:hideMark/>
          </w:tcPr>
          <w:p w14:paraId="0ED959F2"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Scenic location</w:t>
            </w:r>
          </w:p>
        </w:tc>
        <w:tc>
          <w:tcPr>
            <w:tcW w:w="2268" w:type="dxa"/>
            <w:shd w:val="clear" w:color="auto" w:fill="auto"/>
            <w:hideMark/>
          </w:tcPr>
          <w:p w14:paraId="435C60C5"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SMZ to protect aesthetic value of site.</w:t>
            </w:r>
          </w:p>
        </w:tc>
        <w:tc>
          <w:tcPr>
            <w:tcW w:w="2552" w:type="dxa"/>
          </w:tcPr>
          <w:p w14:paraId="49F946D3"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D27242">
              <w:rPr>
                <w:rFonts w:asciiTheme="minorHAnsi" w:eastAsia="Times New Roman" w:hAnsiTheme="minorHAnsi" w:cstheme="minorHAnsi"/>
                <w:color w:val="000000"/>
                <w:sz w:val="20"/>
                <w:szCs w:val="20"/>
                <w:lang w:eastAsia="en-AU"/>
              </w:rPr>
              <w:t>Develop and comply with a SMZ plan</w:t>
            </w:r>
          </w:p>
        </w:tc>
      </w:tr>
      <w:tr w:rsidR="00D27242" w:rsidRPr="00DF13BB" w14:paraId="15902C1C" w14:textId="77777777" w:rsidTr="0085383A">
        <w:trPr>
          <w:cantSplit/>
          <w:trHeight w:val="541"/>
        </w:trPr>
        <w:tc>
          <w:tcPr>
            <w:tcW w:w="1242" w:type="dxa"/>
            <w:shd w:val="clear" w:color="auto" w:fill="auto"/>
            <w:noWrap/>
            <w:hideMark/>
          </w:tcPr>
          <w:p w14:paraId="6A2A10B4"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6ACFBCB4"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Victoria River (part)</w:t>
            </w:r>
          </w:p>
        </w:tc>
        <w:tc>
          <w:tcPr>
            <w:tcW w:w="1984" w:type="dxa"/>
            <w:shd w:val="clear" w:color="auto" w:fill="auto"/>
            <w:hideMark/>
          </w:tcPr>
          <w:p w14:paraId="3E873423"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63E7E82C"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w:t>
            </w:r>
          </w:p>
        </w:tc>
        <w:tc>
          <w:tcPr>
            <w:tcW w:w="2552" w:type="dxa"/>
          </w:tcPr>
          <w:p w14:paraId="52C2C86F"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1CB257B8" w14:textId="77777777" w:rsidTr="0085383A">
        <w:trPr>
          <w:cantSplit/>
          <w:trHeight w:val="541"/>
        </w:trPr>
        <w:tc>
          <w:tcPr>
            <w:tcW w:w="1242" w:type="dxa"/>
            <w:shd w:val="clear" w:color="auto" w:fill="auto"/>
            <w:noWrap/>
            <w:hideMark/>
          </w:tcPr>
          <w:p w14:paraId="56F8E338"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2531CC43"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Wentworth River</w:t>
            </w:r>
          </w:p>
        </w:tc>
        <w:tc>
          <w:tcPr>
            <w:tcW w:w="1984" w:type="dxa"/>
            <w:shd w:val="clear" w:color="auto" w:fill="auto"/>
            <w:hideMark/>
          </w:tcPr>
          <w:p w14:paraId="0275F5EB"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0267E81B"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 upstream of Tabberabbera.</w:t>
            </w:r>
          </w:p>
        </w:tc>
        <w:tc>
          <w:tcPr>
            <w:tcW w:w="2552" w:type="dxa"/>
          </w:tcPr>
          <w:p w14:paraId="673FFBF8"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3787C320" w14:textId="77777777" w:rsidTr="0085383A">
        <w:trPr>
          <w:cantSplit/>
          <w:trHeight w:val="541"/>
        </w:trPr>
        <w:tc>
          <w:tcPr>
            <w:tcW w:w="1242" w:type="dxa"/>
            <w:shd w:val="clear" w:color="auto" w:fill="auto"/>
            <w:noWrap/>
            <w:hideMark/>
          </w:tcPr>
          <w:p w14:paraId="00DBFEFF" w14:textId="77777777" w:rsidR="00D27242" w:rsidRPr="00DF13BB" w:rsidRDefault="00D27242" w:rsidP="006641C7">
            <w:pPr>
              <w:spacing w:after="0" w:line="240" w:lineRule="auto"/>
              <w:rPr>
                <w:rFonts w:asciiTheme="minorHAnsi" w:eastAsia="Times New Roman" w:hAnsiTheme="minorHAnsi" w:cstheme="minorHAnsi"/>
                <w:color w:val="000000"/>
                <w:sz w:val="20"/>
                <w:szCs w:val="20"/>
                <w:lang w:eastAsia="en-AU"/>
              </w:rPr>
            </w:pPr>
            <w:r w:rsidRPr="00AD5122">
              <w:rPr>
                <w:rFonts w:asciiTheme="minorHAnsi" w:eastAsia="Times New Roman" w:hAnsiTheme="minorHAnsi" w:cstheme="minorHAnsi"/>
                <w:color w:val="000000"/>
                <w:sz w:val="20"/>
                <w:szCs w:val="20"/>
                <w:lang w:eastAsia="en-AU"/>
              </w:rPr>
              <w:t>Gippsland FMAs</w:t>
            </w:r>
          </w:p>
        </w:tc>
        <w:tc>
          <w:tcPr>
            <w:tcW w:w="1560" w:type="dxa"/>
            <w:shd w:val="clear" w:color="auto" w:fill="auto"/>
            <w:hideMark/>
          </w:tcPr>
          <w:p w14:paraId="12D22540"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Wilkinson Creek</w:t>
            </w:r>
          </w:p>
        </w:tc>
        <w:tc>
          <w:tcPr>
            <w:tcW w:w="1984" w:type="dxa"/>
            <w:shd w:val="clear" w:color="auto" w:fill="auto"/>
            <w:hideMark/>
          </w:tcPr>
          <w:p w14:paraId="22EBCCF6" w14:textId="77777777" w:rsidR="00D27242" w:rsidRPr="00B953FE" w:rsidRDefault="00D27242" w:rsidP="006641C7">
            <w:pPr>
              <w:spacing w:after="0" w:line="240" w:lineRule="auto"/>
              <w:rPr>
                <w:rFonts w:asciiTheme="minorHAnsi" w:eastAsia="Times New Roman" w:hAnsiTheme="minorHAnsi" w:cstheme="minorHAnsi"/>
                <w:color w:val="000000"/>
                <w:sz w:val="20"/>
                <w:szCs w:val="20"/>
                <w:lang w:val="en-US" w:eastAsia="en-AU"/>
              </w:rPr>
            </w:pPr>
            <w:r w:rsidRPr="00B953FE">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4B22CE00"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Maintain a 100 m SPZ / Natural Features Zone from Ferntree Creek to Timbarra River.</w:t>
            </w:r>
          </w:p>
        </w:tc>
        <w:tc>
          <w:tcPr>
            <w:tcW w:w="2552" w:type="dxa"/>
          </w:tcPr>
          <w:p w14:paraId="1145A2EB"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p>
        </w:tc>
      </w:tr>
      <w:tr w:rsidR="00D27242" w:rsidRPr="00DF13BB" w14:paraId="107DEE4B" w14:textId="77777777" w:rsidTr="0085383A">
        <w:trPr>
          <w:cantSplit/>
          <w:trHeight w:val="315"/>
        </w:trPr>
        <w:tc>
          <w:tcPr>
            <w:tcW w:w="1242" w:type="dxa"/>
            <w:shd w:val="clear" w:color="auto" w:fill="auto"/>
            <w:noWrap/>
            <w:hideMark/>
          </w:tcPr>
          <w:p w14:paraId="6E556D7A"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Mid Murray</w:t>
            </w:r>
          </w:p>
        </w:tc>
        <w:tc>
          <w:tcPr>
            <w:tcW w:w="1560" w:type="dxa"/>
            <w:shd w:val="clear" w:color="auto" w:fill="auto"/>
            <w:hideMark/>
          </w:tcPr>
          <w:p w14:paraId="5E55CCC4"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River Track</w:t>
            </w:r>
          </w:p>
        </w:tc>
        <w:tc>
          <w:tcPr>
            <w:tcW w:w="1984" w:type="dxa"/>
            <w:shd w:val="clear" w:color="auto" w:fill="auto"/>
          </w:tcPr>
          <w:p w14:paraId="1C9D6754"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val="en-US" w:eastAsia="en-AU"/>
              </w:rPr>
            </w:pPr>
          </w:p>
        </w:tc>
        <w:tc>
          <w:tcPr>
            <w:tcW w:w="2268" w:type="dxa"/>
            <w:shd w:val="clear" w:color="auto" w:fill="auto"/>
            <w:hideMark/>
          </w:tcPr>
          <w:p w14:paraId="5D91B91C"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eastAsia="en-AU"/>
              </w:rPr>
            </w:pPr>
            <w:r w:rsidRPr="00963C9B">
              <w:rPr>
                <w:sz w:val="20"/>
                <w:szCs w:val="20"/>
              </w:rPr>
              <w:t xml:space="preserve">Maintain a 20 m SPZ adjacent </w:t>
            </w:r>
            <w:r>
              <w:rPr>
                <w:sz w:val="20"/>
                <w:szCs w:val="20"/>
              </w:rPr>
              <w:t xml:space="preserve">to </w:t>
            </w:r>
            <w:r w:rsidRPr="00963C9B">
              <w:rPr>
                <w:sz w:val="20"/>
                <w:szCs w:val="20"/>
              </w:rPr>
              <w:t>the whole length of the road.</w:t>
            </w:r>
          </w:p>
        </w:tc>
        <w:tc>
          <w:tcPr>
            <w:tcW w:w="2552" w:type="dxa"/>
          </w:tcPr>
          <w:p w14:paraId="3A775ED5" w14:textId="77777777" w:rsidR="00D27242" w:rsidRPr="00963C9B" w:rsidRDefault="00D27242" w:rsidP="003B0FD2">
            <w:pPr>
              <w:spacing w:after="0" w:line="240" w:lineRule="auto"/>
              <w:rPr>
                <w:sz w:val="20"/>
                <w:szCs w:val="20"/>
              </w:rPr>
            </w:pPr>
          </w:p>
        </w:tc>
      </w:tr>
      <w:tr w:rsidR="00D27242" w:rsidRPr="00DF13BB" w14:paraId="0FEDB0F1" w14:textId="77777777" w:rsidTr="0085383A">
        <w:trPr>
          <w:cantSplit/>
          <w:trHeight w:val="315"/>
        </w:trPr>
        <w:tc>
          <w:tcPr>
            <w:tcW w:w="1242" w:type="dxa"/>
            <w:shd w:val="clear" w:color="auto" w:fill="auto"/>
            <w:noWrap/>
            <w:hideMark/>
          </w:tcPr>
          <w:p w14:paraId="4A2B6FB7"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Mid Murray</w:t>
            </w:r>
          </w:p>
        </w:tc>
        <w:tc>
          <w:tcPr>
            <w:tcW w:w="1560" w:type="dxa"/>
            <w:shd w:val="clear" w:color="auto" w:fill="auto"/>
            <w:hideMark/>
          </w:tcPr>
          <w:p w14:paraId="7F69895B"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Iron Punt Track</w:t>
            </w:r>
          </w:p>
        </w:tc>
        <w:tc>
          <w:tcPr>
            <w:tcW w:w="1984" w:type="dxa"/>
            <w:shd w:val="clear" w:color="auto" w:fill="auto"/>
          </w:tcPr>
          <w:p w14:paraId="0EC76C03"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val="en-US" w:eastAsia="en-AU"/>
              </w:rPr>
            </w:pPr>
          </w:p>
        </w:tc>
        <w:tc>
          <w:tcPr>
            <w:tcW w:w="2268" w:type="dxa"/>
            <w:shd w:val="clear" w:color="auto" w:fill="auto"/>
            <w:hideMark/>
          </w:tcPr>
          <w:p w14:paraId="13875DA0"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eastAsia="en-AU"/>
              </w:rPr>
            </w:pPr>
            <w:r w:rsidRPr="00963C9B">
              <w:rPr>
                <w:sz w:val="20"/>
                <w:szCs w:val="20"/>
              </w:rPr>
              <w:t xml:space="preserve">Maintain a 20 m SMZ adjacent </w:t>
            </w:r>
            <w:r>
              <w:rPr>
                <w:sz w:val="20"/>
                <w:szCs w:val="20"/>
              </w:rPr>
              <w:t xml:space="preserve">to </w:t>
            </w:r>
            <w:r w:rsidRPr="00963C9B">
              <w:rPr>
                <w:sz w:val="20"/>
                <w:szCs w:val="20"/>
              </w:rPr>
              <w:t>the whole length of the road.</w:t>
            </w:r>
          </w:p>
        </w:tc>
        <w:tc>
          <w:tcPr>
            <w:tcW w:w="2552" w:type="dxa"/>
          </w:tcPr>
          <w:p w14:paraId="4B1F6EE2"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7CCFF1F5" w14:textId="77777777" w:rsidTr="0085383A">
        <w:trPr>
          <w:cantSplit/>
          <w:trHeight w:val="315"/>
        </w:trPr>
        <w:tc>
          <w:tcPr>
            <w:tcW w:w="1242" w:type="dxa"/>
            <w:shd w:val="clear" w:color="auto" w:fill="auto"/>
            <w:noWrap/>
            <w:hideMark/>
          </w:tcPr>
          <w:p w14:paraId="2CA9C30D"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Mid Murray</w:t>
            </w:r>
          </w:p>
        </w:tc>
        <w:tc>
          <w:tcPr>
            <w:tcW w:w="1560" w:type="dxa"/>
            <w:shd w:val="clear" w:color="auto" w:fill="auto"/>
            <w:hideMark/>
          </w:tcPr>
          <w:p w14:paraId="07AC97BA"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Rifle Butts Track to Five Sleepers Track to Thompson Track</w:t>
            </w:r>
          </w:p>
        </w:tc>
        <w:tc>
          <w:tcPr>
            <w:tcW w:w="1984" w:type="dxa"/>
            <w:shd w:val="clear" w:color="auto" w:fill="auto"/>
          </w:tcPr>
          <w:p w14:paraId="0345716C"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val="en-US" w:eastAsia="en-AU"/>
              </w:rPr>
            </w:pPr>
          </w:p>
        </w:tc>
        <w:tc>
          <w:tcPr>
            <w:tcW w:w="2268" w:type="dxa"/>
            <w:shd w:val="clear" w:color="auto" w:fill="auto"/>
            <w:hideMark/>
          </w:tcPr>
          <w:p w14:paraId="1A1CEE37"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eastAsia="en-AU"/>
              </w:rPr>
            </w:pPr>
            <w:r w:rsidRPr="00963C9B">
              <w:rPr>
                <w:sz w:val="20"/>
                <w:szCs w:val="20"/>
              </w:rPr>
              <w:t xml:space="preserve">Maintain a 20 m SMZ adjacent </w:t>
            </w:r>
            <w:r>
              <w:rPr>
                <w:sz w:val="20"/>
                <w:szCs w:val="20"/>
              </w:rPr>
              <w:t xml:space="preserve">to </w:t>
            </w:r>
            <w:r w:rsidRPr="00963C9B">
              <w:rPr>
                <w:sz w:val="20"/>
                <w:szCs w:val="20"/>
              </w:rPr>
              <w:t>the whole length of the road.</w:t>
            </w:r>
          </w:p>
        </w:tc>
        <w:tc>
          <w:tcPr>
            <w:tcW w:w="2552" w:type="dxa"/>
          </w:tcPr>
          <w:p w14:paraId="62EB6D60"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5E0668B7" w14:textId="77777777" w:rsidTr="0085383A">
        <w:trPr>
          <w:cantSplit/>
          <w:trHeight w:val="315"/>
        </w:trPr>
        <w:tc>
          <w:tcPr>
            <w:tcW w:w="1242" w:type="dxa"/>
            <w:shd w:val="clear" w:color="auto" w:fill="auto"/>
            <w:noWrap/>
            <w:hideMark/>
          </w:tcPr>
          <w:p w14:paraId="50824E65"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Mid Murray</w:t>
            </w:r>
          </w:p>
        </w:tc>
        <w:tc>
          <w:tcPr>
            <w:tcW w:w="1560" w:type="dxa"/>
            <w:shd w:val="clear" w:color="auto" w:fill="auto"/>
            <w:hideMark/>
          </w:tcPr>
          <w:p w14:paraId="3206656A"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Nursery Track</w:t>
            </w:r>
          </w:p>
        </w:tc>
        <w:tc>
          <w:tcPr>
            <w:tcW w:w="1984" w:type="dxa"/>
            <w:shd w:val="clear" w:color="auto" w:fill="auto"/>
          </w:tcPr>
          <w:p w14:paraId="3A6D5C7D"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val="en-US" w:eastAsia="en-AU"/>
              </w:rPr>
            </w:pPr>
          </w:p>
        </w:tc>
        <w:tc>
          <w:tcPr>
            <w:tcW w:w="2268" w:type="dxa"/>
            <w:shd w:val="clear" w:color="auto" w:fill="auto"/>
            <w:hideMark/>
          </w:tcPr>
          <w:p w14:paraId="1081FE1B"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eastAsia="en-AU"/>
              </w:rPr>
            </w:pPr>
            <w:r w:rsidRPr="00963C9B">
              <w:rPr>
                <w:sz w:val="20"/>
                <w:szCs w:val="20"/>
              </w:rPr>
              <w:t xml:space="preserve">Maintain a 20 m SMZ adjacent </w:t>
            </w:r>
            <w:r>
              <w:rPr>
                <w:sz w:val="20"/>
                <w:szCs w:val="20"/>
              </w:rPr>
              <w:t xml:space="preserve">to </w:t>
            </w:r>
            <w:r w:rsidRPr="00963C9B">
              <w:rPr>
                <w:sz w:val="20"/>
                <w:szCs w:val="20"/>
              </w:rPr>
              <w:t>the whole length of the road.</w:t>
            </w:r>
          </w:p>
        </w:tc>
        <w:tc>
          <w:tcPr>
            <w:tcW w:w="2552" w:type="dxa"/>
          </w:tcPr>
          <w:p w14:paraId="65FE0B5A"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30DDDA2B" w14:textId="77777777" w:rsidTr="0085383A">
        <w:trPr>
          <w:cantSplit/>
          <w:trHeight w:val="57"/>
        </w:trPr>
        <w:tc>
          <w:tcPr>
            <w:tcW w:w="1242" w:type="dxa"/>
            <w:shd w:val="clear" w:color="auto" w:fill="auto"/>
            <w:noWrap/>
            <w:hideMark/>
          </w:tcPr>
          <w:p w14:paraId="36EC1956"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Mid Murray</w:t>
            </w:r>
          </w:p>
        </w:tc>
        <w:tc>
          <w:tcPr>
            <w:tcW w:w="1560" w:type="dxa"/>
            <w:shd w:val="clear" w:color="auto" w:fill="auto"/>
            <w:hideMark/>
          </w:tcPr>
          <w:p w14:paraId="1A94BE74"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Stanton Break</w:t>
            </w:r>
          </w:p>
        </w:tc>
        <w:tc>
          <w:tcPr>
            <w:tcW w:w="1984" w:type="dxa"/>
            <w:shd w:val="clear" w:color="auto" w:fill="auto"/>
          </w:tcPr>
          <w:p w14:paraId="575B232F"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val="en-US" w:eastAsia="en-AU"/>
              </w:rPr>
            </w:pPr>
          </w:p>
        </w:tc>
        <w:tc>
          <w:tcPr>
            <w:tcW w:w="2268" w:type="dxa"/>
            <w:shd w:val="clear" w:color="auto" w:fill="auto"/>
            <w:hideMark/>
          </w:tcPr>
          <w:p w14:paraId="5E61A102"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eastAsia="en-AU"/>
              </w:rPr>
            </w:pPr>
            <w:r w:rsidRPr="00963C9B">
              <w:rPr>
                <w:sz w:val="20"/>
                <w:szCs w:val="20"/>
              </w:rPr>
              <w:t xml:space="preserve">Maintain a 20 m SMZ adjacent </w:t>
            </w:r>
            <w:r>
              <w:rPr>
                <w:sz w:val="20"/>
                <w:szCs w:val="20"/>
              </w:rPr>
              <w:t xml:space="preserve">to </w:t>
            </w:r>
            <w:r w:rsidRPr="00963C9B">
              <w:rPr>
                <w:sz w:val="20"/>
                <w:szCs w:val="20"/>
              </w:rPr>
              <w:t>the whole length of the road.</w:t>
            </w:r>
          </w:p>
        </w:tc>
        <w:tc>
          <w:tcPr>
            <w:tcW w:w="2552" w:type="dxa"/>
          </w:tcPr>
          <w:p w14:paraId="626AA8E2"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DF13BB" w14:paraId="28024CD8" w14:textId="77777777" w:rsidTr="0085383A">
        <w:trPr>
          <w:cantSplit/>
          <w:trHeight w:val="57"/>
        </w:trPr>
        <w:tc>
          <w:tcPr>
            <w:tcW w:w="1242" w:type="dxa"/>
            <w:shd w:val="clear" w:color="auto" w:fill="auto"/>
            <w:noWrap/>
            <w:hideMark/>
          </w:tcPr>
          <w:p w14:paraId="4A0764F5"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Mid Murray</w:t>
            </w:r>
          </w:p>
        </w:tc>
        <w:tc>
          <w:tcPr>
            <w:tcW w:w="1560" w:type="dxa"/>
            <w:shd w:val="clear" w:color="auto" w:fill="auto"/>
            <w:hideMark/>
          </w:tcPr>
          <w:p w14:paraId="18B8F3D5"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Lock Road</w:t>
            </w:r>
          </w:p>
        </w:tc>
        <w:tc>
          <w:tcPr>
            <w:tcW w:w="1984" w:type="dxa"/>
            <w:shd w:val="clear" w:color="auto" w:fill="auto"/>
          </w:tcPr>
          <w:p w14:paraId="0A6EEA47" w14:textId="77777777" w:rsidR="00D27242" w:rsidRPr="007950DB" w:rsidRDefault="00D27242" w:rsidP="003B0FD2">
            <w:pPr>
              <w:spacing w:after="0" w:line="240" w:lineRule="auto"/>
              <w:rPr>
                <w:rFonts w:asciiTheme="minorHAnsi" w:eastAsia="Times New Roman" w:hAnsiTheme="minorHAnsi" w:cstheme="minorHAnsi"/>
                <w:color w:val="000000"/>
                <w:sz w:val="20"/>
                <w:szCs w:val="20"/>
                <w:lang w:val="en-US" w:eastAsia="en-AU"/>
              </w:rPr>
            </w:pPr>
          </w:p>
        </w:tc>
        <w:tc>
          <w:tcPr>
            <w:tcW w:w="2268" w:type="dxa"/>
            <w:shd w:val="clear" w:color="auto" w:fill="auto"/>
            <w:hideMark/>
          </w:tcPr>
          <w:p w14:paraId="5C1E6C99" w14:textId="77777777" w:rsidR="00D27242" w:rsidRPr="00963C9B" w:rsidRDefault="00D27242" w:rsidP="003B0FD2">
            <w:pPr>
              <w:spacing w:after="0" w:line="240" w:lineRule="auto"/>
              <w:rPr>
                <w:rFonts w:asciiTheme="minorHAnsi" w:eastAsia="Times New Roman" w:hAnsiTheme="minorHAnsi" w:cstheme="minorHAnsi"/>
                <w:color w:val="000000"/>
                <w:sz w:val="20"/>
                <w:szCs w:val="20"/>
                <w:lang w:eastAsia="en-AU"/>
              </w:rPr>
            </w:pPr>
            <w:r w:rsidRPr="00963C9B">
              <w:rPr>
                <w:sz w:val="20"/>
                <w:szCs w:val="20"/>
              </w:rPr>
              <w:t xml:space="preserve">Maintain a 20 m SMZ adjacent </w:t>
            </w:r>
            <w:r>
              <w:rPr>
                <w:sz w:val="20"/>
                <w:szCs w:val="20"/>
              </w:rPr>
              <w:t xml:space="preserve">to </w:t>
            </w:r>
            <w:r w:rsidRPr="00963C9B">
              <w:rPr>
                <w:sz w:val="20"/>
                <w:szCs w:val="20"/>
              </w:rPr>
              <w:t>the whole length of the road.</w:t>
            </w:r>
          </w:p>
        </w:tc>
        <w:tc>
          <w:tcPr>
            <w:tcW w:w="2552" w:type="dxa"/>
          </w:tcPr>
          <w:p w14:paraId="16391C60"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5BA272C0" w14:textId="77777777" w:rsidTr="0085383A">
        <w:trPr>
          <w:cantSplit/>
          <w:trHeight w:val="315"/>
        </w:trPr>
        <w:tc>
          <w:tcPr>
            <w:tcW w:w="1242" w:type="dxa"/>
            <w:shd w:val="clear" w:color="auto" w:fill="auto"/>
            <w:noWrap/>
            <w:hideMark/>
          </w:tcPr>
          <w:p w14:paraId="7B4AB642"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FMAs</w:t>
            </w:r>
          </w:p>
        </w:tc>
        <w:tc>
          <w:tcPr>
            <w:tcW w:w="1560" w:type="dxa"/>
            <w:shd w:val="clear" w:color="auto" w:fill="auto"/>
            <w:hideMark/>
          </w:tcPr>
          <w:p w14:paraId="7C3F003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Beechworth Forest Drive</w:t>
            </w:r>
          </w:p>
        </w:tc>
        <w:tc>
          <w:tcPr>
            <w:tcW w:w="1984" w:type="dxa"/>
            <w:shd w:val="clear" w:color="auto" w:fill="auto"/>
          </w:tcPr>
          <w:p w14:paraId="17F8B3D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Scenic corridor for tourist roads</w:t>
            </w:r>
          </w:p>
        </w:tc>
        <w:tc>
          <w:tcPr>
            <w:tcW w:w="2268" w:type="dxa"/>
            <w:shd w:val="clear" w:color="auto" w:fill="auto"/>
            <w:hideMark/>
          </w:tcPr>
          <w:p w14:paraId="3B1757C8" w14:textId="77777777" w:rsidR="00D27242" w:rsidRPr="007950DB" w:rsidRDefault="00D27242" w:rsidP="00823632">
            <w:pPr>
              <w:spacing w:after="0" w:line="240" w:lineRule="auto"/>
              <w:rPr>
                <w:sz w:val="20"/>
                <w:szCs w:val="20"/>
              </w:rPr>
            </w:pPr>
            <w:r w:rsidRPr="007950DB">
              <w:rPr>
                <w:sz w:val="20"/>
                <w:szCs w:val="20"/>
              </w:rPr>
              <w:t>Maintain a 50 m SMZ each side of road. Most of Stanley Plateau is SPZ</w:t>
            </w:r>
            <w:r>
              <w:rPr>
                <w:sz w:val="20"/>
                <w:szCs w:val="20"/>
              </w:rPr>
              <w:t>.</w:t>
            </w:r>
          </w:p>
        </w:tc>
        <w:tc>
          <w:tcPr>
            <w:tcW w:w="2552" w:type="dxa"/>
          </w:tcPr>
          <w:p w14:paraId="098F5AFE"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4E4F7E40" w14:textId="77777777" w:rsidTr="0085383A">
        <w:trPr>
          <w:cantSplit/>
          <w:trHeight w:val="315"/>
        </w:trPr>
        <w:tc>
          <w:tcPr>
            <w:tcW w:w="1242" w:type="dxa"/>
            <w:shd w:val="clear" w:color="auto" w:fill="auto"/>
            <w:noWrap/>
            <w:hideMark/>
          </w:tcPr>
          <w:p w14:paraId="02191D99"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18913500"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Big Hill/The Springs Saddle/Bald Hill/Bogong Jack Saddle</w:t>
            </w:r>
          </w:p>
        </w:tc>
        <w:tc>
          <w:tcPr>
            <w:tcW w:w="1984" w:type="dxa"/>
            <w:shd w:val="clear" w:color="auto" w:fill="auto"/>
          </w:tcPr>
          <w:p w14:paraId="15AB003F"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Mountain views from Mt Beauty township and Mt Fainter North</w:t>
            </w:r>
          </w:p>
        </w:tc>
        <w:tc>
          <w:tcPr>
            <w:tcW w:w="2268" w:type="dxa"/>
            <w:shd w:val="clear" w:color="auto" w:fill="auto"/>
            <w:hideMark/>
          </w:tcPr>
          <w:p w14:paraId="5C3520B1" w14:textId="77777777" w:rsidR="00D27242" w:rsidRPr="007950DB" w:rsidRDefault="00D27242" w:rsidP="00823632">
            <w:pPr>
              <w:spacing w:after="0" w:line="240" w:lineRule="auto"/>
              <w:rPr>
                <w:sz w:val="20"/>
                <w:szCs w:val="20"/>
              </w:rPr>
            </w:pPr>
            <w:r w:rsidRPr="007950DB">
              <w:rPr>
                <w:sz w:val="20"/>
                <w:szCs w:val="20"/>
              </w:rPr>
              <w:t>Maintain within SMZ</w:t>
            </w:r>
            <w:r>
              <w:rPr>
                <w:sz w:val="20"/>
                <w:szCs w:val="20"/>
              </w:rPr>
              <w:t>.</w:t>
            </w:r>
          </w:p>
        </w:tc>
        <w:tc>
          <w:tcPr>
            <w:tcW w:w="2552" w:type="dxa"/>
          </w:tcPr>
          <w:p w14:paraId="7D33FBCA"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6DF888B5" w14:textId="77777777" w:rsidTr="0085383A">
        <w:trPr>
          <w:cantSplit/>
          <w:trHeight w:val="315"/>
        </w:trPr>
        <w:tc>
          <w:tcPr>
            <w:tcW w:w="1242" w:type="dxa"/>
            <w:shd w:val="clear" w:color="auto" w:fill="auto"/>
            <w:noWrap/>
            <w:hideMark/>
          </w:tcPr>
          <w:p w14:paraId="5AAB3F7B"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76AF308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Buckland Valley</w:t>
            </w:r>
          </w:p>
        </w:tc>
        <w:tc>
          <w:tcPr>
            <w:tcW w:w="1984" w:type="dxa"/>
            <w:shd w:val="clear" w:color="auto" w:fill="auto"/>
          </w:tcPr>
          <w:p w14:paraId="39E61CB0"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NTA(V) recorded, LCC recommendation</w:t>
            </w:r>
          </w:p>
        </w:tc>
        <w:tc>
          <w:tcPr>
            <w:tcW w:w="2268" w:type="dxa"/>
            <w:shd w:val="clear" w:color="auto" w:fill="auto"/>
            <w:hideMark/>
          </w:tcPr>
          <w:p w14:paraId="4BE75DD5" w14:textId="77777777" w:rsidR="00D27242" w:rsidRPr="007950DB" w:rsidRDefault="00D27242" w:rsidP="00823632">
            <w:pPr>
              <w:spacing w:after="0" w:line="240" w:lineRule="auto"/>
              <w:rPr>
                <w:sz w:val="20"/>
                <w:szCs w:val="20"/>
              </w:rPr>
            </w:pPr>
            <w:r w:rsidRPr="007950DB">
              <w:rPr>
                <w:sz w:val="20"/>
                <w:szCs w:val="20"/>
              </w:rPr>
              <w:t>LCC Natural Features Zone at Beveridge Station, from Dingo Ck to Buckland River East Branch. Maintain a 50 m SPZ each side of stream.</w:t>
            </w:r>
          </w:p>
        </w:tc>
        <w:tc>
          <w:tcPr>
            <w:tcW w:w="2552" w:type="dxa"/>
          </w:tcPr>
          <w:p w14:paraId="0607A2AD" w14:textId="77777777" w:rsidR="00D27242" w:rsidRPr="007950DB" w:rsidRDefault="00D27242" w:rsidP="00823632">
            <w:pPr>
              <w:spacing w:after="0" w:line="240" w:lineRule="auto"/>
              <w:rPr>
                <w:sz w:val="20"/>
                <w:szCs w:val="20"/>
              </w:rPr>
            </w:pPr>
          </w:p>
        </w:tc>
      </w:tr>
      <w:tr w:rsidR="00D27242" w:rsidRPr="0072402C" w14:paraId="5DB78705" w14:textId="77777777" w:rsidTr="0085383A">
        <w:trPr>
          <w:cantSplit/>
          <w:trHeight w:val="315"/>
        </w:trPr>
        <w:tc>
          <w:tcPr>
            <w:tcW w:w="1242" w:type="dxa"/>
            <w:shd w:val="clear" w:color="auto" w:fill="auto"/>
            <w:noWrap/>
            <w:hideMark/>
          </w:tcPr>
          <w:p w14:paraId="72A17AFE"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37F84A3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Buffalo River upstream of Dandongadale</w:t>
            </w:r>
          </w:p>
        </w:tc>
        <w:tc>
          <w:tcPr>
            <w:tcW w:w="1984" w:type="dxa"/>
            <w:shd w:val="clear" w:color="auto" w:fill="auto"/>
          </w:tcPr>
          <w:p w14:paraId="4B435DF8"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7278CBF5" w14:textId="77777777" w:rsidR="00D27242" w:rsidRPr="007950DB" w:rsidRDefault="00D27242" w:rsidP="00823632">
            <w:pPr>
              <w:spacing w:after="0" w:line="240" w:lineRule="auto"/>
              <w:rPr>
                <w:sz w:val="20"/>
                <w:szCs w:val="20"/>
              </w:rPr>
            </w:pPr>
            <w:r w:rsidRPr="007950DB">
              <w:rPr>
                <w:sz w:val="20"/>
                <w:szCs w:val="20"/>
              </w:rPr>
              <w:t>Maintain a 200 m SPZ; LCC Streamside conservation Natural Features Zone upstream of Catherine Station on east and west branches. Maintain a 50 m SMZ buffer each side of the remainder of the river</w:t>
            </w:r>
            <w:r>
              <w:rPr>
                <w:sz w:val="20"/>
                <w:szCs w:val="20"/>
              </w:rPr>
              <w:t>.</w:t>
            </w:r>
          </w:p>
        </w:tc>
        <w:tc>
          <w:tcPr>
            <w:tcW w:w="2552" w:type="dxa"/>
          </w:tcPr>
          <w:p w14:paraId="1F35602E" w14:textId="77777777" w:rsidR="00D27242" w:rsidRPr="007950DB" w:rsidRDefault="00D27242" w:rsidP="00823632">
            <w:pPr>
              <w:spacing w:after="0" w:line="240" w:lineRule="auto"/>
              <w:rPr>
                <w:sz w:val="20"/>
                <w:szCs w:val="20"/>
              </w:rPr>
            </w:pPr>
            <w:r w:rsidRPr="00D27242">
              <w:rPr>
                <w:sz w:val="20"/>
                <w:szCs w:val="20"/>
              </w:rPr>
              <w:t>Develop and comply with a SMZ plan</w:t>
            </w:r>
          </w:p>
        </w:tc>
      </w:tr>
      <w:tr w:rsidR="00D27242" w:rsidRPr="0072402C" w14:paraId="47616384" w14:textId="77777777" w:rsidTr="0085383A">
        <w:trPr>
          <w:cantSplit/>
          <w:trHeight w:val="315"/>
        </w:trPr>
        <w:tc>
          <w:tcPr>
            <w:tcW w:w="1242" w:type="dxa"/>
            <w:shd w:val="clear" w:color="auto" w:fill="auto"/>
            <w:noWrap/>
            <w:hideMark/>
          </w:tcPr>
          <w:p w14:paraId="64C3C180"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44E340E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Buffalo River upstream of Dandongadale</w:t>
            </w:r>
          </w:p>
        </w:tc>
        <w:tc>
          <w:tcPr>
            <w:tcW w:w="1984" w:type="dxa"/>
            <w:shd w:val="clear" w:color="auto" w:fill="auto"/>
          </w:tcPr>
          <w:p w14:paraId="5D3E1CAF"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32DF50F3" w14:textId="77777777" w:rsidR="00D27242" w:rsidRPr="007950DB" w:rsidRDefault="00D27242" w:rsidP="00823632">
            <w:pPr>
              <w:spacing w:after="0" w:line="240" w:lineRule="auto"/>
              <w:rPr>
                <w:sz w:val="20"/>
                <w:szCs w:val="20"/>
              </w:rPr>
            </w:pPr>
            <w:r w:rsidRPr="007950DB">
              <w:rPr>
                <w:sz w:val="20"/>
                <w:szCs w:val="20"/>
              </w:rPr>
              <w:t>Maintain a 200 m SPZ; LCC Streamside conservation Natural Features Zone upstream of Catherine Station on east and west branches. Maintain a 50 m SMZ buffer each side of the remainder of the river</w:t>
            </w:r>
            <w:r>
              <w:rPr>
                <w:sz w:val="20"/>
                <w:szCs w:val="20"/>
              </w:rPr>
              <w:t>.</w:t>
            </w:r>
          </w:p>
        </w:tc>
        <w:tc>
          <w:tcPr>
            <w:tcW w:w="2552" w:type="dxa"/>
          </w:tcPr>
          <w:p w14:paraId="3C3138EB"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7403730E" w14:textId="77777777" w:rsidTr="0085383A">
        <w:trPr>
          <w:cantSplit/>
          <w:trHeight w:val="315"/>
        </w:trPr>
        <w:tc>
          <w:tcPr>
            <w:tcW w:w="1242" w:type="dxa"/>
            <w:shd w:val="clear" w:color="auto" w:fill="auto"/>
            <w:noWrap/>
            <w:hideMark/>
          </w:tcPr>
          <w:p w14:paraId="7E33981D"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1C5F9696"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Clear Creek (Tributary of Buckland River)</w:t>
            </w:r>
          </w:p>
        </w:tc>
        <w:tc>
          <w:tcPr>
            <w:tcW w:w="1984" w:type="dxa"/>
            <w:shd w:val="clear" w:color="auto" w:fill="auto"/>
          </w:tcPr>
          <w:p w14:paraId="1A20AA52"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7232DD9C" w14:textId="77777777" w:rsidR="00D27242" w:rsidRPr="007950DB" w:rsidRDefault="00D27242" w:rsidP="00823632">
            <w:pPr>
              <w:spacing w:after="0" w:line="240" w:lineRule="auto"/>
              <w:rPr>
                <w:sz w:val="20"/>
                <w:szCs w:val="20"/>
              </w:rPr>
            </w:pPr>
            <w:r w:rsidRPr="007950DB">
              <w:rPr>
                <w:sz w:val="20"/>
                <w:szCs w:val="20"/>
              </w:rPr>
              <w:t>Maintain a 50 m SMZ each side of stream</w:t>
            </w:r>
            <w:r>
              <w:rPr>
                <w:sz w:val="20"/>
                <w:szCs w:val="20"/>
              </w:rPr>
              <w:t>.</w:t>
            </w:r>
          </w:p>
        </w:tc>
        <w:tc>
          <w:tcPr>
            <w:tcW w:w="2552" w:type="dxa"/>
          </w:tcPr>
          <w:p w14:paraId="246C9100"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5F486934" w14:textId="77777777" w:rsidTr="0085383A">
        <w:trPr>
          <w:cantSplit/>
          <w:trHeight w:val="315"/>
        </w:trPr>
        <w:tc>
          <w:tcPr>
            <w:tcW w:w="1242" w:type="dxa"/>
            <w:shd w:val="clear" w:color="auto" w:fill="auto"/>
            <w:noWrap/>
            <w:hideMark/>
          </w:tcPr>
          <w:p w14:paraId="4361D9EB"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1BF1F3B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Conic Range (partly State forest)</w:t>
            </w:r>
          </w:p>
        </w:tc>
        <w:tc>
          <w:tcPr>
            <w:tcW w:w="1984" w:type="dxa"/>
            <w:shd w:val="clear" w:color="auto" w:fill="auto"/>
          </w:tcPr>
          <w:p w14:paraId="2C1EE00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Ridge-line features</w:t>
            </w:r>
          </w:p>
        </w:tc>
        <w:tc>
          <w:tcPr>
            <w:tcW w:w="2268" w:type="dxa"/>
            <w:shd w:val="clear" w:color="auto" w:fill="auto"/>
            <w:hideMark/>
          </w:tcPr>
          <w:p w14:paraId="37849F98" w14:textId="77777777" w:rsidR="00D27242" w:rsidRPr="007950DB" w:rsidRDefault="00D27242" w:rsidP="00823632">
            <w:pPr>
              <w:spacing w:after="0" w:line="240" w:lineRule="auto"/>
              <w:rPr>
                <w:sz w:val="20"/>
                <w:szCs w:val="20"/>
              </w:rPr>
            </w:pPr>
            <w:r w:rsidRPr="007950DB">
              <w:rPr>
                <w:sz w:val="20"/>
                <w:szCs w:val="20"/>
              </w:rPr>
              <w:t>Maintain within SPZ</w:t>
            </w:r>
            <w:r>
              <w:rPr>
                <w:sz w:val="20"/>
                <w:szCs w:val="20"/>
              </w:rPr>
              <w:t>.</w:t>
            </w:r>
          </w:p>
        </w:tc>
        <w:tc>
          <w:tcPr>
            <w:tcW w:w="2552" w:type="dxa"/>
          </w:tcPr>
          <w:p w14:paraId="75EB4F26" w14:textId="77777777" w:rsidR="00D27242" w:rsidRPr="007950DB" w:rsidRDefault="00D27242" w:rsidP="00823632">
            <w:pPr>
              <w:spacing w:after="0" w:line="240" w:lineRule="auto"/>
              <w:rPr>
                <w:sz w:val="20"/>
                <w:szCs w:val="20"/>
              </w:rPr>
            </w:pPr>
          </w:p>
        </w:tc>
      </w:tr>
      <w:tr w:rsidR="00D27242" w:rsidRPr="0072402C" w14:paraId="19897168" w14:textId="77777777" w:rsidTr="0085383A">
        <w:trPr>
          <w:cantSplit/>
          <w:trHeight w:val="315"/>
        </w:trPr>
        <w:tc>
          <w:tcPr>
            <w:tcW w:w="1242" w:type="dxa"/>
            <w:shd w:val="clear" w:color="auto" w:fill="auto"/>
            <w:noWrap/>
            <w:hideMark/>
          </w:tcPr>
          <w:p w14:paraId="77F8C83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1E265F32"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Dandongadale River</w:t>
            </w:r>
          </w:p>
        </w:tc>
        <w:tc>
          <w:tcPr>
            <w:tcW w:w="1984" w:type="dxa"/>
            <w:shd w:val="clear" w:color="auto" w:fill="auto"/>
          </w:tcPr>
          <w:p w14:paraId="411EBA09"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52D3BFF0" w14:textId="77777777" w:rsidR="00D27242" w:rsidRPr="007950DB" w:rsidRDefault="00D27242" w:rsidP="00823632">
            <w:pPr>
              <w:spacing w:after="0" w:line="240" w:lineRule="auto"/>
              <w:rPr>
                <w:sz w:val="20"/>
                <w:szCs w:val="20"/>
              </w:rPr>
            </w:pPr>
            <w:r w:rsidRPr="007950DB">
              <w:rPr>
                <w:sz w:val="20"/>
                <w:szCs w:val="20"/>
              </w:rPr>
              <w:t>Maintain a 50 m SMZ each side of river</w:t>
            </w:r>
            <w:r>
              <w:rPr>
                <w:sz w:val="20"/>
                <w:szCs w:val="20"/>
              </w:rPr>
              <w:t>.</w:t>
            </w:r>
          </w:p>
        </w:tc>
        <w:tc>
          <w:tcPr>
            <w:tcW w:w="2552" w:type="dxa"/>
          </w:tcPr>
          <w:p w14:paraId="20773DC5"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7B81D4DF" w14:textId="77777777" w:rsidTr="0085383A">
        <w:trPr>
          <w:cantSplit/>
          <w:trHeight w:val="315"/>
        </w:trPr>
        <w:tc>
          <w:tcPr>
            <w:tcW w:w="1242" w:type="dxa"/>
            <w:shd w:val="clear" w:color="auto" w:fill="auto"/>
            <w:noWrap/>
            <w:hideMark/>
          </w:tcPr>
          <w:p w14:paraId="48D05728"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7BAC7218"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Dandongadale River</w:t>
            </w:r>
          </w:p>
        </w:tc>
        <w:tc>
          <w:tcPr>
            <w:tcW w:w="1984" w:type="dxa"/>
            <w:shd w:val="clear" w:color="auto" w:fill="auto"/>
          </w:tcPr>
          <w:p w14:paraId="21A1F762"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5D9C3D65" w14:textId="77777777" w:rsidR="00D27242" w:rsidRPr="007950DB" w:rsidRDefault="00D27242" w:rsidP="00823632">
            <w:pPr>
              <w:spacing w:after="0" w:line="240" w:lineRule="auto"/>
              <w:rPr>
                <w:sz w:val="20"/>
                <w:szCs w:val="20"/>
              </w:rPr>
            </w:pPr>
            <w:r w:rsidRPr="007950DB">
              <w:rPr>
                <w:sz w:val="20"/>
                <w:szCs w:val="20"/>
              </w:rPr>
              <w:t>Maintain a 50 m SMZ each side of river</w:t>
            </w:r>
            <w:r>
              <w:rPr>
                <w:sz w:val="20"/>
                <w:szCs w:val="20"/>
              </w:rPr>
              <w:t>.</w:t>
            </w:r>
          </w:p>
        </w:tc>
        <w:tc>
          <w:tcPr>
            <w:tcW w:w="2552" w:type="dxa"/>
          </w:tcPr>
          <w:p w14:paraId="4DEC40E1"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3C7F753C" w14:textId="77777777" w:rsidTr="0085383A">
        <w:trPr>
          <w:cantSplit/>
          <w:trHeight w:val="315"/>
        </w:trPr>
        <w:tc>
          <w:tcPr>
            <w:tcW w:w="1242" w:type="dxa"/>
            <w:shd w:val="clear" w:color="auto" w:fill="auto"/>
            <w:noWrap/>
            <w:hideMark/>
          </w:tcPr>
          <w:p w14:paraId="3ED066BF"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5C02916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Granite Peak</w:t>
            </w:r>
          </w:p>
        </w:tc>
        <w:tc>
          <w:tcPr>
            <w:tcW w:w="1984" w:type="dxa"/>
            <w:shd w:val="clear" w:color="auto" w:fill="auto"/>
          </w:tcPr>
          <w:p w14:paraId="69917C27"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RNE Natural site. Mountain Views from Omeo Hwy</w:t>
            </w:r>
          </w:p>
        </w:tc>
        <w:tc>
          <w:tcPr>
            <w:tcW w:w="2268" w:type="dxa"/>
            <w:shd w:val="clear" w:color="auto" w:fill="auto"/>
            <w:hideMark/>
          </w:tcPr>
          <w:p w14:paraId="0D54CC8C" w14:textId="77777777" w:rsidR="00D27242" w:rsidRPr="007950DB" w:rsidRDefault="00D27242" w:rsidP="00823632">
            <w:pPr>
              <w:spacing w:after="0" w:line="240" w:lineRule="auto"/>
              <w:rPr>
                <w:sz w:val="20"/>
                <w:szCs w:val="20"/>
              </w:rPr>
            </w:pPr>
            <w:r w:rsidRPr="007950DB">
              <w:rPr>
                <w:sz w:val="20"/>
                <w:szCs w:val="20"/>
              </w:rPr>
              <w:t>Maintain as SMZ in State forest, above 1100 m elevation</w:t>
            </w:r>
            <w:r>
              <w:rPr>
                <w:sz w:val="20"/>
                <w:szCs w:val="20"/>
              </w:rPr>
              <w:t>.</w:t>
            </w:r>
          </w:p>
        </w:tc>
        <w:tc>
          <w:tcPr>
            <w:tcW w:w="2552" w:type="dxa"/>
          </w:tcPr>
          <w:p w14:paraId="0937CB50"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32FCE67C" w14:textId="77777777" w:rsidTr="0085383A">
        <w:trPr>
          <w:cantSplit/>
          <w:trHeight w:val="315"/>
        </w:trPr>
        <w:tc>
          <w:tcPr>
            <w:tcW w:w="1242" w:type="dxa"/>
            <w:shd w:val="clear" w:color="auto" w:fill="auto"/>
            <w:noWrap/>
            <w:hideMark/>
          </w:tcPr>
          <w:p w14:paraId="00C148FB"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121971EB"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 xml:space="preserve">Harkers Creek (Mitta Mitta) </w:t>
            </w:r>
          </w:p>
        </w:tc>
        <w:tc>
          <w:tcPr>
            <w:tcW w:w="1984" w:type="dxa"/>
            <w:shd w:val="clear" w:color="auto" w:fill="auto"/>
          </w:tcPr>
          <w:p w14:paraId="753408B4"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683EDFE8" w14:textId="77777777" w:rsidR="00D27242" w:rsidRPr="007950DB" w:rsidRDefault="00D27242" w:rsidP="00823632">
            <w:pPr>
              <w:spacing w:after="0" w:line="240" w:lineRule="auto"/>
              <w:rPr>
                <w:sz w:val="20"/>
                <w:szCs w:val="20"/>
              </w:rPr>
            </w:pPr>
            <w:r w:rsidRPr="007950DB">
              <w:rPr>
                <w:sz w:val="20"/>
                <w:szCs w:val="20"/>
              </w:rPr>
              <w:t>Maintain a 50 m SPZ each side of stream</w:t>
            </w:r>
            <w:r>
              <w:rPr>
                <w:sz w:val="20"/>
                <w:szCs w:val="20"/>
              </w:rPr>
              <w:t>.</w:t>
            </w:r>
          </w:p>
        </w:tc>
        <w:tc>
          <w:tcPr>
            <w:tcW w:w="2552" w:type="dxa"/>
          </w:tcPr>
          <w:p w14:paraId="4F20A8EA" w14:textId="77777777" w:rsidR="00D27242" w:rsidRPr="007950DB" w:rsidRDefault="00D27242" w:rsidP="00823632">
            <w:pPr>
              <w:spacing w:after="0" w:line="240" w:lineRule="auto"/>
              <w:rPr>
                <w:sz w:val="20"/>
                <w:szCs w:val="20"/>
              </w:rPr>
            </w:pPr>
          </w:p>
        </w:tc>
      </w:tr>
      <w:tr w:rsidR="00D27242" w:rsidRPr="0072402C" w14:paraId="5C7A9FD7" w14:textId="77777777" w:rsidTr="0085383A">
        <w:trPr>
          <w:cantSplit/>
          <w:trHeight w:val="315"/>
        </w:trPr>
        <w:tc>
          <w:tcPr>
            <w:tcW w:w="1242" w:type="dxa"/>
            <w:shd w:val="clear" w:color="auto" w:fill="auto"/>
            <w:noWrap/>
            <w:hideMark/>
          </w:tcPr>
          <w:p w14:paraId="2B22F5D8"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773E2E4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Harrietville Valley (vicinity of Harrietville) and Ovens River, West Branch</w:t>
            </w:r>
          </w:p>
        </w:tc>
        <w:tc>
          <w:tcPr>
            <w:tcW w:w="1984" w:type="dxa"/>
            <w:shd w:val="clear" w:color="auto" w:fill="auto"/>
          </w:tcPr>
          <w:p w14:paraId="2782D062"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NTA(V) recorded, Visual corridor and natural water feature, LCC recommendation</w:t>
            </w:r>
          </w:p>
        </w:tc>
        <w:tc>
          <w:tcPr>
            <w:tcW w:w="2268" w:type="dxa"/>
            <w:shd w:val="clear" w:color="auto" w:fill="auto"/>
            <w:hideMark/>
          </w:tcPr>
          <w:p w14:paraId="6081110C" w14:textId="77777777" w:rsidR="00D27242" w:rsidRPr="007950DB" w:rsidRDefault="00D27242" w:rsidP="00823632">
            <w:pPr>
              <w:spacing w:after="0" w:line="240" w:lineRule="auto"/>
              <w:rPr>
                <w:sz w:val="20"/>
                <w:szCs w:val="20"/>
              </w:rPr>
            </w:pPr>
            <w:r w:rsidRPr="007950DB">
              <w:rPr>
                <w:sz w:val="20"/>
                <w:szCs w:val="20"/>
              </w:rPr>
              <w:t>Maintain a 20 m SMZ each side of the Great Alpine Road. 200 m LCC Streamside Conservation Natural Features Zone on Ovens River West Branch downstream of Gunns Creek</w:t>
            </w:r>
            <w:r>
              <w:rPr>
                <w:sz w:val="20"/>
                <w:szCs w:val="20"/>
              </w:rPr>
              <w:t>.</w:t>
            </w:r>
          </w:p>
        </w:tc>
        <w:tc>
          <w:tcPr>
            <w:tcW w:w="2552" w:type="dxa"/>
          </w:tcPr>
          <w:p w14:paraId="5277E435"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47E466EA" w14:textId="77777777" w:rsidTr="0085383A">
        <w:trPr>
          <w:cantSplit/>
          <w:trHeight w:val="315"/>
        </w:trPr>
        <w:tc>
          <w:tcPr>
            <w:tcW w:w="1242" w:type="dxa"/>
            <w:shd w:val="clear" w:color="auto" w:fill="auto"/>
            <w:noWrap/>
            <w:hideMark/>
          </w:tcPr>
          <w:p w14:paraId="6752EC18"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7338519F"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Mitta Mitta Valley (downstream of Mitta Mitta)</w:t>
            </w:r>
          </w:p>
        </w:tc>
        <w:tc>
          <w:tcPr>
            <w:tcW w:w="1984" w:type="dxa"/>
            <w:shd w:val="clear" w:color="auto" w:fill="auto"/>
          </w:tcPr>
          <w:p w14:paraId="52A03919"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NTA(V) classified, Visual corridor and natural water feature</w:t>
            </w:r>
          </w:p>
        </w:tc>
        <w:tc>
          <w:tcPr>
            <w:tcW w:w="2268" w:type="dxa"/>
            <w:shd w:val="clear" w:color="auto" w:fill="auto"/>
            <w:hideMark/>
          </w:tcPr>
          <w:p w14:paraId="67BB4321" w14:textId="77777777" w:rsidR="00D27242" w:rsidRPr="007950DB" w:rsidRDefault="00D27242" w:rsidP="00823632">
            <w:pPr>
              <w:spacing w:after="0" w:line="240" w:lineRule="auto"/>
              <w:rPr>
                <w:sz w:val="20"/>
                <w:szCs w:val="20"/>
              </w:rPr>
            </w:pPr>
            <w:r w:rsidRPr="007950DB">
              <w:rPr>
                <w:sz w:val="20"/>
                <w:szCs w:val="20"/>
              </w:rPr>
              <w:t>Maintain a 50 m SMZ each side of road where State forest</w:t>
            </w:r>
            <w:r>
              <w:rPr>
                <w:sz w:val="20"/>
                <w:szCs w:val="20"/>
              </w:rPr>
              <w:t>.</w:t>
            </w:r>
          </w:p>
        </w:tc>
        <w:tc>
          <w:tcPr>
            <w:tcW w:w="2552" w:type="dxa"/>
          </w:tcPr>
          <w:p w14:paraId="160B3B08"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2B60A2F6" w14:textId="77777777" w:rsidTr="0085383A">
        <w:trPr>
          <w:cantSplit/>
          <w:trHeight w:val="315"/>
        </w:trPr>
        <w:tc>
          <w:tcPr>
            <w:tcW w:w="1242" w:type="dxa"/>
            <w:shd w:val="clear" w:color="auto" w:fill="auto"/>
            <w:noWrap/>
            <w:hideMark/>
          </w:tcPr>
          <w:p w14:paraId="204D040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459FBB3C"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Mt Murramurrangbong and Mt Big Ben</w:t>
            </w:r>
          </w:p>
        </w:tc>
        <w:tc>
          <w:tcPr>
            <w:tcW w:w="1984" w:type="dxa"/>
            <w:shd w:val="clear" w:color="auto" w:fill="auto"/>
          </w:tcPr>
          <w:p w14:paraId="1BDEC5F7"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Indicative aesthetic value</w:t>
            </w:r>
          </w:p>
        </w:tc>
        <w:tc>
          <w:tcPr>
            <w:tcW w:w="2268" w:type="dxa"/>
            <w:shd w:val="clear" w:color="auto" w:fill="auto"/>
            <w:hideMark/>
          </w:tcPr>
          <w:p w14:paraId="4C5D4E0D" w14:textId="77777777" w:rsidR="00D27242" w:rsidRPr="007950DB" w:rsidRDefault="00D27242" w:rsidP="00823632">
            <w:pPr>
              <w:spacing w:after="0" w:line="240" w:lineRule="auto"/>
              <w:rPr>
                <w:sz w:val="20"/>
                <w:szCs w:val="20"/>
              </w:rPr>
            </w:pPr>
            <w:r w:rsidRPr="007950DB">
              <w:rPr>
                <w:sz w:val="20"/>
                <w:szCs w:val="20"/>
              </w:rPr>
              <w:t>Mt Murramurrangbong is SPZ and Mt Big Ben (National Estate) summit is SPZ. Coupe design.</w:t>
            </w:r>
          </w:p>
        </w:tc>
        <w:tc>
          <w:tcPr>
            <w:tcW w:w="2552" w:type="dxa"/>
          </w:tcPr>
          <w:p w14:paraId="328820D7" w14:textId="77777777" w:rsidR="00D27242" w:rsidRPr="007950DB" w:rsidRDefault="00D27242" w:rsidP="00823632">
            <w:pPr>
              <w:spacing w:after="0" w:line="240" w:lineRule="auto"/>
              <w:rPr>
                <w:sz w:val="20"/>
                <w:szCs w:val="20"/>
              </w:rPr>
            </w:pPr>
          </w:p>
        </w:tc>
      </w:tr>
      <w:tr w:rsidR="00D27242" w:rsidRPr="0072402C" w14:paraId="1B5CE9FD" w14:textId="77777777" w:rsidTr="0085383A">
        <w:trPr>
          <w:cantSplit/>
          <w:trHeight w:val="315"/>
        </w:trPr>
        <w:tc>
          <w:tcPr>
            <w:tcW w:w="1242" w:type="dxa"/>
            <w:shd w:val="clear" w:color="auto" w:fill="auto"/>
            <w:noWrap/>
            <w:hideMark/>
          </w:tcPr>
          <w:p w14:paraId="35587C74"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1EAB33C0"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Mt Pinnibar</w:t>
            </w:r>
          </w:p>
        </w:tc>
        <w:tc>
          <w:tcPr>
            <w:tcW w:w="1984" w:type="dxa"/>
            <w:shd w:val="clear" w:color="auto" w:fill="auto"/>
          </w:tcPr>
          <w:p w14:paraId="28ED1CC6"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Scenic mountain views</w:t>
            </w:r>
          </w:p>
        </w:tc>
        <w:tc>
          <w:tcPr>
            <w:tcW w:w="2268" w:type="dxa"/>
            <w:shd w:val="clear" w:color="auto" w:fill="auto"/>
            <w:hideMark/>
          </w:tcPr>
          <w:p w14:paraId="2B75B178" w14:textId="77777777" w:rsidR="00D27242" w:rsidRPr="007950DB" w:rsidRDefault="00D27242" w:rsidP="00823632">
            <w:pPr>
              <w:spacing w:after="0" w:line="240" w:lineRule="auto"/>
              <w:rPr>
                <w:sz w:val="20"/>
                <w:szCs w:val="20"/>
              </w:rPr>
            </w:pPr>
            <w:r w:rsidRPr="007950DB">
              <w:rPr>
                <w:sz w:val="20"/>
                <w:szCs w:val="20"/>
              </w:rPr>
              <w:t>Located in LCC Natural Features and Scenic Reserve</w:t>
            </w:r>
            <w:r>
              <w:rPr>
                <w:sz w:val="20"/>
                <w:szCs w:val="20"/>
              </w:rPr>
              <w:t>.</w:t>
            </w:r>
          </w:p>
        </w:tc>
        <w:tc>
          <w:tcPr>
            <w:tcW w:w="2552" w:type="dxa"/>
          </w:tcPr>
          <w:p w14:paraId="5D2624C1" w14:textId="77777777" w:rsidR="00D27242" w:rsidRPr="007950DB" w:rsidRDefault="00D27242" w:rsidP="00823632">
            <w:pPr>
              <w:spacing w:after="0" w:line="240" w:lineRule="auto"/>
              <w:rPr>
                <w:sz w:val="20"/>
                <w:szCs w:val="20"/>
              </w:rPr>
            </w:pPr>
          </w:p>
        </w:tc>
      </w:tr>
      <w:tr w:rsidR="00D27242" w:rsidRPr="0072402C" w14:paraId="34A4060F" w14:textId="77777777" w:rsidTr="0085383A">
        <w:trPr>
          <w:cantSplit/>
          <w:trHeight w:val="315"/>
        </w:trPr>
        <w:tc>
          <w:tcPr>
            <w:tcW w:w="1242" w:type="dxa"/>
            <w:shd w:val="clear" w:color="auto" w:fill="auto"/>
            <w:noWrap/>
            <w:hideMark/>
          </w:tcPr>
          <w:p w14:paraId="56895BA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6E8D560D"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Murmungee Basin, Flagstaff Range (western aspect) from Lady Newton Drive to Taylors Gap</w:t>
            </w:r>
          </w:p>
        </w:tc>
        <w:tc>
          <w:tcPr>
            <w:tcW w:w="1984" w:type="dxa"/>
            <w:shd w:val="clear" w:color="auto" w:fill="auto"/>
          </w:tcPr>
          <w:p w14:paraId="3F2B28C2"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NTA(V) classified</w:t>
            </w:r>
          </w:p>
        </w:tc>
        <w:tc>
          <w:tcPr>
            <w:tcW w:w="2268" w:type="dxa"/>
            <w:shd w:val="clear" w:color="auto" w:fill="auto"/>
            <w:hideMark/>
          </w:tcPr>
          <w:p w14:paraId="75C77403" w14:textId="77777777" w:rsidR="00D27242" w:rsidRPr="007950DB" w:rsidRDefault="00D27242" w:rsidP="00823632">
            <w:pPr>
              <w:spacing w:after="0" w:line="240" w:lineRule="auto"/>
              <w:rPr>
                <w:sz w:val="20"/>
                <w:szCs w:val="20"/>
              </w:rPr>
            </w:pPr>
            <w:r w:rsidRPr="007950DB">
              <w:rPr>
                <w:sz w:val="20"/>
                <w:szCs w:val="20"/>
              </w:rPr>
              <w:t>SPZ provides protection</w:t>
            </w:r>
            <w:r>
              <w:rPr>
                <w:sz w:val="20"/>
                <w:szCs w:val="20"/>
              </w:rPr>
              <w:t>.</w:t>
            </w:r>
          </w:p>
        </w:tc>
        <w:tc>
          <w:tcPr>
            <w:tcW w:w="2552" w:type="dxa"/>
          </w:tcPr>
          <w:p w14:paraId="7FBA999D" w14:textId="77777777" w:rsidR="00D27242" w:rsidRPr="007950DB" w:rsidRDefault="00D27242" w:rsidP="00823632">
            <w:pPr>
              <w:spacing w:after="0" w:line="240" w:lineRule="auto"/>
              <w:rPr>
                <w:sz w:val="20"/>
                <w:szCs w:val="20"/>
              </w:rPr>
            </w:pPr>
          </w:p>
        </w:tc>
      </w:tr>
      <w:tr w:rsidR="00D27242" w:rsidRPr="0072402C" w14:paraId="66E46F63" w14:textId="77777777" w:rsidTr="0085383A">
        <w:trPr>
          <w:cantSplit/>
          <w:trHeight w:val="315"/>
        </w:trPr>
        <w:tc>
          <w:tcPr>
            <w:tcW w:w="1242" w:type="dxa"/>
            <w:shd w:val="clear" w:color="auto" w:fill="auto"/>
            <w:noWrap/>
            <w:hideMark/>
          </w:tcPr>
          <w:p w14:paraId="13894831"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14A33201"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Myrtle (Barwidgee) Creek Valley (vicinity of Myrtleford)</w:t>
            </w:r>
          </w:p>
        </w:tc>
        <w:tc>
          <w:tcPr>
            <w:tcW w:w="1984" w:type="dxa"/>
            <w:shd w:val="clear" w:color="auto" w:fill="auto"/>
          </w:tcPr>
          <w:p w14:paraId="53C21EA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NTA(V) classified, Visual corridor and natural water</w:t>
            </w:r>
          </w:p>
        </w:tc>
        <w:tc>
          <w:tcPr>
            <w:tcW w:w="2268" w:type="dxa"/>
            <w:shd w:val="clear" w:color="auto" w:fill="auto"/>
            <w:hideMark/>
          </w:tcPr>
          <w:p w14:paraId="591F327A" w14:textId="77777777" w:rsidR="00D27242" w:rsidRPr="007950DB" w:rsidRDefault="00D27242" w:rsidP="00823632">
            <w:pPr>
              <w:spacing w:after="0" w:line="240" w:lineRule="auto"/>
              <w:rPr>
                <w:sz w:val="20"/>
                <w:szCs w:val="20"/>
              </w:rPr>
            </w:pPr>
            <w:r w:rsidRPr="007950DB">
              <w:rPr>
                <w:sz w:val="20"/>
                <w:szCs w:val="20"/>
              </w:rPr>
              <w:t>Maintain a 50 m SPZ on State forest side of Stanley to Barwidgee Road feature</w:t>
            </w:r>
            <w:r>
              <w:rPr>
                <w:sz w:val="20"/>
                <w:szCs w:val="20"/>
              </w:rPr>
              <w:t>.</w:t>
            </w:r>
          </w:p>
        </w:tc>
        <w:tc>
          <w:tcPr>
            <w:tcW w:w="2552" w:type="dxa"/>
          </w:tcPr>
          <w:p w14:paraId="1CE0608B" w14:textId="77777777" w:rsidR="00D27242" w:rsidRPr="007950DB" w:rsidRDefault="00D27242" w:rsidP="00823632">
            <w:pPr>
              <w:spacing w:after="0" w:line="240" w:lineRule="auto"/>
              <w:rPr>
                <w:sz w:val="20"/>
                <w:szCs w:val="20"/>
              </w:rPr>
            </w:pPr>
          </w:p>
        </w:tc>
      </w:tr>
      <w:tr w:rsidR="00D27242" w:rsidRPr="0072402C" w14:paraId="56048E98" w14:textId="77777777" w:rsidTr="0085383A">
        <w:trPr>
          <w:cantSplit/>
          <w:trHeight w:val="315"/>
        </w:trPr>
        <w:tc>
          <w:tcPr>
            <w:tcW w:w="1242" w:type="dxa"/>
            <w:shd w:val="clear" w:color="auto" w:fill="auto"/>
            <w:noWrap/>
            <w:hideMark/>
          </w:tcPr>
          <w:p w14:paraId="6492205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r>
              <w:rPr>
                <w:rFonts w:asciiTheme="minorHAnsi" w:eastAsia="Times New Roman" w:hAnsiTheme="minorHAnsi" w:cstheme="minorHAnsi"/>
                <w:color w:val="000000"/>
                <w:sz w:val="20"/>
                <w:szCs w:val="20"/>
                <w:lang w:eastAsia="en-AU"/>
              </w:rPr>
              <w:t xml:space="preserve"> </w:t>
            </w:r>
          </w:p>
        </w:tc>
        <w:tc>
          <w:tcPr>
            <w:tcW w:w="1560" w:type="dxa"/>
            <w:shd w:val="clear" w:color="auto" w:fill="auto"/>
            <w:hideMark/>
          </w:tcPr>
          <w:p w14:paraId="54EEF78D"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Nariel-Benambra Road</w:t>
            </w:r>
          </w:p>
        </w:tc>
        <w:tc>
          <w:tcPr>
            <w:tcW w:w="1984" w:type="dxa"/>
            <w:shd w:val="clear" w:color="auto" w:fill="auto"/>
          </w:tcPr>
          <w:p w14:paraId="6E9BCF89"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Scenic corridor for tourist road</w:t>
            </w:r>
          </w:p>
        </w:tc>
        <w:tc>
          <w:tcPr>
            <w:tcW w:w="2268" w:type="dxa"/>
            <w:shd w:val="clear" w:color="auto" w:fill="auto"/>
            <w:hideMark/>
          </w:tcPr>
          <w:p w14:paraId="6A75A983" w14:textId="77777777" w:rsidR="00D27242" w:rsidRPr="007950DB" w:rsidRDefault="00D27242" w:rsidP="00823632">
            <w:pPr>
              <w:spacing w:after="0" w:line="240" w:lineRule="auto"/>
              <w:rPr>
                <w:sz w:val="20"/>
                <w:szCs w:val="20"/>
              </w:rPr>
            </w:pPr>
            <w:r w:rsidRPr="007950DB">
              <w:rPr>
                <w:sz w:val="20"/>
                <w:szCs w:val="20"/>
              </w:rPr>
              <w:t>Maintain a 50 m SMZ each side of road</w:t>
            </w:r>
            <w:r>
              <w:rPr>
                <w:sz w:val="20"/>
                <w:szCs w:val="20"/>
              </w:rPr>
              <w:t>.</w:t>
            </w:r>
          </w:p>
        </w:tc>
        <w:tc>
          <w:tcPr>
            <w:tcW w:w="2552" w:type="dxa"/>
          </w:tcPr>
          <w:p w14:paraId="3EF4F269"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48FAA5F9" w14:textId="77777777" w:rsidTr="0085383A">
        <w:trPr>
          <w:cantSplit/>
          <w:trHeight w:val="315"/>
        </w:trPr>
        <w:tc>
          <w:tcPr>
            <w:tcW w:w="1242" w:type="dxa"/>
            <w:shd w:val="clear" w:color="auto" w:fill="auto"/>
            <w:noWrap/>
            <w:hideMark/>
          </w:tcPr>
          <w:p w14:paraId="07DF3F01"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1A80BE6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Pheasant Creek (Tributary of Buckland River)</w:t>
            </w:r>
          </w:p>
        </w:tc>
        <w:tc>
          <w:tcPr>
            <w:tcW w:w="1984" w:type="dxa"/>
            <w:shd w:val="clear" w:color="auto" w:fill="auto"/>
          </w:tcPr>
          <w:p w14:paraId="5815B30F"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53833C63" w14:textId="77777777" w:rsidR="00D27242" w:rsidRPr="007950DB" w:rsidRDefault="00D27242" w:rsidP="00823632">
            <w:pPr>
              <w:spacing w:after="0" w:line="240" w:lineRule="auto"/>
              <w:rPr>
                <w:sz w:val="20"/>
                <w:szCs w:val="20"/>
              </w:rPr>
            </w:pPr>
            <w:r w:rsidRPr="007950DB">
              <w:rPr>
                <w:sz w:val="20"/>
                <w:szCs w:val="20"/>
              </w:rPr>
              <w:t>Maintain a 50 m SMZ each side of stream</w:t>
            </w:r>
            <w:r>
              <w:rPr>
                <w:sz w:val="20"/>
                <w:szCs w:val="20"/>
              </w:rPr>
              <w:t>.</w:t>
            </w:r>
          </w:p>
        </w:tc>
        <w:tc>
          <w:tcPr>
            <w:tcW w:w="2552" w:type="dxa"/>
          </w:tcPr>
          <w:p w14:paraId="6CB0780E"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768F2125" w14:textId="77777777" w:rsidTr="0085383A">
        <w:trPr>
          <w:cantSplit/>
          <w:trHeight w:val="315"/>
        </w:trPr>
        <w:tc>
          <w:tcPr>
            <w:tcW w:w="1242" w:type="dxa"/>
            <w:shd w:val="clear" w:color="auto" w:fill="auto"/>
            <w:noWrap/>
            <w:hideMark/>
          </w:tcPr>
          <w:p w14:paraId="52BE2915"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643AEC7C"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Snowy Creek Waterfall</w:t>
            </w:r>
          </w:p>
        </w:tc>
        <w:tc>
          <w:tcPr>
            <w:tcW w:w="1984" w:type="dxa"/>
            <w:shd w:val="clear" w:color="auto" w:fill="auto"/>
          </w:tcPr>
          <w:p w14:paraId="438F336E"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Natural water feature</w:t>
            </w:r>
          </w:p>
        </w:tc>
        <w:tc>
          <w:tcPr>
            <w:tcW w:w="2268" w:type="dxa"/>
            <w:shd w:val="clear" w:color="auto" w:fill="auto"/>
            <w:hideMark/>
          </w:tcPr>
          <w:p w14:paraId="67B4C964" w14:textId="77777777" w:rsidR="00D27242" w:rsidRPr="007950DB" w:rsidRDefault="00D27242" w:rsidP="00823632">
            <w:pPr>
              <w:spacing w:after="0" w:line="240" w:lineRule="auto"/>
              <w:rPr>
                <w:sz w:val="20"/>
                <w:szCs w:val="20"/>
              </w:rPr>
            </w:pPr>
            <w:r w:rsidRPr="007950DB">
              <w:rPr>
                <w:sz w:val="20"/>
                <w:szCs w:val="20"/>
              </w:rPr>
              <w:t xml:space="preserve">Maintain a 100 m </w:t>
            </w:r>
            <w:r w:rsidRPr="00B30B8D">
              <w:rPr>
                <w:sz w:val="20"/>
                <w:szCs w:val="20"/>
              </w:rPr>
              <w:t xml:space="preserve">radius </w:t>
            </w:r>
            <w:r w:rsidRPr="007950DB">
              <w:rPr>
                <w:sz w:val="20"/>
                <w:szCs w:val="20"/>
              </w:rPr>
              <w:t xml:space="preserve">SPZ </w:t>
            </w:r>
            <w:r>
              <w:rPr>
                <w:sz w:val="20"/>
                <w:szCs w:val="20"/>
              </w:rPr>
              <w:t>over the</w:t>
            </w:r>
            <w:r w:rsidRPr="007950DB">
              <w:rPr>
                <w:sz w:val="20"/>
                <w:szCs w:val="20"/>
              </w:rPr>
              <w:t xml:space="preserve"> falls</w:t>
            </w:r>
            <w:r>
              <w:rPr>
                <w:sz w:val="20"/>
                <w:szCs w:val="20"/>
              </w:rPr>
              <w:t>.</w:t>
            </w:r>
          </w:p>
        </w:tc>
        <w:tc>
          <w:tcPr>
            <w:tcW w:w="2552" w:type="dxa"/>
          </w:tcPr>
          <w:p w14:paraId="1D9EF7A4" w14:textId="77777777" w:rsidR="00D27242" w:rsidRPr="007950DB" w:rsidRDefault="00D27242" w:rsidP="00823632">
            <w:pPr>
              <w:spacing w:after="0" w:line="240" w:lineRule="auto"/>
              <w:rPr>
                <w:sz w:val="20"/>
                <w:szCs w:val="20"/>
              </w:rPr>
            </w:pPr>
          </w:p>
        </w:tc>
      </w:tr>
      <w:tr w:rsidR="00D27242" w:rsidRPr="0072402C" w14:paraId="3B4C4349" w14:textId="77777777" w:rsidTr="0085383A">
        <w:trPr>
          <w:cantSplit/>
          <w:trHeight w:val="315"/>
        </w:trPr>
        <w:tc>
          <w:tcPr>
            <w:tcW w:w="1242" w:type="dxa"/>
            <w:shd w:val="clear" w:color="auto" w:fill="auto"/>
            <w:noWrap/>
            <w:hideMark/>
          </w:tcPr>
          <w:p w14:paraId="6BF78F16"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13392892"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The Pinnacles &amp; Mt Jack including Barwidgee Creek</w:t>
            </w:r>
          </w:p>
        </w:tc>
        <w:tc>
          <w:tcPr>
            <w:tcW w:w="1984" w:type="dxa"/>
            <w:shd w:val="clear" w:color="auto" w:fill="auto"/>
          </w:tcPr>
          <w:p w14:paraId="12D619F8"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Indicative aesthetic value (National Estate)</w:t>
            </w:r>
          </w:p>
        </w:tc>
        <w:tc>
          <w:tcPr>
            <w:tcW w:w="2268" w:type="dxa"/>
            <w:shd w:val="clear" w:color="auto" w:fill="auto"/>
            <w:hideMark/>
          </w:tcPr>
          <w:p w14:paraId="3AAF0A06" w14:textId="77777777" w:rsidR="00D27242" w:rsidRPr="007950DB" w:rsidRDefault="00D27242" w:rsidP="00823632">
            <w:pPr>
              <w:spacing w:after="0" w:line="240" w:lineRule="auto"/>
              <w:rPr>
                <w:sz w:val="20"/>
                <w:szCs w:val="20"/>
              </w:rPr>
            </w:pPr>
            <w:r w:rsidRPr="007950DB">
              <w:rPr>
                <w:sz w:val="20"/>
                <w:szCs w:val="20"/>
              </w:rPr>
              <w:t>Headwaters of Barwidgee Creek is SPZ, some additional SPZ, also coupe design in GMZ</w:t>
            </w:r>
            <w:r>
              <w:rPr>
                <w:sz w:val="20"/>
                <w:szCs w:val="20"/>
              </w:rPr>
              <w:t>.</w:t>
            </w:r>
          </w:p>
        </w:tc>
        <w:tc>
          <w:tcPr>
            <w:tcW w:w="2552" w:type="dxa"/>
          </w:tcPr>
          <w:p w14:paraId="6820543B" w14:textId="77777777" w:rsidR="00D27242" w:rsidRPr="007950DB" w:rsidRDefault="00D27242" w:rsidP="00823632">
            <w:pPr>
              <w:spacing w:after="0" w:line="240" w:lineRule="auto"/>
              <w:rPr>
                <w:sz w:val="20"/>
                <w:szCs w:val="20"/>
              </w:rPr>
            </w:pPr>
          </w:p>
        </w:tc>
      </w:tr>
      <w:tr w:rsidR="00D27242" w:rsidRPr="0072402C" w14:paraId="3F1378F7" w14:textId="77777777" w:rsidTr="0085383A">
        <w:trPr>
          <w:cantSplit/>
          <w:trHeight w:val="315"/>
        </w:trPr>
        <w:tc>
          <w:tcPr>
            <w:tcW w:w="1242" w:type="dxa"/>
            <w:shd w:val="clear" w:color="auto" w:fill="auto"/>
            <w:noWrap/>
            <w:hideMark/>
          </w:tcPr>
          <w:p w14:paraId="77BE17E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52A8686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Trappers Creek (near Mountain Creek)</w:t>
            </w:r>
          </w:p>
        </w:tc>
        <w:tc>
          <w:tcPr>
            <w:tcW w:w="1984" w:type="dxa"/>
            <w:shd w:val="clear" w:color="auto" w:fill="auto"/>
          </w:tcPr>
          <w:p w14:paraId="21B98BE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663848D9" w14:textId="77777777" w:rsidR="00D27242" w:rsidRPr="007950DB" w:rsidRDefault="00D27242" w:rsidP="00823632">
            <w:pPr>
              <w:spacing w:after="0" w:line="240" w:lineRule="auto"/>
              <w:rPr>
                <w:sz w:val="20"/>
                <w:szCs w:val="20"/>
              </w:rPr>
            </w:pPr>
            <w:r w:rsidRPr="007950DB">
              <w:rPr>
                <w:sz w:val="20"/>
                <w:szCs w:val="20"/>
              </w:rPr>
              <w:t>Maintain a 50 m SMZ each side of stream</w:t>
            </w:r>
            <w:r>
              <w:rPr>
                <w:sz w:val="20"/>
                <w:szCs w:val="20"/>
              </w:rPr>
              <w:t>.</w:t>
            </w:r>
          </w:p>
        </w:tc>
        <w:tc>
          <w:tcPr>
            <w:tcW w:w="2552" w:type="dxa"/>
          </w:tcPr>
          <w:p w14:paraId="184F8E51"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2D4433AC" w14:textId="77777777" w:rsidTr="0085383A">
        <w:trPr>
          <w:cantSplit/>
          <w:trHeight w:val="315"/>
        </w:trPr>
        <w:tc>
          <w:tcPr>
            <w:tcW w:w="1242" w:type="dxa"/>
            <w:shd w:val="clear" w:color="auto" w:fill="auto"/>
            <w:noWrap/>
            <w:hideMark/>
          </w:tcPr>
          <w:p w14:paraId="691476C4"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511D31A4"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Upper Nariel valley above Crawford Crossing</w:t>
            </w:r>
          </w:p>
        </w:tc>
        <w:tc>
          <w:tcPr>
            <w:tcW w:w="1984" w:type="dxa"/>
            <w:shd w:val="clear" w:color="auto" w:fill="auto"/>
          </w:tcPr>
          <w:p w14:paraId="680644C1"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53889AB2" w14:textId="77777777" w:rsidR="00D27242" w:rsidRPr="007950DB" w:rsidRDefault="00D27242" w:rsidP="00823632">
            <w:pPr>
              <w:spacing w:after="0" w:line="240" w:lineRule="auto"/>
              <w:rPr>
                <w:sz w:val="20"/>
                <w:szCs w:val="20"/>
              </w:rPr>
            </w:pPr>
            <w:r w:rsidRPr="007950DB">
              <w:rPr>
                <w:sz w:val="20"/>
                <w:szCs w:val="20"/>
              </w:rPr>
              <w:t>Maintain a 50 m SMZ each side of stream (where in State forest)</w:t>
            </w:r>
            <w:r>
              <w:rPr>
                <w:sz w:val="20"/>
                <w:szCs w:val="20"/>
              </w:rPr>
              <w:t>.</w:t>
            </w:r>
          </w:p>
        </w:tc>
        <w:tc>
          <w:tcPr>
            <w:tcW w:w="2552" w:type="dxa"/>
          </w:tcPr>
          <w:p w14:paraId="3AA37ECC"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262D9C88" w14:textId="77777777" w:rsidTr="0085383A">
        <w:trPr>
          <w:cantSplit/>
          <w:trHeight w:val="315"/>
        </w:trPr>
        <w:tc>
          <w:tcPr>
            <w:tcW w:w="1242" w:type="dxa"/>
            <w:shd w:val="clear" w:color="auto" w:fill="auto"/>
            <w:noWrap/>
            <w:hideMark/>
          </w:tcPr>
          <w:p w14:paraId="2C7F25FA"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24E0AF27"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Upper Wongungarra River Catchment</w:t>
            </w:r>
          </w:p>
        </w:tc>
        <w:tc>
          <w:tcPr>
            <w:tcW w:w="1984" w:type="dxa"/>
            <w:shd w:val="clear" w:color="auto" w:fill="auto"/>
          </w:tcPr>
          <w:p w14:paraId="5AAC4202"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1D6D3493" w14:textId="77777777" w:rsidR="00D27242" w:rsidRPr="007950DB" w:rsidRDefault="00D27242" w:rsidP="00823632">
            <w:pPr>
              <w:spacing w:after="0" w:line="240" w:lineRule="auto"/>
              <w:rPr>
                <w:sz w:val="20"/>
                <w:szCs w:val="20"/>
              </w:rPr>
            </w:pPr>
            <w:r w:rsidRPr="007950DB">
              <w:rPr>
                <w:sz w:val="20"/>
                <w:szCs w:val="20"/>
              </w:rPr>
              <w:t>Located within 200 m LCC Streamside Conservation Natural Features Zone on Selwyn Ck</w:t>
            </w:r>
            <w:r>
              <w:rPr>
                <w:sz w:val="20"/>
                <w:szCs w:val="20"/>
              </w:rPr>
              <w:t>.</w:t>
            </w:r>
          </w:p>
        </w:tc>
        <w:tc>
          <w:tcPr>
            <w:tcW w:w="2552" w:type="dxa"/>
          </w:tcPr>
          <w:p w14:paraId="0186A9D2" w14:textId="77777777" w:rsidR="00D27242" w:rsidRPr="007950DB" w:rsidRDefault="00D27242" w:rsidP="00823632">
            <w:pPr>
              <w:spacing w:after="0" w:line="240" w:lineRule="auto"/>
              <w:rPr>
                <w:sz w:val="20"/>
                <w:szCs w:val="20"/>
              </w:rPr>
            </w:pPr>
          </w:p>
        </w:tc>
      </w:tr>
      <w:tr w:rsidR="00D27242" w:rsidRPr="0072402C" w14:paraId="053E3EAE" w14:textId="77777777" w:rsidTr="0085383A">
        <w:trPr>
          <w:cantSplit/>
          <w:trHeight w:val="315"/>
        </w:trPr>
        <w:tc>
          <w:tcPr>
            <w:tcW w:w="1242" w:type="dxa"/>
            <w:shd w:val="clear" w:color="auto" w:fill="auto"/>
            <w:noWrap/>
            <w:hideMark/>
          </w:tcPr>
          <w:p w14:paraId="3EDACC9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6AE6E719"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West Kiewa valley</w:t>
            </w:r>
          </w:p>
        </w:tc>
        <w:tc>
          <w:tcPr>
            <w:tcW w:w="1984" w:type="dxa"/>
            <w:shd w:val="clear" w:color="auto" w:fill="auto"/>
          </w:tcPr>
          <w:p w14:paraId="373C9B60"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Viewed from Mt Feathertop, indicative aesthetic National Estate</w:t>
            </w:r>
          </w:p>
        </w:tc>
        <w:tc>
          <w:tcPr>
            <w:tcW w:w="2268" w:type="dxa"/>
            <w:shd w:val="clear" w:color="auto" w:fill="auto"/>
            <w:hideMark/>
          </w:tcPr>
          <w:p w14:paraId="2B217DEE" w14:textId="77777777" w:rsidR="00D27242" w:rsidRPr="007950DB" w:rsidRDefault="00D27242" w:rsidP="00823632">
            <w:pPr>
              <w:spacing w:after="0" w:line="240" w:lineRule="auto"/>
              <w:rPr>
                <w:sz w:val="20"/>
                <w:szCs w:val="20"/>
              </w:rPr>
            </w:pPr>
            <w:r w:rsidRPr="007950DB">
              <w:rPr>
                <w:sz w:val="20"/>
                <w:szCs w:val="20"/>
              </w:rPr>
              <w:t>Located in a Designated Catchment, SPZ and SMZ</w:t>
            </w:r>
            <w:r>
              <w:rPr>
                <w:sz w:val="20"/>
                <w:szCs w:val="20"/>
              </w:rPr>
              <w:t>.</w:t>
            </w:r>
          </w:p>
        </w:tc>
        <w:tc>
          <w:tcPr>
            <w:tcW w:w="2552" w:type="dxa"/>
          </w:tcPr>
          <w:p w14:paraId="3EE8D4F3"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14DFDFB7" w14:textId="77777777" w:rsidTr="0085383A">
        <w:trPr>
          <w:cantSplit/>
          <w:trHeight w:val="315"/>
        </w:trPr>
        <w:tc>
          <w:tcPr>
            <w:tcW w:w="1242" w:type="dxa"/>
            <w:shd w:val="clear" w:color="auto" w:fill="auto"/>
            <w:noWrap/>
            <w:hideMark/>
          </w:tcPr>
          <w:p w14:paraId="3FF748DE"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0CB33435"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Wongungarra &amp; Humffray Rivers &amp; Teatree Range except ridge</w:t>
            </w:r>
          </w:p>
        </w:tc>
        <w:tc>
          <w:tcPr>
            <w:tcW w:w="1984" w:type="dxa"/>
            <w:shd w:val="clear" w:color="auto" w:fill="auto"/>
          </w:tcPr>
          <w:p w14:paraId="51E69AA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Indicative Natural Landscape (National Estate)</w:t>
            </w:r>
          </w:p>
        </w:tc>
        <w:tc>
          <w:tcPr>
            <w:tcW w:w="2268" w:type="dxa"/>
            <w:shd w:val="clear" w:color="auto" w:fill="auto"/>
            <w:hideMark/>
          </w:tcPr>
          <w:p w14:paraId="16C740B3" w14:textId="77777777" w:rsidR="00D27242" w:rsidRPr="007950DB" w:rsidRDefault="00D27242" w:rsidP="00823632">
            <w:pPr>
              <w:spacing w:after="0" w:line="240" w:lineRule="auto"/>
              <w:rPr>
                <w:sz w:val="20"/>
                <w:szCs w:val="20"/>
              </w:rPr>
            </w:pPr>
            <w:r w:rsidRPr="007950DB">
              <w:rPr>
                <w:sz w:val="20"/>
                <w:szCs w:val="20"/>
              </w:rPr>
              <w:t>Located in National Park, SMZ and Mt Sarah Scenic Reserve</w:t>
            </w:r>
            <w:r>
              <w:rPr>
                <w:sz w:val="20"/>
                <w:szCs w:val="20"/>
              </w:rPr>
              <w:t>.</w:t>
            </w:r>
          </w:p>
        </w:tc>
        <w:tc>
          <w:tcPr>
            <w:tcW w:w="2552" w:type="dxa"/>
          </w:tcPr>
          <w:p w14:paraId="7509D290"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53A052CF" w14:textId="77777777" w:rsidTr="0085383A">
        <w:trPr>
          <w:cantSplit/>
          <w:trHeight w:val="315"/>
        </w:trPr>
        <w:tc>
          <w:tcPr>
            <w:tcW w:w="1242" w:type="dxa"/>
            <w:shd w:val="clear" w:color="auto" w:fill="auto"/>
            <w:noWrap/>
            <w:hideMark/>
          </w:tcPr>
          <w:p w14:paraId="6B963DA1"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472738">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7DC734A2"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Yackandandah Creek (from Nine Mile Creek to State forest boundary)</w:t>
            </w:r>
          </w:p>
        </w:tc>
        <w:tc>
          <w:tcPr>
            <w:tcW w:w="1984" w:type="dxa"/>
            <w:shd w:val="clear" w:color="auto" w:fill="auto"/>
          </w:tcPr>
          <w:p w14:paraId="5E3B2176"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1D7F9A64" w14:textId="77777777" w:rsidR="00D27242" w:rsidRPr="007950DB" w:rsidRDefault="00D27242" w:rsidP="00823632">
            <w:pPr>
              <w:spacing w:after="0" w:line="240" w:lineRule="auto"/>
              <w:rPr>
                <w:sz w:val="20"/>
                <w:szCs w:val="20"/>
              </w:rPr>
            </w:pPr>
            <w:r w:rsidRPr="007950DB">
              <w:rPr>
                <w:sz w:val="20"/>
                <w:szCs w:val="20"/>
              </w:rPr>
              <w:t>Maintain a 50 m SMZ either side of creek</w:t>
            </w:r>
            <w:r>
              <w:rPr>
                <w:sz w:val="20"/>
                <w:szCs w:val="20"/>
              </w:rPr>
              <w:t>.</w:t>
            </w:r>
          </w:p>
        </w:tc>
        <w:tc>
          <w:tcPr>
            <w:tcW w:w="2552" w:type="dxa"/>
          </w:tcPr>
          <w:p w14:paraId="43529EBB"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3F235375" w14:textId="77777777" w:rsidTr="0085383A">
        <w:trPr>
          <w:cantSplit/>
          <w:trHeight w:val="315"/>
        </w:trPr>
        <w:tc>
          <w:tcPr>
            <w:tcW w:w="1242" w:type="dxa"/>
            <w:shd w:val="clear" w:color="auto" w:fill="auto"/>
            <w:noWrap/>
            <w:hideMark/>
          </w:tcPr>
          <w:p w14:paraId="4895B819"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FMAs</w:t>
            </w:r>
          </w:p>
        </w:tc>
        <w:tc>
          <w:tcPr>
            <w:tcW w:w="1560" w:type="dxa"/>
            <w:shd w:val="clear" w:color="auto" w:fill="auto"/>
            <w:hideMark/>
          </w:tcPr>
          <w:p w14:paraId="32C47C50"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Yarrabulla Creek</w:t>
            </w:r>
          </w:p>
        </w:tc>
        <w:tc>
          <w:tcPr>
            <w:tcW w:w="1984" w:type="dxa"/>
            <w:shd w:val="clear" w:color="auto" w:fill="auto"/>
          </w:tcPr>
          <w:p w14:paraId="36E1CBC0"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0F52518E" w14:textId="77777777" w:rsidR="00D27242" w:rsidRPr="007950DB" w:rsidRDefault="00D27242" w:rsidP="00823632">
            <w:pPr>
              <w:spacing w:after="0" w:line="240" w:lineRule="auto"/>
              <w:rPr>
                <w:sz w:val="20"/>
                <w:szCs w:val="20"/>
              </w:rPr>
            </w:pPr>
            <w:r w:rsidRPr="007950DB">
              <w:rPr>
                <w:sz w:val="20"/>
                <w:szCs w:val="20"/>
              </w:rPr>
              <w:t>Maintain a 50 m SMZ each side of stream. Partly within Remote &amp; Natural Area</w:t>
            </w:r>
            <w:r>
              <w:rPr>
                <w:sz w:val="20"/>
                <w:szCs w:val="20"/>
              </w:rPr>
              <w:t>.</w:t>
            </w:r>
          </w:p>
        </w:tc>
        <w:tc>
          <w:tcPr>
            <w:tcW w:w="2552" w:type="dxa"/>
          </w:tcPr>
          <w:p w14:paraId="640F6F07"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72402C" w14:paraId="2D055870" w14:textId="77777777" w:rsidTr="0085383A">
        <w:trPr>
          <w:cantSplit/>
          <w:trHeight w:val="315"/>
        </w:trPr>
        <w:tc>
          <w:tcPr>
            <w:tcW w:w="1242" w:type="dxa"/>
            <w:shd w:val="clear" w:color="auto" w:fill="auto"/>
            <w:noWrap/>
            <w:hideMark/>
          </w:tcPr>
          <w:p w14:paraId="49458945"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eastAsia="en-AU"/>
              </w:rPr>
            </w:pPr>
            <w:r w:rsidRPr="007950DB">
              <w:rPr>
                <w:rFonts w:asciiTheme="minorHAnsi" w:eastAsia="Times New Roman" w:hAnsiTheme="minorHAnsi" w:cstheme="minorHAnsi"/>
                <w:color w:val="000000"/>
                <w:sz w:val="20"/>
                <w:szCs w:val="20"/>
                <w:lang w:eastAsia="en-AU"/>
              </w:rPr>
              <w:t>North East</w:t>
            </w:r>
            <w:r>
              <w:rPr>
                <w:rFonts w:asciiTheme="minorHAnsi" w:eastAsia="Times New Roman" w:hAnsiTheme="minorHAnsi" w:cstheme="minorHAnsi"/>
                <w:color w:val="000000"/>
                <w:sz w:val="20"/>
                <w:szCs w:val="20"/>
                <w:lang w:eastAsia="en-AU"/>
              </w:rPr>
              <w:t xml:space="preserve"> </w:t>
            </w:r>
            <w:r w:rsidRPr="00AD5122">
              <w:rPr>
                <w:rFonts w:asciiTheme="minorHAnsi" w:eastAsia="Times New Roman" w:hAnsiTheme="minorHAnsi" w:cstheme="minorHAnsi"/>
                <w:color w:val="000000"/>
                <w:sz w:val="20"/>
                <w:szCs w:val="20"/>
                <w:lang w:eastAsia="en-AU"/>
              </w:rPr>
              <w:t>FMAs</w:t>
            </w:r>
          </w:p>
        </w:tc>
        <w:tc>
          <w:tcPr>
            <w:tcW w:w="1560" w:type="dxa"/>
            <w:shd w:val="clear" w:color="auto" w:fill="auto"/>
            <w:hideMark/>
          </w:tcPr>
          <w:p w14:paraId="0BAFE6C6"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Yarrabulla Creek</w:t>
            </w:r>
          </w:p>
        </w:tc>
        <w:tc>
          <w:tcPr>
            <w:tcW w:w="1984" w:type="dxa"/>
            <w:shd w:val="clear" w:color="auto" w:fill="auto"/>
          </w:tcPr>
          <w:p w14:paraId="7634F113" w14:textId="77777777" w:rsidR="00D27242" w:rsidRPr="007950DB" w:rsidRDefault="00D27242" w:rsidP="00823632">
            <w:pPr>
              <w:spacing w:after="0" w:line="240" w:lineRule="auto"/>
              <w:rPr>
                <w:rFonts w:asciiTheme="minorHAnsi" w:eastAsia="Times New Roman" w:hAnsiTheme="minorHAnsi" w:cstheme="minorHAnsi"/>
                <w:color w:val="000000"/>
                <w:sz w:val="20"/>
                <w:szCs w:val="20"/>
                <w:lang w:val="en-US" w:eastAsia="en-AU"/>
              </w:rPr>
            </w:pPr>
            <w:r w:rsidRPr="007950DB">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68115A1D" w14:textId="77777777" w:rsidR="00D27242" w:rsidRPr="007950DB" w:rsidRDefault="00D27242" w:rsidP="00823632">
            <w:pPr>
              <w:spacing w:after="0" w:line="240" w:lineRule="auto"/>
              <w:rPr>
                <w:sz w:val="20"/>
                <w:szCs w:val="20"/>
              </w:rPr>
            </w:pPr>
            <w:r w:rsidRPr="007950DB">
              <w:rPr>
                <w:sz w:val="20"/>
                <w:szCs w:val="20"/>
              </w:rPr>
              <w:t>Maintain a 50 m SMZ each side of stream. Partly within Remote &amp; Natural Area</w:t>
            </w:r>
            <w:r>
              <w:rPr>
                <w:sz w:val="20"/>
                <w:szCs w:val="20"/>
              </w:rPr>
              <w:t>.</w:t>
            </w:r>
          </w:p>
        </w:tc>
        <w:tc>
          <w:tcPr>
            <w:tcW w:w="2552" w:type="dxa"/>
          </w:tcPr>
          <w:p w14:paraId="7CBB003E"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E10788" w14:paraId="7552567C" w14:textId="77777777" w:rsidTr="0085383A">
        <w:trPr>
          <w:cantSplit/>
          <w:trHeight w:val="315"/>
        </w:trPr>
        <w:tc>
          <w:tcPr>
            <w:tcW w:w="1242" w:type="dxa"/>
            <w:shd w:val="clear" w:color="auto" w:fill="auto"/>
            <w:noWrap/>
            <w:hideMark/>
          </w:tcPr>
          <w:p w14:paraId="411E9BBA"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4E48FCA5"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15 Mile Creek</w:t>
            </w:r>
          </w:p>
        </w:tc>
        <w:tc>
          <w:tcPr>
            <w:tcW w:w="1984" w:type="dxa"/>
            <w:shd w:val="clear" w:color="auto" w:fill="auto"/>
          </w:tcPr>
          <w:p w14:paraId="61112A1E"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6A89BB7B" w14:textId="77777777" w:rsidR="00D27242" w:rsidRPr="003B0FD2" w:rsidRDefault="00D27242" w:rsidP="006641C7">
            <w:pPr>
              <w:spacing w:after="0" w:line="240" w:lineRule="auto"/>
              <w:rPr>
                <w:sz w:val="20"/>
                <w:szCs w:val="20"/>
              </w:rPr>
            </w:pPr>
            <w:r w:rsidRPr="003B0FD2">
              <w:rPr>
                <w:sz w:val="20"/>
                <w:szCs w:val="20"/>
              </w:rPr>
              <w:t>Maintain a 50 m SMZ either side of creek.</w:t>
            </w:r>
          </w:p>
        </w:tc>
        <w:tc>
          <w:tcPr>
            <w:tcW w:w="2552" w:type="dxa"/>
          </w:tcPr>
          <w:p w14:paraId="40EA3DD1"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E10788" w14:paraId="585AFA82" w14:textId="77777777" w:rsidTr="0085383A">
        <w:trPr>
          <w:cantSplit/>
          <w:trHeight w:val="315"/>
        </w:trPr>
        <w:tc>
          <w:tcPr>
            <w:tcW w:w="1242" w:type="dxa"/>
            <w:shd w:val="clear" w:color="auto" w:fill="auto"/>
            <w:noWrap/>
            <w:hideMark/>
          </w:tcPr>
          <w:p w14:paraId="72CCD1E6"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369D5253"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Bindaree Falls</w:t>
            </w:r>
          </w:p>
        </w:tc>
        <w:tc>
          <w:tcPr>
            <w:tcW w:w="1984" w:type="dxa"/>
            <w:shd w:val="clear" w:color="auto" w:fill="auto"/>
          </w:tcPr>
          <w:p w14:paraId="4C6C1809"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Unique Water Feature</w:t>
            </w:r>
          </w:p>
        </w:tc>
        <w:tc>
          <w:tcPr>
            <w:tcW w:w="2268" w:type="dxa"/>
            <w:shd w:val="clear" w:color="auto" w:fill="auto"/>
            <w:hideMark/>
          </w:tcPr>
          <w:p w14:paraId="69E301F6" w14:textId="77777777" w:rsidR="00D27242" w:rsidRPr="003B0FD2" w:rsidRDefault="00D27242" w:rsidP="006641C7">
            <w:pPr>
              <w:spacing w:after="0" w:line="240" w:lineRule="auto"/>
              <w:rPr>
                <w:sz w:val="20"/>
                <w:szCs w:val="20"/>
              </w:rPr>
            </w:pPr>
            <w:r w:rsidRPr="003B0FD2">
              <w:rPr>
                <w:sz w:val="20"/>
                <w:szCs w:val="20"/>
              </w:rPr>
              <w:t>Maintain a 100 m radius SPZ over the falls.</w:t>
            </w:r>
          </w:p>
        </w:tc>
        <w:tc>
          <w:tcPr>
            <w:tcW w:w="2552" w:type="dxa"/>
          </w:tcPr>
          <w:p w14:paraId="44CF1B66" w14:textId="77777777" w:rsidR="00D27242" w:rsidRPr="003B0FD2" w:rsidRDefault="00D27242" w:rsidP="006641C7">
            <w:pPr>
              <w:spacing w:after="0" w:line="240" w:lineRule="auto"/>
              <w:rPr>
                <w:sz w:val="20"/>
                <w:szCs w:val="20"/>
              </w:rPr>
            </w:pPr>
          </w:p>
        </w:tc>
      </w:tr>
      <w:tr w:rsidR="00D27242" w:rsidRPr="00E10788" w14:paraId="238A0973" w14:textId="77777777" w:rsidTr="0085383A">
        <w:trPr>
          <w:cantSplit/>
          <w:trHeight w:val="315"/>
        </w:trPr>
        <w:tc>
          <w:tcPr>
            <w:tcW w:w="1242" w:type="dxa"/>
            <w:shd w:val="clear" w:color="auto" w:fill="auto"/>
            <w:noWrap/>
            <w:hideMark/>
          </w:tcPr>
          <w:p w14:paraId="354940FE"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564F1C1A"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Carters Road Picnic Area</w:t>
            </w:r>
          </w:p>
        </w:tc>
        <w:tc>
          <w:tcPr>
            <w:tcW w:w="1984" w:type="dxa"/>
            <w:shd w:val="clear" w:color="auto" w:fill="auto"/>
          </w:tcPr>
          <w:p w14:paraId="33F5E464"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High scenic values in recreation area</w:t>
            </w:r>
          </w:p>
        </w:tc>
        <w:tc>
          <w:tcPr>
            <w:tcW w:w="2268" w:type="dxa"/>
            <w:shd w:val="clear" w:color="auto" w:fill="auto"/>
            <w:hideMark/>
          </w:tcPr>
          <w:p w14:paraId="7B47AD16" w14:textId="77777777" w:rsidR="00D27242" w:rsidRPr="003B0FD2" w:rsidRDefault="00D27242" w:rsidP="006641C7">
            <w:pPr>
              <w:spacing w:after="0" w:line="240" w:lineRule="auto"/>
              <w:rPr>
                <w:sz w:val="20"/>
                <w:szCs w:val="20"/>
              </w:rPr>
            </w:pPr>
            <w:r w:rsidRPr="003B0FD2">
              <w:rPr>
                <w:sz w:val="20"/>
                <w:szCs w:val="20"/>
              </w:rPr>
              <w:t>Maintain a 50 m radius SMZ over the picnic area.</w:t>
            </w:r>
          </w:p>
        </w:tc>
        <w:tc>
          <w:tcPr>
            <w:tcW w:w="2552" w:type="dxa"/>
          </w:tcPr>
          <w:p w14:paraId="07C82041"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E10788" w14:paraId="533B86E6" w14:textId="77777777" w:rsidTr="0085383A">
        <w:trPr>
          <w:cantSplit/>
          <w:trHeight w:val="315"/>
        </w:trPr>
        <w:tc>
          <w:tcPr>
            <w:tcW w:w="1242" w:type="dxa"/>
            <w:shd w:val="clear" w:color="auto" w:fill="auto"/>
            <w:noWrap/>
            <w:hideMark/>
          </w:tcPr>
          <w:p w14:paraId="01993E39"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6EF4C215"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Craig Hut</w:t>
            </w:r>
          </w:p>
        </w:tc>
        <w:tc>
          <w:tcPr>
            <w:tcW w:w="1984" w:type="dxa"/>
            <w:shd w:val="clear" w:color="auto" w:fill="auto"/>
          </w:tcPr>
          <w:p w14:paraId="3EC6945E"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Scenic location</w:t>
            </w:r>
          </w:p>
        </w:tc>
        <w:tc>
          <w:tcPr>
            <w:tcW w:w="2268" w:type="dxa"/>
            <w:shd w:val="clear" w:color="auto" w:fill="auto"/>
            <w:hideMark/>
          </w:tcPr>
          <w:p w14:paraId="6336BF60" w14:textId="77777777" w:rsidR="00D27242" w:rsidRPr="003B0FD2" w:rsidRDefault="00D27242" w:rsidP="006641C7">
            <w:pPr>
              <w:spacing w:after="0" w:line="240" w:lineRule="auto"/>
              <w:rPr>
                <w:sz w:val="20"/>
                <w:szCs w:val="20"/>
              </w:rPr>
            </w:pPr>
            <w:r w:rsidRPr="003B0FD2">
              <w:rPr>
                <w:sz w:val="20"/>
                <w:szCs w:val="20"/>
              </w:rPr>
              <w:t>Maintain a 200 m radius SPZ over</w:t>
            </w:r>
            <w:r w:rsidR="004105CB">
              <w:rPr>
                <w:sz w:val="20"/>
                <w:szCs w:val="20"/>
              </w:rPr>
              <w:t xml:space="preserve"> </w:t>
            </w:r>
            <w:r w:rsidRPr="003B0FD2">
              <w:rPr>
                <w:sz w:val="20"/>
                <w:szCs w:val="20"/>
              </w:rPr>
              <w:t>the hut.</w:t>
            </w:r>
          </w:p>
        </w:tc>
        <w:tc>
          <w:tcPr>
            <w:tcW w:w="2552" w:type="dxa"/>
          </w:tcPr>
          <w:p w14:paraId="4658AEED" w14:textId="77777777" w:rsidR="00D27242" w:rsidRPr="003B0FD2" w:rsidRDefault="00D27242" w:rsidP="006641C7">
            <w:pPr>
              <w:spacing w:after="0" w:line="240" w:lineRule="auto"/>
              <w:rPr>
                <w:sz w:val="20"/>
                <w:szCs w:val="20"/>
              </w:rPr>
            </w:pPr>
          </w:p>
        </w:tc>
      </w:tr>
      <w:tr w:rsidR="00D27242" w:rsidRPr="00E10788" w14:paraId="286FBFAE" w14:textId="77777777" w:rsidTr="0085383A">
        <w:trPr>
          <w:cantSplit/>
          <w:trHeight w:val="315"/>
        </w:trPr>
        <w:tc>
          <w:tcPr>
            <w:tcW w:w="1242" w:type="dxa"/>
            <w:shd w:val="clear" w:color="auto" w:fill="auto"/>
            <w:noWrap/>
            <w:hideMark/>
          </w:tcPr>
          <w:p w14:paraId="2DB3065D"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4807EB56"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Goulburn River (Knockwood to Jamieson)</w:t>
            </w:r>
          </w:p>
        </w:tc>
        <w:tc>
          <w:tcPr>
            <w:tcW w:w="1984" w:type="dxa"/>
            <w:shd w:val="clear" w:color="auto" w:fill="auto"/>
          </w:tcPr>
          <w:p w14:paraId="72DC1C01"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LCC 1991 Victorian Heritage River A5</w:t>
            </w:r>
          </w:p>
        </w:tc>
        <w:tc>
          <w:tcPr>
            <w:tcW w:w="2268" w:type="dxa"/>
            <w:shd w:val="clear" w:color="auto" w:fill="auto"/>
            <w:hideMark/>
          </w:tcPr>
          <w:p w14:paraId="012B436F" w14:textId="77777777" w:rsidR="00D27242" w:rsidRPr="003B0FD2" w:rsidRDefault="00D27242" w:rsidP="006641C7">
            <w:pPr>
              <w:spacing w:after="0" w:line="240" w:lineRule="auto"/>
              <w:rPr>
                <w:sz w:val="20"/>
                <w:szCs w:val="20"/>
              </w:rPr>
            </w:pPr>
            <w:r w:rsidRPr="003B0FD2">
              <w:rPr>
                <w:sz w:val="20"/>
                <w:szCs w:val="20"/>
              </w:rPr>
              <w:t>Maintain a 200 m SPZ each side of stream (incorporates 200 m LCC Streamside Conservation Natural Features Zone from Knockwood to Stony Creek).</w:t>
            </w:r>
          </w:p>
        </w:tc>
        <w:tc>
          <w:tcPr>
            <w:tcW w:w="2552" w:type="dxa"/>
          </w:tcPr>
          <w:p w14:paraId="73C6B08B" w14:textId="77777777" w:rsidR="00D27242" w:rsidRPr="003B0FD2" w:rsidRDefault="00D27242" w:rsidP="006641C7">
            <w:pPr>
              <w:spacing w:after="0" w:line="240" w:lineRule="auto"/>
              <w:rPr>
                <w:sz w:val="20"/>
                <w:szCs w:val="20"/>
              </w:rPr>
            </w:pPr>
          </w:p>
        </w:tc>
      </w:tr>
      <w:tr w:rsidR="00D27242" w:rsidRPr="00E10788" w14:paraId="08ECECBC" w14:textId="77777777" w:rsidTr="0085383A">
        <w:trPr>
          <w:cantSplit/>
          <w:trHeight w:val="315"/>
        </w:trPr>
        <w:tc>
          <w:tcPr>
            <w:tcW w:w="1242" w:type="dxa"/>
            <w:shd w:val="clear" w:color="auto" w:fill="auto"/>
            <w:noWrap/>
            <w:hideMark/>
          </w:tcPr>
          <w:p w14:paraId="62194CE7"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7FA819D3"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Holland Creek (part)</w:t>
            </w:r>
          </w:p>
        </w:tc>
        <w:tc>
          <w:tcPr>
            <w:tcW w:w="1984" w:type="dxa"/>
            <w:shd w:val="clear" w:color="auto" w:fill="auto"/>
          </w:tcPr>
          <w:p w14:paraId="6EF3A0AC"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1367CB6A" w14:textId="77777777" w:rsidR="00D27242" w:rsidRPr="003B0FD2" w:rsidRDefault="00D27242" w:rsidP="006641C7">
            <w:pPr>
              <w:spacing w:after="0" w:line="240" w:lineRule="auto"/>
              <w:rPr>
                <w:sz w:val="20"/>
                <w:szCs w:val="20"/>
              </w:rPr>
            </w:pPr>
            <w:r w:rsidRPr="003B0FD2">
              <w:rPr>
                <w:sz w:val="20"/>
                <w:szCs w:val="20"/>
              </w:rPr>
              <w:t>Maintain a 50 m SMZ either side of creek.</w:t>
            </w:r>
          </w:p>
        </w:tc>
        <w:tc>
          <w:tcPr>
            <w:tcW w:w="2552" w:type="dxa"/>
          </w:tcPr>
          <w:p w14:paraId="0FF36EC3" w14:textId="77777777" w:rsidR="00D27242" w:rsidRPr="003B0FD2" w:rsidRDefault="00D27242" w:rsidP="006641C7">
            <w:pPr>
              <w:spacing w:after="0" w:line="240" w:lineRule="auto"/>
              <w:rPr>
                <w:sz w:val="20"/>
                <w:szCs w:val="20"/>
              </w:rPr>
            </w:pPr>
            <w:r w:rsidRPr="00D27242">
              <w:rPr>
                <w:sz w:val="20"/>
                <w:szCs w:val="20"/>
              </w:rPr>
              <w:t>Develop and comply with a SMZ plan</w:t>
            </w:r>
          </w:p>
        </w:tc>
      </w:tr>
      <w:tr w:rsidR="00D27242" w:rsidRPr="00E10788" w14:paraId="7730479F" w14:textId="77777777" w:rsidTr="0085383A">
        <w:trPr>
          <w:cantSplit/>
          <w:trHeight w:val="315"/>
        </w:trPr>
        <w:tc>
          <w:tcPr>
            <w:tcW w:w="1242" w:type="dxa"/>
            <w:shd w:val="clear" w:color="auto" w:fill="auto"/>
            <w:noWrap/>
            <w:hideMark/>
          </w:tcPr>
          <w:p w14:paraId="04429D20"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0A928A47"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Howqua River (Tobacco Flat to Running Creek)</w:t>
            </w:r>
          </w:p>
        </w:tc>
        <w:tc>
          <w:tcPr>
            <w:tcW w:w="1984" w:type="dxa"/>
            <w:shd w:val="clear" w:color="auto" w:fill="auto"/>
          </w:tcPr>
          <w:p w14:paraId="32CF7B5E"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LCC 1991 Victorian Heritage River A3</w:t>
            </w:r>
          </w:p>
        </w:tc>
        <w:tc>
          <w:tcPr>
            <w:tcW w:w="2268" w:type="dxa"/>
            <w:shd w:val="clear" w:color="auto" w:fill="auto"/>
            <w:hideMark/>
          </w:tcPr>
          <w:p w14:paraId="5CBC9A1E" w14:textId="77777777" w:rsidR="00D27242" w:rsidRPr="003B0FD2" w:rsidRDefault="00D27242" w:rsidP="006641C7">
            <w:pPr>
              <w:spacing w:after="0" w:line="240" w:lineRule="auto"/>
              <w:rPr>
                <w:sz w:val="20"/>
                <w:szCs w:val="20"/>
              </w:rPr>
            </w:pPr>
            <w:r w:rsidRPr="003B0FD2">
              <w:rPr>
                <w:sz w:val="20"/>
                <w:szCs w:val="20"/>
              </w:rPr>
              <w:t>Maintain a 200 m SPZ each side of stream.</w:t>
            </w:r>
          </w:p>
        </w:tc>
        <w:tc>
          <w:tcPr>
            <w:tcW w:w="2552" w:type="dxa"/>
          </w:tcPr>
          <w:p w14:paraId="4A7149FD" w14:textId="77777777" w:rsidR="00D27242" w:rsidRPr="003B0FD2" w:rsidRDefault="00D27242" w:rsidP="006641C7">
            <w:pPr>
              <w:spacing w:after="0" w:line="240" w:lineRule="auto"/>
              <w:rPr>
                <w:sz w:val="20"/>
                <w:szCs w:val="20"/>
              </w:rPr>
            </w:pPr>
          </w:p>
        </w:tc>
      </w:tr>
      <w:tr w:rsidR="00D27242" w:rsidRPr="00E10788" w14:paraId="26CFB80D" w14:textId="77777777" w:rsidTr="0085383A">
        <w:trPr>
          <w:cantSplit/>
          <w:trHeight w:val="315"/>
        </w:trPr>
        <w:tc>
          <w:tcPr>
            <w:tcW w:w="1242" w:type="dxa"/>
            <w:shd w:val="clear" w:color="auto" w:fill="auto"/>
            <w:noWrap/>
            <w:hideMark/>
          </w:tcPr>
          <w:p w14:paraId="1238A15D"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21933757"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Jamieson River (above Grannies Flat)</w:t>
            </w:r>
          </w:p>
        </w:tc>
        <w:tc>
          <w:tcPr>
            <w:tcW w:w="1984" w:type="dxa"/>
            <w:shd w:val="clear" w:color="auto" w:fill="auto"/>
          </w:tcPr>
          <w:p w14:paraId="27BED42E"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Visual corridor and natural water feature</w:t>
            </w:r>
          </w:p>
        </w:tc>
        <w:tc>
          <w:tcPr>
            <w:tcW w:w="2268" w:type="dxa"/>
            <w:shd w:val="clear" w:color="auto" w:fill="auto"/>
            <w:hideMark/>
          </w:tcPr>
          <w:p w14:paraId="5EDEBECD" w14:textId="77777777" w:rsidR="00D27242" w:rsidRPr="003B0FD2" w:rsidRDefault="00D27242" w:rsidP="006641C7">
            <w:pPr>
              <w:spacing w:after="0" w:line="240" w:lineRule="auto"/>
              <w:rPr>
                <w:sz w:val="20"/>
                <w:szCs w:val="20"/>
              </w:rPr>
            </w:pPr>
            <w:r w:rsidRPr="003B0FD2">
              <w:rPr>
                <w:sz w:val="20"/>
                <w:szCs w:val="20"/>
              </w:rPr>
              <w:t>Maintain a 200 m SPZ each side of stream. Existing roads and recreation facilities to remain.</w:t>
            </w:r>
          </w:p>
        </w:tc>
        <w:tc>
          <w:tcPr>
            <w:tcW w:w="2552" w:type="dxa"/>
          </w:tcPr>
          <w:p w14:paraId="224AB35D" w14:textId="77777777" w:rsidR="00D27242" w:rsidRPr="003B0FD2" w:rsidRDefault="00D27242" w:rsidP="006641C7">
            <w:pPr>
              <w:spacing w:after="0" w:line="240" w:lineRule="auto"/>
              <w:rPr>
                <w:sz w:val="20"/>
                <w:szCs w:val="20"/>
              </w:rPr>
            </w:pPr>
          </w:p>
        </w:tc>
      </w:tr>
      <w:tr w:rsidR="00D27242" w:rsidRPr="00E10788" w14:paraId="002A3536" w14:textId="77777777" w:rsidTr="0085383A">
        <w:trPr>
          <w:cantSplit/>
          <w:trHeight w:val="315"/>
        </w:trPr>
        <w:tc>
          <w:tcPr>
            <w:tcW w:w="1242" w:type="dxa"/>
            <w:shd w:val="clear" w:color="auto" w:fill="auto"/>
            <w:noWrap/>
            <w:hideMark/>
          </w:tcPr>
          <w:p w14:paraId="09D48638"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392DCE5D"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Lightning Ridge (Strathbogie Ranges)</w:t>
            </w:r>
          </w:p>
        </w:tc>
        <w:tc>
          <w:tcPr>
            <w:tcW w:w="1984" w:type="dxa"/>
            <w:shd w:val="clear" w:color="auto" w:fill="auto"/>
          </w:tcPr>
          <w:p w14:paraId="2D528C38"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Mountain views from Lake Nillahcootie and Midland Highway</w:t>
            </w:r>
          </w:p>
        </w:tc>
        <w:tc>
          <w:tcPr>
            <w:tcW w:w="2268" w:type="dxa"/>
            <w:shd w:val="clear" w:color="auto" w:fill="auto"/>
            <w:hideMark/>
          </w:tcPr>
          <w:p w14:paraId="52DA104B" w14:textId="77777777" w:rsidR="00D27242" w:rsidRPr="003B0FD2" w:rsidRDefault="00D27242" w:rsidP="006641C7">
            <w:pPr>
              <w:spacing w:after="0" w:line="240" w:lineRule="auto"/>
              <w:rPr>
                <w:sz w:val="20"/>
                <w:szCs w:val="20"/>
              </w:rPr>
            </w:pPr>
            <w:r w:rsidRPr="003B0FD2">
              <w:rPr>
                <w:sz w:val="20"/>
                <w:szCs w:val="20"/>
              </w:rPr>
              <w:t>SMZ and SPZ will adequately protect this area.</w:t>
            </w:r>
          </w:p>
        </w:tc>
        <w:tc>
          <w:tcPr>
            <w:tcW w:w="2552" w:type="dxa"/>
          </w:tcPr>
          <w:p w14:paraId="12AFDFD2"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E10788" w14:paraId="4745DDCE" w14:textId="77777777" w:rsidTr="0085383A">
        <w:trPr>
          <w:cantSplit/>
          <w:trHeight w:val="315"/>
        </w:trPr>
        <w:tc>
          <w:tcPr>
            <w:tcW w:w="1242" w:type="dxa"/>
            <w:shd w:val="clear" w:color="auto" w:fill="auto"/>
            <w:noWrap/>
            <w:hideMark/>
          </w:tcPr>
          <w:p w14:paraId="6E481BC0"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5F5D8B5D"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Moonee Range (Strathbogie Ranges)</w:t>
            </w:r>
          </w:p>
        </w:tc>
        <w:tc>
          <w:tcPr>
            <w:tcW w:w="1984" w:type="dxa"/>
            <w:shd w:val="clear" w:color="auto" w:fill="auto"/>
          </w:tcPr>
          <w:p w14:paraId="22B84554"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Mountain view from Midland Highway</w:t>
            </w:r>
          </w:p>
        </w:tc>
        <w:tc>
          <w:tcPr>
            <w:tcW w:w="2268" w:type="dxa"/>
            <w:shd w:val="clear" w:color="auto" w:fill="auto"/>
            <w:hideMark/>
          </w:tcPr>
          <w:p w14:paraId="1248797E" w14:textId="77777777" w:rsidR="00D27242" w:rsidRPr="003B0FD2" w:rsidRDefault="00D27242" w:rsidP="006641C7">
            <w:pPr>
              <w:spacing w:after="0" w:line="240" w:lineRule="auto"/>
              <w:rPr>
                <w:sz w:val="20"/>
                <w:szCs w:val="20"/>
              </w:rPr>
            </w:pPr>
            <w:r w:rsidRPr="003B0FD2">
              <w:rPr>
                <w:sz w:val="20"/>
                <w:szCs w:val="20"/>
              </w:rPr>
              <w:t>Maintain within SMZ.</w:t>
            </w:r>
          </w:p>
        </w:tc>
        <w:tc>
          <w:tcPr>
            <w:tcW w:w="2552" w:type="dxa"/>
          </w:tcPr>
          <w:p w14:paraId="01697F50" w14:textId="77777777" w:rsidR="00D27242" w:rsidRPr="006F43D9" w:rsidRDefault="00D27242" w:rsidP="007B2940">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Develop and comply with a SMZ plan</w:t>
            </w:r>
          </w:p>
        </w:tc>
      </w:tr>
      <w:tr w:rsidR="00D27242" w:rsidRPr="00E10788" w14:paraId="10725D58" w14:textId="77777777" w:rsidTr="0085383A">
        <w:trPr>
          <w:cantSplit/>
          <w:trHeight w:val="315"/>
        </w:trPr>
        <w:tc>
          <w:tcPr>
            <w:tcW w:w="1242" w:type="dxa"/>
            <w:shd w:val="clear" w:color="auto" w:fill="auto"/>
            <w:noWrap/>
            <w:hideMark/>
          </w:tcPr>
          <w:p w14:paraId="5E5AF516"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62793CB5"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Plain Creek Tramway (Sawmill Settlement)</w:t>
            </w:r>
          </w:p>
        </w:tc>
        <w:tc>
          <w:tcPr>
            <w:tcW w:w="1984" w:type="dxa"/>
            <w:shd w:val="clear" w:color="auto" w:fill="auto"/>
          </w:tcPr>
          <w:p w14:paraId="601AE549"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Historic site of local significance</w:t>
            </w:r>
          </w:p>
        </w:tc>
        <w:tc>
          <w:tcPr>
            <w:tcW w:w="2268" w:type="dxa"/>
            <w:shd w:val="clear" w:color="auto" w:fill="auto"/>
            <w:hideMark/>
          </w:tcPr>
          <w:p w14:paraId="02DB1331" w14:textId="77777777" w:rsidR="00D27242" w:rsidRPr="003B0FD2" w:rsidRDefault="00D27242" w:rsidP="006641C7">
            <w:pPr>
              <w:spacing w:after="0" w:line="240" w:lineRule="auto"/>
              <w:rPr>
                <w:sz w:val="20"/>
                <w:szCs w:val="20"/>
              </w:rPr>
            </w:pPr>
            <w:r w:rsidRPr="003B0FD2">
              <w:rPr>
                <w:sz w:val="20"/>
                <w:szCs w:val="20"/>
              </w:rPr>
              <w:t>Maintain a 20 m buffer around the historic trestle bridge.</w:t>
            </w:r>
          </w:p>
        </w:tc>
        <w:tc>
          <w:tcPr>
            <w:tcW w:w="2552" w:type="dxa"/>
          </w:tcPr>
          <w:p w14:paraId="297BE0F8" w14:textId="77777777" w:rsidR="00D27242" w:rsidRPr="003B0FD2" w:rsidRDefault="00D27242" w:rsidP="006641C7">
            <w:pPr>
              <w:spacing w:after="0" w:line="240" w:lineRule="auto"/>
              <w:rPr>
                <w:sz w:val="20"/>
                <w:szCs w:val="20"/>
              </w:rPr>
            </w:pPr>
          </w:p>
        </w:tc>
      </w:tr>
      <w:tr w:rsidR="00D27242" w:rsidRPr="00E10788" w14:paraId="1ADC2946" w14:textId="77777777" w:rsidTr="0085383A">
        <w:trPr>
          <w:cantSplit/>
          <w:trHeight w:val="315"/>
        </w:trPr>
        <w:tc>
          <w:tcPr>
            <w:tcW w:w="1242" w:type="dxa"/>
            <w:shd w:val="clear" w:color="auto" w:fill="auto"/>
            <w:noWrap/>
            <w:hideMark/>
          </w:tcPr>
          <w:p w14:paraId="0E73BBE2"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08FB8873"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Sandy Creek Waterfall (Strathbogie Ranges)</w:t>
            </w:r>
          </w:p>
        </w:tc>
        <w:tc>
          <w:tcPr>
            <w:tcW w:w="1984" w:type="dxa"/>
            <w:shd w:val="clear" w:color="auto" w:fill="auto"/>
          </w:tcPr>
          <w:p w14:paraId="34AE51DC"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Unique Water Feature</w:t>
            </w:r>
          </w:p>
        </w:tc>
        <w:tc>
          <w:tcPr>
            <w:tcW w:w="2268" w:type="dxa"/>
            <w:shd w:val="clear" w:color="auto" w:fill="auto"/>
            <w:hideMark/>
          </w:tcPr>
          <w:p w14:paraId="1E873399" w14:textId="77777777" w:rsidR="00D27242" w:rsidRPr="003B0FD2" w:rsidRDefault="00D27242" w:rsidP="006641C7">
            <w:pPr>
              <w:spacing w:after="0" w:line="240" w:lineRule="auto"/>
              <w:rPr>
                <w:sz w:val="20"/>
                <w:szCs w:val="20"/>
              </w:rPr>
            </w:pPr>
            <w:r w:rsidRPr="003B0FD2">
              <w:rPr>
                <w:sz w:val="20"/>
                <w:szCs w:val="20"/>
              </w:rPr>
              <w:t>Maintain a 100 m radius SPZ over the falls.</w:t>
            </w:r>
          </w:p>
        </w:tc>
        <w:tc>
          <w:tcPr>
            <w:tcW w:w="2552" w:type="dxa"/>
          </w:tcPr>
          <w:p w14:paraId="43D343C8" w14:textId="77777777" w:rsidR="00D27242" w:rsidRPr="003B0FD2" w:rsidRDefault="00D27242" w:rsidP="006641C7">
            <w:pPr>
              <w:spacing w:after="0" w:line="240" w:lineRule="auto"/>
              <w:rPr>
                <w:sz w:val="20"/>
                <w:szCs w:val="20"/>
              </w:rPr>
            </w:pPr>
          </w:p>
        </w:tc>
      </w:tr>
      <w:tr w:rsidR="00D27242" w:rsidRPr="00E10788" w14:paraId="7EC7052E" w14:textId="77777777" w:rsidTr="0085383A">
        <w:trPr>
          <w:cantSplit/>
          <w:trHeight w:val="315"/>
        </w:trPr>
        <w:tc>
          <w:tcPr>
            <w:tcW w:w="1242" w:type="dxa"/>
            <w:shd w:val="clear" w:color="auto" w:fill="auto"/>
            <w:noWrap/>
            <w:hideMark/>
          </w:tcPr>
          <w:p w14:paraId="0B281F33"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eastAsia="en-AU"/>
              </w:rPr>
            </w:pPr>
            <w:r w:rsidRPr="003B0FD2">
              <w:rPr>
                <w:rFonts w:asciiTheme="minorHAnsi" w:eastAsia="Times New Roman" w:hAnsiTheme="minorHAnsi" w:cstheme="minorHAnsi"/>
                <w:color w:val="000000"/>
                <w:sz w:val="20"/>
                <w:szCs w:val="20"/>
                <w:lang w:eastAsia="en-AU"/>
              </w:rPr>
              <w:t>North East FMAs</w:t>
            </w:r>
          </w:p>
        </w:tc>
        <w:tc>
          <w:tcPr>
            <w:tcW w:w="1560" w:type="dxa"/>
            <w:shd w:val="clear" w:color="auto" w:fill="auto"/>
            <w:hideMark/>
          </w:tcPr>
          <w:p w14:paraId="1D41A6EB"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Upper Delatite valley (vicinity of Mirimbah)</w:t>
            </w:r>
          </w:p>
        </w:tc>
        <w:tc>
          <w:tcPr>
            <w:tcW w:w="1984" w:type="dxa"/>
            <w:shd w:val="clear" w:color="auto" w:fill="auto"/>
          </w:tcPr>
          <w:p w14:paraId="7AAD5278" w14:textId="77777777" w:rsidR="00D27242" w:rsidRPr="003B0FD2" w:rsidRDefault="00D27242" w:rsidP="006641C7">
            <w:pPr>
              <w:spacing w:after="0" w:line="240" w:lineRule="auto"/>
              <w:rPr>
                <w:rFonts w:asciiTheme="minorHAnsi" w:eastAsia="Times New Roman" w:hAnsiTheme="minorHAnsi" w:cstheme="minorHAnsi"/>
                <w:color w:val="000000"/>
                <w:sz w:val="20"/>
                <w:szCs w:val="20"/>
                <w:lang w:val="en-US" w:eastAsia="en-AU"/>
              </w:rPr>
            </w:pPr>
            <w:r w:rsidRPr="003B0FD2">
              <w:rPr>
                <w:rFonts w:asciiTheme="minorHAnsi" w:eastAsia="Times New Roman" w:hAnsiTheme="minorHAnsi" w:cstheme="minorHAnsi"/>
                <w:color w:val="000000"/>
                <w:sz w:val="20"/>
                <w:szCs w:val="20"/>
                <w:lang w:val="en-US" w:eastAsia="en-AU"/>
              </w:rPr>
              <w:t>LCC recommendation</w:t>
            </w:r>
          </w:p>
        </w:tc>
        <w:tc>
          <w:tcPr>
            <w:tcW w:w="2268" w:type="dxa"/>
            <w:shd w:val="clear" w:color="auto" w:fill="auto"/>
            <w:hideMark/>
          </w:tcPr>
          <w:p w14:paraId="6641C246" w14:textId="77777777" w:rsidR="00D27242" w:rsidRPr="003B0FD2" w:rsidRDefault="00D27242" w:rsidP="006641C7">
            <w:pPr>
              <w:spacing w:after="0" w:line="240" w:lineRule="auto"/>
              <w:rPr>
                <w:sz w:val="20"/>
                <w:szCs w:val="20"/>
              </w:rPr>
            </w:pPr>
            <w:r w:rsidRPr="003B0FD2">
              <w:rPr>
                <w:sz w:val="20"/>
                <w:szCs w:val="20"/>
              </w:rPr>
              <w:t>Maintain a 200 m SPZ each side of river (incorporates 200 m LCC Streamside Conservation Natural Features Zone).</w:t>
            </w:r>
          </w:p>
        </w:tc>
        <w:tc>
          <w:tcPr>
            <w:tcW w:w="2552" w:type="dxa"/>
          </w:tcPr>
          <w:p w14:paraId="03C6DADD" w14:textId="77777777" w:rsidR="00D27242" w:rsidRPr="003B0FD2" w:rsidRDefault="00D27242" w:rsidP="006641C7">
            <w:pPr>
              <w:spacing w:after="0" w:line="240" w:lineRule="auto"/>
              <w:rPr>
                <w:sz w:val="20"/>
                <w:szCs w:val="20"/>
              </w:rPr>
            </w:pPr>
          </w:p>
        </w:tc>
      </w:tr>
    </w:tbl>
    <w:p w14:paraId="341EBF0E" w14:textId="77777777" w:rsidR="0033355F" w:rsidRDefault="0033355F" w:rsidP="00BB2113">
      <w:pPr>
        <w:pStyle w:val="Heading2"/>
        <w:rPr>
          <w:color w:val="F79646" w:themeColor="accent6"/>
        </w:rPr>
        <w:sectPr w:rsidR="0033355F" w:rsidSect="00D00BB8">
          <w:footerReference w:type="default" r:id="rId36"/>
          <w:pgSz w:w="11906" w:h="16838"/>
          <w:pgMar w:top="1440" w:right="1276" w:bottom="1440" w:left="1440" w:header="708" w:footer="708" w:gutter="0"/>
          <w:cols w:space="708"/>
          <w:docGrid w:linePitch="360"/>
        </w:sectPr>
      </w:pPr>
    </w:p>
    <w:p w14:paraId="1A9453FB" w14:textId="77777777" w:rsidR="00DF496E" w:rsidRDefault="00DF496E" w:rsidP="00BB2113">
      <w:pPr>
        <w:pStyle w:val="Heading2"/>
        <w:rPr>
          <w:color w:val="F79646" w:themeColor="accent6"/>
        </w:rPr>
      </w:pPr>
      <w:bookmarkStart w:id="85" w:name="_Toc391297170"/>
      <w:r w:rsidRPr="000C0E59">
        <w:rPr>
          <w:color w:val="F79646" w:themeColor="accent6"/>
        </w:rPr>
        <w:t>Heritage Rivers</w:t>
      </w:r>
      <w:r w:rsidR="009E39D7">
        <w:rPr>
          <w:color w:val="F79646" w:themeColor="accent6"/>
        </w:rPr>
        <w:t xml:space="preserve"> and Natural Catchment Areas</w:t>
      </w:r>
      <w:r w:rsidR="0068718B">
        <w:rPr>
          <w:color w:val="F79646" w:themeColor="accent6"/>
        </w:rPr>
        <w:t xml:space="preserve"> – fixed zoning</w:t>
      </w:r>
      <w:bookmarkEnd w:id="85"/>
    </w:p>
    <w:p w14:paraId="47667A22" w14:textId="77777777" w:rsidR="009E39D7" w:rsidRDefault="009E39D7" w:rsidP="009E39D7">
      <w:pPr>
        <w:pStyle w:val="Heading4"/>
      </w:pPr>
      <w:r>
        <w:t xml:space="preserve">Maintain SPZ across all areas of State forest where Heritage River Areas apply to the extent defined within the </w:t>
      </w:r>
      <w:r>
        <w:rPr>
          <w:i/>
        </w:rPr>
        <w:t xml:space="preserve">Heritage River Act 1992. </w:t>
      </w:r>
      <w:r>
        <w:t>(except where timber harvesting is permitted in parts of the Lower Snowy River, Goulburn and Ovens Heritage River Areas).</w:t>
      </w:r>
    </w:p>
    <w:p w14:paraId="41683BCD" w14:textId="77777777" w:rsidR="009E39D7" w:rsidRDefault="009E39D7" w:rsidP="009E39D7">
      <w:pPr>
        <w:pStyle w:val="Heading4"/>
      </w:pPr>
      <w:r>
        <w:t>Maintain SPZ across all areas of State forest where Natural Catchment Areas apply. Exclude all road construction and upgrading activities within Natural Catchment Area SPZ.</w:t>
      </w:r>
    </w:p>
    <w:p w14:paraId="56CAEBF5" w14:textId="77777777" w:rsidR="009E39D7" w:rsidRPr="00DE3037" w:rsidRDefault="009E39D7" w:rsidP="009E39D7">
      <w:pPr>
        <w:pStyle w:val="Heading2"/>
        <w:rPr>
          <w:color w:val="F79646" w:themeColor="accent6"/>
        </w:rPr>
      </w:pPr>
      <w:bookmarkStart w:id="86" w:name="_Toc376364567"/>
      <w:bookmarkStart w:id="87" w:name="_Toc391297171"/>
      <w:r w:rsidRPr="00963C9B">
        <w:rPr>
          <w:bCs w:val="0"/>
          <w:color w:val="F79646" w:themeColor="accent6"/>
        </w:rPr>
        <w:t>River Zones and Natural Features Zones</w:t>
      </w:r>
      <w:bookmarkEnd w:id="86"/>
      <w:r w:rsidR="0068718B">
        <w:rPr>
          <w:bCs w:val="0"/>
          <w:color w:val="F79646" w:themeColor="accent6"/>
        </w:rPr>
        <w:t xml:space="preserve"> – fixed zoning</w:t>
      </w:r>
      <w:bookmarkEnd w:id="87"/>
    </w:p>
    <w:p w14:paraId="41CAF098" w14:textId="77777777" w:rsidR="009E39D7" w:rsidRDefault="009E39D7" w:rsidP="009E39D7">
      <w:pPr>
        <w:pStyle w:val="Heading3"/>
      </w:pPr>
      <w:bookmarkStart w:id="88" w:name="_Toc376364568"/>
      <w:bookmarkStart w:id="89" w:name="_Toc391297172"/>
      <w:r>
        <w:t>Central FMAs</w:t>
      </w:r>
      <w:bookmarkEnd w:id="88"/>
      <w:bookmarkEnd w:id="89"/>
    </w:p>
    <w:p w14:paraId="217CC1D9" w14:textId="77777777" w:rsidR="009E39D7" w:rsidRDefault="009E39D7" w:rsidP="009E39D7">
      <w:pPr>
        <w:pStyle w:val="Heading4"/>
      </w:pPr>
      <w:r>
        <w:t>Maintain SPZ across all areas of State forest where River Zones apply to the extent defined within the Melbourne Area District 2 Review (LCC 1994). River Zones apply along the upper Goulburn, Murrundindi, Acheron, Latrobe and Toorongo Rivers and Snobs Creek.</w:t>
      </w:r>
    </w:p>
    <w:p w14:paraId="4A257860" w14:textId="77777777" w:rsidR="009E39D7" w:rsidRDefault="009E39D7" w:rsidP="009E39D7">
      <w:pPr>
        <w:pStyle w:val="Heading3"/>
      </w:pPr>
      <w:bookmarkStart w:id="90" w:name="_Toc376364569"/>
      <w:bookmarkStart w:id="91" w:name="_Toc391297173"/>
      <w:r>
        <w:t>East Gippsland FMA</w:t>
      </w:r>
      <w:bookmarkEnd w:id="90"/>
      <w:bookmarkEnd w:id="91"/>
    </w:p>
    <w:p w14:paraId="1A87CCD9" w14:textId="77777777" w:rsidR="009E39D7" w:rsidRPr="00963C9B" w:rsidRDefault="009E39D7" w:rsidP="00963C9B">
      <w:pPr>
        <w:pStyle w:val="Heading4"/>
      </w:pPr>
      <w:r>
        <w:t>Maintain SPZ across all areas of State forest where Natural Features Zones apply to the extent defined by the Land Conservation Council Final Recommendations Gippsland Lakes Hinterland Study Area, Alpine Area</w:t>
      </w:r>
      <w:r w:rsidR="00007F49" w:rsidRPr="00007F49">
        <w:t xml:space="preserve"> Special Investigation and East Gippsland Area Review reports (LCC 1983a, 1983b, 1986), except where superseded by the </w:t>
      </w:r>
      <w:r w:rsidR="00007F49" w:rsidRPr="00A53645">
        <w:rPr>
          <w:i/>
        </w:rPr>
        <w:t>Heritage River Act 1992</w:t>
      </w:r>
      <w:r w:rsidR="00007F49" w:rsidRPr="00007F49">
        <w:t>.</w:t>
      </w:r>
    </w:p>
    <w:p w14:paraId="66CA6FBB" w14:textId="77777777" w:rsidR="002E1BB1" w:rsidRDefault="002E1BB1" w:rsidP="002E1BB1">
      <w:pPr>
        <w:pStyle w:val="Heading1"/>
        <w:rPr>
          <w:b/>
          <w:color w:val="F79646" w:themeColor="accent6"/>
        </w:rPr>
      </w:pPr>
      <w:bookmarkStart w:id="92" w:name="_Toc391297174"/>
      <w:r w:rsidRPr="00970751">
        <w:rPr>
          <w:b/>
          <w:color w:val="F79646" w:themeColor="accent6"/>
        </w:rPr>
        <w:t>Recreation</w:t>
      </w:r>
      <w:r w:rsidR="00AD1C07">
        <w:rPr>
          <w:b/>
          <w:color w:val="F79646" w:themeColor="accent6"/>
        </w:rPr>
        <w:t xml:space="preserve"> – fixed zoning</w:t>
      </w:r>
      <w:bookmarkEnd w:id="92"/>
    </w:p>
    <w:p w14:paraId="7F2D3D09" w14:textId="77777777" w:rsidR="00133D59" w:rsidRDefault="00133D59" w:rsidP="00133D59">
      <w:pPr>
        <w:pStyle w:val="Heading3"/>
      </w:pPr>
      <w:bookmarkStart w:id="93" w:name="_Toc391297175"/>
      <w:r>
        <w:t>Statewide</w:t>
      </w:r>
      <w:bookmarkEnd w:id="93"/>
    </w:p>
    <w:p w14:paraId="058B75E3" w14:textId="77777777" w:rsidR="006C366A" w:rsidRDefault="00802D9F" w:rsidP="00802D9F">
      <w:pPr>
        <w:pStyle w:val="Heading4"/>
      </w:pPr>
      <w:r>
        <w:t>Maintain</w:t>
      </w:r>
      <w:r w:rsidRPr="001D050F">
        <w:t xml:space="preserve"> SPZs and SMZs</w:t>
      </w:r>
      <w:r>
        <w:t xml:space="preserve"> for recreation sites </w:t>
      </w:r>
      <w:r w:rsidRPr="001D050F">
        <w:t>in accordance with</w:t>
      </w:r>
      <w:r w:rsidR="006632C1">
        <w:t xml:space="preserve"> </w:t>
      </w:r>
      <w:r w:rsidR="000F621E">
        <w:t>T</w:t>
      </w:r>
      <w:r w:rsidR="006632C1">
        <w:t xml:space="preserve">able </w:t>
      </w:r>
      <w:r w:rsidR="001D0F8E">
        <w:t xml:space="preserve">10 </w:t>
      </w:r>
      <w:r w:rsidR="000F621E">
        <w:t>(</w:t>
      </w:r>
      <w:r w:rsidR="000F621E" w:rsidRPr="000F621E">
        <w:t>FMZ rules for recreation sites</w:t>
      </w:r>
      <w:r w:rsidR="000F621E">
        <w:t xml:space="preserve">) </w:t>
      </w:r>
      <w:r w:rsidR="001D0F8E">
        <w:t>below</w:t>
      </w:r>
      <w:r>
        <w:t>.</w:t>
      </w:r>
    </w:p>
    <w:p w14:paraId="5236436E" w14:textId="77777777" w:rsidR="00802D9F" w:rsidRDefault="0098754A" w:rsidP="0051080E">
      <w:pPr>
        <w:pStyle w:val="Heading4"/>
      </w:pPr>
      <w:r>
        <w:t xml:space="preserve">When conducting timber harvesting operations in </w:t>
      </w:r>
      <w:r w:rsidR="006C366A">
        <w:t>SMZ</w:t>
      </w:r>
      <w:r w:rsidR="0051080E">
        <w:t>s first</w:t>
      </w:r>
      <w:r w:rsidR="006C366A">
        <w:t xml:space="preserve"> d</w:t>
      </w:r>
      <w:r w:rsidR="006C366A" w:rsidRPr="006C366A">
        <w:t xml:space="preserve">evelop </w:t>
      </w:r>
      <w:r w:rsidR="0051080E">
        <w:t>a</w:t>
      </w:r>
      <w:r w:rsidR="006C366A" w:rsidRPr="006C366A">
        <w:t xml:space="preserve"> SMZ plan</w:t>
      </w:r>
      <w:r>
        <w:t>.</w:t>
      </w:r>
      <w:r w:rsidR="0051080E" w:rsidRPr="0051080E">
        <w:t xml:space="preserve"> SMZ plan</w:t>
      </w:r>
      <w:r w:rsidR="0051080E">
        <w:t>s</w:t>
      </w:r>
      <w:r w:rsidR="0051080E" w:rsidRPr="0051080E">
        <w:t xml:space="preserve"> must be complied with during timber harvesting operations.</w:t>
      </w:r>
    </w:p>
    <w:p w14:paraId="06C5B51F" w14:textId="77777777" w:rsidR="00802D9F" w:rsidRDefault="00802D9F" w:rsidP="00802D9F">
      <w:pPr>
        <w:pStyle w:val="Heading4"/>
      </w:pPr>
      <w:r>
        <w:t xml:space="preserve">Within </w:t>
      </w:r>
      <w:r w:rsidR="00264216">
        <w:t xml:space="preserve">the </w:t>
      </w:r>
      <w:r>
        <w:t>Australian Alps Walking Track (AAWT) SPZ:</w:t>
      </w:r>
    </w:p>
    <w:p w14:paraId="69C217C9" w14:textId="77777777" w:rsidR="00802D9F" w:rsidRPr="00B729DE" w:rsidRDefault="0080020C" w:rsidP="00B729DE">
      <w:pPr>
        <w:pStyle w:val="Heading5"/>
        <w:keepNext/>
        <w:numPr>
          <w:ilvl w:val="4"/>
          <w:numId w:val="2"/>
        </w:numPr>
        <w:ind w:left="1966"/>
        <w:rPr>
          <w:rFonts w:ascii="Calibri" w:eastAsia="Times New Roman" w:hAnsi="Calibri"/>
          <w:i w:val="0"/>
          <w:color w:val="auto"/>
          <w:sz w:val="24"/>
          <w:lang w:eastAsia="en-US"/>
        </w:rPr>
      </w:pPr>
      <w:r>
        <w:rPr>
          <w:rFonts w:ascii="Calibri" w:eastAsia="Times New Roman" w:hAnsi="Calibri"/>
          <w:i w:val="0"/>
          <w:color w:val="auto"/>
          <w:sz w:val="24"/>
          <w:lang w:eastAsia="en-US"/>
        </w:rPr>
        <w:t>c</w:t>
      </w:r>
      <w:r w:rsidR="00802D9F" w:rsidRPr="00B729DE">
        <w:rPr>
          <w:rFonts w:ascii="Calibri" w:eastAsia="Times New Roman" w:hAnsi="Calibri"/>
          <w:i w:val="0"/>
          <w:color w:val="auto"/>
          <w:sz w:val="24"/>
          <w:lang w:eastAsia="en-US"/>
        </w:rPr>
        <w:t>onstruct and maintain roads that cross the AAWT in a manner that considers the n</w:t>
      </w:r>
      <w:r>
        <w:rPr>
          <w:rFonts w:ascii="Calibri" w:eastAsia="Times New Roman" w:hAnsi="Calibri"/>
          <w:i w:val="0"/>
          <w:color w:val="auto"/>
          <w:sz w:val="24"/>
          <w:lang w:eastAsia="en-US"/>
        </w:rPr>
        <w:t>eeds of walkers using the track; and</w:t>
      </w:r>
    </w:p>
    <w:p w14:paraId="56177CB2" w14:textId="77777777" w:rsidR="00802D9F" w:rsidRDefault="0080020C" w:rsidP="00B729DE">
      <w:pPr>
        <w:pStyle w:val="Heading5"/>
        <w:keepNext/>
        <w:numPr>
          <w:ilvl w:val="4"/>
          <w:numId w:val="2"/>
        </w:numPr>
        <w:ind w:left="1966"/>
        <w:rPr>
          <w:rFonts w:ascii="Calibri" w:eastAsia="Times New Roman" w:hAnsi="Calibri"/>
          <w:i w:val="0"/>
          <w:color w:val="auto"/>
          <w:sz w:val="24"/>
          <w:lang w:eastAsia="en-US"/>
        </w:rPr>
      </w:pPr>
      <w:r>
        <w:rPr>
          <w:rFonts w:ascii="Calibri" w:eastAsia="Times New Roman" w:hAnsi="Calibri"/>
          <w:i w:val="0"/>
          <w:color w:val="auto"/>
          <w:sz w:val="24"/>
          <w:lang w:eastAsia="en-US"/>
        </w:rPr>
        <w:t>c</w:t>
      </w:r>
      <w:r w:rsidR="00802D9F" w:rsidRPr="00B729DE">
        <w:rPr>
          <w:rFonts w:ascii="Calibri" w:eastAsia="Times New Roman" w:hAnsi="Calibri"/>
          <w:i w:val="0"/>
          <w:color w:val="auto"/>
          <w:sz w:val="24"/>
          <w:lang w:eastAsia="en-US"/>
        </w:rPr>
        <w:t xml:space="preserve">onsider the use of alternative extraction routes during harvesting operations to protect the AAWT. </w:t>
      </w:r>
    </w:p>
    <w:p w14:paraId="5E178A1C" w14:textId="77777777" w:rsidR="00133D59" w:rsidRDefault="00133D59" w:rsidP="00133D59">
      <w:pPr>
        <w:pStyle w:val="Heading3"/>
      </w:pPr>
      <w:bookmarkStart w:id="94" w:name="_Toc391297176"/>
      <w:r>
        <w:t>Midlands FMA</w:t>
      </w:r>
      <w:bookmarkEnd w:id="94"/>
    </w:p>
    <w:p w14:paraId="481A3F05" w14:textId="77777777" w:rsidR="0023695C" w:rsidRPr="0023695C" w:rsidRDefault="0023695C" w:rsidP="0095368E">
      <w:pPr>
        <w:pStyle w:val="Heading4"/>
      </w:pPr>
      <w:r>
        <w:t>In the Midlands FMA, i</w:t>
      </w:r>
      <w:r w:rsidRPr="0023695C">
        <w:t xml:space="preserve">nclude all existing areas of State forest that are currently classified as semi-remote in the </w:t>
      </w:r>
      <w:r w:rsidR="0095368E">
        <w:t xml:space="preserve">SPZ. Exclude timber harvesting </w:t>
      </w:r>
      <w:r w:rsidRPr="0023695C">
        <w:t xml:space="preserve">and new roads or tracks from these areas and maintain any existing </w:t>
      </w:r>
      <w:r w:rsidR="0095368E">
        <w:t>roads and tracks at or below their</w:t>
      </w:r>
      <w:r w:rsidRPr="0023695C">
        <w:t xml:space="preserve"> current road classification</w:t>
      </w:r>
      <w:r w:rsidR="0095368E">
        <w:t>.</w:t>
      </w:r>
    </w:p>
    <w:p w14:paraId="31F07D68" w14:textId="77777777" w:rsidR="00B61317" w:rsidRDefault="00B61317" w:rsidP="00F20AB2">
      <w:pPr>
        <w:pStyle w:val="Caption"/>
        <w:spacing w:before="240" w:after="120"/>
        <w:sectPr w:rsidR="00B61317" w:rsidSect="00D00BB8">
          <w:footerReference w:type="default" r:id="rId37"/>
          <w:pgSz w:w="11906" w:h="16838"/>
          <w:pgMar w:top="1440" w:right="1276" w:bottom="1440" w:left="1440" w:header="708" w:footer="708" w:gutter="0"/>
          <w:cols w:space="708"/>
          <w:docGrid w:linePitch="360"/>
        </w:sectPr>
      </w:pPr>
    </w:p>
    <w:p w14:paraId="7207C968" w14:textId="77777777" w:rsidR="00802D9F" w:rsidRDefault="00B729DE" w:rsidP="00F20AB2">
      <w:pPr>
        <w:pStyle w:val="Caption"/>
        <w:spacing w:before="240" w:after="120"/>
      </w:pPr>
      <w:r>
        <w:t xml:space="preserve">Table </w:t>
      </w:r>
      <w:r w:rsidR="001D0F8E">
        <w:t>10</w:t>
      </w:r>
      <w:r>
        <w:t xml:space="preserve"> FMZ</w:t>
      </w:r>
      <w:r w:rsidR="00B61317">
        <w:t xml:space="preserve"> rules</w:t>
      </w:r>
      <w:r>
        <w:t xml:space="preserve"> for recreation sites</w:t>
      </w:r>
    </w:p>
    <w:tbl>
      <w:tblPr>
        <w:tblW w:w="9087" w:type="dxa"/>
        <w:tblInd w:w="93" w:type="dxa"/>
        <w:tblBorders>
          <w:top w:val="single" w:sz="4" w:space="0" w:color="F79646" w:themeColor="accent6"/>
          <w:bottom w:val="single" w:sz="4" w:space="0" w:color="F79646" w:themeColor="accent6"/>
          <w:insideH w:val="single" w:sz="4" w:space="0" w:color="F79646" w:themeColor="accent6"/>
        </w:tblBorders>
        <w:tblLook w:val="04A0" w:firstRow="1" w:lastRow="0" w:firstColumn="1" w:lastColumn="0" w:noHBand="0" w:noVBand="1"/>
      </w:tblPr>
      <w:tblGrid>
        <w:gridCol w:w="2000"/>
        <w:gridCol w:w="1417"/>
        <w:gridCol w:w="2410"/>
        <w:gridCol w:w="3260"/>
      </w:tblGrid>
      <w:tr w:rsidR="00B729DE" w:rsidRPr="000B379C" w14:paraId="67014623" w14:textId="77777777" w:rsidTr="00963C9B">
        <w:trPr>
          <w:tblHeader/>
        </w:trPr>
        <w:tc>
          <w:tcPr>
            <w:tcW w:w="2000" w:type="dxa"/>
            <w:shd w:val="clear" w:color="auto" w:fill="FABF8F" w:themeFill="accent6" w:themeFillTint="99"/>
            <w:hideMark/>
          </w:tcPr>
          <w:p w14:paraId="2FC697B0" w14:textId="77777777" w:rsidR="00B729DE" w:rsidRPr="000B379C" w:rsidRDefault="00B729DE" w:rsidP="00B729DE">
            <w:pPr>
              <w:spacing w:after="0" w:line="240" w:lineRule="auto"/>
              <w:rPr>
                <w:rFonts w:asciiTheme="minorHAnsi" w:eastAsia="Times New Roman" w:hAnsiTheme="minorHAnsi" w:cstheme="minorHAnsi"/>
                <w:b/>
                <w:bCs/>
                <w:color w:val="000000"/>
                <w:sz w:val="20"/>
                <w:szCs w:val="20"/>
                <w:lang w:eastAsia="en-AU"/>
              </w:rPr>
            </w:pPr>
            <w:r w:rsidRPr="000B379C">
              <w:rPr>
                <w:rFonts w:asciiTheme="minorHAnsi" w:eastAsia="Times New Roman" w:hAnsiTheme="minorHAnsi" w:cstheme="minorHAnsi"/>
                <w:b/>
                <w:bCs/>
                <w:color w:val="000000"/>
                <w:sz w:val="20"/>
                <w:szCs w:val="20"/>
                <w:lang w:eastAsia="en-AU"/>
              </w:rPr>
              <w:t>FMA</w:t>
            </w:r>
          </w:p>
        </w:tc>
        <w:tc>
          <w:tcPr>
            <w:tcW w:w="1417" w:type="dxa"/>
            <w:shd w:val="clear" w:color="auto" w:fill="FABF8F" w:themeFill="accent6" w:themeFillTint="99"/>
            <w:noWrap/>
            <w:hideMark/>
          </w:tcPr>
          <w:p w14:paraId="70B60CFB" w14:textId="77777777" w:rsidR="00B729DE" w:rsidRPr="000B379C" w:rsidRDefault="00B729DE" w:rsidP="00B729DE">
            <w:pPr>
              <w:spacing w:after="0" w:line="240" w:lineRule="auto"/>
              <w:rPr>
                <w:rFonts w:asciiTheme="minorHAnsi" w:eastAsia="Times New Roman" w:hAnsiTheme="minorHAnsi" w:cstheme="minorHAnsi"/>
                <w:b/>
                <w:bCs/>
                <w:color w:val="000000"/>
                <w:sz w:val="20"/>
                <w:szCs w:val="20"/>
                <w:lang w:eastAsia="en-AU"/>
              </w:rPr>
            </w:pPr>
            <w:r w:rsidRPr="000B379C">
              <w:rPr>
                <w:rFonts w:asciiTheme="minorHAnsi" w:eastAsia="Times New Roman" w:hAnsiTheme="minorHAnsi" w:cstheme="minorHAnsi"/>
                <w:b/>
                <w:bCs/>
                <w:color w:val="000000"/>
                <w:sz w:val="20"/>
                <w:szCs w:val="20"/>
                <w:lang w:eastAsia="en-AU"/>
              </w:rPr>
              <w:t>Locality</w:t>
            </w:r>
          </w:p>
        </w:tc>
        <w:tc>
          <w:tcPr>
            <w:tcW w:w="2410" w:type="dxa"/>
            <w:shd w:val="clear" w:color="auto" w:fill="FABF8F" w:themeFill="accent6" w:themeFillTint="99"/>
            <w:hideMark/>
          </w:tcPr>
          <w:p w14:paraId="131CF56B" w14:textId="77777777" w:rsidR="00B729DE" w:rsidRPr="000B379C" w:rsidRDefault="00B729DE" w:rsidP="00B729DE">
            <w:pPr>
              <w:spacing w:after="0" w:line="240" w:lineRule="auto"/>
              <w:rPr>
                <w:rFonts w:asciiTheme="minorHAnsi" w:eastAsia="Times New Roman" w:hAnsiTheme="minorHAnsi" w:cstheme="minorHAnsi"/>
                <w:b/>
                <w:bCs/>
                <w:color w:val="000000"/>
                <w:sz w:val="20"/>
                <w:szCs w:val="20"/>
                <w:lang w:eastAsia="en-AU"/>
              </w:rPr>
            </w:pPr>
            <w:r w:rsidRPr="000B379C">
              <w:rPr>
                <w:rFonts w:asciiTheme="minorHAnsi" w:eastAsia="Times New Roman" w:hAnsiTheme="minorHAnsi" w:cstheme="minorHAnsi"/>
                <w:b/>
                <w:bCs/>
                <w:color w:val="000000"/>
                <w:sz w:val="20"/>
                <w:szCs w:val="20"/>
                <w:lang w:eastAsia="en-AU"/>
              </w:rPr>
              <w:t>Place</w:t>
            </w:r>
          </w:p>
        </w:tc>
        <w:tc>
          <w:tcPr>
            <w:tcW w:w="3260" w:type="dxa"/>
            <w:shd w:val="clear" w:color="auto" w:fill="FABF8F" w:themeFill="accent6" w:themeFillTint="99"/>
            <w:hideMark/>
          </w:tcPr>
          <w:p w14:paraId="58FFC3A4" w14:textId="77777777" w:rsidR="00B729DE" w:rsidRPr="000B379C" w:rsidRDefault="00E8724F" w:rsidP="00B729DE">
            <w:pPr>
              <w:spacing w:after="0" w:line="240" w:lineRule="auto"/>
              <w:rPr>
                <w:rFonts w:asciiTheme="minorHAnsi" w:eastAsia="Times New Roman" w:hAnsiTheme="minorHAnsi" w:cstheme="minorHAnsi"/>
                <w:b/>
                <w:bCs/>
                <w:color w:val="000000"/>
                <w:sz w:val="20"/>
                <w:szCs w:val="20"/>
                <w:lang w:eastAsia="en-AU"/>
              </w:rPr>
            </w:pPr>
            <w:r>
              <w:rPr>
                <w:rFonts w:asciiTheme="minorHAnsi" w:eastAsia="Times New Roman" w:hAnsiTheme="minorHAnsi" w:cstheme="minorHAnsi"/>
                <w:b/>
                <w:bCs/>
                <w:color w:val="000000"/>
                <w:sz w:val="20"/>
                <w:szCs w:val="20"/>
                <w:lang w:eastAsia="en-AU"/>
              </w:rPr>
              <w:t>Zoning m</w:t>
            </w:r>
            <w:r w:rsidR="00AE0CAC">
              <w:rPr>
                <w:rFonts w:asciiTheme="minorHAnsi" w:eastAsia="Times New Roman" w:hAnsiTheme="minorHAnsi" w:cstheme="minorHAnsi"/>
                <w:b/>
                <w:bCs/>
                <w:color w:val="000000"/>
                <w:sz w:val="20"/>
                <w:szCs w:val="20"/>
                <w:lang w:eastAsia="en-AU"/>
              </w:rPr>
              <w:t>anagement a</w:t>
            </w:r>
            <w:r w:rsidR="00432956">
              <w:rPr>
                <w:rFonts w:asciiTheme="minorHAnsi" w:eastAsia="Times New Roman" w:hAnsiTheme="minorHAnsi" w:cstheme="minorHAnsi"/>
                <w:b/>
                <w:bCs/>
                <w:color w:val="000000"/>
                <w:sz w:val="20"/>
                <w:szCs w:val="20"/>
                <w:lang w:eastAsia="en-AU"/>
              </w:rPr>
              <w:t>ctions</w:t>
            </w:r>
          </w:p>
        </w:tc>
      </w:tr>
      <w:tr w:rsidR="00B729DE" w:rsidRPr="000B379C" w14:paraId="54B0E2E9" w14:textId="77777777" w:rsidTr="00963C9B">
        <w:tc>
          <w:tcPr>
            <w:tcW w:w="2000" w:type="dxa"/>
            <w:shd w:val="clear" w:color="auto" w:fill="auto"/>
            <w:hideMark/>
          </w:tcPr>
          <w:p w14:paraId="36ECAB9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rPr>
                <w:rFonts w:asciiTheme="minorHAnsi" w:eastAsia="Times New Roman" w:hAnsiTheme="minorHAnsi" w:cstheme="minorHAnsi"/>
                <w:color w:val="000000"/>
                <w:sz w:val="20"/>
                <w:szCs w:val="20"/>
                <w:lang w:eastAsia="en-AU"/>
              </w:rPr>
              <w:t xml:space="preserve"> Highlands FMAs</w:t>
            </w:r>
          </w:p>
        </w:tc>
        <w:tc>
          <w:tcPr>
            <w:tcW w:w="1417" w:type="dxa"/>
            <w:shd w:val="clear" w:color="auto" w:fill="auto"/>
            <w:noWrap/>
            <w:hideMark/>
          </w:tcPr>
          <w:p w14:paraId="307EC75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0AB35E5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Kendalls picnic areas</w:t>
            </w:r>
          </w:p>
        </w:tc>
        <w:tc>
          <w:tcPr>
            <w:tcW w:w="3260" w:type="dxa"/>
            <w:shd w:val="clear" w:color="auto" w:fill="auto"/>
            <w:hideMark/>
          </w:tcPr>
          <w:p w14:paraId="1E37908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723EEADD" w14:textId="77777777" w:rsidTr="00963C9B">
        <w:tc>
          <w:tcPr>
            <w:tcW w:w="2000" w:type="dxa"/>
            <w:shd w:val="clear" w:color="auto" w:fill="auto"/>
            <w:hideMark/>
          </w:tcPr>
          <w:p w14:paraId="20FDEA4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810586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361CB91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Lower Big River camping areas</w:t>
            </w:r>
          </w:p>
        </w:tc>
        <w:tc>
          <w:tcPr>
            <w:tcW w:w="3260" w:type="dxa"/>
            <w:shd w:val="clear" w:color="auto" w:fill="auto"/>
            <w:hideMark/>
          </w:tcPr>
          <w:p w14:paraId="06F4A3D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7DE0B7F4" w14:textId="77777777" w:rsidTr="00963C9B">
        <w:tc>
          <w:tcPr>
            <w:tcW w:w="2000" w:type="dxa"/>
            <w:shd w:val="clear" w:color="auto" w:fill="auto"/>
            <w:hideMark/>
          </w:tcPr>
          <w:p w14:paraId="72C5061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0B885AA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090B9E7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Mt Despair Track</w:t>
            </w:r>
          </w:p>
        </w:tc>
        <w:tc>
          <w:tcPr>
            <w:tcW w:w="3260" w:type="dxa"/>
            <w:shd w:val="clear" w:color="auto" w:fill="auto"/>
            <w:hideMark/>
          </w:tcPr>
          <w:p w14:paraId="1DCA886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70FBD516" w14:textId="77777777" w:rsidTr="00963C9B">
        <w:tc>
          <w:tcPr>
            <w:tcW w:w="2000" w:type="dxa"/>
            <w:shd w:val="clear" w:color="auto" w:fill="auto"/>
            <w:hideMark/>
          </w:tcPr>
          <w:p w14:paraId="30FDFD3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1AE8A85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6A8FA8C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Mt Torbreck Track</w:t>
            </w:r>
          </w:p>
        </w:tc>
        <w:tc>
          <w:tcPr>
            <w:tcW w:w="3260" w:type="dxa"/>
            <w:shd w:val="clear" w:color="auto" w:fill="auto"/>
            <w:hideMark/>
          </w:tcPr>
          <w:p w14:paraId="244B1F4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2059ECA5" w14:textId="77777777" w:rsidTr="00963C9B">
        <w:tc>
          <w:tcPr>
            <w:tcW w:w="2000" w:type="dxa"/>
            <w:shd w:val="clear" w:color="auto" w:fill="auto"/>
            <w:hideMark/>
          </w:tcPr>
          <w:p w14:paraId="082A953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64AB524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1B80F5F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Myrtle Creek Track</w:t>
            </w:r>
          </w:p>
        </w:tc>
        <w:tc>
          <w:tcPr>
            <w:tcW w:w="3260" w:type="dxa"/>
            <w:shd w:val="clear" w:color="auto" w:fill="auto"/>
            <w:hideMark/>
          </w:tcPr>
          <w:p w14:paraId="3D69D69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400DE3C2" w14:textId="77777777" w:rsidTr="00963C9B">
        <w:tc>
          <w:tcPr>
            <w:tcW w:w="2000" w:type="dxa"/>
            <w:shd w:val="clear" w:color="auto" w:fill="auto"/>
            <w:hideMark/>
          </w:tcPr>
          <w:p w14:paraId="34D8399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6626A39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735F694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Snobs Creek Falls</w:t>
            </w:r>
          </w:p>
        </w:tc>
        <w:tc>
          <w:tcPr>
            <w:tcW w:w="3260" w:type="dxa"/>
            <w:shd w:val="clear" w:color="auto" w:fill="auto"/>
            <w:hideMark/>
          </w:tcPr>
          <w:p w14:paraId="2E564E7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100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2ED60681" w14:textId="77777777" w:rsidTr="00963C9B">
        <w:tc>
          <w:tcPr>
            <w:tcW w:w="2000" w:type="dxa"/>
            <w:shd w:val="clear" w:color="auto" w:fill="auto"/>
            <w:hideMark/>
          </w:tcPr>
          <w:p w14:paraId="6FE754D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18AF250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122D7FA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Stanley Homestead Historic Area</w:t>
            </w:r>
          </w:p>
        </w:tc>
        <w:tc>
          <w:tcPr>
            <w:tcW w:w="3260" w:type="dxa"/>
            <w:shd w:val="clear" w:color="auto" w:fill="auto"/>
            <w:hideMark/>
          </w:tcPr>
          <w:p w14:paraId="7686DCE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484B27A3" w14:textId="77777777" w:rsidTr="00963C9B">
        <w:tc>
          <w:tcPr>
            <w:tcW w:w="2000" w:type="dxa"/>
            <w:shd w:val="clear" w:color="auto" w:fill="auto"/>
            <w:hideMark/>
          </w:tcPr>
          <w:p w14:paraId="63C4425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7B31649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30ECA0B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Tanglefoot Track</w:t>
            </w:r>
          </w:p>
        </w:tc>
        <w:tc>
          <w:tcPr>
            <w:tcW w:w="3260" w:type="dxa"/>
            <w:shd w:val="clear" w:color="auto" w:fill="auto"/>
            <w:hideMark/>
          </w:tcPr>
          <w:p w14:paraId="00DD63D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383E0067" w14:textId="77777777" w:rsidTr="00963C9B">
        <w:tc>
          <w:tcPr>
            <w:tcW w:w="2000" w:type="dxa"/>
            <w:shd w:val="clear" w:color="auto" w:fill="auto"/>
            <w:hideMark/>
          </w:tcPr>
          <w:p w14:paraId="063C627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559A7B1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227232D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Torbreck Station</w:t>
            </w:r>
          </w:p>
        </w:tc>
        <w:tc>
          <w:tcPr>
            <w:tcW w:w="3260" w:type="dxa"/>
            <w:shd w:val="clear" w:color="auto" w:fill="auto"/>
            <w:hideMark/>
          </w:tcPr>
          <w:p w14:paraId="121484F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196389B2" w14:textId="77777777" w:rsidTr="00963C9B">
        <w:tc>
          <w:tcPr>
            <w:tcW w:w="2000" w:type="dxa"/>
            <w:shd w:val="clear" w:color="auto" w:fill="auto"/>
            <w:hideMark/>
          </w:tcPr>
          <w:p w14:paraId="3DA22EE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11ED682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Alexandra </w:t>
            </w:r>
          </w:p>
        </w:tc>
        <w:tc>
          <w:tcPr>
            <w:tcW w:w="2410" w:type="dxa"/>
            <w:shd w:val="clear" w:color="auto" w:fill="auto"/>
            <w:hideMark/>
          </w:tcPr>
          <w:p w14:paraId="5BC2322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Wirrawilla Rainforest Walk</w:t>
            </w:r>
          </w:p>
        </w:tc>
        <w:tc>
          <w:tcPr>
            <w:tcW w:w="3260" w:type="dxa"/>
            <w:shd w:val="clear" w:color="auto" w:fill="auto"/>
            <w:hideMark/>
          </w:tcPr>
          <w:p w14:paraId="440BF28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1CF822A3" w14:textId="77777777" w:rsidTr="00963C9B">
        <w:tc>
          <w:tcPr>
            <w:tcW w:w="2000" w:type="dxa"/>
            <w:shd w:val="clear" w:color="auto" w:fill="auto"/>
            <w:hideMark/>
          </w:tcPr>
          <w:p w14:paraId="1AA6400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76F3995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7A4DC8E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Anderson Garden picnic area</w:t>
            </w:r>
          </w:p>
        </w:tc>
        <w:tc>
          <w:tcPr>
            <w:tcW w:w="3260" w:type="dxa"/>
            <w:shd w:val="clear" w:color="auto" w:fill="auto"/>
            <w:hideMark/>
          </w:tcPr>
          <w:p w14:paraId="15208E1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4EC042B9" w14:textId="77777777" w:rsidTr="00963C9B">
        <w:tc>
          <w:tcPr>
            <w:tcW w:w="2000" w:type="dxa"/>
            <w:shd w:val="clear" w:color="auto" w:fill="auto"/>
            <w:hideMark/>
          </w:tcPr>
          <w:p w14:paraId="76557A9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84DCA1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6B4F250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Blairs Hut - Mt Disappointment summit</w:t>
            </w:r>
          </w:p>
        </w:tc>
        <w:tc>
          <w:tcPr>
            <w:tcW w:w="3260" w:type="dxa"/>
            <w:shd w:val="clear" w:color="auto" w:fill="auto"/>
            <w:hideMark/>
          </w:tcPr>
          <w:p w14:paraId="564C78B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1143358D" w14:textId="77777777" w:rsidTr="00963C9B">
        <w:tc>
          <w:tcPr>
            <w:tcW w:w="2000" w:type="dxa"/>
            <w:shd w:val="clear" w:color="auto" w:fill="auto"/>
            <w:hideMark/>
          </w:tcPr>
          <w:p w14:paraId="40CC942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035CEAC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1EA672E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Blairs Hut picnic area</w:t>
            </w:r>
          </w:p>
        </w:tc>
        <w:tc>
          <w:tcPr>
            <w:tcW w:w="3260" w:type="dxa"/>
            <w:shd w:val="clear" w:color="auto" w:fill="auto"/>
            <w:hideMark/>
          </w:tcPr>
          <w:p w14:paraId="7293201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2614E370" w14:textId="77777777" w:rsidTr="00963C9B">
        <w:tc>
          <w:tcPr>
            <w:tcW w:w="2000" w:type="dxa"/>
            <w:shd w:val="clear" w:color="auto" w:fill="auto"/>
            <w:hideMark/>
          </w:tcPr>
          <w:p w14:paraId="5A6A2D6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365B9CD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739C72D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Freemans picnic area - Tallarook SF</w:t>
            </w:r>
          </w:p>
        </w:tc>
        <w:tc>
          <w:tcPr>
            <w:tcW w:w="3260" w:type="dxa"/>
            <w:shd w:val="clear" w:color="auto" w:fill="auto"/>
            <w:hideMark/>
          </w:tcPr>
          <w:p w14:paraId="53EF802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240E9B4F" w14:textId="77777777" w:rsidTr="00963C9B">
        <w:tc>
          <w:tcPr>
            <w:tcW w:w="2000" w:type="dxa"/>
            <w:shd w:val="clear" w:color="auto" w:fill="auto"/>
            <w:hideMark/>
          </w:tcPr>
          <w:p w14:paraId="0A66162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096CC78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2D2FA5C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Mt Disappointment summit</w:t>
            </w:r>
          </w:p>
        </w:tc>
        <w:tc>
          <w:tcPr>
            <w:tcW w:w="3260" w:type="dxa"/>
            <w:shd w:val="clear" w:color="auto" w:fill="auto"/>
            <w:hideMark/>
          </w:tcPr>
          <w:p w14:paraId="17F81A1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608B0233" w14:textId="77777777" w:rsidTr="00963C9B">
        <w:tc>
          <w:tcPr>
            <w:tcW w:w="2000" w:type="dxa"/>
            <w:shd w:val="clear" w:color="auto" w:fill="auto"/>
            <w:hideMark/>
          </w:tcPr>
          <w:p w14:paraId="5F68F83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59066F7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66EF88F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 1 Camp picnic area</w:t>
            </w:r>
          </w:p>
        </w:tc>
        <w:tc>
          <w:tcPr>
            <w:tcW w:w="3260" w:type="dxa"/>
            <w:shd w:val="clear" w:color="auto" w:fill="auto"/>
            <w:hideMark/>
          </w:tcPr>
          <w:p w14:paraId="0E65556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3E66C478" w14:textId="77777777" w:rsidTr="00963C9B">
        <w:tc>
          <w:tcPr>
            <w:tcW w:w="2000" w:type="dxa"/>
            <w:shd w:val="clear" w:color="auto" w:fill="auto"/>
            <w:hideMark/>
          </w:tcPr>
          <w:p w14:paraId="4FE042E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69748D9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3768874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Regular Camp picnic area</w:t>
            </w:r>
          </w:p>
        </w:tc>
        <w:tc>
          <w:tcPr>
            <w:tcW w:w="3260" w:type="dxa"/>
            <w:shd w:val="clear" w:color="auto" w:fill="auto"/>
            <w:hideMark/>
          </w:tcPr>
          <w:p w14:paraId="4019F20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30AB499C" w14:textId="77777777" w:rsidTr="00963C9B">
        <w:tc>
          <w:tcPr>
            <w:tcW w:w="2000" w:type="dxa"/>
            <w:shd w:val="clear" w:color="auto" w:fill="auto"/>
            <w:hideMark/>
          </w:tcPr>
          <w:p w14:paraId="078C05D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21C8BF3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2D5C0D4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Reservoir Picnic area - Tallarook SF</w:t>
            </w:r>
          </w:p>
        </w:tc>
        <w:tc>
          <w:tcPr>
            <w:tcW w:w="3260" w:type="dxa"/>
            <w:shd w:val="clear" w:color="auto" w:fill="auto"/>
            <w:hideMark/>
          </w:tcPr>
          <w:p w14:paraId="3F76190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7BE7810D" w14:textId="77777777" w:rsidTr="00963C9B">
        <w:tc>
          <w:tcPr>
            <w:tcW w:w="2000" w:type="dxa"/>
            <w:shd w:val="clear" w:color="auto" w:fill="auto"/>
            <w:hideMark/>
          </w:tcPr>
          <w:p w14:paraId="3633A94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76F11CA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1AE5C83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Strath Creek Falls picnic area</w:t>
            </w:r>
          </w:p>
        </w:tc>
        <w:tc>
          <w:tcPr>
            <w:tcW w:w="3260" w:type="dxa"/>
            <w:shd w:val="clear" w:color="auto" w:fill="auto"/>
            <w:hideMark/>
          </w:tcPr>
          <w:p w14:paraId="7C3E44E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100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4BCDCF46" w14:textId="77777777" w:rsidTr="00963C9B">
        <w:tc>
          <w:tcPr>
            <w:tcW w:w="2000" w:type="dxa"/>
            <w:shd w:val="clear" w:color="auto" w:fill="auto"/>
            <w:hideMark/>
          </w:tcPr>
          <w:p w14:paraId="7B4ED63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1A7CFDF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Broadford</w:t>
            </w:r>
          </w:p>
        </w:tc>
        <w:tc>
          <w:tcPr>
            <w:tcW w:w="2410" w:type="dxa"/>
            <w:shd w:val="clear" w:color="auto" w:fill="auto"/>
            <w:hideMark/>
          </w:tcPr>
          <w:p w14:paraId="482865B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Sunday Creek Reservoir Track</w:t>
            </w:r>
          </w:p>
        </w:tc>
        <w:tc>
          <w:tcPr>
            <w:tcW w:w="3260" w:type="dxa"/>
            <w:shd w:val="clear" w:color="auto" w:fill="auto"/>
            <w:hideMark/>
          </w:tcPr>
          <w:p w14:paraId="50D30E0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7C893E0D" w14:textId="77777777" w:rsidTr="00963C9B">
        <w:tc>
          <w:tcPr>
            <w:tcW w:w="2000" w:type="dxa"/>
            <w:shd w:val="clear" w:color="auto" w:fill="auto"/>
            <w:hideMark/>
          </w:tcPr>
          <w:p w14:paraId="31959B2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536D0DA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19B11F7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Anderson’s Mill</w:t>
            </w:r>
          </w:p>
        </w:tc>
        <w:tc>
          <w:tcPr>
            <w:tcW w:w="3260" w:type="dxa"/>
            <w:shd w:val="clear" w:color="auto" w:fill="auto"/>
            <w:hideMark/>
          </w:tcPr>
          <w:p w14:paraId="3B10549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376DEE8B" w14:textId="77777777" w:rsidTr="00963C9B">
        <w:tc>
          <w:tcPr>
            <w:tcW w:w="2000" w:type="dxa"/>
            <w:shd w:val="clear" w:color="auto" w:fill="auto"/>
            <w:hideMark/>
          </w:tcPr>
          <w:p w14:paraId="381E70D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02DB7BD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3929ABA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Beauty Spot</w:t>
            </w:r>
          </w:p>
        </w:tc>
        <w:tc>
          <w:tcPr>
            <w:tcW w:w="3260" w:type="dxa"/>
            <w:shd w:val="clear" w:color="auto" w:fill="auto"/>
            <w:hideMark/>
          </w:tcPr>
          <w:p w14:paraId="0EAA543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1FFFF722" w14:textId="77777777" w:rsidTr="00963C9B">
        <w:tc>
          <w:tcPr>
            <w:tcW w:w="2000" w:type="dxa"/>
            <w:shd w:val="clear" w:color="auto" w:fill="auto"/>
            <w:hideMark/>
          </w:tcPr>
          <w:p w14:paraId="0F650A3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3244960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0C3D368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Big River camp</w:t>
            </w:r>
          </w:p>
        </w:tc>
        <w:tc>
          <w:tcPr>
            <w:tcW w:w="3260" w:type="dxa"/>
            <w:shd w:val="clear" w:color="auto" w:fill="auto"/>
            <w:hideMark/>
          </w:tcPr>
          <w:p w14:paraId="2362CA8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53A340B2" w14:textId="77777777" w:rsidTr="00963C9B">
        <w:tc>
          <w:tcPr>
            <w:tcW w:w="2000" w:type="dxa"/>
            <w:shd w:val="clear" w:color="auto" w:fill="auto"/>
            <w:hideMark/>
          </w:tcPr>
          <w:p w14:paraId="39B88A4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779D7EB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7013F44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Big River camping areas</w:t>
            </w:r>
          </w:p>
        </w:tc>
        <w:tc>
          <w:tcPr>
            <w:tcW w:w="3260" w:type="dxa"/>
            <w:shd w:val="clear" w:color="auto" w:fill="auto"/>
            <w:hideMark/>
          </w:tcPr>
          <w:p w14:paraId="488FE72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405BCB32" w14:textId="77777777" w:rsidTr="00963C9B">
        <w:tc>
          <w:tcPr>
            <w:tcW w:w="2000" w:type="dxa"/>
            <w:shd w:val="clear" w:color="auto" w:fill="auto"/>
            <w:hideMark/>
          </w:tcPr>
          <w:p w14:paraId="38F5C6B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7D5B42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6C6CE2D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Dindi Mill picnic area</w:t>
            </w:r>
          </w:p>
        </w:tc>
        <w:tc>
          <w:tcPr>
            <w:tcW w:w="3260" w:type="dxa"/>
            <w:shd w:val="clear" w:color="auto" w:fill="auto"/>
            <w:hideMark/>
          </w:tcPr>
          <w:p w14:paraId="2846D4B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414181FF" w14:textId="77777777" w:rsidTr="00963C9B">
        <w:tc>
          <w:tcPr>
            <w:tcW w:w="2000" w:type="dxa"/>
            <w:shd w:val="clear" w:color="auto" w:fill="auto"/>
            <w:hideMark/>
          </w:tcPr>
          <w:p w14:paraId="1C8F1F0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39A5E53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2C569BF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Dom Dom Saddle to Mt Donna Buang</w:t>
            </w:r>
          </w:p>
        </w:tc>
        <w:tc>
          <w:tcPr>
            <w:tcW w:w="3260" w:type="dxa"/>
            <w:shd w:val="clear" w:color="auto" w:fill="auto"/>
            <w:hideMark/>
          </w:tcPr>
          <w:p w14:paraId="11A9FC5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Trees in the maintained firebreak area not to be harvested.</w:t>
            </w:r>
          </w:p>
        </w:tc>
      </w:tr>
      <w:tr w:rsidR="00B729DE" w:rsidRPr="000B379C" w14:paraId="094E9F09" w14:textId="77777777" w:rsidTr="00963C9B">
        <w:tc>
          <w:tcPr>
            <w:tcW w:w="2000" w:type="dxa"/>
            <w:shd w:val="clear" w:color="auto" w:fill="auto"/>
            <w:hideMark/>
          </w:tcPr>
          <w:p w14:paraId="0924F3E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69AE67D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62D3A64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Keppel Track</w:t>
            </w:r>
          </w:p>
        </w:tc>
        <w:tc>
          <w:tcPr>
            <w:tcW w:w="3260" w:type="dxa"/>
            <w:shd w:val="clear" w:color="auto" w:fill="auto"/>
            <w:hideMark/>
          </w:tcPr>
          <w:p w14:paraId="6C9E206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1E5C5895" w14:textId="77777777" w:rsidTr="00963C9B">
        <w:tc>
          <w:tcPr>
            <w:tcW w:w="2000" w:type="dxa"/>
            <w:shd w:val="clear" w:color="auto" w:fill="auto"/>
            <w:hideMark/>
          </w:tcPr>
          <w:p w14:paraId="2837E0F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02BEC65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6BCACFB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 O’War Track</w:t>
            </w:r>
          </w:p>
        </w:tc>
        <w:tc>
          <w:tcPr>
            <w:tcW w:w="3260" w:type="dxa"/>
            <w:shd w:val="clear" w:color="auto" w:fill="auto"/>
            <w:hideMark/>
          </w:tcPr>
          <w:p w14:paraId="5E8E90F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0AAF6178" w14:textId="77777777" w:rsidTr="00963C9B">
        <w:tc>
          <w:tcPr>
            <w:tcW w:w="2000" w:type="dxa"/>
            <w:shd w:val="clear" w:color="auto" w:fill="auto"/>
            <w:hideMark/>
          </w:tcPr>
          <w:p w14:paraId="57BF017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55A88BB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3E0603D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Manfern Track</w:t>
            </w:r>
          </w:p>
        </w:tc>
        <w:tc>
          <w:tcPr>
            <w:tcW w:w="3260" w:type="dxa"/>
            <w:shd w:val="clear" w:color="auto" w:fill="auto"/>
            <w:hideMark/>
          </w:tcPr>
          <w:p w14:paraId="07CE26B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2185233F" w14:textId="77777777" w:rsidTr="00963C9B">
        <w:tc>
          <w:tcPr>
            <w:tcW w:w="2000" w:type="dxa"/>
            <w:shd w:val="clear" w:color="auto" w:fill="auto"/>
            <w:hideMark/>
          </w:tcPr>
          <w:p w14:paraId="053AF42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1B5B23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7283DD3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Michaeldene Track</w:t>
            </w:r>
          </w:p>
        </w:tc>
        <w:tc>
          <w:tcPr>
            <w:tcW w:w="3260" w:type="dxa"/>
            <w:shd w:val="clear" w:color="auto" w:fill="auto"/>
            <w:hideMark/>
          </w:tcPr>
          <w:p w14:paraId="47C9BDD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0D0E8CD0" w14:textId="77777777" w:rsidTr="00963C9B">
        <w:tc>
          <w:tcPr>
            <w:tcW w:w="2000" w:type="dxa"/>
            <w:shd w:val="clear" w:color="auto" w:fill="auto"/>
            <w:hideMark/>
          </w:tcPr>
          <w:p w14:paraId="0BA5F39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787DC6A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0C3C0C9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Mt Tanglefoot car park picnic area</w:t>
            </w:r>
          </w:p>
        </w:tc>
        <w:tc>
          <w:tcPr>
            <w:tcW w:w="3260" w:type="dxa"/>
            <w:shd w:val="clear" w:color="auto" w:fill="auto"/>
            <w:hideMark/>
          </w:tcPr>
          <w:p w14:paraId="76BB5DE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4F1FCDAE" w14:textId="77777777" w:rsidTr="00963C9B">
        <w:tc>
          <w:tcPr>
            <w:tcW w:w="2000" w:type="dxa"/>
            <w:shd w:val="clear" w:color="auto" w:fill="auto"/>
            <w:hideMark/>
          </w:tcPr>
          <w:p w14:paraId="023CC10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6FC635F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2210E0F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Murrindindi Scenic Reserve</w:t>
            </w:r>
          </w:p>
        </w:tc>
        <w:tc>
          <w:tcPr>
            <w:tcW w:w="3260" w:type="dxa"/>
            <w:shd w:val="clear" w:color="auto" w:fill="auto"/>
            <w:hideMark/>
          </w:tcPr>
          <w:p w14:paraId="7C93DA0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100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3B959CC0" w14:textId="77777777" w:rsidTr="00963C9B">
        <w:tc>
          <w:tcPr>
            <w:tcW w:w="2000" w:type="dxa"/>
            <w:shd w:val="clear" w:color="auto" w:fill="auto"/>
            <w:hideMark/>
          </w:tcPr>
          <w:p w14:paraId="12225A5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AF1669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29F8BF2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Oxley Track</w:t>
            </w:r>
          </w:p>
        </w:tc>
        <w:tc>
          <w:tcPr>
            <w:tcW w:w="3260" w:type="dxa"/>
            <w:shd w:val="clear" w:color="auto" w:fill="auto"/>
            <w:hideMark/>
          </w:tcPr>
          <w:p w14:paraId="46C9823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5B26B0C0" w14:textId="77777777" w:rsidTr="00963C9B">
        <w:tc>
          <w:tcPr>
            <w:tcW w:w="2000" w:type="dxa"/>
            <w:shd w:val="clear" w:color="auto" w:fill="auto"/>
            <w:hideMark/>
          </w:tcPr>
          <w:p w14:paraId="75AB35A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435776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52332F8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Robertson Gully Track</w:t>
            </w:r>
          </w:p>
        </w:tc>
        <w:tc>
          <w:tcPr>
            <w:tcW w:w="3260" w:type="dxa"/>
            <w:shd w:val="clear" w:color="auto" w:fill="auto"/>
            <w:hideMark/>
          </w:tcPr>
          <w:p w14:paraId="10B3C20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1625F4ED" w14:textId="77777777" w:rsidTr="00963C9B">
        <w:tc>
          <w:tcPr>
            <w:tcW w:w="2000" w:type="dxa"/>
            <w:shd w:val="clear" w:color="auto" w:fill="auto"/>
            <w:hideMark/>
          </w:tcPr>
          <w:p w14:paraId="7657906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184C041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3746524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Somers Park</w:t>
            </w:r>
          </w:p>
        </w:tc>
        <w:tc>
          <w:tcPr>
            <w:tcW w:w="3260" w:type="dxa"/>
            <w:shd w:val="clear" w:color="auto" w:fill="auto"/>
            <w:hideMark/>
          </w:tcPr>
          <w:p w14:paraId="1FD053A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455F8F8F" w14:textId="77777777" w:rsidTr="00963C9B">
        <w:tc>
          <w:tcPr>
            <w:tcW w:w="2000" w:type="dxa"/>
            <w:shd w:val="clear" w:color="auto" w:fill="auto"/>
            <w:hideMark/>
          </w:tcPr>
          <w:p w14:paraId="4931F7F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1D02D71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11013ED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Sylvia Creek Road picnic area</w:t>
            </w:r>
          </w:p>
        </w:tc>
        <w:tc>
          <w:tcPr>
            <w:tcW w:w="3260" w:type="dxa"/>
            <w:shd w:val="clear" w:color="auto" w:fill="auto"/>
            <w:hideMark/>
          </w:tcPr>
          <w:p w14:paraId="77D51A5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5E9D0E27" w14:textId="77777777" w:rsidTr="00963C9B">
        <w:tc>
          <w:tcPr>
            <w:tcW w:w="2000" w:type="dxa"/>
            <w:shd w:val="clear" w:color="auto" w:fill="auto"/>
            <w:hideMark/>
          </w:tcPr>
          <w:p w14:paraId="7E133DC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33623E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0F0B634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Taggerty River (Lady Talbot Drive)</w:t>
            </w:r>
          </w:p>
        </w:tc>
        <w:tc>
          <w:tcPr>
            <w:tcW w:w="3260" w:type="dxa"/>
            <w:shd w:val="clear" w:color="auto" w:fill="auto"/>
            <w:hideMark/>
          </w:tcPr>
          <w:p w14:paraId="42EB796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710F462B" w14:textId="77777777" w:rsidTr="00963C9B">
        <w:tc>
          <w:tcPr>
            <w:tcW w:w="2000" w:type="dxa"/>
            <w:shd w:val="clear" w:color="auto" w:fill="auto"/>
            <w:hideMark/>
          </w:tcPr>
          <w:p w14:paraId="4A34CEA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66E99AE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2AE7E0B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The Triangle</w:t>
            </w:r>
          </w:p>
        </w:tc>
        <w:tc>
          <w:tcPr>
            <w:tcW w:w="3260" w:type="dxa"/>
            <w:shd w:val="clear" w:color="auto" w:fill="auto"/>
            <w:hideMark/>
          </w:tcPr>
          <w:p w14:paraId="1CA495B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3537FE0F" w14:textId="77777777" w:rsidTr="00963C9B">
        <w:tc>
          <w:tcPr>
            <w:tcW w:w="2000" w:type="dxa"/>
            <w:shd w:val="clear" w:color="auto" w:fill="auto"/>
            <w:hideMark/>
          </w:tcPr>
          <w:p w14:paraId="7203D98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18BCFE4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257331A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Tree Fern Gully</w:t>
            </w:r>
          </w:p>
        </w:tc>
        <w:tc>
          <w:tcPr>
            <w:tcW w:w="3260" w:type="dxa"/>
            <w:shd w:val="clear" w:color="auto" w:fill="auto"/>
            <w:hideMark/>
          </w:tcPr>
          <w:p w14:paraId="4F456B7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3D86617D" w14:textId="77777777" w:rsidTr="00963C9B">
        <w:tc>
          <w:tcPr>
            <w:tcW w:w="2000" w:type="dxa"/>
            <w:shd w:val="clear" w:color="auto" w:fill="auto"/>
            <w:hideMark/>
          </w:tcPr>
          <w:p w14:paraId="401A52C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CE6612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3D29EC3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Trestle Track</w:t>
            </w:r>
          </w:p>
        </w:tc>
        <w:tc>
          <w:tcPr>
            <w:tcW w:w="3260" w:type="dxa"/>
            <w:shd w:val="clear" w:color="auto" w:fill="auto"/>
            <w:hideMark/>
          </w:tcPr>
          <w:p w14:paraId="0C58963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48DE686A" w14:textId="77777777" w:rsidTr="00963C9B">
        <w:tc>
          <w:tcPr>
            <w:tcW w:w="2000" w:type="dxa"/>
            <w:shd w:val="clear" w:color="auto" w:fill="auto"/>
            <w:hideMark/>
          </w:tcPr>
          <w:p w14:paraId="6756DF2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0ABB1CA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4748065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Woods Lookout Track</w:t>
            </w:r>
          </w:p>
        </w:tc>
        <w:tc>
          <w:tcPr>
            <w:tcW w:w="3260" w:type="dxa"/>
            <w:shd w:val="clear" w:color="auto" w:fill="auto"/>
            <w:hideMark/>
          </w:tcPr>
          <w:p w14:paraId="312739B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40C65FC6" w14:textId="77777777" w:rsidTr="00963C9B">
        <w:tc>
          <w:tcPr>
            <w:tcW w:w="2000" w:type="dxa"/>
            <w:shd w:val="clear" w:color="auto" w:fill="auto"/>
            <w:hideMark/>
          </w:tcPr>
          <w:p w14:paraId="17588E2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Central</w:t>
            </w:r>
            <w:r w:rsidR="00A37828">
              <w:t xml:space="preserve"> </w:t>
            </w:r>
            <w:r w:rsidR="00A37828" w:rsidRPr="00A37828">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3B52AB1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Toolangi</w:t>
            </w:r>
          </w:p>
        </w:tc>
        <w:tc>
          <w:tcPr>
            <w:tcW w:w="2410" w:type="dxa"/>
            <w:shd w:val="clear" w:color="auto" w:fill="auto"/>
            <w:hideMark/>
          </w:tcPr>
          <w:p w14:paraId="6D795B6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Yellow Dog Road</w:t>
            </w:r>
          </w:p>
        </w:tc>
        <w:tc>
          <w:tcPr>
            <w:tcW w:w="3260" w:type="dxa"/>
            <w:shd w:val="clear" w:color="auto" w:fill="auto"/>
            <w:hideMark/>
          </w:tcPr>
          <w:p w14:paraId="63B563E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EE595F" w:rsidRPr="000B379C" w14:paraId="085EB166" w14:textId="77777777" w:rsidTr="00EE595F">
        <w:tc>
          <w:tcPr>
            <w:tcW w:w="2000" w:type="dxa"/>
            <w:shd w:val="clear" w:color="auto" w:fill="auto"/>
            <w:hideMark/>
          </w:tcPr>
          <w:p w14:paraId="1554F40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7722030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Erica </w:t>
            </w:r>
          </w:p>
        </w:tc>
        <w:tc>
          <w:tcPr>
            <w:tcW w:w="2410" w:type="dxa"/>
            <w:shd w:val="clear" w:color="auto" w:fill="auto"/>
            <w:hideMark/>
          </w:tcPr>
          <w:p w14:paraId="6EDC4CD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Blue Rock Reservoir area</w:t>
            </w:r>
          </w:p>
        </w:tc>
        <w:tc>
          <w:tcPr>
            <w:tcW w:w="3260" w:type="dxa"/>
            <w:shd w:val="clear" w:color="auto" w:fill="auto"/>
            <w:hideMark/>
          </w:tcPr>
          <w:p w14:paraId="147C874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w:t>
            </w:r>
            <w:r w:rsidRPr="009C178F">
              <w:rPr>
                <w:rFonts w:asciiTheme="minorHAnsi" w:eastAsia="Times New Roman" w:hAnsiTheme="minorHAnsi" w:cstheme="minorHAnsi"/>
                <w:color w:val="000000"/>
                <w:sz w:val="20"/>
                <w:szCs w:val="20"/>
                <w:lang w:eastAsia="en-AU"/>
              </w:rPr>
              <w:t>50</w:t>
            </w:r>
            <w:r>
              <w:rPr>
                <w:rFonts w:asciiTheme="minorHAnsi" w:eastAsia="Times New Roman" w:hAnsiTheme="minorHAnsi" w:cstheme="minorHAnsi"/>
                <w:color w:val="000000"/>
                <w:sz w:val="20"/>
                <w:szCs w:val="20"/>
                <w:lang w:eastAsia="en-AU"/>
              </w:rPr>
              <w:t xml:space="preserve"> </w:t>
            </w:r>
            <w:r w:rsidRPr="009C178F">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9C178F">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9C178F">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2A19815" w14:textId="77777777" w:rsidTr="00EE595F">
        <w:tc>
          <w:tcPr>
            <w:tcW w:w="2000" w:type="dxa"/>
            <w:shd w:val="clear" w:color="auto" w:fill="auto"/>
            <w:hideMark/>
          </w:tcPr>
          <w:p w14:paraId="33C83A2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236C729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Erica </w:t>
            </w:r>
          </w:p>
        </w:tc>
        <w:tc>
          <w:tcPr>
            <w:tcW w:w="2410" w:type="dxa"/>
            <w:shd w:val="clear" w:color="auto" w:fill="auto"/>
            <w:hideMark/>
          </w:tcPr>
          <w:p w14:paraId="1274E51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Cast Iron Point</w:t>
            </w:r>
          </w:p>
        </w:tc>
        <w:tc>
          <w:tcPr>
            <w:tcW w:w="3260" w:type="dxa"/>
            <w:shd w:val="clear" w:color="auto" w:fill="auto"/>
            <w:hideMark/>
          </w:tcPr>
          <w:p w14:paraId="2984B1B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426B1E7E" w14:textId="77777777" w:rsidTr="00EE595F">
        <w:tc>
          <w:tcPr>
            <w:tcW w:w="2000" w:type="dxa"/>
            <w:shd w:val="clear" w:color="auto" w:fill="auto"/>
            <w:hideMark/>
          </w:tcPr>
          <w:p w14:paraId="6C54541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7A2AD6D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Erica </w:t>
            </w:r>
          </w:p>
        </w:tc>
        <w:tc>
          <w:tcPr>
            <w:tcW w:w="2410" w:type="dxa"/>
            <w:shd w:val="clear" w:color="auto" w:fill="auto"/>
            <w:hideMark/>
          </w:tcPr>
          <w:p w14:paraId="5881B45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Growlers</w:t>
            </w:r>
          </w:p>
        </w:tc>
        <w:tc>
          <w:tcPr>
            <w:tcW w:w="3260" w:type="dxa"/>
            <w:shd w:val="clear" w:color="auto" w:fill="auto"/>
            <w:hideMark/>
          </w:tcPr>
          <w:p w14:paraId="02EFBE7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39E8B648" w14:textId="77777777" w:rsidTr="00EE595F">
        <w:tc>
          <w:tcPr>
            <w:tcW w:w="2000" w:type="dxa"/>
            <w:shd w:val="clear" w:color="auto" w:fill="auto"/>
            <w:hideMark/>
          </w:tcPr>
          <w:p w14:paraId="227DAF4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AB9152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Erica </w:t>
            </w:r>
          </w:p>
        </w:tc>
        <w:tc>
          <w:tcPr>
            <w:tcW w:w="2410" w:type="dxa"/>
            <w:shd w:val="clear" w:color="auto" w:fill="auto"/>
            <w:hideMark/>
          </w:tcPr>
          <w:p w14:paraId="396E1A8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Jans Hut</w:t>
            </w:r>
          </w:p>
        </w:tc>
        <w:tc>
          <w:tcPr>
            <w:tcW w:w="3260" w:type="dxa"/>
            <w:shd w:val="clear" w:color="auto" w:fill="auto"/>
            <w:hideMark/>
          </w:tcPr>
          <w:p w14:paraId="4FFD0D0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F9568CB" w14:textId="77777777" w:rsidTr="00EE595F">
        <w:tc>
          <w:tcPr>
            <w:tcW w:w="2000" w:type="dxa"/>
            <w:shd w:val="clear" w:color="auto" w:fill="auto"/>
            <w:hideMark/>
          </w:tcPr>
          <w:p w14:paraId="2FA5B69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035B38F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Erica </w:t>
            </w:r>
          </w:p>
        </w:tc>
        <w:tc>
          <w:tcPr>
            <w:tcW w:w="2410" w:type="dxa"/>
            <w:shd w:val="clear" w:color="auto" w:fill="auto"/>
            <w:hideMark/>
          </w:tcPr>
          <w:p w14:paraId="5DA541B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Jericho</w:t>
            </w:r>
          </w:p>
        </w:tc>
        <w:tc>
          <w:tcPr>
            <w:tcW w:w="3260" w:type="dxa"/>
            <w:shd w:val="clear" w:color="auto" w:fill="auto"/>
            <w:hideMark/>
          </w:tcPr>
          <w:p w14:paraId="27D69EC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3589AE55" w14:textId="77777777" w:rsidTr="00EE595F">
        <w:tc>
          <w:tcPr>
            <w:tcW w:w="2000" w:type="dxa"/>
            <w:shd w:val="clear" w:color="auto" w:fill="auto"/>
            <w:hideMark/>
          </w:tcPr>
          <w:p w14:paraId="51E2184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69CB12D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Erica </w:t>
            </w:r>
          </w:p>
        </w:tc>
        <w:tc>
          <w:tcPr>
            <w:tcW w:w="2410" w:type="dxa"/>
            <w:shd w:val="clear" w:color="auto" w:fill="auto"/>
            <w:hideMark/>
          </w:tcPr>
          <w:p w14:paraId="2E9DDBC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O’Shea’s campground</w:t>
            </w:r>
          </w:p>
        </w:tc>
        <w:tc>
          <w:tcPr>
            <w:tcW w:w="3260" w:type="dxa"/>
            <w:shd w:val="clear" w:color="auto" w:fill="auto"/>
            <w:hideMark/>
          </w:tcPr>
          <w:p w14:paraId="7904504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228FDE48" w14:textId="77777777" w:rsidTr="00EE595F">
        <w:tc>
          <w:tcPr>
            <w:tcW w:w="2000" w:type="dxa"/>
            <w:shd w:val="clear" w:color="auto" w:fill="auto"/>
            <w:hideMark/>
          </w:tcPr>
          <w:p w14:paraId="7DF1BF3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3E4217C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Erica </w:t>
            </w:r>
          </w:p>
        </w:tc>
        <w:tc>
          <w:tcPr>
            <w:tcW w:w="2410" w:type="dxa"/>
            <w:shd w:val="clear" w:color="auto" w:fill="auto"/>
            <w:hideMark/>
          </w:tcPr>
          <w:p w14:paraId="0897AD2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Old Growth Forest Track (Middle Tyers track)</w:t>
            </w:r>
          </w:p>
        </w:tc>
        <w:tc>
          <w:tcPr>
            <w:tcW w:w="3260" w:type="dxa"/>
            <w:shd w:val="clear" w:color="auto" w:fill="auto"/>
            <w:hideMark/>
          </w:tcPr>
          <w:p w14:paraId="3DDB567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4105CB" w:rsidRPr="000B379C">
              <w:rPr>
                <w:rFonts w:asciiTheme="minorHAnsi" w:eastAsia="Times New Roman" w:hAnsiTheme="minorHAnsi" w:cstheme="minorHAnsi"/>
                <w:color w:val="000000"/>
                <w:sz w:val="20"/>
                <w:szCs w:val="20"/>
                <w:lang w:eastAsia="en-AU"/>
              </w:rPr>
              <w:t>m</w:t>
            </w:r>
            <w:r w:rsidR="004105CB" w:rsidRPr="00EE595F">
              <w:rPr>
                <w:rFonts w:asciiTheme="minorHAnsi" w:eastAsia="Times New Roman" w:hAnsiTheme="minorHAnsi" w:cstheme="minorHAnsi"/>
                <w:color w:val="000000"/>
                <w:sz w:val="20"/>
                <w:szCs w:val="20"/>
                <w:lang w:eastAsia="en-AU"/>
              </w:rPr>
              <w:t xml:space="preserve"> </w:t>
            </w:r>
            <w:r w:rsidR="004105CB" w:rsidRPr="000B379C">
              <w:rPr>
                <w:rFonts w:asciiTheme="minorHAnsi" w:eastAsia="Times New Roman" w:hAnsiTheme="minorHAnsi" w:cstheme="minorHAnsi"/>
                <w:color w:val="000000"/>
                <w:sz w:val="20"/>
                <w:szCs w:val="20"/>
                <w:lang w:eastAsia="en-AU"/>
              </w:rPr>
              <w:t>SPZ</w:t>
            </w:r>
            <w:r w:rsidRPr="000B379C">
              <w:rPr>
                <w:rFonts w:asciiTheme="minorHAnsi" w:eastAsia="Times New Roman" w:hAnsiTheme="minorHAnsi" w:cstheme="minorHAnsi"/>
                <w:color w:val="000000"/>
                <w:sz w:val="20"/>
                <w:szCs w:val="20"/>
                <w:lang w:eastAsia="en-AU"/>
              </w:rPr>
              <w:t xml:space="preserve"> either side of the track</w:t>
            </w:r>
            <w:r>
              <w:rPr>
                <w:rFonts w:asciiTheme="minorHAnsi" w:eastAsia="Times New Roman" w:hAnsiTheme="minorHAnsi" w:cstheme="minorHAnsi"/>
                <w:color w:val="000000"/>
                <w:sz w:val="20"/>
                <w:szCs w:val="20"/>
                <w:lang w:eastAsia="en-AU"/>
              </w:rPr>
              <w:t>.</w:t>
            </w:r>
          </w:p>
        </w:tc>
      </w:tr>
      <w:tr w:rsidR="00EE595F" w:rsidRPr="000B379C" w14:paraId="6C3DDE88" w14:textId="77777777" w:rsidTr="00EE595F">
        <w:tc>
          <w:tcPr>
            <w:tcW w:w="2000" w:type="dxa"/>
            <w:shd w:val="clear" w:color="auto" w:fill="auto"/>
            <w:hideMark/>
          </w:tcPr>
          <w:p w14:paraId="044F309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6D08192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Erica </w:t>
            </w:r>
          </w:p>
        </w:tc>
        <w:tc>
          <w:tcPr>
            <w:tcW w:w="2410" w:type="dxa"/>
            <w:shd w:val="clear" w:color="auto" w:fill="auto"/>
            <w:hideMark/>
          </w:tcPr>
          <w:p w14:paraId="6AB9B02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South Cascade</w:t>
            </w:r>
          </w:p>
        </w:tc>
        <w:tc>
          <w:tcPr>
            <w:tcW w:w="3260" w:type="dxa"/>
            <w:shd w:val="clear" w:color="auto" w:fill="auto"/>
            <w:hideMark/>
          </w:tcPr>
          <w:p w14:paraId="70A7B0F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4105CB" w:rsidRPr="000B379C">
              <w:rPr>
                <w:rFonts w:asciiTheme="minorHAnsi" w:eastAsia="Times New Roman" w:hAnsiTheme="minorHAnsi" w:cstheme="minorHAnsi"/>
                <w:color w:val="000000"/>
                <w:sz w:val="20"/>
                <w:szCs w:val="20"/>
                <w:lang w:eastAsia="en-AU"/>
              </w:rPr>
              <w:t>m</w:t>
            </w:r>
            <w:r w:rsidR="004105CB" w:rsidRPr="00EE595F">
              <w:rPr>
                <w:rFonts w:asciiTheme="minorHAnsi" w:eastAsia="Times New Roman" w:hAnsiTheme="minorHAnsi" w:cstheme="minorHAnsi"/>
                <w:color w:val="000000"/>
                <w:sz w:val="20"/>
                <w:szCs w:val="20"/>
                <w:lang w:eastAsia="en-AU"/>
              </w:rPr>
              <w:t xml:space="preserve"> </w:t>
            </w:r>
            <w:r w:rsidR="004105CB" w:rsidRPr="000B379C">
              <w:rPr>
                <w:rFonts w:asciiTheme="minorHAnsi" w:eastAsia="Times New Roman" w:hAnsiTheme="minorHAnsi" w:cstheme="minorHAnsi"/>
                <w:color w:val="000000"/>
                <w:sz w:val="20"/>
                <w:szCs w:val="20"/>
                <w:lang w:eastAsia="en-AU"/>
              </w:rPr>
              <w:t>SPZ</w:t>
            </w:r>
            <w:r w:rsidRPr="000B379C">
              <w:rPr>
                <w:rFonts w:asciiTheme="minorHAnsi" w:eastAsia="Times New Roman" w:hAnsiTheme="minorHAnsi" w:cstheme="minorHAnsi"/>
                <w:color w:val="000000"/>
                <w:sz w:val="20"/>
                <w:szCs w:val="20"/>
                <w:lang w:eastAsia="en-AU"/>
              </w:rPr>
              <w:t xml:space="preserve"> either side of the track</w:t>
            </w:r>
            <w:r>
              <w:rPr>
                <w:rFonts w:asciiTheme="minorHAnsi" w:eastAsia="Times New Roman" w:hAnsiTheme="minorHAnsi" w:cstheme="minorHAnsi"/>
                <w:color w:val="000000"/>
                <w:sz w:val="20"/>
                <w:szCs w:val="20"/>
                <w:lang w:eastAsia="en-AU"/>
              </w:rPr>
              <w:t>.</w:t>
            </w:r>
          </w:p>
        </w:tc>
      </w:tr>
      <w:tr w:rsidR="00EE595F" w:rsidRPr="000B379C" w14:paraId="5BA19846" w14:textId="77777777" w:rsidTr="00EE595F">
        <w:tc>
          <w:tcPr>
            <w:tcW w:w="2000" w:type="dxa"/>
            <w:shd w:val="clear" w:color="auto" w:fill="auto"/>
            <w:hideMark/>
          </w:tcPr>
          <w:p w14:paraId="1C8EF4B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334F5E0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Noojee </w:t>
            </w:r>
          </w:p>
        </w:tc>
        <w:tc>
          <w:tcPr>
            <w:tcW w:w="2410" w:type="dxa"/>
            <w:shd w:val="clear" w:color="auto" w:fill="auto"/>
            <w:hideMark/>
          </w:tcPr>
          <w:p w14:paraId="06D655C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Comp 22</w:t>
            </w:r>
          </w:p>
        </w:tc>
        <w:tc>
          <w:tcPr>
            <w:tcW w:w="3260" w:type="dxa"/>
            <w:shd w:val="clear" w:color="auto" w:fill="auto"/>
            <w:hideMark/>
          </w:tcPr>
          <w:p w14:paraId="67A5B87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1D2D49D8" w14:textId="77777777" w:rsidTr="00EE595F">
        <w:tc>
          <w:tcPr>
            <w:tcW w:w="2000" w:type="dxa"/>
            <w:shd w:val="clear" w:color="auto" w:fill="auto"/>
            <w:hideMark/>
          </w:tcPr>
          <w:p w14:paraId="615B8B5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0FFEA27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Noojee </w:t>
            </w:r>
          </w:p>
        </w:tc>
        <w:tc>
          <w:tcPr>
            <w:tcW w:w="2410" w:type="dxa"/>
            <w:shd w:val="clear" w:color="auto" w:fill="auto"/>
            <w:hideMark/>
          </w:tcPr>
          <w:p w14:paraId="36AB78B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Latrobe River (Hawthorn)</w:t>
            </w:r>
          </w:p>
        </w:tc>
        <w:tc>
          <w:tcPr>
            <w:tcW w:w="3260" w:type="dxa"/>
            <w:shd w:val="clear" w:color="auto" w:fill="auto"/>
            <w:hideMark/>
          </w:tcPr>
          <w:p w14:paraId="6B43A56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282643BE" w14:textId="77777777" w:rsidTr="00EE595F">
        <w:tc>
          <w:tcPr>
            <w:tcW w:w="2000" w:type="dxa"/>
            <w:shd w:val="clear" w:color="auto" w:fill="auto"/>
            <w:hideMark/>
          </w:tcPr>
          <w:p w14:paraId="6D76ACD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7CD0EDD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Noojee </w:t>
            </w:r>
          </w:p>
        </w:tc>
        <w:tc>
          <w:tcPr>
            <w:tcW w:w="2410" w:type="dxa"/>
            <w:shd w:val="clear" w:color="auto" w:fill="auto"/>
            <w:hideMark/>
          </w:tcPr>
          <w:p w14:paraId="7640831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Matlock picnic area</w:t>
            </w:r>
          </w:p>
        </w:tc>
        <w:tc>
          <w:tcPr>
            <w:tcW w:w="3260" w:type="dxa"/>
            <w:shd w:val="clear" w:color="auto" w:fill="auto"/>
            <w:hideMark/>
          </w:tcPr>
          <w:p w14:paraId="23F2795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EDB5091" w14:textId="77777777" w:rsidTr="00EE595F">
        <w:tc>
          <w:tcPr>
            <w:tcW w:w="2000" w:type="dxa"/>
            <w:shd w:val="clear" w:color="auto" w:fill="auto"/>
            <w:hideMark/>
          </w:tcPr>
          <w:p w14:paraId="5F01A5E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5D45FBC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Noojee </w:t>
            </w:r>
          </w:p>
        </w:tc>
        <w:tc>
          <w:tcPr>
            <w:tcW w:w="2410" w:type="dxa"/>
            <w:shd w:val="clear" w:color="auto" w:fill="auto"/>
            <w:hideMark/>
          </w:tcPr>
          <w:p w14:paraId="60DA283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Noojee Depot</w:t>
            </w:r>
          </w:p>
        </w:tc>
        <w:tc>
          <w:tcPr>
            <w:tcW w:w="3260" w:type="dxa"/>
            <w:shd w:val="clear" w:color="auto" w:fill="auto"/>
            <w:hideMark/>
          </w:tcPr>
          <w:p w14:paraId="2C449A2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0987288B" w14:textId="77777777" w:rsidTr="00EE595F">
        <w:tc>
          <w:tcPr>
            <w:tcW w:w="2000" w:type="dxa"/>
            <w:shd w:val="clear" w:color="auto" w:fill="auto"/>
            <w:hideMark/>
          </w:tcPr>
          <w:p w14:paraId="1EAEA89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2D8566A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Noojee </w:t>
            </w:r>
          </w:p>
        </w:tc>
        <w:tc>
          <w:tcPr>
            <w:tcW w:w="2410" w:type="dxa"/>
            <w:shd w:val="clear" w:color="auto" w:fill="auto"/>
            <w:hideMark/>
          </w:tcPr>
          <w:p w14:paraId="71BF829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Tanjil Bren</w:t>
            </w:r>
          </w:p>
        </w:tc>
        <w:tc>
          <w:tcPr>
            <w:tcW w:w="3260" w:type="dxa"/>
            <w:shd w:val="clear" w:color="auto" w:fill="auto"/>
            <w:hideMark/>
          </w:tcPr>
          <w:p w14:paraId="5B027D2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4E8B09D" w14:textId="77777777" w:rsidTr="00EE595F">
        <w:tc>
          <w:tcPr>
            <w:tcW w:w="2000" w:type="dxa"/>
            <w:shd w:val="clear" w:color="auto" w:fill="auto"/>
            <w:hideMark/>
          </w:tcPr>
          <w:p w14:paraId="212B0FE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0C0DB54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Noojee </w:t>
            </w:r>
          </w:p>
        </w:tc>
        <w:tc>
          <w:tcPr>
            <w:tcW w:w="2410" w:type="dxa"/>
            <w:shd w:val="clear" w:color="auto" w:fill="auto"/>
            <w:hideMark/>
          </w:tcPr>
          <w:p w14:paraId="04EF827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The Poplars</w:t>
            </w:r>
          </w:p>
        </w:tc>
        <w:tc>
          <w:tcPr>
            <w:tcW w:w="3260" w:type="dxa"/>
            <w:shd w:val="clear" w:color="auto" w:fill="auto"/>
            <w:hideMark/>
          </w:tcPr>
          <w:p w14:paraId="736DC34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306AF4D" w14:textId="77777777" w:rsidTr="00EE595F">
        <w:tc>
          <w:tcPr>
            <w:tcW w:w="2000" w:type="dxa"/>
            <w:shd w:val="clear" w:color="auto" w:fill="auto"/>
            <w:hideMark/>
          </w:tcPr>
          <w:p w14:paraId="7DCC57C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234FE72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Noojee </w:t>
            </w:r>
          </w:p>
        </w:tc>
        <w:tc>
          <w:tcPr>
            <w:tcW w:w="2410" w:type="dxa"/>
            <w:shd w:val="clear" w:color="auto" w:fill="auto"/>
            <w:hideMark/>
          </w:tcPr>
          <w:p w14:paraId="4B637AD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Toorongo (Link Road)</w:t>
            </w:r>
          </w:p>
        </w:tc>
        <w:tc>
          <w:tcPr>
            <w:tcW w:w="3260" w:type="dxa"/>
            <w:shd w:val="clear" w:color="auto" w:fill="auto"/>
            <w:hideMark/>
          </w:tcPr>
          <w:p w14:paraId="426C625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5A3A7A2" w14:textId="77777777" w:rsidTr="00EE595F">
        <w:tc>
          <w:tcPr>
            <w:tcW w:w="2000" w:type="dxa"/>
            <w:shd w:val="clear" w:color="auto" w:fill="auto"/>
            <w:hideMark/>
          </w:tcPr>
          <w:p w14:paraId="4280002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Central </w:t>
            </w:r>
            <w:r w:rsidRPr="00C555AA">
              <w:rPr>
                <w:rFonts w:asciiTheme="minorHAnsi" w:eastAsia="Times New Roman" w:hAnsiTheme="minorHAnsi" w:cstheme="minorHAnsi"/>
                <w:color w:val="000000"/>
                <w:sz w:val="20"/>
                <w:szCs w:val="20"/>
                <w:lang w:eastAsia="en-AU"/>
              </w:rPr>
              <w:t>Highlands FMAs</w:t>
            </w:r>
          </w:p>
        </w:tc>
        <w:tc>
          <w:tcPr>
            <w:tcW w:w="1417" w:type="dxa"/>
            <w:shd w:val="clear" w:color="auto" w:fill="auto"/>
            <w:noWrap/>
            <w:hideMark/>
          </w:tcPr>
          <w:p w14:paraId="4393AB1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Noojee </w:t>
            </w:r>
          </w:p>
        </w:tc>
        <w:tc>
          <w:tcPr>
            <w:tcW w:w="2410" w:type="dxa"/>
            <w:shd w:val="clear" w:color="auto" w:fill="auto"/>
            <w:hideMark/>
          </w:tcPr>
          <w:p w14:paraId="13169A8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Toorongo Falls</w:t>
            </w:r>
          </w:p>
        </w:tc>
        <w:tc>
          <w:tcPr>
            <w:tcW w:w="3260" w:type="dxa"/>
            <w:shd w:val="clear" w:color="auto" w:fill="auto"/>
            <w:hideMark/>
          </w:tcPr>
          <w:p w14:paraId="6532B70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100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2A682FAB" w14:textId="77777777" w:rsidTr="00EE595F">
        <w:tc>
          <w:tcPr>
            <w:tcW w:w="2000" w:type="dxa"/>
            <w:shd w:val="clear" w:color="auto" w:fill="auto"/>
            <w:hideMark/>
          </w:tcPr>
          <w:p w14:paraId="5262DED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360CF5D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2A410BD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Ada No. 2 Mill </w:t>
            </w:r>
          </w:p>
        </w:tc>
        <w:tc>
          <w:tcPr>
            <w:tcW w:w="3260" w:type="dxa"/>
            <w:shd w:val="clear" w:color="auto" w:fill="auto"/>
            <w:hideMark/>
          </w:tcPr>
          <w:p w14:paraId="1C70B1F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49BDA591" w14:textId="77777777" w:rsidTr="00EE595F">
        <w:tc>
          <w:tcPr>
            <w:tcW w:w="2000" w:type="dxa"/>
            <w:shd w:val="clear" w:color="auto" w:fill="auto"/>
            <w:hideMark/>
          </w:tcPr>
          <w:p w14:paraId="79F96BE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70ADE41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5A136E5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Ada Tree (Carpark)</w:t>
            </w:r>
          </w:p>
        </w:tc>
        <w:tc>
          <w:tcPr>
            <w:tcW w:w="3260" w:type="dxa"/>
            <w:shd w:val="clear" w:color="auto" w:fill="auto"/>
            <w:hideMark/>
          </w:tcPr>
          <w:p w14:paraId="367BE2E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763D6836" w14:textId="77777777" w:rsidTr="00EE595F">
        <w:tc>
          <w:tcPr>
            <w:tcW w:w="2000" w:type="dxa"/>
            <w:shd w:val="clear" w:color="auto" w:fill="auto"/>
            <w:hideMark/>
          </w:tcPr>
          <w:p w14:paraId="0B85951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1EB5CFB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3FEEDEC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Ada Tree Loop</w:t>
            </w:r>
          </w:p>
        </w:tc>
        <w:tc>
          <w:tcPr>
            <w:tcW w:w="3260" w:type="dxa"/>
            <w:shd w:val="clear" w:color="auto" w:fill="auto"/>
            <w:hideMark/>
          </w:tcPr>
          <w:p w14:paraId="49E5215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walking track &amp; 100 m SPZ around the Ada Tree</w:t>
            </w:r>
            <w:r>
              <w:rPr>
                <w:rFonts w:asciiTheme="minorHAnsi" w:eastAsia="Times New Roman" w:hAnsiTheme="minorHAnsi" w:cstheme="minorHAnsi"/>
                <w:color w:val="000000"/>
                <w:sz w:val="20"/>
                <w:szCs w:val="20"/>
                <w:lang w:eastAsia="en-AU"/>
              </w:rPr>
              <w:t>.</w:t>
            </w:r>
          </w:p>
        </w:tc>
      </w:tr>
      <w:tr w:rsidR="00EE595F" w:rsidRPr="000B379C" w14:paraId="0271A96D" w14:textId="77777777" w:rsidTr="00EE595F">
        <w:tc>
          <w:tcPr>
            <w:tcW w:w="2000" w:type="dxa"/>
            <w:shd w:val="clear" w:color="auto" w:fill="auto"/>
            <w:hideMark/>
          </w:tcPr>
          <w:p w14:paraId="2CD3DCC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56C8726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62DA1CF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Big Pats Creek</w:t>
            </w:r>
          </w:p>
        </w:tc>
        <w:tc>
          <w:tcPr>
            <w:tcW w:w="3260" w:type="dxa"/>
            <w:shd w:val="clear" w:color="auto" w:fill="auto"/>
            <w:hideMark/>
          </w:tcPr>
          <w:p w14:paraId="6496A62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4CF456C0" w14:textId="77777777" w:rsidTr="00EE595F">
        <w:tc>
          <w:tcPr>
            <w:tcW w:w="2000" w:type="dxa"/>
            <w:shd w:val="clear" w:color="auto" w:fill="auto"/>
            <w:hideMark/>
          </w:tcPr>
          <w:p w14:paraId="5D7D59F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2CF2433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650A3D1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Federal Mill </w:t>
            </w:r>
          </w:p>
        </w:tc>
        <w:tc>
          <w:tcPr>
            <w:tcW w:w="3260" w:type="dxa"/>
            <w:shd w:val="clear" w:color="auto" w:fill="auto"/>
            <w:hideMark/>
          </w:tcPr>
          <w:p w14:paraId="54D6BBE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4B7BABEF" w14:textId="77777777" w:rsidTr="00EE595F">
        <w:tc>
          <w:tcPr>
            <w:tcW w:w="2000" w:type="dxa"/>
            <w:shd w:val="clear" w:color="auto" w:fill="auto"/>
            <w:hideMark/>
          </w:tcPr>
          <w:p w14:paraId="54B0F3E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238A54F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0CEB46D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High Lead Carpark</w:t>
            </w:r>
          </w:p>
        </w:tc>
        <w:tc>
          <w:tcPr>
            <w:tcW w:w="3260" w:type="dxa"/>
            <w:shd w:val="clear" w:color="auto" w:fill="auto"/>
            <w:hideMark/>
          </w:tcPr>
          <w:p w14:paraId="3909E3F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1FA53515" w14:textId="77777777" w:rsidTr="00EE595F">
        <w:tc>
          <w:tcPr>
            <w:tcW w:w="2000" w:type="dxa"/>
            <w:shd w:val="clear" w:color="auto" w:fill="auto"/>
            <w:hideMark/>
          </w:tcPr>
          <w:p w14:paraId="627FDFE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5EBE0A0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3B933EE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La La Falls</w:t>
            </w:r>
          </w:p>
        </w:tc>
        <w:tc>
          <w:tcPr>
            <w:tcW w:w="3260" w:type="dxa"/>
            <w:shd w:val="clear" w:color="auto" w:fill="auto"/>
            <w:hideMark/>
          </w:tcPr>
          <w:p w14:paraId="1AE0082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040EF5E3" w14:textId="77777777" w:rsidTr="00EE595F">
        <w:tc>
          <w:tcPr>
            <w:tcW w:w="2000" w:type="dxa"/>
            <w:shd w:val="clear" w:color="auto" w:fill="auto"/>
            <w:hideMark/>
          </w:tcPr>
          <w:p w14:paraId="1FF21E9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268CC7B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01D6CC8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La La Falls</w:t>
            </w:r>
          </w:p>
        </w:tc>
        <w:tc>
          <w:tcPr>
            <w:tcW w:w="3260" w:type="dxa"/>
            <w:shd w:val="clear" w:color="auto" w:fill="auto"/>
            <w:hideMark/>
          </w:tcPr>
          <w:p w14:paraId="2870A24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17A72E8A" w14:textId="77777777" w:rsidTr="00EE595F">
        <w:tc>
          <w:tcPr>
            <w:tcW w:w="2000" w:type="dxa"/>
            <w:shd w:val="clear" w:color="auto" w:fill="auto"/>
            <w:hideMark/>
          </w:tcPr>
          <w:p w14:paraId="4CFBB96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7004067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65782A7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Powelltown (opposite office)</w:t>
            </w:r>
          </w:p>
        </w:tc>
        <w:tc>
          <w:tcPr>
            <w:tcW w:w="3260" w:type="dxa"/>
            <w:shd w:val="clear" w:color="auto" w:fill="auto"/>
            <w:hideMark/>
          </w:tcPr>
          <w:p w14:paraId="4E01019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D2D455B" w14:textId="77777777" w:rsidTr="00EE595F">
        <w:tc>
          <w:tcPr>
            <w:tcW w:w="2000" w:type="dxa"/>
            <w:shd w:val="clear" w:color="auto" w:fill="auto"/>
            <w:hideMark/>
          </w:tcPr>
          <w:p w14:paraId="03B1237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3DA9B8E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33279D1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Reids Tramline loop</w:t>
            </w:r>
          </w:p>
        </w:tc>
        <w:tc>
          <w:tcPr>
            <w:tcW w:w="3260" w:type="dxa"/>
            <w:shd w:val="clear" w:color="auto" w:fill="auto"/>
            <w:hideMark/>
          </w:tcPr>
          <w:p w14:paraId="11C211B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37FD6EC8" w14:textId="77777777" w:rsidTr="00EE595F">
        <w:tc>
          <w:tcPr>
            <w:tcW w:w="2000" w:type="dxa"/>
            <w:shd w:val="clear" w:color="auto" w:fill="auto"/>
            <w:hideMark/>
          </w:tcPr>
          <w:p w14:paraId="2CCAABA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7627AEE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6B6CFB0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Richards Tramline</w:t>
            </w:r>
          </w:p>
        </w:tc>
        <w:tc>
          <w:tcPr>
            <w:tcW w:w="3260" w:type="dxa"/>
            <w:shd w:val="clear" w:color="auto" w:fill="auto"/>
            <w:hideMark/>
          </w:tcPr>
          <w:p w14:paraId="4EE811B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671409EF" w14:textId="77777777" w:rsidTr="00EE595F">
        <w:tc>
          <w:tcPr>
            <w:tcW w:w="2000" w:type="dxa"/>
            <w:shd w:val="clear" w:color="auto" w:fill="auto"/>
            <w:hideMark/>
          </w:tcPr>
          <w:p w14:paraId="108FB07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7370CB5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4934F4B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Seven Acre Rock</w:t>
            </w:r>
          </w:p>
        </w:tc>
        <w:tc>
          <w:tcPr>
            <w:tcW w:w="3260" w:type="dxa"/>
            <w:shd w:val="clear" w:color="auto" w:fill="auto"/>
            <w:hideMark/>
          </w:tcPr>
          <w:p w14:paraId="0F9BCCF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w:t>
            </w:r>
            <w:r w:rsidRPr="00AD00C3">
              <w:rPr>
                <w:rFonts w:asciiTheme="minorHAnsi" w:eastAsia="Times New Roman" w:hAnsiTheme="minorHAnsi" w:cstheme="minorHAnsi"/>
                <w:color w:val="000000"/>
                <w:sz w:val="20"/>
                <w:szCs w:val="20"/>
                <w:lang w:eastAsia="en-AU"/>
              </w:rPr>
              <w:t>50 m SPZ either side of the track</w:t>
            </w:r>
            <w:r>
              <w:rPr>
                <w:rFonts w:asciiTheme="minorHAnsi" w:eastAsia="Times New Roman" w:hAnsiTheme="minorHAnsi" w:cstheme="minorHAnsi"/>
                <w:color w:val="000000"/>
                <w:sz w:val="20"/>
                <w:szCs w:val="20"/>
                <w:lang w:eastAsia="en-AU"/>
              </w:rPr>
              <w:t>.</w:t>
            </w:r>
          </w:p>
        </w:tc>
      </w:tr>
      <w:tr w:rsidR="00EE595F" w:rsidRPr="000B379C" w14:paraId="70783E14" w14:textId="77777777" w:rsidTr="00EE595F">
        <w:tc>
          <w:tcPr>
            <w:tcW w:w="2000" w:type="dxa"/>
            <w:shd w:val="clear" w:color="auto" w:fill="auto"/>
            <w:hideMark/>
          </w:tcPr>
          <w:p w14:paraId="06CDF19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25BADB1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0C72FC8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Seven Acre Rock</w:t>
            </w:r>
          </w:p>
        </w:tc>
        <w:tc>
          <w:tcPr>
            <w:tcW w:w="3260" w:type="dxa"/>
            <w:shd w:val="clear" w:color="auto" w:fill="auto"/>
            <w:hideMark/>
          </w:tcPr>
          <w:p w14:paraId="324DDF3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511A0F0B" w14:textId="77777777" w:rsidTr="00EE595F">
        <w:tc>
          <w:tcPr>
            <w:tcW w:w="2000" w:type="dxa"/>
            <w:shd w:val="clear" w:color="auto" w:fill="auto"/>
            <w:hideMark/>
          </w:tcPr>
          <w:p w14:paraId="4FF278F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241713D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2461DC5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Spion Kopje</w:t>
            </w:r>
          </w:p>
        </w:tc>
        <w:tc>
          <w:tcPr>
            <w:tcW w:w="3260" w:type="dxa"/>
            <w:shd w:val="clear" w:color="auto" w:fill="auto"/>
            <w:hideMark/>
          </w:tcPr>
          <w:p w14:paraId="594F451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3D1B30A8" w14:textId="77777777" w:rsidTr="00EE595F">
        <w:tc>
          <w:tcPr>
            <w:tcW w:w="2000" w:type="dxa"/>
            <w:shd w:val="clear" w:color="auto" w:fill="auto"/>
            <w:hideMark/>
          </w:tcPr>
          <w:p w14:paraId="6FBFFFB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33C2372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3CCB5A3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Starlings Gap</w:t>
            </w:r>
          </w:p>
        </w:tc>
        <w:tc>
          <w:tcPr>
            <w:tcW w:w="3260" w:type="dxa"/>
            <w:shd w:val="clear" w:color="auto" w:fill="auto"/>
            <w:hideMark/>
          </w:tcPr>
          <w:p w14:paraId="6051CC6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1A8B729B" w14:textId="77777777" w:rsidTr="00EE595F">
        <w:tc>
          <w:tcPr>
            <w:tcW w:w="2000" w:type="dxa"/>
            <w:shd w:val="clear" w:color="auto" w:fill="auto"/>
            <w:hideMark/>
          </w:tcPr>
          <w:p w14:paraId="5726816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7B40687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70F3D78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Walk into history - Ada No 2 Mill - Dowey Spur Rd</w:t>
            </w:r>
          </w:p>
        </w:tc>
        <w:tc>
          <w:tcPr>
            <w:tcW w:w="3260" w:type="dxa"/>
            <w:shd w:val="clear" w:color="auto" w:fill="auto"/>
            <w:hideMark/>
          </w:tcPr>
          <w:p w14:paraId="55A0F2B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693593B3" w14:textId="77777777" w:rsidTr="00EE595F">
        <w:tc>
          <w:tcPr>
            <w:tcW w:w="2000" w:type="dxa"/>
            <w:shd w:val="clear" w:color="auto" w:fill="auto"/>
            <w:hideMark/>
          </w:tcPr>
          <w:p w14:paraId="72B852E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2451B41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6D76FBD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Walk into history - Ada No 2 Mill - Federal Road</w:t>
            </w:r>
          </w:p>
        </w:tc>
        <w:tc>
          <w:tcPr>
            <w:tcW w:w="3260" w:type="dxa"/>
            <w:shd w:val="clear" w:color="auto" w:fill="auto"/>
            <w:hideMark/>
          </w:tcPr>
          <w:p w14:paraId="08A97D3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33E44BEB" w14:textId="77777777" w:rsidTr="00EE595F">
        <w:tc>
          <w:tcPr>
            <w:tcW w:w="2000" w:type="dxa"/>
            <w:shd w:val="clear" w:color="auto" w:fill="auto"/>
            <w:hideMark/>
          </w:tcPr>
          <w:p w14:paraId="4770295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34EFF83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7511C2C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Walk into history - Ada No 2 Mill - New Ada Mill</w:t>
            </w:r>
          </w:p>
        </w:tc>
        <w:tc>
          <w:tcPr>
            <w:tcW w:w="3260" w:type="dxa"/>
            <w:shd w:val="clear" w:color="auto" w:fill="auto"/>
            <w:hideMark/>
          </w:tcPr>
          <w:p w14:paraId="456AF92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467E5780" w14:textId="77777777" w:rsidTr="00EE595F">
        <w:tc>
          <w:tcPr>
            <w:tcW w:w="2000" w:type="dxa"/>
            <w:shd w:val="clear" w:color="auto" w:fill="auto"/>
            <w:hideMark/>
          </w:tcPr>
          <w:p w14:paraId="5841438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5AC92F2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73227DB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Walk into history - Big Pats Ck - Starlings Gap</w:t>
            </w:r>
          </w:p>
        </w:tc>
        <w:tc>
          <w:tcPr>
            <w:tcW w:w="3260" w:type="dxa"/>
            <w:shd w:val="clear" w:color="auto" w:fill="auto"/>
            <w:hideMark/>
          </w:tcPr>
          <w:p w14:paraId="0D3F0A6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39073F7F" w14:textId="77777777" w:rsidTr="00EE595F">
        <w:tc>
          <w:tcPr>
            <w:tcW w:w="2000" w:type="dxa"/>
            <w:shd w:val="clear" w:color="auto" w:fill="auto"/>
            <w:hideMark/>
          </w:tcPr>
          <w:p w14:paraId="77EF93A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3D014D4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75FF941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Walk into history - Dowey Spur Rd - High Lead Carpark</w:t>
            </w:r>
          </w:p>
        </w:tc>
        <w:tc>
          <w:tcPr>
            <w:tcW w:w="3260" w:type="dxa"/>
            <w:shd w:val="clear" w:color="auto" w:fill="auto"/>
            <w:hideMark/>
          </w:tcPr>
          <w:p w14:paraId="68E1C9C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70B77BB7" w14:textId="77777777" w:rsidTr="00EE595F">
        <w:tc>
          <w:tcPr>
            <w:tcW w:w="2000" w:type="dxa"/>
            <w:shd w:val="clear" w:color="auto" w:fill="auto"/>
            <w:hideMark/>
          </w:tcPr>
          <w:p w14:paraId="661BC14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51D3A2D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3F1A828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Walk into history - High lead Carpark - The Bump</w:t>
            </w:r>
          </w:p>
        </w:tc>
        <w:tc>
          <w:tcPr>
            <w:tcW w:w="3260" w:type="dxa"/>
            <w:shd w:val="clear" w:color="auto" w:fill="auto"/>
            <w:hideMark/>
          </w:tcPr>
          <w:p w14:paraId="770E0A8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165BCE65" w14:textId="77777777" w:rsidTr="00EE595F">
        <w:tc>
          <w:tcPr>
            <w:tcW w:w="2000" w:type="dxa"/>
            <w:shd w:val="clear" w:color="auto" w:fill="auto"/>
            <w:hideMark/>
          </w:tcPr>
          <w:p w14:paraId="4A121A2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33835CE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5190165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Walk into history - Starlings Gap - Ada No 2 Mill</w:t>
            </w:r>
          </w:p>
        </w:tc>
        <w:tc>
          <w:tcPr>
            <w:tcW w:w="3260" w:type="dxa"/>
            <w:shd w:val="clear" w:color="auto" w:fill="auto"/>
            <w:hideMark/>
          </w:tcPr>
          <w:p w14:paraId="1FB5A3D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E595F" w:rsidRPr="000B379C" w14:paraId="4F5BAD6A" w14:textId="77777777" w:rsidTr="00EE595F">
        <w:tc>
          <w:tcPr>
            <w:tcW w:w="2000" w:type="dxa"/>
            <w:shd w:val="clear" w:color="auto" w:fill="auto"/>
            <w:hideMark/>
          </w:tcPr>
          <w:p w14:paraId="5B09B74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D55ACA">
              <w:rPr>
                <w:rFonts w:asciiTheme="minorHAnsi" w:eastAsia="Times New Roman" w:hAnsiTheme="minorHAnsi" w:cstheme="minorHAnsi"/>
                <w:color w:val="000000"/>
                <w:sz w:val="20"/>
                <w:szCs w:val="20"/>
                <w:lang w:eastAsia="en-AU"/>
              </w:rPr>
              <w:t>Central Highlands FMAs</w:t>
            </w:r>
          </w:p>
        </w:tc>
        <w:tc>
          <w:tcPr>
            <w:tcW w:w="1417" w:type="dxa"/>
            <w:shd w:val="clear" w:color="auto" w:fill="auto"/>
            <w:noWrap/>
            <w:hideMark/>
          </w:tcPr>
          <w:p w14:paraId="1EC82C2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Dandenong </w:t>
            </w:r>
          </w:p>
        </w:tc>
        <w:tc>
          <w:tcPr>
            <w:tcW w:w="2410" w:type="dxa"/>
            <w:shd w:val="clear" w:color="auto" w:fill="auto"/>
            <w:hideMark/>
          </w:tcPr>
          <w:p w14:paraId="0052B17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Walk into history - The Bump - Powelltown Picnic Area</w:t>
            </w:r>
          </w:p>
        </w:tc>
        <w:tc>
          <w:tcPr>
            <w:tcW w:w="3260" w:type="dxa"/>
            <w:shd w:val="clear" w:color="auto" w:fill="auto"/>
            <w:hideMark/>
          </w:tcPr>
          <w:p w14:paraId="7F6E8E7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 m SPZ either side of the track</w:t>
            </w:r>
            <w:r>
              <w:rPr>
                <w:rFonts w:asciiTheme="minorHAnsi" w:eastAsia="Times New Roman" w:hAnsiTheme="minorHAnsi" w:cstheme="minorHAnsi"/>
                <w:color w:val="000000"/>
                <w:sz w:val="20"/>
                <w:szCs w:val="20"/>
                <w:lang w:eastAsia="en-AU"/>
              </w:rPr>
              <w:t>.</w:t>
            </w:r>
          </w:p>
        </w:tc>
      </w:tr>
      <w:tr w:rsidR="00E81477" w:rsidRPr="000B379C" w14:paraId="337E8240" w14:textId="77777777" w:rsidTr="00B87393">
        <w:tc>
          <w:tcPr>
            <w:tcW w:w="2000" w:type="dxa"/>
            <w:shd w:val="clear" w:color="auto" w:fill="auto"/>
            <w:vAlign w:val="bottom"/>
            <w:hideMark/>
          </w:tcPr>
          <w:p w14:paraId="0B18A96E" w14:textId="77777777" w:rsidR="00C555AA" w:rsidRPr="000B379C" w:rsidRDefault="00E81477" w:rsidP="00D55ACA">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Gippsland</w:t>
            </w:r>
            <w:r w:rsidR="00C555AA">
              <w:rPr>
                <w:rFonts w:asciiTheme="minorHAnsi" w:eastAsia="Times New Roman" w:hAnsiTheme="minorHAnsi" w:cstheme="minorHAnsi"/>
                <w:color w:val="000000"/>
                <w:sz w:val="20"/>
                <w:szCs w:val="20"/>
                <w:lang w:eastAsia="en-AU"/>
              </w:rPr>
              <w:t xml:space="preserve"> FMAs</w:t>
            </w:r>
          </w:p>
        </w:tc>
        <w:tc>
          <w:tcPr>
            <w:tcW w:w="1417" w:type="dxa"/>
            <w:shd w:val="clear" w:color="auto" w:fill="auto"/>
            <w:noWrap/>
            <w:hideMark/>
          </w:tcPr>
          <w:p w14:paraId="4C28A658" w14:textId="77777777" w:rsidR="00E81477" w:rsidRPr="00E81477" w:rsidRDefault="00E81477" w:rsidP="00D55ACA">
            <w:pPr>
              <w:spacing w:after="0"/>
              <w:rPr>
                <w:sz w:val="18"/>
                <w:szCs w:val="18"/>
              </w:rPr>
            </w:pPr>
            <w:r w:rsidRPr="00E81477">
              <w:rPr>
                <w:sz w:val="18"/>
                <w:szCs w:val="18"/>
              </w:rPr>
              <w:t>Erica (Mt Singleton to Mt Skene Natural Features &amp; Scenic Reserve)</w:t>
            </w:r>
          </w:p>
        </w:tc>
        <w:tc>
          <w:tcPr>
            <w:tcW w:w="2410" w:type="dxa"/>
            <w:shd w:val="clear" w:color="auto" w:fill="auto"/>
            <w:hideMark/>
          </w:tcPr>
          <w:p w14:paraId="4E825F73" w14:textId="77777777" w:rsidR="00E81477" w:rsidRPr="00E81477" w:rsidRDefault="00E81477" w:rsidP="00D55ACA">
            <w:pPr>
              <w:spacing w:after="0"/>
              <w:rPr>
                <w:sz w:val="20"/>
                <w:szCs w:val="20"/>
              </w:rPr>
            </w:pPr>
            <w:r w:rsidRPr="00E81477">
              <w:rPr>
                <w:sz w:val="20"/>
                <w:szCs w:val="20"/>
              </w:rPr>
              <w:t>Australian Alps Walking Track. LCC recommendation, Indicative aesthetic value (national estate)</w:t>
            </w:r>
          </w:p>
        </w:tc>
        <w:tc>
          <w:tcPr>
            <w:tcW w:w="3260" w:type="dxa"/>
            <w:shd w:val="clear" w:color="auto" w:fill="auto"/>
            <w:noWrap/>
            <w:vAlign w:val="bottom"/>
            <w:hideMark/>
          </w:tcPr>
          <w:p w14:paraId="7A94A4AD" w14:textId="77777777" w:rsidR="00E81477" w:rsidRPr="000B379C" w:rsidRDefault="00E81477" w:rsidP="00D55ACA">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0119FFEA" w14:textId="77777777" w:rsidTr="00963C9B">
        <w:tc>
          <w:tcPr>
            <w:tcW w:w="2000" w:type="dxa"/>
            <w:shd w:val="clear" w:color="auto" w:fill="auto"/>
            <w:vAlign w:val="bottom"/>
            <w:hideMark/>
          </w:tcPr>
          <w:p w14:paraId="17579F67"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178AF73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Erica</w:t>
            </w:r>
          </w:p>
        </w:tc>
        <w:tc>
          <w:tcPr>
            <w:tcW w:w="2410" w:type="dxa"/>
            <w:shd w:val="clear" w:color="auto" w:fill="auto"/>
            <w:vAlign w:val="bottom"/>
            <w:hideMark/>
          </w:tcPr>
          <w:p w14:paraId="493A55F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Bruntons Bridge</w:t>
            </w:r>
          </w:p>
        </w:tc>
        <w:tc>
          <w:tcPr>
            <w:tcW w:w="3260" w:type="dxa"/>
            <w:shd w:val="clear" w:color="auto" w:fill="auto"/>
            <w:noWrap/>
            <w:vAlign w:val="bottom"/>
            <w:hideMark/>
          </w:tcPr>
          <w:p w14:paraId="5E01AB6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79E43603" w14:textId="77777777" w:rsidTr="00963C9B">
        <w:tc>
          <w:tcPr>
            <w:tcW w:w="2000" w:type="dxa"/>
            <w:shd w:val="clear" w:color="auto" w:fill="auto"/>
            <w:vAlign w:val="bottom"/>
            <w:hideMark/>
          </w:tcPr>
          <w:p w14:paraId="5D7B77E4"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64B3556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Erica</w:t>
            </w:r>
          </w:p>
        </w:tc>
        <w:tc>
          <w:tcPr>
            <w:tcW w:w="2410" w:type="dxa"/>
            <w:shd w:val="clear" w:color="auto" w:fill="auto"/>
            <w:vAlign w:val="bottom"/>
            <w:hideMark/>
          </w:tcPr>
          <w:p w14:paraId="4EDFFAC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Hanging Rock</w:t>
            </w:r>
          </w:p>
        </w:tc>
        <w:tc>
          <w:tcPr>
            <w:tcW w:w="3260" w:type="dxa"/>
            <w:shd w:val="clear" w:color="auto" w:fill="auto"/>
            <w:noWrap/>
            <w:vAlign w:val="bottom"/>
            <w:hideMark/>
          </w:tcPr>
          <w:p w14:paraId="01A389A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SPZ either side of the track</w:t>
            </w:r>
            <w:r w:rsidR="00A44694">
              <w:rPr>
                <w:rFonts w:asciiTheme="minorHAnsi" w:eastAsia="Times New Roman" w:hAnsiTheme="minorHAnsi" w:cstheme="minorHAnsi"/>
                <w:color w:val="000000"/>
                <w:sz w:val="20"/>
                <w:szCs w:val="20"/>
                <w:lang w:eastAsia="en-AU"/>
              </w:rPr>
              <w:t>.</w:t>
            </w:r>
          </w:p>
        </w:tc>
      </w:tr>
      <w:tr w:rsidR="00B729DE" w:rsidRPr="000B379C" w14:paraId="497400CC" w14:textId="77777777" w:rsidTr="00963C9B">
        <w:tc>
          <w:tcPr>
            <w:tcW w:w="2000" w:type="dxa"/>
            <w:shd w:val="clear" w:color="auto" w:fill="auto"/>
            <w:vAlign w:val="bottom"/>
            <w:hideMark/>
          </w:tcPr>
          <w:p w14:paraId="42F8FE56"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6542082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Erica</w:t>
            </w:r>
          </w:p>
        </w:tc>
        <w:tc>
          <w:tcPr>
            <w:tcW w:w="2410" w:type="dxa"/>
            <w:shd w:val="clear" w:color="auto" w:fill="auto"/>
            <w:vAlign w:val="bottom"/>
            <w:hideMark/>
          </w:tcPr>
          <w:p w14:paraId="3140858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Jorgensen’s Flat</w:t>
            </w:r>
          </w:p>
        </w:tc>
        <w:tc>
          <w:tcPr>
            <w:tcW w:w="3260" w:type="dxa"/>
            <w:shd w:val="clear" w:color="auto" w:fill="auto"/>
            <w:noWrap/>
            <w:vAlign w:val="bottom"/>
            <w:hideMark/>
          </w:tcPr>
          <w:p w14:paraId="134E99E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6894EF2E" w14:textId="77777777" w:rsidTr="00963C9B">
        <w:tc>
          <w:tcPr>
            <w:tcW w:w="2000" w:type="dxa"/>
            <w:shd w:val="clear" w:color="auto" w:fill="auto"/>
            <w:vAlign w:val="bottom"/>
            <w:hideMark/>
          </w:tcPr>
          <w:p w14:paraId="024F7AF0"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3E2C011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Erica</w:t>
            </w:r>
          </w:p>
        </w:tc>
        <w:tc>
          <w:tcPr>
            <w:tcW w:w="2410" w:type="dxa"/>
            <w:shd w:val="clear" w:color="auto" w:fill="auto"/>
            <w:vAlign w:val="bottom"/>
            <w:hideMark/>
          </w:tcPr>
          <w:p w14:paraId="39326FC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Locks</w:t>
            </w:r>
          </w:p>
        </w:tc>
        <w:tc>
          <w:tcPr>
            <w:tcW w:w="3260" w:type="dxa"/>
            <w:shd w:val="clear" w:color="auto" w:fill="auto"/>
            <w:noWrap/>
            <w:vAlign w:val="bottom"/>
            <w:hideMark/>
          </w:tcPr>
          <w:p w14:paraId="5EF7EEE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494980D4" w14:textId="77777777" w:rsidTr="00963C9B">
        <w:tc>
          <w:tcPr>
            <w:tcW w:w="2000" w:type="dxa"/>
            <w:shd w:val="clear" w:color="auto" w:fill="auto"/>
            <w:vAlign w:val="bottom"/>
            <w:hideMark/>
          </w:tcPr>
          <w:p w14:paraId="34A89AB1"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4343501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Erica</w:t>
            </w:r>
          </w:p>
        </w:tc>
        <w:tc>
          <w:tcPr>
            <w:tcW w:w="2410" w:type="dxa"/>
            <w:shd w:val="clear" w:color="auto" w:fill="auto"/>
            <w:vAlign w:val="bottom"/>
            <w:hideMark/>
          </w:tcPr>
          <w:p w14:paraId="0865643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Merringtons</w:t>
            </w:r>
          </w:p>
        </w:tc>
        <w:tc>
          <w:tcPr>
            <w:tcW w:w="3260" w:type="dxa"/>
            <w:shd w:val="clear" w:color="auto" w:fill="auto"/>
            <w:noWrap/>
            <w:vAlign w:val="bottom"/>
            <w:hideMark/>
          </w:tcPr>
          <w:p w14:paraId="34C3741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A44694">
              <w:rPr>
                <w:rFonts w:asciiTheme="minorHAnsi" w:eastAsia="Times New Roman" w:hAnsiTheme="minorHAnsi" w:cstheme="minorHAnsi"/>
                <w:color w:val="000000"/>
                <w:sz w:val="20"/>
                <w:szCs w:val="20"/>
                <w:lang w:eastAsia="en-AU"/>
              </w:rPr>
              <w:t>.</w:t>
            </w:r>
          </w:p>
        </w:tc>
      </w:tr>
      <w:tr w:rsidR="00B729DE" w:rsidRPr="000B379C" w14:paraId="61679086" w14:textId="77777777" w:rsidTr="00963C9B">
        <w:tc>
          <w:tcPr>
            <w:tcW w:w="2000" w:type="dxa"/>
            <w:shd w:val="clear" w:color="auto" w:fill="auto"/>
            <w:vAlign w:val="bottom"/>
            <w:hideMark/>
          </w:tcPr>
          <w:p w14:paraId="23E02321"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68B061D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Erica</w:t>
            </w:r>
          </w:p>
        </w:tc>
        <w:tc>
          <w:tcPr>
            <w:tcW w:w="2410" w:type="dxa"/>
            <w:shd w:val="clear" w:color="auto" w:fill="auto"/>
            <w:vAlign w:val="bottom"/>
            <w:hideMark/>
          </w:tcPr>
          <w:p w14:paraId="51A7099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Morning Star Waterwheel</w:t>
            </w:r>
          </w:p>
        </w:tc>
        <w:tc>
          <w:tcPr>
            <w:tcW w:w="3260" w:type="dxa"/>
            <w:shd w:val="clear" w:color="auto" w:fill="auto"/>
            <w:noWrap/>
            <w:vAlign w:val="bottom"/>
            <w:hideMark/>
          </w:tcPr>
          <w:p w14:paraId="1027C97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532391">
              <w:rPr>
                <w:rFonts w:asciiTheme="minorHAnsi" w:eastAsia="Times New Roman" w:hAnsiTheme="minorHAnsi" w:cstheme="minorHAnsi"/>
                <w:color w:val="000000"/>
                <w:sz w:val="20"/>
                <w:szCs w:val="20"/>
                <w:lang w:eastAsia="en-AU"/>
              </w:rPr>
              <w:t>.</w:t>
            </w:r>
          </w:p>
        </w:tc>
      </w:tr>
      <w:tr w:rsidR="00B729DE" w:rsidRPr="000B379C" w14:paraId="7B78F4B4" w14:textId="77777777" w:rsidTr="00963C9B">
        <w:tc>
          <w:tcPr>
            <w:tcW w:w="2000" w:type="dxa"/>
            <w:shd w:val="clear" w:color="auto" w:fill="auto"/>
            <w:vAlign w:val="bottom"/>
            <w:hideMark/>
          </w:tcPr>
          <w:p w14:paraId="5D203F6B"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392DC47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Erica</w:t>
            </w:r>
          </w:p>
        </w:tc>
        <w:tc>
          <w:tcPr>
            <w:tcW w:w="2410" w:type="dxa"/>
            <w:shd w:val="clear" w:color="auto" w:fill="auto"/>
            <w:vAlign w:val="bottom"/>
            <w:hideMark/>
          </w:tcPr>
          <w:p w14:paraId="2BD5CAF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O'Tooles 1&amp;2</w:t>
            </w:r>
          </w:p>
        </w:tc>
        <w:tc>
          <w:tcPr>
            <w:tcW w:w="3260" w:type="dxa"/>
            <w:shd w:val="clear" w:color="auto" w:fill="auto"/>
            <w:noWrap/>
            <w:vAlign w:val="bottom"/>
            <w:hideMark/>
          </w:tcPr>
          <w:p w14:paraId="43D91EA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315909BB" w14:textId="77777777" w:rsidTr="00963C9B">
        <w:tc>
          <w:tcPr>
            <w:tcW w:w="2000" w:type="dxa"/>
            <w:shd w:val="clear" w:color="auto" w:fill="auto"/>
            <w:vAlign w:val="bottom"/>
            <w:hideMark/>
          </w:tcPr>
          <w:p w14:paraId="6A50A502"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32D7353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Erica</w:t>
            </w:r>
          </w:p>
        </w:tc>
        <w:tc>
          <w:tcPr>
            <w:tcW w:w="2410" w:type="dxa"/>
            <w:shd w:val="clear" w:color="auto" w:fill="auto"/>
            <w:vAlign w:val="bottom"/>
            <w:hideMark/>
          </w:tcPr>
          <w:p w14:paraId="0522342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The Junction</w:t>
            </w:r>
          </w:p>
        </w:tc>
        <w:tc>
          <w:tcPr>
            <w:tcW w:w="3260" w:type="dxa"/>
            <w:shd w:val="clear" w:color="auto" w:fill="auto"/>
            <w:noWrap/>
            <w:vAlign w:val="bottom"/>
            <w:hideMark/>
          </w:tcPr>
          <w:p w14:paraId="0C36E76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534F668E" w14:textId="77777777" w:rsidTr="00963C9B">
        <w:tc>
          <w:tcPr>
            <w:tcW w:w="2000" w:type="dxa"/>
            <w:shd w:val="clear" w:color="auto" w:fill="auto"/>
            <w:vAlign w:val="bottom"/>
            <w:hideMark/>
          </w:tcPr>
          <w:p w14:paraId="3FD7093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Gippsland</w:t>
            </w:r>
            <w:r w:rsidR="00C555AA">
              <w:rPr>
                <w:rFonts w:asciiTheme="minorHAnsi" w:eastAsia="Times New Roman" w:hAnsiTheme="minorHAnsi" w:cstheme="minorHAnsi"/>
                <w:color w:val="000000"/>
                <w:sz w:val="20"/>
                <w:szCs w:val="20"/>
                <w:lang w:eastAsia="en-AU"/>
              </w:rPr>
              <w:t xml:space="preserve"> FMAs</w:t>
            </w:r>
          </w:p>
        </w:tc>
        <w:tc>
          <w:tcPr>
            <w:tcW w:w="1417" w:type="dxa"/>
            <w:shd w:val="clear" w:color="auto" w:fill="auto"/>
            <w:noWrap/>
            <w:vAlign w:val="bottom"/>
            <w:hideMark/>
          </w:tcPr>
          <w:p w14:paraId="3788C13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1468629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12 Mile Creek</w:t>
            </w:r>
          </w:p>
        </w:tc>
        <w:tc>
          <w:tcPr>
            <w:tcW w:w="3260" w:type="dxa"/>
            <w:shd w:val="clear" w:color="auto" w:fill="auto"/>
            <w:noWrap/>
            <w:vAlign w:val="bottom"/>
            <w:hideMark/>
          </w:tcPr>
          <w:p w14:paraId="039A58D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SMZ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r w:rsidRPr="000B379C">
              <w:rPr>
                <w:rFonts w:asciiTheme="minorHAnsi" w:eastAsia="Times New Roman" w:hAnsiTheme="minorHAnsi" w:cstheme="minorHAnsi"/>
                <w:color w:val="000000"/>
                <w:sz w:val="20"/>
                <w:szCs w:val="20"/>
                <w:lang w:eastAsia="en-AU"/>
              </w:rPr>
              <w:t xml:space="preserve"> </w:t>
            </w:r>
          </w:p>
        </w:tc>
      </w:tr>
      <w:tr w:rsidR="00B729DE" w:rsidRPr="000B379C" w14:paraId="4B0CEA67" w14:textId="77777777" w:rsidTr="00963C9B">
        <w:tc>
          <w:tcPr>
            <w:tcW w:w="2000" w:type="dxa"/>
            <w:shd w:val="clear" w:color="auto" w:fill="auto"/>
            <w:vAlign w:val="bottom"/>
            <w:hideMark/>
          </w:tcPr>
          <w:p w14:paraId="281E3ABE"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2AC046B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2D66B7F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25 Mile Creek</w:t>
            </w:r>
          </w:p>
        </w:tc>
        <w:tc>
          <w:tcPr>
            <w:tcW w:w="3260" w:type="dxa"/>
            <w:shd w:val="clear" w:color="auto" w:fill="auto"/>
            <w:noWrap/>
            <w:vAlign w:val="bottom"/>
            <w:hideMark/>
          </w:tcPr>
          <w:p w14:paraId="58AB9F5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3818D0B0" w14:textId="77777777" w:rsidTr="00963C9B">
        <w:tc>
          <w:tcPr>
            <w:tcW w:w="2000" w:type="dxa"/>
            <w:shd w:val="clear" w:color="auto" w:fill="auto"/>
            <w:vAlign w:val="bottom"/>
            <w:hideMark/>
          </w:tcPr>
          <w:p w14:paraId="49895FC9"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362C913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66CBB3B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30 Mile Creek</w:t>
            </w:r>
          </w:p>
        </w:tc>
        <w:tc>
          <w:tcPr>
            <w:tcW w:w="3260" w:type="dxa"/>
            <w:shd w:val="clear" w:color="auto" w:fill="auto"/>
            <w:noWrap/>
            <w:vAlign w:val="bottom"/>
            <w:hideMark/>
          </w:tcPr>
          <w:p w14:paraId="2FBB1B7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5B6E1E2A" w14:textId="77777777" w:rsidTr="00963C9B">
        <w:tc>
          <w:tcPr>
            <w:tcW w:w="2000" w:type="dxa"/>
            <w:shd w:val="clear" w:color="auto" w:fill="auto"/>
            <w:vAlign w:val="bottom"/>
            <w:hideMark/>
          </w:tcPr>
          <w:p w14:paraId="2B0AB579"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54E0AC03" w14:textId="77777777" w:rsidR="00B729DE" w:rsidRPr="00B05BC7" w:rsidRDefault="00B729DE" w:rsidP="00B729DE">
            <w:pPr>
              <w:spacing w:after="0" w:line="240" w:lineRule="auto"/>
              <w:rPr>
                <w:rFonts w:asciiTheme="minorHAnsi" w:eastAsia="Times New Roman" w:hAnsiTheme="minorHAnsi" w:cstheme="minorHAnsi"/>
                <w:color w:val="000000"/>
                <w:sz w:val="18"/>
                <w:szCs w:val="18"/>
                <w:lang w:eastAsia="en-AU"/>
              </w:rPr>
            </w:pPr>
            <w:r w:rsidRPr="00B05BC7">
              <w:rPr>
                <w:rFonts w:asciiTheme="minorHAnsi" w:eastAsia="Times New Roman" w:hAnsiTheme="minorHAnsi" w:cstheme="minorHAnsi"/>
                <w:color w:val="000000"/>
                <w:sz w:val="18"/>
                <w:szCs w:val="18"/>
                <w:lang w:eastAsia="en-AU"/>
              </w:rPr>
              <w:t>Heyfield</w:t>
            </w:r>
            <w:r w:rsidR="00B05BC7" w:rsidRPr="00B05BC7">
              <w:rPr>
                <w:rFonts w:asciiTheme="minorHAnsi" w:eastAsia="Times New Roman" w:hAnsiTheme="minorHAnsi" w:cstheme="minorHAnsi"/>
                <w:color w:val="000000"/>
                <w:sz w:val="18"/>
                <w:szCs w:val="18"/>
                <w:lang w:eastAsia="en-AU"/>
              </w:rPr>
              <w:t xml:space="preserve"> (Mt Singleton to Mt Skene Natural Features &amp; Scenic Reserve)</w:t>
            </w:r>
          </w:p>
        </w:tc>
        <w:tc>
          <w:tcPr>
            <w:tcW w:w="2410" w:type="dxa"/>
            <w:shd w:val="clear" w:color="auto" w:fill="auto"/>
            <w:vAlign w:val="bottom"/>
            <w:hideMark/>
          </w:tcPr>
          <w:p w14:paraId="4A33CCC0" w14:textId="77777777" w:rsidR="00B729DE" w:rsidRPr="000B379C" w:rsidRDefault="00B05BC7" w:rsidP="00B05BC7">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Australian</w:t>
            </w:r>
            <w:r w:rsidRPr="00B05BC7">
              <w:rPr>
                <w:rFonts w:asciiTheme="minorHAnsi" w:eastAsia="Times New Roman" w:hAnsiTheme="minorHAnsi" w:cstheme="minorHAnsi"/>
                <w:color w:val="000000"/>
                <w:sz w:val="20"/>
                <w:szCs w:val="20"/>
                <w:lang w:eastAsia="en-AU"/>
              </w:rPr>
              <w:t xml:space="preserve"> Alps Walking Track</w:t>
            </w:r>
            <w:r>
              <w:rPr>
                <w:rFonts w:asciiTheme="minorHAnsi" w:eastAsia="Times New Roman" w:hAnsiTheme="minorHAnsi" w:cstheme="minorHAnsi"/>
                <w:color w:val="000000"/>
                <w:sz w:val="20"/>
                <w:szCs w:val="20"/>
                <w:lang w:eastAsia="en-AU"/>
              </w:rPr>
              <w:t xml:space="preserve">. </w:t>
            </w:r>
            <w:r w:rsidRPr="00B05BC7">
              <w:rPr>
                <w:rFonts w:asciiTheme="minorHAnsi" w:eastAsia="Times New Roman" w:hAnsiTheme="minorHAnsi" w:cstheme="minorHAnsi"/>
                <w:color w:val="000000"/>
                <w:sz w:val="20"/>
                <w:szCs w:val="20"/>
                <w:lang w:eastAsia="en-AU"/>
              </w:rPr>
              <w:t>LCC recommendation, Indicative aesthetic value (national estate)</w:t>
            </w:r>
          </w:p>
        </w:tc>
        <w:tc>
          <w:tcPr>
            <w:tcW w:w="3260" w:type="dxa"/>
            <w:shd w:val="clear" w:color="auto" w:fill="auto"/>
            <w:noWrap/>
            <w:vAlign w:val="bottom"/>
            <w:hideMark/>
          </w:tcPr>
          <w:p w14:paraId="4042BD8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SPZ either side of the track</w:t>
            </w:r>
            <w:r w:rsidR="00532391">
              <w:rPr>
                <w:rFonts w:asciiTheme="minorHAnsi" w:eastAsia="Times New Roman" w:hAnsiTheme="minorHAnsi" w:cstheme="minorHAnsi"/>
                <w:color w:val="000000"/>
                <w:sz w:val="20"/>
                <w:szCs w:val="20"/>
                <w:lang w:eastAsia="en-AU"/>
              </w:rPr>
              <w:t>.</w:t>
            </w:r>
          </w:p>
        </w:tc>
      </w:tr>
      <w:tr w:rsidR="00B729DE" w:rsidRPr="000B379C" w14:paraId="74508E02" w14:textId="77777777" w:rsidTr="00963C9B">
        <w:tc>
          <w:tcPr>
            <w:tcW w:w="2000" w:type="dxa"/>
            <w:shd w:val="clear" w:color="auto" w:fill="auto"/>
            <w:vAlign w:val="bottom"/>
            <w:hideMark/>
          </w:tcPr>
          <w:p w14:paraId="2A881297"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413E02D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02FF159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Bald Top</w:t>
            </w:r>
          </w:p>
        </w:tc>
        <w:tc>
          <w:tcPr>
            <w:tcW w:w="3260" w:type="dxa"/>
            <w:shd w:val="clear" w:color="auto" w:fill="auto"/>
            <w:noWrap/>
            <w:vAlign w:val="bottom"/>
            <w:hideMark/>
          </w:tcPr>
          <w:p w14:paraId="0EEB4F5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0F000DFD" w14:textId="77777777" w:rsidTr="00963C9B">
        <w:tc>
          <w:tcPr>
            <w:tcW w:w="2000" w:type="dxa"/>
            <w:shd w:val="clear" w:color="auto" w:fill="auto"/>
            <w:vAlign w:val="bottom"/>
            <w:hideMark/>
          </w:tcPr>
          <w:p w14:paraId="5164D0CC"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23AAF58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7099361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Barkly Bridge</w:t>
            </w:r>
          </w:p>
        </w:tc>
        <w:tc>
          <w:tcPr>
            <w:tcW w:w="3260" w:type="dxa"/>
            <w:shd w:val="clear" w:color="auto" w:fill="auto"/>
            <w:noWrap/>
            <w:vAlign w:val="bottom"/>
            <w:hideMark/>
          </w:tcPr>
          <w:p w14:paraId="40BC331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3ED4678C" w14:textId="77777777" w:rsidTr="00963C9B">
        <w:tc>
          <w:tcPr>
            <w:tcW w:w="2000" w:type="dxa"/>
            <w:shd w:val="clear" w:color="auto" w:fill="auto"/>
            <w:vAlign w:val="bottom"/>
            <w:hideMark/>
          </w:tcPr>
          <w:p w14:paraId="10254B3A"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01C398E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47CDD5E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Bennison Lookout</w:t>
            </w:r>
          </w:p>
        </w:tc>
        <w:tc>
          <w:tcPr>
            <w:tcW w:w="3260" w:type="dxa"/>
            <w:shd w:val="clear" w:color="auto" w:fill="auto"/>
            <w:noWrap/>
            <w:vAlign w:val="bottom"/>
            <w:hideMark/>
          </w:tcPr>
          <w:p w14:paraId="3E93955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2922CE38" w14:textId="77777777" w:rsidTr="00963C9B">
        <w:tc>
          <w:tcPr>
            <w:tcW w:w="2000" w:type="dxa"/>
            <w:shd w:val="clear" w:color="auto" w:fill="auto"/>
            <w:vAlign w:val="bottom"/>
            <w:hideMark/>
          </w:tcPr>
          <w:p w14:paraId="759529E4"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76750D5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038D595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Bicentennial National Trail</w:t>
            </w:r>
          </w:p>
        </w:tc>
        <w:tc>
          <w:tcPr>
            <w:tcW w:w="3260" w:type="dxa"/>
            <w:shd w:val="clear" w:color="auto" w:fill="auto"/>
            <w:noWrap/>
            <w:vAlign w:val="bottom"/>
            <w:hideMark/>
          </w:tcPr>
          <w:p w14:paraId="60A8070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532391">
              <w:rPr>
                <w:rFonts w:asciiTheme="minorHAnsi" w:eastAsia="Times New Roman" w:hAnsiTheme="minorHAnsi" w:cstheme="minorHAnsi"/>
                <w:color w:val="000000"/>
                <w:sz w:val="20"/>
                <w:szCs w:val="20"/>
                <w:lang w:eastAsia="en-AU"/>
              </w:rPr>
              <w:t>.</w:t>
            </w:r>
          </w:p>
        </w:tc>
      </w:tr>
      <w:tr w:rsidR="00B729DE" w:rsidRPr="000B379C" w14:paraId="170CB5D0" w14:textId="77777777" w:rsidTr="00963C9B">
        <w:tc>
          <w:tcPr>
            <w:tcW w:w="2000" w:type="dxa"/>
            <w:shd w:val="clear" w:color="auto" w:fill="auto"/>
            <w:vAlign w:val="bottom"/>
            <w:hideMark/>
          </w:tcPr>
          <w:p w14:paraId="374E0E0A"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487D6B5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0E8C2DB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Black Flat</w:t>
            </w:r>
          </w:p>
        </w:tc>
        <w:tc>
          <w:tcPr>
            <w:tcW w:w="3260" w:type="dxa"/>
            <w:shd w:val="clear" w:color="auto" w:fill="auto"/>
            <w:noWrap/>
            <w:vAlign w:val="bottom"/>
            <w:hideMark/>
          </w:tcPr>
          <w:p w14:paraId="32C3A7E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071798A5" w14:textId="77777777" w:rsidTr="00963C9B">
        <w:tc>
          <w:tcPr>
            <w:tcW w:w="2000" w:type="dxa"/>
            <w:shd w:val="clear" w:color="auto" w:fill="auto"/>
            <w:vAlign w:val="bottom"/>
            <w:hideMark/>
          </w:tcPr>
          <w:p w14:paraId="5DA7BA30"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069EA42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0F0CF29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Black Snake</w:t>
            </w:r>
          </w:p>
        </w:tc>
        <w:tc>
          <w:tcPr>
            <w:tcW w:w="3260" w:type="dxa"/>
            <w:shd w:val="clear" w:color="auto" w:fill="auto"/>
            <w:noWrap/>
            <w:vAlign w:val="bottom"/>
            <w:hideMark/>
          </w:tcPr>
          <w:p w14:paraId="7EC2828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74940B58" w14:textId="77777777" w:rsidTr="00963C9B">
        <w:tc>
          <w:tcPr>
            <w:tcW w:w="2000" w:type="dxa"/>
            <w:shd w:val="clear" w:color="auto" w:fill="auto"/>
            <w:vAlign w:val="bottom"/>
            <w:hideMark/>
          </w:tcPr>
          <w:p w14:paraId="2F47AC9D"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6BB5BF2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3672226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Blue Pool</w:t>
            </w:r>
          </w:p>
        </w:tc>
        <w:tc>
          <w:tcPr>
            <w:tcW w:w="3260" w:type="dxa"/>
            <w:shd w:val="clear" w:color="auto" w:fill="auto"/>
            <w:noWrap/>
            <w:vAlign w:val="bottom"/>
            <w:hideMark/>
          </w:tcPr>
          <w:p w14:paraId="539E223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100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2C3EC9D0" w14:textId="77777777" w:rsidTr="00963C9B">
        <w:tc>
          <w:tcPr>
            <w:tcW w:w="2000" w:type="dxa"/>
            <w:shd w:val="clear" w:color="auto" w:fill="auto"/>
            <w:vAlign w:val="bottom"/>
            <w:hideMark/>
          </w:tcPr>
          <w:p w14:paraId="6E842DF8"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5FE47EC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5BE1541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Cheynes Bridge</w:t>
            </w:r>
          </w:p>
        </w:tc>
        <w:tc>
          <w:tcPr>
            <w:tcW w:w="3260" w:type="dxa"/>
            <w:shd w:val="clear" w:color="auto" w:fill="auto"/>
            <w:noWrap/>
            <w:vAlign w:val="bottom"/>
            <w:hideMark/>
          </w:tcPr>
          <w:p w14:paraId="6E64CDF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00E01FA6" w14:textId="77777777" w:rsidTr="00963C9B">
        <w:tc>
          <w:tcPr>
            <w:tcW w:w="2000" w:type="dxa"/>
            <w:shd w:val="clear" w:color="auto" w:fill="auto"/>
            <w:vAlign w:val="bottom"/>
            <w:hideMark/>
          </w:tcPr>
          <w:p w14:paraId="7FD0E9E1"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0CA95B3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581D3E3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Collins Flat</w:t>
            </w:r>
          </w:p>
        </w:tc>
        <w:tc>
          <w:tcPr>
            <w:tcW w:w="3260" w:type="dxa"/>
            <w:shd w:val="clear" w:color="auto" w:fill="auto"/>
            <w:noWrap/>
            <w:vAlign w:val="bottom"/>
            <w:hideMark/>
          </w:tcPr>
          <w:p w14:paraId="74E7EF9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B30B8D">
              <w:t xml:space="preserve"> </w:t>
            </w:r>
            <w:r w:rsidR="00B30B8D"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3F44B02A" w14:textId="77777777" w:rsidTr="00963C9B">
        <w:tc>
          <w:tcPr>
            <w:tcW w:w="2000" w:type="dxa"/>
            <w:shd w:val="clear" w:color="auto" w:fill="auto"/>
            <w:vAlign w:val="bottom"/>
            <w:hideMark/>
          </w:tcPr>
          <w:p w14:paraId="312ACD0A"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5208D92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387F1D9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Connors Plain</w:t>
            </w:r>
          </w:p>
        </w:tc>
        <w:tc>
          <w:tcPr>
            <w:tcW w:w="3260" w:type="dxa"/>
            <w:shd w:val="clear" w:color="auto" w:fill="auto"/>
            <w:noWrap/>
            <w:vAlign w:val="bottom"/>
            <w:hideMark/>
          </w:tcPr>
          <w:p w14:paraId="7FA02F5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m </w:t>
            </w:r>
            <w:r w:rsidR="00B30B8D" w:rsidRPr="00B30B8D">
              <w:rPr>
                <w:rFonts w:asciiTheme="minorHAnsi" w:eastAsia="Times New Roman" w:hAnsiTheme="minorHAnsi" w:cstheme="minorHAnsi"/>
                <w:color w:val="000000"/>
                <w:sz w:val="20"/>
                <w:szCs w:val="20"/>
                <w:lang w:eastAsia="en-AU"/>
              </w:rPr>
              <w:t xml:space="preserve">radius </w:t>
            </w:r>
            <w:r w:rsidRPr="000B379C">
              <w:rPr>
                <w:rFonts w:asciiTheme="minorHAnsi" w:eastAsia="Times New Roman" w:hAnsiTheme="minorHAnsi" w:cstheme="minorHAnsi"/>
                <w:color w:val="000000"/>
                <w:sz w:val="20"/>
                <w:szCs w:val="20"/>
                <w:lang w:eastAsia="en-AU"/>
              </w:rPr>
              <w:t xml:space="preserve">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489E658B" w14:textId="77777777" w:rsidTr="00963C9B">
        <w:tc>
          <w:tcPr>
            <w:tcW w:w="2000" w:type="dxa"/>
            <w:shd w:val="clear" w:color="auto" w:fill="auto"/>
            <w:vAlign w:val="bottom"/>
            <w:hideMark/>
          </w:tcPr>
          <w:p w14:paraId="4926FE78"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77FD18C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43ADA78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East Barkly</w:t>
            </w:r>
          </w:p>
        </w:tc>
        <w:tc>
          <w:tcPr>
            <w:tcW w:w="3260" w:type="dxa"/>
            <w:shd w:val="clear" w:color="auto" w:fill="auto"/>
            <w:noWrap/>
            <w:vAlign w:val="bottom"/>
            <w:hideMark/>
          </w:tcPr>
          <w:p w14:paraId="78008FE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7E2584FB" w14:textId="77777777" w:rsidTr="00963C9B">
        <w:tc>
          <w:tcPr>
            <w:tcW w:w="2000" w:type="dxa"/>
            <w:shd w:val="clear" w:color="auto" w:fill="auto"/>
            <w:vAlign w:val="bottom"/>
            <w:hideMark/>
          </w:tcPr>
          <w:p w14:paraId="7FAA5571"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449CC8F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4DD74BF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Froam Camp Site</w:t>
            </w:r>
          </w:p>
        </w:tc>
        <w:tc>
          <w:tcPr>
            <w:tcW w:w="3260" w:type="dxa"/>
            <w:shd w:val="clear" w:color="auto" w:fill="auto"/>
            <w:noWrap/>
            <w:vAlign w:val="bottom"/>
            <w:hideMark/>
          </w:tcPr>
          <w:p w14:paraId="578AAD4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069DA8FA" w14:textId="77777777" w:rsidTr="00963C9B">
        <w:tc>
          <w:tcPr>
            <w:tcW w:w="2000" w:type="dxa"/>
            <w:shd w:val="clear" w:color="auto" w:fill="auto"/>
            <w:vAlign w:val="bottom"/>
            <w:hideMark/>
          </w:tcPr>
          <w:p w14:paraId="006B8062"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3728D1F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340CE56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Gibraltar</w:t>
            </w:r>
          </w:p>
        </w:tc>
        <w:tc>
          <w:tcPr>
            <w:tcW w:w="3260" w:type="dxa"/>
            <w:shd w:val="clear" w:color="auto" w:fill="auto"/>
            <w:noWrap/>
            <w:vAlign w:val="bottom"/>
            <w:hideMark/>
          </w:tcPr>
          <w:p w14:paraId="6DCA57F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5F99793F" w14:textId="77777777" w:rsidTr="00963C9B">
        <w:tc>
          <w:tcPr>
            <w:tcW w:w="2000" w:type="dxa"/>
            <w:shd w:val="clear" w:color="auto" w:fill="auto"/>
            <w:vAlign w:val="bottom"/>
            <w:hideMark/>
          </w:tcPr>
          <w:p w14:paraId="6968373D"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5E1C16B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76A1735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Gows Hotel</w:t>
            </w:r>
          </w:p>
        </w:tc>
        <w:tc>
          <w:tcPr>
            <w:tcW w:w="3260" w:type="dxa"/>
            <w:shd w:val="clear" w:color="auto" w:fill="auto"/>
            <w:noWrap/>
            <w:vAlign w:val="bottom"/>
            <w:hideMark/>
          </w:tcPr>
          <w:p w14:paraId="2AD2447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SMZ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r w:rsidRPr="000B379C">
              <w:rPr>
                <w:rFonts w:asciiTheme="minorHAnsi" w:eastAsia="Times New Roman" w:hAnsiTheme="minorHAnsi" w:cstheme="minorHAnsi"/>
                <w:color w:val="000000"/>
                <w:sz w:val="20"/>
                <w:szCs w:val="20"/>
                <w:lang w:eastAsia="en-AU"/>
              </w:rPr>
              <w:t xml:space="preserve"> </w:t>
            </w:r>
          </w:p>
        </w:tc>
      </w:tr>
      <w:tr w:rsidR="00B729DE" w:rsidRPr="000B379C" w14:paraId="219740FA" w14:textId="77777777" w:rsidTr="00963C9B">
        <w:tc>
          <w:tcPr>
            <w:tcW w:w="2000" w:type="dxa"/>
            <w:shd w:val="clear" w:color="auto" w:fill="auto"/>
            <w:vAlign w:val="bottom"/>
            <w:hideMark/>
          </w:tcPr>
          <w:p w14:paraId="1DCD54EF"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69400FA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59A4F6F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Harrison’s Cut</w:t>
            </w:r>
          </w:p>
        </w:tc>
        <w:tc>
          <w:tcPr>
            <w:tcW w:w="3260" w:type="dxa"/>
            <w:shd w:val="clear" w:color="auto" w:fill="auto"/>
            <w:noWrap/>
            <w:vAlign w:val="bottom"/>
            <w:hideMark/>
          </w:tcPr>
          <w:p w14:paraId="28A3739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2FA5ED0A" w14:textId="77777777" w:rsidTr="00963C9B">
        <w:tc>
          <w:tcPr>
            <w:tcW w:w="2000" w:type="dxa"/>
            <w:shd w:val="clear" w:color="auto" w:fill="auto"/>
            <w:vAlign w:val="bottom"/>
            <w:hideMark/>
          </w:tcPr>
          <w:p w14:paraId="42A482B9"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3C37CD1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43C4F6E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Kinleys Yards</w:t>
            </w:r>
          </w:p>
        </w:tc>
        <w:tc>
          <w:tcPr>
            <w:tcW w:w="3260" w:type="dxa"/>
            <w:shd w:val="clear" w:color="auto" w:fill="auto"/>
            <w:noWrap/>
            <w:vAlign w:val="bottom"/>
            <w:hideMark/>
          </w:tcPr>
          <w:p w14:paraId="7640D12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SMZ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r w:rsidRPr="000B379C">
              <w:rPr>
                <w:rFonts w:asciiTheme="minorHAnsi" w:eastAsia="Times New Roman" w:hAnsiTheme="minorHAnsi" w:cstheme="minorHAnsi"/>
                <w:color w:val="000000"/>
                <w:sz w:val="20"/>
                <w:szCs w:val="20"/>
                <w:lang w:eastAsia="en-AU"/>
              </w:rPr>
              <w:t xml:space="preserve"> </w:t>
            </w:r>
          </w:p>
        </w:tc>
      </w:tr>
      <w:tr w:rsidR="00B729DE" w:rsidRPr="000B379C" w14:paraId="3E4E9623" w14:textId="77777777" w:rsidTr="00963C9B">
        <w:tc>
          <w:tcPr>
            <w:tcW w:w="2000" w:type="dxa"/>
            <w:shd w:val="clear" w:color="auto" w:fill="auto"/>
            <w:vAlign w:val="bottom"/>
            <w:hideMark/>
          </w:tcPr>
          <w:p w14:paraId="0B8360F1"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4A2ABBE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6476F87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Lee Creek</w:t>
            </w:r>
          </w:p>
        </w:tc>
        <w:tc>
          <w:tcPr>
            <w:tcW w:w="3260" w:type="dxa"/>
            <w:shd w:val="clear" w:color="auto" w:fill="auto"/>
            <w:noWrap/>
            <w:vAlign w:val="bottom"/>
            <w:hideMark/>
          </w:tcPr>
          <w:p w14:paraId="4326B08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4954EA41" w14:textId="77777777" w:rsidTr="00963C9B">
        <w:tc>
          <w:tcPr>
            <w:tcW w:w="2000" w:type="dxa"/>
            <w:shd w:val="clear" w:color="auto" w:fill="auto"/>
            <w:vAlign w:val="bottom"/>
            <w:hideMark/>
          </w:tcPr>
          <w:p w14:paraId="67E2A2EA"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7C90E1E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5D37D85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Lees Creek</w:t>
            </w:r>
          </w:p>
        </w:tc>
        <w:tc>
          <w:tcPr>
            <w:tcW w:w="3260" w:type="dxa"/>
            <w:shd w:val="clear" w:color="auto" w:fill="auto"/>
            <w:noWrap/>
            <w:vAlign w:val="bottom"/>
            <w:hideMark/>
          </w:tcPr>
          <w:p w14:paraId="4272CDF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SPZ either side of the track</w:t>
            </w:r>
            <w:r w:rsidR="00532391">
              <w:rPr>
                <w:rFonts w:asciiTheme="minorHAnsi" w:eastAsia="Times New Roman" w:hAnsiTheme="minorHAnsi" w:cstheme="minorHAnsi"/>
                <w:color w:val="000000"/>
                <w:sz w:val="20"/>
                <w:szCs w:val="20"/>
                <w:lang w:eastAsia="en-AU"/>
              </w:rPr>
              <w:t>.</w:t>
            </w:r>
          </w:p>
        </w:tc>
      </w:tr>
      <w:tr w:rsidR="00B729DE" w:rsidRPr="000B379C" w14:paraId="049472C4" w14:textId="77777777" w:rsidTr="00963C9B">
        <w:tc>
          <w:tcPr>
            <w:tcW w:w="2000" w:type="dxa"/>
            <w:shd w:val="clear" w:color="auto" w:fill="auto"/>
            <w:vAlign w:val="bottom"/>
            <w:hideMark/>
          </w:tcPr>
          <w:p w14:paraId="59AB91CF"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2605960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3F587C1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Lennies Cutting</w:t>
            </w:r>
          </w:p>
        </w:tc>
        <w:tc>
          <w:tcPr>
            <w:tcW w:w="3260" w:type="dxa"/>
            <w:shd w:val="clear" w:color="auto" w:fill="auto"/>
            <w:noWrap/>
            <w:vAlign w:val="bottom"/>
            <w:hideMark/>
          </w:tcPr>
          <w:p w14:paraId="409DE62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13736992" w14:textId="77777777" w:rsidTr="00963C9B">
        <w:tc>
          <w:tcPr>
            <w:tcW w:w="2000" w:type="dxa"/>
            <w:shd w:val="clear" w:color="auto" w:fill="auto"/>
            <w:vAlign w:val="bottom"/>
            <w:hideMark/>
          </w:tcPr>
          <w:p w14:paraId="4E038CF0"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7942B4D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0F1FA9C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McKinnon’s Point</w:t>
            </w:r>
          </w:p>
        </w:tc>
        <w:tc>
          <w:tcPr>
            <w:tcW w:w="3260" w:type="dxa"/>
            <w:shd w:val="clear" w:color="auto" w:fill="auto"/>
            <w:noWrap/>
            <w:vAlign w:val="bottom"/>
            <w:hideMark/>
          </w:tcPr>
          <w:p w14:paraId="4CC0972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4F4D591C" w14:textId="77777777" w:rsidTr="00963C9B">
        <w:tc>
          <w:tcPr>
            <w:tcW w:w="2000" w:type="dxa"/>
            <w:shd w:val="clear" w:color="auto" w:fill="auto"/>
            <w:vAlign w:val="bottom"/>
            <w:hideMark/>
          </w:tcPr>
          <w:p w14:paraId="4DA5B492"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690D172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363E5CB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Moroka Gorge Lookout</w:t>
            </w:r>
          </w:p>
        </w:tc>
        <w:tc>
          <w:tcPr>
            <w:tcW w:w="3260" w:type="dxa"/>
            <w:shd w:val="clear" w:color="auto" w:fill="auto"/>
            <w:noWrap/>
            <w:vAlign w:val="bottom"/>
            <w:hideMark/>
          </w:tcPr>
          <w:p w14:paraId="11784DC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3F3192C1" w14:textId="77777777" w:rsidTr="00963C9B">
        <w:tc>
          <w:tcPr>
            <w:tcW w:w="2000" w:type="dxa"/>
            <w:shd w:val="clear" w:color="auto" w:fill="auto"/>
            <w:vAlign w:val="bottom"/>
            <w:hideMark/>
          </w:tcPr>
          <w:p w14:paraId="65606461"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3DF7DBF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68BD8C4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Noon Road</w:t>
            </w:r>
          </w:p>
        </w:tc>
        <w:tc>
          <w:tcPr>
            <w:tcW w:w="3260" w:type="dxa"/>
            <w:shd w:val="clear" w:color="auto" w:fill="auto"/>
            <w:noWrap/>
            <w:vAlign w:val="bottom"/>
            <w:hideMark/>
          </w:tcPr>
          <w:p w14:paraId="4ABC91C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SMZ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2A584051" w14:textId="77777777" w:rsidTr="00963C9B">
        <w:tc>
          <w:tcPr>
            <w:tcW w:w="2000" w:type="dxa"/>
            <w:shd w:val="clear" w:color="auto" w:fill="auto"/>
            <w:vAlign w:val="bottom"/>
            <w:hideMark/>
          </w:tcPr>
          <w:p w14:paraId="6BD7BB92"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4E43B87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1709755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Paddy Lee Crossing</w:t>
            </w:r>
          </w:p>
        </w:tc>
        <w:tc>
          <w:tcPr>
            <w:tcW w:w="3260" w:type="dxa"/>
            <w:shd w:val="clear" w:color="auto" w:fill="auto"/>
            <w:noWrap/>
            <w:vAlign w:val="bottom"/>
            <w:hideMark/>
          </w:tcPr>
          <w:p w14:paraId="60E773F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3109D75A" w14:textId="77777777" w:rsidTr="00963C9B">
        <w:tc>
          <w:tcPr>
            <w:tcW w:w="2000" w:type="dxa"/>
            <w:shd w:val="clear" w:color="auto" w:fill="auto"/>
            <w:vAlign w:val="bottom"/>
            <w:hideMark/>
          </w:tcPr>
          <w:p w14:paraId="16A833C0"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4DD61BC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29F5532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Pretty Boy Hill</w:t>
            </w:r>
          </w:p>
        </w:tc>
        <w:tc>
          <w:tcPr>
            <w:tcW w:w="3260" w:type="dxa"/>
            <w:shd w:val="clear" w:color="auto" w:fill="auto"/>
            <w:noWrap/>
            <w:vAlign w:val="bottom"/>
            <w:hideMark/>
          </w:tcPr>
          <w:p w14:paraId="4383C42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11862E81" w14:textId="77777777" w:rsidTr="00963C9B">
        <w:tc>
          <w:tcPr>
            <w:tcW w:w="2000" w:type="dxa"/>
            <w:shd w:val="clear" w:color="auto" w:fill="auto"/>
            <w:vAlign w:val="bottom"/>
            <w:hideMark/>
          </w:tcPr>
          <w:p w14:paraId="61976BD7"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0910F04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69DE66B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Rumpffs Flat</w:t>
            </w:r>
          </w:p>
        </w:tc>
        <w:tc>
          <w:tcPr>
            <w:tcW w:w="3260" w:type="dxa"/>
            <w:shd w:val="clear" w:color="auto" w:fill="auto"/>
            <w:noWrap/>
            <w:vAlign w:val="bottom"/>
            <w:hideMark/>
          </w:tcPr>
          <w:p w14:paraId="1418ABD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23DC6871" w14:textId="77777777" w:rsidTr="00963C9B">
        <w:tc>
          <w:tcPr>
            <w:tcW w:w="2000" w:type="dxa"/>
            <w:shd w:val="clear" w:color="auto" w:fill="auto"/>
            <w:vAlign w:val="bottom"/>
            <w:hideMark/>
          </w:tcPr>
          <w:p w14:paraId="63B2CFF2"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5DE062E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043E6E7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Tablelands</w:t>
            </w:r>
          </w:p>
        </w:tc>
        <w:tc>
          <w:tcPr>
            <w:tcW w:w="3260" w:type="dxa"/>
            <w:shd w:val="clear" w:color="auto" w:fill="auto"/>
            <w:noWrap/>
            <w:vAlign w:val="bottom"/>
            <w:hideMark/>
          </w:tcPr>
          <w:p w14:paraId="6A218AF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362AA0E1" w14:textId="77777777" w:rsidTr="00963C9B">
        <w:tc>
          <w:tcPr>
            <w:tcW w:w="2000" w:type="dxa"/>
            <w:shd w:val="clear" w:color="auto" w:fill="auto"/>
            <w:vAlign w:val="bottom"/>
            <w:hideMark/>
          </w:tcPr>
          <w:p w14:paraId="599F7A8F"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562DB30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323A607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Upper Dargo (including Two Mile Creek, Italian Flat, Jimmy Iversons and Ollies Jumpup)</w:t>
            </w:r>
          </w:p>
        </w:tc>
        <w:tc>
          <w:tcPr>
            <w:tcW w:w="3260" w:type="dxa"/>
            <w:shd w:val="clear" w:color="auto" w:fill="auto"/>
            <w:noWrap/>
            <w:vAlign w:val="bottom"/>
            <w:hideMark/>
          </w:tcPr>
          <w:p w14:paraId="0493D3A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19FF6E56" w14:textId="77777777" w:rsidTr="00963C9B">
        <w:tc>
          <w:tcPr>
            <w:tcW w:w="2000" w:type="dxa"/>
            <w:shd w:val="clear" w:color="auto" w:fill="auto"/>
            <w:vAlign w:val="bottom"/>
            <w:hideMark/>
          </w:tcPr>
          <w:p w14:paraId="1C6AA5F7"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426DC07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077E210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Valencia Creek</w:t>
            </w:r>
          </w:p>
        </w:tc>
        <w:tc>
          <w:tcPr>
            <w:tcW w:w="3260" w:type="dxa"/>
            <w:shd w:val="clear" w:color="auto" w:fill="auto"/>
            <w:noWrap/>
            <w:vAlign w:val="bottom"/>
            <w:hideMark/>
          </w:tcPr>
          <w:p w14:paraId="0CC5C41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527AF009" w14:textId="77777777" w:rsidTr="00963C9B">
        <w:tc>
          <w:tcPr>
            <w:tcW w:w="2000" w:type="dxa"/>
            <w:shd w:val="clear" w:color="auto" w:fill="auto"/>
            <w:vAlign w:val="bottom"/>
            <w:hideMark/>
          </w:tcPr>
          <w:p w14:paraId="77388885"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4EDA47C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Heyfield</w:t>
            </w:r>
          </w:p>
        </w:tc>
        <w:tc>
          <w:tcPr>
            <w:tcW w:w="2410" w:type="dxa"/>
            <w:shd w:val="clear" w:color="auto" w:fill="auto"/>
            <w:vAlign w:val="bottom"/>
            <w:hideMark/>
          </w:tcPr>
          <w:p w14:paraId="26FFB79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Winke Creek</w:t>
            </w:r>
          </w:p>
        </w:tc>
        <w:tc>
          <w:tcPr>
            <w:tcW w:w="3260" w:type="dxa"/>
            <w:shd w:val="clear" w:color="auto" w:fill="auto"/>
            <w:noWrap/>
            <w:vAlign w:val="bottom"/>
            <w:hideMark/>
          </w:tcPr>
          <w:p w14:paraId="3B33EF9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443AE9BE" w14:textId="77777777" w:rsidTr="00963C9B">
        <w:tc>
          <w:tcPr>
            <w:tcW w:w="2000" w:type="dxa"/>
            <w:shd w:val="clear" w:color="auto" w:fill="auto"/>
            <w:vAlign w:val="bottom"/>
            <w:hideMark/>
          </w:tcPr>
          <w:p w14:paraId="515758FE"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1EFDEC4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Yarram</w:t>
            </w:r>
          </w:p>
        </w:tc>
        <w:tc>
          <w:tcPr>
            <w:tcW w:w="2410" w:type="dxa"/>
            <w:shd w:val="clear" w:color="auto" w:fill="auto"/>
            <w:vAlign w:val="bottom"/>
            <w:hideMark/>
          </w:tcPr>
          <w:p w14:paraId="0E5F329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The Gums</w:t>
            </w:r>
          </w:p>
        </w:tc>
        <w:tc>
          <w:tcPr>
            <w:tcW w:w="3260" w:type="dxa"/>
            <w:shd w:val="clear" w:color="auto" w:fill="auto"/>
            <w:noWrap/>
            <w:vAlign w:val="bottom"/>
            <w:hideMark/>
          </w:tcPr>
          <w:p w14:paraId="7525BFC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32ED852B" w14:textId="77777777" w:rsidTr="00963C9B">
        <w:tc>
          <w:tcPr>
            <w:tcW w:w="2000" w:type="dxa"/>
            <w:shd w:val="clear" w:color="auto" w:fill="auto"/>
            <w:vAlign w:val="bottom"/>
            <w:hideMark/>
          </w:tcPr>
          <w:p w14:paraId="2325FD8F"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037D212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Yarram</w:t>
            </w:r>
          </w:p>
        </w:tc>
        <w:tc>
          <w:tcPr>
            <w:tcW w:w="2410" w:type="dxa"/>
            <w:shd w:val="clear" w:color="auto" w:fill="auto"/>
            <w:vAlign w:val="bottom"/>
            <w:hideMark/>
          </w:tcPr>
          <w:p w14:paraId="726CC21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White Woman’s Waterhole</w:t>
            </w:r>
          </w:p>
        </w:tc>
        <w:tc>
          <w:tcPr>
            <w:tcW w:w="3260" w:type="dxa"/>
            <w:shd w:val="clear" w:color="auto" w:fill="auto"/>
            <w:noWrap/>
            <w:vAlign w:val="bottom"/>
            <w:hideMark/>
          </w:tcPr>
          <w:p w14:paraId="515E8A5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B30B8D">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495347B8" w14:textId="77777777" w:rsidTr="00963C9B">
        <w:tc>
          <w:tcPr>
            <w:tcW w:w="2000" w:type="dxa"/>
            <w:shd w:val="clear" w:color="auto" w:fill="auto"/>
            <w:vAlign w:val="bottom"/>
            <w:hideMark/>
          </w:tcPr>
          <w:p w14:paraId="5D1A957E" w14:textId="77777777" w:rsidR="00B729DE" w:rsidRPr="000B379C" w:rsidRDefault="00C555AA" w:rsidP="00B729DE">
            <w:pPr>
              <w:spacing w:after="0" w:line="240" w:lineRule="auto"/>
              <w:rPr>
                <w:rFonts w:asciiTheme="minorHAnsi" w:eastAsia="Times New Roman" w:hAnsiTheme="minorHAnsi" w:cstheme="minorHAnsi"/>
                <w:color w:val="000000"/>
                <w:sz w:val="20"/>
                <w:szCs w:val="20"/>
                <w:lang w:eastAsia="en-AU"/>
              </w:rPr>
            </w:pPr>
            <w:r w:rsidRPr="00C555AA">
              <w:rPr>
                <w:rFonts w:asciiTheme="minorHAnsi" w:eastAsia="Times New Roman" w:hAnsiTheme="minorHAnsi" w:cstheme="minorHAnsi"/>
                <w:color w:val="000000"/>
                <w:sz w:val="20"/>
                <w:szCs w:val="20"/>
                <w:lang w:eastAsia="en-AU"/>
              </w:rPr>
              <w:t>Gippsland FMAs</w:t>
            </w:r>
          </w:p>
        </w:tc>
        <w:tc>
          <w:tcPr>
            <w:tcW w:w="1417" w:type="dxa"/>
            <w:shd w:val="clear" w:color="auto" w:fill="auto"/>
            <w:noWrap/>
            <w:vAlign w:val="bottom"/>
            <w:hideMark/>
          </w:tcPr>
          <w:p w14:paraId="5FE5D89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Yarram</w:t>
            </w:r>
          </w:p>
        </w:tc>
        <w:tc>
          <w:tcPr>
            <w:tcW w:w="2410" w:type="dxa"/>
            <w:shd w:val="clear" w:color="auto" w:fill="auto"/>
            <w:vAlign w:val="bottom"/>
            <w:hideMark/>
          </w:tcPr>
          <w:p w14:paraId="0FB20BB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White Woman’s Waterhole</w:t>
            </w:r>
          </w:p>
        </w:tc>
        <w:tc>
          <w:tcPr>
            <w:tcW w:w="3260" w:type="dxa"/>
            <w:shd w:val="clear" w:color="auto" w:fill="auto"/>
            <w:noWrap/>
            <w:vAlign w:val="bottom"/>
            <w:hideMark/>
          </w:tcPr>
          <w:p w14:paraId="3C77570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sidR="00532391">
              <w:rPr>
                <w:rFonts w:asciiTheme="minorHAnsi" w:eastAsia="Times New Roman" w:hAnsiTheme="minorHAnsi" w:cstheme="minorHAnsi"/>
                <w:color w:val="000000"/>
                <w:sz w:val="20"/>
                <w:szCs w:val="20"/>
                <w:lang w:eastAsia="en-AU"/>
              </w:rPr>
              <w:t>.</w:t>
            </w:r>
          </w:p>
        </w:tc>
      </w:tr>
      <w:tr w:rsidR="00EE595F" w:rsidRPr="000B379C" w14:paraId="41BE61F3" w14:textId="77777777" w:rsidTr="00EE595F">
        <w:tc>
          <w:tcPr>
            <w:tcW w:w="2000" w:type="dxa"/>
            <w:shd w:val="clear" w:color="auto" w:fill="auto"/>
            <w:hideMark/>
          </w:tcPr>
          <w:p w14:paraId="1AF327F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7D50616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0FB59B3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Barksheds</w:t>
            </w:r>
          </w:p>
        </w:tc>
        <w:tc>
          <w:tcPr>
            <w:tcW w:w="3260" w:type="dxa"/>
            <w:shd w:val="clear" w:color="auto" w:fill="auto"/>
            <w:hideMark/>
          </w:tcPr>
          <w:p w14:paraId="45113F8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100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F7C7197" w14:textId="77777777" w:rsidTr="00EE595F">
        <w:tc>
          <w:tcPr>
            <w:tcW w:w="2000" w:type="dxa"/>
            <w:shd w:val="clear" w:color="auto" w:fill="auto"/>
            <w:hideMark/>
          </w:tcPr>
          <w:p w14:paraId="3FC08D8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5903581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7057BD4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Bicentennial National Trail</w:t>
            </w:r>
          </w:p>
        </w:tc>
        <w:tc>
          <w:tcPr>
            <w:tcW w:w="3260" w:type="dxa"/>
            <w:shd w:val="clear" w:color="auto" w:fill="auto"/>
            <w:hideMark/>
          </w:tcPr>
          <w:p w14:paraId="710532D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SPZ either side of the track</w:t>
            </w:r>
            <w:r>
              <w:rPr>
                <w:rFonts w:asciiTheme="minorHAnsi" w:eastAsia="Times New Roman" w:hAnsiTheme="minorHAnsi" w:cstheme="minorHAnsi"/>
                <w:color w:val="000000"/>
                <w:sz w:val="20"/>
                <w:szCs w:val="20"/>
                <w:lang w:eastAsia="en-AU"/>
              </w:rPr>
              <w:t>.</w:t>
            </w:r>
          </w:p>
        </w:tc>
      </w:tr>
      <w:tr w:rsidR="00EE595F" w:rsidRPr="000B379C" w14:paraId="07D73472" w14:textId="77777777" w:rsidTr="00EE595F">
        <w:tc>
          <w:tcPr>
            <w:tcW w:w="2000" w:type="dxa"/>
            <w:shd w:val="clear" w:color="auto" w:fill="auto"/>
            <w:hideMark/>
          </w:tcPr>
          <w:p w14:paraId="141EA81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7722518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7A9F124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Dawson City</w:t>
            </w:r>
          </w:p>
        </w:tc>
        <w:tc>
          <w:tcPr>
            <w:tcW w:w="3260" w:type="dxa"/>
            <w:shd w:val="clear" w:color="auto" w:fill="auto"/>
            <w:hideMark/>
          </w:tcPr>
          <w:p w14:paraId="438CB3B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3793FD0E" w14:textId="77777777" w:rsidTr="00EE595F">
        <w:tc>
          <w:tcPr>
            <w:tcW w:w="2000" w:type="dxa"/>
            <w:shd w:val="clear" w:color="auto" w:fill="auto"/>
            <w:hideMark/>
          </w:tcPr>
          <w:p w14:paraId="6603BF6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38D2788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7D67CAE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Deptford</w:t>
            </w:r>
          </w:p>
        </w:tc>
        <w:tc>
          <w:tcPr>
            <w:tcW w:w="3260" w:type="dxa"/>
            <w:shd w:val="clear" w:color="auto" w:fill="auto"/>
            <w:hideMark/>
          </w:tcPr>
          <w:p w14:paraId="11DF1E2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AD5AC56" w14:textId="77777777" w:rsidTr="00EE595F">
        <w:tc>
          <w:tcPr>
            <w:tcW w:w="2000" w:type="dxa"/>
            <w:shd w:val="clear" w:color="auto" w:fill="auto"/>
            <w:hideMark/>
          </w:tcPr>
          <w:p w14:paraId="435FE1D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5067FA8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4003E05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Dogtown</w:t>
            </w:r>
          </w:p>
        </w:tc>
        <w:tc>
          <w:tcPr>
            <w:tcW w:w="3260" w:type="dxa"/>
            <w:shd w:val="clear" w:color="auto" w:fill="auto"/>
            <w:hideMark/>
          </w:tcPr>
          <w:p w14:paraId="6FC16F3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49D287E5" w14:textId="77777777" w:rsidTr="00EE595F">
        <w:tc>
          <w:tcPr>
            <w:tcW w:w="2000" w:type="dxa"/>
            <w:shd w:val="clear" w:color="auto" w:fill="auto"/>
            <w:hideMark/>
          </w:tcPr>
          <w:p w14:paraId="2241412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3C6E1E6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67916B6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Gippsland Lakes Tramway Trail</w:t>
            </w:r>
          </w:p>
        </w:tc>
        <w:tc>
          <w:tcPr>
            <w:tcW w:w="3260" w:type="dxa"/>
            <w:shd w:val="clear" w:color="auto" w:fill="auto"/>
            <w:hideMark/>
          </w:tcPr>
          <w:p w14:paraId="50D300C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4B99D512" w14:textId="77777777" w:rsidTr="00EE595F">
        <w:tc>
          <w:tcPr>
            <w:tcW w:w="2000" w:type="dxa"/>
            <w:shd w:val="clear" w:color="auto" w:fill="auto"/>
            <w:hideMark/>
          </w:tcPr>
          <w:p w14:paraId="2CB44AB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1BA2FEE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57190AF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Jones Hut</w:t>
            </w:r>
          </w:p>
        </w:tc>
        <w:tc>
          <w:tcPr>
            <w:tcW w:w="3260" w:type="dxa"/>
            <w:shd w:val="clear" w:color="auto" w:fill="auto"/>
            <w:hideMark/>
          </w:tcPr>
          <w:p w14:paraId="76C701B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222C12A" w14:textId="77777777" w:rsidTr="00EE595F">
        <w:tc>
          <w:tcPr>
            <w:tcW w:w="2000" w:type="dxa"/>
            <w:shd w:val="clear" w:color="auto" w:fill="auto"/>
            <w:hideMark/>
          </w:tcPr>
          <w:p w14:paraId="678FFCA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19DCD98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4891ECB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Marthavale Hut</w:t>
            </w:r>
          </w:p>
        </w:tc>
        <w:tc>
          <w:tcPr>
            <w:tcW w:w="3260" w:type="dxa"/>
            <w:shd w:val="clear" w:color="auto" w:fill="auto"/>
            <w:hideMark/>
          </w:tcPr>
          <w:p w14:paraId="21338FD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1C68C606" w14:textId="77777777" w:rsidTr="00EE595F">
        <w:tc>
          <w:tcPr>
            <w:tcW w:w="2000" w:type="dxa"/>
            <w:shd w:val="clear" w:color="auto" w:fill="auto"/>
            <w:hideMark/>
          </w:tcPr>
          <w:p w14:paraId="1A5944B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6DAE263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4CFD61A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Mount Taylor</w:t>
            </w:r>
          </w:p>
        </w:tc>
        <w:tc>
          <w:tcPr>
            <w:tcW w:w="3260" w:type="dxa"/>
            <w:shd w:val="clear" w:color="auto" w:fill="auto"/>
            <w:hideMark/>
          </w:tcPr>
          <w:p w14:paraId="2F99053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CD26785" w14:textId="77777777" w:rsidTr="00EE595F">
        <w:tc>
          <w:tcPr>
            <w:tcW w:w="2000" w:type="dxa"/>
            <w:shd w:val="clear" w:color="auto" w:fill="auto"/>
            <w:hideMark/>
          </w:tcPr>
          <w:p w14:paraId="7A81A7D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5B12121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5F4CF4C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Seldom Seen Hut</w:t>
            </w:r>
          </w:p>
        </w:tc>
        <w:tc>
          <w:tcPr>
            <w:tcW w:w="3260" w:type="dxa"/>
            <w:shd w:val="clear" w:color="auto" w:fill="auto"/>
            <w:hideMark/>
          </w:tcPr>
          <w:p w14:paraId="2656D91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1D5885E1" w14:textId="77777777" w:rsidTr="00EE595F">
        <w:tc>
          <w:tcPr>
            <w:tcW w:w="2000" w:type="dxa"/>
            <w:shd w:val="clear" w:color="auto" w:fill="auto"/>
            <w:hideMark/>
          </w:tcPr>
          <w:p w14:paraId="5EDA4D4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77D48A1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2FC19B1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Stirling</w:t>
            </w:r>
          </w:p>
        </w:tc>
        <w:tc>
          <w:tcPr>
            <w:tcW w:w="3260" w:type="dxa"/>
            <w:shd w:val="clear" w:color="auto" w:fill="auto"/>
            <w:hideMark/>
          </w:tcPr>
          <w:p w14:paraId="3168D24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E93314E" w14:textId="77777777" w:rsidTr="00EE595F">
        <w:tc>
          <w:tcPr>
            <w:tcW w:w="2000" w:type="dxa"/>
            <w:shd w:val="clear" w:color="auto" w:fill="auto"/>
            <w:hideMark/>
          </w:tcPr>
          <w:p w14:paraId="6814BB2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7E5D1D7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5540249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Turntable Camp</w:t>
            </w:r>
          </w:p>
        </w:tc>
        <w:tc>
          <w:tcPr>
            <w:tcW w:w="3260" w:type="dxa"/>
            <w:shd w:val="clear" w:color="auto" w:fill="auto"/>
            <w:hideMark/>
          </w:tcPr>
          <w:p w14:paraId="18C87DE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3AB7507" w14:textId="77777777" w:rsidTr="00EE595F">
        <w:tc>
          <w:tcPr>
            <w:tcW w:w="2000" w:type="dxa"/>
            <w:shd w:val="clear" w:color="auto" w:fill="auto"/>
            <w:hideMark/>
          </w:tcPr>
          <w:p w14:paraId="4FD7591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1382E7A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Bairnsdale</w:t>
            </w:r>
          </w:p>
        </w:tc>
        <w:tc>
          <w:tcPr>
            <w:tcW w:w="2410" w:type="dxa"/>
            <w:shd w:val="clear" w:color="auto" w:fill="auto"/>
            <w:hideMark/>
          </w:tcPr>
          <w:p w14:paraId="1FFDF95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Wallers Hut</w:t>
            </w:r>
          </w:p>
        </w:tc>
        <w:tc>
          <w:tcPr>
            <w:tcW w:w="3260" w:type="dxa"/>
            <w:shd w:val="clear" w:color="auto" w:fill="auto"/>
            <w:hideMark/>
          </w:tcPr>
          <w:p w14:paraId="6D543CC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6A93961" w14:textId="77777777" w:rsidTr="00EE595F">
        <w:tc>
          <w:tcPr>
            <w:tcW w:w="2000" w:type="dxa"/>
            <w:shd w:val="clear" w:color="auto" w:fill="auto"/>
            <w:hideMark/>
          </w:tcPr>
          <w:p w14:paraId="73B5814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152E7F8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Swifts Creek</w:t>
            </w:r>
          </w:p>
        </w:tc>
        <w:tc>
          <w:tcPr>
            <w:tcW w:w="2410" w:type="dxa"/>
            <w:shd w:val="clear" w:color="auto" w:fill="auto"/>
            <w:hideMark/>
          </w:tcPr>
          <w:p w14:paraId="33DF30F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Australian Alps Walking Track</w:t>
            </w:r>
            <w:r>
              <w:rPr>
                <w:rFonts w:asciiTheme="minorHAnsi" w:eastAsia="Times New Roman" w:hAnsiTheme="minorHAnsi" w:cstheme="minorHAnsi"/>
                <w:color w:val="000000"/>
                <w:sz w:val="20"/>
                <w:szCs w:val="20"/>
                <w:lang w:eastAsia="en-AU"/>
              </w:rPr>
              <w:t xml:space="preserve">. </w:t>
            </w:r>
            <w:r w:rsidRPr="00893555">
              <w:rPr>
                <w:rFonts w:asciiTheme="minorHAnsi" w:eastAsia="Times New Roman" w:hAnsiTheme="minorHAnsi" w:cstheme="minorHAnsi"/>
                <w:color w:val="000000"/>
                <w:sz w:val="20"/>
                <w:szCs w:val="20"/>
                <w:lang w:eastAsia="en-AU"/>
              </w:rPr>
              <w:t>LCC recommendation, Indicative aesthetic value (national estate)</w:t>
            </w:r>
          </w:p>
        </w:tc>
        <w:tc>
          <w:tcPr>
            <w:tcW w:w="3260" w:type="dxa"/>
            <w:shd w:val="clear" w:color="auto" w:fill="auto"/>
            <w:hideMark/>
          </w:tcPr>
          <w:p w14:paraId="146736A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SPZ either side of the track</w:t>
            </w:r>
            <w:r>
              <w:rPr>
                <w:rFonts w:asciiTheme="minorHAnsi" w:eastAsia="Times New Roman" w:hAnsiTheme="minorHAnsi" w:cstheme="minorHAnsi"/>
                <w:color w:val="000000"/>
                <w:sz w:val="20"/>
                <w:szCs w:val="20"/>
                <w:lang w:eastAsia="en-AU"/>
              </w:rPr>
              <w:t>.</w:t>
            </w:r>
          </w:p>
        </w:tc>
      </w:tr>
      <w:tr w:rsidR="00EE595F" w:rsidRPr="000B379C" w14:paraId="26DC5C05" w14:textId="77777777" w:rsidTr="00EE595F">
        <w:tc>
          <w:tcPr>
            <w:tcW w:w="2000" w:type="dxa"/>
            <w:shd w:val="clear" w:color="auto" w:fill="auto"/>
            <w:hideMark/>
          </w:tcPr>
          <w:p w14:paraId="350B105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047F764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Swifts Creek</w:t>
            </w:r>
          </w:p>
        </w:tc>
        <w:tc>
          <w:tcPr>
            <w:tcW w:w="2410" w:type="dxa"/>
            <w:shd w:val="clear" w:color="auto" w:fill="auto"/>
            <w:hideMark/>
          </w:tcPr>
          <w:p w14:paraId="28E89DD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Bicentennial National Trail</w:t>
            </w:r>
          </w:p>
        </w:tc>
        <w:tc>
          <w:tcPr>
            <w:tcW w:w="3260" w:type="dxa"/>
            <w:shd w:val="clear" w:color="auto" w:fill="auto"/>
            <w:hideMark/>
          </w:tcPr>
          <w:p w14:paraId="7EFC0F1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SPZ either side of the track</w:t>
            </w:r>
            <w:r>
              <w:rPr>
                <w:rFonts w:asciiTheme="minorHAnsi" w:eastAsia="Times New Roman" w:hAnsiTheme="minorHAnsi" w:cstheme="minorHAnsi"/>
                <w:color w:val="000000"/>
                <w:sz w:val="20"/>
                <w:szCs w:val="20"/>
                <w:lang w:eastAsia="en-AU"/>
              </w:rPr>
              <w:t>.</w:t>
            </w:r>
          </w:p>
        </w:tc>
      </w:tr>
      <w:tr w:rsidR="00EE595F" w:rsidRPr="000B379C" w14:paraId="25CE8542" w14:textId="77777777" w:rsidTr="00EE595F">
        <w:tc>
          <w:tcPr>
            <w:tcW w:w="2000" w:type="dxa"/>
            <w:shd w:val="clear" w:color="auto" w:fill="auto"/>
            <w:hideMark/>
          </w:tcPr>
          <w:p w14:paraId="6EC3042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4A83524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Swifts Creek</w:t>
            </w:r>
          </w:p>
        </w:tc>
        <w:tc>
          <w:tcPr>
            <w:tcW w:w="2410" w:type="dxa"/>
            <w:shd w:val="clear" w:color="auto" w:fill="auto"/>
            <w:hideMark/>
          </w:tcPr>
          <w:p w14:paraId="2AF8C01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Dog’s Grave</w:t>
            </w:r>
          </w:p>
        </w:tc>
        <w:tc>
          <w:tcPr>
            <w:tcW w:w="3260" w:type="dxa"/>
            <w:shd w:val="clear" w:color="auto" w:fill="auto"/>
            <w:hideMark/>
          </w:tcPr>
          <w:p w14:paraId="23EF139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2A25A1F0" w14:textId="77777777" w:rsidTr="00EE595F">
        <w:tc>
          <w:tcPr>
            <w:tcW w:w="2000" w:type="dxa"/>
            <w:shd w:val="clear" w:color="auto" w:fill="auto"/>
            <w:hideMark/>
          </w:tcPr>
          <w:p w14:paraId="7EDAF7C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3161C14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Swifts Creek</w:t>
            </w:r>
          </w:p>
        </w:tc>
        <w:tc>
          <w:tcPr>
            <w:tcW w:w="2410" w:type="dxa"/>
            <w:shd w:val="clear" w:color="auto" w:fill="auto"/>
            <w:hideMark/>
          </w:tcPr>
          <w:p w14:paraId="0E417F9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Timbarra River</w:t>
            </w:r>
          </w:p>
        </w:tc>
        <w:tc>
          <w:tcPr>
            <w:tcW w:w="3260" w:type="dxa"/>
            <w:shd w:val="clear" w:color="auto" w:fill="auto"/>
            <w:hideMark/>
          </w:tcPr>
          <w:p w14:paraId="01C97F4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39511A29" w14:textId="77777777" w:rsidTr="00EE595F">
        <w:tc>
          <w:tcPr>
            <w:tcW w:w="2000" w:type="dxa"/>
            <w:shd w:val="clear" w:color="auto" w:fill="auto"/>
            <w:hideMark/>
          </w:tcPr>
          <w:p w14:paraId="00C23C6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C0384">
              <w:rPr>
                <w:rFonts w:asciiTheme="minorHAnsi" w:eastAsia="Times New Roman" w:hAnsiTheme="minorHAnsi" w:cstheme="minorHAnsi"/>
                <w:color w:val="000000"/>
                <w:sz w:val="20"/>
                <w:szCs w:val="20"/>
                <w:lang w:eastAsia="en-AU"/>
              </w:rPr>
              <w:t>Gippsland FMAs</w:t>
            </w:r>
          </w:p>
        </w:tc>
        <w:tc>
          <w:tcPr>
            <w:tcW w:w="1417" w:type="dxa"/>
            <w:shd w:val="clear" w:color="auto" w:fill="auto"/>
            <w:noWrap/>
            <w:hideMark/>
          </w:tcPr>
          <w:p w14:paraId="3694C99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Swifts Creek</w:t>
            </w:r>
          </w:p>
        </w:tc>
        <w:tc>
          <w:tcPr>
            <w:tcW w:w="2410" w:type="dxa"/>
            <w:shd w:val="clear" w:color="auto" w:fill="auto"/>
            <w:hideMark/>
          </w:tcPr>
          <w:p w14:paraId="05073F5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Washington Winch</w:t>
            </w:r>
          </w:p>
        </w:tc>
        <w:tc>
          <w:tcPr>
            <w:tcW w:w="3260" w:type="dxa"/>
            <w:shd w:val="clear" w:color="auto" w:fill="auto"/>
            <w:hideMark/>
          </w:tcPr>
          <w:p w14:paraId="0216A1F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SMZ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B729DE" w:rsidRPr="000B379C" w14:paraId="18B3E615" w14:textId="77777777" w:rsidTr="00963C9B">
        <w:tc>
          <w:tcPr>
            <w:tcW w:w="2000" w:type="dxa"/>
            <w:shd w:val="clear" w:color="auto" w:fill="auto"/>
            <w:hideMark/>
          </w:tcPr>
          <w:p w14:paraId="77657A0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0B0734F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Mount Cole SF</w:t>
            </w:r>
          </w:p>
        </w:tc>
        <w:tc>
          <w:tcPr>
            <w:tcW w:w="2410" w:type="dxa"/>
            <w:shd w:val="clear" w:color="auto" w:fill="auto"/>
            <w:hideMark/>
          </w:tcPr>
          <w:p w14:paraId="2E869F4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 Nevis</w:t>
            </w:r>
          </w:p>
        </w:tc>
        <w:tc>
          <w:tcPr>
            <w:tcW w:w="3260" w:type="dxa"/>
            <w:shd w:val="clear" w:color="auto" w:fill="auto"/>
            <w:hideMark/>
          </w:tcPr>
          <w:p w14:paraId="7D9A04B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5E3923A6" w14:textId="77777777" w:rsidTr="00963C9B">
        <w:tc>
          <w:tcPr>
            <w:tcW w:w="2000" w:type="dxa"/>
            <w:shd w:val="clear" w:color="auto" w:fill="auto"/>
            <w:hideMark/>
          </w:tcPr>
          <w:p w14:paraId="488E620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1952D14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Mount Cole SF</w:t>
            </w:r>
          </w:p>
        </w:tc>
        <w:tc>
          <w:tcPr>
            <w:tcW w:w="2410" w:type="dxa"/>
            <w:shd w:val="clear" w:color="auto" w:fill="auto"/>
            <w:hideMark/>
          </w:tcPr>
          <w:p w14:paraId="19334F8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Chinamans</w:t>
            </w:r>
          </w:p>
        </w:tc>
        <w:tc>
          <w:tcPr>
            <w:tcW w:w="3260" w:type="dxa"/>
            <w:shd w:val="clear" w:color="auto" w:fill="auto"/>
            <w:hideMark/>
          </w:tcPr>
          <w:p w14:paraId="607E095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67E56488" w14:textId="77777777" w:rsidTr="00963C9B">
        <w:tc>
          <w:tcPr>
            <w:tcW w:w="2000" w:type="dxa"/>
            <w:shd w:val="clear" w:color="auto" w:fill="auto"/>
            <w:hideMark/>
          </w:tcPr>
          <w:p w14:paraId="5119775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5904FF6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Mount Cole SF</w:t>
            </w:r>
          </w:p>
        </w:tc>
        <w:tc>
          <w:tcPr>
            <w:tcW w:w="2410" w:type="dxa"/>
            <w:shd w:val="clear" w:color="auto" w:fill="auto"/>
            <w:hideMark/>
          </w:tcPr>
          <w:p w14:paraId="2FC608D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Ditchfields</w:t>
            </w:r>
          </w:p>
        </w:tc>
        <w:tc>
          <w:tcPr>
            <w:tcW w:w="3260" w:type="dxa"/>
            <w:shd w:val="clear" w:color="auto" w:fill="auto"/>
            <w:hideMark/>
          </w:tcPr>
          <w:p w14:paraId="5B4E5A2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7855B712" w14:textId="77777777" w:rsidTr="00963C9B">
        <w:tc>
          <w:tcPr>
            <w:tcW w:w="2000" w:type="dxa"/>
            <w:shd w:val="clear" w:color="auto" w:fill="auto"/>
            <w:hideMark/>
          </w:tcPr>
          <w:p w14:paraId="664E917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6F3071A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Mount Cole SF</w:t>
            </w:r>
          </w:p>
        </w:tc>
        <w:tc>
          <w:tcPr>
            <w:tcW w:w="2410" w:type="dxa"/>
            <w:shd w:val="clear" w:color="auto" w:fill="auto"/>
            <w:hideMark/>
          </w:tcPr>
          <w:p w14:paraId="3085F10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Mugwamp</w:t>
            </w:r>
          </w:p>
        </w:tc>
        <w:tc>
          <w:tcPr>
            <w:tcW w:w="3260" w:type="dxa"/>
            <w:shd w:val="clear" w:color="auto" w:fill="auto"/>
            <w:hideMark/>
          </w:tcPr>
          <w:p w14:paraId="1D7DA5F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179FB50F" w14:textId="77777777" w:rsidTr="00963C9B">
        <w:tc>
          <w:tcPr>
            <w:tcW w:w="2000" w:type="dxa"/>
            <w:shd w:val="clear" w:color="auto" w:fill="auto"/>
            <w:hideMark/>
          </w:tcPr>
          <w:p w14:paraId="0B5D176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0D580A5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Mount Cole SF</w:t>
            </w:r>
          </w:p>
        </w:tc>
        <w:tc>
          <w:tcPr>
            <w:tcW w:w="2410" w:type="dxa"/>
            <w:shd w:val="clear" w:color="auto" w:fill="auto"/>
            <w:hideMark/>
          </w:tcPr>
          <w:p w14:paraId="0590598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Richards Tramline</w:t>
            </w:r>
          </w:p>
        </w:tc>
        <w:tc>
          <w:tcPr>
            <w:tcW w:w="3260" w:type="dxa"/>
            <w:shd w:val="clear" w:color="auto" w:fill="auto"/>
            <w:hideMark/>
          </w:tcPr>
          <w:p w14:paraId="0DC69DC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7BF15AB9" w14:textId="77777777" w:rsidTr="00963C9B">
        <w:tc>
          <w:tcPr>
            <w:tcW w:w="2000" w:type="dxa"/>
            <w:shd w:val="clear" w:color="auto" w:fill="auto"/>
            <w:hideMark/>
          </w:tcPr>
          <w:p w14:paraId="64F1CB2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2B0B74A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Mount Cole SF</w:t>
            </w:r>
          </w:p>
        </w:tc>
        <w:tc>
          <w:tcPr>
            <w:tcW w:w="2410" w:type="dxa"/>
            <w:shd w:val="clear" w:color="auto" w:fill="auto"/>
            <w:hideMark/>
          </w:tcPr>
          <w:p w14:paraId="7188050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The Glut</w:t>
            </w:r>
          </w:p>
        </w:tc>
        <w:tc>
          <w:tcPr>
            <w:tcW w:w="3260" w:type="dxa"/>
            <w:shd w:val="clear" w:color="auto" w:fill="auto"/>
            <w:hideMark/>
          </w:tcPr>
          <w:p w14:paraId="0A37061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5EBC12E2" w14:textId="77777777" w:rsidTr="00963C9B">
        <w:tc>
          <w:tcPr>
            <w:tcW w:w="2000" w:type="dxa"/>
            <w:shd w:val="clear" w:color="auto" w:fill="auto"/>
            <w:hideMark/>
          </w:tcPr>
          <w:p w14:paraId="7532582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276CAE3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Mount Cole SF</w:t>
            </w:r>
          </w:p>
        </w:tc>
        <w:tc>
          <w:tcPr>
            <w:tcW w:w="2410" w:type="dxa"/>
            <w:shd w:val="clear" w:color="auto" w:fill="auto"/>
            <w:hideMark/>
          </w:tcPr>
          <w:p w14:paraId="0F63D93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Victoria Mill</w:t>
            </w:r>
          </w:p>
        </w:tc>
        <w:tc>
          <w:tcPr>
            <w:tcW w:w="3260" w:type="dxa"/>
            <w:shd w:val="clear" w:color="auto" w:fill="auto"/>
            <w:hideMark/>
          </w:tcPr>
          <w:p w14:paraId="04918C3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4F2DBB53" w14:textId="77777777" w:rsidTr="00963C9B">
        <w:tc>
          <w:tcPr>
            <w:tcW w:w="2000" w:type="dxa"/>
            <w:shd w:val="clear" w:color="auto" w:fill="auto"/>
            <w:hideMark/>
          </w:tcPr>
          <w:p w14:paraId="702D553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162A4AF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Pyrenees SF</w:t>
            </w:r>
          </w:p>
        </w:tc>
        <w:tc>
          <w:tcPr>
            <w:tcW w:w="2410" w:type="dxa"/>
            <w:shd w:val="clear" w:color="auto" w:fill="auto"/>
            <w:hideMark/>
          </w:tcPr>
          <w:p w14:paraId="6F8B8E1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Governors Rock</w:t>
            </w:r>
          </w:p>
        </w:tc>
        <w:tc>
          <w:tcPr>
            <w:tcW w:w="3260" w:type="dxa"/>
            <w:shd w:val="clear" w:color="auto" w:fill="auto"/>
            <w:hideMark/>
          </w:tcPr>
          <w:p w14:paraId="57D6314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21FE1845" w14:textId="77777777" w:rsidTr="00963C9B">
        <w:tc>
          <w:tcPr>
            <w:tcW w:w="2000" w:type="dxa"/>
            <w:shd w:val="clear" w:color="auto" w:fill="auto"/>
            <w:hideMark/>
          </w:tcPr>
          <w:p w14:paraId="2878380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2709DBA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Pyrenees SF</w:t>
            </w:r>
          </w:p>
        </w:tc>
        <w:tc>
          <w:tcPr>
            <w:tcW w:w="2410" w:type="dxa"/>
            <w:shd w:val="clear" w:color="auto" w:fill="auto"/>
            <w:hideMark/>
          </w:tcPr>
          <w:p w14:paraId="403B71B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Waterfalls</w:t>
            </w:r>
          </w:p>
        </w:tc>
        <w:tc>
          <w:tcPr>
            <w:tcW w:w="3260" w:type="dxa"/>
            <w:shd w:val="clear" w:color="auto" w:fill="auto"/>
            <w:hideMark/>
          </w:tcPr>
          <w:p w14:paraId="4386B5E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3FE99685" w14:textId="77777777" w:rsidTr="00963C9B">
        <w:tc>
          <w:tcPr>
            <w:tcW w:w="2000" w:type="dxa"/>
            <w:shd w:val="clear" w:color="auto" w:fill="auto"/>
            <w:hideMark/>
          </w:tcPr>
          <w:p w14:paraId="2BF5DA5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11C7370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Wombat SF</w:t>
            </w:r>
          </w:p>
        </w:tc>
        <w:tc>
          <w:tcPr>
            <w:tcW w:w="2410" w:type="dxa"/>
            <w:shd w:val="clear" w:color="auto" w:fill="auto"/>
            <w:hideMark/>
          </w:tcPr>
          <w:p w14:paraId="2297743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Binks</w:t>
            </w:r>
          </w:p>
        </w:tc>
        <w:tc>
          <w:tcPr>
            <w:tcW w:w="3260" w:type="dxa"/>
            <w:shd w:val="clear" w:color="auto" w:fill="auto"/>
            <w:hideMark/>
          </w:tcPr>
          <w:p w14:paraId="275340C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4128439E" w14:textId="77777777" w:rsidTr="00963C9B">
        <w:tc>
          <w:tcPr>
            <w:tcW w:w="2000" w:type="dxa"/>
            <w:shd w:val="clear" w:color="auto" w:fill="auto"/>
            <w:hideMark/>
          </w:tcPr>
          <w:p w14:paraId="7F403FE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5EE1A8F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Wombat SF</w:t>
            </w:r>
          </w:p>
        </w:tc>
        <w:tc>
          <w:tcPr>
            <w:tcW w:w="2410" w:type="dxa"/>
            <w:shd w:val="clear" w:color="auto" w:fill="auto"/>
            <w:hideMark/>
          </w:tcPr>
          <w:p w14:paraId="121AD56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Firth Park</w:t>
            </w:r>
          </w:p>
        </w:tc>
        <w:tc>
          <w:tcPr>
            <w:tcW w:w="3260" w:type="dxa"/>
            <w:shd w:val="clear" w:color="auto" w:fill="auto"/>
            <w:hideMark/>
          </w:tcPr>
          <w:p w14:paraId="2A7AB96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2EACB7AC" w14:textId="77777777" w:rsidTr="00963C9B">
        <w:tc>
          <w:tcPr>
            <w:tcW w:w="2000" w:type="dxa"/>
            <w:shd w:val="clear" w:color="auto" w:fill="auto"/>
            <w:hideMark/>
          </w:tcPr>
          <w:p w14:paraId="40B6E70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43C8ECB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Wombat SF</w:t>
            </w:r>
          </w:p>
        </w:tc>
        <w:tc>
          <w:tcPr>
            <w:tcW w:w="2410" w:type="dxa"/>
            <w:shd w:val="clear" w:color="auto" w:fill="auto"/>
            <w:hideMark/>
          </w:tcPr>
          <w:p w14:paraId="0E2D78F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Lyonville Springs</w:t>
            </w:r>
          </w:p>
        </w:tc>
        <w:tc>
          <w:tcPr>
            <w:tcW w:w="3260" w:type="dxa"/>
            <w:shd w:val="clear" w:color="auto" w:fill="auto"/>
            <w:hideMark/>
          </w:tcPr>
          <w:p w14:paraId="0186E28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48740B25" w14:textId="77777777" w:rsidTr="00963C9B">
        <w:tc>
          <w:tcPr>
            <w:tcW w:w="2000" w:type="dxa"/>
            <w:shd w:val="clear" w:color="auto" w:fill="auto"/>
            <w:hideMark/>
          </w:tcPr>
          <w:p w14:paraId="330F138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646D29C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Wombat SF</w:t>
            </w:r>
          </w:p>
        </w:tc>
        <w:tc>
          <w:tcPr>
            <w:tcW w:w="2410" w:type="dxa"/>
            <w:shd w:val="clear" w:color="auto" w:fill="auto"/>
            <w:hideMark/>
          </w:tcPr>
          <w:p w14:paraId="4AE87F9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Nolans</w:t>
            </w:r>
          </w:p>
        </w:tc>
        <w:tc>
          <w:tcPr>
            <w:tcW w:w="3260" w:type="dxa"/>
            <w:shd w:val="clear" w:color="auto" w:fill="auto"/>
            <w:hideMark/>
          </w:tcPr>
          <w:p w14:paraId="5472856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0281CCA0" w14:textId="77777777" w:rsidTr="00963C9B">
        <w:tc>
          <w:tcPr>
            <w:tcW w:w="2000" w:type="dxa"/>
            <w:shd w:val="clear" w:color="auto" w:fill="auto"/>
            <w:hideMark/>
          </w:tcPr>
          <w:p w14:paraId="26DC5EA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6F28598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Wombat SF</w:t>
            </w:r>
          </w:p>
        </w:tc>
        <w:tc>
          <w:tcPr>
            <w:tcW w:w="2410" w:type="dxa"/>
            <w:shd w:val="clear" w:color="auto" w:fill="auto"/>
            <w:hideMark/>
          </w:tcPr>
          <w:p w14:paraId="79FF6B9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Werribee</w:t>
            </w:r>
          </w:p>
        </w:tc>
        <w:tc>
          <w:tcPr>
            <w:tcW w:w="3260" w:type="dxa"/>
            <w:shd w:val="clear" w:color="auto" w:fill="auto"/>
            <w:hideMark/>
          </w:tcPr>
          <w:p w14:paraId="56CFF1F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0BF9E3D4" w14:textId="77777777" w:rsidTr="00963C9B">
        <w:tc>
          <w:tcPr>
            <w:tcW w:w="2000" w:type="dxa"/>
            <w:shd w:val="clear" w:color="auto" w:fill="auto"/>
            <w:hideMark/>
          </w:tcPr>
          <w:p w14:paraId="4893C55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Midlands</w:t>
            </w:r>
          </w:p>
        </w:tc>
        <w:tc>
          <w:tcPr>
            <w:tcW w:w="1417" w:type="dxa"/>
            <w:shd w:val="clear" w:color="auto" w:fill="auto"/>
            <w:noWrap/>
            <w:hideMark/>
          </w:tcPr>
          <w:p w14:paraId="680611F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Wombat SF</w:t>
            </w:r>
          </w:p>
        </w:tc>
        <w:tc>
          <w:tcPr>
            <w:tcW w:w="2410" w:type="dxa"/>
            <w:shd w:val="clear" w:color="auto" w:fill="auto"/>
            <w:hideMark/>
          </w:tcPr>
          <w:p w14:paraId="4BED0C0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Wombat Creek Dam</w:t>
            </w:r>
          </w:p>
        </w:tc>
        <w:tc>
          <w:tcPr>
            <w:tcW w:w="3260" w:type="dxa"/>
            <w:shd w:val="clear" w:color="auto" w:fill="auto"/>
            <w:hideMark/>
          </w:tcPr>
          <w:p w14:paraId="5FF3185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 and environs</w:t>
            </w:r>
            <w:r w:rsidR="00532391">
              <w:rPr>
                <w:rFonts w:asciiTheme="minorHAnsi" w:eastAsia="Times New Roman" w:hAnsiTheme="minorHAnsi" w:cstheme="minorHAnsi"/>
                <w:color w:val="000000"/>
                <w:sz w:val="20"/>
                <w:szCs w:val="20"/>
                <w:lang w:eastAsia="en-AU"/>
              </w:rPr>
              <w:t>.</w:t>
            </w:r>
          </w:p>
        </w:tc>
      </w:tr>
      <w:tr w:rsidR="00B729DE" w:rsidRPr="000B379C" w14:paraId="0CF50D3E" w14:textId="77777777" w:rsidTr="00963C9B">
        <w:tc>
          <w:tcPr>
            <w:tcW w:w="2000" w:type="dxa"/>
            <w:shd w:val="clear" w:color="auto" w:fill="auto"/>
            <w:hideMark/>
          </w:tcPr>
          <w:p w14:paraId="0CA5F92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rPr>
                <w:rFonts w:asciiTheme="minorHAnsi" w:eastAsia="Times New Roman" w:hAnsiTheme="minorHAnsi" w:cstheme="minorHAnsi"/>
                <w:color w:val="000000"/>
                <w:sz w:val="20"/>
                <w:szCs w:val="20"/>
                <w:lang w:eastAsia="en-AU"/>
              </w:rPr>
              <w:t xml:space="preserve"> FMAs</w:t>
            </w:r>
          </w:p>
        </w:tc>
        <w:tc>
          <w:tcPr>
            <w:tcW w:w="1417" w:type="dxa"/>
            <w:shd w:val="clear" w:color="auto" w:fill="auto"/>
            <w:noWrap/>
            <w:hideMark/>
          </w:tcPr>
          <w:p w14:paraId="565455C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Beechworth</w:t>
            </w:r>
          </w:p>
        </w:tc>
        <w:tc>
          <w:tcPr>
            <w:tcW w:w="2410" w:type="dxa"/>
            <w:shd w:val="clear" w:color="auto" w:fill="auto"/>
            <w:hideMark/>
          </w:tcPr>
          <w:p w14:paraId="7C6AF8B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Bates Dam</w:t>
            </w:r>
          </w:p>
        </w:tc>
        <w:tc>
          <w:tcPr>
            <w:tcW w:w="3260" w:type="dxa"/>
            <w:shd w:val="clear" w:color="auto" w:fill="auto"/>
            <w:noWrap/>
            <w:hideMark/>
          </w:tcPr>
          <w:p w14:paraId="2ED3C33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20 </w:t>
            </w:r>
            <w:r w:rsidR="00293B85">
              <w:rPr>
                <w:rFonts w:asciiTheme="minorHAnsi" w:eastAsia="Times New Roman" w:hAnsiTheme="minorHAnsi" w:cstheme="minorHAnsi"/>
                <w:color w:val="000000"/>
                <w:sz w:val="20"/>
                <w:szCs w:val="20"/>
                <w:lang w:eastAsia="en-AU"/>
              </w:rPr>
              <w:t xml:space="preserve">m </w:t>
            </w:r>
            <w:r w:rsidR="00835FD5" w:rsidRPr="00835FD5">
              <w:rPr>
                <w:rFonts w:asciiTheme="minorHAnsi" w:eastAsia="Times New Roman" w:hAnsiTheme="minorHAnsi" w:cstheme="minorHAnsi"/>
                <w:color w:val="000000"/>
                <w:sz w:val="20"/>
                <w:szCs w:val="20"/>
                <w:lang w:eastAsia="en-AU"/>
              </w:rPr>
              <w:t xml:space="preserve">radius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532391">
              <w:rPr>
                <w:rFonts w:asciiTheme="minorHAnsi" w:eastAsia="Times New Roman" w:hAnsiTheme="minorHAnsi" w:cstheme="minorHAnsi"/>
                <w:color w:val="000000"/>
                <w:sz w:val="20"/>
                <w:szCs w:val="20"/>
                <w:lang w:eastAsia="en-AU"/>
              </w:rPr>
              <w:t>.</w:t>
            </w:r>
          </w:p>
        </w:tc>
      </w:tr>
      <w:tr w:rsidR="00B729DE" w:rsidRPr="000B379C" w14:paraId="32697870" w14:textId="77777777" w:rsidTr="00963C9B">
        <w:tc>
          <w:tcPr>
            <w:tcW w:w="2000" w:type="dxa"/>
            <w:shd w:val="clear" w:color="auto" w:fill="auto"/>
            <w:hideMark/>
          </w:tcPr>
          <w:p w14:paraId="3009CB7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02CF095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Beechworth</w:t>
            </w:r>
          </w:p>
        </w:tc>
        <w:tc>
          <w:tcPr>
            <w:tcW w:w="2410" w:type="dxa"/>
            <w:shd w:val="clear" w:color="auto" w:fill="auto"/>
            <w:hideMark/>
          </w:tcPr>
          <w:p w14:paraId="5BA72806" w14:textId="77777777" w:rsidR="00B729DE" w:rsidRPr="000B379C" w:rsidRDefault="00EE595F" w:rsidP="00B729DE">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Beechworth Forest Drive (</w:t>
            </w:r>
            <w:r w:rsidR="00B729DE" w:rsidRPr="000B379C">
              <w:rPr>
                <w:rFonts w:asciiTheme="minorHAnsi" w:eastAsia="Times New Roman" w:hAnsiTheme="minorHAnsi" w:cstheme="minorHAnsi"/>
                <w:color w:val="000000"/>
                <w:sz w:val="20"/>
                <w:szCs w:val="20"/>
                <w:lang w:eastAsia="en-AU"/>
              </w:rPr>
              <w:t>Includes Clarkes Corner, Murmungee Lookout and Bates Dam en route)</w:t>
            </w:r>
          </w:p>
        </w:tc>
        <w:tc>
          <w:tcPr>
            <w:tcW w:w="3260" w:type="dxa"/>
            <w:shd w:val="clear" w:color="auto" w:fill="auto"/>
            <w:noWrap/>
            <w:hideMark/>
          </w:tcPr>
          <w:p w14:paraId="36B755F5" w14:textId="77777777" w:rsidR="00B729DE" w:rsidRPr="00C4550A" w:rsidRDefault="00C4550A" w:rsidP="00C4550A">
            <w:pPr>
              <w:spacing w:after="0" w:line="240" w:lineRule="auto"/>
              <w:rPr>
                <w:rFonts w:asciiTheme="minorHAnsi" w:eastAsia="Times New Roman" w:hAnsiTheme="minorHAnsi" w:cstheme="minorHAnsi"/>
                <w:color w:val="000000"/>
                <w:sz w:val="20"/>
                <w:szCs w:val="20"/>
                <w:lang w:eastAsia="en-AU"/>
              </w:rPr>
            </w:pPr>
            <w:r w:rsidRPr="00C4550A">
              <w:rPr>
                <w:rFonts w:asciiTheme="minorHAnsi" w:eastAsia="Times New Roman" w:hAnsiTheme="minorHAnsi" w:cstheme="minorHAnsi"/>
                <w:color w:val="000000"/>
                <w:sz w:val="20"/>
                <w:szCs w:val="20"/>
                <w:lang w:eastAsia="en-AU"/>
              </w:rPr>
              <w:t xml:space="preserve">Maintain a SMZ </w:t>
            </w:r>
            <w:r w:rsidR="00835FD5">
              <w:rPr>
                <w:rFonts w:asciiTheme="minorHAnsi" w:eastAsia="Times New Roman" w:hAnsiTheme="minorHAnsi" w:cstheme="minorHAnsi"/>
                <w:color w:val="000000"/>
                <w:sz w:val="20"/>
                <w:szCs w:val="20"/>
                <w:lang w:eastAsia="en-AU"/>
              </w:rPr>
              <w:t>over</w:t>
            </w:r>
            <w:r w:rsidRPr="00C4550A">
              <w:rPr>
                <w:rFonts w:asciiTheme="minorHAnsi" w:eastAsia="Times New Roman" w:hAnsiTheme="minorHAnsi" w:cstheme="minorHAnsi"/>
                <w:color w:val="000000"/>
                <w:sz w:val="20"/>
                <w:szCs w:val="20"/>
                <w:lang w:eastAsia="en-AU"/>
              </w:rPr>
              <w:t xml:space="preserve"> the site and environs.</w:t>
            </w:r>
          </w:p>
        </w:tc>
      </w:tr>
      <w:tr w:rsidR="00B729DE" w:rsidRPr="000B379C" w14:paraId="148BF9BE" w14:textId="77777777" w:rsidTr="00963C9B">
        <w:tc>
          <w:tcPr>
            <w:tcW w:w="2000" w:type="dxa"/>
            <w:shd w:val="clear" w:color="auto" w:fill="auto"/>
            <w:hideMark/>
          </w:tcPr>
          <w:p w14:paraId="133E31C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5407CDD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Beechworth</w:t>
            </w:r>
          </w:p>
        </w:tc>
        <w:tc>
          <w:tcPr>
            <w:tcW w:w="2410" w:type="dxa"/>
            <w:shd w:val="clear" w:color="auto" w:fill="auto"/>
            <w:hideMark/>
          </w:tcPr>
          <w:p w14:paraId="4A70C6A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Clarkes Corner</w:t>
            </w:r>
          </w:p>
        </w:tc>
        <w:tc>
          <w:tcPr>
            <w:tcW w:w="3260" w:type="dxa"/>
            <w:shd w:val="clear" w:color="auto" w:fill="auto"/>
            <w:noWrap/>
            <w:hideMark/>
          </w:tcPr>
          <w:p w14:paraId="63823083" w14:textId="77777777" w:rsidR="00B729DE" w:rsidRPr="00C4550A" w:rsidRDefault="00B729DE" w:rsidP="00B729DE">
            <w:pPr>
              <w:spacing w:after="0" w:line="240" w:lineRule="auto"/>
              <w:rPr>
                <w:rFonts w:asciiTheme="minorHAnsi" w:eastAsia="Times New Roman" w:hAnsiTheme="minorHAnsi" w:cstheme="minorHAnsi"/>
                <w:color w:val="000000"/>
                <w:sz w:val="20"/>
                <w:szCs w:val="20"/>
                <w:lang w:eastAsia="en-AU"/>
              </w:rPr>
            </w:pPr>
            <w:r w:rsidRPr="00C4550A">
              <w:rPr>
                <w:rFonts w:asciiTheme="minorHAnsi" w:eastAsia="Times New Roman" w:hAnsiTheme="minorHAnsi" w:cstheme="minorHAnsi"/>
                <w:color w:val="000000"/>
                <w:sz w:val="20"/>
                <w:szCs w:val="20"/>
                <w:lang w:eastAsia="en-AU"/>
              </w:rPr>
              <w:t>Maintain a 20</w:t>
            </w:r>
            <w:r w:rsidR="00AD00C3" w:rsidRPr="00C4550A">
              <w:rPr>
                <w:rFonts w:asciiTheme="minorHAnsi" w:eastAsia="Times New Roman" w:hAnsiTheme="minorHAnsi" w:cstheme="minorHAnsi"/>
                <w:color w:val="000000"/>
                <w:sz w:val="20"/>
                <w:szCs w:val="20"/>
                <w:lang w:eastAsia="en-AU"/>
              </w:rPr>
              <w:t xml:space="preserve"> m</w:t>
            </w:r>
            <w:r w:rsidRPr="00C4550A">
              <w:rPr>
                <w:rFonts w:asciiTheme="minorHAnsi" w:eastAsia="Times New Roman" w:hAnsiTheme="minorHAnsi" w:cstheme="minorHAnsi"/>
                <w:color w:val="000000"/>
                <w:sz w:val="20"/>
                <w:szCs w:val="20"/>
                <w:lang w:eastAsia="en-AU"/>
              </w:rPr>
              <w:t xml:space="preserve"> </w:t>
            </w:r>
            <w:r w:rsidR="00835FD5" w:rsidRPr="00835FD5">
              <w:rPr>
                <w:rFonts w:asciiTheme="minorHAnsi" w:eastAsia="Times New Roman" w:hAnsiTheme="minorHAnsi" w:cstheme="minorHAnsi"/>
                <w:color w:val="000000"/>
                <w:sz w:val="20"/>
                <w:szCs w:val="20"/>
                <w:lang w:eastAsia="en-AU"/>
              </w:rPr>
              <w:t xml:space="preserve">radius </w:t>
            </w:r>
            <w:r w:rsidRPr="00C4550A">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C4550A">
              <w:rPr>
                <w:rFonts w:asciiTheme="minorHAnsi" w:eastAsia="Times New Roman" w:hAnsiTheme="minorHAnsi" w:cstheme="minorHAnsi"/>
                <w:color w:val="000000"/>
                <w:sz w:val="20"/>
                <w:szCs w:val="20"/>
                <w:lang w:eastAsia="en-AU"/>
              </w:rPr>
              <w:t xml:space="preserve"> the site</w:t>
            </w:r>
            <w:r w:rsidR="00532391" w:rsidRPr="00C4550A">
              <w:rPr>
                <w:rFonts w:asciiTheme="minorHAnsi" w:eastAsia="Times New Roman" w:hAnsiTheme="minorHAnsi" w:cstheme="minorHAnsi"/>
                <w:color w:val="000000"/>
                <w:sz w:val="20"/>
                <w:szCs w:val="20"/>
                <w:lang w:eastAsia="en-AU"/>
              </w:rPr>
              <w:t>.</w:t>
            </w:r>
          </w:p>
        </w:tc>
      </w:tr>
      <w:tr w:rsidR="00B729DE" w:rsidRPr="000B379C" w14:paraId="1AD99CF9" w14:textId="77777777" w:rsidTr="00963C9B">
        <w:tc>
          <w:tcPr>
            <w:tcW w:w="2000" w:type="dxa"/>
            <w:shd w:val="clear" w:color="auto" w:fill="auto"/>
            <w:hideMark/>
          </w:tcPr>
          <w:p w14:paraId="58F8B3E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581B9D5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Beechworth</w:t>
            </w:r>
          </w:p>
        </w:tc>
        <w:tc>
          <w:tcPr>
            <w:tcW w:w="2410" w:type="dxa"/>
            <w:shd w:val="clear" w:color="auto" w:fill="auto"/>
            <w:hideMark/>
          </w:tcPr>
          <w:p w14:paraId="36709B7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Murmungee Lookout</w:t>
            </w:r>
          </w:p>
        </w:tc>
        <w:tc>
          <w:tcPr>
            <w:tcW w:w="3260" w:type="dxa"/>
            <w:shd w:val="clear" w:color="auto" w:fill="auto"/>
            <w:noWrap/>
            <w:hideMark/>
          </w:tcPr>
          <w:p w14:paraId="190974FC" w14:textId="77777777" w:rsidR="00B729DE" w:rsidRPr="00C4550A" w:rsidRDefault="00B729DE" w:rsidP="00B729DE">
            <w:pPr>
              <w:spacing w:after="0" w:line="240" w:lineRule="auto"/>
              <w:rPr>
                <w:rFonts w:asciiTheme="minorHAnsi" w:eastAsia="Times New Roman" w:hAnsiTheme="minorHAnsi" w:cstheme="minorHAnsi"/>
                <w:color w:val="000000"/>
                <w:sz w:val="20"/>
                <w:szCs w:val="20"/>
                <w:lang w:eastAsia="en-AU"/>
              </w:rPr>
            </w:pPr>
            <w:r w:rsidRPr="00C4550A">
              <w:rPr>
                <w:rFonts w:asciiTheme="minorHAnsi" w:eastAsia="Times New Roman" w:hAnsiTheme="minorHAnsi" w:cstheme="minorHAnsi"/>
                <w:color w:val="000000"/>
                <w:sz w:val="20"/>
                <w:szCs w:val="20"/>
                <w:lang w:eastAsia="en-AU"/>
              </w:rPr>
              <w:t>Maintain a 20</w:t>
            </w:r>
            <w:r w:rsidR="00AD00C3" w:rsidRPr="00C4550A">
              <w:rPr>
                <w:rFonts w:asciiTheme="minorHAnsi" w:eastAsia="Times New Roman" w:hAnsiTheme="minorHAnsi" w:cstheme="minorHAnsi"/>
                <w:color w:val="000000"/>
                <w:sz w:val="20"/>
                <w:szCs w:val="20"/>
                <w:lang w:eastAsia="en-AU"/>
              </w:rPr>
              <w:t xml:space="preserve"> m</w:t>
            </w:r>
            <w:r w:rsidRPr="00C4550A">
              <w:rPr>
                <w:rFonts w:asciiTheme="minorHAnsi" w:eastAsia="Times New Roman" w:hAnsiTheme="minorHAnsi" w:cstheme="minorHAnsi"/>
                <w:color w:val="000000"/>
                <w:sz w:val="20"/>
                <w:szCs w:val="20"/>
                <w:lang w:eastAsia="en-AU"/>
              </w:rPr>
              <w:t xml:space="preserve"> </w:t>
            </w:r>
            <w:r w:rsidR="00835FD5" w:rsidRPr="00835FD5">
              <w:rPr>
                <w:rFonts w:asciiTheme="minorHAnsi" w:eastAsia="Times New Roman" w:hAnsiTheme="minorHAnsi" w:cstheme="minorHAnsi"/>
                <w:color w:val="000000"/>
                <w:sz w:val="20"/>
                <w:szCs w:val="20"/>
                <w:lang w:eastAsia="en-AU"/>
              </w:rPr>
              <w:t xml:space="preserve">radius </w:t>
            </w:r>
            <w:r w:rsidRPr="00C4550A">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C4550A">
              <w:rPr>
                <w:rFonts w:asciiTheme="minorHAnsi" w:eastAsia="Times New Roman" w:hAnsiTheme="minorHAnsi" w:cstheme="minorHAnsi"/>
                <w:color w:val="000000"/>
                <w:sz w:val="20"/>
                <w:szCs w:val="20"/>
                <w:lang w:eastAsia="en-AU"/>
              </w:rPr>
              <w:t xml:space="preserve"> the site</w:t>
            </w:r>
            <w:r w:rsidR="00532391" w:rsidRPr="00C4550A">
              <w:rPr>
                <w:rFonts w:asciiTheme="minorHAnsi" w:eastAsia="Times New Roman" w:hAnsiTheme="minorHAnsi" w:cstheme="minorHAnsi"/>
                <w:color w:val="000000"/>
                <w:sz w:val="20"/>
                <w:szCs w:val="20"/>
                <w:lang w:eastAsia="en-AU"/>
              </w:rPr>
              <w:t>.</w:t>
            </w:r>
          </w:p>
        </w:tc>
      </w:tr>
      <w:tr w:rsidR="00B729DE" w:rsidRPr="000B379C" w14:paraId="451FAD20" w14:textId="77777777" w:rsidTr="00963C9B">
        <w:tc>
          <w:tcPr>
            <w:tcW w:w="2000" w:type="dxa"/>
            <w:shd w:val="clear" w:color="auto" w:fill="auto"/>
            <w:hideMark/>
          </w:tcPr>
          <w:p w14:paraId="2967C37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0CC373B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Beechworth</w:t>
            </w:r>
          </w:p>
        </w:tc>
        <w:tc>
          <w:tcPr>
            <w:tcW w:w="2410" w:type="dxa"/>
            <w:shd w:val="clear" w:color="auto" w:fill="auto"/>
            <w:hideMark/>
          </w:tcPr>
          <w:p w14:paraId="413C17F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Yackandandah Creek</w:t>
            </w:r>
          </w:p>
        </w:tc>
        <w:tc>
          <w:tcPr>
            <w:tcW w:w="3260" w:type="dxa"/>
            <w:shd w:val="clear" w:color="auto" w:fill="auto"/>
            <w:noWrap/>
            <w:hideMark/>
          </w:tcPr>
          <w:p w14:paraId="39712831" w14:textId="77777777" w:rsidR="00B729DE" w:rsidRPr="00C4550A" w:rsidRDefault="00B729DE" w:rsidP="00B729DE">
            <w:pPr>
              <w:spacing w:after="0" w:line="240" w:lineRule="auto"/>
              <w:rPr>
                <w:rFonts w:asciiTheme="minorHAnsi" w:eastAsia="Times New Roman" w:hAnsiTheme="minorHAnsi" w:cstheme="minorHAnsi"/>
                <w:color w:val="000000"/>
                <w:sz w:val="20"/>
                <w:szCs w:val="20"/>
                <w:lang w:eastAsia="en-AU"/>
              </w:rPr>
            </w:pPr>
            <w:r w:rsidRPr="00C4550A">
              <w:rPr>
                <w:rFonts w:asciiTheme="minorHAnsi" w:eastAsia="Times New Roman" w:hAnsiTheme="minorHAnsi" w:cstheme="minorHAnsi"/>
                <w:color w:val="000000"/>
                <w:sz w:val="20"/>
                <w:szCs w:val="20"/>
                <w:lang w:eastAsia="en-AU"/>
              </w:rPr>
              <w:t xml:space="preserve"> </w:t>
            </w:r>
            <w:r w:rsidR="00C4550A" w:rsidRPr="00C4550A">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00C4550A" w:rsidRPr="00C4550A">
              <w:rPr>
                <w:rFonts w:asciiTheme="minorHAnsi" w:eastAsia="Times New Roman" w:hAnsiTheme="minorHAnsi" w:cstheme="minorHAnsi"/>
                <w:color w:val="000000"/>
                <w:sz w:val="20"/>
                <w:szCs w:val="20"/>
                <w:lang w:eastAsia="en-AU"/>
              </w:rPr>
              <w:t xml:space="preserve"> the site and environs.</w:t>
            </w:r>
          </w:p>
        </w:tc>
      </w:tr>
      <w:tr w:rsidR="00B729DE" w:rsidRPr="000B379C" w14:paraId="1B5E703E" w14:textId="77777777" w:rsidTr="00963C9B">
        <w:tc>
          <w:tcPr>
            <w:tcW w:w="2000" w:type="dxa"/>
            <w:shd w:val="clear" w:color="auto" w:fill="auto"/>
            <w:hideMark/>
          </w:tcPr>
          <w:p w14:paraId="6B418FD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4D384EE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Beechworth</w:t>
            </w:r>
          </w:p>
        </w:tc>
        <w:tc>
          <w:tcPr>
            <w:tcW w:w="2410" w:type="dxa"/>
            <w:shd w:val="clear" w:color="auto" w:fill="auto"/>
            <w:hideMark/>
          </w:tcPr>
          <w:p w14:paraId="0437AA1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Yackandandah Forest Drive (Includes Yackandandah Creek en route)</w:t>
            </w:r>
          </w:p>
        </w:tc>
        <w:tc>
          <w:tcPr>
            <w:tcW w:w="3260" w:type="dxa"/>
            <w:shd w:val="clear" w:color="auto" w:fill="auto"/>
            <w:noWrap/>
            <w:hideMark/>
          </w:tcPr>
          <w:p w14:paraId="66851AB5" w14:textId="77777777" w:rsidR="00B729DE" w:rsidRPr="00C4550A" w:rsidRDefault="00C4550A" w:rsidP="00B729DE">
            <w:pPr>
              <w:spacing w:after="0" w:line="240" w:lineRule="auto"/>
              <w:rPr>
                <w:rFonts w:asciiTheme="minorHAnsi" w:eastAsia="Times New Roman" w:hAnsiTheme="minorHAnsi" w:cstheme="minorHAnsi"/>
                <w:color w:val="000000"/>
                <w:sz w:val="20"/>
                <w:szCs w:val="20"/>
                <w:lang w:eastAsia="en-AU"/>
              </w:rPr>
            </w:pPr>
            <w:r w:rsidRPr="00C4550A">
              <w:rPr>
                <w:rFonts w:asciiTheme="minorHAnsi" w:eastAsia="Times New Roman" w:hAnsiTheme="minorHAnsi" w:cstheme="minorHAnsi"/>
                <w:color w:val="000000"/>
                <w:sz w:val="20"/>
                <w:szCs w:val="20"/>
                <w:lang w:eastAsia="en-AU"/>
              </w:rPr>
              <w:t xml:space="preserve">Maintain a SPZ </w:t>
            </w:r>
            <w:r w:rsidR="00835FD5">
              <w:rPr>
                <w:rFonts w:asciiTheme="minorHAnsi" w:eastAsia="Times New Roman" w:hAnsiTheme="minorHAnsi" w:cstheme="minorHAnsi"/>
                <w:color w:val="000000"/>
                <w:sz w:val="20"/>
                <w:szCs w:val="20"/>
                <w:lang w:eastAsia="en-AU"/>
              </w:rPr>
              <w:t>over</w:t>
            </w:r>
            <w:r w:rsidRPr="00C4550A">
              <w:rPr>
                <w:rFonts w:asciiTheme="minorHAnsi" w:eastAsia="Times New Roman" w:hAnsiTheme="minorHAnsi" w:cstheme="minorHAnsi"/>
                <w:color w:val="000000"/>
                <w:sz w:val="20"/>
                <w:szCs w:val="20"/>
                <w:lang w:eastAsia="en-AU"/>
              </w:rPr>
              <w:t xml:space="preserve"> the site and environs.</w:t>
            </w:r>
          </w:p>
        </w:tc>
      </w:tr>
      <w:tr w:rsidR="00B729DE" w:rsidRPr="000B379C" w14:paraId="4CE324AA" w14:textId="77777777" w:rsidTr="00963C9B">
        <w:tc>
          <w:tcPr>
            <w:tcW w:w="2000" w:type="dxa"/>
            <w:shd w:val="clear" w:color="auto" w:fill="auto"/>
            <w:hideMark/>
          </w:tcPr>
          <w:p w14:paraId="1104AFE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7BDBE46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3DD7822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Apex Lookout</w:t>
            </w:r>
          </w:p>
        </w:tc>
        <w:tc>
          <w:tcPr>
            <w:tcW w:w="3260" w:type="dxa"/>
            <w:shd w:val="clear" w:color="auto" w:fill="auto"/>
            <w:noWrap/>
            <w:hideMark/>
          </w:tcPr>
          <w:p w14:paraId="0FA876D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3557C2DF" w14:textId="77777777" w:rsidTr="00963C9B">
        <w:tc>
          <w:tcPr>
            <w:tcW w:w="2000" w:type="dxa"/>
            <w:shd w:val="clear" w:color="auto" w:fill="auto"/>
            <w:hideMark/>
          </w:tcPr>
          <w:p w14:paraId="4102677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14476A8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12CE053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Bakers Gully</w:t>
            </w:r>
          </w:p>
        </w:tc>
        <w:tc>
          <w:tcPr>
            <w:tcW w:w="3260" w:type="dxa"/>
            <w:shd w:val="clear" w:color="auto" w:fill="auto"/>
            <w:noWrap/>
            <w:hideMark/>
          </w:tcPr>
          <w:p w14:paraId="04AB2930" w14:textId="77777777" w:rsidR="00B729DE" w:rsidRPr="000B379C" w:rsidRDefault="00B729DE" w:rsidP="00AD00C3">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4CDBA1BB" w14:textId="77777777" w:rsidTr="00963C9B">
        <w:tc>
          <w:tcPr>
            <w:tcW w:w="2000" w:type="dxa"/>
            <w:shd w:val="clear" w:color="auto" w:fill="auto"/>
            <w:hideMark/>
          </w:tcPr>
          <w:p w14:paraId="02DBB3D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418EF5E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247B8A1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Bakers Gully Reservoirs</w:t>
            </w:r>
          </w:p>
        </w:tc>
        <w:tc>
          <w:tcPr>
            <w:tcW w:w="3260" w:type="dxa"/>
            <w:shd w:val="clear" w:color="auto" w:fill="auto"/>
            <w:noWrap/>
            <w:hideMark/>
          </w:tcPr>
          <w:p w14:paraId="326E4F0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20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7045FAA7" w14:textId="77777777" w:rsidTr="00963C9B">
        <w:tc>
          <w:tcPr>
            <w:tcW w:w="2000" w:type="dxa"/>
            <w:shd w:val="clear" w:color="auto" w:fill="auto"/>
            <w:hideMark/>
          </w:tcPr>
          <w:p w14:paraId="20D84E0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2535A31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15BE15E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 Memorial Arboretum</w:t>
            </w:r>
          </w:p>
        </w:tc>
        <w:tc>
          <w:tcPr>
            <w:tcW w:w="3260" w:type="dxa"/>
            <w:shd w:val="clear" w:color="auto" w:fill="auto"/>
            <w:noWrap/>
            <w:hideMark/>
          </w:tcPr>
          <w:p w14:paraId="385A038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410327E7" w14:textId="77777777" w:rsidTr="00963C9B">
        <w:tc>
          <w:tcPr>
            <w:tcW w:w="2000" w:type="dxa"/>
            <w:shd w:val="clear" w:color="auto" w:fill="auto"/>
            <w:hideMark/>
          </w:tcPr>
          <w:p w14:paraId="47ADC3B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703B193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2643B1A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 Memorial Arboretum</w:t>
            </w:r>
          </w:p>
        </w:tc>
        <w:tc>
          <w:tcPr>
            <w:tcW w:w="3260" w:type="dxa"/>
            <w:shd w:val="clear" w:color="auto" w:fill="auto"/>
            <w:noWrap/>
            <w:hideMark/>
          </w:tcPr>
          <w:p w14:paraId="0E03C0A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1EDB292B" w14:textId="77777777" w:rsidTr="00963C9B">
        <w:tc>
          <w:tcPr>
            <w:tcW w:w="2000" w:type="dxa"/>
            <w:shd w:val="clear" w:color="auto" w:fill="auto"/>
            <w:hideMark/>
          </w:tcPr>
          <w:p w14:paraId="311EA33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7F67FD5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53700C8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Buckland Valley</w:t>
            </w:r>
          </w:p>
        </w:tc>
        <w:tc>
          <w:tcPr>
            <w:tcW w:w="3260" w:type="dxa"/>
            <w:shd w:val="clear" w:color="auto" w:fill="auto"/>
            <w:noWrap/>
            <w:hideMark/>
          </w:tcPr>
          <w:p w14:paraId="0C9DDAA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100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along the length of the river</w:t>
            </w:r>
            <w:r w:rsidR="00DC06B6">
              <w:rPr>
                <w:rFonts w:asciiTheme="minorHAnsi" w:eastAsia="Times New Roman" w:hAnsiTheme="minorHAnsi" w:cstheme="minorHAnsi"/>
                <w:color w:val="000000"/>
                <w:sz w:val="20"/>
                <w:szCs w:val="20"/>
                <w:lang w:eastAsia="en-AU"/>
              </w:rPr>
              <w:t>.</w:t>
            </w:r>
          </w:p>
        </w:tc>
      </w:tr>
      <w:tr w:rsidR="00B729DE" w:rsidRPr="000B379C" w14:paraId="6EC88868" w14:textId="77777777" w:rsidTr="00963C9B">
        <w:tc>
          <w:tcPr>
            <w:tcW w:w="2000" w:type="dxa"/>
            <w:shd w:val="clear" w:color="auto" w:fill="auto"/>
            <w:hideMark/>
          </w:tcPr>
          <w:p w14:paraId="58C715E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8A15E5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11AC4A3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East Kiewa Pack Track</w:t>
            </w:r>
          </w:p>
        </w:tc>
        <w:tc>
          <w:tcPr>
            <w:tcW w:w="3260" w:type="dxa"/>
            <w:shd w:val="clear" w:color="auto" w:fill="auto"/>
            <w:noWrap/>
            <w:hideMark/>
          </w:tcPr>
          <w:p w14:paraId="19A8762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69C84E12" w14:textId="77777777" w:rsidTr="00963C9B">
        <w:tc>
          <w:tcPr>
            <w:tcW w:w="2000" w:type="dxa"/>
            <w:shd w:val="clear" w:color="auto" w:fill="auto"/>
            <w:hideMark/>
          </w:tcPr>
          <w:p w14:paraId="1E25F55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3142ED1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6F8E724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Huggins Lookout</w:t>
            </w:r>
          </w:p>
        </w:tc>
        <w:tc>
          <w:tcPr>
            <w:tcW w:w="3260" w:type="dxa"/>
            <w:shd w:val="clear" w:color="auto" w:fill="auto"/>
            <w:noWrap/>
            <w:hideMark/>
          </w:tcPr>
          <w:p w14:paraId="46C40A3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24F660F5" w14:textId="77777777" w:rsidTr="00963C9B">
        <w:tc>
          <w:tcPr>
            <w:tcW w:w="2000" w:type="dxa"/>
            <w:shd w:val="clear" w:color="auto" w:fill="auto"/>
            <w:hideMark/>
          </w:tcPr>
          <w:p w14:paraId="4467F8E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3C5ADF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31B0692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Mt Emu (Eskdale Spur)</w:t>
            </w:r>
          </w:p>
        </w:tc>
        <w:tc>
          <w:tcPr>
            <w:tcW w:w="3260" w:type="dxa"/>
            <w:shd w:val="clear" w:color="auto" w:fill="auto"/>
            <w:noWrap/>
            <w:hideMark/>
          </w:tcPr>
          <w:p w14:paraId="57BDBC8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100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089BE125" w14:textId="77777777" w:rsidTr="00963C9B">
        <w:tc>
          <w:tcPr>
            <w:tcW w:w="2000" w:type="dxa"/>
            <w:shd w:val="clear" w:color="auto" w:fill="auto"/>
            <w:hideMark/>
          </w:tcPr>
          <w:p w14:paraId="1AF26FA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1B1E23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0040003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Mt Porepunkah</w:t>
            </w:r>
          </w:p>
        </w:tc>
        <w:tc>
          <w:tcPr>
            <w:tcW w:w="3260" w:type="dxa"/>
            <w:shd w:val="clear" w:color="auto" w:fill="auto"/>
            <w:noWrap/>
            <w:hideMark/>
          </w:tcPr>
          <w:p w14:paraId="32552C9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Scenic Reserve</w:t>
            </w:r>
            <w:r w:rsidR="00DC06B6">
              <w:rPr>
                <w:rFonts w:asciiTheme="minorHAnsi" w:eastAsia="Times New Roman" w:hAnsiTheme="minorHAnsi" w:cstheme="minorHAnsi"/>
                <w:color w:val="000000"/>
                <w:sz w:val="20"/>
                <w:szCs w:val="20"/>
                <w:lang w:eastAsia="en-AU"/>
              </w:rPr>
              <w:t>.</w:t>
            </w:r>
          </w:p>
        </w:tc>
      </w:tr>
      <w:tr w:rsidR="00B729DE" w:rsidRPr="000B379C" w14:paraId="17AC6D63" w14:textId="77777777" w:rsidTr="00963C9B">
        <w:tc>
          <w:tcPr>
            <w:tcW w:w="2000" w:type="dxa"/>
            <w:shd w:val="clear" w:color="auto" w:fill="auto"/>
            <w:hideMark/>
          </w:tcPr>
          <w:p w14:paraId="5F18ECD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5A43720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687AB35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Snowy Creek (Dungeys Track)</w:t>
            </w:r>
          </w:p>
        </w:tc>
        <w:tc>
          <w:tcPr>
            <w:tcW w:w="3260" w:type="dxa"/>
            <w:shd w:val="clear" w:color="auto" w:fill="auto"/>
            <w:noWrap/>
            <w:hideMark/>
          </w:tcPr>
          <w:p w14:paraId="463FC66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61AA52DD" w14:textId="77777777" w:rsidTr="00963C9B">
        <w:tc>
          <w:tcPr>
            <w:tcW w:w="2000" w:type="dxa"/>
            <w:shd w:val="clear" w:color="auto" w:fill="auto"/>
            <w:hideMark/>
          </w:tcPr>
          <w:p w14:paraId="4CED395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43BEB32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Bright</w:t>
            </w:r>
          </w:p>
        </w:tc>
        <w:tc>
          <w:tcPr>
            <w:tcW w:w="2410" w:type="dxa"/>
            <w:shd w:val="clear" w:color="auto" w:fill="auto"/>
            <w:hideMark/>
          </w:tcPr>
          <w:p w14:paraId="05EB972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Valley View</w:t>
            </w:r>
          </w:p>
        </w:tc>
        <w:tc>
          <w:tcPr>
            <w:tcW w:w="3260" w:type="dxa"/>
            <w:shd w:val="clear" w:color="auto" w:fill="auto"/>
            <w:noWrap/>
            <w:hideMark/>
          </w:tcPr>
          <w:p w14:paraId="3A120DD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5FB0A753" w14:textId="77777777" w:rsidTr="00963C9B">
        <w:tc>
          <w:tcPr>
            <w:tcW w:w="2000" w:type="dxa"/>
            <w:shd w:val="clear" w:color="auto" w:fill="auto"/>
            <w:hideMark/>
          </w:tcPr>
          <w:p w14:paraId="5E39CCF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A79E48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6141922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Barlows Creek</w:t>
            </w:r>
          </w:p>
        </w:tc>
        <w:tc>
          <w:tcPr>
            <w:tcW w:w="3260" w:type="dxa"/>
            <w:shd w:val="clear" w:color="auto" w:fill="auto"/>
            <w:noWrap/>
            <w:hideMark/>
          </w:tcPr>
          <w:p w14:paraId="2B9073A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5A73EF3C" w14:textId="77777777" w:rsidTr="00963C9B">
        <w:tc>
          <w:tcPr>
            <w:tcW w:w="2000" w:type="dxa"/>
            <w:shd w:val="clear" w:color="auto" w:fill="auto"/>
            <w:hideMark/>
          </w:tcPr>
          <w:p w14:paraId="1710121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5E91D3C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1B75EBE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Bullocky Crossing</w:t>
            </w:r>
          </w:p>
        </w:tc>
        <w:tc>
          <w:tcPr>
            <w:tcW w:w="3260" w:type="dxa"/>
            <w:shd w:val="clear" w:color="auto" w:fill="auto"/>
            <w:noWrap/>
            <w:hideMark/>
          </w:tcPr>
          <w:p w14:paraId="15E7033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16EBAD29" w14:textId="77777777" w:rsidTr="00963C9B">
        <w:tc>
          <w:tcPr>
            <w:tcW w:w="2000" w:type="dxa"/>
            <w:shd w:val="clear" w:color="auto" w:fill="auto"/>
            <w:hideMark/>
          </w:tcPr>
          <w:p w14:paraId="2CADB3D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1ED990F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1B9BBE6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Cattlemans Creek</w:t>
            </w:r>
          </w:p>
        </w:tc>
        <w:tc>
          <w:tcPr>
            <w:tcW w:w="3260" w:type="dxa"/>
            <w:shd w:val="clear" w:color="auto" w:fill="auto"/>
            <w:noWrap/>
            <w:hideMark/>
          </w:tcPr>
          <w:p w14:paraId="40E471B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7117ACBD" w14:textId="77777777" w:rsidTr="00963C9B">
        <w:tc>
          <w:tcPr>
            <w:tcW w:w="2000" w:type="dxa"/>
            <w:shd w:val="clear" w:color="auto" w:fill="auto"/>
            <w:hideMark/>
          </w:tcPr>
          <w:p w14:paraId="6A5EC76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5114752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18DF8F5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Dart River</w:t>
            </w:r>
          </w:p>
        </w:tc>
        <w:tc>
          <w:tcPr>
            <w:tcW w:w="3260" w:type="dxa"/>
            <w:shd w:val="clear" w:color="auto" w:fill="auto"/>
            <w:noWrap/>
            <w:hideMark/>
          </w:tcPr>
          <w:p w14:paraId="538A061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536D2BD5" w14:textId="77777777" w:rsidTr="00963C9B">
        <w:tc>
          <w:tcPr>
            <w:tcW w:w="2000" w:type="dxa"/>
            <w:shd w:val="clear" w:color="auto" w:fill="auto"/>
            <w:hideMark/>
          </w:tcPr>
          <w:p w14:paraId="344AC47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335F37E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66F1A29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Dunstan Logging Huts</w:t>
            </w:r>
          </w:p>
        </w:tc>
        <w:tc>
          <w:tcPr>
            <w:tcW w:w="3260" w:type="dxa"/>
            <w:shd w:val="clear" w:color="auto" w:fill="auto"/>
            <w:noWrap/>
            <w:hideMark/>
          </w:tcPr>
          <w:p w14:paraId="5EF761B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20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675F8880" w14:textId="77777777" w:rsidTr="00963C9B">
        <w:tc>
          <w:tcPr>
            <w:tcW w:w="2000" w:type="dxa"/>
            <w:shd w:val="clear" w:color="auto" w:fill="auto"/>
            <w:hideMark/>
          </w:tcPr>
          <w:p w14:paraId="1E376F9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4FC1765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4BE6743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Gibson Hut</w:t>
            </w:r>
          </w:p>
        </w:tc>
        <w:tc>
          <w:tcPr>
            <w:tcW w:w="3260" w:type="dxa"/>
            <w:shd w:val="clear" w:color="auto" w:fill="auto"/>
            <w:noWrap/>
            <w:hideMark/>
          </w:tcPr>
          <w:p w14:paraId="63058F8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20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0D94EC49" w14:textId="77777777" w:rsidTr="00963C9B">
        <w:tc>
          <w:tcPr>
            <w:tcW w:w="2000" w:type="dxa"/>
            <w:shd w:val="clear" w:color="auto" w:fill="auto"/>
            <w:hideMark/>
          </w:tcPr>
          <w:p w14:paraId="570496A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613693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11B75A5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Gray’s Track Camp</w:t>
            </w:r>
          </w:p>
        </w:tc>
        <w:tc>
          <w:tcPr>
            <w:tcW w:w="3260" w:type="dxa"/>
            <w:shd w:val="clear" w:color="auto" w:fill="auto"/>
            <w:noWrap/>
            <w:hideMark/>
          </w:tcPr>
          <w:p w14:paraId="42107CE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55B6FE17" w14:textId="77777777" w:rsidTr="00963C9B">
        <w:tc>
          <w:tcPr>
            <w:tcW w:w="2000" w:type="dxa"/>
            <w:shd w:val="clear" w:color="auto" w:fill="auto"/>
            <w:hideMark/>
          </w:tcPr>
          <w:p w14:paraId="253966B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26273FA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4AC2693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Little Bunroy Ck Camp</w:t>
            </w:r>
          </w:p>
        </w:tc>
        <w:tc>
          <w:tcPr>
            <w:tcW w:w="3260" w:type="dxa"/>
            <w:shd w:val="clear" w:color="auto" w:fill="auto"/>
            <w:noWrap/>
            <w:hideMark/>
          </w:tcPr>
          <w:p w14:paraId="1F4C85D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6D9C7EF9" w14:textId="77777777" w:rsidTr="00963C9B">
        <w:tc>
          <w:tcPr>
            <w:tcW w:w="2000" w:type="dxa"/>
            <w:shd w:val="clear" w:color="auto" w:fill="auto"/>
            <w:hideMark/>
          </w:tcPr>
          <w:p w14:paraId="683E9DA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4533260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5647896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O'Hagans Camp</w:t>
            </w:r>
          </w:p>
        </w:tc>
        <w:tc>
          <w:tcPr>
            <w:tcW w:w="3260" w:type="dxa"/>
            <w:shd w:val="clear" w:color="auto" w:fill="auto"/>
            <w:noWrap/>
            <w:hideMark/>
          </w:tcPr>
          <w:p w14:paraId="116F159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3CC8EC08" w14:textId="77777777" w:rsidTr="00963C9B">
        <w:tc>
          <w:tcPr>
            <w:tcW w:w="2000" w:type="dxa"/>
            <w:shd w:val="clear" w:color="auto" w:fill="auto"/>
            <w:hideMark/>
          </w:tcPr>
          <w:p w14:paraId="27C001F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0C18C6D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2D90D29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Paddy Joy’s Camp</w:t>
            </w:r>
          </w:p>
        </w:tc>
        <w:tc>
          <w:tcPr>
            <w:tcW w:w="3260" w:type="dxa"/>
            <w:shd w:val="clear" w:color="auto" w:fill="auto"/>
            <w:noWrap/>
            <w:hideMark/>
          </w:tcPr>
          <w:p w14:paraId="27ECA6D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3037A814" w14:textId="77777777" w:rsidTr="00963C9B">
        <w:tc>
          <w:tcPr>
            <w:tcW w:w="2000" w:type="dxa"/>
            <w:shd w:val="clear" w:color="auto" w:fill="auto"/>
            <w:hideMark/>
          </w:tcPr>
          <w:p w14:paraId="0313C0A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27D2A70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575E81A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Sassafras township site</w:t>
            </w:r>
          </w:p>
        </w:tc>
        <w:tc>
          <w:tcPr>
            <w:tcW w:w="3260" w:type="dxa"/>
            <w:shd w:val="clear" w:color="auto" w:fill="auto"/>
            <w:noWrap/>
            <w:hideMark/>
          </w:tcPr>
          <w:p w14:paraId="5FA0A06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1D95EE2A" w14:textId="77777777" w:rsidTr="00963C9B">
        <w:tc>
          <w:tcPr>
            <w:tcW w:w="2000" w:type="dxa"/>
            <w:shd w:val="clear" w:color="auto" w:fill="auto"/>
            <w:hideMark/>
          </w:tcPr>
          <w:p w14:paraId="6237D45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12DAF07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7447E8A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Ski Hut</w:t>
            </w:r>
          </w:p>
        </w:tc>
        <w:tc>
          <w:tcPr>
            <w:tcW w:w="3260" w:type="dxa"/>
            <w:shd w:val="clear" w:color="auto" w:fill="auto"/>
            <w:noWrap/>
            <w:hideMark/>
          </w:tcPr>
          <w:p w14:paraId="05B576A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154F03DB" w14:textId="77777777" w:rsidTr="00963C9B">
        <w:tc>
          <w:tcPr>
            <w:tcW w:w="2000" w:type="dxa"/>
            <w:shd w:val="clear" w:color="auto" w:fill="auto"/>
            <w:hideMark/>
          </w:tcPr>
          <w:p w14:paraId="1BDE80A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41FA2D6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35ACC51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Surveyors Creek Camp</w:t>
            </w:r>
          </w:p>
        </w:tc>
        <w:tc>
          <w:tcPr>
            <w:tcW w:w="3260" w:type="dxa"/>
            <w:shd w:val="clear" w:color="auto" w:fill="auto"/>
            <w:noWrap/>
            <w:hideMark/>
          </w:tcPr>
          <w:p w14:paraId="4012338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11A4F411" w14:textId="77777777" w:rsidTr="00963C9B">
        <w:tc>
          <w:tcPr>
            <w:tcW w:w="2000" w:type="dxa"/>
            <w:shd w:val="clear" w:color="auto" w:fill="auto"/>
            <w:hideMark/>
          </w:tcPr>
          <w:p w14:paraId="1353A52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0AF4872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Corryong</w:t>
            </w:r>
          </w:p>
        </w:tc>
        <w:tc>
          <w:tcPr>
            <w:tcW w:w="2410" w:type="dxa"/>
            <w:shd w:val="clear" w:color="auto" w:fill="auto"/>
            <w:hideMark/>
          </w:tcPr>
          <w:p w14:paraId="61F22B9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Wheeler Creek Hut</w:t>
            </w:r>
          </w:p>
        </w:tc>
        <w:tc>
          <w:tcPr>
            <w:tcW w:w="3260" w:type="dxa"/>
            <w:shd w:val="clear" w:color="auto" w:fill="auto"/>
            <w:noWrap/>
            <w:hideMark/>
          </w:tcPr>
          <w:p w14:paraId="227F888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20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17A13651" w14:textId="77777777" w:rsidTr="00963C9B">
        <w:tc>
          <w:tcPr>
            <w:tcW w:w="2000" w:type="dxa"/>
            <w:shd w:val="clear" w:color="auto" w:fill="auto"/>
            <w:hideMark/>
          </w:tcPr>
          <w:p w14:paraId="0033E7E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25527F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King Valley</w:t>
            </w:r>
          </w:p>
        </w:tc>
        <w:tc>
          <w:tcPr>
            <w:tcW w:w="2410" w:type="dxa"/>
            <w:shd w:val="clear" w:color="auto" w:fill="auto"/>
            <w:hideMark/>
          </w:tcPr>
          <w:p w14:paraId="77EB29C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15 Mile Creek</w:t>
            </w:r>
          </w:p>
        </w:tc>
        <w:tc>
          <w:tcPr>
            <w:tcW w:w="3260" w:type="dxa"/>
            <w:shd w:val="clear" w:color="auto" w:fill="auto"/>
            <w:noWrap/>
            <w:hideMark/>
          </w:tcPr>
          <w:p w14:paraId="13AE0FC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5EF3A3E1" w14:textId="77777777" w:rsidTr="00963C9B">
        <w:tc>
          <w:tcPr>
            <w:tcW w:w="2000" w:type="dxa"/>
            <w:shd w:val="clear" w:color="auto" w:fill="auto"/>
            <w:hideMark/>
          </w:tcPr>
          <w:p w14:paraId="1EAD8B2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02C04D2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King Valley</w:t>
            </w:r>
          </w:p>
        </w:tc>
        <w:tc>
          <w:tcPr>
            <w:tcW w:w="2410" w:type="dxa"/>
            <w:shd w:val="clear" w:color="auto" w:fill="auto"/>
            <w:hideMark/>
          </w:tcPr>
          <w:p w14:paraId="265DBAC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Boggy Creek</w:t>
            </w:r>
          </w:p>
        </w:tc>
        <w:tc>
          <w:tcPr>
            <w:tcW w:w="3260" w:type="dxa"/>
            <w:shd w:val="clear" w:color="auto" w:fill="auto"/>
            <w:noWrap/>
            <w:hideMark/>
          </w:tcPr>
          <w:p w14:paraId="74D3085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3BACBE2F" w14:textId="77777777" w:rsidTr="00963C9B">
        <w:tc>
          <w:tcPr>
            <w:tcW w:w="2000" w:type="dxa"/>
            <w:shd w:val="clear" w:color="auto" w:fill="auto"/>
            <w:hideMark/>
          </w:tcPr>
          <w:p w14:paraId="43E2EA7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7348ECF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King Valley</w:t>
            </w:r>
          </w:p>
        </w:tc>
        <w:tc>
          <w:tcPr>
            <w:tcW w:w="2410" w:type="dxa"/>
            <w:shd w:val="clear" w:color="auto" w:fill="auto"/>
            <w:hideMark/>
          </w:tcPr>
          <w:p w14:paraId="4FB843A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Carboor Range North</w:t>
            </w:r>
          </w:p>
        </w:tc>
        <w:tc>
          <w:tcPr>
            <w:tcW w:w="3260" w:type="dxa"/>
            <w:shd w:val="clear" w:color="auto" w:fill="auto"/>
            <w:noWrap/>
            <w:hideMark/>
          </w:tcPr>
          <w:p w14:paraId="6B08623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20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2404BFEA" w14:textId="77777777" w:rsidTr="00963C9B">
        <w:tc>
          <w:tcPr>
            <w:tcW w:w="2000" w:type="dxa"/>
            <w:shd w:val="clear" w:color="auto" w:fill="auto"/>
            <w:hideMark/>
          </w:tcPr>
          <w:p w14:paraId="6D08E19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08C474B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King Valley</w:t>
            </w:r>
          </w:p>
        </w:tc>
        <w:tc>
          <w:tcPr>
            <w:tcW w:w="2410" w:type="dxa"/>
            <w:shd w:val="clear" w:color="auto" w:fill="auto"/>
            <w:hideMark/>
          </w:tcPr>
          <w:p w14:paraId="73BE764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Cheshunt Right Arm</w:t>
            </w:r>
          </w:p>
        </w:tc>
        <w:tc>
          <w:tcPr>
            <w:tcW w:w="3260" w:type="dxa"/>
            <w:shd w:val="clear" w:color="auto" w:fill="auto"/>
            <w:noWrap/>
            <w:hideMark/>
          </w:tcPr>
          <w:p w14:paraId="6CCD88C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6797A502" w14:textId="77777777" w:rsidTr="00963C9B">
        <w:tc>
          <w:tcPr>
            <w:tcW w:w="2000" w:type="dxa"/>
            <w:shd w:val="clear" w:color="auto" w:fill="auto"/>
            <w:hideMark/>
          </w:tcPr>
          <w:p w14:paraId="65433F7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5FE6685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King Valley</w:t>
            </w:r>
          </w:p>
        </w:tc>
        <w:tc>
          <w:tcPr>
            <w:tcW w:w="2410" w:type="dxa"/>
            <w:shd w:val="clear" w:color="auto" w:fill="auto"/>
            <w:hideMark/>
          </w:tcPr>
          <w:p w14:paraId="253D763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Evans Creek</w:t>
            </w:r>
          </w:p>
        </w:tc>
        <w:tc>
          <w:tcPr>
            <w:tcW w:w="3260" w:type="dxa"/>
            <w:shd w:val="clear" w:color="auto" w:fill="auto"/>
            <w:noWrap/>
            <w:hideMark/>
          </w:tcPr>
          <w:p w14:paraId="41EE21E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20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3D6DD45B" w14:textId="77777777" w:rsidTr="00963C9B">
        <w:tc>
          <w:tcPr>
            <w:tcW w:w="2000" w:type="dxa"/>
            <w:shd w:val="clear" w:color="auto" w:fill="auto"/>
            <w:hideMark/>
          </w:tcPr>
          <w:p w14:paraId="3FA234D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4CD2D4C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King Valley</w:t>
            </w:r>
          </w:p>
        </w:tc>
        <w:tc>
          <w:tcPr>
            <w:tcW w:w="2410" w:type="dxa"/>
            <w:shd w:val="clear" w:color="auto" w:fill="auto"/>
            <w:hideMark/>
          </w:tcPr>
          <w:p w14:paraId="4F39D5F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Meadow Creek</w:t>
            </w:r>
          </w:p>
        </w:tc>
        <w:tc>
          <w:tcPr>
            <w:tcW w:w="3260" w:type="dxa"/>
            <w:shd w:val="clear" w:color="auto" w:fill="auto"/>
            <w:noWrap/>
            <w:hideMark/>
          </w:tcPr>
          <w:p w14:paraId="78D278B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4933EB1A" w14:textId="77777777" w:rsidTr="00963C9B">
        <w:tc>
          <w:tcPr>
            <w:tcW w:w="2000" w:type="dxa"/>
            <w:shd w:val="clear" w:color="auto" w:fill="auto"/>
            <w:hideMark/>
          </w:tcPr>
          <w:p w14:paraId="397872D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5CD9618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King Valley</w:t>
            </w:r>
          </w:p>
        </w:tc>
        <w:tc>
          <w:tcPr>
            <w:tcW w:w="2410" w:type="dxa"/>
            <w:shd w:val="clear" w:color="auto" w:fill="auto"/>
            <w:hideMark/>
          </w:tcPr>
          <w:p w14:paraId="1A7FCC0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Yackandandah Creek</w:t>
            </w:r>
          </w:p>
        </w:tc>
        <w:tc>
          <w:tcPr>
            <w:tcW w:w="3260" w:type="dxa"/>
            <w:shd w:val="clear" w:color="auto" w:fill="auto"/>
            <w:noWrap/>
            <w:hideMark/>
          </w:tcPr>
          <w:p w14:paraId="33C289F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00835FD5" w:rsidRPr="00835FD5">
              <w:rPr>
                <w:rFonts w:asciiTheme="minorHAnsi" w:eastAsia="Times New Roman" w:hAnsiTheme="minorHAnsi" w:cstheme="minorHAnsi"/>
                <w:color w:val="000000"/>
                <w:sz w:val="20"/>
                <w:szCs w:val="20"/>
                <w:lang w:eastAsia="en-AU"/>
              </w:rPr>
              <w:t xml:space="preserve">radius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6175AB9A" w14:textId="77777777" w:rsidTr="00963C9B">
        <w:tc>
          <w:tcPr>
            <w:tcW w:w="2000" w:type="dxa"/>
            <w:shd w:val="clear" w:color="auto" w:fill="auto"/>
            <w:hideMark/>
          </w:tcPr>
          <w:p w14:paraId="67CF0F8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0D9361A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Myrtleford</w:t>
            </w:r>
          </w:p>
        </w:tc>
        <w:tc>
          <w:tcPr>
            <w:tcW w:w="2410" w:type="dxa"/>
            <w:shd w:val="clear" w:color="auto" w:fill="auto"/>
            <w:hideMark/>
          </w:tcPr>
          <w:p w14:paraId="6A16BCB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Buffalo River. (Includes Blades, Tea Tree, Manna Gum, Abbeyard and Cobbler Lake Junction)</w:t>
            </w:r>
          </w:p>
        </w:tc>
        <w:tc>
          <w:tcPr>
            <w:tcW w:w="3260" w:type="dxa"/>
            <w:shd w:val="clear" w:color="auto" w:fill="auto"/>
            <w:noWrap/>
            <w:hideMark/>
          </w:tcPr>
          <w:p w14:paraId="0553231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100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SPZ along length of river</w:t>
            </w:r>
            <w:r w:rsidR="00DC06B6">
              <w:rPr>
                <w:rFonts w:asciiTheme="minorHAnsi" w:eastAsia="Times New Roman" w:hAnsiTheme="minorHAnsi" w:cstheme="minorHAnsi"/>
                <w:color w:val="000000"/>
                <w:sz w:val="20"/>
                <w:szCs w:val="20"/>
                <w:lang w:eastAsia="en-AU"/>
              </w:rPr>
              <w:t>.</w:t>
            </w:r>
          </w:p>
        </w:tc>
      </w:tr>
      <w:tr w:rsidR="00B729DE" w:rsidRPr="000B379C" w14:paraId="04FA1CAB" w14:textId="77777777" w:rsidTr="00963C9B">
        <w:tc>
          <w:tcPr>
            <w:tcW w:w="2000" w:type="dxa"/>
            <w:shd w:val="clear" w:color="auto" w:fill="auto"/>
            <w:hideMark/>
          </w:tcPr>
          <w:p w14:paraId="7A451E0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489D6EF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Myrtleford</w:t>
            </w:r>
          </w:p>
        </w:tc>
        <w:tc>
          <w:tcPr>
            <w:tcW w:w="2410" w:type="dxa"/>
            <w:shd w:val="clear" w:color="auto" w:fill="auto"/>
            <w:hideMark/>
          </w:tcPr>
          <w:p w14:paraId="5AB61E8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Dandongadale River</w:t>
            </w:r>
          </w:p>
        </w:tc>
        <w:tc>
          <w:tcPr>
            <w:tcW w:w="3260" w:type="dxa"/>
            <w:shd w:val="clear" w:color="auto" w:fill="auto"/>
            <w:noWrap/>
            <w:hideMark/>
          </w:tcPr>
          <w:p w14:paraId="17BE922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SMZ</w:t>
            </w:r>
            <w:r w:rsidR="00DC06B6">
              <w:rPr>
                <w:rFonts w:asciiTheme="minorHAnsi" w:eastAsia="Times New Roman" w:hAnsiTheme="minorHAnsi" w:cstheme="minorHAnsi"/>
                <w:color w:val="000000"/>
                <w:sz w:val="20"/>
                <w:szCs w:val="20"/>
                <w:lang w:eastAsia="en-AU"/>
              </w:rPr>
              <w:t>.</w:t>
            </w:r>
          </w:p>
        </w:tc>
      </w:tr>
      <w:tr w:rsidR="00B729DE" w:rsidRPr="000B379C" w14:paraId="7D49A029" w14:textId="77777777" w:rsidTr="00963C9B">
        <w:tc>
          <w:tcPr>
            <w:tcW w:w="2000" w:type="dxa"/>
            <w:shd w:val="clear" w:color="auto" w:fill="auto"/>
            <w:hideMark/>
          </w:tcPr>
          <w:p w14:paraId="0A2A839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1C063B6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Myrtleford</w:t>
            </w:r>
          </w:p>
        </w:tc>
        <w:tc>
          <w:tcPr>
            <w:tcW w:w="2410" w:type="dxa"/>
            <w:shd w:val="clear" w:color="auto" w:fill="auto"/>
            <w:hideMark/>
          </w:tcPr>
          <w:p w14:paraId="36219D35"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Humffray River &amp; Riley Creek Area</w:t>
            </w:r>
          </w:p>
        </w:tc>
        <w:tc>
          <w:tcPr>
            <w:tcW w:w="3260" w:type="dxa"/>
            <w:shd w:val="clear" w:color="auto" w:fill="auto"/>
            <w:noWrap/>
            <w:hideMark/>
          </w:tcPr>
          <w:p w14:paraId="4298DC5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200</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 Natural Features Zone</w:t>
            </w:r>
            <w:r w:rsidR="00DC06B6">
              <w:rPr>
                <w:rFonts w:asciiTheme="minorHAnsi" w:eastAsia="Times New Roman" w:hAnsiTheme="minorHAnsi" w:cstheme="minorHAnsi"/>
                <w:color w:val="000000"/>
                <w:sz w:val="20"/>
                <w:szCs w:val="20"/>
                <w:lang w:eastAsia="en-AU"/>
              </w:rPr>
              <w:t>.</w:t>
            </w:r>
          </w:p>
        </w:tc>
      </w:tr>
      <w:tr w:rsidR="00B729DE" w:rsidRPr="000B379C" w14:paraId="0FC21FC9" w14:textId="77777777" w:rsidTr="00963C9B">
        <w:tc>
          <w:tcPr>
            <w:tcW w:w="2000" w:type="dxa"/>
            <w:shd w:val="clear" w:color="auto" w:fill="auto"/>
            <w:hideMark/>
          </w:tcPr>
          <w:p w14:paraId="0C924BB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36E967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Myrtleford</w:t>
            </w:r>
          </w:p>
        </w:tc>
        <w:tc>
          <w:tcPr>
            <w:tcW w:w="2410" w:type="dxa"/>
            <w:shd w:val="clear" w:color="auto" w:fill="auto"/>
            <w:hideMark/>
          </w:tcPr>
          <w:p w14:paraId="248E88C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Reform Hill Walking</w:t>
            </w:r>
          </w:p>
        </w:tc>
        <w:tc>
          <w:tcPr>
            <w:tcW w:w="3260" w:type="dxa"/>
            <w:shd w:val="clear" w:color="auto" w:fill="auto"/>
            <w:noWrap/>
            <w:hideMark/>
          </w:tcPr>
          <w:p w14:paraId="0B2118D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Entire State forest area of Reform Hill</w:t>
            </w:r>
            <w:r w:rsidR="00DC06B6">
              <w:rPr>
                <w:rFonts w:asciiTheme="minorHAnsi" w:eastAsia="Times New Roman" w:hAnsiTheme="minorHAnsi" w:cstheme="minorHAnsi"/>
                <w:color w:val="000000"/>
                <w:sz w:val="20"/>
                <w:szCs w:val="20"/>
                <w:lang w:eastAsia="en-AU"/>
              </w:rPr>
              <w:t>.</w:t>
            </w:r>
          </w:p>
        </w:tc>
      </w:tr>
      <w:tr w:rsidR="00B729DE" w:rsidRPr="000B379C" w14:paraId="724F1984" w14:textId="77777777" w:rsidTr="00963C9B">
        <w:tc>
          <w:tcPr>
            <w:tcW w:w="2000" w:type="dxa"/>
            <w:shd w:val="clear" w:color="auto" w:fill="auto"/>
            <w:hideMark/>
          </w:tcPr>
          <w:p w14:paraId="254A204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27C5683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5B3AC0D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Australian Alps Walking Track, Long Spur (ANP boundary to Mt Wills Historic Area)</w:t>
            </w:r>
            <w:r w:rsidR="00893555">
              <w:rPr>
                <w:rFonts w:asciiTheme="minorHAnsi" w:eastAsia="Times New Roman" w:hAnsiTheme="minorHAnsi" w:cstheme="minorHAnsi"/>
                <w:color w:val="000000"/>
                <w:sz w:val="20"/>
                <w:szCs w:val="20"/>
                <w:lang w:eastAsia="en-AU"/>
              </w:rPr>
              <w:t xml:space="preserve">. </w:t>
            </w:r>
            <w:r w:rsidR="00893555" w:rsidRPr="00893555">
              <w:rPr>
                <w:rFonts w:asciiTheme="minorHAnsi" w:eastAsia="Times New Roman" w:hAnsiTheme="minorHAnsi" w:cstheme="minorHAnsi"/>
                <w:color w:val="000000"/>
                <w:sz w:val="20"/>
                <w:szCs w:val="20"/>
                <w:lang w:eastAsia="en-AU"/>
              </w:rPr>
              <w:t>LCC recommendation</w:t>
            </w:r>
          </w:p>
        </w:tc>
        <w:tc>
          <w:tcPr>
            <w:tcW w:w="3260" w:type="dxa"/>
            <w:shd w:val="clear" w:color="auto" w:fill="auto"/>
            <w:noWrap/>
            <w:hideMark/>
          </w:tcPr>
          <w:p w14:paraId="7804FC4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685367B8" w14:textId="77777777" w:rsidTr="00963C9B">
        <w:tc>
          <w:tcPr>
            <w:tcW w:w="2000" w:type="dxa"/>
            <w:shd w:val="clear" w:color="auto" w:fill="auto"/>
            <w:hideMark/>
          </w:tcPr>
          <w:p w14:paraId="5F92C22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1C3047D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0340B08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Deep Gully Walk</w:t>
            </w:r>
          </w:p>
        </w:tc>
        <w:tc>
          <w:tcPr>
            <w:tcW w:w="3260" w:type="dxa"/>
            <w:shd w:val="clear" w:color="auto" w:fill="auto"/>
            <w:noWrap/>
            <w:hideMark/>
          </w:tcPr>
          <w:p w14:paraId="63C06E4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7103B223" w14:textId="77777777" w:rsidTr="00963C9B">
        <w:tc>
          <w:tcPr>
            <w:tcW w:w="2000" w:type="dxa"/>
            <w:shd w:val="clear" w:color="auto" w:fill="auto"/>
            <w:hideMark/>
          </w:tcPr>
          <w:p w14:paraId="62BEEB1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514DA4C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2AB639F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Lightning Creek Picnic Area</w:t>
            </w:r>
          </w:p>
        </w:tc>
        <w:tc>
          <w:tcPr>
            <w:tcW w:w="3260" w:type="dxa"/>
            <w:shd w:val="clear" w:color="auto" w:fill="auto"/>
            <w:noWrap/>
            <w:hideMark/>
          </w:tcPr>
          <w:p w14:paraId="2BDA4E8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Within SPZ for frog</w:t>
            </w:r>
            <w:r w:rsidR="00DC06B6">
              <w:rPr>
                <w:rFonts w:asciiTheme="minorHAnsi" w:eastAsia="Times New Roman" w:hAnsiTheme="minorHAnsi" w:cstheme="minorHAnsi"/>
                <w:color w:val="000000"/>
                <w:sz w:val="20"/>
                <w:szCs w:val="20"/>
                <w:lang w:eastAsia="en-AU"/>
              </w:rPr>
              <w:t>.</w:t>
            </w:r>
          </w:p>
        </w:tc>
      </w:tr>
      <w:tr w:rsidR="00B729DE" w:rsidRPr="000B379C" w14:paraId="7ECEBC75" w14:textId="77777777" w:rsidTr="00963C9B">
        <w:tc>
          <w:tcPr>
            <w:tcW w:w="2000" w:type="dxa"/>
            <w:shd w:val="clear" w:color="auto" w:fill="auto"/>
            <w:hideMark/>
          </w:tcPr>
          <w:p w14:paraId="35D5D6C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79DB06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2785B2B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Little Snowy Creek</w:t>
            </w:r>
          </w:p>
        </w:tc>
        <w:tc>
          <w:tcPr>
            <w:tcW w:w="3260" w:type="dxa"/>
            <w:shd w:val="clear" w:color="auto" w:fill="auto"/>
            <w:noWrap/>
            <w:hideMark/>
          </w:tcPr>
          <w:p w14:paraId="4F25F90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35178260" w14:textId="77777777" w:rsidTr="00963C9B">
        <w:tc>
          <w:tcPr>
            <w:tcW w:w="2000" w:type="dxa"/>
            <w:shd w:val="clear" w:color="auto" w:fill="auto"/>
            <w:hideMark/>
          </w:tcPr>
          <w:p w14:paraId="5C20C29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FD554CC"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6622F65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Mitta Mitta Historic Reserve</w:t>
            </w:r>
          </w:p>
        </w:tc>
        <w:tc>
          <w:tcPr>
            <w:tcW w:w="3260" w:type="dxa"/>
            <w:shd w:val="clear" w:color="auto" w:fill="auto"/>
            <w:noWrap/>
            <w:hideMark/>
          </w:tcPr>
          <w:p w14:paraId="665063F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538E43CD" w14:textId="77777777" w:rsidTr="00963C9B">
        <w:tc>
          <w:tcPr>
            <w:tcW w:w="2000" w:type="dxa"/>
            <w:shd w:val="clear" w:color="auto" w:fill="auto"/>
            <w:hideMark/>
          </w:tcPr>
          <w:p w14:paraId="61F1649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04AC7B7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6808C404"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Pioneer Mine</w:t>
            </w:r>
          </w:p>
        </w:tc>
        <w:tc>
          <w:tcPr>
            <w:tcW w:w="3260" w:type="dxa"/>
            <w:shd w:val="clear" w:color="auto" w:fill="auto"/>
            <w:noWrap/>
            <w:hideMark/>
          </w:tcPr>
          <w:p w14:paraId="3354B41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5BD7A8FB" w14:textId="77777777" w:rsidTr="00963C9B">
        <w:tc>
          <w:tcPr>
            <w:tcW w:w="2000" w:type="dxa"/>
            <w:shd w:val="clear" w:color="auto" w:fill="auto"/>
            <w:hideMark/>
          </w:tcPr>
          <w:p w14:paraId="13CC011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1451AAB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1C0FEC07"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River Walk</w:t>
            </w:r>
          </w:p>
        </w:tc>
        <w:tc>
          <w:tcPr>
            <w:tcW w:w="3260" w:type="dxa"/>
            <w:shd w:val="clear" w:color="auto" w:fill="auto"/>
            <w:noWrap/>
            <w:hideMark/>
          </w:tcPr>
          <w:p w14:paraId="29DE9A7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 xml:space="preserve">m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B729DE" w:rsidRPr="000B379C" w14:paraId="015FC73B" w14:textId="77777777" w:rsidTr="00963C9B">
        <w:tc>
          <w:tcPr>
            <w:tcW w:w="2000" w:type="dxa"/>
            <w:shd w:val="clear" w:color="auto" w:fill="auto"/>
            <w:hideMark/>
          </w:tcPr>
          <w:p w14:paraId="7B7A8D6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278FC20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511321B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Snowy Creek Picnic Area</w:t>
            </w:r>
          </w:p>
        </w:tc>
        <w:tc>
          <w:tcPr>
            <w:tcW w:w="3260" w:type="dxa"/>
            <w:shd w:val="clear" w:color="auto" w:fill="auto"/>
            <w:noWrap/>
            <w:hideMark/>
          </w:tcPr>
          <w:p w14:paraId="66024D63"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2729E901" w14:textId="77777777" w:rsidTr="00963C9B">
        <w:tc>
          <w:tcPr>
            <w:tcW w:w="2000" w:type="dxa"/>
            <w:shd w:val="clear" w:color="auto" w:fill="auto"/>
            <w:hideMark/>
          </w:tcPr>
          <w:p w14:paraId="526AC400"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4EE1C3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1DBDB56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The Hollow (Walk to Mt Bogong via Granite Flat Spur)</w:t>
            </w:r>
          </w:p>
        </w:tc>
        <w:tc>
          <w:tcPr>
            <w:tcW w:w="3260" w:type="dxa"/>
            <w:shd w:val="clear" w:color="auto" w:fill="auto"/>
            <w:noWrap/>
            <w:hideMark/>
          </w:tcPr>
          <w:p w14:paraId="11E55CE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3E38930F" w14:textId="77777777" w:rsidTr="00963C9B">
        <w:tc>
          <w:tcPr>
            <w:tcW w:w="2000" w:type="dxa"/>
            <w:shd w:val="clear" w:color="auto" w:fill="auto"/>
            <w:hideMark/>
          </w:tcPr>
          <w:p w14:paraId="0DDC921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61DD8E8A"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0BB22C96"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The Mill (beside Mitta Mitta River)</w:t>
            </w:r>
          </w:p>
        </w:tc>
        <w:tc>
          <w:tcPr>
            <w:tcW w:w="3260" w:type="dxa"/>
            <w:shd w:val="clear" w:color="auto" w:fill="auto"/>
            <w:noWrap/>
            <w:hideMark/>
          </w:tcPr>
          <w:p w14:paraId="4D6531E9"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514011B5" w14:textId="77777777" w:rsidTr="00963C9B">
        <w:tc>
          <w:tcPr>
            <w:tcW w:w="2000" w:type="dxa"/>
            <w:shd w:val="clear" w:color="auto" w:fill="auto"/>
            <w:hideMark/>
          </w:tcPr>
          <w:p w14:paraId="1B6E7101"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76F202EF"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3D67874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The Walnuts</w:t>
            </w:r>
          </w:p>
        </w:tc>
        <w:tc>
          <w:tcPr>
            <w:tcW w:w="3260" w:type="dxa"/>
            <w:shd w:val="clear" w:color="auto" w:fill="auto"/>
            <w:noWrap/>
            <w:hideMark/>
          </w:tcPr>
          <w:p w14:paraId="47BDA3C2"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20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 xml:space="preserve">SPZ </w:t>
            </w:r>
            <w:r w:rsidR="00835FD5">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sidR="00DC06B6">
              <w:rPr>
                <w:rFonts w:asciiTheme="minorHAnsi" w:eastAsia="Times New Roman" w:hAnsiTheme="minorHAnsi" w:cstheme="minorHAnsi"/>
                <w:color w:val="000000"/>
                <w:sz w:val="20"/>
                <w:szCs w:val="20"/>
                <w:lang w:eastAsia="en-AU"/>
              </w:rPr>
              <w:t>.</w:t>
            </w:r>
          </w:p>
        </w:tc>
      </w:tr>
      <w:tr w:rsidR="00B729DE" w:rsidRPr="000B379C" w14:paraId="4BDAB7FB" w14:textId="77777777" w:rsidTr="00963C9B">
        <w:tc>
          <w:tcPr>
            <w:tcW w:w="2000" w:type="dxa"/>
            <w:shd w:val="clear" w:color="auto" w:fill="auto"/>
            <w:hideMark/>
          </w:tcPr>
          <w:p w14:paraId="21F42A7E"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North East</w:t>
            </w:r>
            <w:r w:rsidR="00D55ACA">
              <w:t xml:space="preserve"> </w:t>
            </w:r>
            <w:r w:rsidR="00D55ACA" w:rsidRPr="00D55ACA">
              <w:rPr>
                <w:rFonts w:asciiTheme="minorHAnsi" w:eastAsia="Times New Roman" w:hAnsiTheme="minorHAnsi" w:cstheme="minorHAnsi"/>
                <w:color w:val="000000"/>
                <w:sz w:val="20"/>
                <w:szCs w:val="20"/>
                <w:lang w:eastAsia="en-AU"/>
              </w:rPr>
              <w:t>FMAs</w:t>
            </w:r>
          </w:p>
        </w:tc>
        <w:tc>
          <w:tcPr>
            <w:tcW w:w="1417" w:type="dxa"/>
            <w:shd w:val="clear" w:color="auto" w:fill="auto"/>
            <w:noWrap/>
            <w:hideMark/>
          </w:tcPr>
          <w:p w14:paraId="2F0EE02B"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Tallangatta</w:t>
            </w:r>
          </w:p>
        </w:tc>
        <w:tc>
          <w:tcPr>
            <w:tcW w:w="2410" w:type="dxa"/>
            <w:shd w:val="clear" w:color="auto" w:fill="auto"/>
            <w:hideMark/>
          </w:tcPr>
          <w:p w14:paraId="68BA9488"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Water Race Track and Mt Welcome Track</w:t>
            </w:r>
          </w:p>
        </w:tc>
        <w:tc>
          <w:tcPr>
            <w:tcW w:w="3260" w:type="dxa"/>
            <w:shd w:val="clear" w:color="auto" w:fill="auto"/>
            <w:noWrap/>
            <w:hideMark/>
          </w:tcPr>
          <w:p w14:paraId="58E1071D" w14:textId="77777777" w:rsidR="00B729DE" w:rsidRPr="000B379C" w:rsidRDefault="00B729DE" w:rsidP="00B729DE">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 xml:space="preserve">Maintain a 50 </w:t>
            </w:r>
            <w:r w:rsidR="00AD00C3">
              <w:rPr>
                <w:rFonts w:asciiTheme="minorHAnsi" w:eastAsia="Times New Roman" w:hAnsiTheme="minorHAnsi" w:cstheme="minorHAnsi"/>
                <w:color w:val="000000"/>
                <w:sz w:val="20"/>
                <w:szCs w:val="20"/>
                <w:lang w:eastAsia="en-AU"/>
              </w:rPr>
              <w:t>m</w:t>
            </w:r>
            <w:r w:rsidR="00835FD5">
              <w:t xml:space="preserve"> </w:t>
            </w:r>
            <w:r w:rsidR="00835FD5" w:rsidRPr="00835FD5">
              <w:rPr>
                <w:rFonts w:asciiTheme="minorHAnsi" w:eastAsia="Times New Roman" w:hAnsiTheme="minorHAnsi" w:cstheme="minorHAnsi"/>
                <w:color w:val="000000"/>
                <w:sz w:val="20"/>
                <w:szCs w:val="20"/>
                <w:lang w:eastAsia="en-AU"/>
              </w:rPr>
              <w:t>radius</w:t>
            </w:r>
            <w:r w:rsidR="00AD00C3">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SPZ either side of the track</w:t>
            </w:r>
            <w:r w:rsidR="00DC06B6">
              <w:rPr>
                <w:rFonts w:asciiTheme="minorHAnsi" w:eastAsia="Times New Roman" w:hAnsiTheme="minorHAnsi" w:cstheme="minorHAnsi"/>
                <w:color w:val="000000"/>
                <w:sz w:val="20"/>
                <w:szCs w:val="20"/>
                <w:lang w:eastAsia="en-AU"/>
              </w:rPr>
              <w:t>.</w:t>
            </w:r>
          </w:p>
        </w:tc>
      </w:tr>
      <w:tr w:rsidR="00EE595F" w:rsidRPr="000B379C" w14:paraId="746CF59D" w14:textId="77777777" w:rsidTr="00EE595F">
        <w:tc>
          <w:tcPr>
            <w:tcW w:w="2000" w:type="dxa"/>
            <w:shd w:val="clear" w:color="auto" w:fill="auto"/>
            <w:hideMark/>
          </w:tcPr>
          <w:p w14:paraId="20D0E6D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0935552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Benalla</w:t>
            </w:r>
          </w:p>
        </w:tc>
        <w:tc>
          <w:tcPr>
            <w:tcW w:w="2410" w:type="dxa"/>
            <w:shd w:val="clear" w:color="auto" w:fill="auto"/>
            <w:hideMark/>
          </w:tcPr>
          <w:p w14:paraId="5E0F5FE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James Reserve</w:t>
            </w:r>
          </w:p>
        </w:tc>
        <w:tc>
          <w:tcPr>
            <w:tcW w:w="3260" w:type="dxa"/>
            <w:shd w:val="clear" w:color="auto" w:fill="auto"/>
            <w:noWrap/>
            <w:hideMark/>
          </w:tcPr>
          <w:p w14:paraId="0EDDF78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0B379C">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 xml:space="preserve">radius </w:t>
            </w:r>
            <w:r w:rsidRPr="000B379C">
              <w:rPr>
                <w:rFonts w:asciiTheme="minorHAnsi" w:eastAsia="Times New Roman" w:hAnsiTheme="minorHAnsi" w:cstheme="minorHAnsi"/>
                <w:color w:val="000000"/>
                <w:sz w:val="20"/>
                <w:szCs w:val="20"/>
                <w:lang w:eastAsia="en-AU"/>
              </w:rPr>
              <w:t xml:space="preserve">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28F85EF9" w14:textId="77777777" w:rsidTr="00EE595F">
        <w:tc>
          <w:tcPr>
            <w:tcW w:w="2000" w:type="dxa"/>
            <w:shd w:val="clear" w:color="auto" w:fill="auto"/>
            <w:hideMark/>
          </w:tcPr>
          <w:p w14:paraId="13177B8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06E9B3E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Benalla</w:t>
            </w:r>
          </w:p>
        </w:tc>
        <w:tc>
          <w:tcPr>
            <w:tcW w:w="2410" w:type="dxa"/>
            <w:shd w:val="clear" w:color="auto" w:fill="auto"/>
            <w:hideMark/>
          </w:tcPr>
          <w:p w14:paraId="4EA71C3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Jones</w:t>
            </w:r>
          </w:p>
        </w:tc>
        <w:tc>
          <w:tcPr>
            <w:tcW w:w="3260" w:type="dxa"/>
            <w:shd w:val="clear" w:color="auto" w:fill="auto"/>
            <w:noWrap/>
            <w:hideMark/>
          </w:tcPr>
          <w:p w14:paraId="7BF2B43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C87DE2D" w14:textId="77777777" w:rsidTr="00EE595F">
        <w:tc>
          <w:tcPr>
            <w:tcW w:w="2000" w:type="dxa"/>
            <w:shd w:val="clear" w:color="auto" w:fill="auto"/>
            <w:hideMark/>
          </w:tcPr>
          <w:p w14:paraId="5B604AE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18264E9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Benalla</w:t>
            </w:r>
          </w:p>
        </w:tc>
        <w:tc>
          <w:tcPr>
            <w:tcW w:w="2410" w:type="dxa"/>
            <w:shd w:val="clear" w:color="auto" w:fill="auto"/>
            <w:hideMark/>
          </w:tcPr>
          <w:p w14:paraId="10A1EC6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Kelly Tree</w:t>
            </w:r>
          </w:p>
        </w:tc>
        <w:tc>
          <w:tcPr>
            <w:tcW w:w="3260" w:type="dxa"/>
            <w:shd w:val="clear" w:color="auto" w:fill="auto"/>
            <w:noWrap/>
            <w:hideMark/>
          </w:tcPr>
          <w:p w14:paraId="2EF79E7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04DDDEF8" w14:textId="77777777" w:rsidTr="00EE595F">
        <w:tc>
          <w:tcPr>
            <w:tcW w:w="2000" w:type="dxa"/>
            <w:shd w:val="clear" w:color="auto" w:fill="auto"/>
            <w:hideMark/>
          </w:tcPr>
          <w:p w14:paraId="33634A1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031E94B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Benalla</w:t>
            </w:r>
          </w:p>
        </w:tc>
        <w:tc>
          <w:tcPr>
            <w:tcW w:w="2410" w:type="dxa"/>
            <w:shd w:val="clear" w:color="auto" w:fill="auto"/>
            <w:hideMark/>
          </w:tcPr>
          <w:p w14:paraId="473B54E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Leerson Hill Track</w:t>
            </w:r>
          </w:p>
        </w:tc>
        <w:tc>
          <w:tcPr>
            <w:tcW w:w="3260" w:type="dxa"/>
            <w:shd w:val="clear" w:color="auto" w:fill="auto"/>
            <w:noWrap/>
            <w:hideMark/>
          </w:tcPr>
          <w:p w14:paraId="4A35969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7B703993" w14:textId="77777777" w:rsidTr="00EE595F">
        <w:tc>
          <w:tcPr>
            <w:tcW w:w="2000" w:type="dxa"/>
            <w:shd w:val="clear" w:color="auto" w:fill="auto"/>
            <w:hideMark/>
          </w:tcPr>
          <w:p w14:paraId="4EBF7C9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231BF5B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Benalla</w:t>
            </w:r>
          </w:p>
        </w:tc>
        <w:tc>
          <w:tcPr>
            <w:tcW w:w="2410" w:type="dxa"/>
            <w:shd w:val="clear" w:color="auto" w:fill="auto"/>
            <w:hideMark/>
          </w:tcPr>
          <w:p w14:paraId="02AF2CA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Lima Creek Falls Track</w:t>
            </w:r>
          </w:p>
        </w:tc>
        <w:tc>
          <w:tcPr>
            <w:tcW w:w="3260" w:type="dxa"/>
            <w:shd w:val="clear" w:color="auto" w:fill="auto"/>
            <w:noWrap/>
            <w:hideMark/>
          </w:tcPr>
          <w:p w14:paraId="1551BA9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1A9500C7" w14:textId="77777777" w:rsidTr="00EE595F">
        <w:tc>
          <w:tcPr>
            <w:tcW w:w="2000" w:type="dxa"/>
            <w:shd w:val="clear" w:color="auto" w:fill="auto"/>
            <w:hideMark/>
          </w:tcPr>
          <w:p w14:paraId="1B5DC3E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77302B6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Benalla</w:t>
            </w:r>
          </w:p>
        </w:tc>
        <w:tc>
          <w:tcPr>
            <w:tcW w:w="2410" w:type="dxa"/>
            <w:shd w:val="clear" w:color="auto" w:fill="auto"/>
            <w:hideMark/>
          </w:tcPr>
          <w:p w14:paraId="0DFF30F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Lima Creek Track</w:t>
            </w:r>
          </w:p>
        </w:tc>
        <w:tc>
          <w:tcPr>
            <w:tcW w:w="3260" w:type="dxa"/>
            <w:shd w:val="clear" w:color="auto" w:fill="auto"/>
            <w:noWrap/>
            <w:hideMark/>
          </w:tcPr>
          <w:p w14:paraId="1206667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513A6EC8" w14:textId="77777777" w:rsidTr="00EE595F">
        <w:tc>
          <w:tcPr>
            <w:tcW w:w="2000" w:type="dxa"/>
            <w:shd w:val="clear" w:color="auto" w:fill="auto"/>
            <w:hideMark/>
          </w:tcPr>
          <w:p w14:paraId="614B923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2B34D2C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Benalla</w:t>
            </w:r>
          </w:p>
        </w:tc>
        <w:tc>
          <w:tcPr>
            <w:tcW w:w="2410" w:type="dxa"/>
            <w:shd w:val="clear" w:color="auto" w:fill="auto"/>
            <w:hideMark/>
          </w:tcPr>
          <w:p w14:paraId="2486AF6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Stringybark Creek</w:t>
            </w:r>
          </w:p>
        </w:tc>
        <w:tc>
          <w:tcPr>
            <w:tcW w:w="3260" w:type="dxa"/>
            <w:shd w:val="clear" w:color="auto" w:fill="auto"/>
            <w:noWrap/>
            <w:hideMark/>
          </w:tcPr>
          <w:p w14:paraId="5E03C21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382934C9" w14:textId="77777777" w:rsidTr="00EE595F">
        <w:tc>
          <w:tcPr>
            <w:tcW w:w="2000" w:type="dxa"/>
            <w:shd w:val="clear" w:color="auto" w:fill="auto"/>
            <w:hideMark/>
          </w:tcPr>
          <w:p w14:paraId="49B8DAD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53B0C21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Benalla</w:t>
            </w:r>
          </w:p>
        </w:tc>
        <w:tc>
          <w:tcPr>
            <w:tcW w:w="2410" w:type="dxa"/>
            <w:shd w:val="clear" w:color="auto" w:fill="auto"/>
            <w:hideMark/>
          </w:tcPr>
          <w:p w14:paraId="3F1412C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Toombullup North School Site</w:t>
            </w:r>
          </w:p>
        </w:tc>
        <w:tc>
          <w:tcPr>
            <w:tcW w:w="3260" w:type="dxa"/>
            <w:shd w:val="clear" w:color="auto" w:fill="auto"/>
            <w:noWrap/>
            <w:hideMark/>
          </w:tcPr>
          <w:p w14:paraId="00221FC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72AF7A17" w14:textId="77777777" w:rsidTr="00EE595F">
        <w:tc>
          <w:tcPr>
            <w:tcW w:w="2000" w:type="dxa"/>
            <w:shd w:val="clear" w:color="auto" w:fill="auto"/>
            <w:hideMark/>
          </w:tcPr>
          <w:p w14:paraId="1FDADEA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2A9CC0E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5AA0362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12 Mile Reserve</w:t>
            </w:r>
          </w:p>
        </w:tc>
        <w:tc>
          <w:tcPr>
            <w:tcW w:w="3260" w:type="dxa"/>
            <w:shd w:val="clear" w:color="auto" w:fill="auto"/>
            <w:noWrap/>
            <w:hideMark/>
          </w:tcPr>
          <w:p w14:paraId="4F4A5BC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7672FC97" w14:textId="77777777" w:rsidTr="00EE595F">
        <w:tc>
          <w:tcPr>
            <w:tcW w:w="2000" w:type="dxa"/>
            <w:shd w:val="clear" w:color="auto" w:fill="auto"/>
            <w:hideMark/>
          </w:tcPr>
          <w:p w14:paraId="50EBC94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00958BA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041A430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Australian Alps Walking Track (Mt Sunday to Mt McDonald)</w:t>
            </w:r>
            <w:r>
              <w:rPr>
                <w:rFonts w:asciiTheme="minorHAnsi" w:eastAsia="Times New Roman" w:hAnsiTheme="minorHAnsi" w:cstheme="minorHAnsi"/>
                <w:color w:val="000000"/>
                <w:sz w:val="20"/>
                <w:szCs w:val="20"/>
                <w:lang w:eastAsia="en-AU"/>
              </w:rPr>
              <w:t xml:space="preserve">. </w:t>
            </w:r>
            <w:r w:rsidRPr="00893555">
              <w:rPr>
                <w:rFonts w:asciiTheme="minorHAnsi" w:eastAsia="Times New Roman" w:hAnsiTheme="minorHAnsi" w:cstheme="minorHAnsi"/>
                <w:color w:val="000000"/>
                <w:sz w:val="20"/>
                <w:szCs w:val="20"/>
                <w:lang w:eastAsia="en-AU"/>
              </w:rPr>
              <w:t>LCC recommendation</w:t>
            </w:r>
          </w:p>
        </w:tc>
        <w:tc>
          <w:tcPr>
            <w:tcW w:w="3260" w:type="dxa"/>
            <w:shd w:val="clear" w:color="auto" w:fill="auto"/>
            <w:noWrap/>
            <w:hideMark/>
          </w:tcPr>
          <w:p w14:paraId="7E895AF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7051A182" w14:textId="77777777" w:rsidTr="00EE595F">
        <w:tc>
          <w:tcPr>
            <w:tcW w:w="2000" w:type="dxa"/>
            <w:shd w:val="clear" w:color="auto" w:fill="auto"/>
            <w:hideMark/>
          </w:tcPr>
          <w:p w14:paraId="3451256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2815376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50FAAFA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Bains Bridge</w:t>
            </w:r>
          </w:p>
        </w:tc>
        <w:tc>
          <w:tcPr>
            <w:tcW w:w="3260" w:type="dxa"/>
            <w:shd w:val="clear" w:color="auto" w:fill="auto"/>
            <w:noWrap/>
            <w:hideMark/>
          </w:tcPr>
          <w:p w14:paraId="3C324A1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07CFA82" w14:textId="77777777" w:rsidTr="00EE595F">
        <w:tc>
          <w:tcPr>
            <w:tcW w:w="2000" w:type="dxa"/>
            <w:shd w:val="clear" w:color="auto" w:fill="auto"/>
            <w:hideMark/>
          </w:tcPr>
          <w:p w14:paraId="06ADDEC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574951F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32D93A8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Bindaree Falls</w:t>
            </w:r>
          </w:p>
        </w:tc>
        <w:tc>
          <w:tcPr>
            <w:tcW w:w="3260" w:type="dxa"/>
            <w:shd w:val="clear" w:color="auto" w:fill="auto"/>
            <w:noWrap/>
            <w:hideMark/>
          </w:tcPr>
          <w:p w14:paraId="52A64A4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6A85AD98" w14:textId="77777777" w:rsidTr="00EE595F">
        <w:tc>
          <w:tcPr>
            <w:tcW w:w="2000" w:type="dxa"/>
            <w:shd w:val="clear" w:color="auto" w:fill="auto"/>
            <w:hideMark/>
          </w:tcPr>
          <w:p w14:paraId="65A3303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407D391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1F033CE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Blue Range Creek</w:t>
            </w:r>
          </w:p>
        </w:tc>
        <w:tc>
          <w:tcPr>
            <w:tcW w:w="3260" w:type="dxa"/>
            <w:shd w:val="clear" w:color="auto" w:fill="auto"/>
            <w:noWrap/>
            <w:hideMark/>
          </w:tcPr>
          <w:p w14:paraId="5A437FA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0834F1FB" w14:textId="77777777" w:rsidTr="00EE595F">
        <w:tc>
          <w:tcPr>
            <w:tcW w:w="2000" w:type="dxa"/>
            <w:shd w:val="clear" w:color="auto" w:fill="auto"/>
            <w:hideMark/>
          </w:tcPr>
          <w:p w14:paraId="25617E5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28383BC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1059096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Burns Bridge</w:t>
            </w:r>
          </w:p>
        </w:tc>
        <w:tc>
          <w:tcPr>
            <w:tcW w:w="3260" w:type="dxa"/>
            <w:shd w:val="clear" w:color="auto" w:fill="auto"/>
            <w:noWrap/>
            <w:hideMark/>
          </w:tcPr>
          <w:p w14:paraId="42CB317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489230E1" w14:textId="77777777" w:rsidTr="00EE595F">
        <w:tc>
          <w:tcPr>
            <w:tcW w:w="2000" w:type="dxa"/>
            <w:shd w:val="clear" w:color="auto" w:fill="auto"/>
            <w:hideMark/>
          </w:tcPr>
          <w:p w14:paraId="7233DE8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4AEDEC8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2497526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Buttercup Creek</w:t>
            </w:r>
          </w:p>
        </w:tc>
        <w:tc>
          <w:tcPr>
            <w:tcW w:w="3260" w:type="dxa"/>
            <w:shd w:val="clear" w:color="auto" w:fill="auto"/>
            <w:noWrap/>
            <w:hideMark/>
          </w:tcPr>
          <w:p w14:paraId="5C411A1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77DD7BF" w14:textId="77777777" w:rsidTr="00EE595F">
        <w:tc>
          <w:tcPr>
            <w:tcW w:w="2000" w:type="dxa"/>
            <w:shd w:val="clear" w:color="auto" w:fill="auto"/>
            <w:hideMark/>
          </w:tcPr>
          <w:p w14:paraId="2B6A09B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1E04AE5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34A1242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Carters Road</w:t>
            </w:r>
          </w:p>
        </w:tc>
        <w:tc>
          <w:tcPr>
            <w:tcW w:w="3260" w:type="dxa"/>
            <w:shd w:val="clear" w:color="auto" w:fill="auto"/>
            <w:noWrap/>
            <w:hideMark/>
          </w:tcPr>
          <w:p w14:paraId="24F5099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4AC309C3" w14:textId="77777777" w:rsidTr="00EE595F">
        <w:tc>
          <w:tcPr>
            <w:tcW w:w="2000" w:type="dxa"/>
            <w:shd w:val="clear" w:color="auto" w:fill="auto"/>
            <w:hideMark/>
          </w:tcPr>
          <w:p w14:paraId="61CA97D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342F408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13CB9B2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Craig Hut</w:t>
            </w:r>
          </w:p>
        </w:tc>
        <w:tc>
          <w:tcPr>
            <w:tcW w:w="3260" w:type="dxa"/>
            <w:shd w:val="clear" w:color="auto" w:fill="auto"/>
            <w:noWrap/>
            <w:hideMark/>
          </w:tcPr>
          <w:p w14:paraId="050C7A7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200</w:t>
            </w:r>
            <w:r>
              <w:rPr>
                <w:rFonts w:asciiTheme="minorHAnsi" w:eastAsia="Times New Roman" w:hAnsiTheme="minorHAnsi" w:cstheme="minorHAnsi"/>
                <w:color w:val="000000"/>
                <w:sz w:val="20"/>
                <w:szCs w:val="20"/>
                <w:lang w:eastAsia="en-AU"/>
              </w:rPr>
              <w:t xml:space="preserve"> </w:t>
            </w:r>
            <w:r w:rsidRPr="000B379C">
              <w:rPr>
                <w:rFonts w:asciiTheme="minorHAnsi" w:eastAsia="Times New Roman" w:hAnsiTheme="minorHAnsi" w:cstheme="minorHAnsi"/>
                <w:color w:val="000000"/>
                <w:sz w:val="20"/>
                <w:szCs w:val="20"/>
                <w:lang w:eastAsia="en-AU"/>
              </w:rPr>
              <w:t>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33F7BD0" w14:textId="77777777" w:rsidTr="00EE595F">
        <w:tc>
          <w:tcPr>
            <w:tcW w:w="2000" w:type="dxa"/>
            <w:shd w:val="clear" w:color="auto" w:fill="auto"/>
            <w:hideMark/>
          </w:tcPr>
          <w:p w14:paraId="375A523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1F10A95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5D3CA87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Craig Hut</w:t>
            </w:r>
          </w:p>
        </w:tc>
        <w:tc>
          <w:tcPr>
            <w:tcW w:w="3260" w:type="dxa"/>
            <w:shd w:val="clear" w:color="auto" w:fill="auto"/>
            <w:noWrap/>
            <w:hideMark/>
          </w:tcPr>
          <w:p w14:paraId="7B18033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71D8D4AB" w14:textId="77777777" w:rsidTr="00EE595F">
        <w:tc>
          <w:tcPr>
            <w:tcW w:w="2000" w:type="dxa"/>
            <w:shd w:val="clear" w:color="auto" w:fill="auto"/>
            <w:hideMark/>
          </w:tcPr>
          <w:p w14:paraId="157DD51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1763ECB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6F7C951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Grannys Flat</w:t>
            </w:r>
          </w:p>
        </w:tc>
        <w:tc>
          <w:tcPr>
            <w:tcW w:w="3260" w:type="dxa"/>
            <w:shd w:val="clear" w:color="auto" w:fill="auto"/>
            <w:noWrap/>
            <w:hideMark/>
          </w:tcPr>
          <w:p w14:paraId="196FD20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53A72BA" w14:textId="77777777" w:rsidTr="00EE595F">
        <w:tc>
          <w:tcPr>
            <w:tcW w:w="2000" w:type="dxa"/>
            <w:shd w:val="clear" w:color="auto" w:fill="auto"/>
            <w:hideMark/>
          </w:tcPr>
          <w:p w14:paraId="26638F9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548799C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7124051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Holylands</w:t>
            </w:r>
          </w:p>
        </w:tc>
        <w:tc>
          <w:tcPr>
            <w:tcW w:w="3260" w:type="dxa"/>
            <w:shd w:val="clear" w:color="auto" w:fill="auto"/>
            <w:noWrap/>
            <w:hideMark/>
          </w:tcPr>
          <w:p w14:paraId="0DE354D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0B73A818" w14:textId="77777777" w:rsidTr="00EE595F">
        <w:tc>
          <w:tcPr>
            <w:tcW w:w="2000" w:type="dxa"/>
            <w:shd w:val="clear" w:color="auto" w:fill="auto"/>
            <w:hideMark/>
          </w:tcPr>
          <w:p w14:paraId="0E50335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35CF894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75D1FA0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Howqua Bridle Track (also known as Howqua Feeder Track)</w:t>
            </w:r>
          </w:p>
        </w:tc>
        <w:tc>
          <w:tcPr>
            <w:tcW w:w="3260" w:type="dxa"/>
            <w:shd w:val="clear" w:color="auto" w:fill="auto"/>
            <w:noWrap/>
            <w:hideMark/>
          </w:tcPr>
          <w:p w14:paraId="1371AFD8"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4216C501" w14:textId="77777777" w:rsidTr="00EE595F">
        <w:tc>
          <w:tcPr>
            <w:tcW w:w="2000" w:type="dxa"/>
            <w:shd w:val="clear" w:color="auto" w:fill="auto"/>
            <w:hideMark/>
          </w:tcPr>
          <w:p w14:paraId="6F04642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1683184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3E47ACE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Knockwood Reserve</w:t>
            </w:r>
          </w:p>
        </w:tc>
        <w:tc>
          <w:tcPr>
            <w:tcW w:w="3260" w:type="dxa"/>
            <w:shd w:val="clear" w:color="auto" w:fill="auto"/>
            <w:noWrap/>
            <w:hideMark/>
          </w:tcPr>
          <w:p w14:paraId="5EC18BA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A16592A" w14:textId="77777777" w:rsidTr="00EE595F">
        <w:tc>
          <w:tcPr>
            <w:tcW w:w="2000" w:type="dxa"/>
            <w:shd w:val="clear" w:color="auto" w:fill="auto"/>
            <w:hideMark/>
          </w:tcPr>
          <w:p w14:paraId="7E909A9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0C86996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22B7A71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Low Saddle</w:t>
            </w:r>
          </w:p>
        </w:tc>
        <w:tc>
          <w:tcPr>
            <w:tcW w:w="3260" w:type="dxa"/>
            <w:shd w:val="clear" w:color="auto" w:fill="auto"/>
            <w:noWrap/>
            <w:hideMark/>
          </w:tcPr>
          <w:p w14:paraId="7A92BAD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5D2E56A7" w14:textId="77777777" w:rsidTr="00EE595F">
        <w:tc>
          <w:tcPr>
            <w:tcW w:w="2000" w:type="dxa"/>
            <w:shd w:val="clear" w:color="auto" w:fill="auto"/>
            <w:hideMark/>
          </w:tcPr>
          <w:p w14:paraId="76678DB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7DB500D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23EF3ED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Mitchell's Bridle Track</w:t>
            </w:r>
          </w:p>
        </w:tc>
        <w:tc>
          <w:tcPr>
            <w:tcW w:w="3260" w:type="dxa"/>
            <w:shd w:val="clear" w:color="auto" w:fill="auto"/>
            <w:noWrap/>
            <w:hideMark/>
          </w:tcPr>
          <w:p w14:paraId="2C4B3B4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7FFECF97" w14:textId="77777777" w:rsidTr="00EE595F">
        <w:tc>
          <w:tcPr>
            <w:tcW w:w="2000" w:type="dxa"/>
            <w:shd w:val="clear" w:color="auto" w:fill="auto"/>
            <w:hideMark/>
          </w:tcPr>
          <w:p w14:paraId="55BF3D8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24A83D5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6546B9A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Plain Creek</w:t>
            </w:r>
          </w:p>
        </w:tc>
        <w:tc>
          <w:tcPr>
            <w:tcW w:w="3260" w:type="dxa"/>
            <w:shd w:val="clear" w:color="auto" w:fill="auto"/>
            <w:noWrap/>
            <w:hideMark/>
          </w:tcPr>
          <w:p w14:paraId="654E1815"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155E80DE" w14:textId="77777777" w:rsidTr="00EE595F">
        <w:tc>
          <w:tcPr>
            <w:tcW w:w="2000" w:type="dxa"/>
            <w:shd w:val="clear" w:color="auto" w:fill="auto"/>
            <w:hideMark/>
          </w:tcPr>
          <w:p w14:paraId="6D6EDE9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515F62E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5361724F"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Running Creek</w:t>
            </w:r>
          </w:p>
        </w:tc>
        <w:tc>
          <w:tcPr>
            <w:tcW w:w="3260" w:type="dxa"/>
            <w:shd w:val="clear" w:color="auto" w:fill="auto"/>
            <w:noWrap/>
            <w:hideMark/>
          </w:tcPr>
          <w:p w14:paraId="5C6B245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752913F4" w14:textId="77777777" w:rsidTr="00EE595F">
        <w:tc>
          <w:tcPr>
            <w:tcW w:w="2000" w:type="dxa"/>
            <w:shd w:val="clear" w:color="auto" w:fill="auto"/>
            <w:hideMark/>
          </w:tcPr>
          <w:p w14:paraId="658274E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58CB9ADB"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1600B4B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Snake Reserve</w:t>
            </w:r>
          </w:p>
        </w:tc>
        <w:tc>
          <w:tcPr>
            <w:tcW w:w="3260" w:type="dxa"/>
            <w:shd w:val="clear" w:color="auto" w:fill="auto"/>
            <w:noWrap/>
            <w:hideMark/>
          </w:tcPr>
          <w:p w14:paraId="34211B8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14E6F410" w14:textId="77777777" w:rsidTr="00EE595F">
        <w:tc>
          <w:tcPr>
            <w:tcW w:w="2000" w:type="dxa"/>
            <w:shd w:val="clear" w:color="auto" w:fill="auto"/>
            <w:hideMark/>
          </w:tcPr>
          <w:p w14:paraId="43EF6DA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534E7CC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0516BC3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Timbertop</w:t>
            </w:r>
          </w:p>
        </w:tc>
        <w:tc>
          <w:tcPr>
            <w:tcW w:w="3260" w:type="dxa"/>
            <w:shd w:val="clear" w:color="auto" w:fill="auto"/>
            <w:noWrap/>
            <w:hideMark/>
          </w:tcPr>
          <w:p w14:paraId="543F212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either side of the track</w:t>
            </w:r>
            <w:r>
              <w:rPr>
                <w:rFonts w:asciiTheme="minorHAnsi" w:eastAsia="Times New Roman" w:hAnsiTheme="minorHAnsi" w:cstheme="minorHAnsi"/>
                <w:color w:val="000000"/>
                <w:sz w:val="20"/>
                <w:szCs w:val="20"/>
                <w:lang w:eastAsia="en-AU"/>
              </w:rPr>
              <w:t>.</w:t>
            </w:r>
          </w:p>
        </w:tc>
      </w:tr>
      <w:tr w:rsidR="00EE595F" w:rsidRPr="000B379C" w14:paraId="11A13239" w14:textId="77777777" w:rsidTr="00EE595F">
        <w:tc>
          <w:tcPr>
            <w:tcW w:w="2000" w:type="dxa"/>
            <w:shd w:val="clear" w:color="auto" w:fill="auto"/>
            <w:hideMark/>
          </w:tcPr>
          <w:p w14:paraId="7B2DD410"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282D6A3E"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71518CE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Tomahawk Hut</w:t>
            </w:r>
          </w:p>
        </w:tc>
        <w:tc>
          <w:tcPr>
            <w:tcW w:w="3260" w:type="dxa"/>
            <w:shd w:val="clear" w:color="auto" w:fill="auto"/>
            <w:noWrap/>
            <w:hideMark/>
          </w:tcPr>
          <w:p w14:paraId="6096BB6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39BACBE2" w14:textId="77777777" w:rsidTr="00EE595F">
        <w:tc>
          <w:tcPr>
            <w:tcW w:w="2000" w:type="dxa"/>
            <w:shd w:val="clear" w:color="auto" w:fill="auto"/>
            <w:hideMark/>
          </w:tcPr>
          <w:p w14:paraId="70105E37"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3EFB55F2"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4B1D0964"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Tunnel Bend</w:t>
            </w:r>
          </w:p>
        </w:tc>
        <w:tc>
          <w:tcPr>
            <w:tcW w:w="3260" w:type="dxa"/>
            <w:shd w:val="clear" w:color="auto" w:fill="auto"/>
            <w:noWrap/>
            <w:hideMark/>
          </w:tcPr>
          <w:p w14:paraId="33FE316C"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62208D52" w14:textId="77777777" w:rsidTr="00EE595F">
        <w:tc>
          <w:tcPr>
            <w:tcW w:w="2000" w:type="dxa"/>
            <w:shd w:val="clear" w:color="auto" w:fill="auto"/>
            <w:hideMark/>
          </w:tcPr>
          <w:p w14:paraId="4E2C7A29"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1B5767AA"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0330A66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Upper Jamieson Hut</w:t>
            </w:r>
          </w:p>
        </w:tc>
        <w:tc>
          <w:tcPr>
            <w:tcW w:w="3260" w:type="dxa"/>
            <w:shd w:val="clear" w:color="auto" w:fill="auto"/>
            <w:noWrap/>
            <w:hideMark/>
          </w:tcPr>
          <w:p w14:paraId="7C6C4F0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r w:rsidR="00EE595F" w:rsidRPr="000B379C" w14:paraId="39FFD651" w14:textId="77777777" w:rsidTr="00EE595F">
        <w:tc>
          <w:tcPr>
            <w:tcW w:w="2000" w:type="dxa"/>
            <w:shd w:val="clear" w:color="auto" w:fill="auto"/>
            <w:hideMark/>
          </w:tcPr>
          <w:p w14:paraId="15DA622D"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264216">
              <w:rPr>
                <w:rFonts w:asciiTheme="minorHAnsi" w:eastAsia="Times New Roman" w:hAnsiTheme="minorHAnsi" w:cstheme="minorHAnsi"/>
                <w:color w:val="000000"/>
                <w:sz w:val="20"/>
                <w:szCs w:val="20"/>
                <w:lang w:eastAsia="en-AU"/>
              </w:rPr>
              <w:t>North East FMAs</w:t>
            </w:r>
          </w:p>
        </w:tc>
        <w:tc>
          <w:tcPr>
            <w:tcW w:w="1417" w:type="dxa"/>
            <w:shd w:val="clear" w:color="auto" w:fill="auto"/>
            <w:noWrap/>
            <w:hideMark/>
          </w:tcPr>
          <w:p w14:paraId="75F51496"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Mansfield</w:t>
            </w:r>
          </w:p>
        </w:tc>
        <w:tc>
          <w:tcPr>
            <w:tcW w:w="2410" w:type="dxa"/>
            <w:shd w:val="clear" w:color="auto" w:fill="auto"/>
            <w:hideMark/>
          </w:tcPr>
          <w:p w14:paraId="5623C031"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Wrens Flat</w:t>
            </w:r>
          </w:p>
        </w:tc>
        <w:tc>
          <w:tcPr>
            <w:tcW w:w="3260" w:type="dxa"/>
            <w:shd w:val="clear" w:color="auto" w:fill="auto"/>
            <w:noWrap/>
            <w:hideMark/>
          </w:tcPr>
          <w:p w14:paraId="349101D3" w14:textId="77777777" w:rsidR="00EE595F" w:rsidRPr="000B379C" w:rsidRDefault="00EE595F" w:rsidP="006641C7">
            <w:pPr>
              <w:spacing w:after="0" w:line="240" w:lineRule="auto"/>
              <w:rPr>
                <w:rFonts w:asciiTheme="minorHAnsi" w:eastAsia="Times New Roman" w:hAnsiTheme="minorHAnsi" w:cstheme="minorHAnsi"/>
                <w:color w:val="000000"/>
                <w:sz w:val="20"/>
                <w:szCs w:val="20"/>
                <w:lang w:eastAsia="en-AU"/>
              </w:rPr>
            </w:pPr>
            <w:r w:rsidRPr="000B379C">
              <w:rPr>
                <w:rFonts w:asciiTheme="minorHAnsi" w:eastAsia="Times New Roman" w:hAnsiTheme="minorHAnsi" w:cstheme="minorHAnsi"/>
                <w:color w:val="000000"/>
                <w:sz w:val="20"/>
                <w:szCs w:val="20"/>
                <w:lang w:eastAsia="en-AU"/>
              </w:rPr>
              <w:t>Maintain a 50</w:t>
            </w:r>
            <w:r>
              <w:rPr>
                <w:rFonts w:asciiTheme="minorHAnsi" w:eastAsia="Times New Roman" w:hAnsiTheme="minorHAnsi" w:cstheme="minorHAnsi"/>
                <w:color w:val="000000"/>
                <w:sz w:val="20"/>
                <w:szCs w:val="20"/>
                <w:lang w:eastAsia="en-AU"/>
              </w:rPr>
              <w:t xml:space="preserve"> m</w:t>
            </w:r>
            <w:r w:rsidRPr="00EE595F">
              <w:rPr>
                <w:rFonts w:asciiTheme="minorHAnsi" w:eastAsia="Times New Roman" w:hAnsiTheme="minorHAnsi" w:cstheme="minorHAnsi"/>
                <w:color w:val="000000"/>
                <w:sz w:val="20"/>
                <w:szCs w:val="20"/>
                <w:lang w:eastAsia="en-AU"/>
              </w:rPr>
              <w:t xml:space="preserve"> </w:t>
            </w:r>
            <w:r w:rsidRPr="00B30B8D">
              <w:rPr>
                <w:rFonts w:asciiTheme="minorHAnsi" w:eastAsia="Times New Roman" w:hAnsiTheme="minorHAnsi" w:cstheme="minorHAnsi"/>
                <w:color w:val="000000"/>
                <w:sz w:val="20"/>
                <w:szCs w:val="20"/>
                <w:lang w:eastAsia="en-AU"/>
              </w:rPr>
              <w:t>radius</w:t>
            </w:r>
            <w:r w:rsidRPr="000B379C">
              <w:rPr>
                <w:rFonts w:asciiTheme="minorHAnsi" w:eastAsia="Times New Roman" w:hAnsiTheme="minorHAnsi" w:cstheme="minorHAnsi"/>
                <w:color w:val="000000"/>
                <w:sz w:val="20"/>
                <w:szCs w:val="20"/>
                <w:lang w:eastAsia="en-AU"/>
              </w:rPr>
              <w:t xml:space="preserve"> SPZ </w:t>
            </w:r>
            <w:r>
              <w:rPr>
                <w:rFonts w:asciiTheme="minorHAnsi" w:eastAsia="Times New Roman" w:hAnsiTheme="minorHAnsi" w:cstheme="minorHAnsi"/>
                <w:color w:val="000000"/>
                <w:sz w:val="20"/>
                <w:szCs w:val="20"/>
                <w:lang w:eastAsia="en-AU"/>
              </w:rPr>
              <w:t>over</w:t>
            </w:r>
            <w:r w:rsidRPr="000B379C">
              <w:rPr>
                <w:rFonts w:asciiTheme="minorHAnsi" w:eastAsia="Times New Roman" w:hAnsiTheme="minorHAnsi" w:cstheme="minorHAnsi"/>
                <w:color w:val="000000"/>
                <w:sz w:val="20"/>
                <w:szCs w:val="20"/>
                <w:lang w:eastAsia="en-AU"/>
              </w:rPr>
              <w:t xml:space="preserve"> the site</w:t>
            </w:r>
            <w:r>
              <w:rPr>
                <w:rFonts w:asciiTheme="minorHAnsi" w:eastAsia="Times New Roman" w:hAnsiTheme="minorHAnsi" w:cstheme="minorHAnsi"/>
                <w:color w:val="000000"/>
                <w:sz w:val="20"/>
                <w:szCs w:val="20"/>
                <w:lang w:eastAsia="en-AU"/>
              </w:rPr>
              <w:t>.</w:t>
            </w:r>
          </w:p>
        </w:tc>
      </w:tr>
    </w:tbl>
    <w:p w14:paraId="26CDB306" w14:textId="77777777" w:rsidR="00A330E9" w:rsidRDefault="00A330E9" w:rsidP="00A330E9">
      <w:pPr>
        <w:pStyle w:val="Heading1"/>
        <w:numPr>
          <w:ilvl w:val="0"/>
          <w:numId w:val="0"/>
        </w:numPr>
        <w:ind w:left="992"/>
        <w:rPr>
          <w:b/>
          <w:color w:val="F79646" w:themeColor="accent6"/>
        </w:rPr>
      </w:pPr>
    </w:p>
    <w:p w14:paraId="3C59BF9A" w14:textId="77777777" w:rsidR="00A330E9" w:rsidRDefault="00A330E9">
      <w:pPr>
        <w:spacing w:after="0" w:line="240" w:lineRule="auto"/>
        <w:rPr>
          <w:rFonts w:eastAsia="Times New Roman"/>
          <w:b/>
          <w:bCs/>
          <w:color w:val="F79646" w:themeColor="accent6"/>
          <w:kern w:val="32"/>
          <w:sz w:val="36"/>
          <w:szCs w:val="32"/>
        </w:rPr>
      </w:pPr>
      <w:r>
        <w:rPr>
          <w:b/>
          <w:color w:val="F79646" w:themeColor="accent6"/>
        </w:rPr>
        <w:br w:type="page"/>
      </w:r>
    </w:p>
    <w:p w14:paraId="5A18494A" w14:textId="77777777" w:rsidR="00B61317" w:rsidRDefault="00B61317" w:rsidP="002E1BB1">
      <w:pPr>
        <w:pStyle w:val="Heading1"/>
        <w:rPr>
          <w:b/>
          <w:color w:val="F79646" w:themeColor="accent6"/>
        </w:rPr>
        <w:sectPr w:rsidR="00B61317" w:rsidSect="00D00BB8">
          <w:footerReference w:type="default" r:id="rId38"/>
          <w:pgSz w:w="11906" w:h="16838"/>
          <w:pgMar w:top="1440" w:right="1276" w:bottom="1440" w:left="1440" w:header="708" w:footer="708" w:gutter="0"/>
          <w:cols w:space="708"/>
          <w:docGrid w:linePitch="360"/>
        </w:sectPr>
      </w:pPr>
    </w:p>
    <w:p w14:paraId="70C08D9F" w14:textId="77777777" w:rsidR="002E1BB1" w:rsidRDefault="002E1BB1" w:rsidP="002E1BB1">
      <w:pPr>
        <w:pStyle w:val="Heading1"/>
        <w:rPr>
          <w:b/>
          <w:color w:val="F79646" w:themeColor="accent6"/>
        </w:rPr>
      </w:pPr>
      <w:bookmarkStart w:id="95" w:name="_Toc391297177"/>
      <w:r w:rsidRPr="0054003A">
        <w:rPr>
          <w:b/>
          <w:color w:val="F79646" w:themeColor="accent6"/>
        </w:rPr>
        <w:t>Research</w:t>
      </w:r>
      <w:r w:rsidR="00AD1C07">
        <w:rPr>
          <w:b/>
          <w:color w:val="F79646" w:themeColor="accent6"/>
        </w:rPr>
        <w:t xml:space="preserve"> – fixed zoning</w:t>
      </w:r>
      <w:bookmarkEnd w:id="95"/>
    </w:p>
    <w:p w14:paraId="260602A0" w14:textId="77777777" w:rsidR="00457544" w:rsidRDefault="00457544" w:rsidP="00457544">
      <w:pPr>
        <w:pStyle w:val="Heading3"/>
      </w:pPr>
      <w:bookmarkStart w:id="96" w:name="_Toc391297178"/>
      <w:r>
        <w:t>Statewide</w:t>
      </w:r>
      <w:bookmarkEnd w:id="96"/>
    </w:p>
    <w:p w14:paraId="4F9F8353" w14:textId="77777777" w:rsidR="00994F1A" w:rsidRDefault="00994F1A" w:rsidP="00994F1A">
      <w:pPr>
        <w:pStyle w:val="Heading4"/>
      </w:pPr>
      <w:r>
        <w:t>Maintain</w:t>
      </w:r>
      <w:r w:rsidRPr="001D050F">
        <w:t xml:space="preserve"> SPZs and SMZs</w:t>
      </w:r>
      <w:r>
        <w:t xml:space="preserve"> for research sites </w:t>
      </w:r>
      <w:r w:rsidRPr="001D050F">
        <w:t>in accordance with</w:t>
      </w:r>
      <w:r w:rsidR="00120698">
        <w:t xml:space="preserve"> table 11 below</w:t>
      </w:r>
      <w:r>
        <w:t>.</w:t>
      </w:r>
    </w:p>
    <w:p w14:paraId="357DE0C4" w14:textId="77777777" w:rsidR="00994F1A" w:rsidRPr="00994F1A" w:rsidRDefault="000C585F" w:rsidP="00F20AB2">
      <w:pPr>
        <w:pStyle w:val="Caption"/>
        <w:spacing w:before="240" w:after="120"/>
      </w:pPr>
      <w:bookmarkStart w:id="97" w:name="_Ref363143042"/>
      <w:r>
        <w:t xml:space="preserve">Table </w:t>
      </w:r>
      <w:r w:rsidR="00120698">
        <w:t>11</w:t>
      </w:r>
      <w:r>
        <w:t xml:space="preserve"> FMZ </w:t>
      </w:r>
      <w:r w:rsidR="0019470B">
        <w:t xml:space="preserve">rules </w:t>
      </w:r>
      <w:r>
        <w:t>for research sites</w:t>
      </w:r>
      <w:bookmarkEnd w:id="97"/>
      <w:r w:rsidR="0019470B">
        <w:t>.</w:t>
      </w:r>
    </w:p>
    <w:tbl>
      <w:tblPr>
        <w:tblW w:w="9091" w:type="dxa"/>
        <w:tblInd w:w="89" w:type="dxa"/>
        <w:tblBorders>
          <w:top w:val="single" w:sz="4" w:space="0" w:color="F79646" w:themeColor="accent6"/>
          <w:bottom w:val="single" w:sz="4" w:space="0" w:color="F79646" w:themeColor="accent6"/>
          <w:insideH w:val="single" w:sz="4" w:space="0" w:color="F79646" w:themeColor="accent6"/>
        </w:tblBorders>
        <w:tblLook w:val="04A0" w:firstRow="1" w:lastRow="0" w:firstColumn="1" w:lastColumn="0" w:noHBand="0" w:noVBand="1"/>
      </w:tblPr>
      <w:tblGrid>
        <w:gridCol w:w="1280"/>
        <w:gridCol w:w="2360"/>
        <w:gridCol w:w="2191"/>
        <w:gridCol w:w="640"/>
        <w:gridCol w:w="2620"/>
      </w:tblGrid>
      <w:tr w:rsidR="000C585F" w:rsidRPr="003B4046" w14:paraId="06A42097" w14:textId="77777777" w:rsidTr="00AD1C79">
        <w:trPr>
          <w:tblHeader/>
        </w:trPr>
        <w:tc>
          <w:tcPr>
            <w:tcW w:w="1280" w:type="dxa"/>
            <w:shd w:val="clear" w:color="auto" w:fill="FABF8F" w:themeFill="accent6" w:themeFillTint="99"/>
            <w:hideMark/>
          </w:tcPr>
          <w:p w14:paraId="3924A256" w14:textId="77777777" w:rsidR="000C585F" w:rsidRPr="003B4046" w:rsidRDefault="000C585F" w:rsidP="000C585F">
            <w:pPr>
              <w:spacing w:after="0" w:line="240" w:lineRule="auto"/>
              <w:rPr>
                <w:rFonts w:asciiTheme="minorHAnsi" w:eastAsia="Times New Roman" w:hAnsiTheme="minorHAnsi" w:cstheme="minorHAnsi"/>
                <w:b/>
                <w:bCs/>
                <w:color w:val="000000"/>
                <w:sz w:val="20"/>
                <w:szCs w:val="20"/>
                <w:lang w:eastAsia="en-AU"/>
              </w:rPr>
            </w:pPr>
            <w:r w:rsidRPr="003B4046">
              <w:rPr>
                <w:rFonts w:asciiTheme="minorHAnsi" w:eastAsia="Times New Roman" w:hAnsiTheme="minorHAnsi" w:cstheme="minorHAnsi"/>
                <w:b/>
                <w:bCs/>
                <w:color w:val="000000"/>
                <w:sz w:val="20"/>
                <w:szCs w:val="20"/>
                <w:lang w:eastAsia="en-AU"/>
              </w:rPr>
              <w:t>FMA</w:t>
            </w:r>
          </w:p>
        </w:tc>
        <w:tc>
          <w:tcPr>
            <w:tcW w:w="2360" w:type="dxa"/>
            <w:shd w:val="clear" w:color="auto" w:fill="FABF8F" w:themeFill="accent6" w:themeFillTint="99"/>
            <w:hideMark/>
          </w:tcPr>
          <w:p w14:paraId="4D747CA2" w14:textId="77777777" w:rsidR="000C585F" w:rsidRPr="003B4046" w:rsidRDefault="000C585F" w:rsidP="000C585F">
            <w:pPr>
              <w:spacing w:after="0" w:line="240" w:lineRule="auto"/>
              <w:rPr>
                <w:rFonts w:asciiTheme="minorHAnsi" w:eastAsia="Times New Roman" w:hAnsiTheme="minorHAnsi" w:cstheme="minorHAnsi"/>
                <w:b/>
                <w:bCs/>
                <w:color w:val="000000"/>
                <w:sz w:val="20"/>
                <w:szCs w:val="20"/>
                <w:lang w:eastAsia="en-AU"/>
              </w:rPr>
            </w:pPr>
            <w:r w:rsidRPr="003B4046">
              <w:rPr>
                <w:rFonts w:asciiTheme="minorHAnsi" w:eastAsia="Times New Roman" w:hAnsiTheme="minorHAnsi" w:cstheme="minorHAnsi"/>
                <w:b/>
                <w:bCs/>
                <w:color w:val="000000"/>
                <w:sz w:val="20"/>
                <w:szCs w:val="20"/>
                <w:lang w:eastAsia="en-AU"/>
              </w:rPr>
              <w:t>Locality</w:t>
            </w:r>
          </w:p>
        </w:tc>
        <w:tc>
          <w:tcPr>
            <w:tcW w:w="2191" w:type="dxa"/>
            <w:shd w:val="clear" w:color="auto" w:fill="FABF8F" w:themeFill="accent6" w:themeFillTint="99"/>
            <w:hideMark/>
          </w:tcPr>
          <w:p w14:paraId="08DE1FF5" w14:textId="77777777" w:rsidR="000C585F" w:rsidRPr="003B4046" w:rsidRDefault="000C585F" w:rsidP="000C585F">
            <w:pPr>
              <w:spacing w:after="0" w:line="240" w:lineRule="auto"/>
              <w:rPr>
                <w:rFonts w:asciiTheme="minorHAnsi" w:eastAsia="Times New Roman" w:hAnsiTheme="minorHAnsi" w:cstheme="minorHAnsi"/>
                <w:b/>
                <w:bCs/>
                <w:color w:val="000000"/>
                <w:sz w:val="20"/>
                <w:szCs w:val="20"/>
                <w:lang w:eastAsia="en-AU"/>
              </w:rPr>
            </w:pPr>
            <w:r w:rsidRPr="003B4046">
              <w:rPr>
                <w:rFonts w:asciiTheme="minorHAnsi" w:eastAsia="Times New Roman" w:hAnsiTheme="minorHAnsi" w:cstheme="minorHAnsi"/>
                <w:b/>
                <w:bCs/>
                <w:color w:val="000000"/>
                <w:sz w:val="20"/>
                <w:szCs w:val="20"/>
                <w:lang w:eastAsia="en-AU"/>
              </w:rPr>
              <w:t>Research project</w:t>
            </w:r>
          </w:p>
        </w:tc>
        <w:tc>
          <w:tcPr>
            <w:tcW w:w="640" w:type="dxa"/>
            <w:shd w:val="clear" w:color="auto" w:fill="FABF8F" w:themeFill="accent6" w:themeFillTint="99"/>
            <w:hideMark/>
          </w:tcPr>
          <w:p w14:paraId="4C7CA9F5" w14:textId="77777777" w:rsidR="000C585F" w:rsidRPr="003B4046" w:rsidRDefault="000C585F" w:rsidP="000C585F">
            <w:pPr>
              <w:spacing w:after="0" w:line="240" w:lineRule="auto"/>
              <w:rPr>
                <w:rFonts w:asciiTheme="minorHAnsi" w:eastAsia="Times New Roman" w:hAnsiTheme="minorHAnsi" w:cstheme="minorHAnsi"/>
                <w:b/>
                <w:bCs/>
                <w:color w:val="000000"/>
                <w:sz w:val="20"/>
                <w:szCs w:val="20"/>
                <w:lang w:eastAsia="en-AU"/>
              </w:rPr>
            </w:pPr>
            <w:r w:rsidRPr="003B4046">
              <w:rPr>
                <w:rFonts w:asciiTheme="minorHAnsi" w:eastAsia="Times New Roman" w:hAnsiTheme="minorHAnsi" w:cstheme="minorHAnsi"/>
                <w:b/>
                <w:bCs/>
                <w:color w:val="000000"/>
                <w:sz w:val="20"/>
                <w:szCs w:val="20"/>
                <w:lang w:eastAsia="en-AU"/>
              </w:rPr>
              <w:t>Zone</w:t>
            </w:r>
          </w:p>
        </w:tc>
        <w:tc>
          <w:tcPr>
            <w:tcW w:w="2620" w:type="dxa"/>
            <w:shd w:val="clear" w:color="auto" w:fill="FABF8F" w:themeFill="accent6" w:themeFillTint="99"/>
            <w:hideMark/>
          </w:tcPr>
          <w:p w14:paraId="6590FF6F" w14:textId="77777777" w:rsidR="000C585F" w:rsidRPr="003B4046" w:rsidRDefault="000C585F" w:rsidP="00444450">
            <w:pPr>
              <w:spacing w:after="0" w:line="240" w:lineRule="auto"/>
              <w:rPr>
                <w:rFonts w:asciiTheme="minorHAnsi" w:eastAsia="Times New Roman" w:hAnsiTheme="minorHAnsi" w:cstheme="minorHAnsi"/>
                <w:b/>
                <w:bCs/>
                <w:color w:val="000000"/>
                <w:sz w:val="20"/>
                <w:szCs w:val="20"/>
                <w:lang w:eastAsia="en-AU"/>
              </w:rPr>
            </w:pPr>
            <w:r w:rsidRPr="003B4046">
              <w:rPr>
                <w:rFonts w:asciiTheme="minorHAnsi" w:eastAsia="Times New Roman" w:hAnsiTheme="minorHAnsi" w:cstheme="minorHAnsi"/>
                <w:b/>
                <w:bCs/>
                <w:color w:val="000000"/>
                <w:sz w:val="20"/>
                <w:szCs w:val="20"/>
                <w:lang w:eastAsia="en-AU"/>
              </w:rPr>
              <w:t>Management Actions</w:t>
            </w:r>
          </w:p>
        </w:tc>
      </w:tr>
      <w:tr w:rsidR="00F64A34" w:rsidRPr="00F64A34" w14:paraId="64CEE052" w14:textId="77777777" w:rsidTr="00AD1C79">
        <w:tc>
          <w:tcPr>
            <w:tcW w:w="1280" w:type="dxa"/>
            <w:shd w:val="clear" w:color="auto" w:fill="FFFFFF" w:themeFill="background1"/>
            <w:hideMark/>
          </w:tcPr>
          <w:p w14:paraId="6182FD79" w14:textId="77777777" w:rsidR="00F64A34" w:rsidRPr="00F64A34" w:rsidRDefault="00F64A34" w:rsidP="00C82127">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 xml:space="preserve">Central </w:t>
            </w:r>
            <w:r w:rsidR="00C82127">
              <w:rPr>
                <w:rFonts w:asciiTheme="minorHAnsi" w:eastAsia="Times New Roman" w:hAnsiTheme="minorHAnsi" w:cstheme="minorHAnsi"/>
                <w:bCs/>
                <w:color w:val="000000"/>
                <w:sz w:val="20"/>
                <w:szCs w:val="20"/>
                <w:lang w:eastAsia="en-AU"/>
              </w:rPr>
              <w:t>Highlands FMAs</w:t>
            </w:r>
          </w:p>
        </w:tc>
        <w:tc>
          <w:tcPr>
            <w:tcW w:w="2360" w:type="dxa"/>
            <w:shd w:val="clear" w:color="auto" w:fill="FFFFFF" w:themeFill="background1"/>
            <w:hideMark/>
          </w:tcPr>
          <w:p w14:paraId="7942E2C5"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Black, Goulburn and Snake Rivers</w:t>
            </w:r>
          </w:p>
        </w:tc>
        <w:tc>
          <w:tcPr>
            <w:tcW w:w="2191" w:type="dxa"/>
            <w:shd w:val="clear" w:color="auto" w:fill="FFFFFF" w:themeFill="background1"/>
            <w:hideMark/>
          </w:tcPr>
          <w:p w14:paraId="16029B47"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Spotted Tree Frog monitoring transect</w:t>
            </w:r>
          </w:p>
        </w:tc>
        <w:tc>
          <w:tcPr>
            <w:tcW w:w="640" w:type="dxa"/>
            <w:shd w:val="clear" w:color="auto" w:fill="FFFFFF" w:themeFill="background1"/>
            <w:hideMark/>
          </w:tcPr>
          <w:p w14:paraId="7D0BA212"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SPZ</w:t>
            </w:r>
          </w:p>
        </w:tc>
        <w:tc>
          <w:tcPr>
            <w:tcW w:w="2620" w:type="dxa"/>
            <w:shd w:val="clear" w:color="auto" w:fill="FFFFFF" w:themeFill="background1"/>
            <w:hideMark/>
          </w:tcPr>
          <w:p w14:paraId="42557DFB"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 </w:t>
            </w:r>
          </w:p>
        </w:tc>
      </w:tr>
      <w:tr w:rsidR="00F64A34" w:rsidRPr="00F64A34" w14:paraId="34C919A7" w14:textId="77777777" w:rsidTr="00AD1C79">
        <w:tc>
          <w:tcPr>
            <w:tcW w:w="1280" w:type="dxa"/>
            <w:shd w:val="clear" w:color="auto" w:fill="FFFFFF" w:themeFill="background1"/>
            <w:hideMark/>
          </w:tcPr>
          <w:p w14:paraId="6F809755"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Gippsland</w:t>
            </w:r>
            <w:r w:rsidR="00C82127">
              <w:rPr>
                <w:rFonts w:asciiTheme="minorHAnsi" w:eastAsia="Times New Roman" w:hAnsiTheme="minorHAnsi" w:cstheme="minorHAnsi"/>
                <w:bCs/>
                <w:color w:val="000000"/>
                <w:sz w:val="20"/>
                <w:szCs w:val="20"/>
                <w:lang w:eastAsia="en-AU"/>
              </w:rPr>
              <w:t xml:space="preserve"> FMAs</w:t>
            </w:r>
          </w:p>
        </w:tc>
        <w:tc>
          <w:tcPr>
            <w:tcW w:w="2360" w:type="dxa"/>
            <w:shd w:val="clear" w:color="auto" w:fill="FFFFFF" w:themeFill="background1"/>
            <w:hideMark/>
          </w:tcPr>
          <w:p w14:paraId="333A8726"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Harraps Highway</w:t>
            </w:r>
          </w:p>
        </w:tc>
        <w:tc>
          <w:tcPr>
            <w:tcW w:w="2191" w:type="dxa"/>
            <w:shd w:val="clear" w:color="auto" w:fill="FFFFFF" w:themeFill="background1"/>
            <w:hideMark/>
          </w:tcPr>
          <w:p w14:paraId="675F8C9A"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Regrowth of Phytophthora cinnamomi dieback</w:t>
            </w:r>
          </w:p>
        </w:tc>
        <w:tc>
          <w:tcPr>
            <w:tcW w:w="640" w:type="dxa"/>
            <w:shd w:val="clear" w:color="auto" w:fill="FFFFFF" w:themeFill="background1"/>
            <w:hideMark/>
          </w:tcPr>
          <w:p w14:paraId="57A1DAF1"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SMZ</w:t>
            </w:r>
          </w:p>
        </w:tc>
        <w:tc>
          <w:tcPr>
            <w:tcW w:w="2620" w:type="dxa"/>
            <w:shd w:val="clear" w:color="auto" w:fill="FFFFFF" w:themeFill="background1"/>
            <w:hideMark/>
          </w:tcPr>
          <w:p w14:paraId="77593813"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Limit activities to those that are compatible with the experiment objectives</w:t>
            </w:r>
            <w:r w:rsidR="00DC06B6">
              <w:rPr>
                <w:rFonts w:asciiTheme="minorHAnsi" w:eastAsia="Times New Roman" w:hAnsiTheme="minorHAnsi" w:cstheme="minorHAnsi"/>
                <w:bCs/>
                <w:color w:val="000000"/>
                <w:sz w:val="20"/>
                <w:szCs w:val="20"/>
                <w:lang w:eastAsia="en-AU"/>
              </w:rPr>
              <w:t>.</w:t>
            </w:r>
          </w:p>
        </w:tc>
      </w:tr>
      <w:tr w:rsidR="00F64A34" w:rsidRPr="00F64A34" w14:paraId="66D35959" w14:textId="77777777" w:rsidTr="00AD1C79">
        <w:tc>
          <w:tcPr>
            <w:tcW w:w="1280" w:type="dxa"/>
            <w:shd w:val="clear" w:color="auto" w:fill="FFFFFF" w:themeFill="background1"/>
            <w:hideMark/>
          </w:tcPr>
          <w:p w14:paraId="21E9F31D" w14:textId="77777777" w:rsidR="00F64A34" w:rsidRPr="00F64A34" w:rsidRDefault="00C82127" w:rsidP="00CB135A">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Gippsland FMAs</w:t>
            </w:r>
          </w:p>
        </w:tc>
        <w:tc>
          <w:tcPr>
            <w:tcW w:w="2360" w:type="dxa"/>
            <w:shd w:val="clear" w:color="auto" w:fill="FFFFFF" w:themeFill="background1"/>
            <w:hideMark/>
          </w:tcPr>
          <w:p w14:paraId="2720520A"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Old Rosedale Road</w:t>
            </w:r>
          </w:p>
        </w:tc>
        <w:tc>
          <w:tcPr>
            <w:tcW w:w="2191" w:type="dxa"/>
            <w:shd w:val="clear" w:color="auto" w:fill="FFFFFF" w:themeFill="background1"/>
            <w:hideMark/>
          </w:tcPr>
          <w:p w14:paraId="1DF80D72"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Planting on dieback affected sites</w:t>
            </w:r>
          </w:p>
        </w:tc>
        <w:tc>
          <w:tcPr>
            <w:tcW w:w="640" w:type="dxa"/>
            <w:shd w:val="clear" w:color="auto" w:fill="FFFFFF" w:themeFill="background1"/>
            <w:hideMark/>
          </w:tcPr>
          <w:p w14:paraId="502890A6"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SMZ</w:t>
            </w:r>
          </w:p>
        </w:tc>
        <w:tc>
          <w:tcPr>
            <w:tcW w:w="2620" w:type="dxa"/>
            <w:shd w:val="clear" w:color="auto" w:fill="FFFFFF" w:themeFill="background1"/>
            <w:hideMark/>
          </w:tcPr>
          <w:p w14:paraId="3F422006"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Limit activities to those that are compatible with the experiment objectives</w:t>
            </w:r>
            <w:r w:rsidR="00DC06B6">
              <w:rPr>
                <w:rFonts w:asciiTheme="minorHAnsi" w:eastAsia="Times New Roman" w:hAnsiTheme="minorHAnsi" w:cstheme="minorHAnsi"/>
                <w:bCs/>
                <w:color w:val="000000"/>
                <w:sz w:val="20"/>
                <w:szCs w:val="20"/>
                <w:lang w:eastAsia="en-AU"/>
              </w:rPr>
              <w:t>.</w:t>
            </w:r>
          </w:p>
        </w:tc>
      </w:tr>
      <w:tr w:rsidR="00F64A34" w:rsidRPr="00F64A34" w14:paraId="08DDAAFE" w14:textId="77777777" w:rsidTr="00AD1C79">
        <w:tc>
          <w:tcPr>
            <w:tcW w:w="1280" w:type="dxa"/>
            <w:shd w:val="clear" w:color="auto" w:fill="FFFFFF" w:themeFill="background1"/>
            <w:hideMark/>
          </w:tcPr>
          <w:p w14:paraId="55179CFF" w14:textId="77777777" w:rsidR="00F64A34" w:rsidRPr="00F64A34" w:rsidRDefault="00C82127" w:rsidP="00CB135A">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Gippsland FMAs</w:t>
            </w:r>
          </w:p>
        </w:tc>
        <w:tc>
          <w:tcPr>
            <w:tcW w:w="2360" w:type="dxa"/>
            <w:shd w:val="clear" w:color="auto" w:fill="FFFFFF" w:themeFill="background1"/>
            <w:hideMark/>
          </w:tcPr>
          <w:p w14:paraId="05EED189"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 </w:t>
            </w:r>
          </w:p>
        </w:tc>
        <w:tc>
          <w:tcPr>
            <w:tcW w:w="2191" w:type="dxa"/>
            <w:shd w:val="clear" w:color="auto" w:fill="FFFFFF" w:themeFill="background1"/>
            <w:hideMark/>
          </w:tcPr>
          <w:p w14:paraId="35E921A7"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Boola Silvertop thinning trials</w:t>
            </w:r>
          </w:p>
        </w:tc>
        <w:tc>
          <w:tcPr>
            <w:tcW w:w="640" w:type="dxa"/>
            <w:shd w:val="clear" w:color="auto" w:fill="FFFFFF" w:themeFill="background1"/>
            <w:hideMark/>
          </w:tcPr>
          <w:p w14:paraId="4BBCD5F0"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SMZ</w:t>
            </w:r>
          </w:p>
        </w:tc>
        <w:tc>
          <w:tcPr>
            <w:tcW w:w="2620" w:type="dxa"/>
            <w:shd w:val="clear" w:color="auto" w:fill="FFFFFF" w:themeFill="background1"/>
            <w:hideMark/>
          </w:tcPr>
          <w:p w14:paraId="266842F6"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Limit activities to those that are compatible with the experiment objectives</w:t>
            </w:r>
            <w:r w:rsidR="00DC06B6">
              <w:rPr>
                <w:rFonts w:asciiTheme="minorHAnsi" w:eastAsia="Times New Roman" w:hAnsiTheme="minorHAnsi" w:cstheme="minorHAnsi"/>
                <w:bCs/>
                <w:color w:val="000000"/>
                <w:sz w:val="20"/>
                <w:szCs w:val="20"/>
                <w:lang w:eastAsia="en-AU"/>
              </w:rPr>
              <w:t>.</w:t>
            </w:r>
          </w:p>
        </w:tc>
      </w:tr>
      <w:tr w:rsidR="00F64A34" w:rsidRPr="00F64A34" w14:paraId="7C89837D" w14:textId="77777777" w:rsidTr="00C82127">
        <w:tc>
          <w:tcPr>
            <w:tcW w:w="1280" w:type="dxa"/>
            <w:tcBorders>
              <w:bottom w:val="single" w:sz="4" w:space="0" w:color="F79646" w:themeColor="accent6"/>
            </w:tcBorders>
            <w:shd w:val="clear" w:color="auto" w:fill="FFFFFF" w:themeFill="background1"/>
            <w:hideMark/>
          </w:tcPr>
          <w:p w14:paraId="3AF57AA9" w14:textId="77777777" w:rsidR="00F64A34" w:rsidRPr="00F64A34" w:rsidRDefault="00C82127" w:rsidP="00CB135A">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Gippsland FMAs</w:t>
            </w:r>
          </w:p>
        </w:tc>
        <w:tc>
          <w:tcPr>
            <w:tcW w:w="2360" w:type="dxa"/>
            <w:tcBorders>
              <w:bottom w:val="single" w:sz="4" w:space="0" w:color="F79646" w:themeColor="accent6"/>
            </w:tcBorders>
            <w:shd w:val="clear" w:color="auto" w:fill="FFFFFF" w:themeFill="background1"/>
            <w:hideMark/>
          </w:tcPr>
          <w:p w14:paraId="766F7B8F"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 </w:t>
            </w:r>
          </w:p>
        </w:tc>
        <w:tc>
          <w:tcPr>
            <w:tcW w:w="2191" w:type="dxa"/>
            <w:tcBorders>
              <w:bottom w:val="single" w:sz="4" w:space="0" w:color="F79646" w:themeColor="accent6"/>
            </w:tcBorders>
            <w:shd w:val="clear" w:color="auto" w:fill="FFFFFF" w:themeFill="background1"/>
            <w:hideMark/>
          </w:tcPr>
          <w:p w14:paraId="2DE418CF"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Mullungdung Phytophthora cinnamomi progeny trial EUC475</w:t>
            </w:r>
          </w:p>
        </w:tc>
        <w:tc>
          <w:tcPr>
            <w:tcW w:w="640" w:type="dxa"/>
            <w:tcBorders>
              <w:bottom w:val="single" w:sz="4" w:space="0" w:color="F79646" w:themeColor="accent6"/>
            </w:tcBorders>
            <w:shd w:val="clear" w:color="auto" w:fill="FFFFFF" w:themeFill="background1"/>
            <w:hideMark/>
          </w:tcPr>
          <w:p w14:paraId="22987A6B"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SMZ</w:t>
            </w:r>
          </w:p>
        </w:tc>
        <w:tc>
          <w:tcPr>
            <w:tcW w:w="2620" w:type="dxa"/>
            <w:tcBorders>
              <w:bottom w:val="single" w:sz="4" w:space="0" w:color="F79646" w:themeColor="accent6"/>
            </w:tcBorders>
            <w:shd w:val="clear" w:color="auto" w:fill="FFFFFF" w:themeFill="background1"/>
            <w:hideMark/>
          </w:tcPr>
          <w:p w14:paraId="4E9D1DB5"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Limit activities to those that are compatible with the experiment objectives</w:t>
            </w:r>
            <w:r w:rsidR="00DC06B6">
              <w:rPr>
                <w:rFonts w:asciiTheme="minorHAnsi" w:eastAsia="Times New Roman" w:hAnsiTheme="minorHAnsi" w:cstheme="minorHAnsi"/>
                <w:bCs/>
                <w:color w:val="000000"/>
                <w:sz w:val="20"/>
                <w:szCs w:val="20"/>
                <w:lang w:eastAsia="en-AU"/>
              </w:rPr>
              <w:t>.</w:t>
            </w:r>
          </w:p>
        </w:tc>
      </w:tr>
      <w:tr w:rsidR="00C82127" w:rsidRPr="003B4046" w14:paraId="5A8EF9AE" w14:textId="77777777" w:rsidTr="00C82127">
        <w:tc>
          <w:tcPr>
            <w:tcW w:w="1280" w:type="dxa"/>
            <w:tcBorders>
              <w:top w:val="single" w:sz="4" w:space="0" w:color="F79646" w:themeColor="accent6"/>
              <w:bottom w:val="single" w:sz="4" w:space="0" w:color="F79646" w:themeColor="accent6"/>
              <w:right w:val="nil"/>
            </w:tcBorders>
            <w:shd w:val="clear" w:color="auto" w:fill="FFFFFF" w:themeFill="background1"/>
            <w:hideMark/>
          </w:tcPr>
          <w:p w14:paraId="42865157"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Gippsland FMAs</w:t>
            </w:r>
          </w:p>
        </w:tc>
        <w:tc>
          <w:tcPr>
            <w:tcW w:w="2360" w:type="dxa"/>
            <w:tcBorders>
              <w:top w:val="single" w:sz="4" w:space="0" w:color="F79646" w:themeColor="accent6"/>
              <w:left w:val="nil"/>
              <w:bottom w:val="single" w:sz="4" w:space="0" w:color="F79646" w:themeColor="accent6"/>
              <w:right w:val="nil"/>
            </w:tcBorders>
            <w:shd w:val="clear" w:color="auto" w:fill="FFFFFF" w:themeFill="background1"/>
            <w:hideMark/>
          </w:tcPr>
          <w:p w14:paraId="35EB450E"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Bentley's Plain Road</w:t>
            </w:r>
          </w:p>
        </w:tc>
        <w:tc>
          <w:tcPr>
            <w:tcW w:w="2191" w:type="dxa"/>
            <w:tcBorders>
              <w:top w:val="single" w:sz="4" w:space="0" w:color="F79646" w:themeColor="accent6"/>
              <w:left w:val="nil"/>
              <w:bottom w:val="single" w:sz="4" w:space="0" w:color="F79646" w:themeColor="accent6"/>
              <w:right w:val="nil"/>
            </w:tcBorders>
            <w:shd w:val="clear" w:color="auto" w:fill="FFFFFF" w:themeFill="background1"/>
            <w:hideMark/>
          </w:tcPr>
          <w:p w14:paraId="1DC50ABF"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E. delegatensis provenance trial</w:t>
            </w:r>
          </w:p>
        </w:tc>
        <w:tc>
          <w:tcPr>
            <w:tcW w:w="640" w:type="dxa"/>
            <w:tcBorders>
              <w:top w:val="single" w:sz="4" w:space="0" w:color="F79646" w:themeColor="accent6"/>
              <w:left w:val="nil"/>
              <w:bottom w:val="single" w:sz="4" w:space="0" w:color="F79646" w:themeColor="accent6"/>
              <w:right w:val="nil"/>
            </w:tcBorders>
            <w:shd w:val="clear" w:color="auto" w:fill="FFFFFF" w:themeFill="background1"/>
            <w:hideMark/>
          </w:tcPr>
          <w:p w14:paraId="2B3A0101"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SMZ</w:t>
            </w:r>
          </w:p>
        </w:tc>
        <w:tc>
          <w:tcPr>
            <w:tcW w:w="2620" w:type="dxa"/>
            <w:tcBorders>
              <w:top w:val="single" w:sz="4" w:space="0" w:color="F79646" w:themeColor="accent6"/>
              <w:left w:val="nil"/>
              <w:bottom w:val="single" w:sz="4" w:space="0" w:color="F79646" w:themeColor="accent6"/>
            </w:tcBorders>
            <w:shd w:val="clear" w:color="auto" w:fill="FFFFFF" w:themeFill="background1"/>
            <w:hideMark/>
          </w:tcPr>
          <w:p w14:paraId="6B453F01"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Limit activities to those that are compatible with the experiment objectives.</w:t>
            </w:r>
          </w:p>
        </w:tc>
      </w:tr>
      <w:tr w:rsidR="00C82127" w:rsidRPr="003B4046" w14:paraId="1B1CE992" w14:textId="77777777" w:rsidTr="00C82127">
        <w:tc>
          <w:tcPr>
            <w:tcW w:w="1280" w:type="dxa"/>
            <w:tcBorders>
              <w:top w:val="single" w:sz="4" w:space="0" w:color="F79646" w:themeColor="accent6"/>
              <w:bottom w:val="single" w:sz="4" w:space="0" w:color="F79646" w:themeColor="accent6"/>
              <w:right w:val="nil"/>
            </w:tcBorders>
            <w:shd w:val="clear" w:color="auto" w:fill="FFFFFF" w:themeFill="background1"/>
            <w:hideMark/>
          </w:tcPr>
          <w:p w14:paraId="3A0D6CD7"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Gippsland FMAs</w:t>
            </w:r>
          </w:p>
        </w:tc>
        <w:tc>
          <w:tcPr>
            <w:tcW w:w="2360" w:type="dxa"/>
            <w:tcBorders>
              <w:top w:val="single" w:sz="4" w:space="0" w:color="F79646" w:themeColor="accent6"/>
              <w:left w:val="nil"/>
              <w:bottom w:val="single" w:sz="4" w:space="0" w:color="F79646" w:themeColor="accent6"/>
              <w:right w:val="nil"/>
            </w:tcBorders>
            <w:shd w:val="clear" w:color="auto" w:fill="FFFFFF" w:themeFill="background1"/>
            <w:hideMark/>
          </w:tcPr>
          <w:p w14:paraId="30154BC6"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Engineers Road, Barmouth Spur Track, Clarks Track, Angora Range Road</w:t>
            </w:r>
          </w:p>
        </w:tc>
        <w:tc>
          <w:tcPr>
            <w:tcW w:w="2191" w:type="dxa"/>
            <w:tcBorders>
              <w:top w:val="single" w:sz="4" w:space="0" w:color="F79646" w:themeColor="accent6"/>
              <w:left w:val="nil"/>
              <w:bottom w:val="single" w:sz="4" w:space="0" w:color="F79646" w:themeColor="accent6"/>
              <w:right w:val="nil"/>
            </w:tcBorders>
            <w:shd w:val="clear" w:color="auto" w:fill="FFFFFF" w:themeFill="background1"/>
            <w:hideMark/>
          </w:tcPr>
          <w:p w14:paraId="3C08B256"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Gippsland mixed species growth study</w:t>
            </w:r>
          </w:p>
        </w:tc>
        <w:tc>
          <w:tcPr>
            <w:tcW w:w="640" w:type="dxa"/>
            <w:tcBorders>
              <w:top w:val="single" w:sz="4" w:space="0" w:color="F79646" w:themeColor="accent6"/>
              <w:left w:val="nil"/>
              <w:bottom w:val="single" w:sz="4" w:space="0" w:color="F79646" w:themeColor="accent6"/>
              <w:right w:val="nil"/>
            </w:tcBorders>
            <w:shd w:val="clear" w:color="auto" w:fill="FFFFFF" w:themeFill="background1"/>
            <w:hideMark/>
          </w:tcPr>
          <w:p w14:paraId="34AE6B0E"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SMZ</w:t>
            </w:r>
          </w:p>
        </w:tc>
        <w:tc>
          <w:tcPr>
            <w:tcW w:w="2620" w:type="dxa"/>
            <w:tcBorders>
              <w:top w:val="single" w:sz="4" w:space="0" w:color="F79646" w:themeColor="accent6"/>
              <w:left w:val="nil"/>
              <w:bottom w:val="single" w:sz="4" w:space="0" w:color="F79646" w:themeColor="accent6"/>
            </w:tcBorders>
            <w:shd w:val="clear" w:color="auto" w:fill="FFFFFF" w:themeFill="background1"/>
            <w:hideMark/>
          </w:tcPr>
          <w:p w14:paraId="224DBB73" w14:textId="77777777" w:rsidR="00C82127" w:rsidRPr="00C82127" w:rsidRDefault="00C82127" w:rsidP="006641C7">
            <w:pPr>
              <w:spacing w:after="0" w:line="240" w:lineRule="auto"/>
              <w:rPr>
                <w:rFonts w:asciiTheme="minorHAnsi" w:eastAsia="Times New Roman" w:hAnsiTheme="minorHAnsi" w:cstheme="minorHAnsi"/>
                <w:bCs/>
                <w:color w:val="000000"/>
                <w:sz w:val="20"/>
                <w:szCs w:val="20"/>
                <w:lang w:eastAsia="en-AU"/>
              </w:rPr>
            </w:pPr>
            <w:r w:rsidRPr="00C82127">
              <w:rPr>
                <w:rFonts w:asciiTheme="minorHAnsi" w:eastAsia="Times New Roman" w:hAnsiTheme="minorHAnsi" w:cstheme="minorHAnsi"/>
                <w:bCs/>
                <w:color w:val="000000"/>
                <w:sz w:val="20"/>
                <w:szCs w:val="20"/>
                <w:lang w:eastAsia="en-AU"/>
              </w:rPr>
              <w:t>Limit activities to those that are compatible with the experiment objectives.</w:t>
            </w:r>
          </w:p>
        </w:tc>
      </w:tr>
      <w:tr w:rsidR="00F64A34" w:rsidRPr="003B4046" w14:paraId="233BE3EB" w14:textId="77777777" w:rsidTr="00AD1C79">
        <w:tc>
          <w:tcPr>
            <w:tcW w:w="1280" w:type="dxa"/>
            <w:shd w:val="clear" w:color="auto" w:fill="FFFFFF" w:themeFill="background1"/>
            <w:hideMark/>
          </w:tcPr>
          <w:p w14:paraId="3F3941C2"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Midlands</w:t>
            </w:r>
          </w:p>
        </w:tc>
        <w:tc>
          <w:tcPr>
            <w:tcW w:w="2360" w:type="dxa"/>
            <w:shd w:val="clear" w:color="auto" w:fill="FFFFFF" w:themeFill="background1"/>
            <w:hideMark/>
          </w:tcPr>
          <w:p w14:paraId="129C8067"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Wombat and Mt Cole SF</w:t>
            </w:r>
          </w:p>
        </w:tc>
        <w:tc>
          <w:tcPr>
            <w:tcW w:w="2191" w:type="dxa"/>
            <w:shd w:val="clear" w:color="auto" w:fill="FFFFFF" w:themeFill="background1"/>
            <w:hideMark/>
          </w:tcPr>
          <w:p w14:paraId="18F6A97D"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Armillaria research</w:t>
            </w:r>
          </w:p>
        </w:tc>
        <w:tc>
          <w:tcPr>
            <w:tcW w:w="640" w:type="dxa"/>
            <w:shd w:val="clear" w:color="auto" w:fill="FFFFFF" w:themeFill="background1"/>
            <w:hideMark/>
          </w:tcPr>
          <w:p w14:paraId="49D0F17B"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SMZ</w:t>
            </w:r>
          </w:p>
        </w:tc>
        <w:tc>
          <w:tcPr>
            <w:tcW w:w="2620" w:type="dxa"/>
            <w:shd w:val="clear" w:color="auto" w:fill="FFFFFF" w:themeFill="background1"/>
            <w:hideMark/>
          </w:tcPr>
          <w:p w14:paraId="6FCCEA0D"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Exclude timber harvesting and other management activities which will affect research objectives until 2020</w:t>
            </w:r>
            <w:r w:rsidR="00DC06B6">
              <w:rPr>
                <w:rFonts w:asciiTheme="minorHAnsi" w:eastAsia="Times New Roman" w:hAnsiTheme="minorHAnsi" w:cstheme="minorHAnsi"/>
                <w:bCs/>
                <w:color w:val="000000"/>
                <w:sz w:val="20"/>
                <w:szCs w:val="20"/>
                <w:lang w:eastAsia="en-AU"/>
              </w:rPr>
              <w:t>.</w:t>
            </w:r>
          </w:p>
        </w:tc>
      </w:tr>
      <w:tr w:rsidR="00F64A34" w:rsidRPr="003B4046" w14:paraId="4B692067" w14:textId="77777777" w:rsidTr="00AD1C79">
        <w:tc>
          <w:tcPr>
            <w:tcW w:w="1280" w:type="dxa"/>
            <w:shd w:val="clear" w:color="auto" w:fill="FFFFFF" w:themeFill="background1"/>
            <w:hideMark/>
          </w:tcPr>
          <w:p w14:paraId="4BA37720"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Midlands</w:t>
            </w:r>
          </w:p>
        </w:tc>
        <w:tc>
          <w:tcPr>
            <w:tcW w:w="2360" w:type="dxa"/>
            <w:shd w:val="clear" w:color="auto" w:fill="FFFFFF" w:themeFill="background1"/>
            <w:hideMark/>
          </w:tcPr>
          <w:p w14:paraId="591DEEC6"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Wombat SF</w:t>
            </w:r>
          </w:p>
        </w:tc>
        <w:tc>
          <w:tcPr>
            <w:tcW w:w="2191" w:type="dxa"/>
            <w:shd w:val="clear" w:color="auto" w:fill="FFFFFF" w:themeFill="background1"/>
            <w:hideMark/>
          </w:tcPr>
          <w:p w14:paraId="6C5E0E33"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Fire effects study area</w:t>
            </w:r>
          </w:p>
        </w:tc>
        <w:tc>
          <w:tcPr>
            <w:tcW w:w="640" w:type="dxa"/>
            <w:shd w:val="clear" w:color="auto" w:fill="FFFFFF" w:themeFill="background1"/>
            <w:hideMark/>
          </w:tcPr>
          <w:p w14:paraId="6F53A66C"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SMZ</w:t>
            </w:r>
          </w:p>
        </w:tc>
        <w:tc>
          <w:tcPr>
            <w:tcW w:w="2620" w:type="dxa"/>
            <w:shd w:val="clear" w:color="auto" w:fill="FFFFFF" w:themeFill="background1"/>
            <w:hideMark/>
          </w:tcPr>
          <w:p w14:paraId="77246CA6"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Exclude timber harvesting and other management activities until such time as the areas are no longer required</w:t>
            </w:r>
            <w:r w:rsidR="00DC06B6">
              <w:rPr>
                <w:rFonts w:asciiTheme="minorHAnsi" w:eastAsia="Times New Roman" w:hAnsiTheme="minorHAnsi" w:cstheme="minorHAnsi"/>
                <w:bCs/>
                <w:color w:val="000000"/>
                <w:sz w:val="20"/>
                <w:szCs w:val="20"/>
                <w:lang w:eastAsia="en-AU"/>
              </w:rPr>
              <w:t>.</w:t>
            </w:r>
          </w:p>
        </w:tc>
      </w:tr>
      <w:tr w:rsidR="00F64A34" w:rsidRPr="003B4046" w14:paraId="2067BBE2" w14:textId="77777777" w:rsidTr="00AD1C79">
        <w:tc>
          <w:tcPr>
            <w:tcW w:w="1280" w:type="dxa"/>
            <w:shd w:val="clear" w:color="auto" w:fill="FFFFFF" w:themeFill="background1"/>
            <w:hideMark/>
          </w:tcPr>
          <w:p w14:paraId="1B0CF240"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Midlands</w:t>
            </w:r>
          </w:p>
        </w:tc>
        <w:tc>
          <w:tcPr>
            <w:tcW w:w="2360" w:type="dxa"/>
            <w:shd w:val="clear" w:color="auto" w:fill="FFFFFF" w:themeFill="background1"/>
            <w:hideMark/>
          </w:tcPr>
          <w:p w14:paraId="5AB64B21"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Wombat SF</w:t>
            </w:r>
          </w:p>
        </w:tc>
        <w:tc>
          <w:tcPr>
            <w:tcW w:w="2191" w:type="dxa"/>
            <w:shd w:val="clear" w:color="auto" w:fill="FFFFFF" w:themeFill="background1"/>
            <w:hideMark/>
          </w:tcPr>
          <w:p w14:paraId="1E6D0E93"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Stewart's Creek catchment hydrology</w:t>
            </w:r>
          </w:p>
        </w:tc>
        <w:tc>
          <w:tcPr>
            <w:tcW w:w="640" w:type="dxa"/>
            <w:shd w:val="clear" w:color="auto" w:fill="FFFFFF" w:themeFill="background1"/>
            <w:hideMark/>
          </w:tcPr>
          <w:p w14:paraId="58D4F238"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SPZ</w:t>
            </w:r>
          </w:p>
        </w:tc>
        <w:tc>
          <w:tcPr>
            <w:tcW w:w="2620" w:type="dxa"/>
            <w:shd w:val="clear" w:color="auto" w:fill="FFFFFF" w:themeFill="background1"/>
            <w:hideMark/>
          </w:tcPr>
          <w:p w14:paraId="7C5D3FDB"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p>
        </w:tc>
      </w:tr>
      <w:tr w:rsidR="00F64A34" w:rsidRPr="003B4046" w14:paraId="11E75DAB" w14:textId="77777777" w:rsidTr="00AD1C79">
        <w:tc>
          <w:tcPr>
            <w:tcW w:w="1280" w:type="dxa"/>
            <w:shd w:val="clear" w:color="auto" w:fill="FFFFFF" w:themeFill="background1"/>
            <w:hideMark/>
          </w:tcPr>
          <w:p w14:paraId="469F8260"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Midlands</w:t>
            </w:r>
          </w:p>
        </w:tc>
        <w:tc>
          <w:tcPr>
            <w:tcW w:w="2360" w:type="dxa"/>
            <w:shd w:val="clear" w:color="auto" w:fill="FFFFFF" w:themeFill="background1"/>
            <w:hideMark/>
          </w:tcPr>
          <w:p w14:paraId="70597C55"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Wombat SF</w:t>
            </w:r>
          </w:p>
        </w:tc>
        <w:tc>
          <w:tcPr>
            <w:tcW w:w="2191" w:type="dxa"/>
            <w:shd w:val="clear" w:color="auto" w:fill="FFFFFF" w:themeFill="background1"/>
            <w:hideMark/>
          </w:tcPr>
          <w:p w14:paraId="3403B274"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Regrowth thinning and fertiliser trials</w:t>
            </w:r>
          </w:p>
        </w:tc>
        <w:tc>
          <w:tcPr>
            <w:tcW w:w="640" w:type="dxa"/>
            <w:shd w:val="clear" w:color="auto" w:fill="FFFFFF" w:themeFill="background1"/>
            <w:hideMark/>
          </w:tcPr>
          <w:p w14:paraId="0CE1E36F"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SMZ</w:t>
            </w:r>
          </w:p>
        </w:tc>
        <w:tc>
          <w:tcPr>
            <w:tcW w:w="2620" w:type="dxa"/>
            <w:shd w:val="clear" w:color="auto" w:fill="FFFFFF" w:themeFill="background1"/>
            <w:hideMark/>
          </w:tcPr>
          <w:p w14:paraId="50DEE440"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Restrict timber harvesting and other management operations to those that are compatible with the objectives of the research until 2020</w:t>
            </w:r>
            <w:r w:rsidR="00DC06B6">
              <w:rPr>
                <w:rFonts w:asciiTheme="minorHAnsi" w:eastAsia="Times New Roman" w:hAnsiTheme="minorHAnsi" w:cstheme="minorHAnsi"/>
                <w:bCs/>
                <w:color w:val="000000"/>
                <w:sz w:val="20"/>
                <w:szCs w:val="20"/>
                <w:lang w:eastAsia="en-AU"/>
              </w:rPr>
              <w:t>.</w:t>
            </w:r>
          </w:p>
        </w:tc>
      </w:tr>
      <w:tr w:rsidR="00F64A34" w:rsidRPr="003B4046" w14:paraId="30A76440" w14:textId="77777777" w:rsidTr="00AD1C79">
        <w:tc>
          <w:tcPr>
            <w:tcW w:w="1280" w:type="dxa"/>
            <w:shd w:val="clear" w:color="auto" w:fill="FFFFFF" w:themeFill="background1"/>
            <w:hideMark/>
          </w:tcPr>
          <w:p w14:paraId="74012A9B"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Midlands</w:t>
            </w:r>
          </w:p>
        </w:tc>
        <w:tc>
          <w:tcPr>
            <w:tcW w:w="2360" w:type="dxa"/>
            <w:shd w:val="clear" w:color="auto" w:fill="FFFFFF" w:themeFill="background1"/>
            <w:hideMark/>
          </w:tcPr>
          <w:p w14:paraId="6BCC7311"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 </w:t>
            </w:r>
          </w:p>
        </w:tc>
        <w:tc>
          <w:tcPr>
            <w:tcW w:w="2191" w:type="dxa"/>
            <w:shd w:val="clear" w:color="auto" w:fill="FFFFFF" w:themeFill="background1"/>
            <w:hideMark/>
          </w:tcPr>
          <w:p w14:paraId="1D674FA2"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Forest growth plots</w:t>
            </w:r>
          </w:p>
        </w:tc>
        <w:tc>
          <w:tcPr>
            <w:tcW w:w="640" w:type="dxa"/>
            <w:shd w:val="clear" w:color="auto" w:fill="FFFFFF" w:themeFill="background1"/>
            <w:hideMark/>
          </w:tcPr>
          <w:p w14:paraId="1F66C874"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SMZ</w:t>
            </w:r>
          </w:p>
        </w:tc>
        <w:tc>
          <w:tcPr>
            <w:tcW w:w="2620" w:type="dxa"/>
            <w:shd w:val="clear" w:color="auto" w:fill="FFFFFF" w:themeFill="background1"/>
            <w:hideMark/>
          </w:tcPr>
          <w:p w14:paraId="4524D25F"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Exclude timber harvesting and other management activities until such time as the areas are no longer required</w:t>
            </w:r>
            <w:r w:rsidR="00DC06B6">
              <w:rPr>
                <w:rFonts w:asciiTheme="minorHAnsi" w:eastAsia="Times New Roman" w:hAnsiTheme="minorHAnsi" w:cstheme="minorHAnsi"/>
                <w:bCs/>
                <w:color w:val="000000"/>
                <w:sz w:val="20"/>
                <w:szCs w:val="20"/>
                <w:lang w:eastAsia="en-AU"/>
              </w:rPr>
              <w:t>.</w:t>
            </w:r>
          </w:p>
        </w:tc>
      </w:tr>
      <w:tr w:rsidR="00F64A34" w:rsidRPr="003B4046" w14:paraId="316D9911" w14:textId="77777777" w:rsidTr="00AD1C79">
        <w:tc>
          <w:tcPr>
            <w:tcW w:w="1280" w:type="dxa"/>
            <w:shd w:val="clear" w:color="auto" w:fill="FFFFFF" w:themeFill="background1"/>
            <w:hideMark/>
          </w:tcPr>
          <w:p w14:paraId="20BDA7A5"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Midlands</w:t>
            </w:r>
          </w:p>
        </w:tc>
        <w:tc>
          <w:tcPr>
            <w:tcW w:w="2360" w:type="dxa"/>
            <w:shd w:val="clear" w:color="auto" w:fill="FFFFFF" w:themeFill="background1"/>
            <w:hideMark/>
          </w:tcPr>
          <w:p w14:paraId="26D527DB"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 </w:t>
            </w:r>
          </w:p>
        </w:tc>
        <w:tc>
          <w:tcPr>
            <w:tcW w:w="2191" w:type="dxa"/>
            <w:shd w:val="clear" w:color="auto" w:fill="FFFFFF" w:themeFill="background1"/>
            <w:hideMark/>
          </w:tcPr>
          <w:p w14:paraId="5A66B7E7"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Continuous Forest Inventory plots</w:t>
            </w:r>
          </w:p>
        </w:tc>
        <w:tc>
          <w:tcPr>
            <w:tcW w:w="640" w:type="dxa"/>
            <w:shd w:val="clear" w:color="auto" w:fill="FFFFFF" w:themeFill="background1"/>
            <w:hideMark/>
          </w:tcPr>
          <w:p w14:paraId="31A9ED5D"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SMZ</w:t>
            </w:r>
          </w:p>
        </w:tc>
        <w:tc>
          <w:tcPr>
            <w:tcW w:w="2620" w:type="dxa"/>
            <w:shd w:val="clear" w:color="auto" w:fill="FFFFFF" w:themeFill="background1"/>
            <w:hideMark/>
          </w:tcPr>
          <w:p w14:paraId="5F03D775" w14:textId="77777777" w:rsidR="00F64A34" w:rsidRPr="00F64A34" w:rsidRDefault="00F64A34" w:rsidP="00CB135A">
            <w:pPr>
              <w:spacing w:after="0" w:line="240" w:lineRule="auto"/>
              <w:rPr>
                <w:rFonts w:asciiTheme="minorHAnsi" w:eastAsia="Times New Roman" w:hAnsiTheme="minorHAnsi" w:cstheme="minorHAnsi"/>
                <w:bCs/>
                <w:color w:val="000000"/>
                <w:sz w:val="20"/>
                <w:szCs w:val="20"/>
                <w:lang w:eastAsia="en-AU"/>
              </w:rPr>
            </w:pPr>
            <w:r w:rsidRPr="00F64A34">
              <w:rPr>
                <w:rFonts w:asciiTheme="minorHAnsi" w:eastAsia="Times New Roman" w:hAnsiTheme="minorHAnsi" w:cstheme="minorHAnsi"/>
                <w:bCs/>
                <w:color w:val="000000"/>
                <w:sz w:val="20"/>
                <w:szCs w:val="20"/>
                <w:lang w:eastAsia="en-AU"/>
              </w:rPr>
              <w:t>Protect unharvested plots and a 50m buffer until 2020. Review the need for further protection at this time.</w:t>
            </w:r>
          </w:p>
        </w:tc>
      </w:tr>
      <w:tr w:rsidR="000C585F" w:rsidRPr="003B4046" w14:paraId="18117EFE" w14:textId="77777777" w:rsidTr="00AD1C79">
        <w:tc>
          <w:tcPr>
            <w:tcW w:w="1280" w:type="dxa"/>
            <w:shd w:val="clear" w:color="auto" w:fill="auto"/>
            <w:hideMark/>
          </w:tcPr>
          <w:p w14:paraId="5495FACA" w14:textId="77777777" w:rsidR="000C585F" w:rsidRPr="003B4046" w:rsidRDefault="000C585F"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North East</w:t>
            </w:r>
            <w:r w:rsidR="004179E7">
              <w:rPr>
                <w:rFonts w:asciiTheme="minorHAnsi" w:eastAsia="Times New Roman" w:hAnsiTheme="minorHAnsi" w:cstheme="minorHAnsi"/>
                <w:color w:val="000000"/>
                <w:sz w:val="20"/>
                <w:szCs w:val="20"/>
                <w:lang w:eastAsia="en-AU"/>
              </w:rPr>
              <w:t xml:space="preserve"> FMAs</w:t>
            </w:r>
          </w:p>
        </w:tc>
        <w:tc>
          <w:tcPr>
            <w:tcW w:w="2360" w:type="dxa"/>
            <w:shd w:val="clear" w:color="auto" w:fill="auto"/>
            <w:hideMark/>
          </w:tcPr>
          <w:p w14:paraId="18C2FA84" w14:textId="77777777" w:rsidR="000C585F" w:rsidRPr="003B4046" w:rsidRDefault="000C585F"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Clear Hills</w:t>
            </w:r>
          </w:p>
        </w:tc>
        <w:tc>
          <w:tcPr>
            <w:tcW w:w="2191" w:type="dxa"/>
            <w:shd w:val="clear" w:color="auto" w:fill="auto"/>
            <w:hideMark/>
          </w:tcPr>
          <w:p w14:paraId="0B115959" w14:textId="77777777" w:rsidR="000C585F" w:rsidRPr="003B4046" w:rsidRDefault="000C585F"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1957 Alpine Ash thinning trials</w:t>
            </w:r>
          </w:p>
        </w:tc>
        <w:tc>
          <w:tcPr>
            <w:tcW w:w="640" w:type="dxa"/>
            <w:shd w:val="clear" w:color="auto" w:fill="auto"/>
            <w:hideMark/>
          </w:tcPr>
          <w:p w14:paraId="339D5212" w14:textId="77777777" w:rsidR="000C585F" w:rsidRPr="003B4046" w:rsidRDefault="000C585F"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SMZ</w:t>
            </w:r>
          </w:p>
        </w:tc>
        <w:tc>
          <w:tcPr>
            <w:tcW w:w="2620" w:type="dxa"/>
            <w:shd w:val="clear" w:color="auto" w:fill="auto"/>
            <w:hideMark/>
          </w:tcPr>
          <w:p w14:paraId="356252DC" w14:textId="77777777" w:rsidR="000C585F" w:rsidRPr="003B4046" w:rsidRDefault="000C585F"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Limit activities to those that are compatible with the experiment objectives</w:t>
            </w:r>
            <w:r w:rsidR="00DC06B6">
              <w:rPr>
                <w:rFonts w:asciiTheme="minorHAnsi" w:eastAsia="Times New Roman" w:hAnsiTheme="minorHAnsi" w:cstheme="minorHAnsi"/>
                <w:color w:val="000000"/>
                <w:sz w:val="20"/>
                <w:szCs w:val="20"/>
                <w:lang w:eastAsia="en-AU"/>
              </w:rPr>
              <w:t>.</w:t>
            </w:r>
          </w:p>
        </w:tc>
      </w:tr>
      <w:tr w:rsidR="004179E7" w:rsidRPr="003B4046" w14:paraId="0894C32F" w14:textId="77777777" w:rsidTr="00AD1C79">
        <w:tc>
          <w:tcPr>
            <w:tcW w:w="1280" w:type="dxa"/>
            <w:shd w:val="clear" w:color="auto" w:fill="auto"/>
            <w:hideMark/>
          </w:tcPr>
          <w:p w14:paraId="72418B2C" w14:textId="77777777" w:rsidR="004179E7" w:rsidRPr="004179E7" w:rsidRDefault="004179E7">
            <w:pPr>
              <w:rPr>
                <w:sz w:val="20"/>
                <w:szCs w:val="20"/>
              </w:rPr>
            </w:pPr>
            <w:r w:rsidRPr="004179E7">
              <w:rPr>
                <w:sz w:val="20"/>
                <w:szCs w:val="20"/>
              </w:rPr>
              <w:t>North East FMAs</w:t>
            </w:r>
          </w:p>
        </w:tc>
        <w:tc>
          <w:tcPr>
            <w:tcW w:w="2360" w:type="dxa"/>
            <w:shd w:val="clear" w:color="auto" w:fill="auto"/>
            <w:hideMark/>
          </w:tcPr>
          <w:p w14:paraId="5784F9F7"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Flagstaff</w:t>
            </w:r>
          </w:p>
        </w:tc>
        <w:tc>
          <w:tcPr>
            <w:tcW w:w="2191" w:type="dxa"/>
            <w:shd w:val="clear" w:color="auto" w:fill="auto"/>
            <w:hideMark/>
          </w:tcPr>
          <w:p w14:paraId="237650A0"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KTRI Paterson's Curse Crown Boring Weevil research site</w:t>
            </w:r>
          </w:p>
        </w:tc>
        <w:tc>
          <w:tcPr>
            <w:tcW w:w="640" w:type="dxa"/>
            <w:shd w:val="clear" w:color="auto" w:fill="auto"/>
            <w:hideMark/>
          </w:tcPr>
          <w:p w14:paraId="0CFFC014"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SMZ</w:t>
            </w:r>
          </w:p>
        </w:tc>
        <w:tc>
          <w:tcPr>
            <w:tcW w:w="2620" w:type="dxa"/>
            <w:shd w:val="clear" w:color="auto" w:fill="auto"/>
            <w:hideMark/>
          </w:tcPr>
          <w:p w14:paraId="4A786A59"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Limit activities to those that are compatible with the experiment objectives</w:t>
            </w:r>
            <w:r w:rsidR="00DC06B6">
              <w:rPr>
                <w:rFonts w:asciiTheme="minorHAnsi" w:eastAsia="Times New Roman" w:hAnsiTheme="minorHAnsi" w:cstheme="minorHAnsi"/>
                <w:color w:val="000000"/>
                <w:sz w:val="20"/>
                <w:szCs w:val="20"/>
                <w:lang w:eastAsia="en-AU"/>
              </w:rPr>
              <w:t>.</w:t>
            </w:r>
          </w:p>
        </w:tc>
      </w:tr>
      <w:tr w:rsidR="004179E7" w:rsidRPr="003B4046" w14:paraId="05A51280" w14:textId="77777777" w:rsidTr="00AD1C79">
        <w:tc>
          <w:tcPr>
            <w:tcW w:w="1280" w:type="dxa"/>
            <w:shd w:val="clear" w:color="auto" w:fill="auto"/>
            <w:hideMark/>
          </w:tcPr>
          <w:p w14:paraId="4E10964C" w14:textId="77777777" w:rsidR="004179E7" w:rsidRPr="004179E7" w:rsidRDefault="004179E7">
            <w:pPr>
              <w:rPr>
                <w:sz w:val="20"/>
                <w:szCs w:val="20"/>
              </w:rPr>
            </w:pPr>
            <w:r w:rsidRPr="004179E7">
              <w:rPr>
                <w:sz w:val="20"/>
                <w:szCs w:val="20"/>
              </w:rPr>
              <w:t>North East FMAs</w:t>
            </w:r>
          </w:p>
        </w:tc>
        <w:tc>
          <w:tcPr>
            <w:tcW w:w="2360" w:type="dxa"/>
            <w:shd w:val="clear" w:color="auto" w:fill="auto"/>
            <w:hideMark/>
          </w:tcPr>
          <w:p w14:paraId="6D62D299"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Highett Ridge</w:t>
            </w:r>
            <w:r w:rsidRPr="003B4046">
              <w:rPr>
                <w:rFonts w:asciiTheme="minorHAnsi" w:eastAsia="Times New Roman" w:hAnsiTheme="minorHAnsi" w:cstheme="minorHAnsi"/>
                <w:color w:val="000000"/>
                <w:sz w:val="20"/>
                <w:szCs w:val="20"/>
                <w:lang w:eastAsia="en-AU"/>
              </w:rPr>
              <w:br/>
              <w:t>Eildon</w:t>
            </w:r>
            <w:r w:rsidRPr="003B4046">
              <w:rPr>
                <w:rFonts w:asciiTheme="minorHAnsi" w:eastAsia="Times New Roman" w:hAnsiTheme="minorHAnsi" w:cstheme="minorHAnsi"/>
                <w:color w:val="000000"/>
                <w:sz w:val="20"/>
                <w:szCs w:val="20"/>
                <w:lang w:eastAsia="en-AU"/>
              </w:rPr>
              <w:br/>
              <w:t>Mount Elliot</w:t>
            </w:r>
          </w:p>
        </w:tc>
        <w:tc>
          <w:tcPr>
            <w:tcW w:w="2191" w:type="dxa"/>
            <w:shd w:val="clear" w:color="auto" w:fill="auto"/>
            <w:hideMark/>
          </w:tcPr>
          <w:p w14:paraId="0336347E"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KTRI St John's Wort Mite research sites</w:t>
            </w:r>
          </w:p>
        </w:tc>
        <w:tc>
          <w:tcPr>
            <w:tcW w:w="640" w:type="dxa"/>
            <w:shd w:val="clear" w:color="auto" w:fill="auto"/>
            <w:hideMark/>
          </w:tcPr>
          <w:p w14:paraId="51887175"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SMZ</w:t>
            </w:r>
          </w:p>
        </w:tc>
        <w:tc>
          <w:tcPr>
            <w:tcW w:w="2620" w:type="dxa"/>
            <w:shd w:val="clear" w:color="auto" w:fill="auto"/>
            <w:hideMark/>
          </w:tcPr>
          <w:p w14:paraId="7A756B5F"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Limit activities to those that are compatible with the experiment objectives</w:t>
            </w:r>
            <w:r w:rsidR="00DC06B6">
              <w:rPr>
                <w:rFonts w:asciiTheme="minorHAnsi" w:eastAsia="Times New Roman" w:hAnsiTheme="minorHAnsi" w:cstheme="minorHAnsi"/>
                <w:color w:val="000000"/>
                <w:sz w:val="20"/>
                <w:szCs w:val="20"/>
                <w:lang w:eastAsia="en-AU"/>
              </w:rPr>
              <w:t>.</w:t>
            </w:r>
          </w:p>
        </w:tc>
      </w:tr>
      <w:tr w:rsidR="004179E7" w:rsidRPr="003B4046" w14:paraId="64D88402" w14:textId="77777777" w:rsidTr="00AD1C79">
        <w:tc>
          <w:tcPr>
            <w:tcW w:w="1280" w:type="dxa"/>
            <w:shd w:val="clear" w:color="auto" w:fill="auto"/>
            <w:hideMark/>
          </w:tcPr>
          <w:p w14:paraId="28C37D10" w14:textId="77777777" w:rsidR="004179E7" w:rsidRPr="004179E7" w:rsidRDefault="004179E7">
            <w:pPr>
              <w:rPr>
                <w:sz w:val="20"/>
                <w:szCs w:val="20"/>
              </w:rPr>
            </w:pPr>
            <w:r w:rsidRPr="004179E7">
              <w:rPr>
                <w:sz w:val="20"/>
                <w:szCs w:val="20"/>
              </w:rPr>
              <w:t>North East FMAs</w:t>
            </w:r>
          </w:p>
        </w:tc>
        <w:tc>
          <w:tcPr>
            <w:tcW w:w="2360" w:type="dxa"/>
            <w:shd w:val="clear" w:color="auto" w:fill="auto"/>
            <w:hideMark/>
          </w:tcPr>
          <w:p w14:paraId="6EA18A01"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Jamieson River North Branch</w:t>
            </w:r>
            <w:r w:rsidRPr="003B4046">
              <w:rPr>
                <w:rFonts w:asciiTheme="minorHAnsi" w:eastAsia="Times New Roman" w:hAnsiTheme="minorHAnsi" w:cstheme="minorHAnsi"/>
                <w:color w:val="000000"/>
                <w:sz w:val="20"/>
                <w:szCs w:val="20"/>
                <w:lang w:eastAsia="en-AU"/>
              </w:rPr>
              <w:br/>
              <w:t>Howqua River</w:t>
            </w:r>
            <w:r w:rsidRPr="003B4046">
              <w:rPr>
                <w:rFonts w:asciiTheme="minorHAnsi" w:eastAsia="Times New Roman" w:hAnsiTheme="minorHAnsi" w:cstheme="minorHAnsi"/>
                <w:color w:val="000000"/>
                <w:sz w:val="20"/>
                <w:szCs w:val="20"/>
                <w:lang w:eastAsia="en-AU"/>
              </w:rPr>
              <w:br/>
              <w:t>King River</w:t>
            </w:r>
            <w:r w:rsidRPr="003B4046">
              <w:rPr>
                <w:rFonts w:asciiTheme="minorHAnsi" w:eastAsia="Times New Roman" w:hAnsiTheme="minorHAnsi" w:cstheme="minorHAnsi"/>
                <w:color w:val="000000"/>
                <w:sz w:val="20"/>
                <w:szCs w:val="20"/>
                <w:lang w:eastAsia="en-AU"/>
              </w:rPr>
              <w:br/>
              <w:t>Buffalo Creek</w:t>
            </w:r>
            <w:r w:rsidRPr="003B4046">
              <w:rPr>
                <w:rFonts w:asciiTheme="minorHAnsi" w:eastAsia="Times New Roman" w:hAnsiTheme="minorHAnsi" w:cstheme="minorHAnsi"/>
                <w:color w:val="000000"/>
                <w:sz w:val="20"/>
                <w:szCs w:val="20"/>
                <w:lang w:eastAsia="en-AU"/>
              </w:rPr>
              <w:br/>
              <w:t>Buckland River</w:t>
            </w:r>
            <w:r w:rsidRPr="003B4046">
              <w:rPr>
                <w:rFonts w:asciiTheme="minorHAnsi" w:eastAsia="Times New Roman" w:hAnsiTheme="minorHAnsi" w:cstheme="minorHAnsi"/>
                <w:color w:val="000000"/>
                <w:sz w:val="20"/>
                <w:szCs w:val="20"/>
                <w:lang w:eastAsia="en-AU"/>
              </w:rPr>
              <w:br/>
              <w:t>Wongungarra River</w:t>
            </w:r>
            <w:r w:rsidRPr="003B4046">
              <w:rPr>
                <w:rFonts w:asciiTheme="minorHAnsi" w:eastAsia="Times New Roman" w:hAnsiTheme="minorHAnsi" w:cstheme="minorHAnsi"/>
                <w:color w:val="000000"/>
                <w:sz w:val="20"/>
                <w:szCs w:val="20"/>
                <w:lang w:eastAsia="en-AU"/>
              </w:rPr>
              <w:br/>
              <w:t>West Kiewa River</w:t>
            </w:r>
            <w:r w:rsidRPr="003B4046">
              <w:rPr>
                <w:rFonts w:asciiTheme="minorHAnsi" w:eastAsia="Times New Roman" w:hAnsiTheme="minorHAnsi" w:cstheme="minorHAnsi"/>
                <w:color w:val="000000"/>
                <w:sz w:val="20"/>
                <w:szCs w:val="20"/>
                <w:lang w:eastAsia="en-AU"/>
              </w:rPr>
              <w:br/>
              <w:t>Snowy Creek</w:t>
            </w:r>
            <w:r w:rsidRPr="003B4046">
              <w:rPr>
                <w:rFonts w:asciiTheme="minorHAnsi" w:eastAsia="Times New Roman" w:hAnsiTheme="minorHAnsi" w:cstheme="minorHAnsi"/>
                <w:color w:val="000000"/>
                <w:sz w:val="20"/>
                <w:szCs w:val="20"/>
                <w:lang w:eastAsia="en-AU"/>
              </w:rPr>
              <w:br/>
              <w:t>Lightning Creek</w:t>
            </w:r>
            <w:r w:rsidRPr="003B4046">
              <w:rPr>
                <w:rFonts w:asciiTheme="minorHAnsi" w:eastAsia="Times New Roman" w:hAnsiTheme="minorHAnsi" w:cstheme="minorHAnsi"/>
                <w:color w:val="000000"/>
                <w:sz w:val="20"/>
                <w:szCs w:val="20"/>
                <w:lang w:eastAsia="en-AU"/>
              </w:rPr>
              <w:br/>
              <w:t>Big River</w:t>
            </w:r>
            <w:r w:rsidRPr="003B4046">
              <w:rPr>
                <w:rFonts w:asciiTheme="minorHAnsi" w:eastAsia="Times New Roman" w:hAnsiTheme="minorHAnsi" w:cstheme="minorHAnsi"/>
                <w:color w:val="000000"/>
                <w:sz w:val="20"/>
                <w:szCs w:val="20"/>
                <w:lang w:eastAsia="en-AU"/>
              </w:rPr>
              <w:br/>
              <w:t>Wheeler Creek</w:t>
            </w:r>
          </w:p>
        </w:tc>
        <w:tc>
          <w:tcPr>
            <w:tcW w:w="2191" w:type="dxa"/>
            <w:shd w:val="clear" w:color="auto" w:fill="auto"/>
            <w:hideMark/>
          </w:tcPr>
          <w:p w14:paraId="4638353C"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Spotted Tree Frog monitoring transect</w:t>
            </w:r>
          </w:p>
        </w:tc>
        <w:tc>
          <w:tcPr>
            <w:tcW w:w="640" w:type="dxa"/>
            <w:shd w:val="clear" w:color="auto" w:fill="auto"/>
            <w:hideMark/>
          </w:tcPr>
          <w:p w14:paraId="755F15C9"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SPZ</w:t>
            </w:r>
          </w:p>
        </w:tc>
        <w:tc>
          <w:tcPr>
            <w:tcW w:w="2620" w:type="dxa"/>
            <w:shd w:val="clear" w:color="auto" w:fill="auto"/>
            <w:hideMark/>
          </w:tcPr>
          <w:p w14:paraId="5BD3BBCD"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 </w:t>
            </w:r>
          </w:p>
        </w:tc>
      </w:tr>
      <w:tr w:rsidR="004179E7" w:rsidRPr="003B4046" w14:paraId="2B83AE9F" w14:textId="77777777" w:rsidTr="00AD1C79">
        <w:tc>
          <w:tcPr>
            <w:tcW w:w="1280" w:type="dxa"/>
            <w:shd w:val="clear" w:color="auto" w:fill="auto"/>
            <w:hideMark/>
          </w:tcPr>
          <w:p w14:paraId="614D2714" w14:textId="77777777" w:rsidR="004179E7" w:rsidRPr="004179E7" w:rsidRDefault="004179E7">
            <w:pPr>
              <w:rPr>
                <w:sz w:val="20"/>
                <w:szCs w:val="20"/>
              </w:rPr>
            </w:pPr>
            <w:r w:rsidRPr="004179E7">
              <w:rPr>
                <w:sz w:val="20"/>
                <w:szCs w:val="20"/>
              </w:rPr>
              <w:t>North East FMAs</w:t>
            </w:r>
          </w:p>
        </w:tc>
        <w:tc>
          <w:tcPr>
            <w:tcW w:w="2360" w:type="dxa"/>
            <w:shd w:val="clear" w:color="auto" w:fill="auto"/>
            <w:hideMark/>
          </w:tcPr>
          <w:p w14:paraId="67E108C0"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Lords Creek</w:t>
            </w:r>
            <w:r w:rsidRPr="003B4046">
              <w:rPr>
                <w:rFonts w:asciiTheme="minorHAnsi" w:eastAsia="Times New Roman" w:hAnsiTheme="minorHAnsi" w:cstheme="minorHAnsi"/>
                <w:color w:val="000000"/>
                <w:sz w:val="20"/>
                <w:szCs w:val="20"/>
                <w:lang w:eastAsia="en-AU"/>
              </w:rPr>
              <w:br/>
              <w:t>Mt Wills Creek / Snowy Creek</w:t>
            </w:r>
            <w:r w:rsidRPr="003B4046">
              <w:rPr>
                <w:rFonts w:asciiTheme="minorHAnsi" w:eastAsia="Times New Roman" w:hAnsiTheme="minorHAnsi" w:cstheme="minorHAnsi"/>
                <w:color w:val="000000"/>
                <w:sz w:val="20"/>
                <w:szCs w:val="20"/>
                <w:lang w:eastAsia="en-AU"/>
              </w:rPr>
              <w:br/>
              <w:t>Lightning Creek Track</w:t>
            </w:r>
            <w:r w:rsidRPr="003B4046">
              <w:rPr>
                <w:rFonts w:asciiTheme="minorHAnsi" w:eastAsia="Times New Roman" w:hAnsiTheme="minorHAnsi" w:cstheme="minorHAnsi"/>
                <w:color w:val="000000"/>
                <w:sz w:val="20"/>
                <w:szCs w:val="20"/>
                <w:lang w:eastAsia="en-AU"/>
              </w:rPr>
              <w:br/>
              <w:t>Bullhead</w:t>
            </w:r>
            <w:r w:rsidRPr="003B4046">
              <w:rPr>
                <w:rFonts w:asciiTheme="minorHAnsi" w:eastAsia="Times New Roman" w:hAnsiTheme="minorHAnsi" w:cstheme="minorHAnsi"/>
                <w:color w:val="000000"/>
                <w:sz w:val="20"/>
                <w:szCs w:val="20"/>
                <w:lang w:eastAsia="en-AU"/>
              </w:rPr>
              <w:br/>
              <w:t>Callaghan Creek</w:t>
            </w:r>
            <w:r w:rsidRPr="003B4046">
              <w:rPr>
                <w:rFonts w:asciiTheme="minorHAnsi" w:eastAsia="Times New Roman" w:hAnsiTheme="minorHAnsi" w:cstheme="minorHAnsi"/>
                <w:color w:val="000000"/>
                <w:sz w:val="20"/>
                <w:szCs w:val="20"/>
                <w:lang w:eastAsia="en-AU"/>
              </w:rPr>
              <w:br/>
              <w:t>Long Spur</w:t>
            </w:r>
          </w:p>
        </w:tc>
        <w:tc>
          <w:tcPr>
            <w:tcW w:w="2191" w:type="dxa"/>
            <w:shd w:val="clear" w:color="auto" w:fill="auto"/>
            <w:hideMark/>
          </w:tcPr>
          <w:p w14:paraId="3F198976"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KTRI Blackberry Rust Fungus research sites</w:t>
            </w:r>
          </w:p>
        </w:tc>
        <w:tc>
          <w:tcPr>
            <w:tcW w:w="640" w:type="dxa"/>
            <w:shd w:val="clear" w:color="auto" w:fill="auto"/>
            <w:hideMark/>
          </w:tcPr>
          <w:p w14:paraId="51BB5A4B"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SMZ</w:t>
            </w:r>
          </w:p>
        </w:tc>
        <w:tc>
          <w:tcPr>
            <w:tcW w:w="2620" w:type="dxa"/>
            <w:shd w:val="clear" w:color="auto" w:fill="auto"/>
            <w:hideMark/>
          </w:tcPr>
          <w:p w14:paraId="1B83D4B4"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Limit activities to those that are compatible with the experiment objectives</w:t>
            </w:r>
            <w:r w:rsidR="00DC06B6">
              <w:rPr>
                <w:rFonts w:asciiTheme="minorHAnsi" w:eastAsia="Times New Roman" w:hAnsiTheme="minorHAnsi" w:cstheme="minorHAnsi"/>
                <w:color w:val="000000"/>
                <w:sz w:val="20"/>
                <w:szCs w:val="20"/>
                <w:lang w:eastAsia="en-AU"/>
              </w:rPr>
              <w:t>.</w:t>
            </w:r>
          </w:p>
        </w:tc>
      </w:tr>
      <w:tr w:rsidR="004179E7" w:rsidRPr="003B4046" w14:paraId="4D97797E" w14:textId="77777777" w:rsidTr="00AD1C79">
        <w:tc>
          <w:tcPr>
            <w:tcW w:w="1280" w:type="dxa"/>
            <w:shd w:val="clear" w:color="auto" w:fill="auto"/>
            <w:hideMark/>
          </w:tcPr>
          <w:p w14:paraId="75CECA32" w14:textId="77777777" w:rsidR="004179E7" w:rsidRPr="004179E7" w:rsidRDefault="004179E7">
            <w:pPr>
              <w:rPr>
                <w:sz w:val="20"/>
                <w:szCs w:val="20"/>
              </w:rPr>
            </w:pPr>
            <w:r w:rsidRPr="004179E7">
              <w:rPr>
                <w:sz w:val="20"/>
                <w:szCs w:val="20"/>
              </w:rPr>
              <w:t>North East FMAs</w:t>
            </w:r>
          </w:p>
        </w:tc>
        <w:tc>
          <w:tcPr>
            <w:tcW w:w="2360" w:type="dxa"/>
            <w:shd w:val="clear" w:color="auto" w:fill="auto"/>
            <w:hideMark/>
          </w:tcPr>
          <w:p w14:paraId="192FE876"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Mt Pinnibar</w:t>
            </w:r>
          </w:p>
        </w:tc>
        <w:tc>
          <w:tcPr>
            <w:tcW w:w="2191" w:type="dxa"/>
            <w:shd w:val="clear" w:color="auto" w:fill="auto"/>
            <w:hideMark/>
          </w:tcPr>
          <w:p w14:paraId="5DF5B9ED"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1928 Alpine Ash thinning trial</w:t>
            </w:r>
          </w:p>
        </w:tc>
        <w:tc>
          <w:tcPr>
            <w:tcW w:w="640" w:type="dxa"/>
            <w:shd w:val="clear" w:color="auto" w:fill="auto"/>
            <w:hideMark/>
          </w:tcPr>
          <w:p w14:paraId="36EAA8BE"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SMZ</w:t>
            </w:r>
          </w:p>
        </w:tc>
        <w:tc>
          <w:tcPr>
            <w:tcW w:w="2620" w:type="dxa"/>
            <w:shd w:val="clear" w:color="auto" w:fill="auto"/>
            <w:hideMark/>
          </w:tcPr>
          <w:p w14:paraId="63584D39"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Limit activities to those that are compatible with the experiment objectives</w:t>
            </w:r>
            <w:r w:rsidR="00DC06B6">
              <w:rPr>
                <w:rFonts w:asciiTheme="minorHAnsi" w:eastAsia="Times New Roman" w:hAnsiTheme="minorHAnsi" w:cstheme="minorHAnsi"/>
                <w:color w:val="000000"/>
                <w:sz w:val="20"/>
                <w:szCs w:val="20"/>
                <w:lang w:eastAsia="en-AU"/>
              </w:rPr>
              <w:t>.</w:t>
            </w:r>
          </w:p>
        </w:tc>
      </w:tr>
      <w:tr w:rsidR="004179E7" w:rsidRPr="003B4046" w14:paraId="3A94E488" w14:textId="77777777" w:rsidTr="00AD1C79">
        <w:tc>
          <w:tcPr>
            <w:tcW w:w="1280" w:type="dxa"/>
            <w:shd w:val="clear" w:color="auto" w:fill="auto"/>
            <w:hideMark/>
          </w:tcPr>
          <w:p w14:paraId="471CC54B" w14:textId="77777777" w:rsidR="004179E7" w:rsidRPr="004179E7" w:rsidRDefault="004179E7">
            <w:pPr>
              <w:rPr>
                <w:sz w:val="20"/>
                <w:szCs w:val="20"/>
              </w:rPr>
            </w:pPr>
            <w:r w:rsidRPr="004179E7">
              <w:rPr>
                <w:sz w:val="20"/>
                <w:szCs w:val="20"/>
              </w:rPr>
              <w:t>North East FMAs</w:t>
            </w:r>
          </w:p>
        </w:tc>
        <w:tc>
          <w:tcPr>
            <w:tcW w:w="2360" w:type="dxa"/>
            <w:shd w:val="clear" w:color="auto" w:fill="auto"/>
            <w:hideMark/>
          </w:tcPr>
          <w:p w14:paraId="35C9A504"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Myrtleford</w:t>
            </w:r>
          </w:p>
        </w:tc>
        <w:tc>
          <w:tcPr>
            <w:tcW w:w="2191" w:type="dxa"/>
            <w:shd w:val="clear" w:color="auto" w:fill="auto"/>
            <w:hideMark/>
          </w:tcPr>
          <w:p w14:paraId="13CC4AF8"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Cropper Creek hydrologic research project</w:t>
            </w:r>
          </w:p>
        </w:tc>
        <w:tc>
          <w:tcPr>
            <w:tcW w:w="640" w:type="dxa"/>
            <w:shd w:val="clear" w:color="auto" w:fill="auto"/>
            <w:hideMark/>
          </w:tcPr>
          <w:p w14:paraId="1F64CEA2"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SMZ</w:t>
            </w:r>
          </w:p>
        </w:tc>
        <w:tc>
          <w:tcPr>
            <w:tcW w:w="2620" w:type="dxa"/>
            <w:shd w:val="clear" w:color="auto" w:fill="auto"/>
            <w:hideMark/>
          </w:tcPr>
          <w:p w14:paraId="7957DBB7"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Limit activities to those that are compatible with the experiment objectives</w:t>
            </w:r>
            <w:r w:rsidR="00DC06B6">
              <w:rPr>
                <w:rFonts w:asciiTheme="minorHAnsi" w:eastAsia="Times New Roman" w:hAnsiTheme="minorHAnsi" w:cstheme="minorHAnsi"/>
                <w:color w:val="000000"/>
                <w:sz w:val="20"/>
                <w:szCs w:val="20"/>
                <w:lang w:eastAsia="en-AU"/>
              </w:rPr>
              <w:t>.</w:t>
            </w:r>
          </w:p>
        </w:tc>
      </w:tr>
      <w:tr w:rsidR="004179E7" w:rsidRPr="003B4046" w14:paraId="2E2202D4" w14:textId="77777777" w:rsidTr="00AD1C79">
        <w:tc>
          <w:tcPr>
            <w:tcW w:w="1280" w:type="dxa"/>
            <w:shd w:val="clear" w:color="auto" w:fill="auto"/>
            <w:hideMark/>
          </w:tcPr>
          <w:p w14:paraId="7D10025B" w14:textId="77777777" w:rsidR="004179E7" w:rsidRPr="004179E7" w:rsidRDefault="004179E7">
            <w:pPr>
              <w:rPr>
                <w:sz w:val="20"/>
                <w:szCs w:val="20"/>
              </w:rPr>
            </w:pPr>
            <w:r w:rsidRPr="004179E7">
              <w:rPr>
                <w:sz w:val="20"/>
                <w:szCs w:val="20"/>
              </w:rPr>
              <w:t>North East FMAs</w:t>
            </w:r>
          </w:p>
        </w:tc>
        <w:tc>
          <w:tcPr>
            <w:tcW w:w="2360" w:type="dxa"/>
            <w:shd w:val="clear" w:color="auto" w:fill="auto"/>
            <w:hideMark/>
          </w:tcPr>
          <w:p w14:paraId="6A374BCD"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Old Tolmie Road, Toombullup</w:t>
            </w:r>
          </w:p>
        </w:tc>
        <w:tc>
          <w:tcPr>
            <w:tcW w:w="2191" w:type="dxa"/>
            <w:shd w:val="clear" w:color="auto" w:fill="auto"/>
            <w:hideMark/>
          </w:tcPr>
          <w:p w14:paraId="6663E34B"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CFTT Tree Breeding Research provenance trials for E. delegatensis (EUC 411 1979), E. globulus (EUC413 1981) and E. nitens (EUC 426 1990)</w:t>
            </w:r>
          </w:p>
        </w:tc>
        <w:tc>
          <w:tcPr>
            <w:tcW w:w="640" w:type="dxa"/>
            <w:shd w:val="clear" w:color="auto" w:fill="auto"/>
            <w:hideMark/>
          </w:tcPr>
          <w:p w14:paraId="21139CB3"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SMZ</w:t>
            </w:r>
          </w:p>
        </w:tc>
        <w:tc>
          <w:tcPr>
            <w:tcW w:w="2620" w:type="dxa"/>
            <w:shd w:val="clear" w:color="auto" w:fill="auto"/>
            <w:hideMark/>
          </w:tcPr>
          <w:p w14:paraId="086F3A73" w14:textId="77777777" w:rsidR="004179E7"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Limit activities to those that are compatible with the experiment objectives</w:t>
            </w:r>
            <w:r w:rsidR="00DC06B6">
              <w:rPr>
                <w:rFonts w:asciiTheme="minorHAnsi" w:eastAsia="Times New Roman" w:hAnsiTheme="minorHAnsi" w:cstheme="minorHAnsi"/>
                <w:color w:val="000000"/>
                <w:sz w:val="20"/>
                <w:szCs w:val="20"/>
                <w:lang w:eastAsia="en-AU"/>
              </w:rPr>
              <w:t>.</w:t>
            </w:r>
          </w:p>
        </w:tc>
      </w:tr>
      <w:tr w:rsidR="000C585F" w:rsidRPr="003B4046" w14:paraId="59A2BAD6" w14:textId="77777777" w:rsidTr="00AD1C79">
        <w:tc>
          <w:tcPr>
            <w:tcW w:w="1280" w:type="dxa"/>
            <w:shd w:val="clear" w:color="auto" w:fill="auto"/>
            <w:hideMark/>
          </w:tcPr>
          <w:p w14:paraId="69D34991" w14:textId="77777777" w:rsidR="000C585F" w:rsidRPr="003B4046" w:rsidRDefault="004179E7" w:rsidP="000C585F">
            <w:pPr>
              <w:spacing w:after="0" w:line="240" w:lineRule="auto"/>
              <w:rPr>
                <w:rFonts w:asciiTheme="minorHAnsi" w:eastAsia="Times New Roman" w:hAnsiTheme="minorHAnsi" w:cstheme="minorHAnsi"/>
                <w:color w:val="000000"/>
                <w:sz w:val="20"/>
                <w:szCs w:val="20"/>
                <w:lang w:eastAsia="en-AU"/>
              </w:rPr>
            </w:pPr>
            <w:r w:rsidRPr="004179E7">
              <w:rPr>
                <w:rFonts w:asciiTheme="minorHAnsi" w:eastAsia="Times New Roman" w:hAnsiTheme="minorHAnsi" w:cstheme="minorHAnsi"/>
                <w:color w:val="000000"/>
                <w:sz w:val="20"/>
                <w:szCs w:val="20"/>
                <w:lang w:eastAsia="en-AU"/>
              </w:rPr>
              <w:t>North East FMAs</w:t>
            </w:r>
          </w:p>
        </w:tc>
        <w:tc>
          <w:tcPr>
            <w:tcW w:w="2360" w:type="dxa"/>
            <w:shd w:val="clear" w:color="auto" w:fill="auto"/>
            <w:hideMark/>
          </w:tcPr>
          <w:p w14:paraId="69BA359C" w14:textId="77777777" w:rsidR="000C585F" w:rsidRPr="003B4046" w:rsidRDefault="000C585F"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Riley Creek</w:t>
            </w:r>
          </w:p>
        </w:tc>
        <w:tc>
          <w:tcPr>
            <w:tcW w:w="2191" w:type="dxa"/>
            <w:shd w:val="clear" w:color="auto" w:fill="auto"/>
            <w:hideMark/>
          </w:tcPr>
          <w:p w14:paraId="27A79E21" w14:textId="77777777" w:rsidR="000C585F" w:rsidRPr="003B4046" w:rsidRDefault="000C585F"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Long-footed Potoroo research trapping grid</w:t>
            </w:r>
          </w:p>
        </w:tc>
        <w:tc>
          <w:tcPr>
            <w:tcW w:w="640" w:type="dxa"/>
            <w:shd w:val="clear" w:color="auto" w:fill="auto"/>
            <w:hideMark/>
          </w:tcPr>
          <w:p w14:paraId="646A2683" w14:textId="77777777" w:rsidR="000C585F" w:rsidRPr="003B4046" w:rsidRDefault="000C585F"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SMZ</w:t>
            </w:r>
          </w:p>
        </w:tc>
        <w:tc>
          <w:tcPr>
            <w:tcW w:w="2620" w:type="dxa"/>
            <w:shd w:val="clear" w:color="auto" w:fill="auto"/>
            <w:hideMark/>
          </w:tcPr>
          <w:p w14:paraId="57545737" w14:textId="77777777" w:rsidR="000C585F" w:rsidRPr="003B4046" w:rsidRDefault="000C585F" w:rsidP="000C585F">
            <w:pPr>
              <w:spacing w:after="0" w:line="240" w:lineRule="auto"/>
              <w:rPr>
                <w:rFonts w:asciiTheme="minorHAnsi" w:eastAsia="Times New Roman" w:hAnsiTheme="minorHAnsi" w:cstheme="minorHAnsi"/>
                <w:color w:val="000000"/>
                <w:sz w:val="20"/>
                <w:szCs w:val="20"/>
                <w:lang w:eastAsia="en-AU"/>
              </w:rPr>
            </w:pPr>
            <w:r w:rsidRPr="003B4046">
              <w:rPr>
                <w:rFonts w:asciiTheme="minorHAnsi" w:eastAsia="Times New Roman" w:hAnsiTheme="minorHAnsi" w:cstheme="minorHAnsi"/>
                <w:color w:val="000000"/>
                <w:sz w:val="20"/>
                <w:szCs w:val="20"/>
                <w:lang w:eastAsia="en-AU"/>
              </w:rPr>
              <w:t>Manage in accordance with Long-footed Potoroo prescriptions</w:t>
            </w:r>
            <w:r w:rsidR="00DC06B6">
              <w:rPr>
                <w:rFonts w:asciiTheme="minorHAnsi" w:eastAsia="Times New Roman" w:hAnsiTheme="minorHAnsi" w:cstheme="minorHAnsi"/>
                <w:color w:val="000000"/>
                <w:sz w:val="20"/>
                <w:szCs w:val="20"/>
                <w:lang w:eastAsia="en-AU"/>
              </w:rPr>
              <w:t>.</w:t>
            </w:r>
          </w:p>
        </w:tc>
      </w:tr>
    </w:tbl>
    <w:p w14:paraId="52E6861F" w14:textId="77777777" w:rsidR="002E1BB1" w:rsidRDefault="002E1BB1" w:rsidP="007656CC">
      <w:pPr>
        <w:rPr>
          <w:rFonts w:cs="Calibri"/>
        </w:rPr>
      </w:pPr>
    </w:p>
    <w:p w14:paraId="70B4400E" w14:textId="77777777" w:rsidR="00674266" w:rsidRDefault="00674266" w:rsidP="004E46B9">
      <w:pPr>
        <w:rPr>
          <w:rFonts w:asciiTheme="minorHAnsi" w:hAnsiTheme="minorHAnsi" w:cstheme="minorHAnsi"/>
        </w:rPr>
        <w:sectPr w:rsidR="00674266" w:rsidSect="00D00BB8">
          <w:footerReference w:type="default" r:id="rId39"/>
          <w:pgSz w:w="11906" w:h="16838"/>
          <w:pgMar w:top="1440" w:right="1276" w:bottom="1440" w:left="1440" w:header="708" w:footer="708" w:gutter="0"/>
          <w:cols w:space="708"/>
          <w:docGrid w:linePitch="360"/>
        </w:sectPr>
      </w:pPr>
    </w:p>
    <w:p w14:paraId="4E0A4F66" w14:textId="77777777" w:rsidR="00C46931" w:rsidRDefault="00C46931" w:rsidP="004E46B9">
      <w:pPr>
        <w:rPr>
          <w:rFonts w:asciiTheme="minorHAnsi" w:hAnsiTheme="minorHAnsi" w:cstheme="minorHAnsi"/>
        </w:rPr>
        <w:sectPr w:rsidR="00C46931" w:rsidSect="00D00BB8">
          <w:footerReference w:type="default" r:id="rId40"/>
          <w:pgSz w:w="11906" w:h="16838"/>
          <w:pgMar w:top="1440" w:right="1276" w:bottom="1440" w:left="1440" w:header="708" w:footer="708" w:gutter="0"/>
          <w:cols w:space="708"/>
          <w:docGrid w:linePitch="360"/>
        </w:sectPr>
      </w:pPr>
    </w:p>
    <w:p w14:paraId="7C94CEB2" w14:textId="77777777" w:rsidR="008D30A8" w:rsidRPr="00632629" w:rsidRDefault="008D30A8" w:rsidP="004E46B9">
      <w:pPr>
        <w:rPr>
          <w:rFonts w:asciiTheme="minorHAnsi" w:hAnsiTheme="minorHAnsi" w:cstheme="minorHAnsi"/>
        </w:rPr>
      </w:pPr>
    </w:p>
    <w:sectPr w:rsidR="008D30A8" w:rsidRPr="00632629" w:rsidSect="00D00BB8">
      <w:headerReference w:type="first" r:id="rId41"/>
      <w:footerReference w:type="first" r:id="rId42"/>
      <w:type w:val="continuous"/>
      <w:pgSz w:w="11907" w:h="16840" w:code="9"/>
      <w:pgMar w:top="1134" w:right="1134" w:bottom="1134" w:left="1134" w:header="709" w:footer="567" w:gutter="0"/>
      <w:pgNumType w:start="1"/>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B402934" w14:textId="77777777" w:rsidR="004B2A46" w:rsidRDefault="004B2A46" w:rsidP="00C04F74">
      <w:pPr>
        <w:spacing w:after="0" w:line="240" w:lineRule="auto"/>
      </w:pPr>
      <w:r>
        <w:separator/>
      </w:r>
    </w:p>
  </w:endnote>
  <w:endnote w:type="continuationSeparator" w:id="0">
    <w:p w14:paraId="4775985B" w14:textId="77777777" w:rsidR="004B2A46" w:rsidRDefault="004B2A46" w:rsidP="00C04F7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Palatino">
    <w:altName w:val="Book Antiqua"/>
    <w:panose1 w:val="00000000000000000000"/>
    <w:charset w:val="00"/>
    <w:family w:val="roman"/>
    <w:notTrueType/>
    <w:pitch w:val="variable"/>
    <w:sig w:usb0="00000003" w:usb1="00000000" w:usb2="00000000" w:usb3="00000000" w:csb0="00000001" w:csb1="00000000"/>
  </w:font>
  <w:font w:name="Frutiger 45 Light">
    <w:altName w:val="Arial Narrow"/>
    <w:panose1 w:val="00000000000000000000"/>
    <w:charset w:val="00"/>
    <w:family w:val="swiss"/>
    <w:notTrueType/>
    <w:pitch w:val="variable"/>
    <w:sig w:usb0="00000003" w:usb1="00000000" w:usb2="00000000" w:usb3="00000000" w:csb0="00000001" w:csb1="00000000"/>
  </w:font>
  <w:font w:name="Frutiger-Light">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930C59" w14:textId="77777777" w:rsidR="004B2A46" w:rsidRDefault="004B2A46" w:rsidP="005B63A8">
    <w:pPr>
      <w:pStyle w:val="Footer"/>
    </w:pPr>
    <w:r>
      <w:rPr>
        <w:noProof/>
        <w:lang w:eastAsia="en-AU"/>
      </w:rPr>
      <w:drawing>
        <wp:anchor distT="0" distB="0" distL="114300" distR="114300" simplePos="0" relativeHeight="251656192" behindDoc="0" locked="0" layoutInCell="1" allowOverlap="1" wp14:anchorId="4870BE2A" wp14:editId="283C1C1D">
          <wp:simplePos x="0" y="0"/>
          <wp:positionH relativeFrom="column">
            <wp:posOffset>4667250</wp:posOffset>
          </wp:positionH>
          <wp:positionV relativeFrom="paragraph">
            <wp:posOffset>-70485</wp:posOffset>
          </wp:positionV>
          <wp:extent cx="1850811" cy="484295"/>
          <wp:effectExtent l="0" t="0" r="0" b="0"/>
          <wp:wrapNone/>
          <wp:docPr id="10" name="DEPI/VicBrick" descr="C:\Users\SPF\Documents\TMC\DEPI\To mod\DEPI_RGB_right.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SPF\Documents\TMC\DEPI\To mod\DEPI_RGB_right.pn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850811" cy="484295"/>
                  </a:xfrm>
                  <a:prstGeom prst="rect">
                    <a:avLst/>
                  </a:prstGeom>
                  <a:noFill/>
                  <a:ln>
                    <a:noFill/>
                  </a:ln>
                </pic:spPr>
              </pic:pic>
            </a:graphicData>
          </a:graphic>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DB9959" w14:textId="77777777" w:rsidR="004B2A46" w:rsidRDefault="004B2A46">
    <w:pPr>
      <w:pStyle w:val="Footer"/>
    </w:pPr>
  </w:p>
  <w:p w14:paraId="3096A8B3" w14:textId="77777777" w:rsidR="004B2A46" w:rsidRDefault="004B2A46" w:rsidP="005B63A8">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276627540"/>
      <w:docPartObj>
        <w:docPartGallery w:val="Page Numbers (Bottom of Page)"/>
        <w:docPartUnique/>
      </w:docPartObj>
    </w:sdtPr>
    <w:sdtEndPr>
      <w:rPr>
        <w:noProof/>
      </w:rPr>
    </w:sdtEndPr>
    <w:sdtContent>
      <w:p w14:paraId="1315A9F9" w14:textId="77777777" w:rsidR="004B2A46" w:rsidRDefault="004B2A46">
        <w:pPr>
          <w:pStyle w:val="Footer"/>
        </w:pPr>
        <w:r>
          <w:t xml:space="preserve">Planning Standards                                                                                                                                         </w:t>
        </w:r>
        <w:r>
          <w:fldChar w:fldCharType="begin"/>
        </w:r>
        <w:r>
          <w:instrText xml:space="preserve"> PAGE   \* MERGEFORMAT </w:instrText>
        </w:r>
        <w:r>
          <w:fldChar w:fldCharType="separate"/>
        </w:r>
        <w:r w:rsidR="008608FB">
          <w:rPr>
            <w:noProof/>
          </w:rPr>
          <w:t>19</w:t>
        </w:r>
        <w:r>
          <w:rPr>
            <w:noProof/>
          </w:rPr>
          <w:fldChar w:fldCharType="end"/>
        </w:r>
      </w:p>
    </w:sdtContent>
  </w:sdt>
  <w:p w14:paraId="41266869" w14:textId="77777777" w:rsidR="004B2A46" w:rsidRDefault="004B2A46" w:rsidP="005B63A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633929406"/>
      <w:docPartObj>
        <w:docPartGallery w:val="Page Numbers (Bottom of Page)"/>
        <w:docPartUnique/>
      </w:docPartObj>
    </w:sdtPr>
    <w:sdtEndPr>
      <w:rPr>
        <w:noProof/>
      </w:rPr>
    </w:sdtEndPr>
    <w:sdtContent>
      <w:p w14:paraId="49D97E4B" w14:textId="77777777" w:rsidR="004B2A46" w:rsidRDefault="004B2A46">
        <w:pPr>
          <w:pStyle w:val="Footer"/>
        </w:pPr>
        <w:r>
          <w:t xml:space="preserve">Planning Standards                                                                                                                                                                                   Table 3 Fixed FMZ rules for fauna </w:t>
        </w:r>
        <w:r>
          <w:tab/>
        </w:r>
        <w:r>
          <w:fldChar w:fldCharType="begin"/>
        </w:r>
        <w:r>
          <w:instrText xml:space="preserve"> PAGE   \* MERGEFORMAT </w:instrText>
        </w:r>
        <w:r>
          <w:fldChar w:fldCharType="separate"/>
        </w:r>
        <w:r w:rsidR="008608FB">
          <w:rPr>
            <w:noProof/>
          </w:rPr>
          <w:t>35</w:t>
        </w:r>
        <w:r>
          <w:rPr>
            <w:noProof/>
          </w:rPr>
          <w:fldChar w:fldCharType="end"/>
        </w:r>
      </w:p>
    </w:sdtContent>
  </w:sdt>
  <w:p w14:paraId="37CECF00" w14:textId="77777777" w:rsidR="004B2A46" w:rsidRDefault="004B2A46" w:rsidP="005B63A8">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713507835"/>
      <w:docPartObj>
        <w:docPartGallery w:val="Page Numbers (Bottom of Page)"/>
        <w:docPartUnique/>
      </w:docPartObj>
    </w:sdtPr>
    <w:sdtEndPr>
      <w:rPr>
        <w:noProof/>
      </w:rPr>
    </w:sdtEndPr>
    <w:sdtContent>
      <w:p w14:paraId="462D9DB4" w14:textId="77777777" w:rsidR="004B2A46" w:rsidRDefault="004B2A46">
        <w:pPr>
          <w:pStyle w:val="Footer"/>
        </w:pPr>
        <w:r>
          <w:tab/>
          <w:t xml:space="preserve">Planning Standards                                                                                                                             </w:t>
        </w:r>
        <w:r>
          <w:fldChar w:fldCharType="begin"/>
        </w:r>
        <w:r>
          <w:instrText xml:space="preserve"> PAGE   \* MERGEFORMAT </w:instrText>
        </w:r>
        <w:r>
          <w:fldChar w:fldCharType="separate"/>
        </w:r>
        <w:r w:rsidR="008608FB">
          <w:rPr>
            <w:noProof/>
          </w:rPr>
          <w:t>37</w:t>
        </w:r>
        <w:r>
          <w:rPr>
            <w:noProof/>
          </w:rPr>
          <w:fldChar w:fldCharType="end"/>
        </w:r>
      </w:p>
    </w:sdtContent>
  </w:sdt>
  <w:p w14:paraId="5F07D6E8" w14:textId="77777777" w:rsidR="004B2A46" w:rsidRDefault="004B2A46" w:rsidP="005B63A8">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972408441"/>
      <w:docPartObj>
        <w:docPartGallery w:val="Page Numbers (Bottom of Page)"/>
        <w:docPartUnique/>
      </w:docPartObj>
    </w:sdtPr>
    <w:sdtEndPr>
      <w:rPr>
        <w:noProof/>
      </w:rPr>
    </w:sdtEndPr>
    <w:sdtContent>
      <w:p w14:paraId="2215A7F7" w14:textId="77777777" w:rsidR="004B2A46" w:rsidRDefault="004B2A46">
        <w:pPr>
          <w:pStyle w:val="Footer"/>
        </w:pPr>
        <w:r>
          <w:t xml:space="preserve">Planning Standards                                                                                                                                                                      Table 4 Detection based FMZ rules for fauna   </w:t>
        </w:r>
        <w:r>
          <w:fldChar w:fldCharType="begin"/>
        </w:r>
        <w:r>
          <w:instrText xml:space="preserve"> PAGE   \* MERGEFORMAT </w:instrText>
        </w:r>
        <w:r>
          <w:fldChar w:fldCharType="separate"/>
        </w:r>
        <w:r w:rsidR="008608FB">
          <w:rPr>
            <w:noProof/>
          </w:rPr>
          <w:t>68</w:t>
        </w:r>
        <w:r>
          <w:rPr>
            <w:noProof/>
          </w:rPr>
          <w:fldChar w:fldCharType="end"/>
        </w:r>
      </w:p>
    </w:sdtContent>
  </w:sdt>
  <w:p w14:paraId="33D9625B" w14:textId="77777777" w:rsidR="004B2A46" w:rsidRDefault="004B2A46" w:rsidP="005B63A8">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898164827"/>
      <w:docPartObj>
        <w:docPartGallery w:val="Page Numbers (Bottom of Page)"/>
        <w:docPartUnique/>
      </w:docPartObj>
    </w:sdtPr>
    <w:sdtEndPr>
      <w:rPr>
        <w:noProof/>
      </w:rPr>
    </w:sdtEndPr>
    <w:sdtContent>
      <w:p w14:paraId="341B9D45" w14:textId="77777777" w:rsidR="004B2A46" w:rsidRDefault="004B2A46">
        <w:pPr>
          <w:pStyle w:val="Footer"/>
        </w:pPr>
        <w:r>
          <w:tab/>
          <w:t xml:space="preserve">Planning Standards                                                                                                                             </w:t>
        </w:r>
        <w:r>
          <w:fldChar w:fldCharType="begin"/>
        </w:r>
        <w:r>
          <w:instrText xml:space="preserve"> PAGE   \* MERGEFORMAT </w:instrText>
        </w:r>
        <w:r>
          <w:fldChar w:fldCharType="separate"/>
        </w:r>
        <w:r w:rsidR="008608FB">
          <w:rPr>
            <w:noProof/>
          </w:rPr>
          <w:t>70</w:t>
        </w:r>
        <w:r>
          <w:rPr>
            <w:noProof/>
          </w:rPr>
          <w:fldChar w:fldCharType="end"/>
        </w:r>
      </w:p>
    </w:sdtContent>
  </w:sdt>
  <w:p w14:paraId="226D2F0B" w14:textId="77777777" w:rsidR="004B2A46" w:rsidRDefault="004B2A46" w:rsidP="005B63A8">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275216158"/>
      <w:docPartObj>
        <w:docPartGallery w:val="Page Numbers (Bottom of Page)"/>
        <w:docPartUnique/>
      </w:docPartObj>
    </w:sdtPr>
    <w:sdtEndPr>
      <w:rPr>
        <w:noProof/>
      </w:rPr>
    </w:sdtEndPr>
    <w:sdtContent>
      <w:p w14:paraId="478D51E2" w14:textId="77777777" w:rsidR="004B2A46" w:rsidRDefault="004B2A46">
        <w:pPr>
          <w:pStyle w:val="Footer"/>
        </w:pPr>
        <w:r>
          <w:t xml:space="preserve">Planning Standards                                                                                                                                                               Table 5 Detection based FMZ rules for flora   </w:t>
        </w:r>
        <w:r>
          <w:fldChar w:fldCharType="begin"/>
        </w:r>
        <w:r>
          <w:instrText xml:space="preserve"> PAGE   \* MERGEFORMAT </w:instrText>
        </w:r>
        <w:r>
          <w:fldChar w:fldCharType="separate"/>
        </w:r>
        <w:r w:rsidR="008608FB">
          <w:rPr>
            <w:noProof/>
          </w:rPr>
          <w:t>110</w:t>
        </w:r>
        <w:r>
          <w:rPr>
            <w:noProof/>
          </w:rPr>
          <w:fldChar w:fldCharType="end"/>
        </w:r>
      </w:p>
    </w:sdtContent>
  </w:sdt>
  <w:p w14:paraId="138B2FBC" w14:textId="77777777" w:rsidR="004B2A46" w:rsidRDefault="004B2A46" w:rsidP="005B63A8">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856040713"/>
      <w:docPartObj>
        <w:docPartGallery w:val="Page Numbers (Bottom of Page)"/>
        <w:docPartUnique/>
      </w:docPartObj>
    </w:sdtPr>
    <w:sdtEndPr>
      <w:rPr>
        <w:noProof/>
      </w:rPr>
    </w:sdtEndPr>
    <w:sdtContent>
      <w:p w14:paraId="34C50B5A" w14:textId="77777777" w:rsidR="004B2A46" w:rsidRDefault="004B2A46">
        <w:pPr>
          <w:pStyle w:val="Footer"/>
        </w:pPr>
        <w:r>
          <w:t xml:space="preserve">Planning Standards                                                                                                                       </w:t>
        </w:r>
        <w:r>
          <w:tab/>
        </w:r>
        <w:r>
          <w:fldChar w:fldCharType="begin"/>
        </w:r>
        <w:r>
          <w:instrText xml:space="preserve"> PAGE   \* MERGEFORMAT </w:instrText>
        </w:r>
        <w:r>
          <w:fldChar w:fldCharType="separate"/>
        </w:r>
        <w:r w:rsidR="008608FB">
          <w:rPr>
            <w:noProof/>
          </w:rPr>
          <w:t>116</w:t>
        </w:r>
        <w:r>
          <w:rPr>
            <w:noProof/>
          </w:rPr>
          <w:fldChar w:fldCharType="end"/>
        </w:r>
      </w:p>
    </w:sdtContent>
  </w:sdt>
  <w:p w14:paraId="06515982" w14:textId="77777777" w:rsidR="004B2A46" w:rsidRDefault="004B2A46" w:rsidP="005B63A8">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967473198"/>
      <w:docPartObj>
        <w:docPartGallery w:val="Page Numbers (Bottom of Page)"/>
        <w:docPartUnique/>
      </w:docPartObj>
    </w:sdtPr>
    <w:sdtEndPr>
      <w:rPr>
        <w:noProof/>
      </w:rPr>
    </w:sdtEndPr>
    <w:sdtContent>
      <w:p w14:paraId="2AA1C6A6" w14:textId="77777777" w:rsidR="004B2A46" w:rsidRDefault="004B2A46">
        <w:pPr>
          <w:pStyle w:val="Footer"/>
        </w:pPr>
        <w:r>
          <w:t>Planning Standards                                                                                                                                                                     Table 8 FMZ rules for historic places</w:t>
        </w:r>
        <w:r>
          <w:tab/>
          <w:t xml:space="preserve">   </w:t>
        </w:r>
        <w:r>
          <w:fldChar w:fldCharType="begin"/>
        </w:r>
        <w:r>
          <w:instrText xml:space="preserve"> PAGE   \* MERGEFORMAT </w:instrText>
        </w:r>
        <w:r>
          <w:fldChar w:fldCharType="separate"/>
        </w:r>
        <w:r w:rsidR="008608FB">
          <w:rPr>
            <w:noProof/>
          </w:rPr>
          <w:t>138</w:t>
        </w:r>
        <w:r>
          <w:rPr>
            <w:noProof/>
          </w:rPr>
          <w:fldChar w:fldCharType="end"/>
        </w:r>
      </w:p>
    </w:sdtContent>
  </w:sdt>
  <w:p w14:paraId="1B4E8A2D" w14:textId="77777777" w:rsidR="004B2A46" w:rsidRDefault="004B2A46" w:rsidP="005B63A8">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587419387"/>
      <w:docPartObj>
        <w:docPartGallery w:val="Page Numbers (Bottom of Page)"/>
        <w:docPartUnique/>
      </w:docPartObj>
    </w:sdtPr>
    <w:sdtEndPr>
      <w:rPr>
        <w:noProof/>
      </w:rPr>
    </w:sdtEndPr>
    <w:sdtContent>
      <w:p w14:paraId="374F6EA9" w14:textId="77777777" w:rsidR="004B2A46" w:rsidRDefault="004B2A46">
        <w:pPr>
          <w:pStyle w:val="Footer"/>
        </w:pPr>
        <w:r>
          <w:t xml:space="preserve">Planning Standards                                                                                                              </w:t>
        </w:r>
        <w:r>
          <w:tab/>
          <w:t xml:space="preserve"> </w:t>
        </w:r>
        <w:r>
          <w:tab/>
        </w:r>
        <w:r>
          <w:fldChar w:fldCharType="begin"/>
        </w:r>
        <w:r>
          <w:instrText xml:space="preserve"> PAGE   \* MERGEFORMAT </w:instrText>
        </w:r>
        <w:r>
          <w:fldChar w:fldCharType="separate"/>
        </w:r>
        <w:r w:rsidR="008608FB">
          <w:rPr>
            <w:noProof/>
          </w:rPr>
          <w:t>140</w:t>
        </w:r>
        <w:r>
          <w:rPr>
            <w:noProof/>
          </w:rPr>
          <w:fldChar w:fldCharType="end"/>
        </w:r>
      </w:p>
    </w:sdtContent>
  </w:sdt>
  <w:p w14:paraId="7D551B36" w14:textId="77777777" w:rsidR="004B2A46" w:rsidRDefault="004B2A46" w:rsidP="005B63A8">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2144847870"/>
      <w:docPartObj>
        <w:docPartGallery w:val="Page Numbers (Bottom of Page)"/>
        <w:docPartUnique/>
      </w:docPartObj>
    </w:sdtPr>
    <w:sdtEndPr>
      <w:rPr>
        <w:noProof/>
      </w:rPr>
    </w:sdtEndPr>
    <w:sdtContent>
      <w:p w14:paraId="770640C1" w14:textId="77777777" w:rsidR="004B2A46" w:rsidRDefault="004B2A46">
        <w:pPr>
          <w:pStyle w:val="Footer"/>
        </w:pPr>
        <w:r>
          <w:t>Planning Standards                                                                          Table 9 Landscape management FMZ rules</w:t>
        </w:r>
        <w:r>
          <w:tab/>
          <w:t xml:space="preserve">  </w:t>
        </w:r>
        <w:r>
          <w:fldChar w:fldCharType="begin"/>
        </w:r>
        <w:r>
          <w:instrText xml:space="preserve"> PAGE   \* MERGEFORMAT </w:instrText>
        </w:r>
        <w:r>
          <w:fldChar w:fldCharType="separate"/>
        </w:r>
        <w:r w:rsidR="008608FB">
          <w:rPr>
            <w:noProof/>
          </w:rPr>
          <w:t>153</w:t>
        </w:r>
        <w:r>
          <w:rPr>
            <w:noProof/>
          </w:rPr>
          <w:fldChar w:fldCharType="end"/>
        </w:r>
      </w:p>
    </w:sdtContent>
  </w:sdt>
  <w:p w14:paraId="45EF25F2" w14:textId="77777777" w:rsidR="004B2A46" w:rsidRDefault="004B2A46" w:rsidP="005B63A8">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516190010"/>
      <w:docPartObj>
        <w:docPartGallery w:val="Page Numbers (Bottom of Page)"/>
        <w:docPartUnique/>
      </w:docPartObj>
    </w:sdtPr>
    <w:sdtEndPr>
      <w:rPr>
        <w:noProof/>
      </w:rPr>
    </w:sdtEndPr>
    <w:sdtContent>
      <w:p w14:paraId="5A69BC81" w14:textId="77777777" w:rsidR="004B2A46" w:rsidRDefault="004B2A46">
        <w:pPr>
          <w:pStyle w:val="Footer"/>
        </w:pPr>
        <w:r>
          <w:t xml:space="preserve">Planning Standards                                                                                                                 </w:t>
        </w:r>
        <w:r>
          <w:tab/>
          <w:t xml:space="preserve"> </w:t>
        </w:r>
        <w:r>
          <w:tab/>
        </w:r>
        <w:r>
          <w:fldChar w:fldCharType="begin"/>
        </w:r>
        <w:r>
          <w:instrText xml:space="preserve"> PAGE   \* MERGEFORMAT </w:instrText>
        </w:r>
        <w:r>
          <w:fldChar w:fldCharType="separate"/>
        </w:r>
        <w:r w:rsidR="008608FB">
          <w:rPr>
            <w:noProof/>
          </w:rPr>
          <w:t>155</w:t>
        </w:r>
        <w:r>
          <w:rPr>
            <w:noProof/>
          </w:rPr>
          <w:fldChar w:fldCharType="end"/>
        </w:r>
      </w:p>
    </w:sdtContent>
  </w:sdt>
  <w:p w14:paraId="257193BC" w14:textId="77777777" w:rsidR="004B2A46" w:rsidRDefault="004B2A46" w:rsidP="005B63A8">
    <w:pPr>
      <w:pStyle w:val="Foote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099942710"/>
      <w:docPartObj>
        <w:docPartGallery w:val="Page Numbers (Bottom of Page)"/>
        <w:docPartUnique/>
      </w:docPartObj>
    </w:sdtPr>
    <w:sdtEndPr>
      <w:rPr>
        <w:noProof/>
      </w:rPr>
    </w:sdtEndPr>
    <w:sdtContent>
      <w:p w14:paraId="772167FA" w14:textId="77777777" w:rsidR="004B2A46" w:rsidRDefault="004B2A46">
        <w:pPr>
          <w:pStyle w:val="Footer"/>
        </w:pPr>
        <w:r>
          <w:t xml:space="preserve">Planning Standards                                                                                 Table 10 FMZ rules for recreation sites   </w:t>
        </w:r>
        <w:r>
          <w:fldChar w:fldCharType="begin"/>
        </w:r>
        <w:r>
          <w:instrText xml:space="preserve"> PAGE   \* MERGEFORMAT </w:instrText>
        </w:r>
        <w:r>
          <w:fldChar w:fldCharType="separate"/>
        </w:r>
        <w:r w:rsidR="008608FB">
          <w:rPr>
            <w:noProof/>
          </w:rPr>
          <w:t>166</w:t>
        </w:r>
        <w:r>
          <w:rPr>
            <w:noProof/>
          </w:rPr>
          <w:fldChar w:fldCharType="end"/>
        </w:r>
      </w:p>
    </w:sdtContent>
  </w:sdt>
  <w:p w14:paraId="579EE146" w14:textId="77777777" w:rsidR="004B2A46" w:rsidRDefault="004B2A46" w:rsidP="005B63A8">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229504364"/>
      <w:docPartObj>
        <w:docPartGallery w:val="Page Numbers (Bottom of Page)"/>
        <w:docPartUnique/>
      </w:docPartObj>
    </w:sdtPr>
    <w:sdtEndPr>
      <w:rPr>
        <w:noProof/>
      </w:rPr>
    </w:sdtEndPr>
    <w:sdtContent>
      <w:p w14:paraId="602F2E8C" w14:textId="77777777" w:rsidR="004B2A46" w:rsidRDefault="004B2A46">
        <w:pPr>
          <w:pStyle w:val="Footer"/>
        </w:pPr>
        <w:r>
          <w:t>Planning Standards                                                                                  Table 11 FMZ rules for research sites</w:t>
        </w:r>
        <w:r>
          <w:tab/>
          <w:t xml:space="preserve"> </w:t>
        </w:r>
        <w:r>
          <w:fldChar w:fldCharType="begin"/>
        </w:r>
        <w:r>
          <w:instrText xml:space="preserve"> PAGE   \* MERGEFORMAT </w:instrText>
        </w:r>
        <w:r>
          <w:fldChar w:fldCharType="separate"/>
        </w:r>
        <w:r w:rsidR="008608FB">
          <w:rPr>
            <w:noProof/>
          </w:rPr>
          <w:t>168</w:t>
        </w:r>
        <w:r>
          <w:rPr>
            <w:noProof/>
          </w:rPr>
          <w:fldChar w:fldCharType="end"/>
        </w:r>
      </w:p>
    </w:sdtContent>
  </w:sdt>
  <w:p w14:paraId="0D199D95" w14:textId="77777777" w:rsidR="004B2A46" w:rsidRDefault="004B2A46" w:rsidP="005B63A8">
    <w:pPr>
      <w:pStyle w:val="Foote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25D6DE" w14:textId="77777777" w:rsidR="00674266" w:rsidRDefault="00674266">
    <w:pPr>
      <w:pStyle w:val="Footer"/>
    </w:pPr>
  </w:p>
  <w:p w14:paraId="00B0BC33" w14:textId="77777777" w:rsidR="00674266" w:rsidRDefault="00674266" w:rsidP="005B63A8">
    <w:pPr>
      <w:pStyle w:val="Footer"/>
    </w:pP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978B63" w14:textId="77777777" w:rsidR="004B2A46" w:rsidRPr="009F61FE" w:rsidRDefault="004B2A46" w:rsidP="00493F7F">
    <w:pPr>
      <w:pStyle w:val="Footer"/>
      <w:rPr>
        <w:rStyle w:val="zRptPgNum"/>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0BE5844" w14:textId="77777777" w:rsidR="004B2A46" w:rsidRDefault="004B2A46" w:rsidP="00C04F74">
      <w:pPr>
        <w:spacing w:after="0" w:line="240" w:lineRule="auto"/>
      </w:pPr>
      <w:r>
        <w:separator/>
      </w:r>
    </w:p>
  </w:footnote>
  <w:footnote w:type="continuationSeparator" w:id="0">
    <w:p w14:paraId="611FAEE9" w14:textId="77777777" w:rsidR="004B2A46" w:rsidRDefault="004B2A46" w:rsidP="00C04F7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8F4693" w14:textId="77777777" w:rsidR="004B2A46" w:rsidRDefault="004B2A46" w:rsidP="005B63A8">
    <w:pPr>
      <w:pStyle w:val="Header"/>
    </w:pPr>
    <w:r>
      <w:rPr>
        <w:noProof/>
        <w:lang w:eastAsia="en-AU"/>
      </w:rPr>
      <w:drawing>
        <wp:anchor distT="0" distB="0" distL="114300" distR="114300" simplePos="0" relativeHeight="251657216" behindDoc="1" locked="0" layoutInCell="1" allowOverlap="1" wp14:anchorId="36808B45" wp14:editId="7C6BA39D">
          <wp:simplePos x="0" y="0"/>
          <wp:positionH relativeFrom="page">
            <wp:posOffset>0</wp:posOffset>
          </wp:positionH>
          <wp:positionV relativeFrom="page">
            <wp:posOffset>0</wp:posOffset>
          </wp:positionV>
          <wp:extent cx="7560000" cy="3607200"/>
          <wp:effectExtent l="0" t="0" r="3175" b="0"/>
          <wp:wrapNone/>
          <wp:docPr id="9" name="Picture 9" descr="C:\Users\SPF\Documents\TMC\DEPI\To mod\Done\DEPI_int_factsheet_pg1_header.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SPF\Documents\TMC\DEPI\To mod\Done\DEPI_int_factsheet_pg1_header.png"/>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7560000" cy="3607200"/>
                  </a:xfrm>
                  <a:prstGeom prst="rect">
                    <a:avLst/>
                  </a:prstGeom>
                  <a:noFill/>
                  <a:ln>
                    <a:noFill/>
                  </a:ln>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F1C46" w14:textId="77777777" w:rsidR="004B2A46" w:rsidRDefault="004B2A4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30C424" w14:textId="77777777" w:rsidR="004B2A46" w:rsidRDefault="004B2A46" w:rsidP="00493F7F">
    <w:pPr>
      <w:pStyle w:val="zHeader"/>
    </w:pPr>
    <w:r>
      <w:rPr>
        <w:noProof/>
        <w:lang w:eastAsia="en-AU"/>
      </w:rPr>
      <w:drawing>
        <wp:anchor distT="0" distB="0" distL="114300" distR="114300" simplePos="0" relativeHeight="251658240" behindDoc="1" locked="0" layoutInCell="1" allowOverlap="1" wp14:anchorId="250F499F" wp14:editId="56881E5E">
          <wp:simplePos x="0" y="0"/>
          <wp:positionH relativeFrom="page">
            <wp:posOffset>0</wp:posOffset>
          </wp:positionH>
          <wp:positionV relativeFrom="page">
            <wp:posOffset>0</wp:posOffset>
          </wp:positionV>
          <wp:extent cx="7560310" cy="10681335"/>
          <wp:effectExtent l="0" t="0" r="2540" b="5715"/>
          <wp:wrapNone/>
          <wp:docPr id="1" name="Picture 4" descr="C:\Users\SPF\Documents\TMC\DEPI\To mod\Done\DEPI_int_report_back.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SPF\Documents\TMC\DEPI\To mod\Done\DEPI_int_report_back.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0310" cy="1068133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E"/>
    <w:multiLevelType w:val="singleLevel"/>
    <w:tmpl w:val="EB58466A"/>
    <w:lvl w:ilvl="0">
      <w:start w:val="1"/>
      <w:numFmt w:val="decimal"/>
      <w:pStyle w:val="ListNumber3"/>
      <w:lvlText w:val="%1."/>
      <w:lvlJc w:val="left"/>
      <w:pPr>
        <w:tabs>
          <w:tab w:val="num" w:pos="926"/>
        </w:tabs>
        <w:ind w:left="926" w:hanging="360"/>
      </w:pPr>
    </w:lvl>
  </w:abstractNum>
  <w:abstractNum w:abstractNumId="1" w15:restartNumberingAfterBreak="0">
    <w:nsid w:val="FFFFFFFE"/>
    <w:multiLevelType w:val="singleLevel"/>
    <w:tmpl w:val="FFFFFFFF"/>
    <w:lvl w:ilvl="0">
      <w:numFmt w:val="decimal"/>
      <w:lvlText w:val="*"/>
      <w:lvlJc w:val="left"/>
    </w:lvl>
  </w:abstractNum>
  <w:abstractNum w:abstractNumId="2" w15:restartNumberingAfterBreak="0">
    <w:nsid w:val="12BE3293"/>
    <w:multiLevelType w:val="hybridMultilevel"/>
    <w:tmpl w:val="C438370C"/>
    <w:lvl w:ilvl="0" w:tplc="FFFFFFFF">
      <w:start w:val="1"/>
      <w:numFmt w:val="upperLetter"/>
      <w:pStyle w:val="Appendix"/>
      <w:lvlText w:val="%1"/>
      <w:lvlJc w:val="left"/>
      <w:pPr>
        <w:tabs>
          <w:tab w:val="num" w:pos="851"/>
        </w:tabs>
        <w:ind w:left="851" w:hanging="567"/>
      </w:pPr>
      <w:rPr>
        <w:rFonts w:ascii="Arial" w:hAnsi="Arial" w:cs="Times New Roman" w:hint="default"/>
        <w:caps w:val="0"/>
        <w:strike w:val="0"/>
        <w:dstrike w:val="0"/>
        <w:vanish w:val="0"/>
        <w:sz w:val="20"/>
        <w:vertAlign w:val="baseline"/>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3" w15:restartNumberingAfterBreak="0">
    <w:nsid w:val="131A0289"/>
    <w:multiLevelType w:val="multilevel"/>
    <w:tmpl w:val="D42AD6CC"/>
    <w:lvl w:ilvl="0">
      <w:start w:val="1"/>
      <w:numFmt w:val="decimal"/>
      <w:pStyle w:val="Heading1"/>
      <w:lvlText w:val="%1."/>
      <w:lvlJc w:val="left"/>
      <w:pPr>
        <w:tabs>
          <w:tab w:val="num" w:pos="992"/>
        </w:tabs>
        <w:ind w:left="992" w:hanging="992"/>
      </w:pPr>
      <w:rPr>
        <w:rFonts w:cs="Times New Roman" w:hint="default"/>
      </w:rPr>
    </w:lvl>
    <w:lvl w:ilvl="1">
      <w:start w:val="1"/>
      <w:numFmt w:val="decimal"/>
      <w:pStyle w:val="Heading2"/>
      <w:lvlText w:val="%1.%2"/>
      <w:lvlJc w:val="left"/>
      <w:pPr>
        <w:tabs>
          <w:tab w:val="num" w:pos="851"/>
        </w:tabs>
        <w:ind w:left="851" w:hanging="851"/>
      </w:pPr>
      <w:rPr>
        <w:rFonts w:cs="Times New Roman"/>
        <w:b w:val="0"/>
        <w:i w:val="0"/>
      </w:rPr>
    </w:lvl>
    <w:lvl w:ilvl="2">
      <w:start w:val="1"/>
      <w:numFmt w:val="decimal"/>
      <w:pStyle w:val="Heading3"/>
      <w:lvlText w:val="%1.%2.%3"/>
      <w:lvlJc w:val="left"/>
      <w:pPr>
        <w:tabs>
          <w:tab w:val="num" w:pos="1135"/>
        </w:tabs>
        <w:ind w:left="1135" w:hanging="851"/>
      </w:pPr>
      <w:rPr>
        <w:rFonts w:cs="Times New Roman" w:hint="default"/>
        <w:b w:val="0"/>
      </w:rPr>
    </w:lvl>
    <w:lvl w:ilvl="3">
      <w:start w:val="1"/>
      <w:numFmt w:val="decimal"/>
      <w:pStyle w:val="Heading4"/>
      <w:lvlText w:val="%1.%2.%3.%4"/>
      <w:lvlJc w:val="left"/>
      <w:pPr>
        <w:tabs>
          <w:tab w:val="num" w:pos="1857"/>
        </w:tabs>
        <w:ind w:left="1857" w:hanging="864"/>
      </w:pPr>
      <w:rPr>
        <w:rFonts w:cs="Times New Roman" w:hint="default"/>
        <w:b w:val="0"/>
      </w:rPr>
    </w:lvl>
    <w:lvl w:ilvl="4">
      <w:start w:val="1"/>
      <w:numFmt w:val="lowerLetter"/>
      <w:lvlText w:val="(%5)"/>
      <w:lvlJc w:val="left"/>
      <w:pPr>
        <w:tabs>
          <w:tab w:val="num" w:pos="492"/>
        </w:tabs>
        <w:ind w:left="492" w:hanging="492"/>
      </w:pPr>
      <w:rPr>
        <w:rFonts w:ascii="Calibri" w:hAnsi="Calibri" w:cs="Times New Roman" w:hint="default"/>
        <w:b w:val="0"/>
        <w:i w:val="0"/>
      </w:rPr>
    </w:lvl>
    <w:lvl w:ilvl="5">
      <w:start w:val="1"/>
      <w:numFmt w:val="decimal"/>
      <w:lvlText w:val="%1.%2.%3.%4.%5.%6"/>
      <w:lvlJc w:val="left"/>
      <w:pPr>
        <w:tabs>
          <w:tab w:val="num" w:pos="1152"/>
        </w:tabs>
        <w:ind w:left="1152" w:hanging="1152"/>
      </w:pPr>
      <w:rPr>
        <w:rFonts w:cs="Times New Roman" w:hint="default"/>
      </w:rPr>
    </w:lvl>
    <w:lvl w:ilvl="6">
      <w:start w:val="1"/>
      <w:numFmt w:val="decimal"/>
      <w:pStyle w:val="Heading7"/>
      <w:lvlText w:val="%1.%2.%3.%4.%5.%6.%7"/>
      <w:lvlJc w:val="left"/>
      <w:pPr>
        <w:tabs>
          <w:tab w:val="num" w:pos="1296"/>
        </w:tabs>
        <w:ind w:left="1296" w:hanging="1296"/>
      </w:pPr>
      <w:rPr>
        <w:rFonts w:cs="Times New Roman" w:hint="default"/>
      </w:rPr>
    </w:lvl>
    <w:lvl w:ilvl="7">
      <w:start w:val="1"/>
      <w:numFmt w:val="decimal"/>
      <w:pStyle w:val="Heading8"/>
      <w:lvlText w:val="%1.%2.%3.%4.%5.%6.%7.%8"/>
      <w:lvlJc w:val="left"/>
      <w:pPr>
        <w:tabs>
          <w:tab w:val="num" w:pos="1440"/>
        </w:tabs>
        <w:ind w:left="1440" w:hanging="1440"/>
      </w:pPr>
      <w:rPr>
        <w:rFonts w:cs="Times New Roman" w:hint="default"/>
      </w:rPr>
    </w:lvl>
    <w:lvl w:ilvl="8">
      <w:start w:val="1"/>
      <w:numFmt w:val="decimal"/>
      <w:pStyle w:val="Heading9"/>
      <w:lvlText w:val="%1.%2.%3.%4.%5.%6.%7.%8.%9"/>
      <w:lvlJc w:val="left"/>
      <w:pPr>
        <w:tabs>
          <w:tab w:val="num" w:pos="1584"/>
        </w:tabs>
        <w:ind w:left="1584" w:hanging="1584"/>
      </w:pPr>
      <w:rPr>
        <w:rFonts w:cs="Times New Roman" w:hint="default"/>
      </w:rPr>
    </w:lvl>
  </w:abstractNum>
  <w:abstractNum w:abstractNumId="4" w15:restartNumberingAfterBreak="0">
    <w:nsid w:val="1378122E"/>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5" w15:restartNumberingAfterBreak="0">
    <w:nsid w:val="1931215B"/>
    <w:multiLevelType w:val="multilevel"/>
    <w:tmpl w:val="A47C9CFE"/>
    <w:lvl w:ilvl="0">
      <w:start w:val="1"/>
      <w:numFmt w:val="bullet"/>
      <w:pStyle w:val="Bullet"/>
      <w:lvlText w:val=""/>
      <w:lvlJc w:val="left"/>
      <w:pPr>
        <w:tabs>
          <w:tab w:val="num" w:pos="360"/>
        </w:tabs>
        <w:ind w:left="284" w:hanging="284"/>
      </w:pPr>
      <w:rPr>
        <w:rFonts w:ascii="Wingdings 2" w:hAnsi="Wingdings 2" w:hint="default"/>
        <w:sz w:val="16"/>
      </w:rPr>
    </w:lvl>
    <w:lvl w:ilvl="1">
      <w:start w:val="1"/>
      <w:numFmt w:val="bullet"/>
      <w:lvlText w:val="o"/>
      <w:lvlJc w:val="left"/>
      <w:pPr>
        <w:tabs>
          <w:tab w:val="num" w:pos="1440"/>
        </w:tabs>
        <w:ind w:left="1440" w:hanging="360"/>
      </w:pPr>
      <w:rPr>
        <w:rFonts w:ascii="Courier New" w:hAnsi="Courier New" w:hint="default"/>
      </w:rPr>
    </w:lvl>
    <w:lvl w:ilvl="2" w:tentative="1">
      <w:start w:val="1"/>
      <w:numFmt w:val="bullet"/>
      <w:lvlText w:val=""/>
      <w:lvlJc w:val="left"/>
      <w:pPr>
        <w:tabs>
          <w:tab w:val="num" w:pos="2160"/>
        </w:tabs>
        <w:ind w:left="2160" w:hanging="360"/>
      </w:pPr>
      <w:rPr>
        <w:rFonts w:ascii="Wingdings" w:hAnsi="Wingdings" w:hint="default"/>
      </w:rPr>
    </w:lvl>
    <w:lvl w:ilvl="3" w:tentative="1">
      <w:start w:val="1"/>
      <w:numFmt w:val="bullet"/>
      <w:lvlText w:val=""/>
      <w:lvlJc w:val="left"/>
      <w:pPr>
        <w:tabs>
          <w:tab w:val="num" w:pos="2880"/>
        </w:tabs>
        <w:ind w:left="2880" w:hanging="360"/>
      </w:pPr>
      <w:rPr>
        <w:rFonts w:ascii="Symbol" w:hAnsi="Symbol" w:hint="default"/>
      </w:rPr>
    </w:lvl>
    <w:lvl w:ilvl="4" w:tentative="1">
      <w:start w:val="1"/>
      <w:numFmt w:val="bullet"/>
      <w:lvlText w:val="o"/>
      <w:lvlJc w:val="left"/>
      <w:pPr>
        <w:tabs>
          <w:tab w:val="num" w:pos="3600"/>
        </w:tabs>
        <w:ind w:left="3600" w:hanging="360"/>
      </w:pPr>
      <w:rPr>
        <w:rFonts w:ascii="Courier New" w:hAnsi="Courier New" w:hint="default"/>
      </w:rPr>
    </w:lvl>
    <w:lvl w:ilvl="5" w:tentative="1">
      <w:start w:val="1"/>
      <w:numFmt w:val="bullet"/>
      <w:lvlText w:val=""/>
      <w:lvlJc w:val="left"/>
      <w:pPr>
        <w:tabs>
          <w:tab w:val="num" w:pos="4320"/>
        </w:tabs>
        <w:ind w:left="4320" w:hanging="360"/>
      </w:pPr>
      <w:rPr>
        <w:rFonts w:ascii="Wingdings" w:hAnsi="Wingdings" w:hint="default"/>
      </w:rPr>
    </w:lvl>
    <w:lvl w:ilvl="6" w:tentative="1">
      <w:start w:val="1"/>
      <w:numFmt w:val="bullet"/>
      <w:lvlText w:val=""/>
      <w:lvlJc w:val="left"/>
      <w:pPr>
        <w:tabs>
          <w:tab w:val="num" w:pos="5040"/>
        </w:tabs>
        <w:ind w:left="5040" w:hanging="360"/>
      </w:pPr>
      <w:rPr>
        <w:rFonts w:ascii="Symbol" w:hAnsi="Symbol" w:hint="default"/>
      </w:rPr>
    </w:lvl>
    <w:lvl w:ilvl="7" w:tentative="1">
      <w:start w:val="1"/>
      <w:numFmt w:val="bullet"/>
      <w:lvlText w:val="o"/>
      <w:lvlJc w:val="left"/>
      <w:pPr>
        <w:tabs>
          <w:tab w:val="num" w:pos="5760"/>
        </w:tabs>
        <w:ind w:left="5760" w:hanging="360"/>
      </w:pPr>
      <w:rPr>
        <w:rFonts w:ascii="Courier New" w:hAnsi="Courier New" w:hint="default"/>
      </w:rPr>
    </w:lvl>
    <w:lvl w:ilvl="8"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CA20729"/>
    <w:multiLevelType w:val="hybridMultilevel"/>
    <w:tmpl w:val="D9342D24"/>
    <w:lvl w:ilvl="0" w:tplc="FFFFFFFF">
      <w:start w:val="1"/>
      <w:numFmt w:val="bullet"/>
      <w:pStyle w:val="Bullet2"/>
      <w:lvlText w:val="–"/>
      <w:lvlJc w:val="left"/>
      <w:pPr>
        <w:tabs>
          <w:tab w:val="num" w:pos="644"/>
        </w:tabs>
        <w:ind w:left="567" w:hanging="283"/>
      </w:pPr>
      <w:rPr>
        <w:rFonts w:ascii="Arial" w:hAnsi="Arial"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320C2B90"/>
    <w:multiLevelType w:val="hybridMultilevel"/>
    <w:tmpl w:val="CFB4B33A"/>
    <w:lvl w:ilvl="0" w:tplc="D11A78A4">
      <w:start w:val="1"/>
      <w:numFmt w:val="decimal"/>
      <w:lvlText w:val="%1."/>
      <w:lvlJc w:val="left"/>
      <w:pPr>
        <w:tabs>
          <w:tab w:val="num" w:pos="1620"/>
        </w:tabs>
        <w:ind w:left="1620" w:hanging="360"/>
      </w:pPr>
      <w:rPr>
        <w:rFonts w:hint="default"/>
        <w:b w:val="0"/>
        <w:i w:val="0"/>
      </w:rPr>
    </w:lvl>
    <w:lvl w:ilvl="1" w:tplc="0C090019" w:tentative="1">
      <w:start w:val="1"/>
      <w:numFmt w:val="lowerLetter"/>
      <w:lvlText w:val="%2."/>
      <w:lvlJc w:val="left"/>
      <w:pPr>
        <w:tabs>
          <w:tab w:val="num" w:pos="2700"/>
        </w:tabs>
        <w:ind w:left="2700" w:hanging="360"/>
      </w:pPr>
    </w:lvl>
    <w:lvl w:ilvl="2" w:tplc="0C09001B" w:tentative="1">
      <w:start w:val="1"/>
      <w:numFmt w:val="lowerRoman"/>
      <w:lvlText w:val="%3."/>
      <w:lvlJc w:val="right"/>
      <w:pPr>
        <w:tabs>
          <w:tab w:val="num" w:pos="3420"/>
        </w:tabs>
        <w:ind w:left="3420" w:hanging="180"/>
      </w:pPr>
    </w:lvl>
    <w:lvl w:ilvl="3" w:tplc="0C09000F" w:tentative="1">
      <w:start w:val="1"/>
      <w:numFmt w:val="decimal"/>
      <w:lvlText w:val="%4."/>
      <w:lvlJc w:val="left"/>
      <w:pPr>
        <w:tabs>
          <w:tab w:val="num" w:pos="4140"/>
        </w:tabs>
        <w:ind w:left="4140" w:hanging="360"/>
      </w:pPr>
    </w:lvl>
    <w:lvl w:ilvl="4" w:tplc="0C090019" w:tentative="1">
      <w:start w:val="1"/>
      <w:numFmt w:val="lowerLetter"/>
      <w:lvlText w:val="%5."/>
      <w:lvlJc w:val="left"/>
      <w:pPr>
        <w:tabs>
          <w:tab w:val="num" w:pos="4860"/>
        </w:tabs>
        <w:ind w:left="4860" w:hanging="360"/>
      </w:pPr>
    </w:lvl>
    <w:lvl w:ilvl="5" w:tplc="0C09001B" w:tentative="1">
      <w:start w:val="1"/>
      <w:numFmt w:val="lowerRoman"/>
      <w:lvlText w:val="%6."/>
      <w:lvlJc w:val="right"/>
      <w:pPr>
        <w:tabs>
          <w:tab w:val="num" w:pos="5580"/>
        </w:tabs>
        <w:ind w:left="5580" w:hanging="180"/>
      </w:pPr>
    </w:lvl>
    <w:lvl w:ilvl="6" w:tplc="0C09000F" w:tentative="1">
      <w:start w:val="1"/>
      <w:numFmt w:val="decimal"/>
      <w:lvlText w:val="%7."/>
      <w:lvlJc w:val="left"/>
      <w:pPr>
        <w:tabs>
          <w:tab w:val="num" w:pos="6300"/>
        </w:tabs>
        <w:ind w:left="6300" w:hanging="360"/>
      </w:pPr>
    </w:lvl>
    <w:lvl w:ilvl="7" w:tplc="0C090019" w:tentative="1">
      <w:start w:val="1"/>
      <w:numFmt w:val="lowerLetter"/>
      <w:lvlText w:val="%8."/>
      <w:lvlJc w:val="left"/>
      <w:pPr>
        <w:tabs>
          <w:tab w:val="num" w:pos="7020"/>
        </w:tabs>
        <w:ind w:left="7020" w:hanging="360"/>
      </w:pPr>
    </w:lvl>
    <w:lvl w:ilvl="8" w:tplc="0C09001B" w:tentative="1">
      <w:start w:val="1"/>
      <w:numFmt w:val="lowerRoman"/>
      <w:lvlText w:val="%9."/>
      <w:lvlJc w:val="right"/>
      <w:pPr>
        <w:tabs>
          <w:tab w:val="num" w:pos="7740"/>
        </w:tabs>
        <w:ind w:left="7740" w:hanging="180"/>
      </w:pPr>
    </w:lvl>
  </w:abstractNum>
  <w:abstractNum w:abstractNumId="8" w15:restartNumberingAfterBreak="0">
    <w:nsid w:val="345D01B2"/>
    <w:multiLevelType w:val="hybridMultilevel"/>
    <w:tmpl w:val="6250EF80"/>
    <w:lvl w:ilvl="0" w:tplc="0C090001">
      <w:start w:val="1"/>
      <w:numFmt w:val="bullet"/>
      <w:lvlText w:val=""/>
      <w:lvlJc w:val="left"/>
      <w:pPr>
        <w:ind w:left="1800" w:hanging="360"/>
      </w:pPr>
      <w:rPr>
        <w:rFonts w:ascii="Symbol" w:hAnsi="Symbol" w:hint="default"/>
      </w:rPr>
    </w:lvl>
    <w:lvl w:ilvl="1" w:tplc="0C090003" w:tentative="1">
      <w:start w:val="1"/>
      <w:numFmt w:val="bullet"/>
      <w:lvlText w:val="o"/>
      <w:lvlJc w:val="left"/>
      <w:pPr>
        <w:ind w:left="2520" w:hanging="360"/>
      </w:pPr>
      <w:rPr>
        <w:rFonts w:ascii="Courier New" w:hAnsi="Courier New" w:cs="Courier New" w:hint="default"/>
      </w:rPr>
    </w:lvl>
    <w:lvl w:ilvl="2" w:tplc="0C090005" w:tentative="1">
      <w:start w:val="1"/>
      <w:numFmt w:val="bullet"/>
      <w:lvlText w:val=""/>
      <w:lvlJc w:val="left"/>
      <w:pPr>
        <w:ind w:left="3240" w:hanging="360"/>
      </w:pPr>
      <w:rPr>
        <w:rFonts w:ascii="Wingdings" w:hAnsi="Wingdings" w:hint="default"/>
      </w:rPr>
    </w:lvl>
    <w:lvl w:ilvl="3" w:tplc="0C090001" w:tentative="1">
      <w:start w:val="1"/>
      <w:numFmt w:val="bullet"/>
      <w:lvlText w:val=""/>
      <w:lvlJc w:val="left"/>
      <w:pPr>
        <w:ind w:left="3960" w:hanging="360"/>
      </w:pPr>
      <w:rPr>
        <w:rFonts w:ascii="Symbol" w:hAnsi="Symbol" w:hint="default"/>
      </w:rPr>
    </w:lvl>
    <w:lvl w:ilvl="4" w:tplc="0C090003" w:tentative="1">
      <w:start w:val="1"/>
      <w:numFmt w:val="bullet"/>
      <w:lvlText w:val="o"/>
      <w:lvlJc w:val="left"/>
      <w:pPr>
        <w:ind w:left="4680" w:hanging="360"/>
      </w:pPr>
      <w:rPr>
        <w:rFonts w:ascii="Courier New" w:hAnsi="Courier New" w:cs="Courier New" w:hint="default"/>
      </w:rPr>
    </w:lvl>
    <w:lvl w:ilvl="5" w:tplc="0C090005" w:tentative="1">
      <w:start w:val="1"/>
      <w:numFmt w:val="bullet"/>
      <w:lvlText w:val=""/>
      <w:lvlJc w:val="left"/>
      <w:pPr>
        <w:ind w:left="5400" w:hanging="360"/>
      </w:pPr>
      <w:rPr>
        <w:rFonts w:ascii="Wingdings" w:hAnsi="Wingdings" w:hint="default"/>
      </w:rPr>
    </w:lvl>
    <w:lvl w:ilvl="6" w:tplc="0C090001" w:tentative="1">
      <w:start w:val="1"/>
      <w:numFmt w:val="bullet"/>
      <w:lvlText w:val=""/>
      <w:lvlJc w:val="left"/>
      <w:pPr>
        <w:ind w:left="6120" w:hanging="360"/>
      </w:pPr>
      <w:rPr>
        <w:rFonts w:ascii="Symbol" w:hAnsi="Symbol" w:hint="default"/>
      </w:rPr>
    </w:lvl>
    <w:lvl w:ilvl="7" w:tplc="0C090003" w:tentative="1">
      <w:start w:val="1"/>
      <w:numFmt w:val="bullet"/>
      <w:lvlText w:val="o"/>
      <w:lvlJc w:val="left"/>
      <w:pPr>
        <w:ind w:left="6840" w:hanging="360"/>
      </w:pPr>
      <w:rPr>
        <w:rFonts w:ascii="Courier New" w:hAnsi="Courier New" w:cs="Courier New" w:hint="default"/>
      </w:rPr>
    </w:lvl>
    <w:lvl w:ilvl="8" w:tplc="0C090005" w:tentative="1">
      <w:start w:val="1"/>
      <w:numFmt w:val="bullet"/>
      <w:lvlText w:val=""/>
      <w:lvlJc w:val="left"/>
      <w:pPr>
        <w:ind w:left="7560" w:hanging="360"/>
      </w:pPr>
      <w:rPr>
        <w:rFonts w:ascii="Wingdings" w:hAnsi="Wingdings" w:hint="default"/>
      </w:rPr>
    </w:lvl>
  </w:abstractNum>
  <w:abstractNum w:abstractNumId="9" w15:restartNumberingAfterBreak="0">
    <w:nsid w:val="3ECA0DC7"/>
    <w:multiLevelType w:val="hybridMultilevel"/>
    <w:tmpl w:val="7D300DA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60526D49"/>
    <w:multiLevelType w:val="multilevel"/>
    <w:tmpl w:val="3BA0CF96"/>
    <w:styleLink w:val="Style2"/>
    <w:lvl w:ilvl="0">
      <w:start w:val="1"/>
      <w:numFmt w:val="decimal"/>
      <w:lvlText w:val="%1."/>
      <w:lvlJc w:val="left"/>
      <w:pPr>
        <w:tabs>
          <w:tab w:val="num" w:pos="992"/>
        </w:tabs>
        <w:ind w:left="992" w:hanging="992"/>
      </w:pPr>
      <w:rPr>
        <w:rFonts w:cs="Times New Roman" w:hint="default"/>
      </w:rPr>
    </w:lvl>
    <w:lvl w:ilvl="1">
      <w:start w:val="1"/>
      <w:numFmt w:val="decimal"/>
      <w:lvlText w:val="%1.%2"/>
      <w:lvlJc w:val="left"/>
      <w:pPr>
        <w:tabs>
          <w:tab w:val="num" w:pos="851"/>
        </w:tabs>
        <w:ind w:left="851" w:hanging="851"/>
      </w:pPr>
      <w:rPr>
        <w:rFonts w:cs="Times New Roman"/>
        <w:b w:val="0"/>
        <w:i w:val="0"/>
      </w:rPr>
    </w:lvl>
    <w:lvl w:ilvl="2">
      <w:start w:val="1"/>
      <w:numFmt w:val="decimal"/>
      <w:lvlText w:val="%1.%2.%3"/>
      <w:lvlJc w:val="left"/>
      <w:pPr>
        <w:tabs>
          <w:tab w:val="num" w:pos="1135"/>
        </w:tabs>
        <w:ind w:left="1135" w:hanging="851"/>
      </w:pPr>
      <w:rPr>
        <w:rFonts w:cs="Times New Roman" w:hint="default"/>
        <w:b w:val="0"/>
      </w:rPr>
    </w:lvl>
    <w:lvl w:ilvl="3">
      <w:start w:val="1"/>
      <w:numFmt w:val="decimal"/>
      <w:lvlText w:val="%1.%2.%3.%4"/>
      <w:lvlJc w:val="left"/>
      <w:pPr>
        <w:tabs>
          <w:tab w:val="num" w:pos="1857"/>
        </w:tabs>
        <w:ind w:left="1857" w:hanging="864"/>
      </w:pPr>
      <w:rPr>
        <w:rFonts w:cs="Times New Roman" w:hint="default"/>
        <w:b w:val="0"/>
      </w:rPr>
    </w:lvl>
    <w:lvl w:ilvl="4">
      <w:start w:val="1"/>
      <w:numFmt w:val="lowerLetter"/>
      <w:lvlText w:val="%5)"/>
      <w:lvlJc w:val="left"/>
      <w:pPr>
        <w:tabs>
          <w:tab w:val="num" w:pos="492"/>
        </w:tabs>
        <w:ind w:left="1966" w:hanging="492"/>
      </w:pPr>
      <w:rPr>
        <w:rFonts w:hint="default"/>
        <w:b w:val="0"/>
        <w:i w:val="0"/>
      </w:rPr>
    </w:lvl>
    <w:lvl w:ilvl="5">
      <w:start w:val="1"/>
      <w:numFmt w:val="decimal"/>
      <w:lvlText w:val="%1.%2.%3.%4.%5.%6"/>
      <w:lvlJc w:val="left"/>
      <w:pPr>
        <w:tabs>
          <w:tab w:val="num" w:pos="1152"/>
        </w:tabs>
        <w:ind w:left="1152" w:hanging="1152"/>
      </w:pPr>
      <w:rPr>
        <w:rFonts w:cs="Times New Roman" w:hint="default"/>
      </w:rPr>
    </w:lvl>
    <w:lvl w:ilvl="6">
      <w:start w:val="1"/>
      <w:numFmt w:val="decimal"/>
      <w:lvlText w:val="%1.%2.%3.%4.%5.%6.%7"/>
      <w:lvlJc w:val="left"/>
      <w:pPr>
        <w:tabs>
          <w:tab w:val="num" w:pos="1296"/>
        </w:tabs>
        <w:ind w:left="1296" w:hanging="1296"/>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584"/>
        </w:tabs>
        <w:ind w:left="1584" w:hanging="1584"/>
      </w:pPr>
      <w:rPr>
        <w:rFonts w:cs="Times New Roman" w:hint="default"/>
      </w:rPr>
    </w:lvl>
  </w:abstractNum>
  <w:abstractNum w:abstractNumId="11" w15:restartNumberingAfterBreak="0">
    <w:nsid w:val="63CC59F6"/>
    <w:multiLevelType w:val="hybridMultilevel"/>
    <w:tmpl w:val="6B6A5540"/>
    <w:lvl w:ilvl="0" w:tplc="FFFFFFFF">
      <w:start w:val="1"/>
      <w:numFmt w:val="bullet"/>
      <w:pStyle w:val="BulletNumber"/>
      <w:lvlText w:val=""/>
      <w:lvlJc w:val="left"/>
      <w:pPr>
        <w:tabs>
          <w:tab w:val="num" w:pos="360"/>
        </w:tabs>
        <w:ind w:left="284" w:hanging="284"/>
      </w:pPr>
      <w:rPr>
        <w:rFonts w:ascii="Wingdings 2" w:hAnsi="Wingdings 2" w:hint="default"/>
        <w:sz w:val="16"/>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67F441D3"/>
    <w:multiLevelType w:val="multilevel"/>
    <w:tmpl w:val="9BA2215C"/>
    <w:lvl w:ilvl="0">
      <w:start w:val="1"/>
      <w:numFmt w:val="upperLetter"/>
      <w:pStyle w:val="TOC7"/>
      <w:suff w:val="nothing"/>
      <w:lvlText w:val="Appendix %1"/>
      <w:lvlJc w:val="left"/>
      <w:pPr>
        <w:ind w:left="1590"/>
      </w:pPr>
      <w:rPr>
        <w:rFonts w:ascii="Arial" w:hAnsi="Arial" w:cs="Times New Roman" w:hint="default"/>
        <w:sz w:val="28"/>
      </w:rPr>
    </w:lvl>
    <w:lvl w:ilvl="1">
      <w:start w:val="1"/>
      <w:numFmt w:val="decimal"/>
      <w:suff w:val="nothing"/>
      <w:lvlText w:val="Appendix %1%2"/>
      <w:lvlJc w:val="left"/>
      <w:pPr>
        <w:ind w:left="1590"/>
      </w:pPr>
      <w:rPr>
        <w:rFonts w:ascii="Arial" w:hAnsi="Arial" w:cs="Times New Roman" w:hint="default"/>
        <w:sz w:val="28"/>
      </w:rPr>
    </w:lvl>
    <w:lvl w:ilvl="2">
      <w:start w:val="1"/>
      <w:numFmt w:val="none"/>
      <w:lvlText w:val="%3"/>
      <w:lvlJc w:val="left"/>
      <w:pPr>
        <w:tabs>
          <w:tab w:val="num" w:pos="2670"/>
        </w:tabs>
        <w:ind w:left="2670" w:hanging="360"/>
      </w:pPr>
      <w:rPr>
        <w:rFonts w:cs="Times New Roman" w:hint="default"/>
      </w:rPr>
    </w:lvl>
    <w:lvl w:ilvl="3">
      <w:start w:val="1"/>
      <w:numFmt w:val="none"/>
      <w:lvlText w:val=""/>
      <w:lvlJc w:val="left"/>
      <w:pPr>
        <w:tabs>
          <w:tab w:val="num" w:pos="3030"/>
        </w:tabs>
        <w:ind w:left="3030" w:hanging="360"/>
      </w:pPr>
      <w:rPr>
        <w:rFonts w:cs="Times New Roman" w:hint="default"/>
      </w:rPr>
    </w:lvl>
    <w:lvl w:ilvl="4">
      <w:start w:val="1"/>
      <w:numFmt w:val="none"/>
      <w:lvlText w:val=""/>
      <w:lvlJc w:val="left"/>
      <w:pPr>
        <w:tabs>
          <w:tab w:val="num" w:pos="3390"/>
        </w:tabs>
        <w:ind w:left="3390" w:hanging="360"/>
      </w:pPr>
      <w:rPr>
        <w:rFonts w:cs="Times New Roman" w:hint="default"/>
      </w:rPr>
    </w:lvl>
    <w:lvl w:ilvl="5">
      <w:start w:val="1"/>
      <w:numFmt w:val="none"/>
      <w:lvlText w:val=""/>
      <w:lvlJc w:val="left"/>
      <w:pPr>
        <w:tabs>
          <w:tab w:val="num" w:pos="3750"/>
        </w:tabs>
        <w:ind w:left="3750" w:hanging="360"/>
      </w:pPr>
      <w:rPr>
        <w:rFonts w:cs="Times New Roman" w:hint="default"/>
      </w:rPr>
    </w:lvl>
    <w:lvl w:ilvl="6">
      <w:start w:val="1"/>
      <w:numFmt w:val="none"/>
      <w:lvlText w:val="%7"/>
      <w:lvlJc w:val="left"/>
      <w:pPr>
        <w:tabs>
          <w:tab w:val="num" w:pos="4110"/>
        </w:tabs>
        <w:ind w:left="4110" w:hanging="360"/>
      </w:pPr>
      <w:rPr>
        <w:rFonts w:cs="Times New Roman" w:hint="default"/>
      </w:rPr>
    </w:lvl>
    <w:lvl w:ilvl="7">
      <w:start w:val="1"/>
      <w:numFmt w:val="none"/>
      <w:lvlText w:val="%8"/>
      <w:lvlJc w:val="left"/>
      <w:pPr>
        <w:tabs>
          <w:tab w:val="num" w:pos="4470"/>
        </w:tabs>
        <w:ind w:left="4470" w:hanging="360"/>
      </w:pPr>
      <w:rPr>
        <w:rFonts w:cs="Times New Roman" w:hint="default"/>
      </w:rPr>
    </w:lvl>
    <w:lvl w:ilvl="8">
      <w:start w:val="1"/>
      <w:numFmt w:val="none"/>
      <w:lvlText w:val="%9"/>
      <w:lvlJc w:val="left"/>
      <w:pPr>
        <w:tabs>
          <w:tab w:val="num" w:pos="4830"/>
        </w:tabs>
        <w:ind w:left="4830" w:hanging="360"/>
      </w:pPr>
      <w:rPr>
        <w:rFonts w:cs="Times New Roman" w:hint="default"/>
      </w:rPr>
    </w:lvl>
  </w:abstractNum>
  <w:num w:numId="1">
    <w:abstractNumId w:val="3"/>
  </w:num>
  <w:num w:numId="2">
    <w:abstractNumId w:val="3"/>
  </w:num>
  <w:num w:numId="3">
    <w:abstractNumId w:val="3"/>
  </w:num>
  <w:num w:numId="4">
    <w:abstractNumId w:val="3"/>
  </w:num>
  <w:num w:numId="5">
    <w:abstractNumId w:val="6"/>
  </w:num>
  <w:num w:numId="6">
    <w:abstractNumId w:val="2"/>
  </w:num>
  <w:num w:numId="7">
    <w:abstractNumId w:val="12"/>
  </w:num>
  <w:num w:numId="8">
    <w:abstractNumId w:val="11"/>
  </w:num>
  <w:num w:numId="9">
    <w:abstractNumId w:val="5"/>
  </w:num>
  <w:num w:numId="10">
    <w:abstractNumId w:val="10"/>
  </w:num>
  <w:num w:numId="11">
    <w:abstractNumId w:val="0"/>
  </w:num>
  <w:num w:numId="12">
    <w:abstractNumId w:val="3"/>
  </w:num>
  <w:num w:numId="13">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abstractNumId w:val="1"/>
    <w:lvlOverride w:ilvl="0">
      <w:lvl w:ilvl="0">
        <w:start w:val="1"/>
        <w:numFmt w:val="bullet"/>
        <w:lvlText w:val=""/>
        <w:legacy w:legacy="1" w:legacySpace="0" w:legacyIndent="283"/>
        <w:lvlJc w:val="left"/>
        <w:pPr>
          <w:ind w:left="283" w:hanging="283"/>
        </w:pPr>
        <w:rPr>
          <w:rFonts w:ascii="Symbol" w:hAnsi="Symbol" w:hint="default"/>
        </w:rPr>
      </w:lvl>
    </w:lvlOverride>
  </w:num>
  <w:num w:numId="15">
    <w:abstractNumId w:val="4"/>
  </w:num>
  <w:num w:numId="16">
    <w:abstractNumId w:val="7"/>
  </w:num>
  <w:num w:numId="17">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9"/>
  </w:num>
  <w:num w:numId="24">
    <w:abstractNumId w:val="8"/>
  </w:num>
  <w:num w:numId="25">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defaultTabStop w:val="720"/>
  <w:drawingGridHorizontalSpacing w:val="110"/>
  <w:displayHorizontalDrawingGridEvery w:val="2"/>
  <w:characterSpacingControl w:val="doNotCompress"/>
  <w:hdrShapeDefaults>
    <o:shapedefaults v:ext="edit" spidmax="106497"/>
  </w:hdrShapeDefaults>
  <w:footnotePr>
    <w:footnote w:id="-1"/>
    <w:footnote w:id="0"/>
  </w:footnotePr>
  <w:endnotePr>
    <w:endnote w:id="-1"/>
    <w:endnote w:id="0"/>
  </w:endnotePr>
  <w:compat>
    <w:compatSetting w:name="compatibilityMode" w:uri="http://schemas.microsoft.com/office/word" w:val="12"/>
    <w:compatSetting w:name="useWord2013TrackBottomHyphenation" w:uri="http://schemas.microsoft.com/office/word" w:val="1"/>
  </w:compat>
  <w:rsids>
    <w:rsidRoot w:val="007656CC"/>
    <w:rsid w:val="0000076B"/>
    <w:rsid w:val="00003491"/>
    <w:rsid w:val="00004A2A"/>
    <w:rsid w:val="00005973"/>
    <w:rsid w:val="000061A3"/>
    <w:rsid w:val="0000651C"/>
    <w:rsid w:val="00007F49"/>
    <w:rsid w:val="00007F9E"/>
    <w:rsid w:val="00012035"/>
    <w:rsid w:val="000142B2"/>
    <w:rsid w:val="00014BCD"/>
    <w:rsid w:val="00015B2D"/>
    <w:rsid w:val="000160B0"/>
    <w:rsid w:val="00017B06"/>
    <w:rsid w:val="000209B1"/>
    <w:rsid w:val="00024D39"/>
    <w:rsid w:val="000252CD"/>
    <w:rsid w:val="00026003"/>
    <w:rsid w:val="0002744A"/>
    <w:rsid w:val="00031D93"/>
    <w:rsid w:val="000355E9"/>
    <w:rsid w:val="00036D1B"/>
    <w:rsid w:val="0004020E"/>
    <w:rsid w:val="00040613"/>
    <w:rsid w:val="00043F27"/>
    <w:rsid w:val="00054E98"/>
    <w:rsid w:val="000556DA"/>
    <w:rsid w:val="00071588"/>
    <w:rsid w:val="00072FDC"/>
    <w:rsid w:val="00073A2E"/>
    <w:rsid w:val="00075C32"/>
    <w:rsid w:val="00076638"/>
    <w:rsid w:val="00080DB5"/>
    <w:rsid w:val="00082550"/>
    <w:rsid w:val="000836B3"/>
    <w:rsid w:val="000848A5"/>
    <w:rsid w:val="00085867"/>
    <w:rsid w:val="00091124"/>
    <w:rsid w:val="00095466"/>
    <w:rsid w:val="0009613C"/>
    <w:rsid w:val="0009681D"/>
    <w:rsid w:val="000A0DE7"/>
    <w:rsid w:val="000A16FA"/>
    <w:rsid w:val="000A27D3"/>
    <w:rsid w:val="000A3BB9"/>
    <w:rsid w:val="000A4292"/>
    <w:rsid w:val="000A4D04"/>
    <w:rsid w:val="000A664A"/>
    <w:rsid w:val="000A733A"/>
    <w:rsid w:val="000B0A78"/>
    <w:rsid w:val="000B1C93"/>
    <w:rsid w:val="000B1F11"/>
    <w:rsid w:val="000B379C"/>
    <w:rsid w:val="000B496D"/>
    <w:rsid w:val="000B5A5A"/>
    <w:rsid w:val="000C0384"/>
    <w:rsid w:val="000C0E59"/>
    <w:rsid w:val="000C34E7"/>
    <w:rsid w:val="000C4CA0"/>
    <w:rsid w:val="000C51F0"/>
    <w:rsid w:val="000C585F"/>
    <w:rsid w:val="000C69B4"/>
    <w:rsid w:val="000C71C8"/>
    <w:rsid w:val="000D043E"/>
    <w:rsid w:val="000D2C31"/>
    <w:rsid w:val="000D2C58"/>
    <w:rsid w:val="000D360E"/>
    <w:rsid w:val="000D400F"/>
    <w:rsid w:val="000E16F8"/>
    <w:rsid w:val="000E1FF3"/>
    <w:rsid w:val="000E2DA4"/>
    <w:rsid w:val="000E3A84"/>
    <w:rsid w:val="000E4097"/>
    <w:rsid w:val="000E5473"/>
    <w:rsid w:val="000E570C"/>
    <w:rsid w:val="000F621E"/>
    <w:rsid w:val="000F63D0"/>
    <w:rsid w:val="000F7151"/>
    <w:rsid w:val="001007F9"/>
    <w:rsid w:val="00100860"/>
    <w:rsid w:val="00102C07"/>
    <w:rsid w:val="00102D2A"/>
    <w:rsid w:val="00105A09"/>
    <w:rsid w:val="00107E4C"/>
    <w:rsid w:val="00111287"/>
    <w:rsid w:val="00111774"/>
    <w:rsid w:val="001121FF"/>
    <w:rsid w:val="00115AA1"/>
    <w:rsid w:val="001169AF"/>
    <w:rsid w:val="00117F33"/>
    <w:rsid w:val="00120698"/>
    <w:rsid w:val="00120A81"/>
    <w:rsid w:val="00120A86"/>
    <w:rsid w:val="00121EE1"/>
    <w:rsid w:val="00121EF1"/>
    <w:rsid w:val="00121F86"/>
    <w:rsid w:val="00122284"/>
    <w:rsid w:val="00123182"/>
    <w:rsid w:val="001242AF"/>
    <w:rsid w:val="001262D4"/>
    <w:rsid w:val="00130DCB"/>
    <w:rsid w:val="00131012"/>
    <w:rsid w:val="00133D59"/>
    <w:rsid w:val="00134A2B"/>
    <w:rsid w:val="00134AAE"/>
    <w:rsid w:val="00134AE9"/>
    <w:rsid w:val="0013597A"/>
    <w:rsid w:val="0013771D"/>
    <w:rsid w:val="0013799B"/>
    <w:rsid w:val="00137E6A"/>
    <w:rsid w:val="00140DD3"/>
    <w:rsid w:val="00140ECD"/>
    <w:rsid w:val="001423DC"/>
    <w:rsid w:val="00142CD5"/>
    <w:rsid w:val="001444B4"/>
    <w:rsid w:val="00145F33"/>
    <w:rsid w:val="001466C8"/>
    <w:rsid w:val="001469C2"/>
    <w:rsid w:val="00147142"/>
    <w:rsid w:val="00150148"/>
    <w:rsid w:val="00150FEB"/>
    <w:rsid w:val="00151D12"/>
    <w:rsid w:val="00152B1E"/>
    <w:rsid w:val="001536E4"/>
    <w:rsid w:val="0015434B"/>
    <w:rsid w:val="00162339"/>
    <w:rsid w:val="00162549"/>
    <w:rsid w:val="00164B13"/>
    <w:rsid w:val="001666AC"/>
    <w:rsid w:val="00167674"/>
    <w:rsid w:val="00167F64"/>
    <w:rsid w:val="00170BD2"/>
    <w:rsid w:val="001733FE"/>
    <w:rsid w:val="00175FBC"/>
    <w:rsid w:val="001803F1"/>
    <w:rsid w:val="00180597"/>
    <w:rsid w:val="00180DA9"/>
    <w:rsid w:val="00181003"/>
    <w:rsid w:val="00187112"/>
    <w:rsid w:val="00190B08"/>
    <w:rsid w:val="001914F7"/>
    <w:rsid w:val="00192E44"/>
    <w:rsid w:val="0019330F"/>
    <w:rsid w:val="00193760"/>
    <w:rsid w:val="00194311"/>
    <w:rsid w:val="0019468D"/>
    <w:rsid w:val="0019470B"/>
    <w:rsid w:val="0019635D"/>
    <w:rsid w:val="0019721B"/>
    <w:rsid w:val="00197635"/>
    <w:rsid w:val="00197F72"/>
    <w:rsid w:val="001A0175"/>
    <w:rsid w:val="001A1513"/>
    <w:rsid w:val="001A669C"/>
    <w:rsid w:val="001A67DA"/>
    <w:rsid w:val="001B24C8"/>
    <w:rsid w:val="001B27CD"/>
    <w:rsid w:val="001B7EE8"/>
    <w:rsid w:val="001C03F5"/>
    <w:rsid w:val="001C17C6"/>
    <w:rsid w:val="001C38A1"/>
    <w:rsid w:val="001C4454"/>
    <w:rsid w:val="001C56E1"/>
    <w:rsid w:val="001C5A7E"/>
    <w:rsid w:val="001C66AF"/>
    <w:rsid w:val="001D0097"/>
    <w:rsid w:val="001D050F"/>
    <w:rsid w:val="001D0CD0"/>
    <w:rsid w:val="001D0E1E"/>
    <w:rsid w:val="001D0F8E"/>
    <w:rsid w:val="001D12F7"/>
    <w:rsid w:val="001D3650"/>
    <w:rsid w:val="001D5132"/>
    <w:rsid w:val="001E0177"/>
    <w:rsid w:val="001E3CEE"/>
    <w:rsid w:val="001E5752"/>
    <w:rsid w:val="001E7DD5"/>
    <w:rsid w:val="001F2765"/>
    <w:rsid w:val="001F3BDB"/>
    <w:rsid w:val="001F591A"/>
    <w:rsid w:val="001F6F1E"/>
    <w:rsid w:val="00201188"/>
    <w:rsid w:val="00204F19"/>
    <w:rsid w:val="00205408"/>
    <w:rsid w:val="0021020B"/>
    <w:rsid w:val="00212842"/>
    <w:rsid w:val="002131BD"/>
    <w:rsid w:val="0021415E"/>
    <w:rsid w:val="0021749B"/>
    <w:rsid w:val="00217C1D"/>
    <w:rsid w:val="00220183"/>
    <w:rsid w:val="00220EF6"/>
    <w:rsid w:val="00222DDF"/>
    <w:rsid w:val="00224981"/>
    <w:rsid w:val="00230AA7"/>
    <w:rsid w:val="00230EBF"/>
    <w:rsid w:val="002326F7"/>
    <w:rsid w:val="00232E7B"/>
    <w:rsid w:val="00233F86"/>
    <w:rsid w:val="00234F82"/>
    <w:rsid w:val="0023695C"/>
    <w:rsid w:val="00237640"/>
    <w:rsid w:val="00241669"/>
    <w:rsid w:val="00242E7C"/>
    <w:rsid w:val="0024310F"/>
    <w:rsid w:val="00244882"/>
    <w:rsid w:val="00246C69"/>
    <w:rsid w:val="00247382"/>
    <w:rsid w:val="00247813"/>
    <w:rsid w:val="00253D27"/>
    <w:rsid w:val="00253FC9"/>
    <w:rsid w:val="0025429B"/>
    <w:rsid w:val="002543F8"/>
    <w:rsid w:val="0025582C"/>
    <w:rsid w:val="0025724E"/>
    <w:rsid w:val="00262C82"/>
    <w:rsid w:val="0026397A"/>
    <w:rsid w:val="00263FB5"/>
    <w:rsid w:val="00264216"/>
    <w:rsid w:val="00264917"/>
    <w:rsid w:val="002652EC"/>
    <w:rsid w:val="00266D62"/>
    <w:rsid w:val="00267B17"/>
    <w:rsid w:val="002702FA"/>
    <w:rsid w:val="0027063A"/>
    <w:rsid w:val="00270656"/>
    <w:rsid w:val="00270F5E"/>
    <w:rsid w:val="002734AC"/>
    <w:rsid w:val="002748EB"/>
    <w:rsid w:val="00274EA6"/>
    <w:rsid w:val="0027523A"/>
    <w:rsid w:val="00277932"/>
    <w:rsid w:val="00282658"/>
    <w:rsid w:val="002834B9"/>
    <w:rsid w:val="00283B38"/>
    <w:rsid w:val="002851A1"/>
    <w:rsid w:val="00285E29"/>
    <w:rsid w:val="002909F3"/>
    <w:rsid w:val="00290F11"/>
    <w:rsid w:val="00291ABF"/>
    <w:rsid w:val="00292715"/>
    <w:rsid w:val="0029290B"/>
    <w:rsid w:val="00293B85"/>
    <w:rsid w:val="00293D6D"/>
    <w:rsid w:val="00294C0D"/>
    <w:rsid w:val="002959E6"/>
    <w:rsid w:val="00297A0B"/>
    <w:rsid w:val="002A19EA"/>
    <w:rsid w:val="002A2681"/>
    <w:rsid w:val="002A410D"/>
    <w:rsid w:val="002A54F0"/>
    <w:rsid w:val="002A7E28"/>
    <w:rsid w:val="002B3F77"/>
    <w:rsid w:val="002B6FEE"/>
    <w:rsid w:val="002C1D88"/>
    <w:rsid w:val="002C3EE5"/>
    <w:rsid w:val="002C43F2"/>
    <w:rsid w:val="002C5D44"/>
    <w:rsid w:val="002C6921"/>
    <w:rsid w:val="002D001D"/>
    <w:rsid w:val="002D0DE6"/>
    <w:rsid w:val="002D1403"/>
    <w:rsid w:val="002D3192"/>
    <w:rsid w:val="002D48E3"/>
    <w:rsid w:val="002D7D52"/>
    <w:rsid w:val="002E04DF"/>
    <w:rsid w:val="002E1BB1"/>
    <w:rsid w:val="002E5444"/>
    <w:rsid w:val="002E5EB2"/>
    <w:rsid w:val="002E6A4A"/>
    <w:rsid w:val="002E6D9D"/>
    <w:rsid w:val="002F1C5C"/>
    <w:rsid w:val="002F277B"/>
    <w:rsid w:val="002F34B9"/>
    <w:rsid w:val="002F447C"/>
    <w:rsid w:val="002F596D"/>
    <w:rsid w:val="0030040C"/>
    <w:rsid w:val="003020F8"/>
    <w:rsid w:val="00302F36"/>
    <w:rsid w:val="0030462B"/>
    <w:rsid w:val="00304941"/>
    <w:rsid w:val="00305210"/>
    <w:rsid w:val="0030581D"/>
    <w:rsid w:val="00305977"/>
    <w:rsid w:val="0030669B"/>
    <w:rsid w:val="00307766"/>
    <w:rsid w:val="00307D78"/>
    <w:rsid w:val="003101E5"/>
    <w:rsid w:val="0031080B"/>
    <w:rsid w:val="00310A54"/>
    <w:rsid w:val="00311042"/>
    <w:rsid w:val="00317D62"/>
    <w:rsid w:val="00317FD2"/>
    <w:rsid w:val="003207BF"/>
    <w:rsid w:val="00324B1E"/>
    <w:rsid w:val="0032672B"/>
    <w:rsid w:val="0033355F"/>
    <w:rsid w:val="003358D4"/>
    <w:rsid w:val="00337D67"/>
    <w:rsid w:val="00340FB0"/>
    <w:rsid w:val="003416DB"/>
    <w:rsid w:val="00341B0F"/>
    <w:rsid w:val="0034375B"/>
    <w:rsid w:val="003439AE"/>
    <w:rsid w:val="00346F84"/>
    <w:rsid w:val="00346FB2"/>
    <w:rsid w:val="00347713"/>
    <w:rsid w:val="00347E5A"/>
    <w:rsid w:val="00350238"/>
    <w:rsid w:val="00351620"/>
    <w:rsid w:val="0035638E"/>
    <w:rsid w:val="003564EF"/>
    <w:rsid w:val="00360874"/>
    <w:rsid w:val="003612F1"/>
    <w:rsid w:val="003617A8"/>
    <w:rsid w:val="00365631"/>
    <w:rsid w:val="00365DA0"/>
    <w:rsid w:val="00366786"/>
    <w:rsid w:val="00373A1B"/>
    <w:rsid w:val="00373E84"/>
    <w:rsid w:val="0037409F"/>
    <w:rsid w:val="0037558F"/>
    <w:rsid w:val="00376078"/>
    <w:rsid w:val="0037670F"/>
    <w:rsid w:val="00377B48"/>
    <w:rsid w:val="00382363"/>
    <w:rsid w:val="00386673"/>
    <w:rsid w:val="00390207"/>
    <w:rsid w:val="00391006"/>
    <w:rsid w:val="00391753"/>
    <w:rsid w:val="00391B8E"/>
    <w:rsid w:val="00391EC4"/>
    <w:rsid w:val="003930A8"/>
    <w:rsid w:val="00393619"/>
    <w:rsid w:val="00393BE8"/>
    <w:rsid w:val="0039488B"/>
    <w:rsid w:val="0039534D"/>
    <w:rsid w:val="0039568D"/>
    <w:rsid w:val="003A0922"/>
    <w:rsid w:val="003A0FE3"/>
    <w:rsid w:val="003A14CD"/>
    <w:rsid w:val="003A1FC2"/>
    <w:rsid w:val="003A29EC"/>
    <w:rsid w:val="003A2FD9"/>
    <w:rsid w:val="003A64AA"/>
    <w:rsid w:val="003B0F12"/>
    <w:rsid w:val="003B0FD2"/>
    <w:rsid w:val="003B118E"/>
    <w:rsid w:val="003B2057"/>
    <w:rsid w:val="003B3495"/>
    <w:rsid w:val="003B4046"/>
    <w:rsid w:val="003B40CB"/>
    <w:rsid w:val="003B72D5"/>
    <w:rsid w:val="003C26A2"/>
    <w:rsid w:val="003C2D57"/>
    <w:rsid w:val="003C371C"/>
    <w:rsid w:val="003D258E"/>
    <w:rsid w:val="003D2D47"/>
    <w:rsid w:val="003D3345"/>
    <w:rsid w:val="003D6491"/>
    <w:rsid w:val="003E0D2B"/>
    <w:rsid w:val="003E1DF1"/>
    <w:rsid w:val="003E2EF1"/>
    <w:rsid w:val="003E4848"/>
    <w:rsid w:val="003E738F"/>
    <w:rsid w:val="003F010D"/>
    <w:rsid w:val="003F2D56"/>
    <w:rsid w:val="003F692C"/>
    <w:rsid w:val="003F71BA"/>
    <w:rsid w:val="003F7901"/>
    <w:rsid w:val="00401957"/>
    <w:rsid w:val="00403195"/>
    <w:rsid w:val="00406221"/>
    <w:rsid w:val="004105CB"/>
    <w:rsid w:val="0041179B"/>
    <w:rsid w:val="00412814"/>
    <w:rsid w:val="00412AF8"/>
    <w:rsid w:val="00414223"/>
    <w:rsid w:val="00414F8B"/>
    <w:rsid w:val="0041665D"/>
    <w:rsid w:val="004179E7"/>
    <w:rsid w:val="00420F06"/>
    <w:rsid w:val="00421EFB"/>
    <w:rsid w:val="00422DEB"/>
    <w:rsid w:val="0042327C"/>
    <w:rsid w:val="004278BF"/>
    <w:rsid w:val="00427C80"/>
    <w:rsid w:val="0043071A"/>
    <w:rsid w:val="00430B7C"/>
    <w:rsid w:val="00431AD7"/>
    <w:rsid w:val="00432956"/>
    <w:rsid w:val="00434C6A"/>
    <w:rsid w:val="00436B6E"/>
    <w:rsid w:val="00436C76"/>
    <w:rsid w:val="0044058F"/>
    <w:rsid w:val="0044112E"/>
    <w:rsid w:val="00441943"/>
    <w:rsid w:val="00441F28"/>
    <w:rsid w:val="00444450"/>
    <w:rsid w:val="00452950"/>
    <w:rsid w:val="004531C0"/>
    <w:rsid w:val="00455AE5"/>
    <w:rsid w:val="00457495"/>
    <w:rsid w:val="00457544"/>
    <w:rsid w:val="00461A03"/>
    <w:rsid w:val="00461A51"/>
    <w:rsid w:val="00462304"/>
    <w:rsid w:val="0046355F"/>
    <w:rsid w:val="00463CAB"/>
    <w:rsid w:val="0046488C"/>
    <w:rsid w:val="004649EF"/>
    <w:rsid w:val="00464AE3"/>
    <w:rsid w:val="00465F03"/>
    <w:rsid w:val="00465FDE"/>
    <w:rsid w:val="00470DB8"/>
    <w:rsid w:val="00472738"/>
    <w:rsid w:val="0047304D"/>
    <w:rsid w:val="0047393F"/>
    <w:rsid w:val="004819B7"/>
    <w:rsid w:val="00481F61"/>
    <w:rsid w:val="00484E65"/>
    <w:rsid w:val="00484F10"/>
    <w:rsid w:val="004855D9"/>
    <w:rsid w:val="0048690F"/>
    <w:rsid w:val="004906D2"/>
    <w:rsid w:val="00490CE8"/>
    <w:rsid w:val="00493F7F"/>
    <w:rsid w:val="0049503D"/>
    <w:rsid w:val="004955A4"/>
    <w:rsid w:val="00495EC4"/>
    <w:rsid w:val="004A0B62"/>
    <w:rsid w:val="004A59AB"/>
    <w:rsid w:val="004B1B53"/>
    <w:rsid w:val="004B2A46"/>
    <w:rsid w:val="004B40BB"/>
    <w:rsid w:val="004B4F67"/>
    <w:rsid w:val="004B5D38"/>
    <w:rsid w:val="004B72E8"/>
    <w:rsid w:val="004C133B"/>
    <w:rsid w:val="004C1F4B"/>
    <w:rsid w:val="004C2229"/>
    <w:rsid w:val="004C25DD"/>
    <w:rsid w:val="004C3423"/>
    <w:rsid w:val="004D021F"/>
    <w:rsid w:val="004D102D"/>
    <w:rsid w:val="004D2BB0"/>
    <w:rsid w:val="004D3356"/>
    <w:rsid w:val="004D389E"/>
    <w:rsid w:val="004D5339"/>
    <w:rsid w:val="004E0FD9"/>
    <w:rsid w:val="004E1A69"/>
    <w:rsid w:val="004E4162"/>
    <w:rsid w:val="004E42DD"/>
    <w:rsid w:val="004E46B9"/>
    <w:rsid w:val="004E7E14"/>
    <w:rsid w:val="004F5B12"/>
    <w:rsid w:val="004F637A"/>
    <w:rsid w:val="004F66CA"/>
    <w:rsid w:val="00501202"/>
    <w:rsid w:val="00501C55"/>
    <w:rsid w:val="005040B5"/>
    <w:rsid w:val="00504BD1"/>
    <w:rsid w:val="0050507E"/>
    <w:rsid w:val="00505931"/>
    <w:rsid w:val="00506162"/>
    <w:rsid w:val="00506E3F"/>
    <w:rsid w:val="00507EB4"/>
    <w:rsid w:val="00510644"/>
    <w:rsid w:val="005107E2"/>
    <w:rsid w:val="0051080E"/>
    <w:rsid w:val="005123DC"/>
    <w:rsid w:val="00513F92"/>
    <w:rsid w:val="005164D8"/>
    <w:rsid w:val="00517279"/>
    <w:rsid w:val="005232DB"/>
    <w:rsid w:val="005233F1"/>
    <w:rsid w:val="00523A0A"/>
    <w:rsid w:val="00525DCF"/>
    <w:rsid w:val="00525EC0"/>
    <w:rsid w:val="0052656E"/>
    <w:rsid w:val="005276D8"/>
    <w:rsid w:val="00530C16"/>
    <w:rsid w:val="00532391"/>
    <w:rsid w:val="0054003A"/>
    <w:rsid w:val="00543D58"/>
    <w:rsid w:val="00547E1C"/>
    <w:rsid w:val="00551317"/>
    <w:rsid w:val="00552B03"/>
    <w:rsid w:val="00555F42"/>
    <w:rsid w:val="005574F6"/>
    <w:rsid w:val="00561390"/>
    <w:rsid w:val="005619F1"/>
    <w:rsid w:val="00562C7F"/>
    <w:rsid w:val="00564A06"/>
    <w:rsid w:val="00564A46"/>
    <w:rsid w:val="00566177"/>
    <w:rsid w:val="0057021A"/>
    <w:rsid w:val="00570BEA"/>
    <w:rsid w:val="0057168F"/>
    <w:rsid w:val="00573868"/>
    <w:rsid w:val="00574B4F"/>
    <w:rsid w:val="00575B87"/>
    <w:rsid w:val="00577157"/>
    <w:rsid w:val="00580CEE"/>
    <w:rsid w:val="005817BA"/>
    <w:rsid w:val="00585156"/>
    <w:rsid w:val="005863D2"/>
    <w:rsid w:val="0058749D"/>
    <w:rsid w:val="00591FC7"/>
    <w:rsid w:val="005930C1"/>
    <w:rsid w:val="00593D2B"/>
    <w:rsid w:val="005959FA"/>
    <w:rsid w:val="005A22F5"/>
    <w:rsid w:val="005A3E26"/>
    <w:rsid w:val="005A4D28"/>
    <w:rsid w:val="005A7B5B"/>
    <w:rsid w:val="005B0680"/>
    <w:rsid w:val="005B0FCB"/>
    <w:rsid w:val="005B1D4F"/>
    <w:rsid w:val="005B3BF3"/>
    <w:rsid w:val="005B5DA3"/>
    <w:rsid w:val="005B63A8"/>
    <w:rsid w:val="005B6BED"/>
    <w:rsid w:val="005C02E5"/>
    <w:rsid w:val="005C18FD"/>
    <w:rsid w:val="005D1F27"/>
    <w:rsid w:val="005D45A2"/>
    <w:rsid w:val="005D68D3"/>
    <w:rsid w:val="005E0999"/>
    <w:rsid w:val="005E12C4"/>
    <w:rsid w:val="005E3A46"/>
    <w:rsid w:val="005E58B2"/>
    <w:rsid w:val="005F2EDB"/>
    <w:rsid w:val="006006B7"/>
    <w:rsid w:val="00602724"/>
    <w:rsid w:val="00613C0C"/>
    <w:rsid w:val="006164DA"/>
    <w:rsid w:val="00621633"/>
    <w:rsid w:val="00623147"/>
    <w:rsid w:val="0063093A"/>
    <w:rsid w:val="00631D4E"/>
    <w:rsid w:val="00631EE4"/>
    <w:rsid w:val="00632629"/>
    <w:rsid w:val="00634E8A"/>
    <w:rsid w:val="00636DD5"/>
    <w:rsid w:val="00637EFB"/>
    <w:rsid w:val="00647612"/>
    <w:rsid w:val="006520B9"/>
    <w:rsid w:val="00654D9C"/>
    <w:rsid w:val="00657820"/>
    <w:rsid w:val="00661508"/>
    <w:rsid w:val="006632C1"/>
    <w:rsid w:val="006633DD"/>
    <w:rsid w:val="006635B4"/>
    <w:rsid w:val="00663955"/>
    <w:rsid w:val="006641C7"/>
    <w:rsid w:val="00665E70"/>
    <w:rsid w:val="0066600A"/>
    <w:rsid w:val="00670D4C"/>
    <w:rsid w:val="00674266"/>
    <w:rsid w:val="0067462B"/>
    <w:rsid w:val="006752A3"/>
    <w:rsid w:val="0068126F"/>
    <w:rsid w:val="006817DD"/>
    <w:rsid w:val="00683DA2"/>
    <w:rsid w:val="0068718B"/>
    <w:rsid w:val="00687309"/>
    <w:rsid w:val="0068774A"/>
    <w:rsid w:val="00690709"/>
    <w:rsid w:val="00690B55"/>
    <w:rsid w:val="00690DD2"/>
    <w:rsid w:val="00691551"/>
    <w:rsid w:val="006920E0"/>
    <w:rsid w:val="00697325"/>
    <w:rsid w:val="00697420"/>
    <w:rsid w:val="006A1588"/>
    <w:rsid w:val="006A5B6A"/>
    <w:rsid w:val="006A6883"/>
    <w:rsid w:val="006B0713"/>
    <w:rsid w:val="006B3083"/>
    <w:rsid w:val="006B36F4"/>
    <w:rsid w:val="006B6F43"/>
    <w:rsid w:val="006C1FF3"/>
    <w:rsid w:val="006C3295"/>
    <w:rsid w:val="006C366A"/>
    <w:rsid w:val="006C58F8"/>
    <w:rsid w:val="006C628E"/>
    <w:rsid w:val="006C65C1"/>
    <w:rsid w:val="006C6F23"/>
    <w:rsid w:val="006C75A4"/>
    <w:rsid w:val="006D1312"/>
    <w:rsid w:val="006D1FF3"/>
    <w:rsid w:val="006D369D"/>
    <w:rsid w:val="006D3F36"/>
    <w:rsid w:val="006E223B"/>
    <w:rsid w:val="006E4833"/>
    <w:rsid w:val="006E5E3E"/>
    <w:rsid w:val="006F083D"/>
    <w:rsid w:val="006F1911"/>
    <w:rsid w:val="006F2BDB"/>
    <w:rsid w:val="006F324D"/>
    <w:rsid w:val="006F37CB"/>
    <w:rsid w:val="006F43D9"/>
    <w:rsid w:val="007030B5"/>
    <w:rsid w:val="00712160"/>
    <w:rsid w:val="00714EF7"/>
    <w:rsid w:val="0072127F"/>
    <w:rsid w:val="007232BE"/>
    <w:rsid w:val="0072402C"/>
    <w:rsid w:val="00725F13"/>
    <w:rsid w:val="007266E5"/>
    <w:rsid w:val="00726D7F"/>
    <w:rsid w:val="00730C70"/>
    <w:rsid w:val="00732D96"/>
    <w:rsid w:val="007340C8"/>
    <w:rsid w:val="00734ED9"/>
    <w:rsid w:val="007418B9"/>
    <w:rsid w:val="00743D19"/>
    <w:rsid w:val="00743FAD"/>
    <w:rsid w:val="007440E8"/>
    <w:rsid w:val="00745F42"/>
    <w:rsid w:val="007462EA"/>
    <w:rsid w:val="00752FCB"/>
    <w:rsid w:val="00754433"/>
    <w:rsid w:val="007546AD"/>
    <w:rsid w:val="00754783"/>
    <w:rsid w:val="00755AA6"/>
    <w:rsid w:val="00757C70"/>
    <w:rsid w:val="00757CE2"/>
    <w:rsid w:val="0076119F"/>
    <w:rsid w:val="0076560D"/>
    <w:rsid w:val="007656CC"/>
    <w:rsid w:val="007658B7"/>
    <w:rsid w:val="0076666D"/>
    <w:rsid w:val="00766D57"/>
    <w:rsid w:val="00767AD8"/>
    <w:rsid w:val="007703C9"/>
    <w:rsid w:val="00771347"/>
    <w:rsid w:val="00774E47"/>
    <w:rsid w:val="00775310"/>
    <w:rsid w:val="00777E61"/>
    <w:rsid w:val="007816B6"/>
    <w:rsid w:val="007823B6"/>
    <w:rsid w:val="00783452"/>
    <w:rsid w:val="0078454C"/>
    <w:rsid w:val="00784972"/>
    <w:rsid w:val="007872E5"/>
    <w:rsid w:val="00787F63"/>
    <w:rsid w:val="007950C8"/>
    <w:rsid w:val="007950DB"/>
    <w:rsid w:val="00796EE2"/>
    <w:rsid w:val="007A15B7"/>
    <w:rsid w:val="007A6857"/>
    <w:rsid w:val="007A723D"/>
    <w:rsid w:val="007A7BAC"/>
    <w:rsid w:val="007B0A24"/>
    <w:rsid w:val="007B0DD4"/>
    <w:rsid w:val="007B182E"/>
    <w:rsid w:val="007B2940"/>
    <w:rsid w:val="007B2FE5"/>
    <w:rsid w:val="007B5483"/>
    <w:rsid w:val="007B7386"/>
    <w:rsid w:val="007C39C6"/>
    <w:rsid w:val="007C4274"/>
    <w:rsid w:val="007C42B2"/>
    <w:rsid w:val="007C4576"/>
    <w:rsid w:val="007D2C10"/>
    <w:rsid w:val="007D563D"/>
    <w:rsid w:val="007D5FB2"/>
    <w:rsid w:val="007D678D"/>
    <w:rsid w:val="007E12A1"/>
    <w:rsid w:val="007E3FBD"/>
    <w:rsid w:val="007E4082"/>
    <w:rsid w:val="007E6E1A"/>
    <w:rsid w:val="007F1137"/>
    <w:rsid w:val="007F11B0"/>
    <w:rsid w:val="007F1437"/>
    <w:rsid w:val="007F1ADA"/>
    <w:rsid w:val="007F21FB"/>
    <w:rsid w:val="007F6050"/>
    <w:rsid w:val="007F624B"/>
    <w:rsid w:val="0080020C"/>
    <w:rsid w:val="008004E5"/>
    <w:rsid w:val="00800D9D"/>
    <w:rsid w:val="00802A62"/>
    <w:rsid w:val="00802D9F"/>
    <w:rsid w:val="00810C6A"/>
    <w:rsid w:val="00811C19"/>
    <w:rsid w:val="00816ABA"/>
    <w:rsid w:val="008177A7"/>
    <w:rsid w:val="00821F5C"/>
    <w:rsid w:val="00822368"/>
    <w:rsid w:val="00823244"/>
    <w:rsid w:val="00823632"/>
    <w:rsid w:val="00823F29"/>
    <w:rsid w:val="008241A6"/>
    <w:rsid w:val="008300E3"/>
    <w:rsid w:val="0083215E"/>
    <w:rsid w:val="008321BF"/>
    <w:rsid w:val="00834305"/>
    <w:rsid w:val="008355C8"/>
    <w:rsid w:val="00835FD5"/>
    <w:rsid w:val="0084179F"/>
    <w:rsid w:val="0084224E"/>
    <w:rsid w:val="00845556"/>
    <w:rsid w:val="00846688"/>
    <w:rsid w:val="00850291"/>
    <w:rsid w:val="00850593"/>
    <w:rsid w:val="008515E7"/>
    <w:rsid w:val="0085383A"/>
    <w:rsid w:val="008559BE"/>
    <w:rsid w:val="00856D46"/>
    <w:rsid w:val="00856E7A"/>
    <w:rsid w:val="008578AE"/>
    <w:rsid w:val="008608FB"/>
    <w:rsid w:val="00866AFB"/>
    <w:rsid w:val="008725D0"/>
    <w:rsid w:val="00872821"/>
    <w:rsid w:val="008729E8"/>
    <w:rsid w:val="00875E18"/>
    <w:rsid w:val="0088184F"/>
    <w:rsid w:val="00883E94"/>
    <w:rsid w:val="0088402D"/>
    <w:rsid w:val="0089072F"/>
    <w:rsid w:val="008916E6"/>
    <w:rsid w:val="00892C6F"/>
    <w:rsid w:val="00893032"/>
    <w:rsid w:val="00893555"/>
    <w:rsid w:val="0089360A"/>
    <w:rsid w:val="008937FB"/>
    <w:rsid w:val="0089410B"/>
    <w:rsid w:val="008969B8"/>
    <w:rsid w:val="008A20EA"/>
    <w:rsid w:val="008A2BEB"/>
    <w:rsid w:val="008A4061"/>
    <w:rsid w:val="008A42E5"/>
    <w:rsid w:val="008A662D"/>
    <w:rsid w:val="008A718E"/>
    <w:rsid w:val="008B1076"/>
    <w:rsid w:val="008B1117"/>
    <w:rsid w:val="008B3EB3"/>
    <w:rsid w:val="008B40EC"/>
    <w:rsid w:val="008B7C0D"/>
    <w:rsid w:val="008C01D5"/>
    <w:rsid w:val="008C0E17"/>
    <w:rsid w:val="008C79C8"/>
    <w:rsid w:val="008C7D2B"/>
    <w:rsid w:val="008D0204"/>
    <w:rsid w:val="008D125E"/>
    <w:rsid w:val="008D12BA"/>
    <w:rsid w:val="008D2E30"/>
    <w:rsid w:val="008D30A8"/>
    <w:rsid w:val="008D30ED"/>
    <w:rsid w:val="008D381A"/>
    <w:rsid w:val="008D4B34"/>
    <w:rsid w:val="008D5D1F"/>
    <w:rsid w:val="008D627D"/>
    <w:rsid w:val="008E342A"/>
    <w:rsid w:val="008E5B35"/>
    <w:rsid w:val="008E7359"/>
    <w:rsid w:val="008F14AC"/>
    <w:rsid w:val="008F1A28"/>
    <w:rsid w:val="008F1C67"/>
    <w:rsid w:val="008F2447"/>
    <w:rsid w:val="00901A24"/>
    <w:rsid w:val="00902E1D"/>
    <w:rsid w:val="009035AC"/>
    <w:rsid w:val="00903D0C"/>
    <w:rsid w:val="00905390"/>
    <w:rsid w:val="009062E6"/>
    <w:rsid w:val="00907506"/>
    <w:rsid w:val="009105C2"/>
    <w:rsid w:val="00911127"/>
    <w:rsid w:val="009122A4"/>
    <w:rsid w:val="009137A4"/>
    <w:rsid w:val="00917693"/>
    <w:rsid w:val="00917AE9"/>
    <w:rsid w:val="009217AB"/>
    <w:rsid w:val="00921B25"/>
    <w:rsid w:val="00923D8B"/>
    <w:rsid w:val="009246CE"/>
    <w:rsid w:val="00927453"/>
    <w:rsid w:val="0092780C"/>
    <w:rsid w:val="009308B5"/>
    <w:rsid w:val="00935971"/>
    <w:rsid w:val="00935AA5"/>
    <w:rsid w:val="00935B92"/>
    <w:rsid w:val="00935D6E"/>
    <w:rsid w:val="009379DD"/>
    <w:rsid w:val="00940891"/>
    <w:rsid w:val="00940AE8"/>
    <w:rsid w:val="00942A90"/>
    <w:rsid w:val="009454C8"/>
    <w:rsid w:val="00945BAB"/>
    <w:rsid w:val="00947A91"/>
    <w:rsid w:val="00947C5D"/>
    <w:rsid w:val="00947E40"/>
    <w:rsid w:val="00950042"/>
    <w:rsid w:val="0095368E"/>
    <w:rsid w:val="009537D8"/>
    <w:rsid w:val="00953AB5"/>
    <w:rsid w:val="00953EA9"/>
    <w:rsid w:val="0095624B"/>
    <w:rsid w:val="00957799"/>
    <w:rsid w:val="00963C9B"/>
    <w:rsid w:val="0097005F"/>
    <w:rsid w:val="00970751"/>
    <w:rsid w:val="009709C6"/>
    <w:rsid w:val="00970E31"/>
    <w:rsid w:val="00972671"/>
    <w:rsid w:val="00974975"/>
    <w:rsid w:val="00975BB3"/>
    <w:rsid w:val="009870BC"/>
    <w:rsid w:val="0098754A"/>
    <w:rsid w:val="009938F5"/>
    <w:rsid w:val="00994F1A"/>
    <w:rsid w:val="0099649E"/>
    <w:rsid w:val="0099697B"/>
    <w:rsid w:val="009A47F7"/>
    <w:rsid w:val="009A7644"/>
    <w:rsid w:val="009B07B9"/>
    <w:rsid w:val="009B083E"/>
    <w:rsid w:val="009B1190"/>
    <w:rsid w:val="009B3670"/>
    <w:rsid w:val="009B3CFD"/>
    <w:rsid w:val="009B3F76"/>
    <w:rsid w:val="009B59F2"/>
    <w:rsid w:val="009B5A4E"/>
    <w:rsid w:val="009B6852"/>
    <w:rsid w:val="009C178F"/>
    <w:rsid w:val="009C2A77"/>
    <w:rsid w:val="009C323F"/>
    <w:rsid w:val="009C5B28"/>
    <w:rsid w:val="009C7B6A"/>
    <w:rsid w:val="009D0F6F"/>
    <w:rsid w:val="009D24FF"/>
    <w:rsid w:val="009D5440"/>
    <w:rsid w:val="009E230A"/>
    <w:rsid w:val="009E39D7"/>
    <w:rsid w:val="009F047B"/>
    <w:rsid w:val="009F197E"/>
    <w:rsid w:val="009F24E6"/>
    <w:rsid w:val="009F56E9"/>
    <w:rsid w:val="009F6961"/>
    <w:rsid w:val="00A07CA1"/>
    <w:rsid w:val="00A10A7D"/>
    <w:rsid w:val="00A11594"/>
    <w:rsid w:val="00A116C9"/>
    <w:rsid w:val="00A1413A"/>
    <w:rsid w:val="00A14763"/>
    <w:rsid w:val="00A14FCD"/>
    <w:rsid w:val="00A2280D"/>
    <w:rsid w:val="00A2340E"/>
    <w:rsid w:val="00A263BA"/>
    <w:rsid w:val="00A3058A"/>
    <w:rsid w:val="00A322E0"/>
    <w:rsid w:val="00A330E9"/>
    <w:rsid w:val="00A3400A"/>
    <w:rsid w:val="00A35053"/>
    <w:rsid w:val="00A37377"/>
    <w:rsid w:val="00A37828"/>
    <w:rsid w:val="00A40192"/>
    <w:rsid w:val="00A43F85"/>
    <w:rsid w:val="00A44694"/>
    <w:rsid w:val="00A45EA7"/>
    <w:rsid w:val="00A46CAE"/>
    <w:rsid w:val="00A50A12"/>
    <w:rsid w:val="00A51062"/>
    <w:rsid w:val="00A53645"/>
    <w:rsid w:val="00A54436"/>
    <w:rsid w:val="00A60A76"/>
    <w:rsid w:val="00A60A83"/>
    <w:rsid w:val="00A621E7"/>
    <w:rsid w:val="00A63E10"/>
    <w:rsid w:val="00A64BA6"/>
    <w:rsid w:val="00A65995"/>
    <w:rsid w:val="00A66AD6"/>
    <w:rsid w:val="00A66EAF"/>
    <w:rsid w:val="00A728FD"/>
    <w:rsid w:val="00A81283"/>
    <w:rsid w:val="00A83DC8"/>
    <w:rsid w:val="00A85075"/>
    <w:rsid w:val="00A85512"/>
    <w:rsid w:val="00A95FF5"/>
    <w:rsid w:val="00A97231"/>
    <w:rsid w:val="00A9732E"/>
    <w:rsid w:val="00AA150B"/>
    <w:rsid w:val="00AA5255"/>
    <w:rsid w:val="00AA53C3"/>
    <w:rsid w:val="00AA54BB"/>
    <w:rsid w:val="00AA5F88"/>
    <w:rsid w:val="00AA7849"/>
    <w:rsid w:val="00AB03DF"/>
    <w:rsid w:val="00AB2671"/>
    <w:rsid w:val="00AB2B1D"/>
    <w:rsid w:val="00AB534C"/>
    <w:rsid w:val="00AB5753"/>
    <w:rsid w:val="00AB6CC5"/>
    <w:rsid w:val="00AC12FB"/>
    <w:rsid w:val="00AC345F"/>
    <w:rsid w:val="00AC58FB"/>
    <w:rsid w:val="00AC70D1"/>
    <w:rsid w:val="00AC7840"/>
    <w:rsid w:val="00AD00C3"/>
    <w:rsid w:val="00AD0C72"/>
    <w:rsid w:val="00AD0F01"/>
    <w:rsid w:val="00AD101A"/>
    <w:rsid w:val="00AD17B3"/>
    <w:rsid w:val="00AD1C07"/>
    <w:rsid w:val="00AD1C79"/>
    <w:rsid w:val="00AD212E"/>
    <w:rsid w:val="00AD2BE2"/>
    <w:rsid w:val="00AD430C"/>
    <w:rsid w:val="00AD5122"/>
    <w:rsid w:val="00AE04C9"/>
    <w:rsid w:val="00AE0CAC"/>
    <w:rsid w:val="00AE120B"/>
    <w:rsid w:val="00AE4180"/>
    <w:rsid w:val="00AE6C81"/>
    <w:rsid w:val="00AF1C96"/>
    <w:rsid w:val="00AF2970"/>
    <w:rsid w:val="00AF30BF"/>
    <w:rsid w:val="00AF4F60"/>
    <w:rsid w:val="00AF68CD"/>
    <w:rsid w:val="00AF787A"/>
    <w:rsid w:val="00B04562"/>
    <w:rsid w:val="00B05BC7"/>
    <w:rsid w:val="00B0739E"/>
    <w:rsid w:val="00B15DB7"/>
    <w:rsid w:val="00B16116"/>
    <w:rsid w:val="00B16200"/>
    <w:rsid w:val="00B17065"/>
    <w:rsid w:val="00B21522"/>
    <w:rsid w:val="00B2397B"/>
    <w:rsid w:val="00B2443F"/>
    <w:rsid w:val="00B255CE"/>
    <w:rsid w:val="00B25A2E"/>
    <w:rsid w:val="00B301E4"/>
    <w:rsid w:val="00B302C7"/>
    <w:rsid w:val="00B309BF"/>
    <w:rsid w:val="00B30B8D"/>
    <w:rsid w:val="00B30D35"/>
    <w:rsid w:val="00B345F4"/>
    <w:rsid w:val="00B366D2"/>
    <w:rsid w:val="00B37762"/>
    <w:rsid w:val="00B4009C"/>
    <w:rsid w:val="00B41DE4"/>
    <w:rsid w:val="00B4258F"/>
    <w:rsid w:val="00B470C6"/>
    <w:rsid w:val="00B4741F"/>
    <w:rsid w:val="00B51638"/>
    <w:rsid w:val="00B51AD1"/>
    <w:rsid w:val="00B51EF7"/>
    <w:rsid w:val="00B53D16"/>
    <w:rsid w:val="00B545E1"/>
    <w:rsid w:val="00B54CB4"/>
    <w:rsid w:val="00B550F5"/>
    <w:rsid w:val="00B55AF3"/>
    <w:rsid w:val="00B61317"/>
    <w:rsid w:val="00B61BC1"/>
    <w:rsid w:val="00B62CA5"/>
    <w:rsid w:val="00B63A7D"/>
    <w:rsid w:val="00B64369"/>
    <w:rsid w:val="00B66256"/>
    <w:rsid w:val="00B67A8E"/>
    <w:rsid w:val="00B71080"/>
    <w:rsid w:val="00B7108D"/>
    <w:rsid w:val="00B721BF"/>
    <w:rsid w:val="00B729DE"/>
    <w:rsid w:val="00B74707"/>
    <w:rsid w:val="00B74F89"/>
    <w:rsid w:val="00B768CA"/>
    <w:rsid w:val="00B770E8"/>
    <w:rsid w:val="00B8420D"/>
    <w:rsid w:val="00B8598E"/>
    <w:rsid w:val="00B85D6A"/>
    <w:rsid w:val="00B86982"/>
    <w:rsid w:val="00B87393"/>
    <w:rsid w:val="00B87C83"/>
    <w:rsid w:val="00B90E90"/>
    <w:rsid w:val="00B916F0"/>
    <w:rsid w:val="00B953FE"/>
    <w:rsid w:val="00B95A21"/>
    <w:rsid w:val="00B967B0"/>
    <w:rsid w:val="00BA1EBF"/>
    <w:rsid w:val="00BA2B5F"/>
    <w:rsid w:val="00BA35E0"/>
    <w:rsid w:val="00BA4DF4"/>
    <w:rsid w:val="00BA5042"/>
    <w:rsid w:val="00BA594A"/>
    <w:rsid w:val="00BA652E"/>
    <w:rsid w:val="00BA685A"/>
    <w:rsid w:val="00BA7190"/>
    <w:rsid w:val="00BB2113"/>
    <w:rsid w:val="00BB3C06"/>
    <w:rsid w:val="00BB587C"/>
    <w:rsid w:val="00BB5DAF"/>
    <w:rsid w:val="00BB64B5"/>
    <w:rsid w:val="00BB7902"/>
    <w:rsid w:val="00BC10A3"/>
    <w:rsid w:val="00BC17EC"/>
    <w:rsid w:val="00BC21FA"/>
    <w:rsid w:val="00BC2D09"/>
    <w:rsid w:val="00BC36DD"/>
    <w:rsid w:val="00BC394D"/>
    <w:rsid w:val="00BC4AC8"/>
    <w:rsid w:val="00BC703E"/>
    <w:rsid w:val="00BD1126"/>
    <w:rsid w:val="00BD1986"/>
    <w:rsid w:val="00BD407B"/>
    <w:rsid w:val="00BD4E37"/>
    <w:rsid w:val="00BD69D4"/>
    <w:rsid w:val="00BD77E8"/>
    <w:rsid w:val="00BD7C56"/>
    <w:rsid w:val="00BE03E1"/>
    <w:rsid w:val="00BE286C"/>
    <w:rsid w:val="00BE2DBD"/>
    <w:rsid w:val="00BE637A"/>
    <w:rsid w:val="00BE643E"/>
    <w:rsid w:val="00BE78D3"/>
    <w:rsid w:val="00BF264B"/>
    <w:rsid w:val="00BF2EDA"/>
    <w:rsid w:val="00BF3B4E"/>
    <w:rsid w:val="00BF424D"/>
    <w:rsid w:val="00BF5394"/>
    <w:rsid w:val="00BF6D5B"/>
    <w:rsid w:val="00C00321"/>
    <w:rsid w:val="00C01E8E"/>
    <w:rsid w:val="00C036D6"/>
    <w:rsid w:val="00C04F74"/>
    <w:rsid w:val="00C10EAB"/>
    <w:rsid w:val="00C13CFA"/>
    <w:rsid w:val="00C144B2"/>
    <w:rsid w:val="00C20BE9"/>
    <w:rsid w:val="00C21464"/>
    <w:rsid w:val="00C2232F"/>
    <w:rsid w:val="00C225FF"/>
    <w:rsid w:val="00C230B4"/>
    <w:rsid w:val="00C233DC"/>
    <w:rsid w:val="00C262A2"/>
    <w:rsid w:val="00C34FD6"/>
    <w:rsid w:val="00C36016"/>
    <w:rsid w:val="00C36EE4"/>
    <w:rsid w:val="00C40828"/>
    <w:rsid w:val="00C4550A"/>
    <w:rsid w:val="00C46931"/>
    <w:rsid w:val="00C471F6"/>
    <w:rsid w:val="00C53D48"/>
    <w:rsid w:val="00C54B4D"/>
    <w:rsid w:val="00C54BF2"/>
    <w:rsid w:val="00C555AA"/>
    <w:rsid w:val="00C6053C"/>
    <w:rsid w:val="00C60DDA"/>
    <w:rsid w:val="00C62C7D"/>
    <w:rsid w:val="00C6355A"/>
    <w:rsid w:val="00C643D6"/>
    <w:rsid w:val="00C656D5"/>
    <w:rsid w:val="00C72683"/>
    <w:rsid w:val="00C733B1"/>
    <w:rsid w:val="00C73B01"/>
    <w:rsid w:val="00C74024"/>
    <w:rsid w:val="00C741BB"/>
    <w:rsid w:val="00C7451D"/>
    <w:rsid w:val="00C77432"/>
    <w:rsid w:val="00C77747"/>
    <w:rsid w:val="00C81A7D"/>
    <w:rsid w:val="00C82127"/>
    <w:rsid w:val="00C8239B"/>
    <w:rsid w:val="00C82857"/>
    <w:rsid w:val="00C83A83"/>
    <w:rsid w:val="00C87415"/>
    <w:rsid w:val="00C87447"/>
    <w:rsid w:val="00C91DD4"/>
    <w:rsid w:val="00C9527D"/>
    <w:rsid w:val="00C96699"/>
    <w:rsid w:val="00C96BFD"/>
    <w:rsid w:val="00CA0823"/>
    <w:rsid w:val="00CA13BC"/>
    <w:rsid w:val="00CA4C76"/>
    <w:rsid w:val="00CB10A2"/>
    <w:rsid w:val="00CB12C9"/>
    <w:rsid w:val="00CB135A"/>
    <w:rsid w:val="00CB21E7"/>
    <w:rsid w:val="00CB25BD"/>
    <w:rsid w:val="00CB329D"/>
    <w:rsid w:val="00CB61BC"/>
    <w:rsid w:val="00CB636C"/>
    <w:rsid w:val="00CB685D"/>
    <w:rsid w:val="00CC173A"/>
    <w:rsid w:val="00CC28C3"/>
    <w:rsid w:val="00CC3C11"/>
    <w:rsid w:val="00CC45FE"/>
    <w:rsid w:val="00CC4EB9"/>
    <w:rsid w:val="00CC4F3F"/>
    <w:rsid w:val="00CC59F9"/>
    <w:rsid w:val="00CD0604"/>
    <w:rsid w:val="00CD162A"/>
    <w:rsid w:val="00CD3229"/>
    <w:rsid w:val="00CD5F4C"/>
    <w:rsid w:val="00CD7CF6"/>
    <w:rsid w:val="00CE147D"/>
    <w:rsid w:val="00CE1F40"/>
    <w:rsid w:val="00CE37AB"/>
    <w:rsid w:val="00CE41FC"/>
    <w:rsid w:val="00CE526B"/>
    <w:rsid w:val="00CE5826"/>
    <w:rsid w:val="00CE610D"/>
    <w:rsid w:val="00CE6A49"/>
    <w:rsid w:val="00CE6C66"/>
    <w:rsid w:val="00CF1C4D"/>
    <w:rsid w:val="00CF45AE"/>
    <w:rsid w:val="00CF6071"/>
    <w:rsid w:val="00CF6111"/>
    <w:rsid w:val="00CF6A57"/>
    <w:rsid w:val="00D00BB8"/>
    <w:rsid w:val="00D01DB5"/>
    <w:rsid w:val="00D01DE1"/>
    <w:rsid w:val="00D04C4F"/>
    <w:rsid w:val="00D04DE0"/>
    <w:rsid w:val="00D05115"/>
    <w:rsid w:val="00D0616B"/>
    <w:rsid w:val="00D065D2"/>
    <w:rsid w:val="00D06BAD"/>
    <w:rsid w:val="00D109B7"/>
    <w:rsid w:val="00D1332A"/>
    <w:rsid w:val="00D14CFE"/>
    <w:rsid w:val="00D15D63"/>
    <w:rsid w:val="00D21A45"/>
    <w:rsid w:val="00D2267C"/>
    <w:rsid w:val="00D244E4"/>
    <w:rsid w:val="00D24703"/>
    <w:rsid w:val="00D24E02"/>
    <w:rsid w:val="00D257BF"/>
    <w:rsid w:val="00D25981"/>
    <w:rsid w:val="00D25997"/>
    <w:rsid w:val="00D25DF7"/>
    <w:rsid w:val="00D26B34"/>
    <w:rsid w:val="00D26D3C"/>
    <w:rsid w:val="00D27242"/>
    <w:rsid w:val="00D27734"/>
    <w:rsid w:val="00D27D61"/>
    <w:rsid w:val="00D27E6B"/>
    <w:rsid w:val="00D33701"/>
    <w:rsid w:val="00D360C0"/>
    <w:rsid w:val="00D427EC"/>
    <w:rsid w:val="00D432C5"/>
    <w:rsid w:val="00D43C6F"/>
    <w:rsid w:val="00D509E0"/>
    <w:rsid w:val="00D51C30"/>
    <w:rsid w:val="00D5391C"/>
    <w:rsid w:val="00D556ED"/>
    <w:rsid w:val="00D55ACA"/>
    <w:rsid w:val="00D56F5C"/>
    <w:rsid w:val="00D570F7"/>
    <w:rsid w:val="00D64978"/>
    <w:rsid w:val="00D64ED7"/>
    <w:rsid w:val="00D66A40"/>
    <w:rsid w:val="00D66BC0"/>
    <w:rsid w:val="00D706DF"/>
    <w:rsid w:val="00D723C0"/>
    <w:rsid w:val="00D72825"/>
    <w:rsid w:val="00D7347D"/>
    <w:rsid w:val="00D73704"/>
    <w:rsid w:val="00D80BEE"/>
    <w:rsid w:val="00D80F8F"/>
    <w:rsid w:val="00D83508"/>
    <w:rsid w:val="00D83756"/>
    <w:rsid w:val="00D865EE"/>
    <w:rsid w:val="00D90488"/>
    <w:rsid w:val="00D90767"/>
    <w:rsid w:val="00D90B3D"/>
    <w:rsid w:val="00D90E3F"/>
    <w:rsid w:val="00D91D90"/>
    <w:rsid w:val="00D92E34"/>
    <w:rsid w:val="00DA045A"/>
    <w:rsid w:val="00DA1DFF"/>
    <w:rsid w:val="00DA6239"/>
    <w:rsid w:val="00DA7316"/>
    <w:rsid w:val="00DB38EB"/>
    <w:rsid w:val="00DB5064"/>
    <w:rsid w:val="00DB57B4"/>
    <w:rsid w:val="00DB5C96"/>
    <w:rsid w:val="00DB7E38"/>
    <w:rsid w:val="00DC06B6"/>
    <w:rsid w:val="00DC1AD0"/>
    <w:rsid w:val="00DC2A35"/>
    <w:rsid w:val="00DC2ECD"/>
    <w:rsid w:val="00DC39DA"/>
    <w:rsid w:val="00DC6956"/>
    <w:rsid w:val="00DC696F"/>
    <w:rsid w:val="00DC6D00"/>
    <w:rsid w:val="00DC7115"/>
    <w:rsid w:val="00DD3374"/>
    <w:rsid w:val="00DD6B1E"/>
    <w:rsid w:val="00DD780B"/>
    <w:rsid w:val="00DE1B96"/>
    <w:rsid w:val="00DE2D17"/>
    <w:rsid w:val="00DE3037"/>
    <w:rsid w:val="00DE5E98"/>
    <w:rsid w:val="00DE60E5"/>
    <w:rsid w:val="00DE63EE"/>
    <w:rsid w:val="00DF06E3"/>
    <w:rsid w:val="00DF13BB"/>
    <w:rsid w:val="00DF3508"/>
    <w:rsid w:val="00DF44DA"/>
    <w:rsid w:val="00DF496E"/>
    <w:rsid w:val="00DF5A9A"/>
    <w:rsid w:val="00DF72CE"/>
    <w:rsid w:val="00DF742E"/>
    <w:rsid w:val="00DF790E"/>
    <w:rsid w:val="00E017ED"/>
    <w:rsid w:val="00E018BD"/>
    <w:rsid w:val="00E01D47"/>
    <w:rsid w:val="00E02E65"/>
    <w:rsid w:val="00E03278"/>
    <w:rsid w:val="00E052AF"/>
    <w:rsid w:val="00E10788"/>
    <w:rsid w:val="00E14372"/>
    <w:rsid w:val="00E2006B"/>
    <w:rsid w:val="00E205AC"/>
    <w:rsid w:val="00E2130A"/>
    <w:rsid w:val="00E245B4"/>
    <w:rsid w:val="00E30D0B"/>
    <w:rsid w:val="00E31FBA"/>
    <w:rsid w:val="00E331A8"/>
    <w:rsid w:val="00E3401C"/>
    <w:rsid w:val="00E3404C"/>
    <w:rsid w:val="00E341EF"/>
    <w:rsid w:val="00E350F6"/>
    <w:rsid w:val="00E41246"/>
    <w:rsid w:val="00E41FE2"/>
    <w:rsid w:val="00E433B5"/>
    <w:rsid w:val="00E433F2"/>
    <w:rsid w:val="00E43526"/>
    <w:rsid w:val="00E4480E"/>
    <w:rsid w:val="00E44C0E"/>
    <w:rsid w:val="00E46583"/>
    <w:rsid w:val="00E50383"/>
    <w:rsid w:val="00E50C52"/>
    <w:rsid w:val="00E51F8D"/>
    <w:rsid w:val="00E53986"/>
    <w:rsid w:val="00E53BF2"/>
    <w:rsid w:val="00E5427D"/>
    <w:rsid w:val="00E547B8"/>
    <w:rsid w:val="00E55DCA"/>
    <w:rsid w:val="00E61087"/>
    <w:rsid w:val="00E637D9"/>
    <w:rsid w:val="00E65424"/>
    <w:rsid w:val="00E708FC"/>
    <w:rsid w:val="00E70B3E"/>
    <w:rsid w:val="00E7125E"/>
    <w:rsid w:val="00E73F32"/>
    <w:rsid w:val="00E76872"/>
    <w:rsid w:val="00E81477"/>
    <w:rsid w:val="00E82358"/>
    <w:rsid w:val="00E82BEC"/>
    <w:rsid w:val="00E8724F"/>
    <w:rsid w:val="00E907CD"/>
    <w:rsid w:val="00E9121B"/>
    <w:rsid w:val="00E91B1B"/>
    <w:rsid w:val="00E9265B"/>
    <w:rsid w:val="00E95279"/>
    <w:rsid w:val="00EA09B7"/>
    <w:rsid w:val="00EA1326"/>
    <w:rsid w:val="00EA2983"/>
    <w:rsid w:val="00EA32E0"/>
    <w:rsid w:val="00EB0322"/>
    <w:rsid w:val="00EB0EBF"/>
    <w:rsid w:val="00EB10CA"/>
    <w:rsid w:val="00EB123D"/>
    <w:rsid w:val="00EB25C0"/>
    <w:rsid w:val="00EB5072"/>
    <w:rsid w:val="00EB5074"/>
    <w:rsid w:val="00EB54E3"/>
    <w:rsid w:val="00EB598C"/>
    <w:rsid w:val="00EB6375"/>
    <w:rsid w:val="00EC1687"/>
    <w:rsid w:val="00EC2147"/>
    <w:rsid w:val="00EC60BC"/>
    <w:rsid w:val="00ED3A0C"/>
    <w:rsid w:val="00ED4158"/>
    <w:rsid w:val="00ED54D9"/>
    <w:rsid w:val="00ED6D19"/>
    <w:rsid w:val="00EE1A88"/>
    <w:rsid w:val="00EE595F"/>
    <w:rsid w:val="00EF3389"/>
    <w:rsid w:val="00EF4649"/>
    <w:rsid w:val="00EF5316"/>
    <w:rsid w:val="00EF5905"/>
    <w:rsid w:val="00EF5E0E"/>
    <w:rsid w:val="00EF7606"/>
    <w:rsid w:val="00F00262"/>
    <w:rsid w:val="00F020EB"/>
    <w:rsid w:val="00F03468"/>
    <w:rsid w:val="00F04387"/>
    <w:rsid w:val="00F051CD"/>
    <w:rsid w:val="00F05F44"/>
    <w:rsid w:val="00F0610D"/>
    <w:rsid w:val="00F07543"/>
    <w:rsid w:val="00F11116"/>
    <w:rsid w:val="00F11B7A"/>
    <w:rsid w:val="00F1255B"/>
    <w:rsid w:val="00F13413"/>
    <w:rsid w:val="00F16319"/>
    <w:rsid w:val="00F20AB2"/>
    <w:rsid w:val="00F21151"/>
    <w:rsid w:val="00F21199"/>
    <w:rsid w:val="00F221B2"/>
    <w:rsid w:val="00F227B9"/>
    <w:rsid w:val="00F2303B"/>
    <w:rsid w:val="00F230F5"/>
    <w:rsid w:val="00F2365C"/>
    <w:rsid w:val="00F24355"/>
    <w:rsid w:val="00F24C74"/>
    <w:rsid w:val="00F3254D"/>
    <w:rsid w:val="00F32CE3"/>
    <w:rsid w:val="00F33792"/>
    <w:rsid w:val="00F36580"/>
    <w:rsid w:val="00F4118D"/>
    <w:rsid w:val="00F41A48"/>
    <w:rsid w:val="00F4459C"/>
    <w:rsid w:val="00F44B92"/>
    <w:rsid w:val="00F44CBB"/>
    <w:rsid w:val="00F52014"/>
    <w:rsid w:val="00F60747"/>
    <w:rsid w:val="00F60B1F"/>
    <w:rsid w:val="00F619AF"/>
    <w:rsid w:val="00F6220D"/>
    <w:rsid w:val="00F63735"/>
    <w:rsid w:val="00F6421A"/>
    <w:rsid w:val="00F64A34"/>
    <w:rsid w:val="00F652E9"/>
    <w:rsid w:val="00F6775E"/>
    <w:rsid w:val="00F67C03"/>
    <w:rsid w:val="00F67C5A"/>
    <w:rsid w:val="00F703CC"/>
    <w:rsid w:val="00F709DD"/>
    <w:rsid w:val="00F70C72"/>
    <w:rsid w:val="00F73533"/>
    <w:rsid w:val="00F7371C"/>
    <w:rsid w:val="00F751AF"/>
    <w:rsid w:val="00F75D4E"/>
    <w:rsid w:val="00F82CED"/>
    <w:rsid w:val="00F90607"/>
    <w:rsid w:val="00F93299"/>
    <w:rsid w:val="00F9518B"/>
    <w:rsid w:val="00F9523D"/>
    <w:rsid w:val="00F96ECD"/>
    <w:rsid w:val="00FA1340"/>
    <w:rsid w:val="00FA29F0"/>
    <w:rsid w:val="00FA32AD"/>
    <w:rsid w:val="00FB16D6"/>
    <w:rsid w:val="00FB3D13"/>
    <w:rsid w:val="00FB5B78"/>
    <w:rsid w:val="00FB79C0"/>
    <w:rsid w:val="00FC0656"/>
    <w:rsid w:val="00FC1068"/>
    <w:rsid w:val="00FC1351"/>
    <w:rsid w:val="00FC331A"/>
    <w:rsid w:val="00FC4342"/>
    <w:rsid w:val="00FC6642"/>
    <w:rsid w:val="00FC6CAB"/>
    <w:rsid w:val="00FC7D63"/>
    <w:rsid w:val="00FD19F7"/>
    <w:rsid w:val="00FD23C6"/>
    <w:rsid w:val="00FD30FB"/>
    <w:rsid w:val="00FD458F"/>
    <w:rsid w:val="00FD4FE6"/>
    <w:rsid w:val="00FD69BB"/>
    <w:rsid w:val="00FD6EAB"/>
    <w:rsid w:val="00FD7F80"/>
    <w:rsid w:val="00FE2800"/>
    <w:rsid w:val="00FE293B"/>
    <w:rsid w:val="00FE70FD"/>
    <w:rsid w:val="00FE71FF"/>
    <w:rsid w:val="00FE7A12"/>
    <w:rsid w:val="00FF26B6"/>
    <w:rsid w:val="00FF3643"/>
    <w:rsid w:val="00FF52AC"/>
    <w:rsid w:val="00FF6D0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106497"/>
    <o:shapelayout v:ext="edit">
      <o:idmap v:ext="edit" data="1"/>
    </o:shapelayout>
  </w:shapeDefaults>
  <w:decimalSymbol w:val="."/>
  <w:listSeparator w:val=","/>
  <w14:docId w14:val="216D54D7"/>
  <w15:docId w15:val="{E2FB8EA1-5DC4-40C7-8863-881CD9E9F5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Calibri" w:eastAsia="Calibri" w:hAnsi="Calibri" w:cs="Times New Roman"/>
        <w:sz w:val="22"/>
        <w:szCs w:val="22"/>
        <w:lang w:val="en-AU" w:eastAsia="en-AU" w:bidi="ar-SA"/>
      </w:rPr>
    </w:rPrDefault>
    <w:pPrDefault/>
  </w:docDefaults>
  <w:latentStyles w:defLockedState="0" w:defUIPriority="99" w:defSemiHidden="0" w:defUnhideWhenUsed="0" w:defQFormat="0" w:count="377">
    <w:lsdException w:name="Normal" w:uiPriority="0"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iPriority="0"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iPriority="0"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0"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rsid w:val="005817BA"/>
    <w:pPr>
      <w:spacing w:after="200" w:line="276" w:lineRule="auto"/>
    </w:pPr>
    <w:rPr>
      <w:lang w:eastAsia="en-US"/>
    </w:rPr>
  </w:style>
  <w:style w:type="paragraph" w:styleId="Heading1">
    <w:name w:val="heading 1"/>
    <w:aliases w:val="h1"/>
    <w:basedOn w:val="Normal"/>
    <w:next w:val="Normal"/>
    <w:link w:val="Heading1Char"/>
    <w:uiPriority w:val="99"/>
    <w:qFormat/>
    <w:rsid w:val="005817BA"/>
    <w:pPr>
      <w:keepNext/>
      <w:keepLines/>
      <w:pageBreakBefore/>
      <w:numPr>
        <w:numId w:val="12"/>
      </w:numPr>
      <w:tabs>
        <w:tab w:val="left" w:pos="850"/>
      </w:tabs>
      <w:spacing w:after="480" w:line="240" w:lineRule="auto"/>
      <w:outlineLvl w:val="0"/>
    </w:pPr>
    <w:rPr>
      <w:rFonts w:eastAsia="Times New Roman"/>
      <w:bCs/>
      <w:kern w:val="32"/>
      <w:sz w:val="36"/>
      <w:szCs w:val="32"/>
    </w:rPr>
  </w:style>
  <w:style w:type="paragraph" w:styleId="Heading2">
    <w:name w:val="heading 2"/>
    <w:aliases w:val="h2"/>
    <w:basedOn w:val="Normal"/>
    <w:next w:val="Normal"/>
    <w:link w:val="Heading2Char"/>
    <w:uiPriority w:val="99"/>
    <w:qFormat/>
    <w:rsid w:val="005817BA"/>
    <w:pPr>
      <w:keepNext/>
      <w:keepLines/>
      <w:numPr>
        <w:ilvl w:val="1"/>
        <w:numId w:val="12"/>
      </w:numPr>
      <w:spacing w:before="380" w:after="80" w:line="240" w:lineRule="auto"/>
      <w:outlineLvl w:val="1"/>
    </w:pPr>
    <w:rPr>
      <w:rFonts w:eastAsia="Times New Roman"/>
      <w:b/>
      <w:bCs/>
      <w:iCs/>
      <w:sz w:val="28"/>
      <w:szCs w:val="28"/>
    </w:rPr>
  </w:style>
  <w:style w:type="paragraph" w:styleId="Heading3">
    <w:name w:val="heading 3"/>
    <w:aliases w:val="h3"/>
    <w:basedOn w:val="Normal"/>
    <w:next w:val="Normal"/>
    <w:link w:val="Heading3Char"/>
    <w:uiPriority w:val="99"/>
    <w:qFormat/>
    <w:rsid w:val="005817BA"/>
    <w:pPr>
      <w:keepNext/>
      <w:numPr>
        <w:ilvl w:val="2"/>
        <w:numId w:val="12"/>
      </w:numPr>
      <w:spacing w:before="380" w:after="80" w:line="240" w:lineRule="auto"/>
      <w:outlineLvl w:val="2"/>
    </w:pPr>
    <w:rPr>
      <w:rFonts w:eastAsia="Times New Roman" w:cs="Arial"/>
      <w:bCs/>
      <w:sz w:val="26"/>
      <w:szCs w:val="26"/>
    </w:rPr>
  </w:style>
  <w:style w:type="paragraph" w:styleId="Heading4">
    <w:name w:val="heading 4"/>
    <w:basedOn w:val="Normal"/>
    <w:next w:val="Normal"/>
    <w:link w:val="Heading4Char"/>
    <w:uiPriority w:val="99"/>
    <w:qFormat/>
    <w:rsid w:val="005817BA"/>
    <w:pPr>
      <w:keepNext/>
      <w:numPr>
        <w:ilvl w:val="3"/>
        <w:numId w:val="12"/>
      </w:numPr>
      <w:spacing w:before="240" w:after="60" w:line="240" w:lineRule="auto"/>
      <w:outlineLvl w:val="3"/>
    </w:pPr>
    <w:rPr>
      <w:rFonts w:eastAsia="Times New Roman"/>
      <w:bCs/>
      <w:sz w:val="24"/>
      <w:szCs w:val="28"/>
    </w:rPr>
  </w:style>
  <w:style w:type="paragraph" w:styleId="Heading5">
    <w:name w:val="heading 5"/>
    <w:basedOn w:val="Normal"/>
    <w:next w:val="Normal"/>
    <w:link w:val="Heading5Char"/>
    <w:uiPriority w:val="99"/>
    <w:qFormat/>
    <w:rsid w:val="005817BA"/>
    <w:pPr>
      <w:spacing w:before="240" w:after="60" w:line="240" w:lineRule="auto"/>
      <w:outlineLvl w:val="4"/>
    </w:pPr>
    <w:rPr>
      <w:rFonts w:ascii="Times New Roman" w:hAnsi="Times New Roman"/>
      <w:bCs/>
      <w:i/>
      <w:iCs/>
      <w:color w:val="999999"/>
      <w:sz w:val="26"/>
      <w:szCs w:val="26"/>
      <w:lang w:eastAsia="en-AU"/>
    </w:rPr>
  </w:style>
  <w:style w:type="paragraph" w:styleId="Heading6">
    <w:name w:val="heading 6"/>
    <w:basedOn w:val="Normal"/>
    <w:next w:val="Normal"/>
    <w:link w:val="Heading6Char"/>
    <w:uiPriority w:val="99"/>
    <w:qFormat/>
    <w:rsid w:val="005817BA"/>
    <w:pPr>
      <w:spacing w:before="240" w:after="60" w:line="240" w:lineRule="auto"/>
      <w:outlineLvl w:val="5"/>
    </w:pPr>
    <w:rPr>
      <w:rFonts w:eastAsia="Times New Roman"/>
      <w:bCs/>
      <w:color w:val="999999"/>
    </w:rPr>
  </w:style>
  <w:style w:type="paragraph" w:styleId="Heading7">
    <w:name w:val="heading 7"/>
    <w:basedOn w:val="Normal"/>
    <w:next w:val="Normal"/>
    <w:link w:val="Heading7Char"/>
    <w:uiPriority w:val="99"/>
    <w:qFormat/>
    <w:rsid w:val="005817BA"/>
    <w:pPr>
      <w:numPr>
        <w:ilvl w:val="6"/>
        <w:numId w:val="12"/>
      </w:numPr>
      <w:spacing w:before="240" w:after="60" w:line="240" w:lineRule="auto"/>
      <w:outlineLvl w:val="6"/>
    </w:pPr>
    <w:rPr>
      <w:rFonts w:ascii="Times New Roman" w:eastAsia="Times New Roman" w:hAnsi="Times New Roman"/>
      <w:b/>
      <w:color w:val="999999"/>
      <w:sz w:val="24"/>
      <w:szCs w:val="24"/>
    </w:rPr>
  </w:style>
  <w:style w:type="paragraph" w:styleId="Heading8">
    <w:name w:val="heading 8"/>
    <w:basedOn w:val="Normal"/>
    <w:next w:val="Normal"/>
    <w:link w:val="Heading8Char"/>
    <w:uiPriority w:val="99"/>
    <w:qFormat/>
    <w:rsid w:val="005817BA"/>
    <w:pPr>
      <w:numPr>
        <w:ilvl w:val="7"/>
        <w:numId w:val="12"/>
      </w:numPr>
      <w:spacing w:before="240" w:after="60" w:line="240" w:lineRule="auto"/>
      <w:outlineLvl w:val="7"/>
    </w:pPr>
    <w:rPr>
      <w:rFonts w:ascii="Times New Roman" w:eastAsia="Times New Roman" w:hAnsi="Times New Roman"/>
      <w:b/>
      <w:i/>
      <w:iCs/>
      <w:color w:val="999999"/>
      <w:sz w:val="24"/>
      <w:szCs w:val="24"/>
    </w:rPr>
  </w:style>
  <w:style w:type="paragraph" w:styleId="Heading9">
    <w:name w:val="heading 9"/>
    <w:basedOn w:val="Normal"/>
    <w:next w:val="Normal"/>
    <w:link w:val="Heading9Char"/>
    <w:uiPriority w:val="99"/>
    <w:qFormat/>
    <w:rsid w:val="005817BA"/>
    <w:pPr>
      <w:numPr>
        <w:ilvl w:val="8"/>
        <w:numId w:val="12"/>
      </w:numPr>
      <w:spacing w:before="240" w:after="60" w:line="240" w:lineRule="auto"/>
      <w:outlineLvl w:val="8"/>
    </w:pPr>
    <w:rPr>
      <w:rFonts w:ascii="Arial" w:eastAsia="Times New Roman" w:hAnsi="Arial"/>
      <w:b/>
      <w:color w:val="999999"/>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
    <w:basedOn w:val="DefaultParagraphFont"/>
    <w:link w:val="Heading1"/>
    <w:uiPriority w:val="99"/>
    <w:rsid w:val="005817BA"/>
    <w:rPr>
      <w:rFonts w:eastAsia="Times New Roman"/>
      <w:bCs/>
      <w:kern w:val="32"/>
      <w:sz w:val="36"/>
      <w:szCs w:val="32"/>
      <w:lang w:eastAsia="en-US"/>
    </w:rPr>
  </w:style>
  <w:style w:type="character" w:customStyle="1" w:styleId="Heading2Char">
    <w:name w:val="Heading 2 Char"/>
    <w:aliases w:val="h2 Char"/>
    <w:basedOn w:val="DefaultParagraphFont"/>
    <w:link w:val="Heading2"/>
    <w:uiPriority w:val="99"/>
    <w:rsid w:val="005817BA"/>
    <w:rPr>
      <w:rFonts w:eastAsia="Times New Roman"/>
      <w:b/>
      <w:bCs/>
      <w:iCs/>
      <w:sz w:val="28"/>
      <w:szCs w:val="28"/>
      <w:lang w:eastAsia="en-US"/>
    </w:rPr>
  </w:style>
  <w:style w:type="character" w:customStyle="1" w:styleId="Heading3Char">
    <w:name w:val="Heading 3 Char"/>
    <w:aliases w:val="h3 Char"/>
    <w:basedOn w:val="DefaultParagraphFont"/>
    <w:link w:val="Heading3"/>
    <w:uiPriority w:val="99"/>
    <w:rsid w:val="005817BA"/>
    <w:rPr>
      <w:rFonts w:eastAsia="Times New Roman" w:cs="Arial"/>
      <w:bCs/>
      <w:sz w:val="26"/>
      <w:szCs w:val="26"/>
      <w:lang w:eastAsia="en-US"/>
    </w:rPr>
  </w:style>
  <w:style w:type="character" w:customStyle="1" w:styleId="Heading4Char">
    <w:name w:val="Heading 4 Char"/>
    <w:basedOn w:val="DefaultParagraphFont"/>
    <w:link w:val="Heading4"/>
    <w:uiPriority w:val="99"/>
    <w:rsid w:val="005817BA"/>
    <w:rPr>
      <w:rFonts w:eastAsia="Times New Roman"/>
      <w:bCs/>
      <w:sz w:val="24"/>
      <w:szCs w:val="28"/>
      <w:lang w:eastAsia="en-US"/>
    </w:rPr>
  </w:style>
  <w:style w:type="character" w:customStyle="1" w:styleId="Heading5Char">
    <w:name w:val="Heading 5 Char"/>
    <w:basedOn w:val="DefaultParagraphFont"/>
    <w:link w:val="Heading5"/>
    <w:uiPriority w:val="99"/>
    <w:rsid w:val="005817BA"/>
    <w:rPr>
      <w:rFonts w:ascii="Times New Roman" w:hAnsi="Times New Roman"/>
      <w:bCs/>
      <w:i/>
      <w:iCs/>
      <w:color w:val="999999"/>
      <w:sz w:val="26"/>
      <w:szCs w:val="26"/>
    </w:rPr>
  </w:style>
  <w:style w:type="character" w:customStyle="1" w:styleId="Heading6Char">
    <w:name w:val="Heading 6 Char"/>
    <w:basedOn w:val="DefaultParagraphFont"/>
    <w:link w:val="Heading6"/>
    <w:uiPriority w:val="99"/>
    <w:rsid w:val="005817BA"/>
    <w:rPr>
      <w:rFonts w:eastAsia="Times New Roman" w:cs="Times New Roman"/>
      <w:bCs/>
      <w:color w:val="999999"/>
      <w:sz w:val="22"/>
      <w:szCs w:val="22"/>
      <w:lang w:val="en-AU" w:eastAsia="en-US" w:bidi="ar-SA"/>
    </w:rPr>
  </w:style>
  <w:style w:type="character" w:customStyle="1" w:styleId="Heading7Char">
    <w:name w:val="Heading 7 Char"/>
    <w:basedOn w:val="DefaultParagraphFont"/>
    <w:link w:val="Heading7"/>
    <w:uiPriority w:val="99"/>
    <w:rsid w:val="005817BA"/>
    <w:rPr>
      <w:rFonts w:ascii="Times New Roman" w:eastAsia="Times New Roman" w:hAnsi="Times New Roman"/>
      <w:b/>
      <w:color w:val="999999"/>
      <w:sz w:val="24"/>
      <w:szCs w:val="24"/>
      <w:lang w:eastAsia="en-US"/>
    </w:rPr>
  </w:style>
  <w:style w:type="character" w:customStyle="1" w:styleId="Heading8Char">
    <w:name w:val="Heading 8 Char"/>
    <w:basedOn w:val="DefaultParagraphFont"/>
    <w:link w:val="Heading8"/>
    <w:uiPriority w:val="99"/>
    <w:rsid w:val="005817BA"/>
    <w:rPr>
      <w:rFonts w:ascii="Times New Roman" w:eastAsia="Times New Roman" w:hAnsi="Times New Roman"/>
      <w:b/>
      <w:i/>
      <w:iCs/>
      <w:color w:val="999999"/>
      <w:sz w:val="24"/>
      <w:szCs w:val="24"/>
      <w:lang w:eastAsia="en-US"/>
    </w:rPr>
  </w:style>
  <w:style w:type="character" w:customStyle="1" w:styleId="Heading9Char">
    <w:name w:val="Heading 9 Char"/>
    <w:basedOn w:val="DefaultParagraphFont"/>
    <w:link w:val="Heading9"/>
    <w:uiPriority w:val="99"/>
    <w:rsid w:val="005817BA"/>
    <w:rPr>
      <w:rFonts w:ascii="Arial" w:eastAsia="Times New Roman" w:hAnsi="Arial"/>
      <w:b/>
      <w:color w:val="999999"/>
      <w:lang w:eastAsia="en-US"/>
    </w:rPr>
  </w:style>
  <w:style w:type="paragraph" w:styleId="Caption">
    <w:name w:val="caption"/>
    <w:basedOn w:val="Normal"/>
    <w:next w:val="Normal"/>
    <w:uiPriority w:val="99"/>
    <w:qFormat/>
    <w:rsid w:val="005817BA"/>
    <w:pPr>
      <w:keepNext/>
      <w:keepLines/>
      <w:tabs>
        <w:tab w:val="left" w:pos="1134"/>
      </w:tabs>
      <w:spacing w:after="0" w:line="280" w:lineRule="atLeast"/>
      <w:ind w:left="1134" w:hanging="1134"/>
    </w:pPr>
    <w:rPr>
      <w:rFonts w:eastAsia="Times New Roman" w:cs="Arial"/>
      <w:bCs/>
      <w:sz w:val="24"/>
      <w:szCs w:val="20"/>
    </w:rPr>
  </w:style>
  <w:style w:type="paragraph" w:styleId="Title">
    <w:name w:val="Title"/>
    <w:basedOn w:val="Normal"/>
    <w:link w:val="TitleChar"/>
    <w:uiPriority w:val="99"/>
    <w:qFormat/>
    <w:rsid w:val="005817BA"/>
    <w:pPr>
      <w:spacing w:before="240" w:after="60"/>
      <w:jc w:val="center"/>
      <w:outlineLvl w:val="0"/>
    </w:pPr>
    <w:rPr>
      <w:rFonts w:asciiTheme="majorHAnsi" w:eastAsiaTheme="majorEastAsia" w:hAnsiTheme="majorHAnsi" w:cstheme="majorBidi"/>
      <w:b/>
      <w:bCs/>
      <w:kern w:val="28"/>
      <w:sz w:val="32"/>
      <w:szCs w:val="32"/>
    </w:rPr>
  </w:style>
  <w:style w:type="character" w:customStyle="1" w:styleId="TitleChar">
    <w:name w:val="Title Char"/>
    <w:basedOn w:val="DefaultParagraphFont"/>
    <w:link w:val="Title"/>
    <w:uiPriority w:val="10"/>
    <w:rsid w:val="005817BA"/>
    <w:rPr>
      <w:rFonts w:asciiTheme="majorHAnsi" w:eastAsiaTheme="majorEastAsia" w:hAnsiTheme="majorHAnsi" w:cstheme="majorBidi"/>
      <w:b/>
      <w:bCs/>
      <w:kern w:val="28"/>
      <w:sz w:val="32"/>
      <w:szCs w:val="32"/>
      <w:lang w:eastAsia="en-US"/>
    </w:rPr>
  </w:style>
  <w:style w:type="paragraph" w:styleId="ListParagraph">
    <w:name w:val="List Paragraph"/>
    <w:basedOn w:val="Normal"/>
    <w:uiPriority w:val="99"/>
    <w:qFormat/>
    <w:rsid w:val="005817BA"/>
    <w:pPr>
      <w:ind w:left="720"/>
      <w:contextualSpacing/>
    </w:pPr>
  </w:style>
  <w:style w:type="paragraph" w:styleId="TOCHeading">
    <w:name w:val="TOC Heading"/>
    <w:basedOn w:val="Heading1"/>
    <w:next w:val="Normal"/>
    <w:uiPriority w:val="39"/>
    <w:qFormat/>
    <w:rsid w:val="005817BA"/>
    <w:pPr>
      <w:pageBreakBefore w:val="0"/>
      <w:numPr>
        <w:numId w:val="0"/>
      </w:numPr>
      <w:tabs>
        <w:tab w:val="clear" w:pos="850"/>
      </w:tabs>
      <w:spacing w:before="480" w:after="0" w:line="276" w:lineRule="auto"/>
      <w:outlineLvl w:val="9"/>
    </w:pPr>
    <w:rPr>
      <w:rFonts w:ascii="Cambria" w:hAnsi="Cambria"/>
      <w:b/>
      <w:color w:val="365F91"/>
      <w:kern w:val="0"/>
      <w:sz w:val="28"/>
      <w:szCs w:val="28"/>
      <w:lang w:val="en-US" w:eastAsia="ja-JP"/>
    </w:rPr>
  </w:style>
  <w:style w:type="paragraph" w:customStyle="1" w:styleId="Style1">
    <w:name w:val="Style1"/>
    <w:basedOn w:val="Heading4"/>
    <w:autoRedefine/>
    <w:qFormat/>
    <w:rsid w:val="005817BA"/>
    <w:pPr>
      <w:numPr>
        <w:ilvl w:val="0"/>
        <w:numId w:val="0"/>
      </w:numPr>
    </w:pPr>
    <w:rPr>
      <w:i/>
    </w:rPr>
  </w:style>
  <w:style w:type="character" w:styleId="CommentReference">
    <w:name w:val="annotation reference"/>
    <w:basedOn w:val="DefaultParagraphFont"/>
    <w:uiPriority w:val="99"/>
    <w:semiHidden/>
    <w:rsid w:val="007656CC"/>
    <w:rPr>
      <w:rFonts w:cs="Times New Roman"/>
      <w:sz w:val="16"/>
      <w:szCs w:val="16"/>
    </w:rPr>
  </w:style>
  <w:style w:type="paragraph" w:styleId="CommentText">
    <w:name w:val="annotation text"/>
    <w:basedOn w:val="Normal"/>
    <w:link w:val="CommentTextChar"/>
    <w:uiPriority w:val="99"/>
    <w:semiHidden/>
    <w:rsid w:val="007656CC"/>
    <w:pPr>
      <w:spacing w:after="0" w:line="240" w:lineRule="auto"/>
    </w:pPr>
    <w:rPr>
      <w:rFonts w:ascii="Times New Roman" w:eastAsia="Times New Roman" w:hAnsi="Times New Roman"/>
      <w:b/>
      <w:color w:val="999999"/>
      <w:sz w:val="20"/>
      <w:szCs w:val="20"/>
    </w:rPr>
  </w:style>
  <w:style w:type="character" w:customStyle="1" w:styleId="CommentTextChar">
    <w:name w:val="Comment Text Char"/>
    <w:basedOn w:val="DefaultParagraphFont"/>
    <w:link w:val="CommentText"/>
    <w:uiPriority w:val="99"/>
    <w:semiHidden/>
    <w:rsid w:val="007656CC"/>
    <w:rPr>
      <w:rFonts w:ascii="Times New Roman" w:eastAsia="Times New Roman" w:hAnsi="Times New Roman"/>
      <w:b/>
      <w:color w:val="999999"/>
      <w:sz w:val="20"/>
      <w:szCs w:val="20"/>
      <w:lang w:eastAsia="en-US"/>
    </w:rPr>
  </w:style>
  <w:style w:type="paragraph" w:styleId="BalloonText">
    <w:name w:val="Balloon Text"/>
    <w:basedOn w:val="Normal"/>
    <w:link w:val="BalloonTextChar"/>
    <w:uiPriority w:val="99"/>
    <w:semiHidden/>
    <w:unhideWhenUsed/>
    <w:rsid w:val="007656C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7656CC"/>
    <w:rPr>
      <w:rFonts w:ascii="Tahoma" w:hAnsi="Tahoma" w:cs="Tahoma"/>
      <w:sz w:val="16"/>
      <w:szCs w:val="16"/>
      <w:lang w:eastAsia="en-US"/>
    </w:rPr>
  </w:style>
  <w:style w:type="table" w:styleId="TableGrid">
    <w:name w:val="Table Grid"/>
    <w:basedOn w:val="TableNormal"/>
    <w:rsid w:val="00C225F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semiHidden/>
    <w:unhideWhenUsed/>
    <w:rsid w:val="00C225FF"/>
    <w:pPr>
      <w:spacing w:after="200"/>
    </w:pPr>
    <w:rPr>
      <w:rFonts w:ascii="Calibri" w:eastAsia="Calibri" w:hAnsi="Calibri"/>
      <w:bCs/>
      <w:color w:val="auto"/>
    </w:rPr>
  </w:style>
  <w:style w:type="character" w:customStyle="1" w:styleId="CommentSubjectChar">
    <w:name w:val="Comment Subject Char"/>
    <w:basedOn w:val="CommentTextChar"/>
    <w:link w:val="CommentSubject"/>
    <w:semiHidden/>
    <w:rsid w:val="00C225FF"/>
    <w:rPr>
      <w:rFonts w:ascii="Times New Roman" w:eastAsia="Times New Roman" w:hAnsi="Times New Roman"/>
      <w:b/>
      <w:bCs/>
      <w:color w:val="999999"/>
      <w:sz w:val="20"/>
      <w:szCs w:val="20"/>
      <w:lang w:eastAsia="en-US"/>
    </w:rPr>
  </w:style>
  <w:style w:type="paragraph" w:customStyle="1" w:styleId="Body">
    <w:name w:val="Body"/>
    <w:aliases w:val="b"/>
    <w:rsid w:val="00031D93"/>
    <w:pPr>
      <w:spacing w:before="60" w:after="120" w:line="280" w:lineRule="atLeast"/>
    </w:pPr>
    <w:rPr>
      <w:rFonts w:ascii="Tahoma" w:eastAsia="Times New Roman" w:hAnsi="Tahoma"/>
      <w:sz w:val="20"/>
      <w:szCs w:val="20"/>
      <w:lang w:eastAsia="en-US"/>
    </w:rPr>
  </w:style>
  <w:style w:type="paragraph" w:customStyle="1" w:styleId="Bullet">
    <w:name w:val="Bullet"/>
    <w:aliases w:val="b1"/>
    <w:basedOn w:val="Body"/>
    <w:rsid w:val="00031D93"/>
    <w:pPr>
      <w:numPr>
        <w:numId w:val="9"/>
      </w:numPr>
      <w:spacing w:before="0" w:after="100"/>
    </w:pPr>
  </w:style>
  <w:style w:type="paragraph" w:customStyle="1" w:styleId="Bullet2">
    <w:name w:val="Bullet2"/>
    <w:aliases w:val="b2"/>
    <w:basedOn w:val="Body"/>
    <w:uiPriority w:val="99"/>
    <w:rsid w:val="00031D93"/>
    <w:pPr>
      <w:numPr>
        <w:numId w:val="5"/>
      </w:numPr>
      <w:tabs>
        <w:tab w:val="left" w:pos="567"/>
      </w:tabs>
      <w:spacing w:before="0" w:after="60"/>
    </w:pPr>
  </w:style>
  <w:style w:type="paragraph" w:styleId="Header">
    <w:name w:val="header"/>
    <w:basedOn w:val="Body"/>
    <w:link w:val="HeaderChar"/>
    <w:rsid w:val="00031D93"/>
    <w:pPr>
      <w:spacing w:before="0" w:after="0" w:line="240" w:lineRule="auto"/>
    </w:pPr>
    <w:rPr>
      <w:szCs w:val="24"/>
    </w:rPr>
  </w:style>
  <w:style w:type="character" w:customStyle="1" w:styleId="HeaderChar">
    <w:name w:val="Header Char"/>
    <w:basedOn w:val="DefaultParagraphFont"/>
    <w:link w:val="Header"/>
    <w:rsid w:val="00031D93"/>
    <w:rPr>
      <w:rFonts w:ascii="Tahoma" w:eastAsia="Times New Roman" w:hAnsi="Tahoma"/>
      <w:sz w:val="20"/>
      <w:szCs w:val="24"/>
      <w:lang w:eastAsia="en-US"/>
    </w:rPr>
  </w:style>
  <w:style w:type="paragraph" w:customStyle="1" w:styleId="TableHead">
    <w:name w:val="Table Head"/>
    <w:aliases w:val="th"/>
    <w:basedOn w:val="Body"/>
    <w:rsid w:val="00031D93"/>
    <w:pPr>
      <w:keepNext/>
      <w:keepLines/>
      <w:spacing w:before="120" w:after="60" w:line="240" w:lineRule="auto"/>
    </w:pPr>
    <w:rPr>
      <w:b/>
      <w:bCs/>
    </w:rPr>
  </w:style>
  <w:style w:type="paragraph" w:customStyle="1" w:styleId="TableBody">
    <w:name w:val="Table Body"/>
    <w:aliases w:val="tb"/>
    <w:basedOn w:val="Body"/>
    <w:rsid w:val="00031D93"/>
    <w:pPr>
      <w:spacing w:before="120" w:after="60" w:line="240" w:lineRule="auto"/>
    </w:pPr>
  </w:style>
  <w:style w:type="paragraph" w:styleId="Footer">
    <w:name w:val="footer"/>
    <w:basedOn w:val="Body"/>
    <w:link w:val="FooterChar"/>
    <w:uiPriority w:val="99"/>
    <w:rsid w:val="00031D93"/>
    <w:pPr>
      <w:spacing w:before="0" w:after="0" w:line="240" w:lineRule="auto"/>
      <w:jc w:val="right"/>
    </w:pPr>
    <w:rPr>
      <w:sz w:val="17"/>
      <w:szCs w:val="24"/>
    </w:rPr>
  </w:style>
  <w:style w:type="character" w:customStyle="1" w:styleId="FooterChar">
    <w:name w:val="Footer Char"/>
    <w:basedOn w:val="DefaultParagraphFont"/>
    <w:link w:val="Footer"/>
    <w:uiPriority w:val="99"/>
    <w:rsid w:val="00031D93"/>
    <w:rPr>
      <w:rFonts w:ascii="Tahoma" w:eastAsia="Times New Roman" w:hAnsi="Tahoma"/>
      <w:sz w:val="17"/>
      <w:szCs w:val="24"/>
      <w:lang w:eastAsia="en-US"/>
    </w:rPr>
  </w:style>
  <w:style w:type="character" w:styleId="PageNumber">
    <w:name w:val="page number"/>
    <w:basedOn w:val="DefaultParagraphFont"/>
    <w:rsid w:val="00031D93"/>
    <w:rPr>
      <w:rFonts w:ascii="Arial" w:hAnsi="Arial" w:cs="Times New Roman"/>
      <w:noProof/>
      <w:sz w:val="17"/>
      <w:lang w:val="en-AU"/>
    </w:rPr>
  </w:style>
  <w:style w:type="paragraph" w:customStyle="1" w:styleId="StatusBold">
    <w:name w:val="Status Bold"/>
    <w:basedOn w:val="Status"/>
    <w:uiPriority w:val="99"/>
    <w:rsid w:val="00031D93"/>
  </w:style>
  <w:style w:type="paragraph" w:customStyle="1" w:styleId="Status">
    <w:name w:val="Status"/>
    <w:basedOn w:val="Body"/>
    <w:uiPriority w:val="99"/>
    <w:rsid w:val="00031D93"/>
  </w:style>
  <w:style w:type="paragraph" w:customStyle="1" w:styleId="StatusHead">
    <w:name w:val="Status Head"/>
    <w:basedOn w:val="Status"/>
    <w:next w:val="Status"/>
    <w:uiPriority w:val="99"/>
    <w:rsid w:val="00031D93"/>
  </w:style>
  <w:style w:type="paragraph" w:customStyle="1" w:styleId="ContentsHeading">
    <w:name w:val="Contents Heading"/>
    <w:aliases w:val="ch"/>
    <w:basedOn w:val="Body"/>
    <w:next w:val="Body"/>
    <w:uiPriority w:val="99"/>
    <w:rsid w:val="00031D93"/>
    <w:pPr>
      <w:spacing w:before="0" w:after="600" w:line="320" w:lineRule="atLeast"/>
    </w:pPr>
    <w:rPr>
      <w:sz w:val="44"/>
    </w:rPr>
  </w:style>
  <w:style w:type="paragraph" w:customStyle="1" w:styleId="Filename">
    <w:name w:val="Filename"/>
    <w:uiPriority w:val="99"/>
    <w:rsid w:val="00031D93"/>
    <w:pPr>
      <w:framePr w:w="2200" w:h="386" w:hRule="exact" w:hSpace="181" w:vSpace="181" w:wrap="around" w:vAnchor="text" w:hAnchor="page" w:x="1657" w:y="1"/>
    </w:pPr>
    <w:rPr>
      <w:rFonts w:ascii="Arial" w:eastAsia="Times New Roman" w:hAnsi="Arial"/>
      <w:noProof/>
      <w:sz w:val="14"/>
      <w:szCs w:val="20"/>
      <w:lang w:eastAsia="en-US"/>
    </w:rPr>
  </w:style>
  <w:style w:type="paragraph" w:styleId="TOC1">
    <w:name w:val="toc 1"/>
    <w:basedOn w:val="Body"/>
    <w:next w:val="Body"/>
    <w:uiPriority w:val="39"/>
    <w:rsid w:val="00031D93"/>
    <w:pPr>
      <w:tabs>
        <w:tab w:val="left" w:pos="567"/>
        <w:tab w:val="right" w:pos="7371"/>
      </w:tabs>
      <w:spacing w:before="240"/>
      <w:ind w:left="567" w:right="906" w:hanging="567"/>
    </w:pPr>
    <w:rPr>
      <w:noProof/>
      <w:sz w:val="24"/>
    </w:rPr>
  </w:style>
  <w:style w:type="paragraph" w:styleId="TOC8">
    <w:name w:val="toc 8"/>
    <w:basedOn w:val="Normal"/>
    <w:next w:val="Normal"/>
    <w:autoRedefine/>
    <w:uiPriority w:val="39"/>
    <w:rsid w:val="00031D93"/>
    <w:pPr>
      <w:spacing w:after="0" w:line="240" w:lineRule="auto"/>
      <w:ind w:left="1400"/>
    </w:pPr>
    <w:rPr>
      <w:rFonts w:ascii="Times New Roman" w:eastAsia="Times New Roman" w:hAnsi="Times New Roman"/>
      <w:b/>
      <w:color w:val="999999"/>
      <w:sz w:val="20"/>
      <w:szCs w:val="20"/>
    </w:rPr>
  </w:style>
  <w:style w:type="paragraph" w:customStyle="1" w:styleId="ContentsLabels">
    <w:name w:val="Contents Labels"/>
    <w:aliases w:val="cl"/>
    <w:basedOn w:val="ContentsHeading"/>
    <w:next w:val="TableofFigures"/>
    <w:uiPriority w:val="99"/>
    <w:rsid w:val="00031D93"/>
    <w:pPr>
      <w:spacing w:before="600" w:after="60" w:line="280" w:lineRule="atLeast"/>
    </w:pPr>
    <w:rPr>
      <w:sz w:val="28"/>
    </w:rPr>
  </w:style>
  <w:style w:type="paragraph" w:styleId="TableofFigures">
    <w:name w:val="table of figures"/>
    <w:basedOn w:val="Normal"/>
    <w:next w:val="Normal"/>
    <w:uiPriority w:val="99"/>
    <w:rsid w:val="00031D93"/>
    <w:pPr>
      <w:tabs>
        <w:tab w:val="left" w:pos="1985"/>
        <w:tab w:val="right" w:pos="7371"/>
      </w:tabs>
      <w:spacing w:before="60" w:after="60" w:line="280" w:lineRule="atLeast"/>
      <w:ind w:left="1985" w:right="907" w:hanging="1418"/>
    </w:pPr>
    <w:rPr>
      <w:rFonts w:ascii="Arial" w:eastAsia="Times New Roman" w:hAnsi="Arial"/>
      <w:noProof/>
      <w:sz w:val="21"/>
      <w:szCs w:val="15"/>
    </w:rPr>
  </w:style>
  <w:style w:type="paragraph" w:styleId="TOC2">
    <w:name w:val="toc 2"/>
    <w:basedOn w:val="Body"/>
    <w:next w:val="Body"/>
    <w:uiPriority w:val="39"/>
    <w:rsid w:val="00031D93"/>
    <w:pPr>
      <w:tabs>
        <w:tab w:val="left" w:pos="1134"/>
        <w:tab w:val="right" w:pos="7371"/>
      </w:tabs>
      <w:spacing w:after="60"/>
      <w:ind w:left="1134" w:right="906" w:hanging="567"/>
    </w:pPr>
    <w:rPr>
      <w:noProof/>
    </w:rPr>
  </w:style>
  <w:style w:type="paragraph" w:styleId="TOC3">
    <w:name w:val="toc 3"/>
    <w:basedOn w:val="Body"/>
    <w:next w:val="Body"/>
    <w:uiPriority w:val="39"/>
    <w:rsid w:val="00031D93"/>
    <w:pPr>
      <w:tabs>
        <w:tab w:val="left" w:pos="1985"/>
        <w:tab w:val="right" w:pos="7371"/>
      </w:tabs>
      <w:spacing w:after="60"/>
      <w:ind w:left="1985" w:right="906" w:hanging="851"/>
    </w:pPr>
    <w:rPr>
      <w:noProof/>
      <w:sz w:val="18"/>
    </w:rPr>
  </w:style>
  <w:style w:type="paragraph" w:styleId="TOC4">
    <w:name w:val="toc 4"/>
    <w:basedOn w:val="Normal"/>
    <w:next w:val="Normal"/>
    <w:autoRedefine/>
    <w:uiPriority w:val="39"/>
    <w:rsid w:val="00031D93"/>
    <w:pPr>
      <w:spacing w:after="0" w:line="240" w:lineRule="auto"/>
      <w:ind w:left="600"/>
    </w:pPr>
    <w:rPr>
      <w:rFonts w:ascii="Times New Roman" w:eastAsia="Times New Roman" w:hAnsi="Times New Roman"/>
      <w:b/>
      <w:color w:val="999999"/>
      <w:sz w:val="20"/>
      <w:szCs w:val="20"/>
    </w:rPr>
  </w:style>
  <w:style w:type="paragraph" w:styleId="TOC5">
    <w:name w:val="toc 5"/>
    <w:basedOn w:val="Normal"/>
    <w:next w:val="Normal"/>
    <w:autoRedefine/>
    <w:uiPriority w:val="39"/>
    <w:rsid w:val="00031D93"/>
    <w:pPr>
      <w:spacing w:after="0" w:line="240" w:lineRule="auto"/>
      <w:ind w:left="800"/>
    </w:pPr>
    <w:rPr>
      <w:rFonts w:ascii="Times New Roman" w:eastAsia="Times New Roman" w:hAnsi="Times New Roman"/>
      <w:b/>
      <w:color w:val="999999"/>
      <w:sz w:val="20"/>
      <w:szCs w:val="20"/>
    </w:rPr>
  </w:style>
  <w:style w:type="paragraph" w:styleId="TOC6">
    <w:name w:val="toc 6"/>
    <w:basedOn w:val="Normal"/>
    <w:next w:val="Normal"/>
    <w:autoRedefine/>
    <w:uiPriority w:val="39"/>
    <w:rsid w:val="00031D93"/>
    <w:pPr>
      <w:spacing w:after="0" w:line="240" w:lineRule="auto"/>
      <w:ind w:left="1000"/>
    </w:pPr>
    <w:rPr>
      <w:rFonts w:ascii="Times New Roman" w:eastAsia="Times New Roman" w:hAnsi="Times New Roman"/>
      <w:b/>
      <w:color w:val="999999"/>
      <w:sz w:val="20"/>
      <w:szCs w:val="20"/>
    </w:rPr>
  </w:style>
  <w:style w:type="paragraph" w:styleId="TOC7">
    <w:name w:val="toc 7"/>
    <w:basedOn w:val="Normal"/>
    <w:next w:val="Normal"/>
    <w:autoRedefine/>
    <w:uiPriority w:val="39"/>
    <w:rsid w:val="00031D93"/>
    <w:pPr>
      <w:numPr>
        <w:numId w:val="7"/>
      </w:numPr>
      <w:spacing w:after="0" w:line="240" w:lineRule="auto"/>
      <w:ind w:left="1200"/>
    </w:pPr>
    <w:rPr>
      <w:rFonts w:ascii="Times New Roman" w:eastAsia="Times New Roman" w:hAnsi="Times New Roman"/>
      <w:b/>
      <w:color w:val="999999"/>
      <w:sz w:val="20"/>
      <w:szCs w:val="20"/>
    </w:rPr>
  </w:style>
  <w:style w:type="paragraph" w:customStyle="1" w:styleId="Appendix">
    <w:name w:val="Appendix"/>
    <w:aliases w:val="a"/>
    <w:basedOn w:val="Body"/>
    <w:next w:val="AppendixHeading"/>
    <w:uiPriority w:val="99"/>
    <w:rsid w:val="00031D93"/>
    <w:pPr>
      <w:pageBreakBefore/>
      <w:numPr>
        <w:numId w:val="6"/>
      </w:numPr>
      <w:spacing w:before="2640"/>
      <w:ind w:left="1590"/>
    </w:pPr>
    <w:rPr>
      <w:sz w:val="28"/>
    </w:rPr>
  </w:style>
  <w:style w:type="paragraph" w:customStyle="1" w:styleId="AppendixHeading">
    <w:name w:val="Appendix Heading"/>
    <w:basedOn w:val="Body"/>
    <w:next w:val="AppendixContents"/>
    <w:uiPriority w:val="99"/>
    <w:rsid w:val="00031D93"/>
    <w:pPr>
      <w:spacing w:before="0" w:after="480" w:line="336" w:lineRule="atLeast"/>
      <w:ind w:left="1559"/>
    </w:pPr>
    <w:rPr>
      <w:sz w:val="40"/>
    </w:rPr>
  </w:style>
  <w:style w:type="paragraph" w:customStyle="1" w:styleId="AppendixContents">
    <w:name w:val="Appendix Contents"/>
    <w:basedOn w:val="Body"/>
    <w:uiPriority w:val="99"/>
    <w:rsid w:val="00031D93"/>
    <w:pPr>
      <w:spacing w:before="0" w:line="336" w:lineRule="atLeast"/>
      <w:ind w:left="1559"/>
    </w:pPr>
    <w:rPr>
      <w:sz w:val="28"/>
    </w:rPr>
  </w:style>
  <w:style w:type="paragraph" w:styleId="TOC9">
    <w:name w:val="toc 9"/>
    <w:basedOn w:val="TableofFigures"/>
    <w:uiPriority w:val="39"/>
    <w:rsid w:val="00031D93"/>
    <w:pPr>
      <w:tabs>
        <w:tab w:val="num" w:pos="567"/>
      </w:tabs>
      <w:ind w:left="567" w:hanging="425"/>
    </w:pPr>
  </w:style>
  <w:style w:type="character" w:styleId="Hyperlink">
    <w:name w:val="Hyperlink"/>
    <w:basedOn w:val="DefaultParagraphFont"/>
    <w:uiPriority w:val="99"/>
    <w:rsid w:val="00031D93"/>
    <w:rPr>
      <w:rFonts w:cs="Times New Roman"/>
      <w:color w:val="0000FF"/>
      <w:u w:val="single"/>
    </w:rPr>
  </w:style>
  <w:style w:type="paragraph" w:customStyle="1" w:styleId="Logo">
    <w:name w:val="Logo"/>
    <w:uiPriority w:val="99"/>
    <w:rsid w:val="00031D93"/>
    <w:pPr>
      <w:framePr w:hSpace="181" w:vSpace="181" w:wrap="around" w:vAnchor="page" w:hAnchor="page" w:x="1702" w:y="823"/>
    </w:pPr>
    <w:rPr>
      <w:rFonts w:ascii="Arial" w:eastAsia="Times New Roman" w:hAnsi="Arial"/>
      <w:noProof/>
      <w:sz w:val="16"/>
      <w:szCs w:val="20"/>
      <w:lang w:val="en-US" w:eastAsia="en-US"/>
    </w:rPr>
  </w:style>
  <w:style w:type="paragraph" w:customStyle="1" w:styleId="DocDate">
    <w:name w:val="Doc Date"/>
    <w:uiPriority w:val="99"/>
    <w:rsid w:val="00031D93"/>
    <w:pPr>
      <w:framePr w:w="2098" w:hSpace="181" w:vSpace="181" w:wrap="around" w:vAnchor="page" w:hAnchor="page" w:x="8777" w:y="14460"/>
      <w:shd w:val="solid" w:color="FFFFFF" w:fill="auto"/>
      <w:spacing w:before="100" w:after="100"/>
      <w:jc w:val="right"/>
    </w:pPr>
    <w:rPr>
      <w:rFonts w:ascii="Arial" w:eastAsia="Times New Roman" w:hAnsi="Arial"/>
      <w:b/>
      <w:bCs/>
      <w:sz w:val="18"/>
      <w:szCs w:val="18"/>
      <w:lang w:eastAsia="en-US"/>
    </w:rPr>
  </w:style>
  <w:style w:type="paragraph" w:customStyle="1" w:styleId="Client">
    <w:name w:val="Client"/>
    <w:next w:val="Project"/>
    <w:uiPriority w:val="99"/>
    <w:rsid w:val="00031D93"/>
    <w:pPr>
      <w:spacing w:before="360" w:after="360" w:line="280" w:lineRule="atLeast"/>
    </w:pPr>
    <w:rPr>
      <w:rFonts w:ascii="Arial" w:eastAsia="Times New Roman" w:hAnsi="Arial"/>
      <w:sz w:val="36"/>
      <w:szCs w:val="20"/>
      <w:lang w:eastAsia="en-US"/>
    </w:rPr>
  </w:style>
  <w:style w:type="paragraph" w:customStyle="1" w:styleId="Project">
    <w:name w:val="Project"/>
    <w:next w:val="Subject"/>
    <w:uiPriority w:val="99"/>
    <w:rsid w:val="00031D93"/>
    <w:pPr>
      <w:spacing w:line="440" w:lineRule="exact"/>
    </w:pPr>
    <w:rPr>
      <w:rFonts w:ascii="Arial" w:eastAsia="Times New Roman" w:hAnsi="Arial" w:cs="Arial"/>
      <w:b/>
      <w:bCs/>
      <w:sz w:val="36"/>
      <w:szCs w:val="20"/>
      <w:lang w:eastAsia="en-US"/>
    </w:rPr>
  </w:style>
  <w:style w:type="paragraph" w:customStyle="1" w:styleId="Subject">
    <w:name w:val="Subject"/>
    <w:next w:val="Report"/>
    <w:uiPriority w:val="99"/>
    <w:rsid w:val="00031D93"/>
    <w:pPr>
      <w:spacing w:before="120" w:after="120" w:line="280" w:lineRule="atLeast"/>
    </w:pPr>
    <w:rPr>
      <w:rFonts w:ascii="Arial" w:eastAsia="Times New Roman" w:hAnsi="Arial"/>
      <w:sz w:val="32"/>
      <w:szCs w:val="20"/>
      <w:lang w:eastAsia="en-US"/>
    </w:rPr>
  </w:style>
  <w:style w:type="paragraph" w:customStyle="1" w:styleId="Report">
    <w:name w:val="Report"/>
    <w:basedOn w:val="Body"/>
    <w:next w:val="Body"/>
    <w:uiPriority w:val="99"/>
    <w:rsid w:val="00031D93"/>
    <w:pPr>
      <w:spacing w:before="360"/>
    </w:pPr>
    <w:rPr>
      <w:sz w:val="28"/>
    </w:rPr>
  </w:style>
  <w:style w:type="paragraph" w:customStyle="1" w:styleId="Bold">
    <w:name w:val="Bold"/>
    <w:aliases w:val="bs"/>
    <w:basedOn w:val="Body"/>
    <w:next w:val="Body"/>
    <w:rsid w:val="00031D93"/>
    <w:pPr>
      <w:keepNext/>
      <w:keepLines/>
      <w:spacing w:before="240" w:after="60" w:line="240" w:lineRule="auto"/>
    </w:pPr>
    <w:rPr>
      <w:b/>
    </w:rPr>
  </w:style>
  <w:style w:type="paragraph" w:customStyle="1" w:styleId="BoldItalics">
    <w:name w:val="Bold/Italics"/>
    <w:aliases w:val="bi"/>
    <w:basedOn w:val="Body"/>
    <w:next w:val="Body"/>
    <w:uiPriority w:val="99"/>
    <w:rsid w:val="00031D93"/>
    <w:pPr>
      <w:keepNext/>
      <w:keepLines/>
      <w:spacing w:before="240" w:after="60" w:line="240" w:lineRule="auto"/>
    </w:pPr>
    <w:rPr>
      <w:b/>
      <w:i/>
    </w:rPr>
  </w:style>
  <w:style w:type="paragraph" w:customStyle="1" w:styleId="SectionBreak">
    <w:name w:val="Section Break"/>
    <w:aliases w:val="sb"/>
    <w:basedOn w:val="Appendix"/>
    <w:next w:val="SectionHeading"/>
    <w:uiPriority w:val="99"/>
    <w:rsid w:val="00031D93"/>
  </w:style>
  <w:style w:type="paragraph" w:customStyle="1" w:styleId="SectionHeading">
    <w:name w:val="Section Heading"/>
    <w:aliases w:val="sh"/>
    <w:basedOn w:val="AppendixHeading"/>
    <w:next w:val="SectionContents"/>
    <w:uiPriority w:val="99"/>
    <w:rsid w:val="00031D93"/>
  </w:style>
  <w:style w:type="paragraph" w:customStyle="1" w:styleId="SectionContents">
    <w:name w:val="Section Contents"/>
    <w:aliases w:val="sc"/>
    <w:basedOn w:val="AppendixContents"/>
    <w:uiPriority w:val="99"/>
    <w:rsid w:val="00031D93"/>
  </w:style>
  <w:style w:type="paragraph" w:customStyle="1" w:styleId="Contents">
    <w:name w:val="Contents"/>
    <w:basedOn w:val="Normal"/>
    <w:next w:val="Normal"/>
    <w:uiPriority w:val="99"/>
    <w:rsid w:val="00031D93"/>
    <w:pPr>
      <w:spacing w:after="600" w:line="320" w:lineRule="atLeast"/>
    </w:pPr>
    <w:rPr>
      <w:rFonts w:ascii="Arial" w:eastAsia="Times New Roman" w:hAnsi="Arial"/>
      <w:sz w:val="44"/>
      <w:szCs w:val="20"/>
    </w:rPr>
  </w:style>
  <w:style w:type="paragraph" w:customStyle="1" w:styleId="ContentsList">
    <w:name w:val="Contents List"/>
    <w:uiPriority w:val="99"/>
    <w:rsid w:val="00031D93"/>
    <w:pPr>
      <w:spacing w:before="600" w:after="60" w:line="280" w:lineRule="atLeast"/>
    </w:pPr>
    <w:rPr>
      <w:rFonts w:ascii="Arial" w:eastAsia="Times New Roman" w:hAnsi="Arial"/>
      <w:b/>
      <w:bCs/>
      <w:noProof/>
      <w:sz w:val="32"/>
      <w:szCs w:val="20"/>
      <w:lang w:eastAsia="en-US"/>
    </w:rPr>
  </w:style>
  <w:style w:type="paragraph" w:customStyle="1" w:styleId="BulletNumber">
    <w:name w:val="Bullet Number"/>
    <w:aliases w:val="bn"/>
    <w:basedOn w:val="Body"/>
    <w:uiPriority w:val="99"/>
    <w:rsid w:val="00031D93"/>
    <w:pPr>
      <w:numPr>
        <w:numId w:val="8"/>
      </w:numPr>
      <w:tabs>
        <w:tab w:val="clear" w:pos="360"/>
        <w:tab w:val="left" w:pos="284"/>
      </w:tabs>
      <w:spacing w:before="0" w:after="100"/>
    </w:pPr>
  </w:style>
  <w:style w:type="paragraph" w:customStyle="1" w:styleId="TableBullet">
    <w:name w:val="Table Bullet"/>
    <w:aliases w:val="tbu"/>
    <w:basedOn w:val="Bullet"/>
    <w:uiPriority w:val="99"/>
    <w:rsid w:val="00031D93"/>
    <w:pPr>
      <w:numPr>
        <w:numId w:val="0"/>
      </w:numPr>
      <w:tabs>
        <w:tab w:val="left" w:pos="284"/>
      </w:tabs>
      <w:spacing w:before="120" w:after="60" w:line="240" w:lineRule="auto"/>
      <w:ind w:left="284" w:hanging="284"/>
    </w:pPr>
  </w:style>
  <w:style w:type="paragraph" w:styleId="FootnoteText">
    <w:name w:val="footnote text"/>
    <w:basedOn w:val="Body"/>
    <w:link w:val="FootnoteTextChar"/>
    <w:semiHidden/>
    <w:rsid w:val="00031D93"/>
    <w:pPr>
      <w:spacing w:before="100" w:after="100" w:line="240" w:lineRule="auto"/>
      <w:ind w:left="142" w:hanging="142"/>
    </w:pPr>
    <w:rPr>
      <w:sz w:val="16"/>
    </w:rPr>
  </w:style>
  <w:style w:type="character" w:customStyle="1" w:styleId="FootnoteTextChar">
    <w:name w:val="Footnote Text Char"/>
    <w:basedOn w:val="DefaultParagraphFont"/>
    <w:link w:val="FootnoteText"/>
    <w:semiHidden/>
    <w:rsid w:val="00031D93"/>
    <w:rPr>
      <w:rFonts w:ascii="Tahoma" w:eastAsia="Times New Roman" w:hAnsi="Tahoma"/>
      <w:sz w:val="16"/>
      <w:szCs w:val="20"/>
      <w:lang w:eastAsia="en-US"/>
    </w:rPr>
  </w:style>
  <w:style w:type="paragraph" w:customStyle="1" w:styleId="CaptionTable">
    <w:name w:val="Caption Table"/>
    <w:basedOn w:val="Caption"/>
    <w:next w:val="Body"/>
    <w:rsid w:val="00031D93"/>
    <w:pPr>
      <w:pBdr>
        <w:bottom w:val="single" w:sz="2" w:space="1" w:color="auto"/>
      </w:pBdr>
    </w:pPr>
  </w:style>
  <w:style w:type="character" w:styleId="FootnoteReference">
    <w:name w:val="footnote reference"/>
    <w:basedOn w:val="DefaultParagraphFont"/>
    <w:semiHidden/>
    <w:rsid w:val="00031D93"/>
    <w:rPr>
      <w:rFonts w:cs="Times New Roman"/>
      <w:color w:val="auto"/>
      <w:vertAlign w:val="superscript"/>
    </w:rPr>
  </w:style>
  <w:style w:type="paragraph" w:customStyle="1" w:styleId="FooterProjSub">
    <w:name w:val="Footer Proj/Sub"/>
    <w:basedOn w:val="Filename"/>
    <w:uiPriority w:val="99"/>
    <w:rsid w:val="00031D93"/>
    <w:pPr>
      <w:framePr w:w="7235" w:h="482" w:hRule="exact" w:wrap="around" w:x="3273" w:yAlign="inside" w:anchorLock="1"/>
    </w:pPr>
    <w:rPr>
      <w:bCs/>
    </w:rPr>
  </w:style>
  <w:style w:type="paragraph" w:customStyle="1" w:styleId="ExecSum">
    <w:name w:val="ExecSum"/>
    <w:basedOn w:val="Heading1"/>
    <w:next w:val="Body"/>
    <w:uiPriority w:val="99"/>
    <w:rsid w:val="00031D93"/>
    <w:pPr>
      <w:numPr>
        <w:numId w:val="0"/>
      </w:numPr>
    </w:pPr>
  </w:style>
  <w:style w:type="paragraph" w:customStyle="1" w:styleId="HeaderFooter">
    <w:name w:val="Header/Footer"/>
    <w:basedOn w:val="Footer"/>
    <w:uiPriority w:val="99"/>
    <w:rsid w:val="00031D93"/>
  </w:style>
  <w:style w:type="paragraph" w:customStyle="1" w:styleId="TableIndex">
    <w:name w:val="Table Index"/>
    <w:uiPriority w:val="99"/>
    <w:rsid w:val="00031D93"/>
    <w:pPr>
      <w:spacing w:before="600" w:after="60" w:line="280" w:lineRule="atLeast"/>
    </w:pPr>
    <w:rPr>
      <w:rFonts w:ascii="Arial" w:eastAsia="Times New Roman" w:hAnsi="Arial"/>
      <w:sz w:val="28"/>
      <w:szCs w:val="20"/>
      <w:lang w:eastAsia="en-US"/>
    </w:rPr>
  </w:style>
  <w:style w:type="paragraph" w:customStyle="1" w:styleId="Levelifo">
    <w:name w:val="Level (i)fo"/>
    <w:basedOn w:val="Normal"/>
    <w:uiPriority w:val="99"/>
    <w:rsid w:val="00031D93"/>
    <w:pPr>
      <w:spacing w:before="240" w:after="0" w:line="240" w:lineRule="auto"/>
      <w:ind w:left="2160"/>
    </w:pPr>
    <w:rPr>
      <w:rFonts w:ascii="Palatino" w:eastAsia="Times New Roman" w:hAnsi="Palatino"/>
      <w:szCs w:val="20"/>
    </w:rPr>
  </w:style>
  <w:style w:type="paragraph" w:customStyle="1" w:styleId="Level11e">
    <w:name w:val="Level 1.1(e)"/>
    <w:basedOn w:val="Normal"/>
    <w:uiPriority w:val="99"/>
    <w:rsid w:val="00031D93"/>
    <w:pPr>
      <w:spacing w:before="240" w:after="0" w:line="240" w:lineRule="auto"/>
      <w:outlineLvl w:val="2"/>
    </w:pPr>
    <w:rPr>
      <w:rFonts w:ascii="Palatino" w:eastAsia="Times New Roman" w:hAnsi="Palatino"/>
      <w:szCs w:val="20"/>
    </w:rPr>
  </w:style>
  <w:style w:type="paragraph" w:customStyle="1" w:styleId="Levela">
    <w:name w:val="Level (a)"/>
    <w:basedOn w:val="Normal"/>
    <w:next w:val="Normal"/>
    <w:uiPriority w:val="99"/>
    <w:rsid w:val="00031D93"/>
    <w:pPr>
      <w:spacing w:before="240" w:after="0" w:line="240" w:lineRule="auto"/>
      <w:outlineLvl w:val="3"/>
    </w:pPr>
    <w:rPr>
      <w:rFonts w:ascii="Palatino" w:eastAsia="Times New Roman" w:hAnsi="Palatino"/>
      <w:szCs w:val="20"/>
    </w:rPr>
  </w:style>
  <w:style w:type="paragraph" w:customStyle="1" w:styleId="Leveli">
    <w:name w:val="Level (i)"/>
    <w:basedOn w:val="Normal"/>
    <w:next w:val="Normal"/>
    <w:uiPriority w:val="99"/>
    <w:rsid w:val="00031D93"/>
    <w:pPr>
      <w:spacing w:before="240" w:after="0" w:line="240" w:lineRule="auto"/>
      <w:outlineLvl w:val="4"/>
    </w:pPr>
    <w:rPr>
      <w:rFonts w:ascii="Palatino" w:eastAsia="Times New Roman" w:hAnsi="Palatino"/>
      <w:szCs w:val="20"/>
    </w:rPr>
  </w:style>
  <w:style w:type="paragraph" w:styleId="BodyText">
    <w:name w:val="Body Text"/>
    <w:basedOn w:val="Normal"/>
    <w:link w:val="BodyTextChar"/>
    <w:uiPriority w:val="99"/>
    <w:rsid w:val="00031D93"/>
    <w:pPr>
      <w:spacing w:before="100" w:after="100" w:line="240" w:lineRule="auto"/>
      <w:jc w:val="both"/>
    </w:pPr>
    <w:rPr>
      <w:rFonts w:ascii="Tahoma" w:eastAsia="Times New Roman" w:hAnsi="Tahoma"/>
      <w:sz w:val="20"/>
      <w:szCs w:val="20"/>
    </w:rPr>
  </w:style>
  <w:style w:type="character" w:customStyle="1" w:styleId="BodyTextChar">
    <w:name w:val="Body Text Char"/>
    <w:basedOn w:val="DefaultParagraphFont"/>
    <w:link w:val="BodyText"/>
    <w:uiPriority w:val="99"/>
    <w:rsid w:val="00031D93"/>
    <w:rPr>
      <w:rFonts w:ascii="Tahoma" w:eastAsia="Times New Roman" w:hAnsi="Tahoma"/>
      <w:sz w:val="20"/>
      <w:szCs w:val="20"/>
      <w:lang w:eastAsia="en-US"/>
    </w:rPr>
  </w:style>
  <w:style w:type="paragraph" w:styleId="BodyText3">
    <w:name w:val="Body Text 3"/>
    <w:basedOn w:val="Normal"/>
    <w:link w:val="BodyText3Char"/>
    <w:uiPriority w:val="99"/>
    <w:rsid w:val="00031D93"/>
    <w:pPr>
      <w:tabs>
        <w:tab w:val="left" w:pos="1080"/>
        <w:tab w:val="left" w:pos="1800"/>
        <w:tab w:val="left" w:pos="2520"/>
        <w:tab w:val="left" w:pos="3240"/>
        <w:tab w:val="left" w:pos="3960"/>
        <w:tab w:val="left" w:pos="4680"/>
        <w:tab w:val="left" w:pos="5400"/>
        <w:tab w:val="left" w:pos="6120"/>
        <w:tab w:val="left" w:pos="6840"/>
        <w:tab w:val="left" w:pos="7560"/>
        <w:tab w:val="left" w:pos="8280"/>
      </w:tabs>
      <w:spacing w:after="0" w:line="240" w:lineRule="atLeast"/>
    </w:pPr>
    <w:rPr>
      <w:rFonts w:ascii="Arial" w:eastAsia="Times New Roman" w:hAnsi="Arial"/>
      <w:sz w:val="16"/>
      <w:szCs w:val="20"/>
    </w:rPr>
  </w:style>
  <w:style w:type="character" w:customStyle="1" w:styleId="BodyText3Char">
    <w:name w:val="Body Text 3 Char"/>
    <w:basedOn w:val="DefaultParagraphFont"/>
    <w:link w:val="BodyText3"/>
    <w:uiPriority w:val="99"/>
    <w:rsid w:val="00031D93"/>
    <w:rPr>
      <w:rFonts w:ascii="Arial" w:eastAsia="Times New Roman" w:hAnsi="Arial"/>
      <w:sz w:val="16"/>
      <w:szCs w:val="20"/>
      <w:lang w:eastAsia="en-US"/>
    </w:rPr>
  </w:style>
  <w:style w:type="character" w:styleId="FollowedHyperlink">
    <w:name w:val="FollowedHyperlink"/>
    <w:basedOn w:val="DefaultParagraphFont"/>
    <w:uiPriority w:val="99"/>
    <w:rsid w:val="00031D93"/>
    <w:rPr>
      <w:rFonts w:cs="Times New Roman"/>
      <w:color w:val="800080"/>
      <w:u w:val="single"/>
    </w:rPr>
  </w:style>
  <w:style w:type="paragraph" w:styleId="BodyText2">
    <w:name w:val="Body Text 2"/>
    <w:basedOn w:val="Normal"/>
    <w:link w:val="BodyText2Char"/>
    <w:uiPriority w:val="99"/>
    <w:rsid w:val="00031D93"/>
    <w:pPr>
      <w:spacing w:after="240" w:line="360" w:lineRule="auto"/>
    </w:pPr>
    <w:rPr>
      <w:rFonts w:ascii="Times New Roman" w:eastAsia="Times New Roman" w:hAnsi="Times New Roman"/>
      <w:sz w:val="24"/>
      <w:szCs w:val="20"/>
    </w:rPr>
  </w:style>
  <w:style w:type="character" w:customStyle="1" w:styleId="BodyText2Char">
    <w:name w:val="Body Text 2 Char"/>
    <w:basedOn w:val="DefaultParagraphFont"/>
    <w:link w:val="BodyText2"/>
    <w:uiPriority w:val="99"/>
    <w:rsid w:val="00031D93"/>
    <w:rPr>
      <w:rFonts w:ascii="Times New Roman" w:eastAsia="Times New Roman" w:hAnsi="Times New Roman"/>
      <w:sz w:val="24"/>
      <w:szCs w:val="20"/>
      <w:lang w:eastAsia="en-US"/>
    </w:rPr>
  </w:style>
  <w:style w:type="paragraph" w:customStyle="1" w:styleId="DraftHeading2">
    <w:name w:val="Draft Heading 2"/>
    <w:basedOn w:val="Normal"/>
    <w:next w:val="Normal"/>
    <w:uiPriority w:val="99"/>
    <w:rsid w:val="00031D93"/>
    <w:pPr>
      <w:spacing w:before="120" w:after="0" w:line="240" w:lineRule="auto"/>
    </w:pPr>
    <w:rPr>
      <w:rFonts w:ascii="Times New Roman" w:eastAsia="Times New Roman" w:hAnsi="Times New Roman"/>
      <w:sz w:val="24"/>
      <w:szCs w:val="20"/>
    </w:rPr>
  </w:style>
  <w:style w:type="paragraph" w:customStyle="1" w:styleId="DraftHeading3">
    <w:name w:val="Draft Heading 3"/>
    <w:basedOn w:val="Normal"/>
    <w:next w:val="Normal"/>
    <w:uiPriority w:val="99"/>
    <w:rsid w:val="00031D93"/>
    <w:pPr>
      <w:spacing w:before="120" w:after="0" w:line="240" w:lineRule="auto"/>
    </w:pPr>
    <w:rPr>
      <w:rFonts w:ascii="Times New Roman" w:eastAsia="Times New Roman" w:hAnsi="Times New Roman"/>
      <w:sz w:val="24"/>
      <w:szCs w:val="20"/>
    </w:rPr>
  </w:style>
  <w:style w:type="paragraph" w:customStyle="1" w:styleId="BodyText1">
    <w:name w:val="Body Text1"/>
    <w:basedOn w:val="Normal"/>
    <w:uiPriority w:val="99"/>
    <w:rsid w:val="00031D93"/>
    <w:pPr>
      <w:spacing w:after="119" w:line="240" w:lineRule="auto"/>
      <w:ind w:left="1134"/>
      <w:jc w:val="both"/>
    </w:pPr>
    <w:rPr>
      <w:rFonts w:ascii="Tahoma" w:eastAsia="Times New Roman" w:hAnsi="Tahoma"/>
      <w:sz w:val="20"/>
      <w:szCs w:val="20"/>
    </w:rPr>
  </w:style>
  <w:style w:type="paragraph" w:customStyle="1" w:styleId="HeadB">
    <w:name w:val="Head B"/>
    <w:basedOn w:val="Normal"/>
    <w:uiPriority w:val="99"/>
    <w:rsid w:val="00031D93"/>
    <w:pPr>
      <w:keepNext/>
      <w:tabs>
        <w:tab w:val="left" w:pos="1134"/>
      </w:tabs>
      <w:spacing w:before="240" w:after="240" w:line="240" w:lineRule="auto"/>
      <w:ind w:left="1134" w:hanging="1134"/>
    </w:pPr>
    <w:rPr>
      <w:rFonts w:ascii="Arial" w:eastAsia="Times New Roman" w:hAnsi="Arial"/>
      <w:b/>
      <w:sz w:val="20"/>
      <w:szCs w:val="20"/>
    </w:rPr>
  </w:style>
  <w:style w:type="paragraph" w:customStyle="1" w:styleId="HeadA">
    <w:name w:val="Head A"/>
    <w:basedOn w:val="Normal"/>
    <w:uiPriority w:val="99"/>
    <w:rsid w:val="00031D93"/>
    <w:pPr>
      <w:keepNext/>
      <w:tabs>
        <w:tab w:val="left" w:pos="1134"/>
      </w:tabs>
      <w:spacing w:before="240" w:after="240" w:line="240" w:lineRule="auto"/>
      <w:ind w:left="1134" w:hanging="1134"/>
    </w:pPr>
    <w:rPr>
      <w:rFonts w:ascii="Arial" w:eastAsia="Times New Roman" w:hAnsi="Arial"/>
      <w:b/>
      <w:sz w:val="20"/>
      <w:szCs w:val="20"/>
    </w:rPr>
  </w:style>
  <w:style w:type="paragraph" w:customStyle="1" w:styleId="Bodytext0">
    <w:name w:val="Body text •"/>
    <w:basedOn w:val="BodyText1"/>
    <w:uiPriority w:val="99"/>
    <w:rsid w:val="00031D93"/>
    <w:pPr>
      <w:tabs>
        <w:tab w:val="left" w:pos="1417"/>
      </w:tabs>
      <w:spacing w:after="0"/>
      <w:ind w:left="1417" w:hanging="283"/>
    </w:pPr>
  </w:style>
  <w:style w:type="paragraph" w:customStyle="1" w:styleId="Bodytext4">
    <w:name w:val="Body text ."/>
    <w:basedOn w:val="BodyText1"/>
    <w:uiPriority w:val="99"/>
    <w:rsid w:val="00031D93"/>
    <w:pPr>
      <w:spacing w:after="0"/>
      <w:ind w:left="1701" w:hanging="283"/>
    </w:pPr>
  </w:style>
  <w:style w:type="paragraph" w:styleId="BodyTextIndent">
    <w:name w:val="Body Text Indent"/>
    <w:basedOn w:val="Normal"/>
    <w:link w:val="BodyTextIndentChar"/>
    <w:uiPriority w:val="99"/>
    <w:rsid w:val="00031D93"/>
    <w:pPr>
      <w:spacing w:after="120"/>
      <w:ind w:left="283"/>
    </w:pPr>
  </w:style>
  <w:style w:type="character" w:customStyle="1" w:styleId="BodyTextIndentChar">
    <w:name w:val="Body Text Indent Char"/>
    <w:basedOn w:val="DefaultParagraphFont"/>
    <w:link w:val="BodyTextIndent"/>
    <w:uiPriority w:val="99"/>
    <w:rsid w:val="00031D93"/>
    <w:rPr>
      <w:lang w:eastAsia="en-US"/>
    </w:rPr>
  </w:style>
  <w:style w:type="paragraph" w:customStyle="1" w:styleId="para2">
    <w:name w:val="para 2"/>
    <w:basedOn w:val="Normal"/>
    <w:uiPriority w:val="99"/>
    <w:semiHidden/>
    <w:rsid w:val="00031D93"/>
    <w:pPr>
      <w:tabs>
        <w:tab w:val="left" w:pos="720"/>
        <w:tab w:val="left" w:pos="1440"/>
        <w:tab w:val="right" w:leader="dot" w:pos="8640"/>
      </w:tabs>
      <w:spacing w:after="120" w:line="240" w:lineRule="auto"/>
      <w:ind w:left="1134"/>
      <w:jc w:val="both"/>
    </w:pPr>
    <w:rPr>
      <w:rFonts w:ascii="Times New Roman" w:hAnsi="Times New Roman"/>
      <w:szCs w:val="20"/>
      <w:lang w:val="en-GB"/>
    </w:rPr>
  </w:style>
  <w:style w:type="paragraph" w:customStyle="1" w:styleId="TableofContents">
    <w:name w:val="Table of Contents"/>
    <w:basedOn w:val="Title"/>
    <w:uiPriority w:val="99"/>
    <w:semiHidden/>
    <w:rsid w:val="00031D93"/>
    <w:pPr>
      <w:spacing w:after="480" w:line="240" w:lineRule="auto"/>
    </w:pPr>
    <w:rPr>
      <w:rFonts w:ascii="Frutiger 45 Light" w:eastAsia="Calibri" w:hAnsi="Frutiger 45 Light" w:cs="Times New Roman"/>
      <w:bCs w:val="0"/>
      <w:kern w:val="0"/>
      <w:sz w:val="22"/>
      <w:szCs w:val="20"/>
    </w:rPr>
  </w:style>
  <w:style w:type="paragraph" w:styleId="Revision">
    <w:name w:val="Revision"/>
    <w:hidden/>
    <w:uiPriority w:val="99"/>
    <w:semiHidden/>
    <w:rsid w:val="00031D93"/>
    <w:rPr>
      <w:lang w:eastAsia="en-US"/>
    </w:rPr>
  </w:style>
  <w:style w:type="numbering" w:customStyle="1" w:styleId="Style2">
    <w:name w:val="Style2"/>
    <w:uiPriority w:val="99"/>
    <w:rsid w:val="00031D93"/>
    <w:pPr>
      <w:numPr>
        <w:numId w:val="10"/>
      </w:numPr>
    </w:pPr>
  </w:style>
  <w:style w:type="paragraph" w:styleId="ListNumber3">
    <w:name w:val="List Number 3"/>
    <w:basedOn w:val="Normal"/>
    <w:rsid w:val="00031D93"/>
    <w:pPr>
      <w:numPr>
        <w:numId w:val="11"/>
      </w:numPr>
      <w:tabs>
        <w:tab w:val="clear" w:pos="926"/>
      </w:tabs>
      <w:spacing w:before="240" w:after="0" w:line="240" w:lineRule="auto"/>
      <w:ind w:left="720" w:hanging="720"/>
    </w:pPr>
    <w:rPr>
      <w:rFonts w:ascii="Palatino" w:eastAsia="Times New Roman" w:hAnsi="Palatino"/>
      <w:szCs w:val="20"/>
    </w:rPr>
  </w:style>
  <w:style w:type="paragraph" w:styleId="MacroText">
    <w:name w:val="macro"/>
    <w:link w:val="MacroTextChar"/>
    <w:semiHidden/>
    <w:rsid w:val="00031D93"/>
    <w:pPr>
      <w:tabs>
        <w:tab w:val="left" w:pos="480"/>
        <w:tab w:val="left" w:pos="960"/>
        <w:tab w:val="left" w:pos="1440"/>
        <w:tab w:val="left" w:pos="1920"/>
        <w:tab w:val="left" w:pos="2400"/>
        <w:tab w:val="left" w:pos="2880"/>
        <w:tab w:val="left" w:pos="3360"/>
        <w:tab w:val="left" w:pos="3840"/>
        <w:tab w:val="left" w:pos="4320"/>
      </w:tabs>
      <w:jc w:val="both"/>
    </w:pPr>
    <w:rPr>
      <w:rFonts w:ascii="Courier New" w:eastAsia="Times New Roman" w:hAnsi="Courier New"/>
      <w:sz w:val="20"/>
      <w:szCs w:val="20"/>
    </w:rPr>
  </w:style>
  <w:style w:type="character" w:customStyle="1" w:styleId="MacroTextChar">
    <w:name w:val="Macro Text Char"/>
    <w:basedOn w:val="DefaultParagraphFont"/>
    <w:link w:val="MacroText"/>
    <w:semiHidden/>
    <w:rsid w:val="00031D93"/>
    <w:rPr>
      <w:rFonts w:ascii="Courier New" w:eastAsia="Times New Roman" w:hAnsi="Courier New"/>
      <w:sz w:val="20"/>
      <w:szCs w:val="20"/>
    </w:rPr>
  </w:style>
  <w:style w:type="paragraph" w:customStyle="1" w:styleId="xl65">
    <w:name w:val="xl65"/>
    <w:basedOn w:val="Normal"/>
    <w:rsid w:val="00031D93"/>
    <w:pPr>
      <w:spacing w:before="100" w:beforeAutospacing="1" w:after="100" w:afterAutospacing="1" w:line="240" w:lineRule="auto"/>
    </w:pPr>
    <w:rPr>
      <w:rFonts w:ascii="Times New Roman" w:eastAsia="Times New Roman" w:hAnsi="Times New Roman"/>
      <w:sz w:val="18"/>
      <w:szCs w:val="18"/>
      <w:lang w:eastAsia="en-AU"/>
    </w:rPr>
  </w:style>
  <w:style w:type="paragraph" w:customStyle="1" w:styleId="xl66">
    <w:name w:val="xl66"/>
    <w:basedOn w:val="Normal"/>
    <w:rsid w:val="00031D93"/>
    <w:pPr>
      <w:pBdr>
        <w:top w:val="single" w:sz="8"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textAlignment w:val="top"/>
    </w:pPr>
    <w:rPr>
      <w:rFonts w:ascii="Times New Roman" w:eastAsia="Times New Roman" w:hAnsi="Times New Roman"/>
      <w:b/>
      <w:bCs/>
      <w:sz w:val="18"/>
      <w:szCs w:val="18"/>
      <w:lang w:eastAsia="en-AU"/>
    </w:rPr>
  </w:style>
  <w:style w:type="paragraph" w:customStyle="1" w:styleId="xl67">
    <w:name w:val="xl67"/>
    <w:basedOn w:val="Normal"/>
    <w:rsid w:val="00031D93"/>
    <w:pPr>
      <w:pBdr>
        <w:top w:val="single" w:sz="8" w:space="0" w:color="auto"/>
        <w:left w:val="single" w:sz="4" w:space="0" w:color="auto"/>
        <w:bottom w:val="single" w:sz="4" w:space="0" w:color="auto"/>
        <w:right w:val="single" w:sz="4" w:space="0" w:color="auto"/>
      </w:pBdr>
      <w:spacing w:before="100" w:beforeAutospacing="1" w:after="100" w:afterAutospacing="1" w:line="240" w:lineRule="auto"/>
      <w:textAlignment w:val="top"/>
    </w:pPr>
    <w:rPr>
      <w:rFonts w:ascii="Times New Roman" w:eastAsia="Times New Roman" w:hAnsi="Times New Roman"/>
      <w:b/>
      <w:bCs/>
      <w:sz w:val="18"/>
      <w:szCs w:val="18"/>
      <w:lang w:eastAsia="en-AU"/>
    </w:rPr>
  </w:style>
  <w:style w:type="paragraph" w:customStyle="1" w:styleId="xl68">
    <w:name w:val="xl68"/>
    <w:basedOn w:val="Normal"/>
    <w:rsid w:val="00031D93"/>
    <w:pPr>
      <w:pBdr>
        <w:top w:val="single" w:sz="8" w:space="0" w:color="auto"/>
        <w:left w:val="single" w:sz="4" w:space="0" w:color="auto"/>
        <w:bottom w:val="single" w:sz="4" w:space="0" w:color="auto"/>
        <w:right w:val="single" w:sz="8" w:space="0" w:color="auto"/>
      </w:pBdr>
      <w:spacing w:before="100" w:beforeAutospacing="1" w:after="100" w:afterAutospacing="1" w:line="240" w:lineRule="auto"/>
      <w:textAlignment w:val="top"/>
    </w:pPr>
    <w:rPr>
      <w:rFonts w:ascii="Times New Roman" w:eastAsia="Times New Roman" w:hAnsi="Times New Roman"/>
      <w:b/>
      <w:bCs/>
      <w:sz w:val="18"/>
      <w:szCs w:val="18"/>
      <w:lang w:eastAsia="en-AU"/>
    </w:rPr>
  </w:style>
  <w:style w:type="paragraph" w:customStyle="1" w:styleId="xl69">
    <w:name w:val="xl69"/>
    <w:basedOn w:val="Normal"/>
    <w:rsid w:val="00031D93"/>
    <w:pPr>
      <w:pBdr>
        <w:top w:val="single" w:sz="4" w:space="0" w:color="auto"/>
        <w:left w:val="single" w:sz="8" w:space="0" w:color="auto"/>
        <w:bottom w:val="single" w:sz="4" w:space="0" w:color="auto"/>
        <w:right w:val="single" w:sz="4"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70">
    <w:name w:val="xl70"/>
    <w:basedOn w:val="Normal"/>
    <w:rsid w:val="00031D93"/>
    <w:pPr>
      <w:pBdr>
        <w:top w:val="single" w:sz="4" w:space="0" w:color="auto"/>
        <w:left w:val="single" w:sz="4" w:space="0" w:color="auto"/>
        <w:bottom w:val="single" w:sz="4" w:space="0" w:color="auto"/>
        <w:right w:val="single" w:sz="4"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71">
    <w:name w:val="xl71"/>
    <w:basedOn w:val="Normal"/>
    <w:rsid w:val="00031D93"/>
    <w:pPr>
      <w:pBdr>
        <w:top w:val="single" w:sz="4" w:space="0" w:color="auto"/>
        <w:left w:val="single" w:sz="4" w:space="0" w:color="auto"/>
        <w:bottom w:val="single" w:sz="4" w:space="0" w:color="auto"/>
        <w:right w:val="single" w:sz="4"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72">
    <w:name w:val="xl72"/>
    <w:basedOn w:val="Normal"/>
    <w:rsid w:val="00031D93"/>
    <w:pPr>
      <w:pBdr>
        <w:top w:val="single" w:sz="4" w:space="0" w:color="auto"/>
        <w:left w:val="single" w:sz="4" w:space="0" w:color="auto"/>
        <w:bottom w:val="single" w:sz="4" w:space="0" w:color="auto"/>
        <w:right w:val="single" w:sz="8"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73">
    <w:name w:val="xl73"/>
    <w:basedOn w:val="Normal"/>
    <w:rsid w:val="00031D93"/>
    <w:pPr>
      <w:pBdr>
        <w:top w:val="single" w:sz="4" w:space="0" w:color="auto"/>
        <w:left w:val="single" w:sz="8" w:space="0" w:color="auto"/>
        <w:bottom w:val="single" w:sz="8" w:space="0" w:color="auto"/>
        <w:right w:val="single" w:sz="4"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74">
    <w:name w:val="xl74"/>
    <w:basedOn w:val="Normal"/>
    <w:rsid w:val="00031D93"/>
    <w:pPr>
      <w:pBdr>
        <w:top w:val="single" w:sz="4" w:space="0" w:color="auto"/>
        <w:left w:val="single" w:sz="4" w:space="0" w:color="auto"/>
        <w:bottom w:val="single" w:sz="8" w:space="0" w:color="auto"/>
        <w:right w:val="single" w:sz="4"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75">
    <w:name w:val="xl75"/>
    <w:basedOn w:val="Normal"/>
    <w:rsid w:val="00031D93"/>
    <w:pPr>
      <w:pBdr>
        <w:top w:val="single" w:sz="4" w:space="0" w:color="auto"/>
        <w:left w:val="single" w:sz="4" w:space="0" w:color="auto"/>
        <w:bottom w:val="single" w:sz="8" w:space="0" w:color="auto"/>
        <w:right w:val="single" w:sz="8"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76">
    <w:name w:val="xl76"/>
    <w:basedOn w:val="Normal"/>
    <w:rsid w:val="00031D93"/>
    <w:pPr>
      <w:pBdr>
        <w:top w:val="single" w:sz="8" w:space="0" w:color="auto"/>
        <w:left w:val="single" w:sz="8" w:space="0" w:color="auto"/>
        <w:bottom w:val="single" w:sz="4" w:space="0" w:color="auto"/>
        <w:right w:val="single" w:sz="4" w:space="0" w:color="auto"/>
      </w:pBdr>
      <w:spacing w:before="100" w:beforeAutospacing="1" w:after="100" w:afterAutospacing="1" w:line="240" w:lineRule="auto"/>
      <w:textAlignment w:val="top"/>
    </w:pPr>
    <w:rPr>
      <w:rFonts w:ascii="Times New Roman" w:eastAsia="Times New Roman" w:hAnsi="Times New Roman"/>
      <w:b/>
      <w:bCs/>
      <w:sz w:val="18"/>
      <w:szCs w:val="18"/>
      <w:lang w:eastAsia="en-AU"/>
    </w:rPr>
  </w:style>
  <w:style w:type="paragraph" w:customStyle="1" w:styleId="xl77">
    <w:name w:val="xl77"/>
    <w:basedOn w:val="Normal"/>
    <w:rsid w:val="00031D93"/>
    <w:pPr>
      <w:pBdr>
        <w:top w:val="single" w:sz="4" w:space="0" w:color="auto"/>
        <w:left w:val="single" w:sz="8" w:space="0" w:color="auto"/>
        <w:bottom w:val="single" w:sz="4" w:space="0" w:color="auto"/>
        <w:right w:val="single" w:sz="4"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78">
    <w:name w:val="xl78"/>
    <w:basedOn w:val="Normal"/>
    <w:rsid w:val="00031D93"/>
    <w:pPr>
      <w:pBdr>
        <w:top w:val="single" w:sz="4" w:space="0" w:color="auto"/>
        <w:left w:val="single" w:sz="4" w:space="0" w:color="auto"/>
        <w:bottom w:val="single" w:sz="4" w:space="0" w:color="auto"/>
        <w:right w:val="single" w:sz="8" w:space="0" w:color="auto"/>
      </w:pBdr>
      <w:spacing w:before="100" w:beforeAutospacing="1" w:after="100" w:afterAutospacing="1" w:line="240" w:lineRule="auto"/>
    </w:pPr>
    <w:rPr>
      <w:rFonts w:ascii="Times New Roman" w:eastAsia="Times New Roman" w:hAnsi="Times New Roman"/>
      <w:sz w:val="18"/>
      <w:szCs w:val="18"/>
      <w:lang w:eastAsia="en-AU"/>
    </w:rPr>
  </w:style>
  <w:style w:type="paragraph" w:customStyle="1" w:styleId="xl79">
    <w:name w:val="xl79"/>
    <w:basedOn w:val="Normal"/>
    <w:rsid w:val="00031D93"/>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font5">
    <w:name w:val="font5"/>
    <w:basedOn w:val="Normal"/>
    <w:rsid w:val="00031D93"/>
    <w:pPr>
      <w:spacing w:before="100" w:beforeAutospacing="1" w:after="100" w:afterAutospacing="1" w:line="240" w:lineRule="auto"/>
    </w:pPr>
    <w:rPr>
      <w:rFonts w:eastAsia="Times New Roman"/>
      <w:color w:val="000000"/>
      <w:sz w:val="18"/>
      <w:szCs w:val="18"/>
      <w:lang w:eastAsia="en-AU"/>
    </w:rPr>
  </w:style>
  <w:style w:type="paragraph" w:customStyle="1" w:styleId="xl80">
    <w:name w:val="xl80"/>
    <w:basedOn w:val="Normal"/>
    <w:rsid w:val="00031D93"/>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line="240" w:lineRule="auto"/>
      <w:textAlignment w:val="top"/>
    </w:pPr>
    <w:rPr>
      <w:rFonts w:ascii="Times New Roman" w:eastAsia="Times New Roman" w:hAnsi="Times New Roman"/>
      <w:color w:val="000000"/>
      <w:sz w:val="18"/>
      <w:szCs w:val="18"/>
      <w:lang w:eastAsia="en-AU"/>
    </w:rPr>
  </w:style>
  <w:style w:type="paragraph" w:customStyle="1" w:styleId="xl81">
    <w:name w:val="xl81"/>
    <w:basedOn w:val="Normal"/>
    <w:rsid w:val="00031D93"/>
    <w:pPr>
      <w:pBdr>
        <w:top w:val="single" w:sz="4" w:space="0" w:color="auto"/>
        <w:left w:val="single" w:sz="4" w:space="0" w:color="auto"/>
        <w:bottom w:val="single" w:sz="4" w:space="0" w:color="auto"/>
        <w:right w:val="single" w:sz="4"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82">
    <w:name w:val="xl82"/>
    <w:basedOn w:val="Normal"/>
    <w:rsid w:val="00031D93"/>
    <w:pPr>
      <w:pBdr>
        <w:top w:val="single" w:sz="4" w:space="0" w:color="auto"/>
        <w:left w:val="single" w:sz="8" w:space="0" w:color="auto"/>
        <w:bottom w:val="single" w:sz="4" w:space="0" w:color="auto"/>
        <w:right w:val="single" w:sz="4" w:space="0" w:color="auto"/>
      </w:pBdr>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83">
    <w:name w:val="xl83"/>
    <w:basedOn w:val="Normal"/>
    <w:rsid w:val="00031D93"/>
    <w:pPr>
      <w:pBdr>
        <w:top w:val="single" w:sz="4" w:space="0" w:color="auto"/>
        <w:left w:val="single" w:sz="4" w:space="0" w:color="auto"/>
        <w:bottom w:val="single" w:sz="8" w:space="0" w:color="auto"/>
        <w:right w:val="single" w:sz="4" w:space="0" w:color="auto"/>
      </w:pBdr>
      <w:shd w:val="clear" w:color="000000" w:fill="FFFFFF"/>
      <w:spacing w:before="100" w:beforeAutospacing="1" w:after="100" w:afterAutospacing="1" w:line="240" w:lineRule="auto"/>
      <w:textAlignment w:val="top"/>
    </w:pPr>
    <w:rPr>
      <w:rFonts w:ascii="Times New Roman" w:eastAsia="Times New Roman" w:hAnsi="Times New Roman"/>
      <w:color w:val="000000"/>
      <w:sz w:val="18"/>
      <w:szCs w:val="18"/>
      <w:lang w:eastAsia="en-AU"/>
    </w:rPr>
  </w:style>
  <w:style w:type="paragraph" w:customStyle="1" w:styleId="xl63">
    <w:name w:val="xl63"/>
    <w:basedOn w:val="Normal"/>
    <w:rsid w:val="00031D93"/>
    <w:pPr>
      <w:spacing w:before="100" w:beforeAutospacing="1" w:after="100" w:afterAutospacing="1" w:line="240" w:lineRule="auto"/>
    </w:pPr>
    <w:rPr>
      <w:rFonts w:ascii="Times New Roman" w:eastAsia="Times New Roman" w:hAnsi="Times New Roman"/>
      <w:sz w:val="24"/>
      <w:szCs w:val="24"/>
      <w:lang w:eastAsia="en-AU"/>
    </w:rPr>
  </w:style>
  <w:style w:type="paragraph" w:customStyle="1" w:styleId="xl64">
    <w:name w:val="xl64"/>
    <w:basedOn w:val="Normal"/>
    <w:rsid w:val="00031D93"/>
    <w:pPr>
      <w:spacing w:before="100" w:beforeAutospacing="1" w:after="100" w:afterAutospacing="1" w:line="240" w:lineRule="auto"/>
    </w:pPr>
    <w:rPr>
      <w:rFonts w:ascii="Times New Roman" w:eastAsia="Times New Roman" w:hAnsi="Times New Roman"/>
      <w:b/>
      <w:bCs/>
      <w:sz w:val="24"/>
      <w:szCs w:val="24"/>
      <w:lang w:eastAsia="en-AU"/>
    </w:rPr>
  </w:style>
  <w:style w:type="paragraph" w:customStyle="1" w:styleId="xl84">
    <w:name w:val="xl84"/>
    <w:basedOn w:val="Normal"/>
    <w:rsid w:val="00031D93"/>
    <w:pPr>
      <w:spacing w:before="100" w:beforeAutospacing="1" w:after="100" w:afterAutospacing="1" w:line="240" w:lineRule="auto"/>
      <w:jc w:val="center"/>
      <w:textAlignment w:val="top"/>
    </w:pPr>
    <w:rPr>
      <w:rFonts w:ascii="Times New Roman" w:eastAsia="Times New Roman" w:hAnsi="Times New Roman"/>
      <w:sz w:val="16"/>
      <w:szCs w:val="16"/>
      <w:lang w:eastAsia="en-AU"/>
    </w:rPr>
  </w:style>
  <w:style w:type="paragraph" w:customStyle="1" w:styleId="xl85">
    <w:name w:val="xl85"/>
    <w:basedOn w:val="Normal"/>
    <w:rsid w:val="00031D93"/>
    <w:pPr>
      <w:pBdr>
        <w:top w:val="single" w:sz="8" w:space="0" w:color="auto"/>
        <w:left w:val="single" w:sz="4" w:space="0" w:color="auto"/>
        <w:bottom w:val="single" w:sz="4" w:space="0" w:color="auto"/>
        <w:right w:val="single" w:sz="4" w:space="0" w:color="auto"/>
      </w:pBdr>
      <w:shd w:val="clear" w:color="000000" w:fill="F2F2F2"/>
      <w:spacing w:before="100" w:beforeAutospacing="1" w:after="100" w:afterAutospacing="1" w:line="240" w:lineRule="auto"/>
      <w:textAlignment w:val="top"/>
    </w:pPr>
    <w:rPr>
      <w:rFonts w:ascii="Times New Roman" w:eastAsia="Times New Roman" w:hAnsi="Times New Roman"/>
      <w:b/>
      <w:bCs/>
      <w:sz w:val="16"/>
      <w:szCs w:val="16"/>
      <w:lang w:eastAsia="en-AU"/>
    </w:rPr>
  </w:style>
  <w:style w:type="paragraph" w:customStyle="1" w:styleId="xl86">
    <w:name w:val="xl86"/>
    <w:basedOn w:val="Normal"/>
    <w:rsid w:val="00031D93"/>
    <w:pPr>
      <w:pBdr>
        <w:top w:val="single" w:sz="8" w:space="0" w:color="auto"/>
        <w:left w:val="single" w:sz="4" w:space="0" w:color="auto"/>
        <w:bottom w:val="single" w:sz="4" w:space="0" w:color="auto"/>
        <w:right w:val="single" w:sz="8" w:space="0" w:color="auto"/>
      </w:pBdr>
      <w:shd w:val="clear" w:color="000000" w:fill="F2F2F2"/>
      <w:spacing w:before="100" w:beforeAutospacing="1" w:after="100" w:afterAutospacing="1" w:line="240" w:lineRule="auto"/>
      <w:textAlignment w:val="top"/>
    </w:pPr>
    <w:rPr>
      <w:rFonts w:ascii="Times New Roman" w:eastAsia="Times New Roman" w:hAnsi="Times New Roman"/>
      <w:b/>
      <w:bCs/>
      <w:sz w:val="16"/>
      <w:szCs w:val="16"/>
      <w:lang w:eastAsia="en-AU"/>
    </w:rPr>
  </w:style>
  <w:style w:type="paragraph" w:customStyle="1" w:styleId="xl87">
    <w:name w:val="xl87"/>
    <w:basedOn w:val="Normal"/>
    <w:rsid w:val="00031D93"/>
    <w:pPr>
      <w:pBdr>
        <w:top w:val="single" w:sz="4" w:space="0" w:color="auto"/>
        <w:left w:val="single" w:sz="4" w:space="0" w:color="auto"/>
        <w:bottom w:val="single" w:sz="4" w:space="0" w:color="auto"/>
        <w:right w:val="single" w:sz="8" w:space="0" w:color="auto"/>
      </w:pBdr>
      <w:shd w:val="clear" w:color="000000" w:fill="FFFFFF"/>
      <w:spacing w:before="100" w:beforeAutospacing="1" w:after="100" w:afterAutospacing="1" w:line="240" w:lineRule="auto"/>
      <w:textAlignment w:val="top"/>
    </w:pPr>
    <w:rPr>
      <w:rFonts w:ascii="Times New Roman" w:eastAsia="Times New Roman" w:hAnsi="Times New Roman"/>
      <w:sz w:val="18"/>
      <w:szCs w:val="18"/>
      <w:lang w:eastAsia="en-AU"/>
    </w:rPr>
  </w:style>
  <w:style w:type="paragraph" w:customStyle="1" w:styleId="xl88">
    <w:name w:val="xl88"/>
    <w:basedOn w:val="Normal"/>
    <w:rsid w:val="00031D93"/>
    <w:pPr>
      <w:pBdr>
        <w:top w:val="single" w:sz="4" w:space="0" w:color="auto"/>
        <w:left w:val="single" w:sz="4" w:space="0" w:color="auto"/>
        <w:bottom w:val="single" w:sz="4" w:space="0" w:color="auto"/>
        <w:right w:val="single" w:sz="4" w:space="0" w:color="auto"/>
      </w:pBdr>
      <w:spacing w:before="100" w:beforeAutospacing="1" w:after="100" w:afterAutospacing="1" w:line="240" w:lineRule="auto"/>
    </w:pPr>
    <w:rPr>
      <w:rFonts w:ascii="Times New Roman" w:eastAsia="Times New Roman" w:hAnsi="Times New Roman"/>
      <w:sz w:val="18"/>
      <w:szCs w:val="18"/>
      <w:lang w:eastAsia="en-AU"/>
    </w:rPr>
  </w:style>
  <w:style w:type="paragraph" w:customStyle="1" w:styleId="xl89">
    <w:name w:val="xl89"/>
    <w:basedOn w:val="Normal"/>
    <w:rsid w:val="00031D93"/>
    <w:pPr>
      <w:pBdr>
        <w:top w:val="single" w:sz="4" w:space="0" w:color="auto"/>
        <w:left w:val="single" w:sz="4" w:space="0" w:color="auto"/>
        <w:bottom w:val="single" w:sz="4" w:space="0" w:color="auto"/>
        <w:right w:val="single" w:sz="8" w:space="0" w:color="auto"/>
      </w:pBdr>
      <w:spacing w:before="100" w:beforeAutospacing="1" w:after="100" w:afterAutospacing="1" w:line="240" w:lineRule="auto"/>
    </w:pPr>
    <w:rPr>
      <w:rFonts w:ascii="Times New Roman" w:eastAsia="Times New Roman" w:hAnsi="Times New Roman"/>
      <w:sz w:val="18"/>
      <w:szCs w:val="18"/>
      <w:lang w:eastAsia="en-AU"/>
    </w:rPr>
  </w:style>
  <w:style w:type="paragraph" w:styleId="EndnoteText">
    <w:name w:val="endnote text"/>
    <w:basedOn w:val="Normal"/>
    <w:link w:val="EndnoteTextChar"/>
    <w:uiPriority w:val="99"/>
    <w:semiHidden/>
    <w:unhideWhenUsed/>
    <w:rsid w:val="00B8598E"/>
    <w:pPr>
      <w:spacing w:after="0" w:line="240" w:lineRule="auto"/>
    </w:pPr>
    <w:rPr>
      <w:sz w:val="20"/>
      <w:szCs w:val="20"/>
    </w:rPr>
  </w:style>
  <w:style w:type="character" w:customStyle="1" w:styleId="EndnoteTextChar">
    <w:name w:val="Endnote Text Char"/>
    <w:basedOn w:val="DefaultParagraphFont"/>
    <w:link w:val="EndnoteText"/>
    <w:uiPriority w:val="99"/>
    <w:semiHidden/>
    <w:rsid w:val="00B8598E"/>
    <w:rPr>
      <w:sz w:val="20"/>
      <w:szCs w:val="20"/>
      <w:lang w:eastAsia="en-US"/>
    </w:rPr>
  </w:style>
  <w:style w:type="character" w:styleId="EndnoteReference">
    <w:name w:val="endnote reference"/>
    <w:basedOn w:val="DefaultParagraphFont"/>
    <w:uiPriority w:val="99"/>
    <w:semiHidden/>
    <w:unhideWhenUsed/>
    <w:rsid w:val="00B8598E"/>
    <w:rPr>
      <w:vertAlign w:val="superscript"/>
    </w:rPr>
  </w:style>
  <w:style w:type="paragraph" w:customStyle="1" w:styleId="zFooter">
    <w:name w:val="_zFooter"/>
    <w:uiPriority w:val="99"/>
    <w:rsid w:val="00C46931"/>
    <w:pPr>
      <w:tabs>
        <w:tab w:val="right" w:pos="9639"/>
      </w:tabs>
      <w:jc w:val="center"/>
    </w:pPr>
    <w:rPr>
      <w:rFonts w:ascii="Arial" w:eastAsia="Times New Roman" w:hAnsi="Arial"/>
      <w:sz w:val="14"/>
      <w:szCs w:val="24"/>
      <w:lang w:eastAsia="en-US"/>
    </w:rPr>
  </w:style>
  <w:style w:type="paragraph" w:customStyle="1" w:styleId="zHeader">
    <w:name w:val="_zHeader"/>
    <w:uiPriority w:val="99"/>
    <w:semiHidden/>
    <w:rsid w:val="00C46931"/>
    <w:rPr>
      <w:rFonts w:ascii="Times New Roman" w:eastAsia="Times New Roman" w:hAnsi="Times New Roman"/>
      <w:sz w:val="24"/>
      <w:szCs w:val="24"/>
      <w:lang w:eastAsia="en-US"/>
    </w:rPr>
  </w:style>
  <w:style w:type="character" w:customStyle="1" w:styleId="zRptPgNum">
    <w:name w:val="_zRptPgNum"/>
    <w:uiPriority w:val="99"/>
    <w:rsid w:val="00C46931"/>
    <w:rPr>
      <w:color w:val="F5842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7340242">
      <w:bodyDiv w:val="1"/>
      <w:marLeft w:val="0"/>
      <w:marRight w:val="0"/>
      <w:marTop w:val="0"/>
      <w:marBottom w:val="0"/>
      <w:divBdr>
        <w:top w:val="none" w:sz="0" w:space="0" w:color="auto"/>
        <w:left w:val="none" w:sz="0" w:space="0" w:color="auto"/>
        <w:bottom w:val="none" w:sz="0" w:space="0" w:color="auto"/>
        <w:right w:val="none" w:sz="0" w:space="0" w:color="auto"/>
      </w:divBdr>
    </w:div>
    <w:div w:id="34353000">
      <w:bodyDiv w:val="1"/>
      <w:marLeft w:val="0"/>
      <w:marRight w:val="0"/>
      <w:marTop w:val="0"/>
      <w:marBottom w:val="0"/>
      <w:divBdr>
        <w:top w:val="none" w:sz="0" w:space="0" w:color="auto"/>
        <w:left w:val="none" w:sz="0" w:space="0" w:color="auto"/>
        <w:bottom w:val="none" w:sz="0" w:space="0" w:color="auto"/>
        <w:right w:val="none" w:sz="0" w:space="0" w:color="auto"/>
      </w:divBdr>
    </w:div>
    <w:div w:id="106505524">
      <w:bodyDiv w:val="1"/>
      <w:marLeft w:val="0"/>
      <w:marRight w:val="0"/>
      <w:marTop w:val="0"/>
      <w:marBottom w:val="0"/>
      <w:divBdr>
        <w:top w:val="none" w:sz="0" w:space="0" w:color="auto"/>
        <w:left w:val="none" w:sz="0" w:space="0" w:color="auto"/>
        <w:bottom w:val="none" w:sz="0" w:space="0" w:color="auto"/>
        <w:right w:val="none" w:sz="0" w:space="0" w:color="auto"/>
      </w:divBdr>
    </w:div>
    <w:div w:id="115948388">
      <w:bodyDiv w:val="1"/>
      <w:marLeft w:val="0"/>
      <w:marRight w:val="0"/>
      <w:marTop w:val="0"/>
      <w:marBottom w:val="0"/>
      <w:divBdr>
        <w:top w:val="none" w:sz="0" w:space="0" w:color="auto"/>
        <w:left w:val="none" w:sz="0" w:space="0" w:color="auto"/>
        <w:bottom w:val="none" w:sz="0" w:space="0" w:color="auto"/>
        <w:right w:val="none" w:sz="0" w:space="0" w:color="auto"/>
      </w:divBdr>
    </w:div>
    <w:div w:id="166671683">
      <w:bodyDiv w:val="1"/>
      <w:marLeft w:val="0"/>
      <w:marRight w:val="0"/>
      <w:marTop w:val="0"/>
      <w:marBottom w:val="0"/>
      <w:divBdr>
        <w:top w:val="none" w:sz="0" w:space="0" w:color="auto"/>
        <w:left w:val="none" w:sz="0" w:space="0" w:color="auto"/>
        <w:bottom w:val="none" w:sz="0" w:space="0" w:color="auto"/>
        <w:right w:val="none" w:sz="0" w:space="0" w:color="auto"/>
      </w:divBdr>
    </w:div>
    <w:div w:id="209345253">
      <w:bodyDiv w:val="1"/>
      <w:marLeft w:val="0"/>
      <w:marRight w:val="0"/>
      <w:marTop w:val="0"/>
      <w:marBottom w:val="0"/>
      <w:divBdr>
        <w:top w:val="none" w:sz="0" w:space="0" w:color="auto"/>
        <w:left w:val="none" w:sz="0" w:space="0" w:color="auto"/>
        <w:bottom w:val="none" w:sz="0" w:space="0" w:color="auto"/>
        <w:right w:val="none" w:sz="0" w:space="0" w:color="auto"/>
      </w:divBdr>
    </w:div>
    <w:div w:id="211425199">
      <w:bodyDiv w:val="1"/>
      <w:marLeft w:val="0"/>
      <w:marRight w:val="0"/>
      <w:marTop w:val="0"/>
      <w:marBottom w:val="0"/>
      <w:divBdr>
        <w:top w:val="none" w:sz="0" w:space="0" w:color="auto"/>
        <w:left w:val="none" w:sz="0" w:space="0" w:color="auto"/>
        <w:bottom w:val="none" w:sz="0" w:space="0" w:color="auto"/>
        <w:right w:val="none" w:sz="0" w:space="0" w:color="auto"/>
      </w:divBdr>
    </w:div>
    <w:div w:id="212083777">
      <w:bodyDiv w:val="1"/>
      <w:marLeft w:val="0"/>
      <w:marRight w:val="0"/>
      <w:marTop w:val="0"/>
      <w:marBottom w:val="0"/>
      <w:divBdr>
        <w:top w:val="none" w:sz="0" w:space="0" w:color="auto"/>
        <w:left w:val="none" w:sz="0" w:space="0" w:color="auto"/>
        <w:bottom w:val="none" w:sz="0" w:space="0" w:color="auto"/>
        <w:right w:val="none" w:sz="0" w:space="0" w:color="auto"/>
      </w:divBdr>
    </w:div>
    <w:div w:id="235865826">
      <w:bodyDiv w:val="1"/>
      <w:marLeft w:val="0"/>
      <w:marRight w:val="0"/>
      <w:marTop w:val="0"/>
      <w:marBottom w:val="0"/>
      <w:divBdr>
        <w:top w:val="none" w:sz="0" w:space="0" w:color="auto"/>
        <w:left w:val="none" w:sz="0" w:space="0" w:color="auto"/>
        <w:bottom w:val="none" w:sz="0" w:space="0" w:color="auto"/>
        <w:right w:val="none" w:sz="0" w:space="0" w:color="auto"/>
      </w:divBdr>
    </w:div>
    <w:div w:id="240406358">
      <w:bodyDiv w:val="1"/>
      <w:marLeft w:val="0"/>
      <w:marRight w:val="0"/>
      <w:marTop w:val="0"/>
      <w:marBottom w:val="0"/>
      <w:divBdr>
        <w:top w:val="none" w:sz="0" w:space="0" w:color="auto"/>
        <w:left w:val="none" w:sz="0" w:space="0" w:color="auto"/>
        <w:bottom w:val="none" w:sz="0" w:space="0" w:color="auto"/>
        <w:right w:val="none" w:sz="0" w:space="0" w:color="auto"/>
      </w:divBdr>
    </w:div>
    <w:div w:id="279995868">
      <w:bodyDiv w:val="1"/>
      <w:marLeft w:val="0"/>
      <w:marRight w:val="0"/>
      <w:marTop w:val="0"/>
      <w:marBottom w:val="0"/>
      <w:divBdr>
        <w:top w:val="none" w:sz="0" w:space="0" w:color="auto"/>
        <w:left w:val="none" w:sz="0" w:space="0" w:color="auto"/>
        <w:bottom w:val="none" w:sz="0" w:space="0" w:color="auto"/>
        <w:right w:val="none" w:sz="0" w:space="0" w:color="auto"/>
      </w:divBdr>
    </w:div>
    <w:div w:id="300231442">
      <w:bodyDiv w:val="1"/>
      <w:marLeft w:val="0"/>
      <w:marRight w:val="0"/>
      <w:marTop w:val="0"/>
      <w:marBottom w:val="0"/>
      <w:divBdr>
        <w:top w:val="none" w:sz="0" w:space="0" w:color="auto"/>
        <w:left w:val="none" w:sz="0" w:space="0" w:color="auto"/>
        <w:bottom w:val="none" w:sz="0" w:space="0" w:color="auto"/>
        <w:right w:val="none" w:sz="0" w:space="0" w:color="auto"/>
      </w:divBdr>
    </w:div>
    <w:div w:id="326401004">
      <w:bodyDiv w:val="1"/>
      <w:marLeft w:val="0"/>
      <w:marRight w:val="0"/>
      <w:marTop w:val="0"/>
      <w:marBottom w:val="0"/>
      <w:divBdr>
        <w:top w:val="none" w:sz="0" w:space="0" w:color="auto"/>
        <w:left w:val="none" w:sz="0" w:space="0" w:color="auto"/>
        <w:bottom w:val="none" w:sz="0" w:space="0" w:color="auto"/>
        <w:right w:val="none" w:sz="0" w:space="0" w:color="auto"/>
      </w:divBdr>
    </w:div>
    <w:div w:id="332491811">
      <w:bodyDiv w:val="1"/>
      <w:marLeft w:val="0"/>
      <w:marRight w:val="0"/>
      <w:marTop w:val="0"/>
      <w:marBottom w:val="0"/>
      <w:divBdr>
        <w:top w:val="none" w:sz="0" w:space="0" w:color="auto"/>
        <w:left w:val="none" w:sz="0" w:space="0" w:color="auto"/>
        <w:bottom w:val="none" w:sz="0" w:space="0" w:color="auto"/>
        <w:right w:val="none" w:sz="0" w:space="0" w:color="auto"/>
      </w:divBdr>
    </w:div>
    <w:div w:id="361131122">
      <w:bodyDiv w:val="1"/>
      <w:marLeft w:val="0"/>
      <w:marRight w:val="0"/>
      <w:marTop w:val="0"/>
      <w:marBottom w:val="0"/>
      <w:divBdr>
        <w:top w:val="none" w:sz="0" w:space="0" w:color="auto"/>
        <w:left w:val="none" w:sz="0" w:space="0" w:color="auto"/>
        <w:bottom w:val="none" w:sz="0" w:space="0" w:color="auto"/>
        <w:right w:val="none" w:sz="0" w:space="0" w:color="auto"/>
      </w:divBdr>
    </w:div>
    <w:div w:id="396898043">
      <w:bodyDiv w:val="1"/>
      <w:marLeft w:val="0"/>
      <w:marRight w:val="0"/>
      <w:marTop w:val="0"/>
      <w:marBottom w:val="0"/>
      <w:divBdr>
        <w:top w:val="none" w:sz="0" w:space="0" w:color="auto"/>
        <w:left w:val="none" w:sz="0" w:space="0" w:color="auto"/>
        <w:bottom w:val="none" w:sz="0" w:space="0" w:color="auto"/>
        <w:right w:val="none" w:sz="0" w:space="0" w:color="auto"/>
      </w:divBdr>
    </w:div>
    <w:div w:id="432013750">
      <w:bodyDiv w:val="1"/>
      <w:marLeft w:val="0"/>
      <w:marRight w:val="0"/>
      <w:marTop w:val="0"/>
      <w:marBottom w:val="0"/>
      <w:divBdr>
        <w:top w:val="none" w:sz="0" w:space="0" w:color="auto"/>
        <w:left w:val="none" w:sz="0" w:space="0" w:color="auto"/>
        <w:bottom w:val="none" w:sz="0" w:space="0" w:color="auto"/>
        <w:right w:val="none" w:sz="0" w:space="0" w:color="auto"/>
      </w:divBdr>
    </w:div>
    <w:div w:id="540896108">
      <w:bodyDiv w:val="1"/>
      <w:marLeft w:val="0"/>
      <w:marRight w:val="0"/>
      <w:marTop w:val="0"/>
      <w:marBottom w:val="0"/>
      <w:divBdr>
        <w:top w:val="none" w:sz="0" w:space="0" w:color="auto"/>
        <w:left w:val="none" w:sz="0" w:space="0" w:color="auto"/>
        <w:bottom w:val="none" w:sz="0" w:space="0" w:color="auto"/>
        <w:right w:val="none" w:sz="0" w:space="0" w:color="auto"/>
      </w:divBdr>
    </w:div>
    <w:div w:id="550652030">
      <w:bodyDiv w:val="1"/>
      <w:marLeft w:val="0"/>
      <w:marRight w:val="0"/>
      <w:marTop w:val="0"/>
      <w:marBottom w:val="0"/>
      <w:divBdr>
        <w:top w:val="none" w:sz="0" w:space="0" w:color="auto"/>
        <w:left w:val="none" w:sz="0" w:space="0" w:color="auto"/>
        <w:bottom w:val="none" w:sz="0" w:space="0" w:color="auto"/>
        <w:right w:val="none" w:sz="0" w:space="0" w:color="auto"/>
      </w:divBdr>
    </w:div>
    <w:div w:id="635331157">
      <w:bodyDiv w:val="1"/>
      <w:marLeft w:val="0"/>
      <w:marRight w:val="0"/>
      <w:marTop w:val="0"/>
      <w:marBottom w:val="0"/>
      <w:divBdr>
        <w:top w:val="none" w:sz="0" w:space="0" w:color="auto"/>
        <w:left w:val="none" w:sz="0" w:space="0" w:color="auto"/>
        <w:bottom w:val="none" w:sz="0" w:space="0" w:color="auto"/>
        <w:right w:val="none" w:sz="0" w:space="0" w:color="auto"/>
      </w:divBdr>
    </w:div>
    <w:div w:id="694814853">
      <w:bodyDiv w:val="1"/>
      <w:marLeft w:val="0"/>
      <w:marRight w:val="0"/>
      <w:marTop w:val="0"/>
      <w:marBottom w:val="0"/>
      <w:divBdr>
        <w:top w:val="none" w:sz="0" w:space="0" w:color="auto"/>
        <w:left w:val="none" w:sz="0" w:space="0" w:color="auto"/>
        <w:bottom w:val="none" w:sz="0" w:space="0" w:color="auto"/>
        <w:right w:val="none" w:sz="0" w:space="0" w:color="auto"/>
      </w:divBdr>
    </w:div>
    <w:div w:id="829175521">
      <w:bodyDiv w:val="1"/>
      <w:marLeft w:val="0"/>
      <w:marRight w:val="0"/>
      <w:marTop w:val="0"/>
      <w:marBottom w:val="0"/>
      <w:divBdr>
        <w:top w:val="none" w:sz="0" w:space="0" w:color="auto"/>
        <w:left w:val="none" w:sz="0" w:space="0" w:color="auto"/>
        <w:bottom w:val="none" w:sz="0" w:space="0" w:color="auto"/>
        <w:right w:val="none" w:sz="0" w:space="0" w:color="auto"/>
      </w:divBdr>
    </w:div>
    <w:div w:id="848328781">
      <w:bodyDiv w:val="1"/>
      <w:marLeft w:val="0"/>
      <w:marRight w:val="0"/>
      <w:marTop w:val="0"/>
      <w:marBottom w:val="0"/>
      <w:divBdr>
        <w:top w:val="none" w:sz="0" w:space="0" w:color="auto"/>
        <w:left w:val="none" w:sz="0" w:space="0" w:color="auto"/>
        <w:bottom w:val="none" w:sz="0" w:space="0" w:color="auto"/>
        <w:right w:val="none" w:sz="0" w:space="0" w:color="auto"/>
      </w:divBdr>
    </w:div>
    <w:div w:id="857695373">
      <w:bodyDiv w:val="1"/>
      <w:marLeft w:val="0"/>
      <w:marRight w:val="0"/>
      <w:marTop w:val="0"/>
      <w:marBottom w:val="0"/>
      <w:divBdr>
        <w:top w:val="none" w:sz="0" w:space="0" w:color="auto"/>
        <w:left w:val="none" w:sz="0" w:space="0" w:color="auto"/>
        <w:bottom w:val="none" w:sz="0" w:space="0" w:color="auto"/>
        <w:right w:val="none" w:sz="0" w:space="0" w:color="auto"/>
      </w:divBdr>
    </w:div>
    <w:div w:id="857934989">
      <w:bodyDiv w:val="1"/>
      <w:marLeft w:val="0"/>
      <w:marRight w:val="0"/>
      <w:marTop w:val="0"/>
      <w:marBottom w:val="0"/>
      <w:divBdr>
        <w:top w:val="none" w:sz="0" w:space="0" w:color="auto"/>
        <w:left w:val="none" w:sz="0" w:space="0" w:color="auto"/>
        <w:bottom w:val="none" w:sz="0" w:space="0" w:color="auto"/>
        <w:right w:val="none" w:sz="0" w:space="0" w:color="auto"/>
      </w:divBdr>
    </w:div>
    <w:div w:id="860896496">
      <w:bodyDiv w:val="1"/>
      <w:marLeft w:val="0"/>
      <w:marRight w:val="0"/>
      <w:marTop w:val="0"/>
      <w:marBottom w:val="0"/>
      <w:divBdr>
        <w:top w:val="none" w:sz="0" w:space="0" w:color="auto"/>
        <w:left w:val="none" w:sz="0" w:space="0" w:color="auto"/>
        <w:bottom w:val="none" w:sz="0" w:space="0" w:color="auto"/>
        <w:right w:val="none" w:sz="0" w:space="0" w:color="auto"/>
      </w:divBdr>
    </w:div>
    <w:div w:id="877619281">
      <w:bodyDiv w:val="1"/>
      <w:marLeft w:val="0"/>
      <w:marRight w:val="0"/>
      <w:marTop w:val="0"/>
      <w:marBottom w:val="0"/>
      <w:divBdr>
        <w:top w:val="none" w:sz="0" w:space="0" w:color="auto"/>
        <w:left w:val="none" w:sz="0" w:space="0" w:color="auto"/>
        <w:bottom w:val="none" w:sz="0" w:space="0" w:color="auto"/>
        <w:right w:val="none" w:sz="0" w:space="0" w:color="auto"/>
      </w:divBdr>
    </w:div>
    <w:div w:id="893851995">
      <w:bodyDiv w:val="1"/>
      <w:marLeft w:val="0"/>
      <w:marRight w:val="0"/>
      <w:marTop w:val="0"/>
      <w:marBottom w:val="0"/>
      <w:divBdr>
        <w:top w:val="none" w:sz="0" w:space="0" w:color="auto"/>
        <w:left w:val="none" w:sz="0" w:space="0" w:color="auto"/>
        <w:bottom w:val="none" w:sz="0" w:space="0" w:color="auto"/>
        <w:right w:val="none" w:sz="0" w:space="0" w:color="auto"/>
      </w:divBdr>
    </w:div>
    <w:div w:id="977954412">
      <w:bodyDiv w:val="1"/>
      <w:marLeft w:val="0"/>
      <w:marRight w:val="0"/>
      <w:marTop w:val="0"/>
      <w:marBottom w:val="0"/>
      <w:divBdr>
        <w:top w:val="none" w:sz="0" w:space="0" w:color="auto"/>
        <w:left w:val="none" w:sz="0" w:space="0" w:color="auto"/>
        <w:bottom w:val="none" w:sz="0" w:space="0" w:color="auto"/>
        <w:right w:val="none" w:sz="0" w:space="0" w:color="auto"/>
      </w:divBdr>
    </w:div>
    <w:div w:id="1048338065">
      <w:bodyDiv w:val="1"/>
      <w:marLeft w:val="0"/>
      <w:marRight w:val="0"/>
      <w:marTop w:val="0"/>
      <w:marBottom w:val="0"/>
      <w:divBdr>
        <w:top w:val="none" w:sz="0" w:space="0" w:color="auto"/>
        <w:left w:val="none" w:sz="0" w:space="0" w:color="auto"/>
        <w:bottom w:val="none" w:sz="0" w:space="0" w:color="auto"/>
        <w:right w:val="none" w:sz="0" w:space="0" w:color="auto"/>
      </w:divBdr>
    </w:div>
    <w:div w:id="1101687149">
      <w:bodyDiv w:val="1"/>
      <w:marLeft w:val="0"/>
      <w:marRight w:val="0"/>
      <w:marTop w:val="0"/>
      <w:marBottom w:val="0"/>
      <w:divBdr>
        <w:top w:val="none" w:sz="0" w:space="0" w:color="auto"/>
        <w:left w:val="none" w:sz="0" w:space="0" w:color="auto"/>
        <w:bottom w:val="none" w:sz="0" w:space="0" w:color="auto"/>
        <w:right w:val="none" w:sz="0" w:space="0" w:color="auto"/>
      </w:divBdr>
    </w:div>
    <w:div w:id="1171139121">
      <w:bodyDiv w:val="1"/>
      <w:marLeft w:val="0"/>
      <w:marRight w:val="0"/>
      <w:marTop w:val="0"/>
      <w:marBottom w:val="0"/>
      <w:divBdr>
        <w:top w:val="none" w:sz="0" w:space="0" w:color="auto"/>
        <w:left w:val="none" w:sz="0" w:space="0" w:color="auto"/>
        <w:bottom w:val="none" w:sz="0" w:space="0" w:color="auto"/>
        <w:right w:val="none" w:sz="0" w:space="0" w:color="auto"/>
      </w:divBdr>
    </w:div>
    <w:div w:id="1219903016">
      <w:bodyDiv w:val="1"/>
      <w:marLeft w:val="0"/>
      <w:marRight w:val="0"/>
      <w:marTop w:val="0"/>
      <w:marBottom w:val="0"/>
      <w:divBdr>
        <w:top w:val="none" w:sz="0" w:space="0" w:color="auto"/>
        <w:left w:val="none" w:sz="0" w:space="0" w:color="auto"/>
        <w:bottom w:val="none" w:sz="0" w:space="0" w:color="auto"/>
        <w:right w:val="none" w:sz="0" w:space="0" w:color="auto"/>
      </w:divBdr>
    </w:div>
    <w:div w:id="1274285260">
      <w:bodyDiv w:val="1"/>
      <w:marLeft w:val="0"/>
      <w:marRight w:val="0"/>
      <w:marTop w:val="0"/>
      <w:marBottom w:val="0"/>
      <w:divBdr>
        <w:top w:val="none" w:sz="0" w:space="0" w:color="auto"/>
        <w:left w:val="none" w:sz="0" w:space="0" w:color="auto"/>
        <w:bottom w:val="none" w:sz="0" w:space="0" w:color="auto"/>
        <w:right w:val="none" w:sz="0" w:space="0" w:color="auto"/>
      </w:divBdr>
    </w:div>
    <w:div w:id="1296373226">
      <w:bodyDiv w:val="1"/>
      <w:marLeft w:val="0"/>
      <w:marRight w:val="0"/>
      <w:marTop w:val="0"/>
      <w:marBottom w:val="0"/>
      <w:divBdr>
        <w:top w:val="none" w:sz="0" w:space="0" w:color="auto"/>
        <w:left w:val="none" w:sz="0" w:space="0" w:color="auto"/>
        <w:bottom w:val="none" w:sz="0" w:space="0" w:color="auto"/>
        <w:right w:val="none" w:sz="0" w:space="0" w:color="auto"/>
      </w:divBdr>
    </w:div>
    <w:div w:id="1435595823">
      <w:bodyDiv w:val="1"/>
      <w:marLeft w:val="0"/>
      <w:marRight w:val="0"/>
      <w:marTop w:val="0"/>
      <w:marBottom w:val="0"/>
      <w:divBdr>
        <w:top w:val="none" w:sz="0" w:space="0" w:color="auto"/>
        <w:left w:val="none" w:sz="0" w:space="0" w:color="auto"/>
        <w:bottom w:val="none" w:sz="0" w:space="0" w:color="auto"/>
        <w:right w:val="none" w:sz="0" w:space="0" w:color="auto"/>
      </w:divBdr>
    </w:div>
    <w:div w:id="1440879809">
      <w:bodyDiv w:val="1"/>
      <w:marLeft w:val="0"/>
      <w:marRight w:val="0"/>
      <w:marTop w:val="0"/>
      <w:marBottom w:val="0"/>
      <w:divBdr>
        <w:top w:val="none" w:sz="0" w:space="0" w:color="auto"/>
        <w:left w:val="none" w:sz="0" w:space="0" w:color="auto"/>
        <w:bottom w:val="none" w:sz="0" w:space="0" w:color="auto"/>
        <w:right w:val="none" w:sz="0" w:space="0" w:color="auto"/>
      </w:divBdr>
    </w:div>
    <w:div w:id="1497451849">
      <w:bodyDiv w:val="1"/>
      <w:marLeft w:val="0"/>
      <w:marRight w:val="0"/>
      <w:marTop w:val="0"/>
      <w:marBottom w:val="0"/>
      <w:divBdr>
        <w:top w:val="none" w:sz="0" w:space="0" w:color="auto"/>
        <w:left w:val="none" w:sz="0" w:space="0" w:color="auto"/>
        <w:bottom w:val="none" w:sz="0" w:space="0" w:color="auto"/>
        <w:right w:val="none" w:sz="0" w:space="0" w:color="auto"/>
      </w:divBdr>
    </w:div>
    <w:div w:id="1511719959">
      <w:bodyDiv w:val="1"/>
      <w:marLeft w:val="0"/>
      <w:marRight w:val="0"/>
      <w:marTop w:val="0"/>
      <w:marBottom w:val="0"/>
      <w:divBdr>
        <w:top w:val="none" w:sz="0" w:space="0" w:color="auto"/>
        <w:left w:val="none" w:sz="0" w:space="0" w:color="auto"/>
        <w:bottom w:val="none" w:sz="0" w:space="0" w:color="auto"/>
        <w:right w:val="none" w:sz="0" w:space="0" w:color="auto"/>
      </w:divBdr>
    </w:div>
    <w:div w:id="1563175589">
      <w:bodyDiv w:val="1"/>
      <w:marLeft w:val="0"/>
      <w:marRight w:val="0"/>
      <w:marTop w:val="0"/>
      <w:marBottom w:val="0"/>
      <w:divBdr>
        <w:top w:val="none" w:sz="0" w:space="0" w:color="auto"/>
        <w:left w:val="none" w:sz="0" w:space="0" w:color="auto"/>
        <w:bottom w:val="none" w:sz="0" w:space="0" w:color="auto"/>
        <w:right w:val="none" w:sz="0" w:space="0" w:color="auto"/>
      </w:divBdr>
    </w:div>
    <w:div w:id="1684934470">
      <w:bodyDiv w:val="1"/>
      <w:marLeft w:val="0"/>
      <w:marRight w:val="0"/>
      <w:marTop w:val="0"/>
      <w:marBottom w:val="0"/>
      <w:divBdr>
        <w:top w:val="none" w:sz="0" w:space="0" w:color="auto"/>
        <w:left w:val="none" w:sz="0" w:space="0" w:color="auto"/>
        <w:bottom w:val="none" w:sz="0" w:space="0" w:color="auto"/>
        <w:right w:val="none" w:sz="0" w:space="0" w:color="auto"/>
      </w:divBdr>
    </w:div>
    <w:div w:id="1688949031">
      <w:bodyDiv w:val="1"/>
      <w:marLeft w:val="0"/>
      <w:marRight w:val="0"/>
      <w:marTop w:val="0"/>
      <w:marBottom w:val="0"/>
      <w:divBdr>
        <w:top w:val="none" w:sz="0" w:space="0" w:color="auto"/>
        <w:left w:val="none" w:sz="0" w:space="0" w:color="auto"/>
        <w:bottom w:val="none" w:sz="0" w:space="0" w:color="auto"/>
        <w:right w:val="none" w:sz="0" w:space="0" w:color="auto"/>
      </w:divBdr>
    </w:div>
    <w:div w:id="1694845734">
      <w:bodyDiv w:val="1"/>
      <w:marLeft w:val="0"/>
      <w:marRight w:val="0"/>
      <w:marTop w:val="0"/>
      <w:marBottom w:val="0"/>
      <w:divBdr>
        <w:top w:val="none" w:sz="0" w:space="0" w:color="auto"/>
        <w:left w:val="none" w:sz="0" w:space="0" w:color="auto"/>
        <w:bottom w:val="none" w:sz="0" w:space="0" w:color="auto"/>
        <w:right w:val="none" w:sz="0" w:space="0" w:color="auto"/>
      </w:divBdr>
    </w:div>
    <w:div w:id="1773940471">
      <w:bodyDiv w:val="1"/>
      <w:marLeft w:val="0"/>
      <w:marRight w:val="0"/>
      <w:marTop w:val="0"/>
      <w:marBottom w:val="0"/>
      <w:divBdr>
        <w:top w:val="none" w:sz="0" w:space="0" w:color="auto"/>
        <w:left w:val="none" w:sz="0" w:space="0" w:color="auto"/>
        <w:bottom w:val="none" w:sz="0" w:space="0" w:color="auto"/>
        <w:right w:val="none" w:sz="0" w:space="0" w:color="auto"/>
      </w:divBdr>
    </w:div>
    <w:div w:id="1797213983">
      <w:bodyDiv w:val="1"/>
      <w:marLeft w:val="0"/>
      <w:marRight w:val="0"/>
      <w:marTop w:val="0"/>
      <w:marBottom w:val="0"/>
      <w:divBdr>
        <w:top w:val="none" w:sz="0" w:space="0" w:color="auto"/>
        <w:left w:val="none" w:sz="0" w:space="0" w:color="auto"/>
        <w:bottom w:val="none" w:sz="0" w:space="0" w:color="auto"/>
        <w:right w:val="none" w:sz="0" w:space="0" w:color="auto"/>
      </w:divBdr>
    </w:div>
    <w:div w:id="1813521547">
      <w:bodyDiv w:val="1"/>
      <w:marLeft w:val="0"/>
      <w:marRight w:val="0"/>
      <w:marTop w:val="0"/>
      <w:marBottom w:val="0"/>
      <w:divBdr>
        <w:top w:val="none" w:sz="0" w:space="0" w:color="auto"/>
        <w:left w:val="none" w:sz="0" w:space="0" w:color="auto"/>
        <w:bottom w:val="none" w:sz="0" w:space="0" w:color="auto"/>
        <w:right w:val="none" w:sz="0" w:space="0" w:color="auto"/>
      </w:divBdr>
    </w:div>
    <w:div w:id="1848907034">
      <w:bodyDiv w:val="1"/>
      <w:marLeft w:val="0"/>
      <w:marRight w:val="0"/>
      <w:marTop w:val="0"/>
      <w:marBottom w:val="0"/>
      <w:divBdr>
        <w:top w:val="none" w:sz="0" w:space="0" w:color="auto"/>
        <w:left w:val="none" w:sz="0" w:space="0" w:color="auto"/>
        <w:bottom w:val="none" w:sz="0" w:space="0" w:color="auto"/>
        <w:right w:val="none" w:sz="0" w:space="0" w:color="auto"/>
      </w:divBdr>
    </w:div>
    <w:div w:id="1906260169">
      <w:bodyDiv w:val="1"/>
      <w:marLeft w:val="0"/>
      <w:marRight w:val="0"/>
      <w:marTop w:val="0"/>
      <w:marBottom w:val="0"/>
      <w:divBdr>
        <w:top w:val="none" w:sz="0" w:space="0" w:color="auto"/>
        <w:left w:val="none" w:sz="0" w:space="0" w:color="auto"/>
        <w:bottom w:val="none" w:sz="0" w:space="0" w:color="auto"/>
        <w:right w:val="none" w:sz="0" w:space="0" w:color="auto"/>
      </w:divBdr>
    </w:div>
    <w:div w:id="1935166958">
      <w:bodyDiv w:val="1"/>
      <w:marLeft w:val="0"/>
      <w:marRight w:val="0"/>
      <w:marTop w:val="0"/>
      <w:marBottom w:val="0"/>
      <w:divBdr>
        <w:top w:val="none" w:sz="0" w:space="0" w:color="auto"/>
        <w:left w:val="none" w:sz="0" w:space="0" w:color="auto"/>
        <w:bottom w:val="none" w:sz="0" w:space="0" w:color="auto"/>
        <w:right w:val="none" w:sz="0" w:space="0" w:color="auto"/>
      </w:divBdr>
    </w:div>
    <w:div w:id="2004770327">
      <w:bodyDiv w:val="1"/>
      <w:marLeft w:val="0"/>
      <w:marRight w:val="0"/>
      <w:marTop w:val="0"/>
      <w:marBottom w:val="0"/>
      <w:divBdr>
        <w:top w:val="none" w:sz="0" w:space="0" w:color="auto"/>
        <w:left w:val="none" w:sz="0" w:space="0" w:color="auto"/>
        <w:bottom w:val="none" w:sz="0" w:space="0" w:color="auto"/>
        <w:right w:val="none" w:sz="0" w:space="0" w:color="auto"/>
      </w:divBdr>
    </w:div>
    <w:div w:id="20270523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footer" Target="footer1.xml"/><Relationship Id="rId26" Type="http://schemas.openxmlformats.org/officeDocument/2006/relationships/footer" Target="footer2.xml"/><Relationship Id="rId39" Type="http://schemas.openxmlformats.org/officeDocument/2006/relationships/footer" Target="footer15.xml"/><Relationship Id="rId3" Type="http://schemas.openxmlformats.org/officeDocument/2006/relationships/customXml" Target="../customXml/item3.xml"/><Relationship Id="rId21" Type="http://schemas.openxmlformats.org/officeDocument/2006/relationships/hyperlink" Target="mailto:customer.service@depi.vic.gov.au" TargetMode="External"/><Relationship Id="rId34" Type="http://schemas.openxmlformats.org/officeDocument/2006/relationships/footer" Target="footer10.xml"/><Relationship Id="rId42" Type="http://schemas.openxmlformats.org/officeDocument/2006/relationships/footer" Target="footer17.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5" Type="http://schemas.openxmlformats.org/officeDocument/2006/relationships/header" Target="header2.xml"/><Relationship Id="rId33" Type="http://schemas.openxmlformats.org/officeDocument/2006/relationships/footer" Target="footer9.xml"/><Relationship Id="rId38" Type="http://schemas.openxmlformats.org/officeDocument/2006/relationships/footer" Target="footer14.xml"/><Relationship Id="rId2" Type="http://schemas.openxmlformats.org/officeDocument/2006/relationships/customXml" Target="../customXml/item2.xml"/><Relationship Id="rId16" Type="http://schemas.openxmlformats.org/officeDocument/2006/relationships/image" Target="media/image4.jpeg"/><Relationship Id="rId20" Type="http://schemas.openxmlformats.org/officeDocument/2006/relationships/hyperlink" Target="http://creativecommons.org/licenses/by/3.0/au/deed.en" TargetMode="External"/><Relationship Id="rId29" Type="http://schemas.openxmlformats.org/officeDocument/2006/relationships/footer" Target="footer5.xml"/><Relationship Id="rId41"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www.depi.vic.gov.au" TargetMode="External"/><Relationship Id="rId32" Type="http://schemas.openxmlformats.org/officeDocument/2006/relationships/footer" Target="footer8.xml"/><Relationship Id="rId37" Type="http://schemas.openxmlformats.org/officeDocument/2006/relationships/footer" Target="footer13.xml"/><Relationship Id="rId40" Type="http://schemas.openxmlformats.org/officeDocument/2006/relationships/footer" Target="footer16.xml"/><Relationship Id="rId5" Type="http://schemas.openxmlformats.org/officeDocument/2006/relationships/customXml" Target="../customXml/item5.xml"/><Relationship Id="rId15" Type="http://schemas.openxmlformats.org/officeDocument/2006/relationships/image" Target="media/image3.jpeg"/><Relationship Id="rId23" Type="http://schemas.openxmlformats.org/officeDocument/2006/relationships/hyperlink" Target="http://www.depi.vic.gov.au" TargetMode="External"/><Relationship Id="rId28" Type="http://schemas.openxmlformats.org/officeDocument/2006/relationships/footer" Target="footer4.xml"/><Relationship Id="rId36" Type="http://schemas.openxmlformats.org/officeDocument/2006/relationships/footer" Target="footer12.xml"/><Relationship Id="rId10" Type="http://schemas.openxmlformats.org/officeDocument/2006/relationships/webSettings" Target="webSettings.xml"/><Relationship Id="rId19" Type="http://schemas.openxmlformats.org/officeDocument/2006/relationships/image" Target="media/image7.png"/><Relationship Id="rId31" Type="http://schemas.openxmlformats.org/officeDocument/2006/relationships/footer" Target="footer7.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hyperlink" Target="http://www.relayservice.com.au" TargetMode="External"/><Relationship Id="rId27" Type="http://schemas.openxmlformats.org/officeDocument/2006/relationships/footer" Target="footer3.xml"/><Relationship Id="rId30" Type="http://schemas.openxmlformats.org/officeDocument/2006/relationships/footer" Target="footer6.xml"/><Relationship Id="rId35" Type="http://schemas.openxmlformats.org/officeDocument/2006/relationships/footer" Target="footer11.xml"/><Relationship Id="rId43" Type="http://schemas.openxmlformats.org/officeDocument/2006/relationships/fontTable" Target="fontTable.xml"/></Relationships>
</file>

<file path=word/_rels/footer1.xml.rels><?xml version="1.0" encoding="UTF-8" standalone="yes"?>
<Relationships xmlns="http://schemas.openxmlformats.org/package/2006/relationships"><Relationship Id="rId1" Type="http://schemas.openxmlformats.org/officeDocument/2006/relationships/image" Target="media/image6.png"/></Relationships>
</file>

<file path=word/_rels/header1.xml.rels><?xml version="1.0" encoding="UTF-8" standalone="yes"?>
<Relationships xmlns="http://schemas.openxmlformats.org/package/2006/relationships"><Relationship Id="rId1" Type="http://schemas.openxmlformats.org/officeDocument/2006/relationships/image" Target="media/image5.png"/></Relationships>
</file>

<file path=word/_rels/header3.xml.rels><?xml version="1.0" encoding="UTF-8" standalone="yes"?>
<Relationships xmlns="http://schemas.openxmlformats.org/package/2006/relationships"><Relationship Id="rId1" Type="http://schemas.openxmlformats.org/officeDocument/2006/relationships/image" Target="media/image8.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57DF0B4324471489338960743F2BC8E" ma:contentTypeVersion="21" ma:contentTypeDescription="Create a new document." ma:contentTypeScope="" ma:versionID="b5994953999d99eba7eeb6fc5513ba88">
  <xsd:schema xmlns:xsd="http://www.w3.org/2001/XMLSchema" xmlns:xs="http://www.w3.org/2001/XMLSchema" xmlns:p="http://schemas.microsoft.com/office/2006/metadata/properties" xmlns:ns3="a5f32de4-e402-4188-b034-e71ca7d22e54" xmlns:ns4="8270aa85-1c6c-46b8-96bd-3570c701f991" xmlns:ns5="338eb3aa-0b8e-4cd5-9499-6d0256d0450d" targetNamespace="http://schemas.microsoft.com/office/2006/metadata/properties" ma:root="true" ma:fieldsID="09817e8bf17cca6e107a0cb79daa92d2" ns3:_="" ns4:_="" ns5:_="">
    <xsd:import namespace="a5f32de4-e402-4188-b034-e71ca7d22e54"/>
    <xsd:import namespace="8270aa85-1c6c-46b8-96bd-3570c701f991"/>
    <xsd:import namespace="338eb3aa-0b8e-4cd5-9499-6d0256d0450d"/>
    <xsd:element name="properties">
      <xsd:complexType>
        <xsd:sequence>
          <xsd:element name="documentManagement">
            <xsd:complexType>
              <xsd:all>
                <xsd:element ref="ns3:_dlc_DocId" minOccurs="0"/>
                <xsd:element ref="ns3:_dlc_DocIdUrl" minOccurs="0"/>
                <xsd:element ref="ns3:_dlc_DocIdPersistId" minOccurs="0"/>
                <xsd:element ref="ns4:MediaServiceMetadata" minOccurs="0"/>
                <xsd:element ref="ns4:MediaServiceFastMetadata" minOccurs="0"/>
                <xsd:element ref="ns5:SharedWithUsers" minOccurs="0"/>
                <xsd:element ref="ns5:SharedWithDetails" minOccurs="0"/>
                <xsd:element ref="ns5:SharingHintHash" minOccurs="0"/>
                <xsd:element ref="ns4:MediaServiceAutoTags" minOccurs="0"/>
                <xsd:element ref="ns4:MediaServiceOCR" minOccurs="0"/>
                <xsd:element ref="ns4:MediaServiceGenerationTime" minOccurs="0"/>
                <xsd:element ref="ns4:MediaServiceEventHashCode" minOccurs="0"/>
                <xsd:element ref="ns4:MediaServiceDateTaken"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270aa85-1c6c-46b8-96bd-3570c701f99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ternalName="MediaServiceDateTaken" ma:readOnly="true">
      <xsd:simpleType>
        <xsd:restriction base="dms:Text"/>
      </xsd:simpleType>
    </xsd:element>
    <xsd:element name="MediaServiceLocation" ma:index="21" nillable="true" ma:displayName="Location" ma:internalName="MediaServiceLocation" ma:readOnly="true">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38eb3aa-0b8e-4cd5-9499-6d0256d0450d"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797aeec6-0273-40f2-ab3e-beee73212332" ContentTypeId="0x0101" PreviousValue="false"/>
</file>

<file path=customXml/item3.xml><?xml version="1.0" encoding="utf-8"?>
<?mso-contentType ?>
<spe:Receivers xmlns:spe="http://schemas.microsoft.com/sharepoint/event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66013C9-4BAE-4806-8148-8CFFAF1552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f32de4-e402-4188-b034-e71ca7d22e54"/>
    <ds:schemaRef ds:uri="8270aa85-1c6c-46b8-96bd-3570c701f991"/>
    <ds:schemaRef ds:uri="338eb3aa-0b8e-4cd5-9499-6d0256d045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E719D1-BBD3-482D-9A26-711485498D4A}">
  <ds:schemaRefs>
    <ds:schemaRef ds:uri="Microsoft.SharePoint.Taxonomy.ContentTypeSync"/>
  </ds:schemaRefs>
</ds:datastoreItem>
</file>

<file path=customXml/itemProps3.xml><?xml version="1.0" encoding="utf-8"?>
<ds:datastoreItem xmlns:ds="http://schemas.openxmlformats.org/officeDocument/2006/customXml" ds:itemID="{68302A0E-1EB8-43E2-A115-675EDC961EC0}">
  <ds:schemaRefs>
    <ds:schemaRef ds:uri="http://schemas.microsoft.com/sharepoint/events"/>
  </ds:schemaRefs>
</ds:datastoreItem>
</file>

<file path=customXml/itemProps4.xml><?xml version="1.0" encoding="utf-8"?>
<ds:datastoreItem xmlns:ds="http://schemas.openxmlformats.org/officeDocument/2006/customXml" ds:itemID="{DB7CFBAD-6672-4F9D-820B-5F1E4D0B8910}">
  <ds:schemaRefs>
    <ds:schemaRef ds:uri="http://schemas.microsoft.com/sharepoint/v3/contenttype/forms"/>
  </ds:schemaRefs>
</ds:datastoreItem>
</file>

<file path=customXml/itemProps5.xml><?xml version="1.0" encoding="utf-8"?>
<ds:datastoreItem xmlns:ds="http://schemas.openxmlformats.org/officeDocument/2006/customXml" ds:itemID="{F0C8A3D2-8F76-405C-8157-277CAE6D07C6}">
  <ds:schemaRefs>
    <ds:schemaRef ds:uri="8270aa85-1c6c-46b8-96bd-3570c701f991"/>
    <ds:schemaRef ds:uri="http://purl.org/dc/terms/"/>
    <ds:schemaRef ds:uri="338eb3aa-0b8e-4cd5-9499-6d0256d0450d"/>
    <ds:schemaRef ds:uri="http://schemas.microsoft.com/office/2006/documentManagement/types"/>
    <ds:schemaRef ds:uri="http://schemas.microsoft.com/office/infopath/2007/PartnerControls"/>
    <ds:schemaRef ds:uri="a5f32de4-e402-4188-b034-e71ca7d22e54"/>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6.xml><?xml version="1.0" encoding="utf-8"?>
<ds:datastoreItem xmlns:ds="http://schemas.openxmlformats.org/officeDocument/2006/customXml" ds:itemID="{F84951F3-B9A8-4A5A-8121-09475B83CBC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7</Pages>
  <Words>50760</Words>
  <Characters>289332</Characters>
  <Application>Microsoft Office Word</Application>
  <DocSecurity>0</DocSecurity>
  <Lines>2411</Lines>
  <Paragraphs>678</Paragraphs>
  <ScaleCrop>false</ScaleCrop>
  <HeadingPairs>
    <vt:vector size="2" baseType="variant">
      <vt:variant>
        <vt:lpstr>Title</vt:lpstr>
      </vt:variant>
      <vt:variant>
        <vt:i4>1</vt:i4>
      </vt:variant>
    </vt:vector>
  </HeadingPairs>
  <TitlesOfParts>
    <vt:vector size="1" baseType="lpstr">
      <vt:lpstr/>
    </vt:vector>
  </TitlesOfParts>
  <Company>CenITex</Company>
  <LinksUpToDate>false</LinksUpToDate>
  <CharactersWithSpaces>339414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Robin</dc:creator>
  <cp:lastModifiedBy>Stephanie T Williams (DELWP)</cp:lastModifiedBy>
  <cp:revision>2</cp:revision>
  <cp:lastPrinted>2014-10-24T01:56:00Z</cp:lastPrinted>
  <dcterms:created xsi:type="dcterms:W3CDTF">2020-07-10T02:30:00Z</dcterms:created>
  <dcterms:modified xsi:type="dcterms:W3CDTF">2020-07-10T02:30:00Z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0x010100E57DF0B4324471489338960743F2BC8E</vt:lpwstr>
  </property>
</Properties>
</file>