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0"/>
  </p:notesMasterIdLst>
  <p:sldIdLst>
    <p:sldId id="256" r:id="rId6"/>
    <p:sldId id="373" r:id="rId7"/>
    <p:sldId id="384" r:id="rId8"/>
    <p:sldId id="383" r:id="rId9"/>
    <p:sldId id="386" r:id="rId10"/>
    <p:sldId id="391" r:id="rId11"/>
    <p:sldId id="390" r:id="rId12"/>
    <p:sldId id="388" r:id="rId13"/>
    <p:sldId id="389" r:id="rId14"/>
    <p:sldId id="348" r:id="rId15"/>
    <p:sldId id="346" r:id="rId16"/>
    <p:sldId id="358" r:id="rId17"/>
    <p:sldId id="379" r:id="rId18"/>
    <p:sldId id="352"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e, Effie E" initials="KEE" lastIdx="3" clrIdx="0">
    <p:extLst>
      <p:ext uri="{19B8F6BF-5375-455C-9EA6-DF929625EA0E}">
        <p15:presenceInfo xmlns:p15="http://schemas.microsoft.com/office/powerpoint/2012/main" userId="S::08607247@education.vic.gov.au::70f53a6d-f80f-444c-8a6d-1fab67167135" providerId="AD"/>
      </p:ext>
    </p:extLst>
  </p:cmAuthor>
  <p:cmAuthor id="2" name="Andrew Kaighin" initials="AK" lastIdx="1" clrIdx="1">
    <p:extLst>
      <p:ext uri="{19B8F6BF-5375-455C-9EA6-DF929625EA0E}">
        <p15:presenceInfo xmlns:p15="http://schemas.microsoft.com/office/powerpoint/2012/main" userId="S::Andrew.Kaighin@education.vic.gov.au::dc413ba7-0dd2-4d21-b722-157a4f5e60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CCFF"/>
    <a:srgbClr val="005EA4"/>
    <a:srgbClr val="0094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6" autoAdjust="0"/>
    <p:restoredTop sz="95118" autoAdjust="0"/>
  </p:normalViewPr>
  <p:slideViewPr>
    <p:cSldViewPr snapToGrid="0" snapToObjects="1" showGuides="1">
      <p:cViewPr varScale="1">
        <p:scale>
          <a:sx n="85" d="100"/>
          <a:sy n="85" d="100"/>
        </p:scale>
        <p:origin x="900" y="84"/>
      </p:cViewPr>
      <p:guideLst>
        <p:guide orient="horz" pos="2160"/>
        <p:guide pos="2880"/>
      </p:guideLst>
    </p:cSldViewPr>
  </p:slideViewPr>
  <p:outlineViewPr>
    <p:cViewPr>
      <p:scale>
        <a:sx n="33" d="100"/>
        <a:sy n="33" d="100"/>
      </p:scale>
      <p:origin x="0" y="-214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1" d="100"/>
          <a:sy n="51" d="100"/>
        </p:scale>
        <p:origin x="297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DB6F6F-BF66-B147-B528-34B96D2910EC}" type="datetimeFigureOut">
              <a:rPr lang="en-US" smtClean="0"/>
              <a:t>5/3/2021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a:t>
            </a:fld>
            <a:endParaRPr lang="en-US" dirty="0"/>
          </a:p>
        </p:txBody>
      </p:sp>
    </p:spTree>
    <p:extLst>
      <p:ext uri="{BB962C8B-B14F-4D97-AF65-F5344CB8AC3E}">
        <p14:creationId xmlns:p14="http://schemas.microsoft.com/office/powerpoint/2010/main" val="19751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11</a:t>
            </a:fld>
            <a:endParaRPr lang="en-US"/>
          </a:p>
        </p:txBody>
      </p:sp>
    </p:spTree>
    <p:extLst>
      <p:ext uri="{BB962C8B-B14F-4D97-AF65-F5344CB8AC3E}">
        <p14:creationId xmlns:p14="http://schemas.microsoft.com/office/powerpoint/2010/main" val="133921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12</a:t>
            </a:fld>
            <a:endParaRPr lang="en-US"/>
          </a:p>
        </p:txBody>
      </p:sp>
    </p:spTree>
    <p:extLst>
      <p:ext uri="{BB962C8B-B14F-4D97-AF65-F5344CB8AC3E}">
        <p14:creationId xmlns:p14="http://schemas.microsoft.com/office/powerpoint/2010/main" val="4166049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13</a:t>
            </a:fld>
            <a:endParaRPr lang="en-US"/>
          </a:p>
        </p:txBody>
      </p:sp>
    </p:spTree>
    <p:extLst>
      <p:ext uri="{BB962C8B-B14F-4D97-AF65-F5344CB8AC3E}">
        <p14:creationId xmlns:p14="http://schemas.microsoft.com/office/powerpoint/2010/main" val="256556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a:t>
            </a:fld>
            <a:endParaRPr lang="en-US"/>
          </a:p>
        </p:txBody>
      </p:sp>
    </p:spTree>
    <p:extLst>
      <p:ext uri="{BB962C8B-B14F-4D97-AF65-F5344CB8AC3E}">
        <p14:creationId xmlns:p14="http://schemas.microsoft.com/office/powerpoint/2010/main" val="265748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3</a:t>
            </a:fld>
            <a:endParaRPr lang="en-US"/>
          </a:p>
        </p:txBody>
      </p:sp>
    </p:spTree>
    <p:extLst>
      <p:ext uri="{BB962C8B-B14F-4D97-AF65-F5344CB8AC3E}">
        <p14:creationId xmlns:p14="http://schemas.microsoft.com/office/powerpoint/2010/main" val="127368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4</a:t>
            </a:fld>
            <a:endParaRPr lang="en-US"/>
          </a:p>
        </p:txBody>
      </p:sp>
    </p:spTree>
    <p:extLst>
      <p:ext uri="{BB962C8B-B14F-4D97-AF65-F5344CB8AC3E}">
        <p14:creationId xmlns:p14="http://schemas.microsoft.com/office/powerpoint/2010/main" val="14075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5</a:t>
            </a:fld>
            <a:endParaRPr lang="en-US"/>
          </a:p>
        </p:txBody>
      </p:sp>
    </p:spTree>
    <p:extLst>
      <p:ext uri="{BB962C8B-B14F-4D97-AF65-F5344CB8AC3E}">
        <p14:creationId xmlns:p14="http://schemas.microsoft.com/office/powerpoint/2010/main" val="388487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7</a:t>
            </a:fld>
            <a:endParaRPr lang="en-US"/>
          </a:p>
        </p:txBody>
      </p:sp>
    </p:spTree>
    <p:extLst>
      <p:ext uri="{BB962C8B-B14F-4D97-AF65-F5344CB8AC3E}">
        <p14:creationId xmlns:p14="http://schemas.microsoft.com/office/powerpoint/2010/main" val="282181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8</a:t>
            </a:fld>
            <a:endParaRPr lang="en-US"/>
          </a:p>
        </p:txBody>
      </p:sp>
    </p:spTree>
    <p:extLst>
      <p:ext uri="{BB962C8B-B14F-4D97-AF65-F5344CB8AC3E}">
        <p14:creationId xmlns:p14="http://schemas.microsoft.com/office/powerpoint/2010/main" val="1770220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9</a:t>
            </a:fld>
            <a:endParaRPr lang="en-US"/>
          </a:p>
        </p:txBody>
      </p:sp>
    </p:spTree>
    <p:extLst>
      <p:ext uri="{BB962C8B-B14F-4D97-AF65-F5344CB8AC3E}">
        <p14:creationId xmlns:p14="http://schemas.microsoft.com/office/powerpoint/2010/main" val="121235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10</a:t>
            </a:fld>
            <a:endParaRPr lang="en-US" dirty="0"/>
          </a:p>
        </p:txBody>
      </p:sp>
    </p:spTree>
    <p:extLst>
      <p:ext uri="{BB962C8B-B14F-4D97-AF65-F5344CB8AC3E}">
        <p14:creationId xmlns:p14="http://schemas.microsoft.com/office/powerpoint/2010/main" val="4003300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pixabay.com/photos/workplace-team-business-meeting-1245776/" TargetMode="Externa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850" y="370044"/>
            <a:ext cx="8461375" cy="2071344"/>
          </a:xfrm>
        </p:spPr>
        <p:txBody>
          <a:bodyPr anchor="t">
            <a:normAutofit/>
          </a:bodyPr>
          <a:lstStyle>
            <a:lvl1pPr algn="l">
              <a:defRPr sz="2200">
                <a:solidFill>
                  <a:schemeClr val="accent1"/>
                </a:solidFill>
              </a:defRPr>
            </a:lvl1pPr>
          </a:lstStyle>
          <a:p>
            <a:r>
              <a:rPr lang="en-US" dirty="0"/>
              <a:t>CLICK TO EDIT MASTER TITLE STYLE</a:t>
            </a:r>
          </a:p>
        </p:txBody>
      </p:sp>
      <p:pic>
        <p:nvPicPr>
          <p:cNvPr id="8" name="Picture 7" descr="../../../Logos%20Folder/EDUCATION%20&amp;%20TRAINING/PNG%20RGB/VICGOV_EDUCATION_LOGO_GOV_BLUE_RGB.pn"/>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8488" y="368300"/>
            <a:ext cx="2128493" cy="553754"/>
          </a:xfrm>
          <a:prstGeom prst="rect">
            <a:avLst/>
          </a:prstGeom>
          <a:noFill/>
          <a:ln>
            <a:noFill/>
          </a:ln>
        </p:spPr>
      </p:pic>
      <p:pic>
        <p:nvPicPr>
          <p:cNvPr id="4" name="Picture 3">
            <a:extLst>
              <a:ext uri="{FF2B5EF4-FFF2-40B4-BE49-F238E27FC236}">
                <a16:creationId xmlns:a16="http://schemas.microsoft.com/office/drawing/2014/main" id="{38C2F380-A8EA-4D41-B1AA-C5B57EED4F68}"/>
              </a:ext>
            </a:extLst>
          </p:cNvPr>
          <p:cNvPicPr>
            <a:picLocks noChangeAspect="1"/>
          </p:cNvPicPr>
          <p:nvPr userDrawn="1"/>
        </p:nvPicPr>
        <p:blipFill>
          <a:blip r:embed="rId3"/>
          <a:stretch>
            <a:fillRect/>
          </a:stretch>
        </p:blipFill>
        <p:spPr>
          <a:xfrm>
            <a:off x="-21266" y="3060700"/>
            <a:ext cx="1816100" cy="3797300"/>
          </a:xfrm>
          <a:prstGeom prst="rect">
            <a:avLst/>
          </a:prstGeom>
        </p:spPr>
      </p:pic>
      <p:pic>
        <p:nvPicPr>
          <p:cNvPr id="6" name="Picture 5" descr="A group of people sitting at a table&#10;&#10;Description automatically generated">
            <a:extLst>
              <a:ext uri="{FF2B5EF4-FFF2-40B4-BE49-F238E27FC236}">
                <a16:creationId xmlns:a16="http://schemas.microsoft.com/office/drawing/2014/main" id="{B5D41BFA-E052-4F71-ABA3-C59964249C81}"/>
              </a:ext>
            </a:extLst>
          </p:cNvPr>
          <p:cNvPicPr>
            <a:picLocks noChangeAspect="1"/>
          </p:cNvPicPr>
          <p:nvPr userDrawn="1"/>
        </p:nvPicPr>
        <p:blipFill>
          <a:blip r:embed="rId4">
            <a:extLst>
              <a:ext uri="{837473B0-CC2E-450A-ABE3-18F120FF3D39}">
                <a1611:picAttrSrcUrl xmlns:a1611="http://schemas.microsoft.com/office/drawing/2016/11/main" r:id="rId5"/>
              </a:ext>
            </a:extLst>
          </a:blip>
          <a:stretch>
            <a:fillRect/>
          </a:stretch>
        </p:blipFill>
        <p:spPr>
          <a:xfrm>
            <a:off x="3291840" y="2956560"/>
            <a:ext cx="5852160" cy="3901440"/>
          </a:xfrm>
          <a:prstGeom prst="rect">
            <a:avLst/>
          </a:prstGeom>
          <a:ln>
            <a:noFill/>
          </a:ln>
          <a:effectLst>
            <a:softEdge rad="112500"/>
          </a:effectLst>
        </p:spPr>
      </p:pic>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4" name="Rectangle 3"/>
          <p:cNvSpPr/>
          <p:nvPr userDrawn="1"/>
        </p:nvSpPr>
        <p:spPr>
          <a:xfrm>
            <a:off x="0" y="0"/>
            <a:ext cx="9144000" cy="6858000"/>
          </a:xfrm>
          <a:custGeom>
            <a:avLst/>
            <a:gdLst>
              <a:gd name="connsiteX0" fmla="*/ 0 w 6678118"/>
              <a:gd name="connsiteY0" fmla="*/ 0 h 6858000"/>
              <a:gd name="connsiteX1" fmla="*/ 6678118 w 6678118"/>
              <a:gd name="connsiteY1" fmla="*/ 0 h 6858000"/>
              <a:gd name="connsiteX2" fmla="*/ 6678118 w 6678118"/>
              <a:gd name="connsiteY2" fmla="*/ 6858000 h 6858000"/>
              <a:gd name="connsiteX3" fmla="*/ 0 w 6678118"/>
              <a:gd name="connsiteY3" fmla="*/ 6858000 h 6858000"/>
              <a:gd name="connsiteX4" fmla="*/ 0 w 6678118"/>
              <a:gd name="connsiteY4" fmla="*/ 0 h 6858000"/>
              <a:gd name="connsiteX0" fmla="*/ 0 w 6678118"/>
              <a:gd name="connsiteY0" fmla="*/ 0 h 6858000"/>
              <a:gd name="connsiteX1" fmla="*/ 2690734 w 6678118"/>
              <a:gd name="connsiteY1" fmla="*/ 22485 h 6858000"/>
              <a:gd name="connsiteX2" fmla="*/ 6678118 w 6678118"/>
              <a:gd name="connsiteY2" fmla="*/ 6858000 h 6858000"/>
              <a:gd name="connsiteX3" fmla="*/ 0 w 6678118"/>
              <a:gd name="connsiteY3" fmla="*/ 6858000 h 6858000"/>
              <a:gd name="connsiteX4" fmla="*/ 0 w 6678118"/>
              <a:gd name="connsiteY4" fmla="*/ 0 h 6858000"/>
              <a:gd name="connsiteX0" fmla="*/ 0 w 6678118"/>
              <a:gd name="connsiteY0" fmla="*/ 0 h 6858000"/>
              <a:gd name="connsiteX1" fmla="*/ 3425252 w 6678118"/>
              <a:gd name="connsiteY1" fmla="*/ 7495 h 6858000"/>
              <a:gd name="connsiteX2" fmla="*/ 6678118 w 6678118"/>
              <a:gd name="connsiteY2" fmla="*/ 6858000 h 6858000"/>
              <a:gd name="connsiteX3" fmla="*/ 0 w 6678118"/>
              <a:gd name="connsiteY3" fmla="*/ 6858000 h 6858000"/>
              <a:gd name="connsiteX4" fmla="*/ 0 w 6678118"/>
              <a:gd name="connsiteY4" fmla="*/ 0 h 6858000"/>
              <a:gd name="connsiteX0" fmla="*/ 0 w 6678118"/>
              <a:gd name="connsiteY0" fmla="*/ 0 h 6858000"/>
              <a:gd name="connsiteX1" fmla="*/ 3425252 w 6678118"/>
              <a:gd name="connsiteY1" fmla="*/ 0 h 6858000"/>
              <a:gd name="connsiteX2" fmla="*/ 6678118 w 6678118"/>
              <a:gd name="connsiteY2" fmla="*/ 6858000 h 6858000"/>
              <a:gd name="connsiteX3" fmla="*/ 0 w 6678118"/>
              <a:gd name="connsiteY3" fmla="*/ 6858000 h 6858000"/>
              <a:gd name="connsiteX4" fmla="*/ 0 w 667811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8118" h="6858000">
                <a:moveTo>
                  <a:pt x="0" y="0"/>
                </a:moveTo>
                <a:lnTo>
                  <a:pt x="3425252" y="0"/>
                </a:lnTo>
                <a:lnTo>
                  <a:pt x="6678118"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49569"/>
          <a:stretch/>
        </p:blipFill>
        <p:spPr>
          <a:xfrm>
            <a:off x="323850" y="6312688"/>
            <a:ext cx="1223432" cy="356400"/>
          </a:xfrm>
          <a:prstGeom prst="rect">
            <a:avLst/>
          </a:prstGeom>
        </p:spPr>
      </p:pic>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Rectangle 4"/>
          <p:cNvSpPr/>
          <p:nvPr userDrawn="1"/>
        </p:nvSpPr>
        <p:spPr>
          <a:xfrm>
            <a:off x="4679950" y="0"/>
            <a:ext cx="4464051" cy="6858000"/>
          </a:xfrm>
          <a:custGeom>
            <a:avLst/>
            <a:gdLst>
              <a:gd name="connsiteX0" fmla="*/ 0 w 2377440"/>
              <a:gd name="connsiteY0" fmla="*/ 0 h 5029200"/>
              <a:gd name="connsiteX1" fmla="*/ 2377440 w 2377440"/>
              <a:gd name="connsiteY1" fmla="*/ 0 h 5029200"/>
              <a:gd name="connsiteX2" fmla="*/ 2377440 w 2377440"/>
              <a:gd name="connsiteY2" fmla="*/ 5029200 h 5029200"/>
              <a:gd name="connsiteX3" fmla="*/ 0 w 2377440"/>
              <a:gd name="connsiteY3" fmla="*/ 5029200 h 5029200"/>
              <a:gd name="connsiteX4" fmla="*/ 0 w 2377440"/>
              <a:gd name="connsiteY4" fmla="*/ 0 h 5029200"/>
              <a:gd name="connsiteX0" fmla="*/ 0 w 2377440"/>
              <a:gd name="connsiteY0" fmla="*/ 0 h 5029200"/>
              <a:gd name="connsiteX1" fmla="*/ 2377440 w 2377440"/>
              <a:gd name="connsiteY1" fmla="*/ 0 h 5029200"/>
              <a:gd name="connsiteX2" fmla="*/ 2377440 w 2377440"/>
              <a:gd name="connsiteY2" fmla="*/ 5029200 h 5029200"/>
              <a:gd name="connsiteX3" fmla="*/ 0 w 2377440"/>
              <a:gd name="connsiteY3" fmla="*/ 0 h 5029200"/>
            </a:gdLst>
            <a:ahLst/>
            <a:cxnLst>
              <a:cxn ang="0">
                <a:pos x="connsiteX0" y="connsiteY0"/>
              </a:cxn>
              <a:cxn ang="0">
                <a:pos x="connsiteX1" y="connsiteY1"/>
              </a:cxn>
              <a:cxn ang="0">
                <a:pos x="connsiteX2" y="connsiteY2"/>
              </a:cxn>
              <a:cxn ang="0">
                <a:pos x="connsiteX3" y="connsiteY3"/>
              </a:cxn>
            </a:cxnLst>
            <a:rect l="l" t="t" r="r" b="b"/>
            <a:pathLst>
              <a:path w="2377440" h="5029200">
                <a:moveTo>
                  <a:pt x="0" y="0"/>
                </a:moveTo>
                <a:lnTo>
                  <a:pt x="2377440" y="0"/>
                </a:lnTo>
                <a:lnTo>
                  <a:pt x="2377440" y="50292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6103"/>
      </p:ext>
    </p:extLst>
  </p:cSld>
  <p:clrMapOvr>
    <a:masterClrMapping/>
  </p:clrMapOvr>
  <p:extLst>
    <p:ext uri="{DCECCB84-F9BA-43D5-87BE-67443E8EF086}">
      <p15:sldGuideLst xmlns:p15="http://schemas.microsoft.com/office/powerpoint/2012/main">
        <p15:guide id="1" orient="horz" pos="16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8752" y="0"/>
            <a:ext cx="2365248" cy="4986528"/>
          </a:xfrm>
          <a:prstGeom prst="rect">
            <a:avLst/>
          </a:prstGeom>
        </p:spPr>
      </p:pic>
      <p:sp>
        <p:nvSpPr>
          <p:cNvPr id="5" name="Rectangle 4"/>
          <p:cNvSpPr/>
          <p:nvPr userDrawn="1"/>
        </p:nvSpPr>
        <p:spPr>
          <a:xfrm>
            <a:off x="6766560" y="0"/>
            <a:ext cx="2377440" cy="5029200"/>
          </a:xfrm>
          <a:custGeom>
            <a:avLst/>
            <a:gdLst>
              <a:gd name="connsiteX0" fmla="*/ 0 w 2377440"/>
              <a:gd name="connsiteY0" fmla="*/ 0 h 5029200"/>
              <a:gd name="connsiteX1" fmla="*/ 2377440 w 2377440"/>
              <a:gd name="connsiteY1" fmla="*/ 0 h 5029200"/>
              <a:gd name="connsiteX2" fmla="*/ 2377440 w 2377440"/>
              <a:gd name="connsiteY2" fmla="*/ 5029200 h 5029200"/>
              <a:gd name="connsiteX3" fmla="*/ 0 w 2377440"/>
              <a:gd name="connsiteY3" fmla="*/ 5029200 h 5029200"/>
              <a:gd name="connsiteX4" fmla="*/ 0 w 2377440"/>
              <a:gd name="connsiteY4" fmla="*/ 0 h 5029200"/>
              <a:gd name="connsiteX0" fmla="*/ 0 w 2377440"/>
              <a:gd name="connsiteY0" fmla="*/ 0 h 5029200"/>
              <a:gd name="connsiteX1" fmla="*/ 2377440 w 2377440"/>
              <a:gd name="connsiteY1" fmla="*/ 0 h 5029200"/>
              <a:gd name="connsiteX2" fmla="*/ 2377440 w 2377440"/>
              <a:gd name="connsiteY2" fmla="*/ 5029200 h 5029200"/>
              <a:gd name="connsiteX3" fmla="*/ 0 w 2377440"/>
              <a:gd name="connsiteY3" fmla="*/ 0 h 5029200"/>
            </a:gdLst>
            <a:ahLst/>
            <a:cxnLst>
              <a:cxn ang="0">
                <a:pos x="connsiteX0" y="connsiteY0"/>
              </a:cxn>
              <a:cxn ang="0">
                <a:pos x="connsiteX1" y="connsiteY1"/>
              </a:cxn>
              <a:cxn ang="0">
                <a:pos x="connsiteX2" y="connsiteY2"/>
              </a:cxn>
              <a:cxn ang="0">
                <a:pos x="connsiteX3" y="connsiteY3"/>
              </a:cxn>
            </a:cxnLst>
            <a:rect l="l" t="t" r="r" b="b"/>
            <a:pathLst>
              <a:path w="2377440" h="5029200">
                <a:moveTo>
                  <a:pt x="0" y="0"/>
                </a:moveTo>
                <a:lnTo>
                  <a:pt x="2377440" y="0"/>
                </a:lnTo>
                <a:lnTo>
                  <a:pt x="2377440" y="50292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49569"/>
          <a:stretch/>
        </p:blipFill>
        <p:spPr>
          <a:xfrm>
            <a:off x="323850" y="6312688"/>
            <a:ext cx="1223432"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p:nvPr>
        </p:nvSpPr>
        <p:spPr>
          <a:xfrm>
            <a:off x="323850" y="5172075"/>
            <a:ext cx="5148263" cy="1497013"/>
          </a:xfrm>
        </p:spPr>
        <p:txBody>
          <a:bodyPr anchor="b" anchorCtr="0">
            <a:normAutofit/>
          </a:bodyPr>
          <a:lstStyle>
            <a:lvl1pPr>
              <a:defRPr sz="800">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Click to edit Master text styles</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49569"/>
          <a:stretch/>
        </p:blipFill>
        <p:spPr>
          <a:xfrm>
            <a:off x="7669530" y="6312688"/>
            <a:ext cx="1223432"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pic>
        <p:nvPicPr>
          <p:cNvPr id="6" name="Picture 5" descr="../../../Logos%20Folder/EDUCATION%20&amp;%20TRAINING/PNG%20RGB/VICGOV_EDUCATION_LOGO_GOV_BLUE_RGB.pn"/>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23849" y="6315262"/>
            <a:ext cx="1360019" cy="353826"/>
          </a:xfrm>
          <a:prstGeom prst="rect">
            <a:avLst/>
          </a:prstGeom>
          <a:noFill/>
          <a:ln>
            <a:noFill/>
          </a:ln>
        </p:spPr>
      </p:pic>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accent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tx1"/>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tx1"/>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pos="1587">
          <p15:clr>
            <a:srgbClr val="F26B43"/>
          </p15:clr>
        </p15:guide>
        <p15:guide id="3" pos="1360">
          <p15:clr>
            <a:srgbClr val="F26B43"/>
          </p15:clr>
        </p15:guide>
        <p15:guide id="4" pos="2971">
          <p15:clr>
            <a:srgbClr val="F26B43"/>
          </p15:clr>
        </p15:guide>
        <p15:guide id="5" pos="2744">
          <p15:clr>
            <a:srgbClr val="F26B43"/>
          </p15:clr>
        </p15:guide>
        <p15:guide id="6" pos="5534">
          <p15:clr>
            <a:srgbClr val="F26B43"/>
          </p15:clr>
        </p15:guide>
        <p15:guide id="7" orient="horz" pos="232">
          <p15:clr>
            <a:srgbClr val="F26B43"/>
          </p15:clr>
        </p15:guide>
        <p15:guide id="8" pos="4377">
          <p15:clr>
            <a:srgbClr val="F26B43"/>
          </p15:clr>
        </p15:guide>
        <p15:guide id="9" pos="4127">
          <p15:clr>
            <a:srgbClr val="F26B43"/>
          </p15:clr>
        </p15:guide>
        <p15:guide id="10" pos="1814">
          <p15:clr>
            <a:srgbClr val="F26B43"/>
          </p15:clr>
        </p15:guide>
        <p15:guide id="11" pos="2041">
          <p15:clr>
            <a:srgbClr val="F26B43"/>
          </p15:clr>
        </p15:guide>
        <p15:guide id="12" orient="horz" pos="731">
          <p15:clr>
            <a:srgbClr val="F26B43"/>
          </p15:clr>
        </p15:guide>
        <p15:guide id="13" orient="horz" pos="958">
          <p15:clr>
            <a:srgbClr val="F26B43"/>
          </p15:clr>
        </p15:guide>
        <p15:guide id="14" orient="horz" pos="4201">
          <p15:clr>
            <a:srgbClr val="F26B43"/>
          </p15:clr>
        </p15:guide>
        <p15:guide id="15" orient="horz" pos="3974">
          <p15:clr>
            <a:srgbClr val="F26B43"/>
          </p15:clr>
        </p15:guide>
        <p15:guide id="16" orient="horz" pos="3861">
          <p15:clr>
            <a:srgbClr val="F26B43"/>
          </p15:clr>
        </p15:guide>
        <p15:guide id="17" orient="horz" pos="2432">
          <p15:clr>
            <a:srgbClr val="F26B43"/>
          </p15:clr>
        </p15:guide>
        <p15:guide id="18" orient="horz" pos="16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ducation.vic.gov.au/training/providers/learnlocal/Pages/preaccredited.aspx"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vic.gov.au/training/providers/learnlocal/Pages/preaccredited.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training.participation@education.vic.gov.a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chris.vic.gov.au/weave/wca.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vic.gov.au/training/providers/learnlocal/Pages/pqf.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training.participation@education.vic.gov.a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370044"/>
            <a:ext cx="5907617" cy="2071344"/>
          </a:xfrm>
        </p:spPr>
        <p:txBody>
          <a:bodyPr/>
          <a:lstStyle/>
          <a:p>
            <a:r>
              <a:rPr lang="en-US" dirty="0"/>
              <a:t>ADULT, COMMUNITY AND FURTHER EDUCATION BOARD</a:t>
            </a:r>
          </a:p>
        </p:txBody>
      </p:sp>
      <p:sp>
        <p:nvSpPr>
          <p:cNvPr id="3" name="TextBox 2"/>
          <p:cNvSpPr txBox="1"/>
          <p:nvPr/>
        </p:nvSpPr>
        <p:spPr>
          <a:xfrm>
            <a:off x="0" y="6436897"/>
            <a:ext cx="1561381" cy="307777"/>
          </a:xfrm>
          <a:prstGeom prst="rect">
            <a:avLst/>
          </a:prstGeom>
          <a:noFill/>
        </p:spPr>
        <p:txBody>
          <a:bodyPr wrap="square" rtlCol="0">
            <a:spAutoFit/>
          </a:bodyPr>
          <a:lstStyle/>
          <a:p>
            <a:r>
              <a:rPr lang="en-AU" sz="1400" dirty="0">
                <a:latin typeface="Calibri Light" panose="020F0302020204030204" pitchFamily="34" charset="0"/>
                <a:cs typeface="Calibri Light" panose="020F0302020204030204" pitchFamily="34" charset="0"/>
              </a:rPr>
              <a:t>April 2021</a:t>
            </a:r>
          </a:p>
        </p:txBody>
      </p:sp>
      <p:sp>
        <p:nvSpPr>
          <p:cNvPr id="4" name="Rectangle 3">
            <a:extLst>
              <a:ext uri="{FF2B5EF4-FFF2-40B4-BE49-F238E27FC236}">
                <a16:creationId xmlns:a16="http://schemas.microsoft.com/office/drawing/2014/main" id="{21652FCF-9404-401F-A564-9394410F1016}"/>
              </a:ext>
            </a:extLst>
          </p:cNvPr>
          <p:cNvSpPr/>
          <p:nvPr/>
        </p:nvSpPr>
        <p:spPr>
          <a:xfrm>
            <a:off x="235271" y="2083784"/>
            <a:ext cx="8201172" cy="400110"/>
          </a:xfrm>
          <a:prstGeom prst="rect">
            <a:avLst/>
          </a:prstGeom>
        </p:spPr>
        <p:txBody>
          <a:bodyPr wrap="square">
            <a:spAutoFit/>
          </a:bodyPr>
          <a:lstStyle/>
          <a:p>
            <a:r>
              <a:rPr lang="en-US" sz="2000" dirty="0">
                <a:cs typeface="Calibri Light" panose="020F0302020204030204" pitchFamily="34" charset="0"/>
              </a:rPr>
              <a:t>FOR ACFE ADDITIONAL PRE-ACCREDITED DELIVERY </a:t>
            </a:r>
            <a:r>
              <a:rPr lang="en-US" sz="2000" dirty="0">
                <a:latin typeface="Arial" panose="020B0604020202020204" pitchFamily="34" charset="0"/>
                <a:cs typeface="Arial" panose="020B0604020202020204" pitchFamily="34" charset="0"/>
              </a:rPr>
              <a:t>HOURS</a:t>
            </a:r>
            <a:endParaRPr lang="en-AU" sz="2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9120585-D232-40AE-9782-9BF8FB75BEEC}"/>
              </a:ext>
            </a:extLst>
          </p:cNvPr>
          <p:cNvSpPr/>
          <p:nvPr/>
        </p:nvSpPr>
        <p:spPr>
          <a:xfrm>
            <a:off x="235271" y="1583365"/>
            <a:ext cx="7305012"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APRIL 2021 EXPRESSION OF INTEREST PROCESS</a:t>
            </a:r>
            <a:endParaRPr lang="en-A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74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21" y="352557"/>
            <a:ext cx="8460150" cy="552439"/>
          </a:xfrm>
        </p:spPr>
        <p:txBody>
          <a:bodyPr>
            <a:normAutofit/>
          </a:bodyPr>
          <a:lstStyle/>
          <a:p>
            <a:pPr algn="ctr"/>
            <a:r>
              <a:rPr lang="en-US" sz="1800" dirty="0">
                <a:latin typeface="Arial" panose="020B0604020202020204" pitchFamily="34" charset="0"/>
                <a:cs typeface="Arial" panose="020B0604020202020204" pitchFamily="34" charset="0"/>
              </a:rPr>
              <a:t>ASSESSMENT CRITERIA</a:t>
            </a:r>
            <a:r>
              <a:rPr lang="en-US" sz="3600" dirty="0">
                <a:solidFill>
                  <a:schemeClr val="tx1"/>
                </a:solidFill>
                <a:latin typeface="Calibri Light" panose="020F0302020204030204" pitchFamily="34" charset="0"/>
                <a:cs typeface="Calibri Light" panose="020F0302020204030204" pitchFamily="34" charset="0"/>
              </a:rPr>
              <a:t> </a:t>
            </a:r>
            <a:endParaRPr lang="en-AU" sz="3600" dirty="0">
              <a:solidFill>
                <a:schemeClr val="tx1"/>
              </a:solidFill>
              <a:latin typeface="Calibri Light" panose="020F0302020204030204" pitchFamily="34" charset="0"/>
              <a:cs typeface="Calibri Light" panose="020F0302020204030204" pitchFamily="34" charset="0"/>
            </a:endParaRPr>
          </a:p>
        </p:txBody>
      </p:sp>
      <p:sp>
        <p:nvSpPr>
          <p:cNvPr id="6" name="Content Placeholder 5"/>
          <p:cNvSpPr>
            <a:spLocks noGrp="1"/>
          </p:cNvSpPr>
          <p:nvPr>
            <p:ph idx="1"/>
          </p:nvPr>
        </p:nvSpPr>
        <p:spPr>
          <a:xfrm>
            <a:off x="456421" y="1017932"/>
            <a:ext cx="8231158" cy="5129609"/>
          </a:xfrm>
          <a:prstGeom prst="rect">
            <a:avLst/>
          </a:prstGeom>
        </p:spPr>
        <p:txBody>
          <a:bodyPr wrap="square">
            <a:spAutoFit/>
          </a:bodyPr>
          <a:lstStyle/>
          <a:p>
            <a:pPr lvl="0"/>
            <a:r>
              <a:rPr lang="en-GB" sz="1800" dirty="0">
                <a:latin typeface="Arial" panose="020B0604020202020204" pitchFamily="34" charset="0"/>
                <a:cs typeface="Arial" panose="020B0604020202020204" pitchFamily="34" charset="0"/>
              </a:rPr>
              <a:t>EOIs for additional hours will be subject to the following </a:t>
            </a:r>
            <a:r>
              <a:rPr lang="en-GB" sz="1800" b="1" dirty="0">
                <a:latin typeface="Arial" panose="020B0604020202020204" pitchFamily="34" charset="0"/>
                <a:cs typeface="Arial" panose="020B0604020202020204" pitchFamily="34" charset="0"/>
              </a:rPr>
              <a:t>assessment criteria</a:t>
            </a:r>
            <a:r>
              <a:rPr lang="en-GB" sz="1800" dirty="0">
                <a:latin typeface="Arial" panose="020B0604020202020204" pitchFamily="34" charset="0"/>
                <a:cs typeface="Arial" panose="020B0604020202020204" pitchFamily="34" charset="0"/>
              </a:rPr>
              <a:t>:</a:t>
            </a:r>
          </a:p>
          <a:p>
            <a:pPr marL="342900" lvl="0" indent="-342900">
              <a:buFont typeface="Arial" panose="020B0604020202020204" pitchFamily="34" charset="0"/>
              <a:buChar char="•"/>
            </a:pPr>
            <a:r>
              <a:rPr lang="en-AU" sz="1600" dirty="0"/>
              <a:t>All proposed delivery should meet the </a:t>
            </a:r>
            <a:r>
              <a:rPr lang="en-AU" sz="1600" u="sng" dirty="0">
                <a:hlinkClick r:id="rId3"/>
              </a:rPr>
              <a:t>2021 Pre-accredited Training Delivery Guidelines</a:t>
            </a:r>
            <a:r>
              <a:rPr lang="en-AU" sz="1600" dirty="0"/>
              <a:t> and any associated program specific guidelines</a:t>
            </a:r>
          </a:p>
          <a:p>
            <a:pPr marL="342900" lvl="0" indent="-342900">
              <a:buFont typeface="Arial" panose="020B0604020202020204" pitchFamily="34" charset="0"/>
              <a:buChar char="•"/>
            </a:pPr>
            <a:r>
              <a:rPr lang="en-AU" sz="1600" dirty="0"/>
              <a:t>Provider can demonstrate established relevant relationships to ensure success of program, </a:t>
            </a:r>
            <a:r>
              <a:rPr lang="en-AU" sz="1600" dirty="0" err="1"/>
              <a:t>eg</a:t>
            </a:r>
            <a:r>
              <a:rPr lang="en-AU" sz="1600" dirty="0"/>
              <a:t> industry, employer or TAFE partnership</a:t>
            </a:r>
          </a:p>
          <a:p>
            <a:pPr marL="342900" lvl="0" indent="-342900">
              <a:buFont typeface="Arial" panose="020B0604020202020204" pitchFamily="34" charset="0"/>
              <a:buChar char="•"/>
            </a:pPr>
            <a:r>
              <a:rPr lang="en-AU" sz="1600" dirty="0"/>
              <a:t>Priority will be given to delivery for courses with a focus on employment and industry pathways</a:t>
            </a:r>
          </a:p>
          <a:p>
            <a:pPr marL="342900" lvl="0" indent="-342900">
              <a:buFont typeface="Arial" panose="020B0604020202020204" pitchFamily="34" charset="0"/>
              <a:buChar char="•"/>
            </a:pPr>
            <a:r>
              <a:rPr lang="en-AU" sz="1600" dirty="0"/>
              <a:t>Readiness for delivery and quality of courses </a:t>
            </a:r>
          </a:p>
          <a:p>
            <a:pPr marL="342900" lvl="0" indent="-342900">
              <a:buFont typeface="Arial" panose="020B0604020202020204" pitchFamily="34" charset="0"/>
              <a:buChar char="•"/>
            </a:pPr>
            <a:r>
              <a:rPr lang="en-AU" sz="1600" dirty="0"/>
              <a:t>Relevance of the course to the Local Government Area (LGA) including local community needs and regional area priorities</a:t>
            </a:r>
          </a:p>
          <a:p>
            <a:pPr marL="342900" lvl="0" indent="-342900">
              <a:buFont typeface="Arial" panose="020B0604020202020204" pitchFamily="34" charset="0"/>
              <a:buChar char="•"/>
            </a:pPr>
            <a:r>
              <a:rPr lang="en-AU" sz="1600" dirty="0"/>
              <a:t>Capacity to deliver to contract, demonstrated through current delivery progress</a:t>
            </a:r>
          </a:p>
          <a:p>
            <a:pPr marL="342900" lvl="0" indent="-342900">
              <a:buFont typeface="Arial" panose="020B0604020202020204" pitchFamily="34" charset="0"/>
              <a:buChar char="•"/>
            </a:pPr>
            <a:r>
              <a:rPr lang="en-AU" sz="1600" dirty="0"/>
              <a:t>History of delivery to contract</a:t>
            </a:r>
          </a:p>
          <a:p>
            <a:pPr marL="342900" lvl="0" indent="-342900">
              <a:buFont typeface="Arial" panose="020B0604020202020204" pitchFamily="34" charset="0"/>
              <a:buChar char="•"/>
            </a:pPr>
            <a:r>
              <a:rPr lang="en-AU" sz="1600" dirty="0"/>
              <a:t>Capacity of the provider to meet delivery and reporting standards.</a:t>
            </a:r>
          </a:p>
          <a:p>
            <a:pPr lvl="0"/>
            <a:endParaRPr lang="en-GB" sz="1800" dirty="0">
              <a:latin typeface="Calibri" panose="020F0502020204030204" pitchFamily="34" charset="0"/>
              <a:cs typeface="Calibri" panose="020F0502020204030204" pitchFamily="34" charset="0"/>
            </a:endParaRPr>
          </a:p>
          <a:p>
            <a:pPr lvl="0"/>
            <a:endParaRPr lang="en-GB" sz="1800" dirty="0">
              <a:latin typeface="Calibri" panose="020F0502020204030204" pitchFamily="34" charset="0"/>
              <a:cs typeface="Calibri" panose="020F0502020204030204" pitchFamily="34" charset="0"/>
            </a:endParaRPr>
          </a:p>
        </p:txBody>
      </p:sp>
      <p:sp>
        <p:nvSpPr>
          <p:cNvPr id="8" name="Right Triangle 7">
            <a:extLst>
              <a:ext uri="{FF2B5EF4-FFF2-40B4-BE49-F238E27FC236}">
                <a16:creationId xmlns:a16="http://schemas.microsoft.com/office/drawing/2014/main" id="{35621E5B-68BB-4C9D-B46B-36491288F2BC}"/>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7516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61" y="372131"/>
            <a:ext cx="8460150" cy="429728"/>
          </a:xfrm>
        </p:spPr>
        <p:txBody>
          <a:bodyPr>
            <a:normAutofit fontScale="90000"/>
          </a:bodyPr>
          <a:lstStyle/>
          <a:p>
            <a:pPr algn="ctr"/>
            <a:r>
              <a:rPr lang="en-AU" sz="2000" dirty="0">
                <a:latin typeface="Arial" panose="020B0604020202020204" pitchFamily="34" charset="0"/>
                <a:cs typeface="Arial" panose="020B0604020202020204" pitchFamily="34" charset="0"/>
              </a:rPr>
              <a:t>ADDITIONAL DELIVERY HOURS – FUNDING AND REPORTING</a:t>
            </a:r>
            <a:br>
              <a:rPr lang="en-US" dirty="0"/>
            </a:br>
            <a:endParaRPr lang="en-US" dirty="0"/>
          </a:p>
        </p:txBody>
      </p:sp>
      <p:sp>
        <p:nvSpPr>
          <p:cNvPr id="3" name="Rectangle 2"/>
          <p:cNvSpPr/>
          <p:nvPr/>
        </p:nvSpPr>
        <p:spPr>
          <a:xfrm>
            <a:off x="464234" y="586995"/>
            <a:ext cx="8284477" cy="6702091"/>
          </a:xfrm>
          <a:prstGeom prst="rect">
            <a:avLst/>
          </a:prstGeom>
        </p:spPr>
        <p:txBody>
          <a:bodyPr wrap="square">
            <a:spAutoFit/>
          </a:bodyPr>
          <a:lstStyle/>
          <a:p>
            <a:pPr lvl="0"/>
            <a:endParaRPr lang="en-AU" sz="1600" dirty="0">
              <a:solidFill>
                <a:schemeClr val="accent1"/>
              </a:solidFill>
              <a:latin typeface="Calibri" panose="020F0502020204030204" pitchFamily="34" charset="0"/>
              <a:cs typeface="Calibri" panose="020F0502020204030204" pitchFamily="34" charset="0"/>
            </a:endParaRPr>
          </a:p>
          <a:p>
            <a:pPr lvl="0"/>
            <a:r>
              <a:rPr lang="en-AU" sz="1400" b="1" dirty="0">
                <a:solidFill>
                  <a:schemeClr val="accent1"/>
                </a:solidFill>
                <a:cs typeface="Calibri" panose="020F0502020204030204" pitchFamily="34" charset="0"/>
              </a:rPr>
              <a:t>Funding and Payments</a:t>
            </a:r>
            <a:endParaRPr lang="en-US" sz="1100" dirty="0">
              <a:solidFill>
                <a:schemeClr val="accent5"/>
              </a:solidFill>
            </a:endParaRPr>
          </a:p>
          <a:p>
            <a:pPr marL="285750" lvl="0" indent="-285750">
              <a:buFont typeface="Arial" panose="020B0604020202020204" pitchFamily="34" charset="0"/>
              <a:buChar char="•"/>
            </a:pPr>
            <a:r>
              <a:rPr lang="en-AU" sz="1300" dirty="0">
                <a:solidFill>
                  <a:schemeClr val="accent1"/>
                </a:solidFill>
              </a:rPr>
              <a:t>Funding for delivery of all programs is through a Student Contact Hour (SCH) subsidy rate, consistent with</a:t>
            </a:r>
            <a:r>
              <a:rPr lang="en-AU" sz="1300" dirty="0">
                <a:solidFill>
                  <a:schemeClr val="accent5"/>
                </a:solidFill>
              </a:rPr>
              <a:t> </a:t>
            </a:r>
            <a:r>
              <a:rPr lang="en-AU" sz="1300" dirty="0">
                <a:solidFill>
                  <a:schemeClr val="accent1"/>
                </a:solidFill>
              </a:rPr>
              <a:t>the existing pre-accredited rate of $9.10 per SCH.  </a:t>
            </a:r>
          </a:p>
          <a:p>
            <a:pPr marL="285750" lvl="0" indent="-285750">
              <a:buFont typeface="Arial" panose="020B0604020202020204" pitchFamily="34" charset="0"/>
              <a:buChar char="•"/>
            </a:pPr>
            <a:endParaRPr lang="en-AU" sz="1300" dirty="0">
              <a:solidFill>
                <a:schemeClr val="accent1"/>
              </a:solidFill>
            </a:endParaRPr>
          </a:p>
          <a:p>
            <a:pPr marL="285750" lvl="0" indent="-285750">
              <a:buFont typeface="Arial" panose="020B0604020202020204" pitchFamily="34" charset="0"/>
              <a:buChar char="•"/>
            </a:pPr>
            <a:r>
              <a:rPr lang="en-AU" sz="1300" dirty="0">
                <a:solidFill>
                  <a:schemeClr val="accent1"/>
                </a:solidFill>
              </a:rPr>
              <a:t>A regional loading of 20 per cent will apply for programs delivered in identified postcodes (refer to Appendix A of guidelines)</a:t>
            </a:r>
          </a:p>
          <a:p>
            <a:pPr marL="285750" lvl="0" indent="-285750">
              <a:buFont typeface="Arial" panose="020B0604020202020204" pitchFamily="34" charset="0"/>
              <a:buChar char="•"/>
            </a:pPr>
            <a:endParaRPr lang="en-AU" sz="1300" dirty="0">
              <a:solidFill>
                <a:schemeClr val="accent1"/>
              </a:solidFill>
            </a:endParaRPr>
          </a:p>
          <a:p>
            <a:pPr marL="285750" lvl="0" indent="-285750">
              <a:buFont typeface="Arial" panose="020B0604020202020204" pitchFamily="34" charset="0"/>
              <a:buChar char="•"/>
            </a:pPr>
            <a:r>
              <a:rPr lang="en-AU" sz="1300" dirty="0">
                <a:solidFill>
                  <a:schemeClr val="accent1"/>
                </a:solidFill>
              </a:rPr>
              <a:t>Payment of a Koorie loading will apply for delivery to eligible Koorie student. The loading aims to increase engagement of Koorie learners in pre-accredited training and support Koorie communities.</a:t>
            </a:r>
          </a:p>
          <a:p>
            <a:pPr lvl="0"/>
            <a:endParaRPr lang="en-AU" sz="1300" dirty="0">
              <a:solidFill>
                <a:schemeClr val="accent1"/>
              </a:solidFill>
            </a:endParaRPr>
          </a:p>
          <a:p>
            <a:endParaRPr lang="en-US" sz="1400" b="1" dirty="0">
              <a:solidFill>
                <a:schemeClr val="accent1"/>
              </a:solidFill>
              <a:cs typeface="Calibri" panose="020F0502020204030204" pitchFamily="34" charset="0"/>
            </a:endParaRPr>
          </a:p>
          <a:p>
            <a:r>
              <a:rPr lang="en-US" sz="1400" b="1" dirty="0">
                <a:solidFill>
                  <a:schemeClr val="accent1"/>
                </a:solidFill>
                <a:cs typeface="Calibri" panose="020F0502020204030204" pitchFamily="34" charset="0"/>
              </a:rPr>
              <a:t>Reporting</a:t>
            </a:r>
          </a:p>
          <a:p>
            <a:pPr marL="285750" indent="-285750">
              <a:spcBef>
                <a:spcPts val="600"/>
              </a:spcBef>
              <a:spcAft>
                <a:spcPts val="600"/>
              </a:spcAft>
              <a:buFont typeface="Arial" panose="020B0604020202020204" pitchFamily="34" charset="0"/>
              <a:buChar char="•"/>
            </a:pPr>
            <a:r>
              <a:rPr lang="en-US" sz="1300" dirty="0">
                <a:solidFill>
                  <a:schemeClr val="accent1"/>
                </a:solidFill>
              </a:rPr>
              <a:t>Reporting instructions will be provided to successful applicants to ensure reporting aligns with the correct </a:t>
            </a:r>
            <a:r>
              <a:rPr lang="en-US" sz="1300" b="1" dirty="0">
                <a:solidFill>
                  <a:schemeClr val="accent1"/>
                </a:solidFill>
              </a:rPr>
              <a:t>Funding Source State Code. </a:t>
            </a:r>
          </a:p>
          <a:p>
            <a:pPr marL="285750" indent="-285750">
              <a:spcBef>
                <a:spcPts val="600"/>
              </a:spcBef>
              <a:spcAft>
                <a:spcPts val="600"/>
              </a:spcAft>
              <a:buFont typeface="Arial" panose="020B0604020202020204" pitchFamily="34" charset="0"/>
              <a:buChar char="•"/>
            </a:pPr>
            <a:r>
              <a:rPr lang="en-US" sz="1300" dirty="0">
                <a:solidFill>
                  <a:schemeClr val="accent1"/>
                </a:solidFill>
              </a:rPr>
              <a:t>An updated version of the </a:t>
            </a:r>
            <a:r>
              <a:rPr lang="en-AU" sz="1300" i="1" u="sng" dirty="0">
                <a:solidFill>
                  <a:schemeClr val="accent1"/>
                </a:solidFill>
                <a:hlinkClick r:id="rId3">
                  <a:extLst>
                    <a:ext uri="{A12FA001-AC4F-418D-AE19-62706E023703}">
                      <ahyp:hlinkClr xmlns:ahyp="http://schemas.microsoft.com/office/drawing/2018/hyperlinkcolor" val="tx"/>
                    </a:ext>
                  </a:extLst>
                </a:hlinkClick>
              </a:rPr>
              <a:t>2021 Pre-Accredited Training Data Reporting Guidelines</a:t>
            </a:r>
            <a:r>
              <a:rPr lang="en-US" sz="1300" dirty="0">
                <a:solidFill>
                  <a:schemeClr val="accent1"/>
                </a:solidFill>
              </a:rPr>
              <a:t> will be circulated to successful EOI applicants and be available on the Department’s website from mid-May 2021.</a:t>
            </a:r>
            <a:endParaRPr lang="en-US" sz="1300" b="1" dirty="0">
              <a:solidFill>
                <a:schemeClr val="accent1"/>
              </a:solidFill>
            </a:endParaRPr>
          </a:p>
          <a:p>
            <a:pPr marL="285750" indent="-285750">
              <a:spcBef>
                <a:spcPts val="600"/>
              </a:spcBef>
              <a:spcAft>
                <a:spcPts val="600"/>
              </a:spcAft>
              <a:buFont typeface="Arial" panose="020B0604020202020204" pitchFamily="34" charset="0"/>
              <a:buChar char="•"/>
            </a:pPr>
            <a:r>
              <a:rPr lang="en-US" sz="1300" b="1" dirty="0">
                <a:solidFill>
                  <a:schemeClr val="accent1"/>
                </a:solidFill>
                <a:cs typeface="Calibri Light" panose="020F0302020204030204" pitchFamily="34" charset="0"/>
              </a:rPr>
              <a:t>It is your responsibility to accurately report pre-accredited training delivery</a:t>
            </a:r>
            <a:r>
              <a:rPr lang="en-US" sz="1300" dirty="0">
                <a:solidFill>
                  <a:schemeClr val="accent1"/>
                </a:solidFill>
                <a:cs typeface="Calibri Light" panose="020F0302020204030204" pitchFamily="34" charset="0"/>
              </a:rPr>
              <a:t>, in accordance with the Delivery Plan.  Accurate reporting is essential to assist the ACFE Board in understanding and responding to community need for pre-accredited training delivery.</a:t>
            </a:r>
            <a:endParaRPr lang="en-US" sz="1300" b="1" dirty="0">
              <a:solidFill>
                <a:schemeClr val="accent1"/>
              </a:solidFill>
              <a:cs typeface="Calibri Light" panose="020F0302020204030204" pitchFamily="34" charset="0"/>
            </a:endParaRPr>
          </a:p>
          <a:p>
            <a:pPr marL="284400" indent="-284400">
              <a:buFont typeface="Arial" panose="020B0604020202020204" pitchFamily="34" charset="0"/>
              <a:buChar char="•"/>
            </a:pPr>
            <a:r>
              <a:rPr lang="en-AU" sz="1300" dirty="0">
                <a:solidFill>
                  <a:schemeClr val="accent1"/>
                </a:solidFill>
                <a:cs typeface="Arial" panose="020B0604020202020204" pitchFamily="34" charset="0"/>
              </a:rPr>
              <a:t>Providers</a:t>
            </a:r>
            <a:r>
              <a:rPr lang="en-AU" sz="1300" b="1" dirty="0">
                <a:solidFill>
                  <a:schemeClr val="accent1"/>
                </a:solidFill>
                <a:cs typeface="Arial" panose="020B0604020202020204" pitchFamily="34" charset="0"/>
              </a:rPr>
              <a:t> must report </a:t>
            </a:r>
            <a:r>
              <a:rPr lang="en-AU" sz="1300" dirty="0">
                <a:solidFill>
                  <a:schemeClr val="accent1"/>
                </a:solidFill>
                <a:cs typeface="Arial" panose="020B0604020202020204" pitchFamily="34" charset="0"/>
              </a:rPr>
              <a:t>their pre-accredited SCH </a:t>
            </a:r>
            <a:r>
              <a:rPr lang="en-AU" sz="1300" b="1" dirty="0">
                <a:solidFill>
                  <a:schemeClr val="accent1"/>
                </a:solidFill>
                <a:cs typeface="Arial" panose="020B0604020202020204" pitchFamily="34" charset="0"/>
              </a:rPr>
              <a:t>data quarterly at a minimum by the following dates: 31 July 2021 and 30 September 2021.  All final data must be uploaded in SVTS no later than 15 January 2022.   </a:t>
            </a:r>
            <a:r>
              <a:rPr lang="en-AU" sz="1300" dirty="0">
                <a:solidFill>
                  <a:schemeClr val="accent1"/>
                </a:solidFill>
                <a:cs typeface="Arial" panose="020B0604020202020204" pitchFamily="34" charset="0"/>
              </a:rPr>
              <a:t>More frequent reporting may be requested.</a:t>
            </a:r>
          </a:p>
          <a:p>
            <a:endParaRPr lang="en-AU" sz="1300" dirty="0">
              <a:solidFill>
                <a:schemeClr val="accent5"/>
              </a:solidFill>
              <a:cs typeface="Arial" panose="020B0604020202020204" pitchFamily="34" charset="0"/>
            </a:endParaRPr>
          </a:p>
          <a:p>
            <a:pPr lvl="0"/>
            <a:endParaRPr lang="en-US" sz="1100" dirty="0"/>
          </a:p>
          <a:p>
            <a:pPr lvl="0"/>
            <a:endParaRPr lang="en-US" sz="1100" dirty="0"/>
          </a:p>
          <a:p>
            <a:pPr lvl="0"/>
            <a:endParaRPr lang="en-US" sz="1100" dirty="0"/>
          </a:p>
          <a:p>
            <a:pPr lvl="0"/>
            <a:endParaRPr lang="en-US" sz="1100" dirty="0"/>
          </a:p>
          <a:p>
            <a:pPr lvl="0"/>
            <a:endParaRPr lang="en-US" sz="1100" dirty="0"/>
          </a:p>
          <a:p>
            <a:pPr marL="285750" indent="-285750" hangingPunct="0">
              <a:lnSpc>
                <a:spcPct val="150000"/>
              </a:lnSpc>
              <a:spcBef>
                <a:spcPts val="600"/>
              </a:spcBef>
              <a:spcAft>
                <a:spcPts val="600"/>
              </a:spcAft>
              <a:buFont typeface="Arial" panose="020B0604020202020204" pitchFamily="34" charset="0"/>
              <a:buChar char="•"/>
            </a:pPr>
            <a:endParaRPr lang="en-AU" sz="1600" b="1" dirty="0">
              <a:solidFill>
                <a:schemeClr val="accent1"/>
              </a:solidFill>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7" name="Right Triangle 6">
            <a:extLst>
              <a:ext uri="{FF2B5EF4-FFF2-40B4-BE49-F238E27FC236}">
                <a16:creationId xmlns:a16="http://schemas.microsoft.com/office/drawing/2014/main" id="{ED616C79-3FFC-4CEF-BB60-13A80443352B}"/>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86546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8B94-A22E-4011-BFE5-06E80DD7626D}"/>
              </a:ext>
            </a:extLst>
          </p:cNvPr>
          <p:cNvSpPr>
            <a:spLocks noGrp="1"/>
          </p:cNvSpPr>
          <p:nvPr>
            <p:ph type="title"/>
          </p:nvPr>
        </p:nvSpPr>
        <p:spPr>
          <a:xfrm>
            <a:off x="279581" y="372131"/>
            <a:ext cx="8460150" cy="510236"/>
          </a:xfrm>
        </p:spPr>
        <p:txBody>
          <a:bodyPr>
            <a:noAutofit/>
          </a:bodyPr>
          <a:lstStyle/>
          <a:p>
            <a:pPr algn="ctr"/>
            <a:r>
              <a:rPr lang="en-AU" sz="2000" dirty="0">
                <a:latin typeface="Arial" panose="020B0604020202020204" pitchFamily="34" charset="0"/>
                <a:cs typeface="Arial" panose="020B0604020202020204" pitchFamily="34" charset="0"/>
              </a:rPr>
              <a:t>TIMELINES &amp; NEXT STEPS</a:t>
            </a:r>
          </a:p>
        </p:txBody>
      </p:sp>
      <p:sp>
        <p:nvSpPr>
          <p:cNvPr id="6" name="TextBox 5">
            <a:extLst>
              <a:ext uri="{FF2B5EF4-FFF2-40B4-BE49-F238E27FC236}">
                <a16:creationId xmlns:a16="http://schemas.microsoft.com/office/drawing/2014/main" id="{715C77BF-8DB9-4A2D-AEFE-19A2C31719BF}"/>
              </a:ext>
            </a:extLst>
          </p:cNvPr>
          <p:cNvSpPr txBox="1"/>
          <p:nvPr/>
        </p:nvSpPr>
        <p:spPr>
          <a:xfrm>
            <a:off x="536884" y="1259046"/>
            <a:ext cx="1481211" cy="1646028"/>
          </a:xfrm>
          <a:prstGeom prst="rect">
            <a:avLst/>
          </a:prstGeom>
          <a:noFill/>
        </p:spPr>
        <p:txBody>
          <a:bodyPr wrap="square" rtlCol="0">
            <a:spAutoFit/>
          </a:bodyPr>
          <a:lstStyle/>
          <a:p>
            <a:pPr defTabSz="685800">
              <a:defRPr/>
            </a:pPr>
            <a:r>
              <a:rPr lang="en-AU" sz="1200" b="1" kern="0" dirty="0">
                <a:solidFill>
                  <a:schemeClr val="accent1">
                    <a:lumMod val="50000"/>
                  </a:schemeClr>
                </a:solidFill>
                <a:latin typeface="Arial" panose="020B0604020202020204" pitchFamily="34" charset="0"/>
                <a:cs typeface="Arial" panose="020B0604020202020204" pitchFamily="34" charset="0"/>
              </a:rPr>
              <a:t>27 April 2021</a:t>
            </a:r>
          </a:p>
          <a:p>
            <a:pPr>
              <a:lnSpc>
                <a:spcPct val="107000"/>
              </a:lnSpc>
              <a:spcAft>
                <a:spcPts val="800"/>
              </a:spcAft>
            </a:pPr>
            <a:r>
              <a:rPr lang="en-AU" sz="1200" b="1" dirty="0">
                <a:solidFill>
                  <a:schemeClr val="accent1">
                    <a:lumMod val="50000"/>
                  </a:schemeClr>
                </a:solidFill>
                <a:latin typeface="Arial" panose="020B0604020202020204" pitchFamily="34" charset="0"/>
                <a:cs typeface="Arial" panose="020B0604020202020204" pitchFamily="34" charset="0"/>
              </a:rPr>
              <a:t>Read and action </a:t>
            </a:r>
            <a:r>
              <a:rPr lang="en-AU" sz="1200" dirty="0">
                <a:solidFill>
                  <a:schemeClr val="accent1">
                    <a:lumMod val="50000"/>
                  </a:schemeClr>
                </a:solidFill>
                <a:latin typeface="Arial" panose="020B0604020202020204" pitchFamily="34" charset="0"/>
                <a:cs typeface="Arial" panose="020B0604020202020204" pitchFamily="34" charset="0"/>
              </a:rPr>
              <a:t>the </a:t>
            </a:r>
            <a:r>
              <a:rPr lang="en-AU" sz="1200" b="1" dirty="0">
                <a:solidFill>
                  <a:schemeClr val="accent1">
                    <a:lumMod val="50000"/>
                  </a:schemeClr>
                </a:solidFill>
                <a:latin typeface="Arial" panose="020B0604020202020204" pitchFamily="34" charset="0"/>
                <a:cs typeface="Arial" panose="020B0604020202020204" pitchFamily="34" charset="0"/>
              </a:rPr>
              <a:t>Memo</a:t>
            </a:r>
            <a:r>
              <a:rPr lang="en-AU" sz="1200" dirty="0">
                <a:solidFill>
                  <a:schemeClr val="accent1">
                    <a:lumMod val="50000"/>
                  </a:schemeClr>
                </a:solidFill>
                <a:latin typeface="Arial" panose="020B0604020202020204" pitchFamily="34" charset="0"/>
                <a:cs typeface="Arial" panose="020B0604020202020204" pitchFamily="34" charset="0"/>
              </a:rPr>
              <a:t>, to commence the April 2021 Additional Program Funding </a:t>
            </a:r>
            <a:r>
              <a:rPr lang="en-AU" sz="1200" dirty="0" err="1">
                <a:solidFill>
                  <a:schemeClr val="accent1">
                    <a:lumMod val="50000"/>
                  </a:schemeClr>
                </a:solidFill>
                <a:latin typeface="Arial" panose="020B0604020202020204" pitchFamily="34" charset="0"/>
                <a:cs typeface="Arial" panose="020B0604020202020204" pitchFamily="34" charset="0"/>
              </a:rPr>
              <a:t>EoI</a:t>
            </a:r>
            <a:r>
              <a:rPr lang="en-AU" sz="1200" dirty="0">
                <a:solidFill>
                  <a:schemeClr val="accent1">
                    <a:lumMod val="50000"/>
                  </a:schemeClr>
                </a:solidFill>
                <a:latin typeface="Arial" panose="020B0604020202020204" pitchFamily="34" charset="0"/>
                <a:cs typeface="Arial" panose="020B0604020202020204" pitchFamily="34" charset="0"/>
              </a:rPr>
              <a:t> process.</a:t>
            </a:r>
            <a:endParaRPr lang="en-AU" sz="12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61D6E696-7BE1-4540-9548-A3422DFAC163}"/>
              </a:ext>
            </a:extLst>
          </p:cNvPr>
          <p:cNvCxnSpPr>
            <a:cxnSpLocks/>
          </p:cNvCxnSpPr>
          <p:nvPr/>
        </p:nvCxnSpPr>
        <p:spPr>
          <a:xfrm flipV="1">
            <a:off x="482069" y="2541383"/>
            <a:ext cx="0" cy="1180686"/>
          </a:xfrm>
          <a:prstGeom prst="straightConnector1">
            <a:avLst/>
          </a:prstGeom>
          <a:noFill/>
          <a:ln w="6350" cap="flat" cmpd="sng" algn="ctr">
            <a:solidFill>
              <a:srgbClr val="364283"/>
            </a:solidFill>
            <a:prstDash val="solid"/>
            <a:miter lim="800000"/>
            <a:tailEnd type="oval"/>
          </a:ln>
          <a:effectLst/>
        </p:spPr>
      </p:cxnSp>
      <p:cxnSp>
        <p:nvCxnSpPr>
          <p:cNvPr id="16" name="Straight Arrow Connector 15">
            <a:extLst>
              <a:ext uri="{FF2B5EF4-FFF2-40B4-BE49-F238E27FC236}">
                <a16:creationId xmlns:a16="http://schemas.microsoft.com/office/drawing/2014/main" id="{69AC9C94-D9E1-4FC8-8B98-53B0322E00C8}"/>
              </a:ext>
            </a:extLst>
          </p:cNvPr>
          <p:cNvCxnSpPr/>
          <p:nvPr/>
        </p:nvCxnSpPr>
        <p:spPr>
          <a:xfrm flipV="1">
            <a:off x="466515" y="3902003"/>
            <a:ext cx="0" cy="1249034"/>
          </a:xfrm>
          <a:prstGeom prst="straightConnector1">
            <a:avLst/>
          </a:prstGeom>
          <a:noFill/>
          <a:ln w="6350" cap="flat" cmpd="sng" algn="ctr">
            <a:solidFill>
              <a:srgbClr val="C00000"/>
            </a:solidFill>
            <a:prstDash val="solid"/>
            <a:miter lim="800000"/>
            <a:headEnd type="oval"/>
            <a:tailEnd type="none"/>
          </a:ln>
          <a:effectLst/>
        </p:spPr>
      </p:cxnSp>
      <p:cxnSp>
        <p:nvCxnSpPr>
          <p:cNvPr id="21" name="Straight Arrow Connector 20">
            <a:extLst>
              <a:ext uri="{FF2B5EF4-FFF2-40B4-BE49-F238E27FC236}">
                <a16:creationId xmlns:a16="http://schemas.microsoft.com/office/drawing/2014/main" id="{833548B5-34CC-447A-BC60-8929FF274FB0}"/>
              </a:ext>
            </a:extLst>
          </p:cNvPr>
          <p:cNvCxnSpPr>
            <a:cxnSpLocks/>
          </p:cNvCxnSpPr>
          <p:nvPr/>
        </p:nvCxnSpPr>
        <p:spPr>
          <a:xfrm flipV="1">
            <a:off x="2384260" y="3799325"/>
            <a:ext cx="0" cy="837970"/>
          </a:xfrm>
          <a:prstGeom prst="straightConnector1">
            <a:avLst/>
          </a:prstGeom>
          <a:noFill/>
          <a:ln w="6350" cap="flat" cmpd="sng" algn="ctr">
            <a:solidFill>
              <a:srgbClr val="C00000"/>
            </a:solidFill>
            <a:prstDash val="solid"/>
            <a:miter lim="800000"/>
            <a:headEnd type="oval"/>
            <a:tailEnd type="none"/>
          </a:ln>
          <a:effectLst/>
        </p:spPr>
      </p:cxnSp>
      <p:cxnSp>
        <p:nvCxnSpPr>
          <p:cNvPr id="23" name="Straight Connector 22">
            <a:extLst>
              <a:ext uri="{FF2B5EF4-FFF2-40B4-BE49-F238E27FC236}">
                <a16:creationId xmlns:a16="http://schemas.microsoft.com/office/drawing/2014/main" id="{F4F7F93D-F57F-489C-BB94-99EE3A778EE5}"/>
              </a:ext>
            </a:extLst>
          </p:cNvPr>
          <p:cNvCxnSpPr>
            <a:cxnSpLocks/>
          </p:cNvCxnSpPr>
          <p:nvPr/>
        </p:nvCxnSpPr>
        <p:spPr>
          <a:xfrm>
            <a:off x="408050" y="3824969"/>
            <a:ext cx="8283187" cy="20507"/>
          </a:xfrm>
          <a:prstGeom prst="line">
            <a:avLst/>
          </a:prstGeom>
          <a:ln w="38100">
            <a:solidFill>
              <a:srgbClr val="53565A"/>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B809BE3-5B84-496E-B2AA-42D7EB0AA96A}"/>
              </a:ext>
            </a:extLst>
          </p:cNvPr>
          <p:cNvSpPr/>
          <p:nvPr/>
        </p:nvSpPr>
        <p:spPr>
          <a:xfrm>
            <a:off x="381545" y="3747935"/>
            <a:ext cx="154068" cy="154068"/>
          </a:xfrm>
          <a:prstGeom prst="ellipse">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7B341C5F-F523-4EA8-90B5-C062A9024437}"/>
              </a:ext>
            </a:extLst>
          </p:cNvPr>
          <p:cNvSpPr/>
          <p:nvPr/>
        </p:nvSpPr>
        <p:spPr>
          <a:xfrm>
            <a:off x="1854637" y="3747935"/>
            <a:ext cx="154068" cy="154068"/>
          </a:xfrm>
          <a:prstGeom prst="ellipse">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07DCA814-6794-41C9-BE0F-C4BE25B00DD5}"/>
              </a:ext>
            </a:extLst>
          </p:cNvPr>
          <p:cNvSpPr/>
          <p:nvPr/>
        </p:nvSpPr>
        <p:spPr>
          <a:xfrm>
            <a:off x="4924420" y="3759256"/>
            <a:ext cx="154068" cy="154068"/>
          </a:xfrm>
          <a:prstGeom prst="ellipse">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4682C99-136C-42AF-A3A5-C096A5792208}"/>
              </a:ext>
            </a:extLst>
          </p:cNvPr>
          <p:cNvSpPr txBox="1"/>
          <p:nvPr/>
        </p:nvSpPr>
        <p:spPr>
          <a:xfrm>
            <a:off x="2003261" y="1413204"/>
            <a:ext cx="1481211" cy="1287788"/>
          </a:xfrm>
          <a:prstGeom prst="rect">
            <a:avLst/>
          </a:prstGeom>
          <a:noFill/>
        </p:spPr>
        <p:txBody>
          <a:bodyPr wrap="square" rtlCol="0">
            <a:spAutoFit/>
          </a:bodyPr>
          <a:lstStyle/>
          <a:p>
            <a:pPr defTabSz="685800">
              <a:defRPr/>
            </a:pPr>
            <a:r>
              <a:rPr lang="en-AU" sz="1200" b="1" kern="0" dirty="0">
                <a:solidFill>
                  <a:srgbClr val="364283"/>
                </a:solidFill>
                <a:latin typeface="Arial" panose="020B0604020202020204" pitchFamily="34" charset="0"/>
                <a:cs typeface="Arial" panose="020B0604020202020204" pitchFamily="34" charset="0"/>
              </a:rPr>
              <a:t>27 April 2021</a:t>
            </a:r>
          </a:p>
          <a:p>
            <a:pPr>
              <a:lnSpc>
                <a:spcPct val="107000"/>
              </a:lnSpc>
              <a:spcAft>
                <a:spcPts val="800"/>
              </a:spcAft>
            </a:pPr>
            <a:r>
              <a:rPr lang="en-GB" sz="1200" b="1" dirty="0">
                <a:solidFill>
                  <a:schemeClr val="accent1">
                    <a:lumMod val="50000"/>
                  </a:schemeClr>
                </a:solidFill>
                <a:latin typeface="Arial" panose="020B0604020202020204" pitchFamily="34" charset="0"/>
                <a:cs typeface="Arial" panose="020B0604020202020204" pitchFamily="34" charset="0"/>
              </a:rPr>
              <a:t>Download the Guidelines </a:t>
            </a:r>
            <a:r>
              <a:rPr lang="en-GB" sz="1200" dirty="0">
                <a:solidFill>
                  <a:schemeClr val="accent1">
                    <a:lumMod val="50000"/>
                  </a:schemeClr>
                </a:solidFill>
                <a:latin typeface="Arial" panose="020B0604020202020204" pitchFamily="34" charset="0"/>
                <a:cs typeface="Arial" panose="020B0604020202020204" pitchFamily="34" charset="0"/>
              </a:rPr>
              <a:t>and the </a:t>
            </a:r>
            <a:r>
              <a:rPr lang="en-GB" sz="1200" b="1" dirty="0">
                <a:solidFill>
                  <a:schemeClr val="accent1">
                    <a:lumMod val="50000"/>
                  </a:schemeClr>
                </a:solidFill>
                <a:latin typeface="Arial" panose="020B0604020202020204" pitchFamily="34" charset="0"/>
                <a:cs typeface="Arial" panose="020B0604020202020204" pitchFamily="34" charset="0"/>
              </a:rPr>
              <a:t>Delivery Plan Template </a:t>
            </a:r>
            <a:r>
              <a:rPr lang="en-GB" sz="1200" dirty="0">
                <a:solidFill>
                  <a:schemeClr val="accent1">
                    <a:lumMod val="50000"/>
                  </a:schemeClr>
                </a:solidFill>
                <a:latin typeface="Arial" panose="020B0604020202020204" pitchFamily="34" charset="0"/>
                <a:cs typeface="Arial" panose="020B0604020202020204" pitchFamily="34" charset="0"/>
              </a:rPr>
              <a:t>from the DET website</a:t>
            </a:r>
            <a:r>
              <a:rPr lang="en-GB" sz="1400" dirty="0">
                <a:latin typeface="Calibri Light" panose="020F0302020204030204" pitchFamily="34" charset="0"/>
                <a:cs typeface="Calibri Light" panose="020F0302020204030204" pitchFamily="34" charset="0"/>
              </a:rPr>
              <a:t>.</a:t>
            </a:r>
            <a:endParaRPr lang="en-AU" sz="14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37" name="TextBox 36">
            <a:extLst>
              <a:ext uri="{FF2B5EF4-FFF2-40B4-BE49-F238E27FC236}">
                <a16:creationId xmlns:a16="http://schemas.microsoft.com/office/drawing/2014/main" id="{02E6D48C-F872-46B0-BBEF-703671466458}"/>
              </a:ext>
            </a:extLst>
          </p:cNvPr>
          <p:cNvSpPr txBox="1"/>
          <p:nvPr/>
        </p:nvSpPr>
        <p:spPr>
          <a:xfrm>
            <a:off x="3590752" y="1138104"/>
            <a:ext cx="1487736" cy="1600951"/>
          </a:xfrm>
          <a:prstGeom prst="rect">
            <a:avLst/>
          </a:prstGeom>
          <a:noFill/>
        </p:spPr>
        <p:txBody>
          <a:bodyPr wrap="square" rtlCol="0">
            <a:spAutoFit/>
          </a:bodyPr>
          <a:lstStyle/>
          <a:p>
            <a:pPr>
              <a:lnSpc>
                <a:spcPct val="107000"/>
              </a:lnSpc>
              <a:spcAft>
                <a:spcPts val="800"/>
              </a:spcAft>
            </a:pPr>
            <a:r>
              <a:rPr lang="en-AU" sz="1200" b="1" dirty="0">
                <a:solidFill>
                  <a:schemeClr val="accent1">
                    <a:lumMod val="50000"/>
                  </a:schemeClr>
                </a:solidFill>
                <a:latin typeface="Arial" panose="020B0604020202020204" pitchFamily="34" charset="0"/>
                <a:cs typeface="Arial" panose="020B0604020202020204" pitchFamily="34" charset="0"/>
              </a:rPr>
              <a:t>29 April 2021</a:t>
            </a:r>
          </a:p>
          <a:p>
            <a:pPr>
              <a:lnSpc>
                <a:spcPct val="107000"/>
              </a:lnSpc>
              <a:spcAft>
                <a:spcPts val="800"/>
              </a:spcAft>
            </a:pPr>
            <a:r>
              <a:rPr lang="en-AU" sz="1200" b="1" dirty="0">
                <a:solidFill>
                  <a:schemeClr val="accent1">
                    <a:lumMod val="50000"/>
                  </a:schemeClr>
                </a:solidFill>
                <a:latin typeface="Arial" panose="020B0604020202020204" pitchFamily="34" charset="0"/>
                <a:cs typeface="Arial" panose="020B0604020202020204" pitchFamily="34" charset="0"/>
              </a:rPr>
              <a:t>Participate</a:t>
            </a:r>
            <a:r>
              <a:rPr lang="en-AU" sz="1200" dirty="0">
                <a:solidFill>
                  <a:schemeClr val="accent1">
                    <a:lumMod val="50000"/>
                  </a:schemeClr>
                </a:solidFill>
                <a:latin typeface="Arial" panose="020B0604020202020204" pitchFamily="34" charset="0"/>
                <a:cs typeface="Arial" panose="020B0604020202020204" pitchFamily="34" charset="0"/>
              </a:rPr>
              <a:t> in an Information Session and review the information on the DET website</a:t>
            </a:r>
            <a:r>
              <a:rPr lang="en-AU" sz="1400" dirty="0">
                <a:latin typeface="Calibri Light" panose="020F0302020204030204" pitchFamily="34" charset="0"/>
                <a:cs typeface="Calibri Light" panose="020F0302020204030204" pitchFamily="34" charset="0"/>
              </a:rPr>
              <a:t>. </a:t>
            </a:r>
            <a:endParaRPr lang="en-AU" sz="1400"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39" name="Oval 38">
            <a:extLst>
              <a:ext uri="{FF2B5EF4-FFF2-40B4-BE49-F238E27FC236}">
                <a16:creationId xmlns:a16="http://schemas.microsoft.com/office/drawing/2014/main" id="{B6382A39-F001-4506-845D-64AC0ACE2F1C}"/>
              </a:ext>
            </a:extLst>
          </p:cNvPr>
          <p:cNvSpPr/>
          <p:nvPr/>
        </p:nvSpPr>
        <p:spPr>
          <a:xfrm>
            <a:off x="3370885" y="3779911"/>
            <a:ext cx="154068" cy="154068"/>
          </a:xfrm>
          <a:prstGeom prst="ellipse">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D694D406-C44C-491B-878B-2A1206C9BA1B}"/>
              </a:ext>
            </a:extLst>
          </p:cNvPr>
          <p:cNvSpPr/>
          <p:nvPr/>
        </p:nvSpPr>
        <p:spPr>
          <a:xfrm>
            <a:off x="6587437" y="3768442"/>
            <a:ext cx="154068" cy="154068"/>
          </a:xfrm>
          <a:prstGeom prst="ellipse">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1A965190-5B31-4626-BF3D-A6AC096C59B9}"/>
              </a:ext>
            </a:extLst>
          </p:cNvPr>
          <p:cNvSpPr/>
          <p:nvPr/>
        </p:nvSpPr>
        <p:spPr>
          <a:xfrm>
            <a:off x="8547554" y="3768045"/>
            <a:ext cx="154068" cy="154068"/>
          </a:xfrm>
          <a:prstGeom prst="ellipse">
            <a:avLst/>
          </a:prstGeom>
          <a:solidFill>
            <a:srgbClr val="5356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48BD38AE-7445-4AAE-975D-B8B542FB4371}"/>
              </a:ext>
            </a:extLst>
          </p:cNvPr>
          <p:cNvSpPr txBox="1"/>
          <p:nvPr/>
        </p:nvSpPr>
        <p:spPr>
          <a:xfrm>
            <a:off x="535613" y="4270609"/>
            <a:ext cx="1640794" cy="1366336"/>
          </a:xfrm>
          <a:prstGeom prst="rect">
            <a:avLst/>
          </a:prstGeom>
          <a:noFill/>
          <a:ln>
            <a:noFill/>
          </a:ln>
        </p:spPr>
        <p:txBody>
          <a:bodyPr wrap="square" rtlCol="0" anchor="b" anchorCtr="0">
            <a:spAutoFit/>
          </a:bodyPr>
          <a:lstStyle/>
          <a:p>
            <a:pPr>
              <a:lnSpc>
                <a:spcPct val="107000"/>
              </a:lnSpc>
              <a:spcAft>
                <a:spcPts val="800"/>
              </a:spcAft>
            </a:pPr>
            <a:r>
              <a:rPr lang="en-AU" sz="1200" b="1" dirty="0">
                <a:latin typeface="Arial" panose="020B0604020202020204" pitchFamily="34" charset="0"/>
                <a:cs typeface="Arial" panose="020B0604020202020204" pitchFamily="34" charset="0"/>
              </a:rPr>
              <a:t>From mid-May 2021</a:t>
            </a:r>
          </a:p>
          <a:p>
            <a:pPr>
              <a:lnSpc>
                <a:spcPct val="107000"/>
              </a:lnSpc>
              <a:spcAft>
                <a:spcPts val="800"/>
              </a:spcAft>
            </a:pPr>
            <a:r>
              <a:rPr lang="en-AU" sz="1200" dirty="0">
                <a:latin typeface="Arial" panose="020B0604020202020204" pitchFamily="34" charset="0"/>
                <a:cs typeface="Arial" panose="020B0604020202020204" pitchFamily="34" charset="0"/>
              </a:rPr>
              <a:t>Regional office will review your </a:t>
            </a:r>
            <a:r>
              <a:rPr lang="en-AU" sz="1200" dirty="0" err="1">
                <a:latin typeface="Arial" panose="020B0604020202020204" pitchFamily="34" charset="0"/>
                <a:cs typeface="Arial" panose="020B0604020202020204" pitchFamily="34" charset="0"/>
              </a:rPr>
              <a:t>EoI</a:t>
            </a:r>
            <a:r>
              <a:rPr lang="en-AU" sz="1200" dirty="0">
                <a:latin typeface="Arial" panose="020B0604020202020204" pitchFamily="34" charset="0"/>
                <a:cs typeface="Arial" panose="020B0604020202020204" pitchFamily="34" charset="0"/>
              </a:rPr>
              <a:t> application and </a:t>
            </a:r>
            <a:r>
              <a:rPr lang="en-AU" sz="1200" b="1" dirty="0">
                <a:latin typeface="Arial" panose="020B0604020202020204" pitchFamily="34" charset="0"/>
                <a:cs typeface="Arial" panose="020B0604020202020204" pitchFamily="34" charset="0"/>
              </a:rPr>
              <a:t> send notification by email </a:t>
            </a:r>
            <a:r>
              <a:rPr lang="en-AU" sz="1200" dirty="0">
                <a:latin typeface="Arial" panose="020B0604020202020204" pitchFamily="34" charset="0"/>
                <a:cs typeface="Arial" panose="020B0604020202020204" pitchFamily="34" charset="0"/>
              </a:rPr>
              <a:t>to</a:t>
            </a:r>
            <a:r>
              <a:rPr lang="en-AU" sz="1200" b="1"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you.</a:t>
            </a:r>
            <a:endParaRPr lang="en-AU" sz="1200" dirty="0">
              <a:latin typeface="Arial" panose="020B0604020202020204" pitchFamily="34" charset="0"/>
              <a:ea typeface="Calibri" panose="020F050202020403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284B6E18-7CFC-4889-92EC-8546152F169C}"/>
              </a:ext>
            </a:extLst>
          </p:cNvPr>
          <p:cNvSpPr txBox="1"/>
          <p:nvPr/>
        </p:nvSpPr>
        <p:spPr>
          <a:xfrm>
            <a:off x="2384260" y="4190061"/>
            <a:ext cx="2069383" cy="971100"/>
          </a:xfrm>
          <a:prstGeom prst="rect">
            <a:avLst/>
          </a:prstGeom>
          <a:noFill/>
          <a:ln>
            <a:noFill/>
          </a:ln>
        </p:spPr>
        <p:txBody>
          <a:bodyPr wrap="square" rtlCol="0" anchor="b" anchorCtr="0">
            <a:spAutoFit/>
          </a:bodyPr>
          <a:lstStyle/>
          <a:p>
            <a:pPr>
              <a:lnSpc>
                <a:spcPct val="107000"/>
              </a:lnSpc>
              <a:spcAft>
                <a:spcPts val="800"/>
              </a:spcAft>
            </a:pPr>
            <a:r>
              <a:rPr lang="en-AU" sz="1200" b="1" dirty="0">
                <a:latin typeface="Arial" panose="020B0604020202020204" pitchFamily="34" charset="0"/>
                <a:cs typeface="Arial" panose="020B0604020202020204" pitchFamily="34" charset="0"/>
              </a:rPr>
              <a:t>June 2021</a:t>
            </a:r>
            <a:endParaRPr lang="en-AU" sz="12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1200" b="1" dirty="0">
                <a:latin typeface="Arial" panose="020B0604020202020204" pitchFamily="34" charset="0"/>
                <a:cs typeface="Arial" panose="020B0604020202020204" pitchFamily="34" charset="0"/>
              </a:rPr>
              <a:t>Service Plan(s) and Commitments </a:t>
            </a:r>
            <a:r>
              <a:rPr lang="en-AU" sz="1200" dirty="0">
                <a:latin typeface="Arial" panose="020B0604020202020204" pitchFamily="34" charset="0"/>
                <a:cs typeface="Arial" panose="020B0604020202020204" pitchFamily="34" charset="0"/>
              </a:rPr>
              <a:t>will be created in</a:t>
            </a:r>
            <a:r>
              <a:rPr lang="en-AU" sz="1200" b="1" dirty="0">
                <a:latin typeface="Arial" panose="020B0604020202020204" pitchFamily="34" charset="0"/>
                <a:cs typeface="Arial" panose="020B0604020202020204" pitchFamily="34" charset="0"/>
              </a:rPr>
              <a:t> SAMS2.</a:t>
            </a:r>
            <a:endParaRPr lang="en-AU" sz="1200" dirty="0">
              <a:latin typeface="Arial" panose="020B0604020202020204" pitchFamily="34" charset="0"/>
              <a:ea typeface="Calibri" panose="020F050202020403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CD5E219A-8D71-4554-9361-C3D5A9F717B8}"/>
              </a:ext>
            </a:extLst>
          </p:cNvPr>
          <p:cNvSpPr txBox="1"/>
          <p:nvPr/>
        </p:nvSpPr>
        <p:spPr>
          <a:xfrm>
            <a:off x="6543978" y="4277840"/>
            <a:ext cx="2020945" cy="1200329"/>
          </a:xfrm>
          <a:prstGeom prst="rect">
            <a:avLst/>
          </a:prstGeom>
          <a:noFill/>
          <a:ln>
            <a:noFill/>
          </a:ln>
        </p:spPr>
        <p:txBody>
          <a:bodyPr wrap="square" rtlCol="0" anchor="b" anchorCtr="0">
            <a:spAutoFit/>
          </a:bodyPr>
          <a:lstStyle/>
          <a:p>
            <a:pPr>
              <a:lnSpc>
                <a:spcPct val="100000"/>
              </a:lnSpc>
              <a:spcAft>
                <a:spcPts val="0"/>
              </a:spcAft>
            </a:pPr>
            <a:r>
              <a:rPr lang="en-AU" sz="1200" b="1" dirty="0">
                <a:latin typeface="Arial" panose="020B0604020202020204" pitchFamily="34" charset="0"/>
                <a:ea typeface="Calibri" panose="020F0502020204030204" pitchFamily="34" charset="0"/>
                <a:cs typeface="Arial" panose="020B0604020202020204" pitchFamily="34" charset="0"/>
              </a:rPr>
              <a:t>Reporting and payments</a:t>
            </a:r>
          </a:p>
          <a:p>
            <a:pPr>
              <a:lnSpc>
                <a:spcPct val="100000"/>
              </a:lnSpc>
              <a:spcAft>
                <a:spcPts val="0"/>
              </a:spcAft>
            </a:pPr>
            <a:r>
              <a:rPr lang="en-AU" sz="1200" dirty="0">
                <a:latin typeface="Arial" panose="020B0604020202020204" pitchFamily="34" charset="0"/>
                <a:ea typeface="Calibri" panose="020F0502020204030204" pitchFamily="34" charset="0"/>
                <a:cs typeface="Arial" panose="020B0604020202020204" pitchFamily="34" charset="0"/>
              </a:rPr>
              <a:t>Date reporting requirements are aligned to the pre-accredited payment dates with associated milestones.</a:t>
            </a:r>
          </a:p>
        </p:txBody>
      </p:sp>
      <p:cxnSp>
        <p:nvCxnSpPr>
          <p:cNvPr id="50" name="Straight Arrow Connector 49">
            <a:extLst>
              <a:ext uri="{FF2B5EF4-FFF2-40B4-BE49-F238E27FC236}">
                <a16:creationId xmlns:a16="http://schemas.microsoft.com/office/drawing/2014/main" id="{80D7E912-FC03-410C-9B51-45ADF27F953E}"/>
              </a:ext>
            </a:extLst>
          </p:cNvPr>
          <p:cNvCxnSpPr>
            <a:cxnSpLocks/>
          </p:cNvCxnSpPr>
          <p:nvPr/>
        </p:nvCxnSpPr>
        <p:spPr>
          <a:xfrm flipV="1">
            <a:off x="4464119" y="3841129"/>
            <a:ext cx="0" cy="685391"/>
          </a:xfrm>
          <a:prstGeom prst="straightConnector1">
            <a:avLst/>
          </a:prstGeom>
          <a:noFill/>
          <a:ln w="6350" cap="flat" cmpd="sng" algn="ctr">
            <a:solidFill>
              <a:srgbClr val="C00000"/>
            </a:solidFill>
            <a:prstDash val="solid"/>
            <a:miter lim="800000"/>
            <a:headEnd type="oval"/>
            <a:tailEnd type="none"/>
          </a:ln>
          <a:effectLst/>
        </p:spPr>
      </p:cxnSp>
      <p:cxnSp>
        <p:nvCxnSpPr>
          <p:cNvPr id="53" name="Straight Arrow Connector 52">
            <a:extLst>
              <a:ext uri="{FF2B5EF4-FFF2-40B4-BE49-F238E27FC236}">
                <a16:creationId xmlns:a16="http://schemas.microsoft.com/office/drawing/2014/main" id="{BD0A712F-D763-4348-9589-3DC61BA371DC}"/>
              </a:ext>
            </a:extLst>
          </p:cNvPr>
          <p:cNvCxnSpPr>
            <a:cxnSpLocks/>
            <a:stCxn id="25" idx="0"/>
          </p:cNvCxnSpPr>
          <p:nvPr/>
        </p:nvCxnSpPr>
        <p:spPr>
          <a:xfrm flipH="1" flipV="1">
            <a:off x="1920601" y="2541383"/>
            <a:ext cx="11070" cy="1206552"/>
          </a:xfrm>
          <a:prstGeom prst="straightConnector1">
            <a:avLst/>
          </a:prstGeom>
          <a:noFill/>
          <a:ln w="6350" cap="flat" cmpd="sng" algn="ctr">
            <a:solidFill>
              <a:srgbClr val="364283"/>
            </a:solidFill>
            <a:prstDash val="solid"/>
            <a:miter lim="800000"/>
            <a:tailEnd type="oval"/>
          </a:ln>
          <a:effectLst/>
        </p:spPr>
      </p:cxnSp>
      <p:cxnSp>
        <p:nvCxnSpPr>
          <p:cNvPr id="54" name="Straight Arrow Connector 53">
            <a:extLst>
              <a:ext uri="{FF2B5EF4-FFF2-40B4-BE49-F238E27FC236}">
                <a16:creationId xmlns:a16="http://schemas.microsoft.com/office/drawing/2014/main" id="{908CF530-CAEF-4212-BCFB-0959BE9BEFB3}"/>
              </a:ext>
            </a:extLst>
          </p:cNvPr>
          <p:cNvCxnSpPr>
            <a:cxnSpLocks/>
          </p:cNvCxnSpPr>
          <p:nvPr/>
        </p:nvCxnSpPr>
        <p:spPr>
          <a:xfrm flipV="1">
            <a:off x="4159380" y="3066448"/>
            <a:ext cx="0" cy="725104"/>
          </a:xfrm>
          <a:prstGeom prst="straightConnector1">
            <a:avLst/>
          </a:prstGeom>
          <a:noFill/>
          <a:ln w="6350" cap="flat" cmpd="sng" algn="ctr">
            <a:solidFill>
              <a:srgbClr val="364283"/>
            </a:solidFill>
            <a:prstDash val="solid"/>
            <a:miter lim="800000"/>
            <a:tailEnd type="oval"/>
          </a:ln>
          <a:effectLst/>
        </p:spPr>
      </p:cxnSp>
      <p:cxnSp>
        <p:nvCxnSpPr>
          <p:cNvPr id="57" name="Straight Arrow Connector 56">
            <a:extLst>
              <a:ext uri="{FF2B5EF4-FFF2-40B4-BE49-F238E27FC236}">
                <a16:creationId xmlns:a16="http://schemas.microsoft.com/office/drawing/2014/main" id="{49299D48-513E-4D76-94CB-064D9E9A112F}"/>
              </a:ext>
            </a:extLst>
          </p:cNvPr>
          <p:cNvCxnSpPr>
            <a:cxnSpLocks/>
          </p:cNvCxnSpPr>
          <p:nvPr/>
        </p:nvCxnSpPr>
        <p:spPr>
          <a:xfrm flipV="1">
            <a:off x="8500397" y="3030357"/>
            <a:ext cx="9057" cy="768968"/>
          </a:xfrm>
          <a:prstGeom prst="straightConnector1">
            <a:avLst/>
          </a:prstGeom>
          <a:noFill/>
          <a:ln w="6350" cap="flat" cmpd="sng" algn="ctr">
            <a:solidFill>
              <a:srgbClr val="364283"/>
            </a:solidFill>
            <a:prstDash val="solid"/>
            <a:miter lim="800000"/>
            <a:tailEnd type="oval"/>
          </a:ln>
          <a:effectLst/>
        </p:spPr>
      </p:cxnSp>
      <p:sp>
        <p:nvSpPr>
          <p:cNvPr id="69" name="Right Triangle 68">
            <a:extLst>
              <a:ext uri="{FF2B5EF4-FFF2-40B4-BE49-F238E27FC236}">
                <a16:creationId xmlns:a16="http://schemas.microsoft.com/office/drawing/2014/main" id="{22281CF5-69F5-40C1-83B0-53D4C4CC7D0F}"/>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TextBox 30">
            <a:extLst>
              <a:ext uri="{FF2B5EF4-FFF2-40B4-BE49-F238E27FC236}">
                <a16:creationId xmlns:a16="http://schemas.microsoft.com/office/drawing/2014/main" id="{FBE795AF-E18A-4F8D-A3C5-6633A7C08462}"/>
              </a:ext>
            </a:extLst>
          </p:cNvPr>
          <p:cNvSpPr txBox="1"/>
          <p:nvPr/>
        </p:nvSpPr>
        <p:spPr>
          <a:xfrm>
            <a:off x="5147899" y="2183144"/>
            <a:ext cx="3387753" cy="1168718"/>
          </a:xfrm>
          <a:prstGeom prst="rect">
            <a:avLst/>
          </a:prstGeom>
          <a:noFill/>
          <a:ln>
            <a:noFill/>
          </a:ln>
        </p:spPr>
        <p:txBody>
          <a:bodyPr wrap="square" rtlCol="0" anchor="b" anchorCtr="0">
            <a:spAutoFit/>
          </a:bodyPr>
          <a:lstStyle/>
          <a:p>
            <a:pPr>
              <a:lnSpc>
                <a:spcPct val="107000"/>
              </a:lnSpc>
              <a:spcAft>
                <a:spcPts val="800"/>
              </a:spcAft>
            </a:pPr>
            <a:r>
              <a:rPr lang="en-AU" sz="1200" b="1" dirty="0">
                <a:latin typeface="Arial" panose="020B0604020202020204" pitchFamily="34" charset="0"/>
                <a:cs typeface="Arial" panose="020B0604020202020204" pitchFamily="34" charset="0"/>
              </a:rPr>
              <a:t>By 7 May 2021</a:t>
            </a:r>
          </a:p>
          <a:p>
            <a:pPr>
              <a:lnSpc>
                <a:spcPct val="107000"/>
              </a:lnSpc>
              <a:spcAft>
                <a:spcPts val="800"/>
              </a:spcAft>
            </a:pPr>
            <a:r>
              <a:rPr lang="en-AU" sz="1200" b="1" dirty="0">
                <a:latin typeface="Arial" panose="020B0604020202020204" pitchFamily="34" charset="0"/>
                <a:cs typeface="Arial" panose="020B0604020202020204" pitchFamily="34" charset="0"/>
              </a:rPr>
              <a:t>Complete &amp; submit </a:t>
            </a:r>
            <a:r>
              <a:rPr lang="en-AU" sz="1200" dirty="0">
                <a:latin typeface="Arial" panose="020B0604020202020204" pitchFamily="34" charset="0"/>
                <a:cs typeface="Arial" panose="020B0604020202020204" pitchFamily="34" charset="0"/>
              </a:rPr>
              <a:t>your </a:t>
            </a:r>
            <a:r>
              <a:rPr lang="en-AU" sz="1200" dirty="0" err="1">
                <a:latin typeface="Arial" panose="020B0604020202020204" pitchFamily="34" charset="0"/>
                <a:cs typeface="Arial" panose="020B0604020202020204" pitchFamily="34" charset="0"/>
              </a:rPr>
              <a:t>EoI</a:t>
            </a:r>
            <a:r>
              <a:rPr lang="en-AU" sz="1200" dirty="0">
                <a:latin typeface="Arial" panose="020B0604020202020204" pitchFamily="34" charset="0"/>
                <a:cs typeface="Arial" panose="020B0604020202020204" pitchFamily="34" charset="0"/>
              </a:rPr>
              <a:t> in </a:t>
            </a:r>
            <a:r>
              <a:rPr lang="en-AU" sz="1200" b="1" dirty="0">
                <a:latin typeface="Arial" panose="020B0604020202020204" pitchFamily="34" charset="0"/>
                <a:cs typeface="Arial" panose="020B0604020202020204" pitchFamily="34" charset="0"/>
              </a:rPr>
              <a:t>ONE email</a:t>
            </a:r>
            <a:r>
              <a:rPr lang="en-AU" sz="1200" dirty="0">
                <a:latin typeface="Arial" panose="020B0604020202020204" pitchFamily="34" charset="0"/>
                <a:cs typeface="Arial" panose="020B0604020202020204" pitchFamily="34" charset="0"/>
              </a:rPr>
              <a:t>, including Delivery Plans and preferably A-Frames for delivery hours to: </a:t>
            </a:r>
            <a:r>
              <a:rPr lang="en-AU" sz="1200" b="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training.participation@education.vic.gov.au</a:t>
            </a:r>
            <a:r>
              <a:rPr lang="en-AU" sz="1200" b="1" dirty="0">
                <a:latin typeface="Arial" panose="020B06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E4B487DF-FA92-4766-839B-9D976FCDFD3A}"/>
              </a:ext>
            </a:extLst>
          </p:cNvPr>
          <p:cNvSpPr txBox="1"/>
          <p:nvPr/>
        </p:nvSpPr>
        <p:spPr>
          <a:xfrm>
            <a:off x="4564779" y="4202831"/>
            <a:ext cx="1958583" cy="1754326"/>
          </a:xfrm>
          <a:prstGeom prst="rect">
            <a:avLst/>
          </a:prstGeom>
          <a:noFill/>
          <a:ln>
            <a:noFill/>
          </a:ln>
        </p:spPr>
        <p:txBody>
          <a:bodyPr wrap="square" rtlCol="0" anchor="b" anchorCtr="0">
            <a:spAutoFit/>
          </a:bodyPr>
          <a:lstStyle/>
          <a:p>
            <a:pPr>
              <a:lnSpc>
                <a:spcPct val="100000"/>
              </a:lnSpc>
              <a:spcAft>
                <a:spcPts val="0"/>
              </a:spcAft>
            </a:pPr>
            <a:r>
              <a:rPr lang="en-US" sz="1200" b="1" dirty="0"/>
              <a:t>June 2021</a:t>
            </a:r>
          </a:p>
          <a:p>
            <a:pPr>
              <a:lnSpc>
                <a:spcPct val="100000"/>
              </a:lnSpc>
              <a:spcAft>
                <a:spcPts val="0"/>
              </a:spcAft>
            </a:pPr>
            <a:r>
              <a:rPr lang="en-US" sz="1200" dirty="0"/>
              <a:t>On publication of Agreement a system generated email will be sent to your </a:t>
            </a:r>
            <a:r>
              <a:rPr lang="en-US" sz="1200" dirty="0" err="1"/>
              <a:t>authorised</a:t>
            </a:r>
            <a:r>
              <a:rPr lang="en-US" sz="1200" dirty="0"/>
              <a:t> signatory for notification. SAMS2 will auto-approve on behalf of the signatory after 5 days.</a:t>
            </a:r>
            <a:endParaRPr lang="en-AU" sz="1200" dirty="0">
              <a:latin typeface="Arial" panose="020B0604020202020204" pitchFamily="34" charset="0"/>
              <a:ea typeface="Calibri" panose="020F0502020204030204" pitchFamily="34" charset="0"/>
              <a:cs typeface="Arial" panose="020B0604020202020204" pitchFamily="34" charset="0"/>
            </a:endParaRPr>
          </a:p>
        </p:txBody>
      </p:sp>
      <p:cxnSp>
        <p:nvCxnSpPr>
          <p:cNvPr id="40" name="Straight Arrow Connector 39">
            <a:extLst>
              <a:ext uri="{FF2B5EF4-FFF2-40B4-BE49-F238E27FC236}">
                <a16:creationId xmlns:a16="http://schemas.microsoft.com/office/drawing/2014/main" id="{418641A1-E18A-4832-A279-572708ACBAB6}"/>
              </a:ext>
            </a:extLst>
          </p:cNvPr>
          <p:cNvCxnSpPr>
            <a:cxnSpLocks/>
          </p:cNvCxnSpPr>
          <p:nvPr/>
        </p:nvCxnSpPr>
        <p:spPr>
          <a:xfrm flipV="1">
            <a:off x="8472385" y="3933979"/>
            <a:ext cx="0" cy="946062"/>
          </a:xfrm>
          <a:prstGeom prst="straightConnector1">
            <a:avLst/>
          </a:prstGeom>
          <a:noFill/>
          <a:ln w="6350" cap="flat" cmpd="sng" algn="ctr">
            <a:solidFill>
              <a:srgbClr val="C00000"/>
            </a:solidFill>
            <a:prstDash val="solid"/>
            <a:miter lim="800000"/>
            <a:headEnd type="oval"/>
            <a:tailEnd type="none"/>
          </a:ln>
          <a:effectLst/>
        </p:spPr>
      </p:cxnSp>
    </p:spTree>
    <p:extLst>
      <p:ext uri="{BB962C8B-B14F-4D97-AF65-F5344CB8AC3E}">
        <p14:creationId xmlns:p14="http://schemas.microsoft.com/office/powerpoint/2010/main" val="388698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60" y="498743"/>
            <a:ext cx="8107768" cy="889652"/>
          </a:xfrm>
        </p:spPr>
        <p:txBody>
          <a:bodyPr>
            <a:noAutofit/>
          </a:bodyPr>
          <a:lstStyle/>
          <a:p>
            <a:pPr algn="ctr"/>
            <a:r>
              <a:rPr lang="en-AU" sz="2000" dirty="0">
                <a:latin typeface="Arial" panose="020B0604020202020204" pitchFamily="34" charset="0"/>
                <a:cs typeface="Arial" panose="020B0604020202020204" pitchFamily="34" charset="0"/>
              </a:rPr>
              <a:t>NOTIFICATIONS OF OUTCOMES</a:t>
            </a:r>
          </a:p>
        </p:txBody>
      </p:sp>
      <p:sp>
        <p:nvSpPr>
          <p:cNvPr id="10" name="Content Placeholder 2">
            <a:extLst>
              <a:ext uri="{FF2B5EF4-FFF2-40B4-BE49-F238E27FC236}">
                <a16:creationId xmlns:a16="http://schemas.microsoft.com/office/drawing/2014/main" id="{C63D6912-B81B-4B49-866D-292A577C087F}"/>
              </a:ext>
            </a:extLst>
          </p:cNvPr>
          <p:cNvSpPr>
            <a:spLocks noGrp="1"/>
          </p:cNvSpPr>
          <p:nvPr>
            <p:ph idx="1"/>
          </p:nvPr>
        </p:nvSpPr>
        <p:spPr>
          <a:xfrm>
            <a:off x="869245" y="1388395"/>
            <a:ext cx="6412088" cy="2648138"/>
          </a:xfrm>
        </p:spPr>
        <p:txBody>
          <a:bodyPr>
            <a:normAutofit/>
          </a:bodyPr>
          <a:lstStyle/>
          <a:p>
            <a:pPr marL="285750" indent="-285750">
              <a:spcBef>
                <a:spcPts val="600"/>
              </a:spcBef>
              <a:spcAft>
                <a:spcPts val="6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Providers will be formally </a:t>
            </a:r>
            <a:r>
              <a:rPr lang="en-US" sz="1600" b="1" dirty="0">
                <a:latin typeface="Arial" panose="020B0604020202020204" pitchFamily="34" charset="0"/>
                <a:cs typeface="Arial" panose="020B0604020202020204" pitchFamily="34" charset="0"/>
              </a:rPr>
              <a:t>notified via email </a:t>
            </a:r>
            <a:r>
              <a:rPr lang="en-US" sz="1600" dirty="0">
                <a:latin typeface="Arial" panose="020B0604020202020204" pitchFamily="34" charset="0"/>
                <a:cs typeface="Arial" panose="020B0604020202020204" pitchFamily="34" charset="0"/>
              </a:rPr>
              <a:t>regarding assessment of their </a:t>
            </a:r>
            <a:r>
              <a:rPr lang="en-US" sz="1600" dirty="0" err="1">
                <a:latin typeface="Arial" panose="020B0604020202020204" pitchFamily="34" charset="0"/>
                <a:cs typeface="Arial" panose="020B0604020202020204" pitchFamily="34" charset="0"/>
              </a:rPr>
              <a:t>EoI</a:t>
            </a:r>
            <a:r>
              <a:rPr lang="en-US" sz="1600" dirty="0">
                <a:latin typeface="Arial" panose="020B0604020202020204" pitchFamily="34" charset="0"/>
                <a:cs typeface="Arial" panose="020B0604020202020204" pitchFamily="34" charset="0"/>
              </a:rPr>
              <a:t> applications, and the approved funding outcome.</a:t>
            </a:r>
          </a:p>
          <a:p>
            <a:pPr marL="285750" indent="-285750">
              <a:spcBef>
                <a:spcPts val="600"/>
              </a:spcBef>
              <a:spcAft>
                <a:spcPts val="600"/>
              </a:spcAft>
              <a:buFont typeface="Wingdings" panose="05000000000000000000" pitchFamily="2" charset="2"/>
              <a:buChar char="Ø"/>
            </a:pPr>
            <a:r>
              <a:rPr lang="en-US" sz="1600" b="1" dirty="0">
                <a:latin typeface="Arial" panose="020B0604020202020204" pitchFamily="34" charset="0"/>
                <a:cs typeface="Arial" panose="020B0604020202020204" pitchFamily="34" charset="0"/>
              </a:rPr>
              <a:t>Service Plan(s) and Commitments </a:t>
            </a:r>
            <a:r>
              <a:rPr lang="en-US" sz="1600" dirty="0">
                <a:latin typeface="Arial" panose="020B0604020202020204" pitchFamily="34" charset="0"/>
                <a:cs typeface="Arial" panose="020B0604020202020204" pitchFamily="34" charset="0"/>
              </a:rPr>
              <a:t>will be created in SAMS2 in June 2021.</a:t>
            </a:r>
            <a:r>
              <a:rPr lang="en-US" dirty="0"/>
              <a:t> </a:t>
            </a:r>
            <a:r>
              <a:rPr lang="en-US" sz="1600" dirty="0"/>
              <a:t>On publication of Agreement a system generated email will be sent to your </a:t>
            </a:r>
            <a:r>
              <a:rPr lang="en-US" sz="1600" dirty="0" err="1"/>
              <a:t>authorised</a:t>
            </a:r>
            <a:r>
              <a:rPr lang="en-US" sz="1600" dirty="0"/>
              <a:t> signatory for notification. There is no button to approve. SAMS will auto-approve on behalf of </a:t>
            </a:r>
            <a:r>
              <a:rPr lang="en-US" sz="1600" dirty="0" err="1"/>
              <a:t>authorised</a:t>
            </a:r>
            <a:r>
              <a:rPr lang="en-US" sz="1600" dirty="0"/>
              <a:t> signatory after 5 days.</a:t>
            </a:r>
            <a:endParaRPr lang="en-US" sz="1600" dirty="0">
              <a:latin typeface="Arial" panose="020B0604020202020204" pitchFamily="34"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Check and ensure that your </a:t>
            </a:r>
            <a:r>
              <a:rPr lang="en-US" sz="1600" dirty="0" err="1">
                <a:latin typeface="Arial" panose="020B0604020202020204" pitchFamily="34" charset="0"/>
                <a:cs typeface="Arial" panose="020B0604020202020204" pitchFamily="34" charset="0"/>
              </a:rPr>
              <a:t>organisation’s</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contact details </a:t>
            </a:r>
            <a:r>
              <a:rPr lang="en-US" sz="1600"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signatories</a:t>
            </a:r>
            <a:r>
              <a:rPr lang="en-US" sz="1600" dirty="0">
                <a:latin typeface="Arial" panose="020B0604020202020204" pitchFamily="34" charset="0"/>
                <a:cs typeface="Arial" panose="020B0604020202020204" pitchFamily="34" charset="0"/>
              </a:rPr>
              <a:t> are up to date in SAMS2.</a:t>
            </a:r>
          </a:p>
          <a:p>
            <a:pPr>
              <a:spcBef>
                <a:spcPts val="600"/>
              </a:spcBef>
              <a:spcAft>
                <a:spcPts val="600"/>
              </a:spcAft>
            </a:pPr>
            <a:endParaRPr lang="en-AU" sz="1800" dirty="0"/>
          </a:p>
        </p:txBody>
      </p:sp>
      <p:sp>
        <p:nvSpPr>
          <p:cNvPr id="8" name="Right Triangle 7">
            <a:extLst>
              <a:ext uri="{FF2B5EF4-FFF2-40B4-BE49-F238E27FC236}">
                <a16:creationId xmlns:a16="http://schemas.microsoft.com/office/drawing/2014/main" id="{A07F5797-C7D6-4F19-BEE9-630F67A0A7DD}"/>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Picture 4" descr="A group of people sitting at a table&#10;&#10;Description automatically generated">
            <a:extLst>
              <a:ext uri="{FF2B5EF4-FFF2-40B4-BE49-F238E27FC236}">
                <a16:creationId xmlns:a16="http://schemas.microsoft.com/office/drawing/2014/main" id="{B8D52C94-83C5-43CB-AAF2-DE06643CB665}"/>
              </a:ext>
            </a:extLst>
          </p:cNvPr>
          <p:cNvPicPr>
            <a:picLocks noChangeAspect="1"/>
          </p:cNvPicPr>
          <p:nvPr/>
        </p:nvPicPr>
        <p:blipFill>
          <a:blip r:embed="rId3"/>
          <a:stretch>
            <a:fillRect/>
          </a:stretch>
        </p:blipFill>
        <p:spPr>
          <a:xfrm>
            <a:off x="2481087" y="4494900"/>
            <a:ext cx="2924116" cy="1949410"/>
          </a:xfrm>
          <a:prstGeom prst="rect">
            <a:avLst/>
          </a:prstGeom>
          <a:ln>
            <a:noFill/>
          </a:ln>
          <a:effectLst>
            <a:softEdge rad="112500"/>
          </a:effectLst>
        </p:spPr>
      </p:pic>
    </p:spTree>
    <p:extLst>
      <p:ext uri="{BB962C8B-B14F-4D97-AF65-F5344CB8AC3E}">
        <p14:creationId xmlns:p14="http://schemas.microsoft.com/office/powerpoint/2010/main" val="196860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CD8B0E-3CD0-40EB-9256-35C1BD5EB3C7}"/>
              </a:ext>
            </a:extLst>
          </p:cNvPr>
          <p:cNvPicPr>
            <a:picLocks noChangeAspect="1"/>
          </p:cNvPicPr>
          <p:nvPr/>
        </p:nvPicPr>
        <p:blipFill>
          <a:blip r:embed="rId2"/>
          <a:stretch>
            <a:fillRect/>
          </a:stretch>
        </p:blipFill>
        <p:spPr>
          <a:xfrm>
            <a:off x="965200" y="2169217"/>
            <a:ext cx="6737896" cy="3932779"/>
          </a:xfrm>
          <a:prstGeom prst="rect">
            <a:avLst/>
          </a:prstGeom>
        </p:spPr>
      </p:pic>
      <p:sp>
        <p:nvSpPr>
          <p:cNvPr id="5" name="TextBox 4">
            <a:extLst>
              <a:ext uri="{FF2B5EF4-FFF2-40B4-BE49-F238E27FC236}">
                <a16:creationId xmlns:a16="http://schemas.microsoft.com/office/drawing/2014/main" id="{571F5754-8F52-4AD3-829F-E21068C48630}"/>
              </a:ext>
            </a:extLst>
          </p:cNvPr>
          <p:cNvSpPr txBox="1"/>
          <p:nvPr/>
        </p:nvSpPr>
        <p:spPr>
          <a:xfrm>
            <a:off x="563072" y="414891"/>
            <a:ext cx="8257077" cy="1754326"/>
          </a:xfrm>
          <a:prstGeom prst="rect">
            <a:avLst/>
          </a:prstGeom>
          <a:noFill/>
        </p:spPr>
        <p:txBody>
          <a:bodyPr wrap="square" rtlCol="0">
            <a:spAutoFit/>
          </a:bodyPr>
          <a:lstStyle/>
          <a:p>
            <a:r>
              <a:rPr lang="en-AU" sz="5400" dirty="0"/>
              <a:t>THANK YOU –</a:t>
            </a:r>
          </a:p>
          <a:p>
            <a:r>
              <a:rPr lang="en-AU" sz="5400" dirty="0"/>
              <a:t>ANY QUESTIONS?</a:t>
            </a:r>
          </a:p>
        </p:txBody>
      </p:sp>
      <p:sp>
        <p:nvSpPr>
          <p:cNvPr id="8" name="Right Triangle 7">
            <a:extLst>
              <a:ext uri="{FF2B5EF4-FFF2-40B4-BE49-F238E27FC236}">
                <a16:creationId xmlns:a16="http://schemas.microsoft.com/office/drawing/2014/main" id="{7D257339-688D-4B52-9D80-C8A70F840E5F}"/>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94858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DC2D-C46D-488B-BDE2-822DA7794680}"/>
              </a:ext>
            </a:extLst>
          </p:cNvPr>
          <p:cNvSpPr>
            <a:spLocks noGrp="1"/>
          </p:cNvSpPr>
          <p:nvPr>
            <p:ph type="title"/>
          </p:nvPr>
        </p:nvSpPr>
        <p:spPr/>
        <p:txBody>
          <a:bodyPr>
            <a:normAutofit/>
          </a:bodyPr>
          <a:lstStyle/>
          <a:p>
            <a:pPr algn="ctr"/>
            <a:r>
              <a:rPr lang="en-AU" dirty="0">
                <a:latin typeface="Arial" panose="020B0604020202020204" pitchFamily="34" charset="0"/>
                <a:cs typeface="Arial" panose="020B0604020202020204" pitchFamily="34" charset="0"/>
              </a:rPr>
              <a:t>ACKNOWLEDGEMENT OF COUNTRY</a:t>
            </a:r>
          </a:p>
        </p:txBody>
      </p:sp>
      <p:sp>
        <p:nvSpPr>
          <p:cNvPr id="3" name="Content Placeholder 2">
            <a:extLst>
              <a:ext uri="{FF2B5EF4-FFF2-40B4-BE49-F238E27FC236}">
                <a16:creationId xmlns:a16="http://schemas.microsoft.com/office/drawing/2014/main" id="{D1F363C7-14B7-4E7D-842C-B6F50CC326CB}"/>
              </a:ext>
            </a:extLst>
          </p:cNvPr>
          <p:cNvSpPr>
            <a:spLocks noGrp="1"/>
          </p:cNvSpPr>
          <p:nvPr>
            <p:ph idx="1"/>
          </p:nvPr>
        </p:nvSpPr>
        <p:spPr>
          <a:xfrm>
            <a:off x="323851" y="1520824"/>
            <a:ext cx="6776860" cy="4608514"/>
          </a:xfrm>
        </p:spPr>
        <p:txBody>
          <a:bodyPr/>
          <a:lstStyle/>
          <a:p>
            <a:r>
              <a:rPr lang="en-AU" sz="2200" dirty="0">
                <a:latin typeface="Arial" panose="020B0604020202020204" pitchFamily="34" charset="0"/>
                <a:cs typeface="Arial" panose="020B0604020202020204" pitchFamily="34" charset="0"/>
              </a:rPr>
              <a:t>We acknowledge the Traditional Owners of the land on which we are meeting. We pay our respects to their Elders, past, present and emerging and the Aboriginal Elders of other communities who may be here today.</a:t>
            </a:r>
          </a:p>
          <a:p>
            <a:endParaRPr lang="en-AU" dirty="0">
              <a:latin typeface="Arial" panose="020B0604020202020204" pitchFamily="34" charset="0"/>
              <a:cs typeface="Arial" panose="020B0604020202020204" pitchFamily="34" charset="0"/>
            </a:endParaRPr>
          </a:p>
          <a:p>
            <a:r>
              <a:rPr lang="en-AU" sz="1800" dirty="0">
                <a:latin typeface="Arial" panose="020B0604020202020204" pitchFamily="34" charset="0"/>
                <a:cs typeface="Arial" panose="020B0604020202020204" pitchFamily="34" charset="0"/>
              </a:rPr>
              <a:t>You can use the interactive map in this link to locate and acknowledge the Formally Recognised Traditional Owners of the land you are on:</a:t>
            </a:r>
          </a:p>
          <a:p>
            <a:r>
              <a:rPr lang="en-AU" sz="1800" i="1" u="sng" dirty="0">
                <a:latin typeface="Arial" panose="020B0604020202020204" pitchFamily="34" charset="0"/>
                <a:cs typeface="Arial" panose="020B0604020202020204" pitchFamily="34" charset="0"/>
                <a:hlinkClick r:id="rId3"/>
              </a:rPr>
              <a:t>https://achris.vic.gov.au/weave/wca.html</a:t>
            </a:r>
            <a:endParaRPr lang="en-AU" sz="1800" i="1" u="sng" dirty="0">
              <a:latin typeface="Arial" panose="020B0604020202020204" pitchFamily="34" charset="0"/>
              <a:cs typeface="Arial" panose="020B0604020202020204" pitchFamily="34" charset="0"/>
            </a:endParaRPr>
          </a:p>
          <a:p>
            <a:endParaRPr lang="en-AU" dirty="0"/>
          </a:p>
        </p:txBody>
      </p:sp>
      <p:sp>
        <p:nvSpPr>
          <p:cNvPr id="4" name="Right Triangle 3">
            <a:extLst>
              <a:ext uri="{FF2B5EF4-FFF2-40B4-BE49-F238E27FC236}">
                <a16:creationId xmlns:a16="http://schemas.microsoft.com/office/drawing/2014/main" id="{CE026E32-8DCD-4516-B076-D7AC3FE33015}"/>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549045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9FEE-DF0B-4546-AB56-AB93372D833C}"/>
              </a:ext>
            </a:extLst>
          </p:cNvPr>
          <p:cNvSpPr>
            <a:spLocks noGrp="1"/>
          </p:cNvSpPr>
          <p:nvPr>
            <p:ph type="title"/>
          </p:nvPr>
        </p:nvSpPr>
        <p:spPr>
          <a:xfrm>
            <a:off x="323851" y="372130"/>
            <a:ext cx="8460150" cy="788333"/>
          </a:xfrm>
        </p:spPr>
        <p:txBody>
          <a:bodyPr anchor="t">
            <a:normAutofit/>
          </a:bodyPr>
          <a:lstStyle/>
          <a:p>
            <a:r>
              <a:rPr lang="en-AU" dirty="0"/>
              <a:t>ADDITIONAL PRE-ACCREDITED DELIVERY HOURS – STRATEGIC FOCUS</a:t>
            </a:r>
          </a:p>
        </p:txBody>
      </p:sp>
      <p:sp>
        <p:nvSpPr>
          <p:cNvPr id="3" name="Content Placeholder 2">
            <a:extLst>
              <a:ext uri="{FF2B5EF4-FFF2-40B4-BE49-F238E27FC236}">
                <a16:creationId xmlns:a16="http://schemas.microsoft.com/office/drawing/2014/main" id="{25821F28-9A9E-4ECA-B17C-791AD8869889}"/>
              </a:ext>
            </a:extLst>
          </p:cNvPr>
          <p:cNvSpPr>
            <a:spLocks noGrp="1"/>
          </p:cNvSpPr>
          <p:nvPr>
            <p:ph idx="1"/>
          </p:nvPr>
        </p:nvSpPr>
        <p:spPr>
          <a:xfrm>
            <a:off x="323851" y="1554691"/>
            <a:ext cx="4778726" cy="4688064"/>
          </a:xfrm>
        </p:spPr>
        <p:txBody>
          <a:bodyPr>
            <a:normAutofit/>
          </a:bodyPr>
          <a:lstStyle/>
          <a:p>
            <a:r>
              <a:rPr lang="en-AU" sz="1500" dirty="0"/>
              <a:t>The strategic</a:t>
            </a:r>
            <a:r>
              <a:rPr lang="en-US" sz="1500" dirty="0"/>
              <a:t> focus for the </a:t>
            </a:r>
            <a:r>
              <a:rPr lang="en-AU" sz="1500" dirty="0"/>
              <a:t>April 2021 Expression of </a:t>
            </a:r>
            <a:r>
              <a:rPr lang="en-AU" sz="1400" dirty="0"/>
              <a:t>Interest (EOI) round for ACFE additional Pre-accredited delivery hours </a:t>
            </a:r>
            <a:r>
              <a:rPr lang="en-US" sz="1400" dirty="0"/>
              <a:t>is to support the Victorian post-COVID economic recovery, through Pre-accredited Training programs that </a:t>
            </a:r>
            <a:r>
              <a:rPr lang="en-US" sz="1400" b="1" dirty="0"/>
              <a:t>address employment barriers and provide pathways to employment</a:t>
            </a:r>
            <a:r>
              <a:rPr lang="en-US" sz="1400" dirty="0"/>
              <a:t>. </a:t>
            </a:r>
          </a:p>
          <a:p>
            <a:r>
              <a:rPr lang="en-US" sz="1400" dirty="0"/>
              <a:t>This focus aligns with the Minister’s Statement of Expectations 2021 and ACFE Strategy 2020-25.</a:t>
            </a:r>
          </a:p>
          <a:p>
            <a:endParaRPr lang="en-US" sz="1400" dirty="0"/>
          </a:p>
          <a:p>
            <a:r>
              <a:rPr lang="en-AU" sz="1400" dirty="0"/>
              <a:t>Contracted providers are expected to deliver pre-accredited programs aligned to one or more of the four roles outlined in the ACFE Board Strategy 2020-25:</a:t>
            </a:r>
          </a:p>
          <a:p>
            <a:pPr marL="285750" lvl="0" indent="-285750">
              <a:buFont typeface="Arial" panose="020B0604020202020204" pitchFamily="34" charset="0"/>
              <a:buChar char="•"/>
            </a:pPr>
            <a:r>
              <a:rPr lang="en-NZ" sz="1400" dirty="0"/>
              <a:t>For engaging at a Learn Local and for life</a:t>
            </a:r>
            <a:endParaRPr lang="en-AU" sz="1400" dirty="0"/>
          </a:p>
          <a:p>
            <a:pPr marL="285750" lvl="0" indent="-285750">
              <a:buFont typeface="Arial" panose="020B0604020202020204" pitchFamily="34" charset="0"/>
              <a:buChar char="•"/>
            </a:pPr>
            <a:r>
              <a:rPr lang="en-NZ" sz="1400" dirty="0"/>
              <a:t>Preparing and supporting learners in study</a:t>
            </a:r>
            <a:endParaRPr lang="en-AU" sz="1400" dirty="0"/>
          </a:p>
          <a:p>
            <a:pPr marL="285750" lvl="0" indent="-285750">
              <a:buFont typeface="Arial" panose="020B0604020202020204" pitchFamily="34" charset="0"/>
              <a:buChar char="•"/>
            </a:pPr>
            <a:r>
              <a:rPr lang="en-NZ" sz="1400" dirty="0"/>
              <a:t>For entering work</a:t>
            </a:r>
            <a:endParaRPr lang="en-AU" sz="1400" dirty="0"/>
          </a:p>
          <a:p>
            <a:pPr marL="285750" lvl="0" indent="-285750">
              <a:buFont typeface="Arial" panose="020B0604020202020204" pitchFamily="34" charset="0"/>
              <a:buChar char="•"/>
            </a:pPr>
            <a:r>
              <a:rPr lang="en-NZ" sz="1400" dirty="0"/>
              <a:t>For supporting people in work.</a:t>
            </a:r>
            <a:endParaRPr lang="en-AU" sz="1400" dirty="0"/>
          </a:p>
          <a:p>
            <a:endParaRPr lang="en-US" sz="1800" dirty="0"/>
          </a:p>
          <a:p>
            <a:endParaRPr lang="en-AU" sz="1800" dirty="0"/>
          </a:p>
          <a:p>
            <a:endParaRPr lang="en-AU" dirty="0"/>
          </a:p>
        </p:txBody>
      </p:sp>
      <p:pic>
        <p:nvPicPr>
          <p:cNvPr id="4" name="Picture 3">
            <a:extLst>
              <a:ext uri="{FF2B5EF4-FFF2-40B4-BE49-F238E27FC236}">
                <a16:creationId xmlns:a16="http://schemas.microsoft.com/office/drawing/2014/main" id="{55424A78-BC8E-4E2D-93A4-2DC73626C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762" y="2420205"/>
            <a:ext cx="3805238" cy="2625614"/>
          </a:xfrm>
          <a:prstGeom prst="rect">
            <a:avLst/>
          </a:prstGeom>
          <a:noFill/>
          <a:ln>
            <a:noFill/>
          </a:ln>
          <a:effectLst>
            <a:softEdge rad="112500"/>
          </a:effectLst>
        </p:spPr>
      </p:pic>
      <p:sp>
        <p:nvSpPr>
          <p:cNvPr id="5" name="Right Triangle 4">
            <a:extLst>
              <a:ext uri="{FF2B5EF4-FFF2-40B4-BE49-F238E27FC236}">
                <a16:creationId xmlns:a16="http://schemas.microsoft.com/office/drawing/2014/main" id="{A0A9881A-93DC-45B6-9944-5FD105F5BD3C}"/>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8106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6AED-07F5-49C7-8857-C6127C5AEFBA}"/>
              </a:ext>
            </a:extLst>
          </p:cNvPr>
          <p:cNvSpPr>
            <a:spLocks noGrp="1"/>
          </p:cNvSpPr>
          <p:nvPr>
            <p:ph type="title"/>
          </p:nvPr>
        </p:nvSpPr>
        <p:spPr>
          <a:xfrm>
            <a:off x="323851" y="372130"/>
            <a:ext cx="8460150" cy="553559"/>
          </a:xfrm>
        </p:spPr>
        <p:txBody>
          <a:bodyPr/>
          <a:lstStyle/>
          <a:p>
            <a:pPr algn="ctr"/>
            <a:r>
              <a:rPr lang="en-AU" dirty="0"/>
              <a:t>AVAILABLE PROGRAMS - ADDITIONAL DELIVERY HOURS</a:t>
            </a:r>
          </a:p>
        </p:txBody>
      </p:sp>
      <p:sp>
        <p:nvSpPr>
          <p:cNvPr id="3" name="Content Placeholder 2">
            <a:extLst>
              <a:ext uri="{FF2B5EF4-FFF2-40B4-BE49-F238E27FC236}">
                <a16:creationId xmlns:a16="http://schemas.microsoft.com/office/drawing/2014/main" id="{F7889FC0-2A04-466F-BC60-80F97FAB7D6E}"/>
              </a:ext>
            </a:extLst>
          </p:cNvPr>
          <p:cNvSpPr>
            <a:spLocks noGrp="1"/>
          </p:cNvSpPr>
          <p:nvPr>
            <p:ph idx="1"/>
          </p:nvPr>
        </p:nvSpPr>
        <p:spPr>
          <a:xfrm>
            <a:off x="615392" y="2705666"/>
            <a:ext cx="8168609" cy="1985624"/>
          </a:xfrm>
        </p:spPr>
        <p:txBody>
          <a:bodyPr>
            <a:normAutofit fontScale="47500" lnSpcReduction="20000"/>
          </a:bodyPr>
          <a:lstStyle/>
          <a:p>
            <a:pPr lvl="0"/>
            <a:r>
              <a:rPr lang="en-AU" sz="3400" dirty="0">
                <a:latin typeface="+mn-lt"/>
                <a:cs typeface="Calibri" panose="020F0502020204030204" pitchFamily="34" charset="0"/>
              </a:rPr>
              <a:t>Additional Pre-accredited delivery hours are available under the following programs:</a:t>
            </a:r>
          </a:p>
          <a:p>
            <a:pPr marL="685800" indent="-685800">
              <a:buFont typeface="Arial" panose="020B0604020202020204" pitchFamily="34" charset="0"/>
              <a:buChar char="•"/>
            </a:pPr>
            <a:r>
              <a:rPr lang="en-AU" sz="3400" b="1" dirty="0">
                <a:solidFill>
                  <a:schemeClr val="accent1"/>
                </a:solidFill>
                <a:latin typeface="+mn-lt"/>
                <a:cs typeface="Calibri" panose="020F0502020204030204" pitchFamily="34" charset="0"/>
              </a:rPr>
              <a:t>Pre-accredited Training</a:t>
            </a:r>
            <a:r>
              <a:rPr lang="en-NZ" sz="3400" b="1" dirty="0">
                <a:solidFill>
                  <a:schemeClr val="accent1"/>
                </a:solidFill>
                <a:latin typeface="+mn-lt"/>
                <a:cs typeface="Calibri" panose="020F0502020204030204" pitchFamily="34" charset="0"/>
              </a:rPr>
              <a:t>  </a:t>
            </a:r>
          </a:p>
          <a:p>
            <a:pPr marL="685800" indent="-685800">
              <a:buFont typeface="Arial" panose="020B0604020202020204" pitchFamily="34" charset="0"/>
              <a:buChar char="•"/>
            </a:pPr>
            <a:r>
              <a:rPr lang="en-AU" sz="3400" b="1" dirty="0">
                <a:solidFill>
                  <a:schemeClr val="accent1"/>
                </a:solidFill>
                <a:latin typeface="+mn-lt"/>
                <a:cs typeface="Calibri" panose="020F0502020204030204" pitchFamily="34" charset="0"/>
              </a:rPr>
              <a:t>Digital Literacy Skills</a:t>
            </a:r>
          </a:p>
          <a:p>
            <a:pPr marL="685800" indent="-685800">
              <a:buFont typeface="Arial" panose="020B0604020202020204" pitchFamily="34" charset="0"/>
              <a:buChar char="•"/>
            </a:pPr>
            <a:r>
              <a:rPr lang="en-NZ" sz="3400" b="1" dirty="0">
                <a:solidFill>
                  <a:schemeClr val="accent1"/>
                </a:solidFill>
                <a:latin typeface="+mn-lt"/>
                <a:cs typeface="Calibri" panose="020F0502020204030204" pitchFamily="34" charset="0"/>
              </a:rPr>
              <a:t>Learn Local TAFE Support and Pathways to TAFE</a:t>
            </a:r>
            <a:endParaRPr lang="en-AU" sz="3400" b="1" dirty="0">
              <a:solidFill>
                <a:schemeClr val="accent1"/>
              </a:solidFill>
              <a:latin typeface="+mn-lt"/>
              <a:cs typeface="Calibri" panose="020F0502020204030204" pitchFamily="34" charset="0"/>
            </a:endParaRPr>
          </a:p>
          <a:p>
            <a:r>
              <a:rPr lang="en-AU" sz="4900" dirty="0">
                <a:latin typeface="+mn-lt"/>
              </a:rPr>
              <a:t> </a:t>
            </a:r>
          </a:p>
          <a:p>
            <a:endParaRPr lang="en-AU" dirty="0"/>
          </a:p>
        </p:txBody>
      </p:sp>
      <p:sp>
        <p:nvSpPr>
          <p:cNvPr id="4" name="Content Placeholder 3">
            <a:extLst>
              <a:ext uri="{FF2B5EF4-FFF2-40B4-BE49-F238E27FC236}">
                <a16:creationId xmlns:a16="http://schemas.microsoft.com/office/drawing/2014/main" id="{ADFC37E1-25E6-40EA-A381-D7AE6F7E2CEB}"/>
              </a:ext>
            </a:extLst>
          </p:cNvPr>
          <p:cNvSpPr>
            <a:spLocks noGrp="1"/>
          </p:cNvSpPr>
          <p:nvPr>
            <p:ph sz="quarter" idx="10"/>
          </p:nvPr>
        </p:nvSpPr>
        <p:spPr>
          <a:xfrm>
            <a:off x="781388" y="4174060"/>
            <a:ext cx="7545076" cy="1625572"/>
          </a:xfrm>
        </p:spPr>
        <p:txBody>
          <a:bodyPr>
            <a:normAutofit/>
          </a:bodyPr>
          <a:lstStyle/>
          <a:p>
            <a:r>
              <a:rPr lang="en-US" sz="1600" b="1" dirty="0">
                <a:solidFill>
                  <a:schemeClr val="tx1"/>
                </a:solidFill>
              </a:rPr>
              <a:t>Note:</a:t>
            </a:r>
          </a:p>
          <a:p>
            <a:r>
              <a:rPr lang="en-US" sz="1600" dirty="0">
                <a:solidFill>
                  <a:schemeClr val="tx1"/>
                </a:solidFill>
              </a:rPr>
              <a:t>Funding to develop additional course frameworks and resources under the Digital Literacy Skills, Learn Local TAFE Support and Pathways to TAFE programs will be available to selected providers through a separate process.  Learn Local providers will be updated on this initiative in coming weeks. </a:t>
            </a:r>
            <a:endParaRPr lang="en-AU" sz="1600" i="1" dirty="0">
              <a:solidFill>
                <a:schemeClr val="tx1"/>
              </a:solidFill>
            </a:endParaRPr>
          </a:p>
          <a:p>
            <a:endParaRPr lang="en-AU" dirty="0"/>
          </a:p>
        </p:txBody>
      </p:sp>
      <p:sp>
        <p:nvSpPr>
          <p:cNvPr id="5" name="TextBox 4">
            <a:extLst>
              <a:ext uri="{FF2B5EF4-FFF2-40B4-BE49-F238E27FC236}">
                <a16:creationId xmlns:a16="http://schemas.microsoft.com/office/drawing/2014/main" id="{BAD1C3A7-B9CE-44D2-A443-D38CFAAF4EAE}"/>
              </a:ext>
            </a:extLst>
          </p:cNvPr>
          <p:cNvSpPr txBox="1"/>
          <p:nvPr/>
        </p:nvSpPr>
        <p:spPr>
          <a:xfrm>
            <a:off x="588347" y="866457"/>
            <a:ext cx="8460150" cy="2092881"/>
          </a:xfrm>
          <a:prstGeom prst="rect">
            <a:avLst/>
          </a:prstGeom>
          <a:noFill/>
        </p:spPr>
        <p:txBody>
          <a:bodyPr wrap="square" rtlCol="0">
            <a:spAutoFit/>
          </a:bodyPr>
          <a:lstStyle/>
          <a:p>
            <a:r>
              <a:rPr lang="en-AU" sz="1600" dirty="0">
                <a:solidFill>
                  <a:schemeClr val="accent1"/>
                </a:solidFill>
              </a:rPr>
              <a:t>The </a:t>
            </a:r>
            <a:r>
              <a:rPr lang="en-AU" sz="1600" b="1" dirty="0">
                <a:solidFill>
                  <a:schemeClr val="accent1"/>
                </a:solidFill>
              </a:rPr>
              <a:t>April 2021 Expression of Interest Guidelines for ACFE Additional Hours was released on Tuesday 27 April.  </a:t>
            </a:r>
            <a:r>
              <a:rPr lang="en-AU" sz="1600" dirty="0">
                <a:solidFill>
                  <a:schemeClr val="accent1"/>
                </a:solidFill>
              </a:rPr>
              <a:t>There was a slight addition to the guidelines issued yesterday, Wednesday 28 April (highlighted in the guidelines).</a:t>
            </a:r>
          </a:p>
          <a:p>
            <a:endParaRPr lang="en-AU" dirty="0">
              <a:solidFill>
                <a:schemeClr val="accent1"/>
              </a:solidFill>
            </a:endParaRPr>
          </a:p>
          <a:p>
            <a:r>
              <a:rPr lang="en-AU" sz="1600" dirty="0">
                <a:solidFill>
                  <a:schemeClr val="accent1"/>
                </a:solidFill>
              </a:rPr>
              <a:t>The EOI guidelines provide information on available funding, details on how to apply, available programs and assessment criteria. </a:t>
            </a:r>
          </a:p>
          <a:p>
            <a:pPr marL="285750" indent="-285750">
              <a:buFont typeface="Arial" panose="020B0604020202020204" pitchFamily="34" charset="0"/>
              <a:buChar char="•"/>
            </a:pPr>
            <a:endParaRPr lang="en-US" sz="1600" dirty="0"/>
          </a:p>
          <a:p>
            <a:endParaRPr lang="en-AU" sz="1600" i="1" dirty="0">
              <a:solidFill>
                <a:schemeClr val="accent1"/>
              </a:solidFill>
            </a:endParaRPr>
          </a:p>
        </p:txBody>
      </p:sp>
      <p:sp>
        <p:nvSpPr>
          <p:cNvPr id="6" name="Right Triangle 5">
            <a:extLst>
              <a:ext uri="{FF2B5EF4-FFF2-40B4-BE49-F238E27FC236}">
                <a16:creationId xmlns:a16="http://schemas.microsoft.com/office/drawing/2014/main" id="{E0FAF75F-A1BC-442C-9C56-7BCC3D60F72B}"/>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Graphic 7" descr="Lightbulb and gear">
            <a:extLst>
              <a:ext uri="{FF2B5EF4-FFF2-40B4-BE49-F238E27FC236}">
                <a16:creationId xmlns:a16="http://schemas.microsoft.com/office/drawing/2014/main" id="{1CF7AC7E-3C5D-43DF-8639-2D0C484666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397" y="4155460"/>
            <a:ext cx="476989" cy="476989"/>
          </a:xfrm>
          <a:prstGeom prst="rect">
            <a:avLst/>
          </a:prstGeom>
        </p:spPr>
      </p:pic>
    </p:spTree>
    <p:extLst>
      <p:ext uri="{BB962C8B-B14F-4D97-AF65-F5344CB8AC3E}">
        <p14:creationId xmlns:p14="http://schemas.microsoft.com/office/powerpoint/2010/main" val="233325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ECC4B-FC70-42B7-94A0-F76F64992C5C}"/>
              </a:ext>
            </a:extLst>
          </p:cNvPr>
          <p:cNvSpPr>
            <a:spLocks noGrp="1"/>
          </p:cNvSpPr>
          <p:nvPr>
            <p:ph type="title"/>
          </p:nvPr>
        </p:nvSpPr>
        <p:spPr>
          <a:xfrm>
            <a:off x="323851" y="372131"/>
            <a:ext cx="8460150" cy="440670"/>
          </a:xfrm>
        </p:spPr>
        <p:txBody>
          <a:bodyPr>
            <a:normAutofit/>
          </a:bodyPr>
          <a:lstStyle/>
          <a:p>
            <a:pPr algn="ctr"/>
            <a:r>
              <a:rPr lang="en-AU" sz="2000" dirty="0"/>
              <a:t>AVAILABLE PROGRAMS – DETAILS AND FOCUS</a:t>
            </a:r>
          </a:p>
        </p:txBody>
      </p:sp>
      <p:sp>
        <p:nvSpPr>
          <p:cNvPr id="3" name="Content Placeholder 2">
            <a:extLst>
              <a:ext uri="{FF2B5EF4-FFF2-40B4-BE49-F238E27FC236}">
                <a16:creationId xmlns:a16="http://schemas.microsoft.com/office/drawing/2014/main" id="{FD9CAC51-0F08-4DF9-9EDD-43B50BA0BD11}"/>
              </a:ext>
            </a:extLst>
          </p:cNvPr>
          <p:cNvSpPr>
            <a:spLocks noGrp="1"/>
          </p:cNvSpPr>
          <p:nvPr>
            <p:ph idx="1"/>
          </p:nvPr>
        </p:nvSpPr>
        <p:spPr>
          <a:xfrm>
            <a:off x="341313" y="617867"/>
            <a:ext cx="8461374" cy="5673068"/>
          </a:xfrm>
        </p:spPr>
        <p:txBody>
          <a:bodyPr>
            <a:normAutofit fontScale="55000" lnSpcReduction="20000"/>
          </a:bodyPr>
          <a:lstStyle/>
          <a:p>
            <a:pPr lvl="0"/>
            <a:endParaRPr lang="en-AU" sz="4800" dirty="0"/>
          </a:p>
          <a:p>
            <a:r>
              <a:rPr lang="en-AU" sz="3600" b="1" dirty="0">
                <a:latin typeface="+mn-lt"/>
              </a:rPr>
              <a:t>Pre-accredited Training Delivery</a:t>
            </a:r>
          </a:p>
          <a:p>
            <a:r>
              <a:rPr lang="en-AU" sz="2900" b="1" dirty="0">
                <a:solidFill>
                  <a:schemeClr val="tx1"/>
                </a:solidFill>
                <a:latin typeface="+mn-lt"/>
              </a:rPr>
              <a:t>T</a:t>
            </a:r>
            <a:r>
              <a:rPr lang="en-NZ" sz="2900" b="1" dirty="0" err="1">
                <a:solidFill>
                  <a:schemeClr val="tx1"/>
                </a:solidFill>
              </a:rPr>
              <a:t>hese</a:t>
            </a:r>
            <a:r>
              <a:rPr lang="en-NZ" sz="2900" b="1" dirty="0">
                <a:solidFill>
                  <a:schemeClr val="tx1"/>
                </a:solidFill>
              </a:rPr>
              <a:t> courses will be funded from the additional 1,000 Pre-accredited training places announced in the Victorian Budget 2020-21, and will have an employment and/or industry focus, including industry partnerships, including for existing workers, and  including digital skills development related to these outcomes. </a:t>
            </a:r>
            <a:endParaRPr lang="en-AU" sz="2900" b="1" dirty="0">
              <a:solidFill>
                <a:schemeClr val="tx1"/>
              </a:solidFill>
            </a:endParaRPr>
          </a:p>
          <a:p>
            <a:endParaRPr lang="en-NZ" sz="2900" dirty="0">
              <a:latin typeface="+mn-lt"/>
              <a:ea typeface="Times New Roman" panose="02020603050405020304" pitchFamily="18" charset="0"/>
            </a:endParaRPr>
          </a:p>
          <a:p>
            <a:r>
              <a:rPr lang="en-AU" sz="2900" dirty="0">
                <a:solidFill>
                  <a:schemeClr val="tx1"/>
                </a:solidFill>
                <a:latin typeface="+mn-lt"/>
                <a:ea typeface="Times New Roman" panose="02020603050405020304" pitchFamily="18" charset="0"/>
                <a:cs typeface="Times New Roman" panose="02020603050405020304" pitchFamily="18" charset="0"/>
              </a:rPr>
              <a:t>In the EOI application form:</a:t>
            </a:r>
          </a:p>
          <a:p>
            <a:pPr marL="522900" lvl="2" indent="-342900"/>
            <a:r>
              <a:rPr lang="en-AU" sz="2900" dirty="0">
                <a:latin typeface="+mn-lt"/>
                <a:ea typeface="Times New Roman" panose="02020603050405020304" pitchFamily="18" charset="0"/>
                <a:cs typeface="Times New Roman" panose="02020603050405020304" pitchFamily="18" charset="0"/>
              </a:rPr>
              <a:t>Please indicate if you are delivering a course for an industry sector, an employment pathway or a necessary employment skill, and the intended target learners, or</a:t>
            </a:r>
          </a:p>
          <a:p>
            <a:pPr marL="522900" lvl="2" indent="-342900"/>
            <a:r>
              <a:rPr lang="en-AU" sz="2900" dirty="0">
                <a:latin typeface="+mn-lt"/>
                <a:cs typeface="Times New Roman" panose="02020603050405020304" pitchFamily="18" charset="0"/>
              </a:rPr>
              <a:t>Please </a:t>
            </a:r>
            <a:r>
              <a:rPr lang="en-AU" sz="2900" dirty="0">
                <a:latin typeface="+mn-lt"/>
              </a:rPr>
              <a:t>indicate if you are delivering a course through an existing relationship with an industry partner.</a:t>
            </a:r>
          </a:p>
          <a:p>
            <a:pPr marL="522900" lvl="2" indent="-342900"/>
            <a:endParaRPr lang="en-AU" sz="4200" dirty="0">
              <a:latin typeface="+mn-lt"/>
            </a:endParaRPr>
          </a:p>
          <a:p>
            <a:pPr marL="522900" lvl="2" indent="-342900"/>
            <a:r>
              <a:rPr lang="en-NZ" sz="2900" dirty="0">
                <a:solidFill>
                  <a:schemeClr val="accent1"/>
                </a:solidFill>
              </a:rPr>
              <a:t>For digital literacy courses under Pre-accredited Training Delivery (funded through the 1,000 places), remember the focus is on employment and industry.  So if you think about the 4 key roles under the ACFE Strategy, that focus is:</a:t>
            </a:r>
          </a:p>
          <a:p>
            <a:pPr marL="702900" lvl="3" indent="-342900"/>
            <a:r>
              <a:rPr lang="en-NZ" sz="2900" dirty="0">
                <a:solidFill>
                  <a:schemeClr val="accent1"/>
                </a:solidFill>
              </a:rPr>
              <a:t>For entering work, or</a:t>
            </a:r>
          </a:p>
          <a:p>
            <a:pPr marL="702900" lvl="3" indent="-342900"/>
            <a:r>
              <a:rPr lang="en-NZ" sz="2900" dirty="0">
                <a:solidFill>
                  <a:schemeClr val="accent1"/>
                </a:solidFill>
              </a:rPr>
              <a:t>For supporting people in work.</a:t>
            </a:r>
            <a:endParaRPr lang="en-AU" sz="2900" dirty="0">
              <a:solidFill>
                <a:schemeClr val="accent1"/>
              </a:solidFill>
            </a:endParaRPr>
          </a:p>
          <a:p>
            <a:pPr lvl="2" indent="0">
              <a:buNone/>
            </a:pPr>
            <a:r>
              <a:rPr lang="en-AU" sz="2900" dirty="0">
                <a:solidFill>
                  <a:schemeClr val="accent1"/>
                </a:solidFill>
              </a:rPr>
              <a:t>Regional offices will work with you in this process.</a:t>
            </a:r>
          </a:p>
          <a:p>
            <a:pPr lvl="2" indent="0">
              <a:buNone/>
            </a:pPr>
            <a:endParaRPr lang="en-AU" sz="2900" dirty="0">
              <a:latin typeface="+mn-lt"/>
            </a:endParaRPr>
          </a:p>
          <a:p>
            <a:pPr marL="571500" lvl="0" indent="-571500">
              <a:buFont typeface="Arial" panose="020B0604020202020204" pitchFamily="34" charset="0"/>
              <a:buChar char="•"/>
            </a:pPr>
            <a:endParaRPr lang="en-AU" sz="4400" dirty="0">
              <a:solidFill>
                <a:schemeClr val="tx1"/>
              </a:solidFill>
              <a:latin typeface="+mn-lt"/>
            </a:endParaRPr>
          </a:p>
          <a:p>
            <a:endParaRPr lang="en-AU" dirty="0"/>
          </a:p>
        </p:txBody>
      </p:sp>
    </p:spTree>
    <p:extLst>
      <p:ext uri="{BB962C8B-B14F-4D97-AF65-F5344CB8AC3E}">
        <p14:creationId xmlns:p14="http://schemas.microsoft.com/office/powerpoint/2010/main" val="172446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310C-B931-47BC-8D40-586964FFCB11}"/>
              </a:ext>
            </a:extLst>
          </p:cNvPr>
          <p:cNvSpPr>
            <a:spLocks noGrp="1"/>
          </p:cNvSpPr>
          <p:nvPr>
            <p:ph type="title"/>
          </p:nvPr>
        </p:nvSpPr>
        <p:spPr>
          <a:xfrm>
            <a:off x="323851" y="372131"/>
            <a:ext cx="8460150" cy="356532"/>
          </a:xfrm>
        </p:spPr>
        <p:txBody>
          <a:bodyPr>
            <a:normAutofit/>
          </a:bodyPr>
          <a:lstStyle/>
          <a:p>
            <a:pPr algn="ctr"/>
            <a:r>
              <a:rPr lang="en-AU" sz="2000" dirty="0"/>
              <a:t>AVAILABLE PROGRAMS – DETAILS AND FOCUS (</a:t>
            </a:r>
            <a:r>
              <a:rPr lang="en-AU" sz="2000" dirty="0" err="1"/>
              <a:t>contd</a:t>
            </a:r>
            <a:r>
              <a:rPr lang="en-AU" sz="2000" dirty="0"/>
              <a:t>)</a:t>
            </a:r>
          </a:p>
        </p:txBody>
      </p:sp>
      <p:sp>
        <p:nvSpPr>
          <p:cNvPr id="3" name="Content Placeholder 2">
            <a:extLst>
              <a:ext uri="{FF2B5EF4-FFF2-40B4-BE49-F238E27FC236}">
                <a16:creationId xmlns:a16="http://schemas.microsoft.com/office/drawing/2014/main" id="{30E57401-3E9B-4E12-9445-96563D4308D2}"/>
              </a:ext>
            </a:extLst>
          </p:cNvPr>
          <p:cNvSpPr>
            <a:spLocks noGrp="1"/>
          </p:cNvSpPr>
          <p:nvPr>
            <p:ph idx="1"/>
          </p:nvPr>
        </p:nvSpPr>
        <p:spPr>
          <a:xfrm>
            <a:off x="341313" y="898524"/>
            <a:ext cx="8461374" cy="4608514"/>
          </a:xfrm>
        </p:spPr>
        <p:txBody>
          <a:bodyPr>
            <a:normAutofit fontScale="92500" lnSpcReduction="20000"/>
          </a:bodyPr>
          <a:lstStyle/>
          <a:p>
            <a:pPr lvl="0"/>
            <a:r>
              <a:rPr lang="en-AU" b="1" dirty="0"/>
              <a:t>Digital Literacy Skills</a:t>
            </a:r>
            <a:endParaRPr lang="en-AU" sz="1800" b="1" dirty="0">
              <a:solidFill>
                <a:schemeClr val="accent6"/>
              </a:solidFill>
            </a:endParaRPr>
          </a:p>
          <a:p>
            <a:r>
              <a:rPr lang="en-AU" sz="1600" b="1" dirty="0">
                <a:solidFill>
                  <a:schemeClr val="tx1"/>
                </a:solidFill>
              </a:rPr>
              <a:t>T</a:t>
            </a:r>
            <a:r>
              <a:rPr lang="en-NZ" sz="1600" b="1" dirty="0" err="1">
                <a:solidFill>
                  <a:schemeClr val="tx1"/>
                </a:solidFill>
              </a:rPr>
              <a:t>hese</a:t>
            </a:r>
            <a:r>
              <a:rPr lang="en-NZ" sz="1600" b="1" dirty="0">
                <a:solidFill>
                  <a:schemeClr val="tx1"/>
                </a:solidFill>
              </a:rPr>
              <a:t> courses will be funded from the Literacy, Numeracy and Employability Initiative budget.</a:t>
            </a:r>
            <a:endParaRPr lang="en-AU" sz="1600" b="1" dirty="0">
              <a:solidFill>
                <a:schemeClr val="tx1"/>
              </a:solidFill>
            </a:endParaRPr>
          </a:p>
          <a:p>
            <a:r>
              <a:rPr lang="en-AU" sz="1600" dirty="0">
                <a:solidFill>
                  <a:schemeClr val="tx1"/>
                </a:solidFill>
              </a:rPr>
              <a:t>The ACFE Board has committed to a sector-wide Digital Literacy Skills for Adults Program to deliver high-quality digital literacy skills training to develop skills enabling learners to transition into work or study.  This includes additional training delivery student contact hours (SCH) for digital literacy skills courses in 2021.</a:t>
            </a:r>
          </a:p>
          <a:p>
            <a:pPr marL="685800" indent="-685800">
              <a:buFont typeface="Arial" panose="020B0604020202020204" pitchFamily="34" charset="0"/>
              <a:buChar char="•"/>
            </a:pPr>
            <a:r>
              <a:rPr lang="en-AU" sz="1600" dirty="0">
                <a:solidFill>
                  <a:schemeClr val="tx1"/>
                </a:solidFill>
              </a:rPr>
              <a:t>You can request additional pre-accredited training delivery hours for the delivery of digital literacy skills courses.   This can be for delivery of existing or new pre-accredited digital literacy skills courses. </a:t>
            </a:r>
          </a:p>
          <a:p>
            <a:pPr marL="685800" indent="-685800">
              <a:buFont typeface="Arial" panose="020B0604020202020204" pitchFamily="34" charset="0"/>
              <a:buChar char="•"/>
            </a:pPr>
            <a:r>
              <a:rPr lang="en-NZ" sz="1600" dirty="0"/>
              <a:t>If you think about the 4 key roles for pre-accredited training, the main focus for Digital Literacy Skills applications may include the first 2 roles:</a:t>
            </a:r>
          </a:p>
          <a:p>
            <a:pPr marL="1045800" lvl="3" indent="-685800"/>
            <a:r>
              <a:rPr lang="en-NZ" sz="1500" dirty="0">
                <a:solidFill>
                  <a:schemeClr val="accent1"/>
                </a:solidFill>
              </a:rPr>
              <a:t>For engaging at a Learn Local and for life or</a:t>
            </a:r>
          </a:p>
          <a:p>
            <a:pPr marL="1045800" lvl="3" indent="-685800"/>
            <a:r>
              <a:rPr lang="en-NZ" sz="1500" dirty="0">
                <a:solidFill>
                  <a:schemeClr val="accent1"/>
                </a:solidFill>
              </a:rPr>
              <a:t>Preparing and supporting learners in study.</a:t>
            </a:r>
          </a:p>
          <a:p>
            <a:r>
              <a:rPr lang="en-AU" dirty="0">
                <a:solidFill>
                  <a:schemeClr val="tx1"/>
                </a:solidFill>
              </a:rPr>
              <a:t>	</a:t>
            </a:r>
            <a:r>
              <a:rPr lang="en-AU" sz="1600" dirty="0"/>
              <a:t>Regional offices will work with you in this process</a:t>
            </a:r>
            <a:r>
              <a:rPr lang="en-AU" sz="1600" dirty="0">
                <a:solidFill>
                  <a:schemeClr val="tx1"/>
                </a:solidFill>
              </a:rPr>
              <a:t>.</a:t>
            </a:r>
          </a:p>
          <a:p>
            <a:endParaRPr lang="en-AU" sz="1600" dirty="0">
              <a:solidFill>
                <a:schemeClr val="tx1"/>
              </a:solidFill>
            </a:endParaRPr>
          </a:p>
          <a:p>
            <a:r>
              <a:rPr lang="en-AU" sz="1600" dirty="0">
                <a:solidFill>
                  <a:schemeClr val="tx1"/>
                </a:solidFill>
              </a:rPr>
              <a:t>Digital literacy skills courses should not be delivered online for this additional hours Expression of Interest. </a:t>
            </a:r>
          </a:p>
          <a:p>
            <a:endParaRPr lang="en-AU" dirty="0"/>
          </a:p>
        </p:txBody>
      </p:sp>
    </p:spTree>
    <p:extLst>
      <p:ext uri="{BB962C8B-B14F-4D97-AF65-F5344CB8AC3E}">
        <p14:creationId xmlns:p14="http://schemas.microsoft.com/office/powerpoint/2010/main" val="26217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9BE6-2A10-4C7E-9E5B-510BD777F332}"/>
              </a:ext>
            </a:extLst>
          </p:cNvPr>
          <p:cNvSpPr>
            <a:spLocks noGrp="1"/>
          </p:cNvSpPr>
          <p:nvPr>
            <p:ph type="title"/>
          </p:nvPr>
        </p:nvSpPr>
        <p:spPr>
          <a:xfrm>
            <a:off x="323851" y="372131"/>
            <a:ext cx="8460150" cy="529570"/>
          </a:xfrm>
        </p:spPr>
        <p:txBody>
          <a:bodyPr>
            <a:normAutofit/>
          </a:bodyPr>
          <a:lstStyle/>
          <a:p>
            <a:pPr algn="ctr"/>
            <a:r>
              <a:rPr lang="en-AU" sz="2000" dirty="0"/>
              <a:t>AVAILABLE PROGRAMS – DETAILS AND FOCUS (</a:t>
            </a:r>
            <a:r>
              <a:rPr lang="en-AU" sz="2000" dirty="0" err="1"/>
              <a:t>contd</a:t>
            </a:r>
            <a:r>
              <a:rPr lang="en-AU" sz="2000" dirty="0"/>
              <a:t>)</a:t>
            </a:r>
          </a:p>
        </p:txBody>
      </p:sp>
      <p:sp>
        <p:nvSpPr>
          <p:cNvPr id="3" name="Content Placeholder 2">
            <a:extLst>
              <a:ext uri="{FF2B5EF4-FFF2-40B4-BE49-F238E27FC236}">
                <a16:creationId xmlns:a16="http://schemas.microsoft.com/office/drawing/2014/main" id="{480CE4F7-12F7-4311-8582-4FA66BFDD965}"/>
              </a:ext>
            </a:extLst>
          </p:cNvPr>
          <p:cNvSpPr>
            <a:spLocks noGrp="1"/>
          </p:cNvSpPr>
          <p:nvPr>
            <p:ph idx="1"/>
          </p:nvPr>
        </p:nvSpPr>
        <p:spPr>
          <a:xfrm>
            <a:off x="438151" y="1124743"/>
            <a:ext cx="8461374" cy="4608514"/>
          </a:xfrm>
        </p:spPr>
        <p:txBody>
          <a:bodyPr>
            <a:normAutofit fontScale="25000" lnSpcReduction="20000"/>
          </a:bodyPr>
          <a:lstStyle/>
          <a:p>
            <a:pPr lvl="0"/>
            <a:r>
              <a:rPr lang="en-AU" sz="8000" b="1" dirty="0"/>
              <a:t>Learn Local TAFE Support and Pathways to TAFE </a:t>
            </a:r>
          </a:p>
          <a:p>
            <a:pPr marL="342900" indent="-342900">
              <a:buFont typeface="Arial" panose="020B0604020202020204" pitchFamily="34" charset="0"/>
              <a:buChar char="•"/>
            </a:pPr>
            <a:r>
              <a:rPr lang="en-AU" sz="5600" b="1" dirty="0">
                <a:solidFill>
                  <a:schemeClr val="tx1"/>
                </a:solidFill>
              </a:rPr>
              <a:t>T</a:t>
            </a:r>
            <a:r>
              <a:rPr lang="en-NZ" sz="5600" b="1" dirty="0" err="1">
                <a:solidFill>
                  <a:schemeClr val="tx1"/>
                </a:solidFill>
              </a:rPr>
              <a:t>hese</a:t>
            </a:r>
            <a:r>
              <a:rPr lang="en-NZ" sz="5600" b="1" dirty="0">
                <a:solidFill>
                  <a:schemeClr val="tx1"/>
                </a:solidFill>
              </a:rPr>
              <a:t> courses will be funded from the Literacy, Numeracy and Employability Initiative budget.</a:t>
            </a:r>
            <a:endParaRPr lang="en-AU" sz="5600" b="1" dirty="0">
              <a:solidFill>
                <a:schemeClr val="tx1"/>
              </a:solidFill>
            </a:endParaRPr>
          </a:p>
          <a:p>
            <a:pPr marL="342900" lvl="0" indent="-342900">
              <a:buFont typeface="Arial" panose="020B0604020202020204" pitchFamily="34" charset="0"/>
              <a:buChar char="•"/>
            </a:pPr>
            <a:endParaRPr lang="en-AU" sz="5600" dirty="0">
              <a:solidFill>
                <a:schemeClr val="tx1"/>
              </a:solidFill>
            </a:endParaRPr>
          </a:p>
          <a:p>
            <a:pPr marL="342900" lvl="0" indent="-342900">
              <a:buFont typeface="Arial" panose="020B0604020202020204" pitchFamily="34" charset="0"/>
              <a:buChar char="•"/>
            </a:pPr>
            <a:r>
              <a:rPr lang="en-AU" sz="5600" dirty="0">
                <a:solidFill>
                  <a:schemeClr val="tx1"/>
                </a:solidFill>
              </a:rPr>
              <a:t>This can be for delivery of an existing local course where you have an existing relationship with a TAFE institute.  </a:t>
            </a:r>
          </a:p>
          <a:p>
            <a:pPr marL="342900" lvl="0" indent="-342900">
              <a:buFont typeface="Arial" panose="020B0604020202020204" pitchFamily="34" charset="0"/>
              <a:buChar char="•"/>
            </a:pPr>
            <a:r>
              <a:rPr lang="en-AU" sz="5600" dirty="0">
                <a:solidFill>
                  <a:schemeClr val="tx1"/>
                </a:solidFill>
              </a:rPr>
              <a:t>You may also choose to request additional hours for delivery of the following pre-accredited courses using the associated resources, which have been developed through the Learn Local TAFE Support and Pathways to TAFE pilot programs:</a:t>
            </a:r>
            <a:endParaRPr lang="en-AU" sz="5600" b="1" dirty="0">
              <a:solidFill>
                <a:schemeClr val="tx1"/>
              </a:solidFill>
            </a:endParaRPr>
          </a:p>
          <a:p>
            <a:pPr lvl="3" indent="0">
              <a:buNone/>
            </a:pPr>
            <a:r>
              <a:rPr lang="en-AU" sz="5600" b="1" dirty="0"/>
              <a:t>     Learn Local TAFE Support</a:t>
            </a:r>
          </a:p>
          <a:p>
            <a:pPr marL="882900" lvl="4" indent="-342900"/>
            <a:r>
              <a:rPr lang="en-AU" sz="5600" dirty="0"/>
              <a:t>Gaining the Edge. </a:t>
            </a:r>
          </a:p>
          <a:p>
            <a:pPr marL="882900" lvl="4" indent="-342900"/>
            <a:r>
              <a:rPr lang="en-AU" sz="5600" dirty="0"/>
              <a:t>Learn Local Study Support (available for use in Term 3)</a:t>
            </a:r>
          </a:p>
          <a:p>
            <a:pPr marL="882900" lvl="4" indent="-342900"/>
            <a:endParaRPr lang="en-AU" sz="5600" b="1" dirty="0"/>
          </a:p>
          <a:p>
            <a:pPr lvl="4" indent="0">
              <a:buNone/>
            </a:pPr>
            <a:r>
              <a:rPr lang="en-AU" sz="5600" b="1" dirty="0"/>
              <a:t>Pathways to TAFE</a:t>
            </a:r>
          </a:p>
          <a:p>
            <a:pPr marL="825750" lvl="4" indent="-285750">
              <a:buFont typeface="Courier New" panose="02070309020205020404" pitchFamily="49" charset="0"/>
              <a:buChar char="o"/>
            </a:pPr>
            <a:r>
              <a:rPr lang="en-AU" sz="5600" dirty="0"/>
              <a:t>Ready for Hospitality</a:t>
            </a:r>
          </a:p>
          <a:p>
            <a:pPr marL="825750" lvl="4" indent="-285750">
              <a:buFont typeface="Courier New" panose="02070309020205020404" pitchFamily="49" charset="0"/>
              <a:buChar char="o"/>
            </a:pPr>
            <a:r>
              <a:rPr lang="en-AU" sz="5600" dirty="0"/>
              <a:t>Employable Me!/Moving On – (available for use in Term 3).</a:t>
            </a:r>
          </a:p>
          <a:p>
            <a:pPr marL="825750" lvl="4" indent="-285750">
              <a:buFont typeface="Courier New" panose="02070309020205020404" pitchFamily="49" charset="0"/>
              <a:buChar char="o"/>
            </a:pPr>
            <a:r>
              <a:rPr lang="en-AU" sz="5600" dirty="0"/>
              <a:t>Success4U   </a:t>
            </a:r>
          </a:p>
          <a:p>
            <a:pPr marL="825750" lvl="4" indent="-285750">
              <a:buFont typeface="Courier New" panose="02070309020205020404" pitchFamily="49" charset="0"/>
              <a:buChar char="o"/>
            </a:pPr>
            <a:r>
              <a:rPr lang="en-AU" sz="5600" dirty="0"/>
              <a:t>Existing pathways to accredited TAFE programs across a range of industry streams. </a:t>
            </a:r>
          </a:p>
          <a:p>
            <a:pPr lvl="4" indent="0">
              <a:buNone/>
            </a:pPr>
            <a:endParaRPr lang="en-AU" sz="5600" dirty="0"/>
          </a:p>
          <a:p>
            <a:pPr lvl="4" indent="0">
              <a:buNone/>
            </a:pPr>
            <a:r>
              <a:rPr lang="en-AU" sz="5600" dirty="0"/>
              <a:t>You may also apply for additional hours to deliver a customisation of these courses.  A customisation of these courses may also include components of an existing pre-accredited course. </a:t>
            </a:r>
          </a:p>
          <a:p>
            <a:endParaRPr lang="en-AU" dirty="0"/>
          </a:p>
        </p:txBody>
      </p:sp>
    </p:spTree>
    <p:extLst>
      <p:ext uri="{BB962C8B-B14F-4D97-AF65-F5344CB8AC3E}">
        <p14:creationId xmlns:p14="http://schemas.microsoft.com/office/powerpoint/2010/main" val="1630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61" y="372131"/>
            <a:ext cx="8460150" cy="429728"/>
          </a:xfrm>
        </p:spPr>
        <p:txBody>
          <a:bodyPr>
            <a:normAutofit fontScale="90000"/>
          </a:bodyPr>
          <a:lstStyle/>
          <a:p>
            <a:pPr algn="ctr"/>
            <a:r>
              <a:rPr lang="en-AU" dirty="0">
                <a:latin typeface="Arial" panose="020B0604020202020204" pitchFamily="34" charset="0"/>
                <a:cs typeface="Arial" panose="020B0604020202020204" pitchFamily="34" charset="0"/>
              </a:rPr>
              <a:t>HOW TO APPLY FOR APRIL ADDITIONAL DELIVERY HOURS</a:t>
            </a:r>
            <a:br>
              <a:rPr lang="en-US" dirty="0"/>
            </a:br>
            <a:endParaRPr lang="en-US" dirty="0"/>
          </a:p>
        </p:txBody>
      </p:sp>
      <p:sp>
        <p:nvSpPr>
          <p:cNvPr id="3" name="Rectangle 2"/>
          <p:cNvSpPr/>
          <p:nvPr/>
        </p:nvSpPr>
        <p:spPr>
          <a:xfrm>
            <a:off x="376397" y="922389"/>
            <a:ext cx="8284477" cy="3739485"/>
          </a:xfrm>
          <a:prstGeom prst="rect">
            <a:avLst/>
          </a:prstGeom>
        </p:spPr>
        <p:txBody>
          <a:bodyPr wrap="square">
            <a:spAutoFit/>
          </a:bodyPr>
          <a:lstStyle/>
          <a:p>
            <a:pPr hangingPunct="0">
              <a:lnSpc>
                <a:spcPct val="150000"/>
              </a:lnSpc>
              <a:spcBef>
                <a:spcPts val="600"/>
              </a:spcBef>
              <a:spcAft>
                <a:spcPts val="600"/>
              </a:spcAft>
            </a:pPr>
            <a:r>
              <a:rPr lang="en-AU" b="1" dirty="0">
                <a:latin typeface="Arial" panose="020B0604020202020204" pitchFamily="34" charset="0"/>
                <a:ea typeface="Times New Roman" panose="02020603050405020304" pitchFamily="18" charset="0"/>
                <a:cs typeface="Arial" panose="020B0604020202020204" pitchFamily="34" charset="0"/>
              </a:rPr>
              <a:t>EOI OPENED 27 APRIL AND CLOSES ON 7 MAY 2021</a:t>
            </a:r>
          </a:p>
          <a:p>
            <a:pPr hangingPunct="0">
              <a:lnSpc>
                <a:spcPct val="150000"/>
              </a:lnSpc>
              <a:spcBef>
                <a:spcPts val="600"/>
              </a:spcBef>
              <a:spcAft>
                <a:spcPts val="600"/>
              </a:spcAft>
            </a:pPr>
            <a:r>
              <a:rPr lang="en-AU" sz="1600" b="1" dirty="0">
                <a:solidFill>
                  <a:schemeClr val="accent1"/>
                </a:solidFill>
                <a:latin typeface="Calibri Light" panose="020F0302020204030204" pitchFamily="34" charset="0"/>
                <a:ea typeface="Times New Roman" panose="02020603050405020304" pitchFamily="18" charset="0"/>
                <a:cs typeface="Calibri Light" panose="020F0302020204030204" pitchFamily="34" charset="0"/>
              </a:rPr>
              <a:t>       </a:t>
            </a:r>
            <a:r>
              <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Download and read the April </a:t>
            </a:r>
            <a:r>
              <a:rPr 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2021 ACFE Additional Pre-accredited Delivery Hours Guidelines</a:t>
            </a:r>
            <a:endParaRPr lang="en-AU"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mj-lt"/>
              <a:buAutoNum type="arabicPeriod"/>
            </a:pPr>
            <a:r>
              <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Complete the ACFE Additional Hours Application Form (Attachment 1). Specify the program you wish to deliver hours under.</a:t>
            </a:r>
            <a:endParaRPr lang="en-AU" sz="14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lvl="0">
              <a:spcBef>
                <a:spcPts val="600"/>
              </a:spcBef>
              <a:spcAft>
                <a:spcPts val="600"/>
              </a:spcAft>
            </a:pPr>
            <a:r>
              <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       Download and complete the applicable </a:t>
            </a:r>
            <a:r>
              <a:rPr 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Delivery Plan </a:t>
            </a:r>
            <a:r>
              <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template(s) (Attachment 2).</a:t>
            </a:r>
          </a:p>
          <a:p>
            <a:pPr marL="342900" lvl="0" indent="-342900">
              <a:spcBef>
                <a:spcPts val="600"/>
              </a:spcBef>
              <a:spcAft>
                <a:spcPts val="600"/>
              </a:spcAft>
              <a:buFont typeface="+mj-lt"/>
              <a:buAutoNum type="arabicPeriod"/>
            </a:pPr>
            <a:r>
              <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Prepare the </a:t>
            </a:r>
            <a:r>
              <a:rPr 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Delivery Plan(s) </a:t>
            </a:r>
            <a:r>
              <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by LGA. </a:t>
            </a:r>
            <a:r>
              <a:rPr 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Please ensure you </a:t>
            </a:r>
            <a:r>
              <a:rPr lang="en-AU"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complete the fields specific to each Delivery Plan template</a:t>
            </a:r>
            <a:r>
              <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spcBef>
                <a:spcPts val="600"/>
              </a:spcBef>
              <a:spcAft>
                <a:spcPts val="600"/>
              </a:spcAft>
              <a:buFont typeface="+mj-lt"/>
              <a:buAutoNum type="arabicPeriod"/>
            </a:pPr>
            <a:r>
              <a:rPr lang="en-US" sz="1400" dirty="0">
                <a:solidFill>
                  <a:schemeClr val="accent1"/>
                </a:solidFill>
                <a:latin typeface="Arial" panose="020B0604020202020204" pitchFamily="34" charset="0"/>
                <a:cs typeface="Arial" panose="020B0604020202020204" pitchFamily="34" charset="0"/>
              </a:rPr>
              <a:t>Prepare Course Plans for existing pre-accredited modules. Prepare a full </a:t>
            </a:r>
            <a:r>
              <a:rPr lang="en-US" sz="14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A-frame</a:t>
            </a:r>
            <a:r>
              <a:rPr lang="en-US" sz="1400" dirty="0">
                <a:solidFill>
                  <a:schemeClr val="accent1"/>
                </a:solidFill>
                <a:latin typeface="Arial" panose="020B0604020202020204" pitchFamily="34" charset="0"/>
                <a:cs typeface="Arial" panose="020B0604020202020204" pitchFamily="34" charset="0"/>
              </a:rPr>
              <a:t> including         Course Plans and Session Plans for new or substantially amended  pre-accredited courses.</a:t>
            </a:r>
            <a:endParaRPr lang="en-US" sz="1400" dirty="0">
              <a:solidFill>
                <a:schemeClr val="accent5"/>
              </a:solidFill>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600"/>
              </a:spcBef>
              <a:spcAft>
                <a:spcPts val="600"/>
              </a:spcAft>
              <a:buFont typeface="+mj-lt"/>
              <a:buAutoNum type="arabicPeriod"/>
            </a:pPr>
            <a:r>
              <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Submit your </a:t>
            </a:r>
            <a:r>
              <a:rPr lang="en-US" sz="1400"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EoI</a:t>
            </a:r>
            <a:r>
              <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 including Delivery Plans and A-frames by </a:t>
            </a:r>
            <a:r>
              <a:rPr 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COB 7 May 2021 </a:t>
            </a:r>
            <a:r>
              <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via</a:t>
            </a:r>
            <a:r>
              <a:rPr lang="en-US" sz="1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accent1"/>
                </a:solidFill>
                <a:latin typeface="Arial" panose="020B0604020202020204" pitchFamily="34" charset="0"/>
                <a:ea typeface="Times New Roman" panose="02020603050405020304" pitchFamily="18" charset="0"/>
                <a:cs typeface="Arial" panose="020B0604020202020204" pitchFamily="34" charset="0"/>
              </a:rPr>
              <a:t>email to: </a:t>
            </a:r>
            <a:r>
              <a:rPr lang="en-US" sz="1400" u="sng" dirty="0">
                <a:solidFill>
                  <a:schemeClr val="accent1"/>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training.participation@education.vic.gov.au</a:t>
            </a:r>
            <a:endParaRPr lang="en-US" sz="1400" u="sng"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ight Triangle 6">
            <a:extLst>
              <a:ext uri="{FF2B5EF4-FFF2-40B4-BE49-F238E27FC236}">
                <a16:creationId xmlns:a16="http://schemas.microsoft.com/office/drawing/2014/main" id="{ED616C79-3FFC-4CEF-BB60-13A80443352B}"/>
              </a:ext>
            </a:extLst>
          </p:cNvPr>
          <p:cNvSpPr/>
          <p:nvPr/>
        </p:nvSpPr>
        <p:spPr>
          <a:xfrm rot="16200000">
            <a:off x="8281227" y="5995222"/>
            <a:ext cx="552437" cy="1173117"/>
          </a:xfrm>
          <a:prstGeom prst="rtTriangl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32464F47-75A2-48FA-A759-9261055F34BC}"/>
              </a:ext>
            </a:extLst>
          </p:cNvPr>
          <p:cNvSpPr/>
          <p:nvPr/>
        </p:nvSpPr>
        <p:spPr>
          <a:xfrm>
            <a:off x="903111" y="5047283"/>
            <a:ext cx="7845600" cy="861774"/>
          </a:xfrm>
          <a:prstGeom prst="rect">
            <a:avLst/>
          </a:prstGeom>
        </p:spPr>
        <p:txBody>
          <a:bodyPr wrap="square">
            <a:spAutoFit/>
          </a:bodyPr>
          <a:lstStyle/>
          <a:p>
            <a:r>
              <a:rPr lang="en-US" sz="1200" b="1" i="1" dirty="0">
                <a:solidFill>
                  <a:schemeClr val="accent1"/>
                </a:solidFill>
                <a:latin typeface="Arial" panose="020B0604020202020204" pitchFamily="34" charset="0"/>
                <a:cs typeface="Arial" panose="020B0604020202020204" pitchFamily="34" charset="0"/>
              </a:rPr>
              <a:t>Note</a:t>
            </a:r>
            <a:r>
              <a:rPr lang="en-US" sz="1200" i="1" dirty="0">
                <a:solidFill>
                  <a:schemeClr val="accent1"/>
                </a:solidFill>
                <a:latin typeface="Arial" panose="020B0604020202020204" pitchFamily="34" charset="0"/>
                <a:cs typeface="Arial" panose="020B0604020202020204" pitchFamily="34" charset="0"/>
              </a:rPr>
              <a:t>: You must submit </a:t>
            </a:r>
            <a:r>
              <a:rPr lang="en-US" sz="1200" b="1" i="1" dirty="0">
                <a:solidFill>
                  <a:schemeClr val="accent1"/>
                </a:solidFill>
                <a:latin typeface="Arial" panose="020B0604020202020204" pitchFamily="34" charset="0"/>
                <a:cs typeface="Arial" panose="020B0604020202020204" pitchFamily="34" charset="0"/>
              </a:rPr>
              <a:t>ONE email </a:t>
            </a:r>
            <a:r>
              <a:rPr lang="en-US" sz="1200" i="1" dirty="0">
                <a:solidFill>
                  <a:schemeClr val="accent1"/>
                </a:solidFill>
                <a:latin typeface="Arial" panose="020B0604020202020204" pitchFamily="34" charset="0"/>
                <a:cs typeface="Arial" panose="020B0604020202020204" pitchFamily="34" charset="0"/>
              </a:rPr>
              <a:t>which includes all Delivery Plans and all A-frames for additional hours.  You may need to zip the files. If you cannot fit all documents, please ensure that all Delivery Plans are in one email.  Once submitted to the training participation inbox, </a:t>
            </a:r>
            <a:r>
              <a:rPr lang="en-US" sz="1200" b="1" i="1" dirty="0">
                <a:solidFill>
                  <a:schemeClr val="accent1"/>
                </a:solidFill>
                <a:latin typeface="Arial" panose="020B0604020202020204" pitchFamily="34" charset="0"/>
                <a:cs typeface="Arial" panose="020B0604020202020204" pitchFamily="34" charset="0"/>
              </a:rPr>
              <a:t>you will receive an acknowledgement of submission</a:t>
            </a:r>
            <a:r>
              <a:rPr lang="en-US" sz="1200" i="1" dirty="0">
                <a:solidFill>
                  <a:schemeClr val="accent1"/>
                </a:solidFill>
                <a:latin typeface="Arial" panose="020B0604020202020204" pitchFamily="34" charset="0"/>
                <a:cs typeface="Arial" panose="020B0604020202020204" pitchFamily="34" charset="0"/>
              </a:rPr>
              <a:t>. If you do not receive an acknowledgement within one week, please contact the Departme</a:t>
            </a:r>
            <a:r>
              <a:rPr lang="en-US" sz="1400" i="1" dirty="0">
                <a:solidFill>
                  <a:schemeClr val="accent1"/>
                </a:solidFill>
                <a:latin typeface="Calibri" panose="020F0502020204030204" pitchFamily="34" charset="0"/>
                <a:cs typeface="Calibri" panose="020F0502020204030204" pitchFamily="34" charset="0"/>
              </a:rPr>
              <a:t>nt.</a:t>
            </a:r>
            <a:endParaRPr lang="en-AU" sz="1400" i="1" dirty="0">
              <a:solidFill>
                <a:schemeClr val="accent1"/>
              </a:solidFill>
              <a:latin typeface="Calibri" panose="020F0502020204030204" pitchFamily="34" charset="0"/>
              <a:cs typeface="Calibri" panose="020F0502020204030204" pitchFamily="34" charset="0"/>
            </a:endParaRPr>
          </a:p>
        </p:txBody>
      </p:sp>
      <p:sp>
        <p:nvSpPr>
          <p:cNvPr id="14" name="Star: 8 Points 13">
            <a:extLst>
              <a:ext uri="{FF2B5EF4-FFF2-40B4-BE49-F238E27FC236}">
                <a16:creationId xmlns:a16="http://schemas.microsoft.com/office/drawing/2014/main" id="{40BC8CC9-EEE9-4522-9D46-B013CA32FCAF}"/>
              </a:ext>
            </a:extLst>
          </p:cNvPr>
          <p:cNvSpPr/>
          <p:nvPr/>
        </p:nvSpPr>
        <p:spPr>
          <a:xfrm>
            <a:off x="273823" y="1386016"/>
            <a:ext cx="418601" cy="42203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15" name="Star: 8 Points 14">
            <a:extLst>
              <a:ext uri="{FF2B5EF4-FFF2-40B4-BE49-F238E27FC236}">
                <a16:creationId xmlns:a16="http://schemas.microsoft.com/office/drawing/2014/main" id="{0F254FBB-A7F3-43F3-8F64-B10F4075C3FB}"/>
              </a:ext>
            </a:extLst>
          </p:cNvPr>
          <p:cNvSpPr/>
          <p:nvPr/>
        </p:nvSpPr>
        <p:spPr>
          <a:xfrm>
            <a:off x="222536" y="1901441"/>
            <a:ext cx="521173" cy="42203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16" name="Star: 8 Points 15">
            <a:extLst>
              <a:ext uri="{FF2B5EF4-FFF2-40B4-BE49-F238E27FC236}">
                <a16:creationId xmlns:a16="http://schemas.microsoft.com/office/drawing/2014/main" id="{EBBA9CB6-9909-490C-A37E-FB9A3466700D}"/>
              </a:ext>
            </a:extLst>
          </p:cNvPr>
          <p:cNvSpPr/>
          <p:nvPr/>
        </p:nvSpPr>
        <p:spPr>
          <a:xfrm>
            <a:off x="288560" y="2370101"/>
            <a:ext cx="418601" cy="42203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17" name="Star: 8 Points 16">
            <a:extLst>
              <a:ext uri="{FF2B5EF4-FFF2-40B4-BE49-F238E27FC236}">
                <a16:creationId xmlns:a16="http://schemas.microsoft.com/office/drawing/2014/main" id="{15373EBA-4822-4EB2-BB50-E48AD24E300D}"/>
              </a:ext>
            </a:extLst>
          </p:cNvPr>
          <p:cNvSpPr/>
          <p:nvPr/>
        </p:nvSpPr>
        <p:spPr>
          <a:xfrm>
            <a:off x="291371" y="2973526"/>
            <a:ext cx="418601" cy="42203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24" name="Star: 8 Points 23">
            <a:extLst>
              <a:ext uri="{FF2B5EF4-FFF2-40B4-BE49-F238E27FC236}">
                <a16:creationId xmlns:a16="http://schemas.microsoft.com/office/drawing/2014/main" id="{A1BCFE8F-B7FF-4609-A10A-FA1DADE8CED6}"/>
              </a:ext>
            </a:extLst>
          </p:cNvPr>
          <p:cNvSpPr/>
          <p:nvPr/>
        </p:nvSpPr>
        <p:spPr>
          <a:xfrm>
            <a:off x="291371" y="3609467"/>
            <a:ext cx="418601" cy="42203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5</a:t>
            </a:r>
          </a:p>
        </p:txBody>
      </p:sp>
      <p:sp>
        <p:nvSpPr>
          <p:cNvPr id="11" name="Star: 8 Points 10">
            <a:extLst>
              <a:ext uri="{FF2B5EF4-FFF2-40B4-BE49-F238E27FC236}">
                <a16:creationId xmlns:a16="http://schemas.microsoft.com/office/drawing/2014/main" id="{E0E9BBC0-FCF1-42E5-89EF-8076634784A5}"/>
              </a:ext>
            </a:extLst>
          </p:cNvPr>
          <p:cNvSpPr/>
          <p:nvPr/>
        </p:nvSpPr>
        <p:spPr>
          <a:xfrm>
            <a:off x="291371" y="4135783"/>
            <a:ext cx="418601" cy="422031"/>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6</a:t>
            </a:r>
          </a:p>
        </p:txBody>
      </p:sp>
    </p:spTree>
    <p:extLst>
      <p:ext uri="{BB962C8B-B14F-4D97-AF65-F5344CB8AC3E}">
        <p14:creationId xmlns:p14="http://schemas.microsoft.com/office/powerpoint/2010/main" val="114401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FAF1-92AF-4311-A2E0-30EE36B70332}"/>
              </a:ext>
            </a:extLst>
          </p:cNvPr>
          <p:cNvSpPr>
            <a:spLocks noGrp="1"/>
          </p:cNvSpPr>
          <p:nvPr>
            <p:ph type="title"/>
          </p:nvPr>
        </p:nvSpPr>
        <p:spPr>
          <a:xfrm>
            <a:off x="522547" y="293108"/>
            <a:ext cx="8460150" cy="429381"/>
          </a:xfrm>
        </p:spPr>
        <p:txBody>
          <a:bodyPr/>
          <a:lstStyle/>
          <a:p>
            <a:pPr algn="ctr"/>
            <a:r>
              <a:rPr lang="en-AU" dirty="0"/>
              <a:t>DELIVERY PLAN</a:t>
            </a:r>
          </a:p>
        </p:txBody>
      </p:sp>
      <p:pic>
        <p:nvPicPr>
          <p:cNvPr id="4" name="Content Placeholder 3">
            <a:extLst>
              <a:ext uri="{FF2B5EF4-FFF2-40B4-BE49-F238E27FC236}">
                <a16:creationId xmlns:a16="http://schemas.microsoft.com/office/drawing/2014/main" id="{19F62EC4-7C63-4C19-89F4-E5EFC23A499E}"/>
              </a:ext>
            </a:extLst>
          </p:cNvPr>
          <p:cNvPicPr>
            <a:picLocks noGrp="1" noChangeAspect="1"/>
          </p:cNvPicPr>
          <p:nvPr>
            <p:ph idx="1"/>
          </p:nvPr>
        </p:nvPicPr>
        <p:blipFill>
          <a:blip r:embed="rId3"/>
          <a:stretch>
            <a:fillRect/>
          </a:stretch>
        </p:blipFill>
        <p:spPr>
          <a:xfrm>
            <a:off x="5394483" y="3939726"/>
            <a:ext cx="3489874" cy="1907341"/>
          </a:xfrm>
          <a:prstGeom prst="rect">
            <a:avLst/>
          </a:prstGeom>
        </p:spPr>
      </p:pic>
      <p:sp>
        <p:nvSpPr>
          <p:cNvPr id="8" name="TextBox 7">
            <a:extLst>
              <a:ext uri="{FF2B5EF4-FFF2-40B4-BE49-F238E27FC236}">
                <a16:creationId xmlns:a16="http://schemas.microsoft.com/office/drawing/2014/main" id="{DC04A6BE-D532-4025-98C0-AB4F362B771A}"/>
              </a:ext>
            </a:extLst>
          </p:cNvPr>
          <p:cNvSpPr txBox="1"/>
          <p:nvPr/>
        </p:nvSpPr>
        <p:spPr>
          <a:xfrm>
            <a:off x="522547" y="720566"/>
            <a:ext cx="7977986" cy="3170099"/>
          </a:xfrm>
          <a:prstGeom prst="rect">
            <a:avLst/>
          </a:prstGeom>
          <a:noFill/>
        </p:spPr>
        <p:txBody>
          <a:bodyPr wrap="square" rtlCol="0">
            <a:spAutoFit/>
          </a:bodyPr>
          <a:lstStyle/>
          <a:p>
            <a:r>
              <a:rPr lang="en-AU" sz="1400" b="1" dirty="0">
                <a:solidFill>
                  <a:schemeClr val="accent1"/>
                </a:solidFill>
              </a:rPr>
              <a:t>What’s different for this additional hours round?</a:t>
            </a:r>
          </a:p>
          <a:p>
            <a:r>
              <a:rPr lang="en-AU" sz="1400" dirty="0">
                <a:solidFill>
                  <a:schemeClr val="accent1"/>
                </a:solidFill>
              </a:rPr>
              <a:t>There are 4 tabs with a separate Delivery Plan template for each program, as well as instructions at tab 1:</a:t>
            </a:r>
          </a:p>
          <a:p>
            <a:pPr marL="742950" lvl="1" indent="-285750">
              <a:buFont typeface="Arial" panose="020B0604020202020204" pitchFamily="34" charset="0"/>
              <a:buChar char="•"/>
            </a:pPr>
            <a:r>
              <a:rPr lang="en-US" sz="1400" b="1" dirty="0">
                <a:solidFill>
                  <a:schemeClr val="accent1"/>
                </a:solidFill>
              </a:rPr>
              <a:t>Pre-accredited Training additional hours (green)</a:t>
            </a:r>
            <a:r>
              <a:rPr lang="en-US" sz="1400" dirty="0">
                <a:solidFill>
                  <a:schemeClr val="accent1"/>
                </a:solidFill>
              </a:rPr>
              <a:t>.  Please submit this separate Pre-accredited Delivery Plan, and do NOT submit your existing Pre-accredited Delivery Plan. Note if you are applying under the </a:t>
            </a:r>
            <a:r>
              <a:rPr lang="en-US" sz="1400" u="sng" dirty="0">
                <a:solidFill>
                  <a:schemeClr val="accent1"/>
                </a:solidFill>
              </a:rPr>
              <a:t>industry partnerships </a:t>
            </a:r>
            <a:r>
              <a:rPr lang="en-US" sz="1400" dirty="0">
                <a:solidFill>
                  <a:schemeClr val="accent1"/>
                </a:solidFill>
              </a:rPr>
              <a:t>stream there is a specific field where you can indicate ‘Industry partnership’ and also a free text field to provide details.</a:t>
            </a:r>
          </a:p>
          <a:p>
            <a:pPr marL="742950" lvl="1" indent="-285750">
              <a:buFont typeface="Arial" panose="020B0604020202020204" pitchFamily="34" charset="0"/>
              <a:buChar char="•"/>
            </a:pPr>
            <a:r>
              <a:rPr lang="en-US" sz="1400" b="1" dirty="0">
                <a:solidFill>
                  <a:schemeClr val="accent1"/>
                </a:solidFill>
              </a:rPr>
              <a:t>Digital Literacy Skills (dark blue)</a:t>
            </a:r>
            <a:endParaRPr lang="en-AU" sz="1400" b="1" dirty="0">
              <a:solidFill>
                <a:schemeClr val="accent1"/>
              </a:solidFill>
            </a:endParaRPr>
          </a:p>
          <a:p>
            <a:pPr marL="742950" lvl="1" indent="-285750">
              <a:buFont typeface="Arial" panose="020B0604020202020204" pitchFamily="34" charset="0"/>
              <a:buChar char="•"/>
            </a:pPr>
            <a:r>
              <a:rPr lang="en-US" sz="1400" b="1" dirty="0">
                <a:solidFill>
                  <a:schemeClr val="accent1"/>
                </a:solidFill>
              </a:rPr>
              <a:t>Learn Local TAFE Support (light blue)</a:t>
            </a:r>
            <a:endParaRPr lang="en-AU" sz="1400" b="1" dirty="0">
              <a:solidFill>
                <a:schemeClr val="accent1"/>
              </a:solidFill>
            </a:endParaRPr>
          </a:p>
          <a:p>
            <a:pPr marL="742950" lvl="1" indent="-285750">
              <a:buFont typeface="Arial" panose="020B0604020202020204" pitchFamily="34" charset="0"/>
              <a:buChar char="•"/>
            </a:pPr>
            <a:r>
              <a:rPr lang="en-US" sz="1400" b="1" dirty="0">
                <a:solidFill>
                  <a:schemeClr val="accent1"/>
                </a:solidFill>
              </a:rPr>
              <a:t>Pathways to TAFE (brown)</a:t>
            </a:r>
            <a:endParaRPr lang="en-AU" sz="1400" dirty="0">
              <a:solidFill>
                <a:schemeClr val="accent1"/>
              </a:solidFill>
            </a:endParaRPr>
          </a:p>
          <a:p>
            <a:pPr marL="285750" indent="-285750">
              <a:buFont typeface="Arial" panose="020B0604020202020204" pitchFamily="34" charset="0"/>
              <a:buChar char="•"/>
            </a:pPr>
            <a:endParaRPr lang="en-AU" dirty="0"/>
          </a:p>
          <a:p>
            <a:endParaRPr lang="en-AU" sz="1200" dirty="0"/>
          </a:p>
          <a:p>
            <a:endParaRPr lang="en-AU" sz="1200" dirty="0"/>
          </a:p>
          <a:p>
            <a:endParaRPr lang="en-AU" dirty="0"/>
          </a:p>
        </p:txBody>
      </p:sp>
      <p:sp>
        <p:nvSpPr>
          <p:cNvPr id="9" name="TextBox 8">
            <a:extLst>
              <a:ext uri="{FF2B5EF4-FFF2-40B4-BE49-F238E27FC236}">
                <a16:creationId xmlns:a16="http://schemas.microsoft.com/office/drawing/2014/main" id="{80DCE4DD-E533-4424-A6B5-9F61B1D99572}"/>
              </a:ext>
            </a:extLst>
          </p:cNvPr>
          <p:cNvSpPr txBox="1"/>
          <p:nvPr/>
        </p:nvSpPr>
        <p:spPr>
          <a:xfrm>
            <a:off x="522547" y="2994980"/>
            <a:ext cx="4747758" cy="3108543"/>
          </a:xfrm>
          <a:prstGeom prst="rect">
            <a:avLst/>
          </a:prstGeom>
          <a:noFill/>
        </p:spPr>
        <p:txBody>
          <a:bodyPr wrap="square" rtlCol="0">
            <a:spAutoFit/>
          </a:bodyPr>
          <a:lstStyle/>
          <a:p>
            <a:pPr lvl="0"/>
            <a:r>
              <a:rPr lang="en-US" sz="1400" b="1" dirty="0"/>
              <a:t>What do you need to do?</a:t>
            </a:r>
          </a:p>
          <a:p>
            <a:pPr marL="171450" lvl="0" indent="-171450">
              <a:buFont typeface="Arial" panose="020B0604020202020204" pitchFamily="34" charset="0"/>
              <a:buChar char="•"/>
            </a:pPr>
            <a:endParaRPr lang="en-US" sz="1400" dirty="0"/>
          </a:p>
          <a:p>
            <a:pPr marL="171450" lvl="0" indent="-171450">
              <a:buFont typeface="Arial" panose="020B0604020202020204" pitchFamily="34" charset="0"/>
              <a:buChar char="•"/>
            </a:pPr>
            <a:r>
              <a:rPr lang="en-US" sz="1400" dirty="0"/>
              <a:t>Prepare Delivery Plan(s) by indicating additional hours and courses in order of your priority. </a:t>
            </a:r>
          </a:p>
          <a:p>
            <a:pPr marL="171450" lvl="0" indent="-171450">
              <a:buFont typeface="Arial" panose="020B0604020202020204" pitchFamily="34" charset="0"/>
              <a:buChar char="•"/>
            </a:pPr>
            <a:r>
              <a:rPr lang="en-US" sz="1400" dirty="0"/>
              <a:t>Please note specific fields for each different program Delivery Plan template</a:t>
            </a:r>
            <a:endParaRPr lang="en-AU" sz="1400" dirty="0"/>
          </a:p>
          <a:p>
            <a:pPr marL="171450" lvl="0" indent="-171450">
              <a:buFont typeface="Arial" panose="020B0604020202020204" pitchFamily="34" charset="0"/>
              <a:buChar char="•"/>
            </a:pPr>
            <a:r>
              <a:rPr lang="en-AU" sz="1400" dirty="0"/>
              <a:t>Please i</a:t>
            </a:r>
            <a:r>
              <a:rPr lang="en-US" sz="1400" dirty="0" err="1"/>
              <a:t>nclude</a:t>
            </a:r>
            <a:r>
              <a:rPr lang="en-US" sz="1400" dirty="0"/>
              <a:t> the ACFE Program Category for each course you are applying for.</a:t>
            </a:r>
            <a:endParaRPr lang="en-AU" sz="1400" dirty="0"/>
          </a:p>
          <a:p>
            <a:pPr marL="171450" lvl="0" indent="-171450">
              <a:buFont typeface="Arial" panose="020B0604020202020204" pitchFamily="34" charset="0"/>
              <a:buChar char="•"/>
            </a:pPr>
            <a:r>
              <a:rPr lang="en-AU" sz="1400" dirty="0"/>
              <a:t>All proposed delivery in 2021 must be delivered using one or more of the following modes of delivery:</a:t>
            </a:r>
          </a:p>
          <a:p>
            <a:pPr marL="628650" lvl="1" indent="-171450">
              <a:buFont typeface="Courier New" panose="02070309020205020404" pitchFamily="49" charset="0"/>
              <a:buChar char="o"/>
            </a:pPr>
            <a:r>
              <a:rPr lang="en-AU" sz="1400" dirty="0"/>
              <a:t>Face to face</a:t>
            </a:r>
          </a:p>
          <a:p>
            <a:pPr marL="628650" lvl="1" indent="-171450">
              <a:buFont typeface="Courier New" panose="02070309020205020404" pitchFamily="49" charset="0"/>
              <a:buChar char="o"/>
            </a:pPr>
            <a:r>
              <a:rPr lang="en-AU" sz="1400" dirty="0"/>
              <a:t>Blended</a:t>
            </a:r>
          </a:p>
          <a:p>
            <a:pPr marL="628650" lvl="1" indent="-171450">
              <a:buFont typeface="Courier New" panose="02070309020205020404" pitchFamily="49" charset="0"/>
              <a:buChar char="o"/>
            </a:pPr>
            <a:r>
              <a:rPr lang="en-AU" sz="1400" dirty="0"/>
              <a:t>Online (note this is not applicable for Digital Literacy Skills training delivery).</a:t>
            </a:r>
          </a:p>
        </p:txBody>
      </p:sp>
    </p:spTree>
    <p:extLst>
      <p:ext uri="{BB962C8B-B14F-4D97-AF65-F5344CB8AC3E}">
        <p14:creationId xmlns:p14="http://schemas.microsoft.com/office/powerpoint/2010/main" val="506013471"/>
      </p:ext>
    </p:extLst>
  </p:cSld>
  <p:clrMapOvr>
    <a:masterClrMapping/>
  </p:clrMapOvr>
</p:sld>
</file>

<file path=ppt/theme/theme1.xml><?xml version="1.0" encoding="utf-8"?>
<a:theme xmlns:a="http://schemas.openxmlformats.org/drawingml/2006/main" name="Office Theme">
  <a:themeElements>
    <a:clrScheme name="DET Corp">
      <a:dk1>
        <a:srgbClr val="000000"/>
      </a:dk1>
      <a:lt1>
        <a:srgbClr val="FFFFFF"/>
      </a:lt1>
      <a:dk2>
        <a:srgbClr val="53565A"/>
      </a:dk2>
      <a:lt2>
        <a:srgbClr val="D9D9D6"/>
      </a:lt2>
      <a:accent1>
        <a:srgbClr val="004EA8"/>
      </a:accent1>
      <a:accent2>
        <a:srgbClr val="87189D"/>
      </a:accent2>
      <a:accent3>
        <a:srgbClr val="00B7BD"/>
      </a:accent3>
      <a:accent4>
        <a:srgbClr val="201547"/>
      </a:accent4>
      <a:accent5>
        <a:srgbClr val="AF272F"/>
      </a:accent5>
      <a:accent6>
        <a:srgbClr val="201547"/>
      </a:accent6>
      <a:hlink>
        <a:srgbClr val="004EA8"/>
      </a:hlink>
      <a:folHlink>
        <a:srgbClr val="871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ET Document" ma:contentTypeID="0x0101008E762D40846F3A48AA3FDFE2352C3EB5004AB568912628C74288D8702887550F03" ma:contentTypeVersion="35" ma:contentTypeDescription="DET Document" ma:contentTypeScope="" ma:versionID="ca085129443dae2840cde498465622cb">
  <xsd:schema xmlns:xsd="http://www.w3.org/2001/XMLSchema" xmlns:xs="http://www.w3.org/2001/XMLSchema" xmlns:p="http://schemas.microsoft.com/office/2006/metadata/properties" xmlns:ns1="http://schemas.microsoft.com/sharepoint/v3" xmlns:ns2="483f79c1-66ca-45ce-88f9-109c9a998fd0" xmlns:ns4="http://schemas.microsoft.com/Sharepoint/v3" xmlns:ns5="8340ccf1-19cc-436c-918b-8d6c0cc500c3" targetNamespace="http://schemas.microsoft.com/office/2006/metadata/properties" ma:root="true" ma:fieldsID="784a67d6d2536e6d1141fada25f93dc7" ns1:_="" ns2:_="" ns4:_="" ns5:_="">
    <xsd:import namespace="http://schemas.microsoft.com/sharepoint/v3"/>
    <xsd:import namespace="483f79c1-66ca-45ce-88f9-109c9a998fd0"/>
    <xsd:import namespace="http://schemas.microsoft.com/Sharepoint/v3"/>
    <xsd:import namespace="8340ccf1-19cc-436c-918b-8d6c0cc500c3"/>
    <xsd:element name="properties">
      <xsd:complexType>
        <xsd:sequence>
          <xsd:element name="documentManagement">
            <xsd:complexType>
              <xsd:all>
                <xsd:element ref="ns2:Document_Type_TAG"/>
                <xsd:element ref="ns2:DET_Region" minOccurs="0"/>
                <xsd:element ref="ns2:ACFE_Region" minOccurs="0"/>
                <xsd:element ref="ns2:Unit" minOccurs="0"/>
                <xsd:element ref="ns2:Sector" minOccurs="0"/>
                <xsd:element ref="ns2:LGA" minOccurs="0"/>
                <xsd:element ref="ns2:Program_Name" minOccurs="0"/>
                <xsd:element ref="ns2:Project_Name"/>
                <xsd:element ref="ns2:Year" minOccurs="0"/>
                <xsd:element ref="ns2:Provider_Name"/>
                <xsd:element ref="ns1:PublishingContactName" minOccurs="0"/>
                <xsd:element ref="ns4:DET_EDRMS_Description" minOccurs="0"/>
                <xsd:element ref="ns5:TaxCatchAll"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11"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3f79c1-66ca-45ce-88f9-109c9a998fd0" elementFormDefault="qualified">
    <xsd:import namespace="http://schemas.microsoft.com/office/2006/documentManagement/types"/>
    <xsd:import namespace="http://schemas.microsoft.com/office/infopath/2007/PartnerControls"/>
    <xsd:element name="Document_Type_TAG" ma:index="1" ma:displayName="Document Type TAG" ma:format="Dropdown" ma:internalName="Document_Type_TAG" ma:readOnly="false">
      <xsd:simpleType>
        <xsd:restriction base="dms:Choice">
          <xsd:enumeration value="Advice"/>
          <xsd:enumeration value="Agenda"/>
          <xsd:enumeration value="Application"/>
          <xsd:enumeration value="Assessment"/>
          <xsd:enumeration value="Brief"/>
          <xsd:enumeration value="Budget"/>
          <xsd:enumeration value="Business Case"/>
          <xsd:enumeration value="Certificate"/>
          <xsd:enumeration value="Common Funding Agreement"/>
          <xsd:enumeration value="Chart"/>
          <xsd:enumeration value="Contract"/>
          <xsd:enumeration value="Correspondence"/>
          <xsd:enumeration value="CV/Resume"/>
          <xsd:enumeration value="Deed of Termination"/>
          <xsd:enumeration value="Deed of Variation"/>
          <xsd:enumeration value="Email"/>
          <xsd:enumeration value="File Note"/>
          <xsd:enumeration value="Form"/>
          <xsd:enumeration value="Guideline"/>
          <xsd:enumeration value="Invoice"/>
          <xsd:enumeration value="Instrument of Appointment"/>
          <xsd:enumeration value="Legal Advice"/>
          <xsd:enumeration value="Meeting Paper/Brief"/>
          <xsd:enumeration value="Memo"/>
          <xsd:enumeration value="Minutes"/>
          <xsd:enumeration value="Monitoring"/>
          <xsd:enumeration value="Plan"/>
          <xsd:enumeration value="Project Plan/Charter"/>
          <xsd:enumeration value="Proposal"/>
          <xsd:enumeration value="Report"/>
          <xsd:enumeration value="Research Paper"/>
          <xsd:enumeration value="Specification"/>
          <xsd:enumeration value="Survey/Questionnaire"/>
          <xsd:enumeration value="Template"/>
          <xsd:enumeration value="Procurement"/>
        </xsd:restriction>
      </xsd:simpleType>
    </xsd:element>
    <xsd:element name="DET_Region" ma:index="2" nillable="true" ma:displayName="DET Region" ma:internalName="DET_Region">
      <xsd:complexType>
        <xsd:complexContent>
          <xsd:extension base="dms:MultiChoice">
            <xsd:sequence>
              <xsd:element name="Value" maxOccurs="unbounded" minOccurs="0" nillable="true">
                <xsd:simpleType>
                  <xsd:restriction base="dms:Choice">
                    <xsd:enumeration value="Central DET"/>
                    <xsd:enumeration value="North Eastern Victoria"/>
                    <xsd:enumeration value="North Western Victoria"/>
                    <xsd:enumeration value="South Eastern Victoria"/>
                    <xsd:enumeration value="South Western Victoria"/>
                  </xsd:restriction>
                </xsd:simpleType>
              </xsd:element>
            </xsd:sequence>
          </xsd:extension>
        </xsd:complexContent>
      </xsd:complexType>
    </xsd:element>
    <xsd:element name="ACFE_Region" ma:index="3" nillable="true" ma:displayName="ACFE Region" ma:internalName="ACFE_Region">
      <xsd:complexType>
        <xsd:complexContent>
          <xsd:extension base="dms:MultiChoice">
            <xsd:sequence>
              <xsd:element name="Value" maxOccurs="unbounded" minOccurs="0" nillable="true">
                <xsd:simpleType>
                  <xsd:restriction base="dms:Choice">
                    <xsd:enumeration value="Barwon-South Western"/>
                    <xsd:enumeration value="Eastern Metropolitan"/>
                    <xsd:enumeration value="Gippsland"/>
                    <xsd:enumeration value="Grampians"/>
                    <xsd:enumeration value="Hume"/>
                    <xsd:enumeration value="Loddon Mallee"/>
                    <xsd:enumeration value="North West Metropolitan"/>
                    <xsd:enumeration value="Southern Metropolitan"/>
                    <xsd:enumeration value="Central"/>
                  </xsd:restriction>
                </xsd:simpleType>
              </xsd:element>
            </xsd:sequence>
          </xsd:extension>
        </xsd:complexContent>
      </xsd:complexType>
    </xsd:element>
    <xsd:element name="Unit" ma:index="4" nillable="true" ma:displayName="Unit" ma:format="Dropdown" ma:internalName="Unit">
      <xsd:simpleType>
        <xsd:restriction base="dms:Choice">
          <xsd:enumeration value="ACFE Projects and Research Unit"/>
          <xsd:enumeration value="ACFE Planning and Secretariat Unit"/>
          <xsd:enumeration value="LNE Strategy Unit"/>
          <xsd:enumeration value="Program Management Unit"/>
          <xsd:enumeration value="Regional Advisory Unit (Central)"/>
          <xsd:enumeration value="Regional Engagement and Support Unit (Central)"/>
          <xsd:enumeration value="North Western Victoria Unit"/>
          <xsd:enumeration value="North Eastern Victoria Unit"/>
          <xsd:enumeration value="South Eastern Victoria Unit"/>
          <xsd:enumeration value="South Western Victoria Unit"/>
        </xsd:restriction>
      </xsd:simpleType>
    </xsd:element>
    <xsd:element name="Sector" ma:index="5" nillable="true" ma:displayName="Sector" ma:format="Dropdown" ma:internalName="Sector">
      <xsd:simpleType>
        <xsd:restriction base="dms:Choice">
          <xsd:enumeration value="VET Sector"/>
          <xsd:enumeration value="Learn Local Sector"/>
          <xsd:enumeration value="University Sector"/>
          <xsd:enumeration value="TAFE Sector"/>
        </xsd:restriction>
      </xsd:simpleType>
    </xsd:element>
    <xsd:element name="LGA" ma:index="6" nillable="true" ma:displayName="LGA" ma:format="Dropdown" ma:internalName="LGA">
      <xsd:simpleType>
        <xsd:restriction base="dms:Choice">
          <xsd:enumeration value="Alpine"/>
          <xsd:enumeration value="Ararat"/>
          <xsd:enumeration value="Ballarat"/>
          <xsd:enumeration value="Banyule"/>
          <xsd:enumeration value="Bass Coast"/>
          <xsd:enumeration value="Baw Baw"/>
          <xsd:enumeration value="Bayside"/>
          <xsd:enumeration value="Benalla"/>
          <xsd:enumeration value="Boroondara"/>
          <xsd:enumeration value="Brimbank"/>
          <xsd:enumeration value="Buloke"/>
          <xsd:enumeration value="Campaspe"/>
          <xsd:enumeration value="Cardinia"/>
          <xsd:enumeration value="Casey"/>
          <xsd:enumeration value="Central Goldfields"/>
          <xsd:enumeration value="Colac-Otway"/>
          <xsd:enumeration value="Corangamite"/>
          <xsd:enumeration value="Darebin"/>
          <xsd:enumeration value="East Gippsland"/>
          <xsd:enumeration value="Frankston"/>
          <xsd:enumeration value="Gannawarra"/>
          <xsd:enumeration value="Glen Eira"/>
          <xsd:enumeration value="Glenelg"/>
          <xsd:enumeration value="Golden Plains"/>
          <xsd:enumeration value="Greater Bendigo"/>
          <xsd:enumeration value="Greater Dandenong"/>
          <xsd:enumeration value="Greater Geelong"/>
          <xsd:enumeration value="Greater Shepparton"/>
          <xsd:enumeration value="Hepburn"/>
          <xsd:enumeration value="Hindmarsh"/>
          <xsd:enumeration value="Hobsons Bay"/>
          <xsd:enumeration value="Horsham"/>
          <xsd:enumeration value="Hume"/>
          <xsd:enumeration value="Indigo"/>
          <xsd:enumeration value="Kingston"/>
          <xsd:enumeration value="Knox"/>
          <xsd:enumeration value="Latrobe"/>
          <xsd:enumeration value="Loddon"/>
          <xsd:enumeration value="Macedon Ranges"/>
          <xsd:enumeration value="Manningham"/>
          <xsd:enumeration value="Mansfield"/>
          <xsd:enumeration value="Maribyrnong"/>
          <xsd:enumeration value="Maroondah"/>
          <xsd:enumeration value="Melbourne"/>
          <xsd:enumeration value="Melton"/>
          <xsd:enumeration value="Mildura"/>
          <xsd:enumeration value="Mitchell"/>
          <xsd:enumeration value="Moira"/>
          <xsd:enumeration value="Monash"/>
          <xsd:enumeration value="Moonee Valley"/>
          <xsd:enumeration value="Moorabool"/>
          <xsd:enumeration value="Moreland"/>
          <xsd:enumeration value="Mornington Peninsula"/>
          <xsd:enumeration value="Mount Alexander"/>
          <xsd:enumeration value="Moyne"/>
          <xsd:enumeration value="Murrindindi"/>
          <xsd:enumeration value="Nillumbik"/>
          <xsd:enumeration value="Northern Grampians"/>
          <xsd:enumeration value="Port Phillip"/>
          <xsd:enumeration value="Pyrenees"/>
          <xsd:enumeration value="Queenscliffe"/>
          <xsd:enumeration value="South Gippsland"/>
          <xsd:enumeration value="Southern Grampians"/>
          <xsd:enumeration value="Stonnington"/>
          <xsd:enumeration value="Strathbogie"/>
          <xsd:enumeration value="Surf Coast"/>
          <xsd:enumeration value="Swan Hill"/>
          <xsd:enumeration value="Towong"/>
          <xsd:enumeration value="Wangaratta"/>
          <xsd:enumeration value="Warrnambool"/>
          <xsd:enumeration value="Wellington"/>
          <xsd:enumeration value="West Wimmera"/>
          <xsd:enumeration value="Whitehorse"/>
          <xsd:enumeration value="Whittlesea"/>
          <xsd:enumeration value="Wodonga"/>
          <xsd:enumeration value="Wyndham"/>
          <xsd:enumeration value="Yarra"/>
          <xsd:enumeration value="Yarra Ranges"/>
          <xsd:enumeration value="Yarriambiack"/>
        </xsd:restriction>
      </xsd:simpleType>
    </xsd:element>
    <xsd:element name="Program_Name" ma:index="7" nillable="true" ma:displayName="Program Name" ma:format="Dropdown" ma:internalName="Program_Name">
      <xsd:simpleType>
        <xsd:restriction base="dms:Choice">
          <xsd:enumeration value="2016 Pre-accredited Delivery Plan"/>
          <xsd:enumeration value="2017 Pre-accredited Delivery Plan"/>
          <xsd:enumeration value="2018 Pre-accredited Delivery Plan"/>
          <xsd:enumeration value="2019 Pre-accredited Procurement"/>
          <xsd:enumeration value="2020 Family Learning Partnerships"/>
          <xsd:enumeration value="2020 Pre-accredited Procurement"/>
          <xsd:enumeration value="A Frame"/>
          <xsd:enumeration value="ACFE-TAFE Partnership"/>
          <xsd:enumeration value="ACFE-TAFE Relationships"/>
          <xsd:enumeration value="Asylum Seekers"/>
          <xsd:enumeration value="AUSLAN"/>
          <xsd:enumeration value="Business Cases"/>
          <xsd:enumeration value="CAE Course Guide"/>
          <xsd:enumeration value="CAIF"/>
          <xsd:enumeration value="CAIF 10"/>
          <xsd:enumeration value="CAIF 11"/>
          <xsd:enumeration value="CAIF 12"/>
          <xsd:enumeration value="CAIF 9"/>
          <xsd:enumeration value="CAIF Evaluation"/>
          <xsd:enumeration value="CAIF Outcomes Analysis Project"/>
          <xsd:enumeration value="Deaf and Hard of Hearing"/>
          <xsd:enumeration value="Digital Literacy for Older Victorians"/>
          <xsd:enumeration value="Family Learning Partnerships"/>
          <xsd:enumeration value="Family Learning Support"/>
          <xsd:enumeration value="Future Digital Literacy Needs"/>
          <xsd:enumeration value="Future Opportunities for Adult Learners"/>
          <xsd:enumeration value="FVPrevention LL-Pathways"/>
          <xsd:enumeration value="General"/>
          <xsd:enumeration value="Growing Pre-accredited Research Trials"/>
          <xsd:enumeration value="Guidelines"/>
          <xsd:enumeration value="Intel Learn Easy Steps"/>
          <xsd:enumeration value="Intensive Bail and Youth Control Orders"/>
          <xsd:enumeration value="International Specialised Skills Institute (ISSI)"/>
          <xsd:enumeration value="JVEN"/>
          <xsd:enumeration value="Lead LNE in Victoria"/>
          <xsd:enumeration value="LeAF - Flexible Family Support (FFS)"/>
          <xsd:enumeration value="Learner Engagement A-Frame Program Pilot (LEAP)"/>
          <xsd:enumeration value="LL Quality Partnerships"/>
          <xsd:enumeration value="LLN Initiative"/>
          <xsd:enumeration value="LLNE"/>
          <xsd:enumeration value="Local Learning and Employment Network"/>
          <xsd:enumeration value="Ministerial Taskforce on Youth Offending"/>
          <xsd:enumeration value="Organisational Responsiveness Grant"/>
          <xsd:enumeration value="Partnership for Access"/>
          <xsd:enumeration value="Pre-accredited allocations"/>
          <xsd:enumeration value="Pre-Accredited Training"/>
          <xsd:enumeration value="REALS Grant Program (Reconnect)"/>
          <xsd:enumeration value="Reconnect Evaluation"/>
          <xsd:enumeration value="Reconnect State-wide Forum"/>
          <xsd:enumeration value="Regional Partnerships Facilitation Fund"/>
          <xsd:enumeration value="Regional Partnerships Facilitation Fund Evaluation"/>
          <xsd:enumeration value="Review Pre-accredited Programs"/>
          <xsd:enumeration value="Skills and Job Centres"/>
          <xsd:enumeration value="Skills First Reconnect"/>
          <xsd:enumeration value="Small Business Mentoring Scheme"/>
          <xsd:enumeration value="Training Participation Support Grant"/>
          <xsd:enumeration value="U3A Network"/>
          <xsd:enumeration value="Unspecified"/>
          <xsd:enumeration value="VAEAI"/>
          <xsd:enumeration value="VALBEC"/>
          <xsd:enumeration value="VET Development Centre"/>
          <xsd:enumeration value="VET Literacy and Numeracy Reform"/>
          <xsd:enumeration value="WLC"/>
          <xsd:enumeration value="Young People Transitioning from Care Initiative"/>
          <xsd:enumeration value="Youth Access Initiative"/>
          <xsd:enumeration value="Youth Foyers"/>
          <xsd:enumeration value="Youth Taskforce"/>
        </xsd:restriction>
      </xsd:simpleType>
    </xsd:element>
    <xsd:element name="Project_Name" ma:index="8" ma:displayName="Project Name" ma:format="Dropdown" ma:internalName="Project_Name">
      <xsd:simpleType>
        <xsd:restriction base="dms:Choice">
          <xsd:enumeration value="A Frame Exchange"/>
          <xsd:enumeration value="ACE Summit"/>
          <xsd:enumeration value="ACFE Board Hume Project"/>
          <xsd:enumeration value="ACFE Communications Strategy"/>
          <xsd:enumeration value="ACFE Regional Council Resources Hub"/>
          <xsd:enumeration value="ACFEB Strategy"/>
          <xsd:enumeration value="ACFEB Web"/>
          <xsd:enumeration value="ACFE-TAFE Partnership"/>
          <xsd:enumeration value="ACFE-TAFE Relationships"/>
          <xsd:enumeration value="Asylum Seekers"/>
          <xsd:enumeration value="AUSLAN"/>
          <xsd:enumeration value="Brand and Value Proposition"/>
          <xsd:enumeration value="Brimbank Learning Futures"/>
          <xsd:enumeration value="Business Cases"/>
          <xsd:enumeration value="CAE Course Guide"/>
          <xsd:enumeration value="CAIF Evaluation"/>
          <xsd:enumeration value="CAIF Outcomes Analysis Project"/>
          <xsd:enumeration value="Cert GE"/>
          <xsd:enumeration value="Cert I Developing Independence"/>
          <xsd:enumeration value="Community Solutions"/>
          <xsd:enumeration value="Community Solutions - Casey"/>
          <xsd:enumeration value="Community Solutions - Sunshine"/>
          <xsd:enumeration value="Compliance Project"/>
          <xsd:enumeration value="Core Skills Campaign"/>
          <xsd:enumeration value="Cross Sector Activities"/>
          <xsd:enumeration value="Deaf and Hard of Hearing"/>
          <xsd:enumeration value="Digital Literacy for Older Victorians"/>
          <xsd:enumeration value="Future Digital Literacy Needs"/>
          <xsd:enumeration value="Future Opportunities for Adult Learners"/>
          <xsd:enumeration value="FVPrevention LL-Pathways"/>
          <xsd:enumeration value="General"/>
          <xsd:enumeration value="Growing Pre-accredited Research Trials"/>
          <xsd:enumeration value="Guidelines"/>
          <xsd:enumeration value="IME Audit Pilot Project"/>
          <xsd:enumeration value="Indigenous Reporting"/>
          <xsd:enumeration value="Intel Learn Easy Steps"/>
          <xsd:enumeration value="Intensive Bail and Youth Control Orders"/>
          <xsd:enumeration value="International Specialised Skills Institute (ISSI)"/>
          <xsd:enumeration value="JVEN"/>
          <xsd:enumeration value="Lead LNE in Victoria"/>
          <xsd:enumeration value="LeAF"/>
          <xsd:enumeration value="LeAF - Flexible Family Support (FFS)"/>
          <xsd:enumeration value="Learn Local"/>
          <xsd:enumeration value="Learn Local Brand Management Strategy"/>
          <xsd:enumeration value="Learn Local Brand Promotion Strategy Group"/>
          <xsd:enumeration value="Learn Local Conference"/>
          <xsd:enumeration value="Learn Local Digital Strategy"/>
          <xsd:enumeration value="Learn Local Focusing on the Future"/>
          <xsd:enumeration value="Learn Local Partnership Support Package"/>
          <xsd:enumeration value="Learn Local PD"/>
          <xsd:enumeration value="Learner Engagement A-Frame Program Pilot (LEAP)"/>
          <xsd:enumeration value="LL Quality Partnerships"/>
          <xsd:enumeration value="LLN Initiative"/>
          <xsd:enumeration value="LLNE"/>
          <xsd:enumeration value="Local Learning and Employment Network"/>
          <xsd:enumeration value="Microsoft Licensing Agreement"/>
          <xsd:enumeration value="Ministerial Taskforce on Youth Offending"/>
          <xsd:enumeration value="Organisational Responsiveness Grant"/>
          <xsd:enumeration value="Partnership for Access"/>
          <xsd:enumeration value="PQF Redesign"/>
          <xsd:enumeration value="Pre-accredited Dashboard"/>
          <xsd:enumeration value="Pre-Accredited Learner Outcome Analysis"/>
          <xsd:enumeration value="Pre-accredited Quality Framework"/>
          <xsd:enumeration value="Pre-accredited Training Research Project"/>
          <xsd:enumeration value="Pre-accredited Training Work Experience"/>
          <xsd:enumeration value="SARA Project"/>
          <xsd:enumeration value="Raising Expectations"/>
          <xsd:enumeration value="RAS"/>
          <xsd:enumeration value="REALS Grant Program (Reconnect)"/>
          <xsd:enumeration value="Reconnect Evaluation"/>
          <xsd:enumeration value="Reconnect State-wide Forum"/>
          <xsd:enumeration value="Regional Council Projects"/>
          <xsd:enumeration value="Regional Partnerships Facilitation Fund"/>
          <xsd:enumeration value="Regional Partnerships Facilitation Fund Evaluation"/>
          <xsd:enumeration value="Research Strategy"/>
          <xsd:enumeration value="Review Pre-accredited Programs"/>
          <xsd:enumeration value="SAMS"/>
          <xsd:enumeration value="Senior Victorians Project"/>
          <xsd:enumeration value="Shared Experience Seminar"/>
          <xsd:enumeration value="Shared Local Solutions"/>
          <xsd:enumeration value="Shared Local Solutions - Mildura"/>
          <xsd:enumeration value="Shared Local Solutions - Morwell"/>
          <xsd:enumeration value="SharePoint"/>
          <xsd:enumeration value="Skills and Job Centres"/>
          <xsd:enumeration value="Skills First Reconnect"/>
          <xsd:enumeration value="Small Business Mentoring Scheme"/>
          <xsd:enumeration value="Strategic Dialogues"/>
          <xsd:enumeration value="Stronger TAFE Fund Round 1 2017"/>
          <xsd:enumeration value="Student Management System (SMS) Project"/>
          <xsd:enumeration value="Student Satisfaction Survey"/>
          <xsd:enumeration value="U3A Network"/>
          <xsd:enumeration value="Unspecified"/>
          <xsd:enumeration value="VAEAI"/>
          <xsd:enumeration value="VALBEC"/>
          <xsd:enumeration value="VET Development Centre"/>
          <xsd:enumeration value="VET Literacy and Numeracy Reform"/>
          <xsd:enumeration value="Victorian Learn Local Awards"/>
          <xsd:enumeration value="WLC"/>
          <xsd:enumeration value="Wurreker Implementation Reporting"/>
          <xsd:enumeration value="Young People Transitioning from Care Initiative"/>
          <xsd:enumeration value="Youth Access Initiative"/>
          <xsd:enumeration value="Youth Foyers"/>
          <xsd:enumeration value="Youth Taskforce"/>
        </xsd:restriction>
      </xsd:simpleType>
    </xsd:element>
    <xsd:element name="Year" ma:index="9" nillable="true" ma:displayName="Year" ma:format="Dropdown" ma:internalName="Year">
      <xsd:simpleType>
        <xsd:restriction base="dms:Choice">
          <xsd:enumeration value="2017"/>
          <xsd:enumeration value="2018"/>
          <xsd:enumeration value="2019"/>
          <xsd:enumeration value="2020"/>
          <xsd:enumeration value="2021"/>
          <xsd:enumeration value="2022"/>
        </xsd:restriction>
      </xsd:simpleType>
    </xsd:element>
    <xsd:element name="Provider_Name" ma:index="10" ma:displayName="Provider Name" ma:format="Dropdown" ma:internalName="Provider_Name" ma:readOnly="false">
      <xsd:simpleType>
        <xsd:restriction base="dms:Choice">
          <xsd:enumeration value="None"/>
          <xsd:enumeration value="Multiple"/>
          <xsd:enumeration value="Access Australia Group Limited"/>
          <xsd:enumeration value="Alamein Neighbourhood &amp; Learning Centre Inc"/>
          <xsd:enumeration value="Albury Wodonga Community College Limited"/>
          <xsd:enumeration value="Albury-Wodonga Volunteer Resource Bureau Inc"/>
          <xsd:enumeration value="AMES Australia"/>
          <xsd:enumeration value="Anglesea Community House Inc"/>
          <xsd:enumeration value="Angliss Neighbourhood House Inc"/>
          <xsd:enumeration value="Arrabri Community House Inc"/>
          <xsd:enumeration value="Art Resource Collective Inc"/>
          <xsd:enumeration value="Australian Croatian Community Services Inc"/>
          <xsd:enumeration value="Australian Multicultural Community Services Inc"/>
          <xsd:enumeration value="Australian Romanian Community Welfare, Health and Services Association of Victoria Inc"/>
          <xsd:enumeration value="Australian Vietnamese Women's Association Inc"/>
          <xsd:enumeration value="Avenue Neighbourhood House At Eley Inc."/>
          <xsd:enumeration value="Bacchus Marsh Community College Inc"/>
          <xsd:enumeration value="Ballan &amp; District Community House and Adult Education Centre Inc"/>
          <xsd:enumeration value="Ballarat Neighbourhood Centre Inc"/>
          <xsd:enumeration value="Banksia Gardens Association Incorporated"/>
          <xsd:enumeration value="Bass Coast Adult Education Centre Inc"/>
          <xsd:enumeration value="Beaufort Community House and Learning Centre Inc"/>
          <xsd:enumeration value="Belgium Avenue Neighbourhood House Inc"/>
          <xsd:enumeration value="Bellarine Living and Learning Centre Inc"/>
          <xsd:enumeration value="Bellarine Training and Community Hub Incorporated"/>
          <xsd:enumeration value="Belvedere Community Centre Inc"/>
          <xsd:enumeration value="Bendigo Neighbourhood Hub Inc."/>
          <xsd:enumeration value="Berry Street Victoria Incorporated"/>
          <xsd:enumeration value="Beulah Historical, Learning and Progress Association Inc"/>
          <xsd:enumeration value="Birallee Park Neighbourhood House Inc"/>
          <xsd:enumeration value="Bnym Aboriginal Corporation"/>
          <xsd:enumeration value="Boort Resource And Information Centre Inc"/>
          <xsd:enumeration value="BRACE Education Training &amp; Employment Limited"/>
          <xsd:enumeration value="Brotherhood of St Laurence"/>
          <xsd:enumeration value="Brunswick Neighbourhood House Co-Operative Limited"/>
          <xsd:enumeration value="Bubup Wilam For Early Learning Inc"/>
          <xsd:enumeration value="Buchan District Outreach Inc"/>
          <xsd:enumeration value="Carlton Neighbourhood Learning Centre Inc"/>
          <xsd:enumeration value="Carringbush Adult Education Inc"/>
          <xsd:enumeration value="Castlemaine Community House Inc"/>
          <xsd:enumeration value="Central Highlands Group Training Inc"/>
          <xsd:enumeration value="Central Ringwood Community Centre Inc"/>
          <xsd:enumeration value="Centre for Adult Education"/>
          <xsd:enumeration value="Centre for Participation Inc"/>
          <xsd:enumeration value="CERES Inc"/>
          <xsd:enumeration value="Cheltenham Community Centre Inc."/>
          <xsd:enumeration value="Child and Family Care Network Inc"/>
          <xsd:enumeration value="Christie Centre Inc"/>
          <xsd:enumeration value="Churchill Neighbourhood Centre Inc"/>
          <xsd:enumeration value="CIRE Services Incorporated"/>
          <xsd:enumeration value="Clota Cottage Neighbourhood House Inc"/>
          <xsd:enumeration value="Cloverdale Community Centre Inc"/>
          <xsd:enumeration value="Cobram Community House Inc"/>
          <xsd:enumeration value="Cohuna Neighbourhood House Incorporated"/>
          <xsd:enumeration value="Comm Unity Plus Services Ltd"/>
          <xsd:enumeration value="Community College Gippsland Limited"/>
          <xsd:enumeration value="Community Hub Inc"/>
          <xsd:enumeration value="Concern Australia Welfare Inc"/>
          <xsd:enumeration value="Continuing Education and Arts Centre of Alexandra Inc"/>
          <xsd:enumeration value="Coonara Community House Inc"/>
          <xsd:enumeration value="Corinella &amp; District Community Centre Inc"/>
          <xsd:enumeration value="Corryong Neighbourhood House Inc"/>
          <xsd:enumeration value="Craigieburn Education and Community Centre Inc"/>
          <xsd:enumeration value="Cranbourne Community House Inc"/>
          <xsd:enumeration value="Dallas Neighbourhood House Inc"/>
          <xsd:enumeration value="Dandenong Neighbourhood House Inc"/>
          <xsd:enumeration value="Daylesford Neighbourhood Centre Inc"/>
          <xsd:enumeration value="Diamond Valley Learning Centre Inc."/>
          <xsd:enumeration value="Dingley Village Neighbourhood Centre Inc"/>
          <xsd:enumeration value="Djerriwarrh Employment &amp; Education Services Inc"/>
          <xsd:enumeration value="Donald Learning Group Inc."/>
          <xsd:enumeration value="Doveton Neighbourhood Learning Centre Inc"/>
          <xsd:enumeration value="Duke Street Community House Association Inc"/>
          <xsd:enumeration value="East End Community House Inc."/>
          <xsd:enumeration value="Echuca Community Education Group Inc"/>
          <xsd:enumeration value="Echuca Neighbourhood House Inc."/>
          <xsd:enumeration value="Elwood-St Kilda Neighbourhood Learning Centre Inc"/>
          <xsd:enumeration value="Emerald Community House Inc"/>
          <xsd:enumeration value="Encompass Community Services Incorporated"/>
          <xsd:enumeration value="Endeavour Hills Neighbourhood Centre Inc"/>
          <xsd:enumeration value="Euroa Health Inc"/>
          <xsd:enumeration value="Farnham Street Neighbourhood Learning Centre Inc"/>
          <xsd:enumeration value="Fitzroy Learning Network Inc"/>
          <xsd:enumeration value="Footscray Community Arts Centre Limited"/>
          <xsd:enumeration value="Foundation 61 Inc."/>
          <xsd:enumeration value="Frankston City Council"/>
          <xsd:enumeration value="Gateway BEET Inc"/>
          <xsd:enumeration value="Gateway Social Support Options Inc."/>
          <xsd:enumeration value="Geelong Ethnic Communities Council Incorporated"/>
          <xsd:enumeration value="Gippsland Employment Skills Training Inc."/>
          <xsd:enumeration value="Glen Eira Adult Learning Centre Inc"/>
          <xsd:enumeration value="Glen Park Community Centre Inc"/>
          <xsd:enumeration value="Glenroy Neighbourhood Learning Centre Inc"/>
          <xsd:enumeration value="Godfrey Street Community House Inc"/>
          <xsd:enumeration value="Goldfields Employment and Learning Centre Inc"/>
          <xsd:enumeration value="Grampians Community Health"/>
          <xsd:enumeration value="Haddon Community Learning Centre Inc"/>
          <xsd:enumeration value="Hallam Community Learning Centre Inc"/>
          <xsd:enumeration value="Hampton Community Centre Inc"/>
          <xsd:enumeration value="Hampton Park Care Group Inc"/>
          <xsd:enumeration value="Healesville Living &amp; Learning Centre Inc"/>
          <xsd:enumeration value="Heidelberg Training and Resources Centre Inc"/>
          <xsd:enumeration value="Heyfield Community Resource Centre Inc"/>
          <xsd:enumeration value="Holden Street Neighbourhood House Inc"/>
          <xsd:enumeration value="Horsham Community House Inc"/>
          <xsd:enumeration value="&quot;Hume City Council"/>
          <xsd:enumeration value="Homestead Community &amp; Learning Centre&quot;"/>
          <xsd:enumeration value="Inclusion Melbourne Inc"/>
          <xsd:enumeration value="Inner Melbourne VET Cluster Inc"/>
          <xsd:enumeration value="Japara Neighbourhood House Inc"/>
          <xsd:enumeration value="Jesuit Social Services Limited"/>
          <xsd:enumeration value="Jewish Care (Victoria) Inc."/>
          <xsd:enumeration value="Jika Jika Community Centre Inc"/>
          <xsd:enumeration value="JobCo Employment Services Inc"/>
          <xsd:enumeration value="K.Y.M. (Victoria) Incorporated"/>
          <xsd:enumeration value="Kangaroo Flat Community Group Inc."/>
          <xsd:enumeration value="Karingal St Laurence Limited"/>
          <xsd:enumeration value="Kensington Neighbourhood House Inc"/>
          <xsd:enumeration value="Kerang and District Community Centre Inc."/>
          <xsd:enumeration value="Kerrie Neighbourhood House Inc"/>
          <xsd:enumeration value="Kew Neighbourhood Learning Centre Inc"/>
          <xsd:enumeration value="King Valley Learning Exchange Inc."/>
          <xsd:enumeration value="Kinglake Ranges Neighbourhood House Inc"/>
          <xsd:enumeration value="Kyabram Community and Learning Centre Inc"/>
          <xsd:enumeration value="Kyneton Community &amp; Learning Centre Inc"/>
          <xsd:enumeration value="Lalor Living and Learning Centre Inc"/>
          <xsd:enumeration value="Langwarrin Community Centre Inc"/>
          <xsd:enumeration value="Lara Community Centre Inc"/>
          <xsd:enumeration value="Laverton Community Integrated Services Inc"/>
          <xsd:enumeration value="Leopold Community and Learning Centre Inc."/>
          <xsd:enumeration value="Link Health and Community Limited"/>
          <xsd:enumeration value="LINK Neighbourhood House Inc"/>
          <xsd:enumeration value="Living and Learning at Ajani Inc."/>
          <xsd:enumeration value="Living Learning Pakenham Inc."/>
          <xsd:enumeration value="Loddon Campaspe Multicultural Services Inc"/>
          <xsd:enumeration value="Longbeach Place Inc"/>
          <xsd:enumeration value="Lyrebird Community Centre Inc."/>
          <xsd:enumeration value="MACE Inc."/>
          <xsd:enumeration value="Macedon Ranges Further Education Centre Inc."/>
          <xsd:enumeration value="MADEC Australia"/>
          <xsd:enumeration value="Maldon Neighbourhood Centre Inc"/>
          <xsd:enumeration value="Mallacoota District Health &amp; Support Service Inc"/>
          <xsd:enumeration value="Manna Gum Community House Inc"/>
          <xsd:enumeration value="Meadow Heights Learning Shop Inc"/>
          <xsd:enumeration value="Melbourne City Mission"/>
          <xsd:enumeration value="Melton South Community Centre Inc"/>
          <xsd:enumeration value="Meredith Community Centre Inc"/>
          <xsd:enumeration value="Merinda Park Learning and Community Centre Inc."/>
          <xsd:enumeration value="Micare Ltd"/>
          <xsd:enumeration value="Migrant Resource Centre, North West Region Inc"/>
          <xsd:enumeration value="MiLife-Victoria Inc"/>
          <xsd:enumeration value="Mill Park Community Services Group Inc"/>
          <xsd:enumeration value="Milpara Community House Inc"/>
          <xsd:enumeration value="Mirrimbeena Aboriginal Education Group Inc"/>
          <xsd:enumeration value="Mitcham Community House Incorporated"/>
          <xsd:enumeration value="&quot;Moe Life-Skills Community Centre Inc"/>
          <xsd:enumeration value="&quot;"/>
          <xsd:enumeration value="Moe Neighbourhood House Inc"/>
          <xsd:enumeration value="Moongala Women's Collective Inc."/>
          <xsd:enumeration value="Mordialloc Neighbourhood House Inc"/>
          <xsd:enumeration value="Mount Beauty Neighbourhood Centre Inc."/>
          <xsd:enumeration value="Mount Eliza Neighbourhood House Inc"/>
          <xsd:enumeration value="Mountain District Women's Co-operative Limited"/>
          <xsd:enumeration value="Murray Adult Community Education – Swan Hill Inc"/>
          <xsd:enumeration value="Murray Human Services Inc"/>
          <xsd:enumeration value="Myrtleford Neighbourhood Centre Inc"/>
          <xsd:enumeration value="Narre Community Learning Centre Inc"/>
          <xsd:enumeration value="Ngwala Willumbong Limited"/>
          <xsd:enumeration value="Nhill Neighbourhood House Learning Centre Inc."/>
          <xsd:enumeration value="&quot;Nillumbik Shire Council"/>
          <xsd:enumeration value="(Living &amp; Learning Nillumbik)&quot;"/>
          <xsd:enumeration value="Noble Park Community Centre Inc."/>
          <xsd:enumeration value="North Carlton Railway Station Neighbourhood House Inc."/>
          <xsd:enumeration value="North Melbourne Language and Learning Inc"/>
          <xsd:enumeration value="North Ringwood Community House Incorporated"/>
          <xsd:enumeration value="North Shepparton Community &amp; Learning Centre Inc"/>
          <xsd:enumeration value="Noweyung Limited"/>
          <xsd:enumeration value="Numurkah Community Learning Centre Inc."/>
          <xsd:enumeration value="Olympic Adult Education Inc."/>
          <xsd:enumeration value="Open Door Neighbourhood House Inc"/>
          <xsd:enumeration value="Orana Neighbourhood House Inc."/>
          <xsd:enumeration value="Orbost Education Centre Incorporated"/>
          <xsd:enumeration value="Otway Health"/>
          <xsd:enumeration value="Outlets Co-operative Neighbourhood House Limited"/>
          <xsd:enumeration value="Outlook (Vic.) Inc."/>
          <xsd:enumeration value="Pangerang Community House Inc."/>
          <xsd:enumeration value="Park Orchards Community House &amp; Learning Centre Inc"/>
          <xsd:enumeration value="Paynesville Neighbourhood Centre Inc"/>
          <xsd:enumeration value="Peninsula Adult Education and Literacy Inc"/>
          <xsd:enumeration value="Peninsula Training and Employment Program Inc"/>
          <xsd:enumeration value="Phillip Island Community And Learning Centre Inc."/>
          <xsd:enumeration value="Pines Learning Inc"/>
          <xsd:enumeration value="Port Fairy Community Group Inc"/>
          <xsd:enumeration value="Port Phillip Community Group Limited"/>
          <xsd:enumeration value="Portland Workskills Inc"/>
          <xsd:enumeration value="Prahran Community Learning Centre Inc"/>
          <xsd:enumeration value="Preston Neighbourhood House Inc"/>
          <xsd:enumeration value="Preston Reservoir Adult Community Education Inc"/>
          <xsd:enumeration value="Pyramid Hill Neighbourhood House"/>
          <xsd:enumeration value="Quantin Binnah Community Centre Inc"/>
          <xsd:enumeration value="Quantum Support Services Inc."/>
          <xsd:enumeration value="Red Cliffs Community Resource Centre Inc"/>
          <xsd:enumeration value="Rejoice Chinese Christian Communications Centre Inc."/>
          <xsd:enumeration value="Resurrection Catholic Church Keysborough"/>
          <xsd:enumeration value="Reynard Street Neighbourhood House Incorporated"/>
          <xsd:enumeration value="Richmond Community Learning Centre Inc"/>
          <xsd:enumeration value="Robinvale Network House Inc"/>
          <xsd:enumeration value="Rosanna Fire Station Community House Inc"/>
          <xsd:enumeration value="Rosewall Neighbourhood Centre Inc."/>
          <xsd:enumeration value="Rowville Neighbourhood Learning Centre Inc"/>
          <xsd:enumeration value="Rural Industries Skill Training Centre Inc"/>
          <xsd:enumeration value="Rushworth Community House Inc"/>
          <xsd:enumeration value="Sale Neighbourhood House Inc"/>
          <xsd:enumeration value="Sandybeach Community Co-operative Society Limited"/>
          <xsd:enumeration value="SCAA Shearer Woolhandler Training Inc"/>
          <xsd:enumeration value="Selby Community House Inc"/>
          <xsd:enumeration value="Shepparton Access"/>
          <xsd:enumeration value="Shepparton Adult and Community Education College Inc"/>
          <xsd:enumeration value="Simpson &amp; District Community Centre Inc"/>
          <xsd:enumeration value="SkillsPlus Ltd"/>
          <xsd:enumeration value="Sorrento Community Centre Inc"/>
          <xsd:enumeration value="South Shepparton Community Centre Inc"/>
          <xsd:enumeration value="Southern Grampians Adult Education Inc"/>
          <xsd:enumeration value="Southern Migrant and Refugee Centre Inc"/>
          <xsd:enumeration value="Southport Community Centre Incorporated"/>
          <xsd:enumeration value="Span Community House Inc."/>
          <xsd:enumeration value="Springdale Neighbourhood Centre Inc"/>
          <xsd:enumeration value="Springvale Indo-Chinese Mutual Assistance Association Inc"/>
          <xsd:enumeration value="Springvale Learning and Activities Centre Incorporated"/>
          <xsd:enumeration value="Springvale Neighbourhood House Inc"/>
          <xsd:enumeration value="St. Arnaud Neighbourhood House Inc"/>
          <xsd:enumeration value="Stawell Neighbourhood House Inc"/>
          <xsd:enumeration value="Sunraysia Mallee Ethnic Communities Council Inc"/>
          <xsd:enumeration value="Sunraysia Regional Consulting"/>
          <xsd:enumeration value="Sussex Neighbourhood House Inc"/>
          <xsd:enumeration value="Swan Hill Neighbourhood House Inc"/>
          <xsd:enumeration value="Task Force Community Agency Inc"/>
          <xsd:enumeration value="Tatura Community House Inc"/>
          <xsd:enumeration value="The Basin Community House Inc"/>
          <xsd:enumeration value="The Centre for Continuing Education Inc"/>
          <xsd:enumeration value="The Centre: Connecting Community In North &amp; West Melbourne Inc"/>
          <xsd:enumeration value="The Kevin Heinze Garden Centre Incorporated"/>
          <xsd:enumeration value="The Old Courthouse Committee of Management Inc"/>
          <xsd:enumeration value="The Onemda Association Inc"/>
          <xsd:enumeration value="The Social Studio Inc"/>
          <xsd:enumeration value="The South Kingsville Community Centre Inc"/>
          <xsd:enumeration value="Tongala Community Activities Centre Inc"/>
          <xsd:enumeration value="Traralgon Neighbourhood Learning House Inc."/>
          <xsd:enumeration value="Trudewind Road Neighbourhood House Inc"/>
          <xsd:enumeration value="United-Spanish Latin American Welfare Centre Inc"/>
          <xsd:enumeration value="Uniting (Victoria and Tasmania) Limited"/>
          <xsd:enumeration value="Upper Beaconsfield Community Centre"/>
          <xsd:enumeration value="Vermont South Community House Incorporated"/>
          <xsd:enumeration value="VICSEG New Futures"/>
          <xsd:enumeration value="Victorian Aboriginal Community Services Association Limited"/>
          <xsd:enumeration value="Victorian Deaf Society"/>
          <xsd:enumeration value="Victorian Vocational Rehabilitation Association"/>
          <xsd:enumeration value="Waminda Inc"/>
          <xsd:enumeration value="Warracknabeal Neighbourhood House and Learning Centre Inc"/>
          <xsd:enumeration value="Warragul Community House Inc"/>
          <xsd:enumeration value="Warrandyte Neighbourhood House"/>
          <xsd:enumeration value="Waverley Adult Literacy Program Inc"/>
          <xsd:enumeration value="Waverley Community Learning Centre Inc"/>
          <xsd:enumeration value="Wedderburn Community House Inc"/>
          <xsd:enumeration value="Wellsprings For Women Incorporated"/>
          <xsd:enumeration value="Wendouree Neighbourhood Centre Inc"/>
          <xsd:enumeration value="Westgate Community Initiatives Group Inc"/>
          <xsd:enumeration value="Whittlesea Community Connections Inc"/>
          <xsd:enumeration value="Whittlesea Community House Inc"/>
          <xsd:enumeration value="Williamstown Community and Education Centre Inc"/>
          <xsd:enumeration value="Winchelsea Community House Incorporated"/>
          <xsd:enumeration value="Wingate Avenue Community Centre Inc"/>
          <xsd:enumeration value="Wonga Park Community Cottage Inc"/>
          <xsd:enumeration value="Workforce Plus Inc."/>
          <xsd:enumeration value="Wycheproof Community Resource Centre Inc"/>
          <xsd:enumeration value="Wyndham Community and Education Centre Inc"/>
          <xsd:enumeration value="Yarraville Community Centre Inc"/>
          <xsd:enumeration value="Yarrawonga Neighbourhood House Inc."/>
          <xsd:enumeration value="Yarrunga Community Centre Inc"/>
          <xsd:enumeration value="Yooralla"/>
          <xsd:enumeration value="Youth Projects Limited"/>
          <xsd:enumeration value="YouthNow Inc"/>
          <xsd:enumeration value="Zoe Support Australia"/>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_EDRMS_Description" ma:index="19" nillable="true" ma:displayName="Document Description" ma:description="" ma:hidden="true" ma:internalName="DET_EDRMS_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40ccf1-19cc-436c-918b-8d6c0cc500c3" elementFormDefault="qualified">
    <xsd:import namespace="http://schemas.microsoft.com/office/2006/documentManagement/types"/>
    <xsd:import namespace="http://schemas.microsoft.com/office/infopath/2007/PartnerControls"/>
    <xsd:element name="TaxCatchAll" ma:index="20" nillable="true" ma:displayName="Taxonomy Catch All Column" ma:description="" ma:hidden="true" ma:list="{41e0dc15-d79c-4eaa-821e-b6c2c5b5cc4b}" ma:internalName="TaxCatchAll" ma:showField="CatchAllData" ma:web="8340ccf1-19cc-436c-918b-8d6c0cc500c3">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description="" ma:hidden="true" ma:list="{41e0dc15-d79c-4eaa-821e-b6c2c5b5cc4b}" ma:internalName="TaxCatchAllLabel" ma:readOnly="true" ma:showField="CatchAllDataLabel" ma:web="8340ccf1-19cc-436c-918b-8d6c0cc500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
    <Synchronization>Asynchronous</Synchronization>
    <Type>10003</Type>
    <SequenceNumber>10000</SequenceNumber>
    <Url/>
    <Assembly>RecordPoint.Active.UI, Version=1.0.0.0, Culture=neutral, PublicKeyToken=d49476ae5b650bf3</Assembly>
    <Class>RecordPoint.Active.UI.Events.WorkflowItemEventReceiver</Class>
    <Data/>
    <Filter/>
  </Receiver>
  <Receiver>
    <Name/>
    <Synchronization>Synchronous</Synchronization>
    <Type>3</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10009</Type>
    <SequenceNumber>10000</SequenceNumber>
    <Url/>
    <Assembly>RecordPoint.Active.UI, Version=1.0.0.0, Culture=neutral, PublicKeyToken=d49476ae5b650bf3</Assembly>
    <Class>RecordPoint.Active.UI.Events.WorkflowItemEventReceiver</Class>
    <Data/>
    <Filter/>
  </Receiver>
  <Receiver>
    <Name/>
    <Synchronization>Synchronous</Synchronization>
    <Type>9</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10103</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102</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10105</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105</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10002</Type>
    <SequenceNumber>10000</SequenceNumber>
    <Url/>
    <Assembly>RecordPoint.Active.UI, Version=1.0.0.0, Culture=neutral, PublicKeyToken=d49476ae5b650bf3</Assembly>
    <Class>RecordPoint.Active.UI.Events.WorkflowItemEventReceiver</Class>
    <Data/>
    <Filter/>
  </Receiver>
  <Receiver>
    <Name/>
    <Synchronization>Synchronous</Synchronization>
    <Type>2</Type>
    <SequenceNumber>10000</SequenceNumber>
    <Url/>
    <Assembly>RecordPoint.Active.UI, Version=1.0.0.0, Culture=neutral, PublicKeyToken=d49476ae5b650bf3</Assembly>
    <Class>RecordPoint.Active.UI.Events.WorkflowItemEventReceiver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ContactName xmlns="http://schemas.microsoft.com/sharepoint/v3" xsi:nil="true"/>
    <DET_EDRMS_Description xmlns="http://schemas.microsoft.com/Sharepoint/v3">Webinar 2020 Pre-accredited and LEAP, DRAFT</DET_EDRMS_Description>
    <TaxCatchAll xmlns="8340ccf1-19cc-436c-918b-8d6c0cc500c3">
      <Value>20</Value>
    </TaxCatchAll>
    <Sector xmlns="483f79c1-66ca-45ce-88f9-109c9a998fd0">Learn Local Sector</Sector>
    <LGA xmlns="483f79c1-66ca-45ce-88f9-109c9a998fd0" xsi:nil="true"/>
    <Project_Name xmlns="483f79c1-66ca-45ce-88f9-109c9a998fd0">General</Project_Name>
    <ACFE_Region xmlns="483f79c1-66ca-45ce-88f9-109c9a998fd0">
      <Value>Central</Value>
    </ACFE_Region>
    <Document_Type_TAG xmlns="483f79c1-66ca-45ce-88f9-109c9a998fd0">Guideline</Document_Type_TAG>
    <Provider_Name xmlns="483f79c1-66ca-45ce-88f9-109c9a998fd0">None</Provider_Name>
    <Program_Name xmlns="483f79c1-66ca-45ce-88f9-109c9a998fd0">Pre-accredited allocations</Program_Name>
    <Year xmlns="483f79c1-66ca-45ce-88f9-109c9a998fd0">2021</Year>
    <DET_Region xmlns="483f79c1-66ca-45ce-88f9-109c9a998fd0">
      <Value>Central DET</Value>
    </DET_Region>
    <Unit xmlns="483f79c1-66ca-45ce-88f9-109c9a998fd0">Regional Engagement and Support Unit (Central)</Unit>
  </documentManagement>
</p:properties>
</file>

<file path=customXml/itemProps1.xml><?xml version="1.0" encoding="utf-8"?>
<ds:datastoreItem xmlns:ds="http://schemas.openxmlformats.org/officeDocument/2006/customXml" ds:itemID="{616E6316-9F81-4049-8817-FF9A7050E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3f79c1-66ca-45ce-88f9-109c9a998fd0"/>
    <ds:schemaRef ds:uri="http://schemas.microsoft.com/Sharepoint/v3"/>
    <ds:schemaRef ds:uri="8340ccf1-19cc-436c-918b-8d6c0cc50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B27216-59A0-441B-A876-B027640B449D}">
  <ds:schemaRefs>
    <ds:schemaRef ds:uri="http://schemas.microsoft.com/sharepoint/v3/contenttype/forms"/>
  </ds:schemaRefs>
</ds:datastoreItem>
</file>

<file path=customXml/itemProps3.xml><?xml version="1.0" encoding="utf-8"?>
<ds:datastoreItem xmlns:ds="http://schemas.openxmlformats.org/officeDocument/2006/customXml" ds:itemID="{72E296C1-158E-4E1C-BF00-09265FAD0A46}">
  <ds:schemaRefs>
    <ds:schemaRef ds:uri="http://schemas.microsoft.com/sharepoint/events"/>
  </ds:schemaRefs>
</ds:datastoreItem>
</file>

<file path=customXml/itemProps4.xml><?xml version="1.0" encoding="utf-8"?>
<ds:datastoreItem xmlns:ds="http://schemas.openxmlformats.org/officeDocument/2006/customXml" ds:itemID="{473BBEEC-6F9C-44CF-81B1-7CB5C187159E}">
  <ds:schemaRefs>
    <ds:schemaRef ds:uri="http://www.w3.org/XML/1998/namespace"/>
    <ds:schemaRef ds:uri="http://schemas.microsoft.com/office/2006/documentManagement/types"/>
    <ds:schemaRef ds:uri="8340ccf1-19cc-436c-918b-8d6c0cc500c3"/>
    <ds:schemaRef ds:uri="http://schemas.microsoft.com/office/2006/metadata/properties"/>
    <ds:schemaRef ds:uri="483f79c1-66ca-45ce-88f9-109c9a998fd0"/>
    <ds:schemaRef ds:uri="http://purl.org/dc/dcmitype/"/>
    <ds:schemaRef ds:uri="http://schemas.microsoft.com/office/infopath/2007/PartnerControls"/>
    <ds:schemaRef ds:uri="http://schemas.microsoft.com/Sharepoint/v3"/>
    <ds:schemaRef ds:uri="http://schemas.openxmlformats.org/package/2006/metadata/core-properties"/>
    <ds:schemaRef ds:uri="http://schemas.microsoft.com/sharepoint/v3"/>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7510</TotalTime>
  <Words>1955</Words>
  <Application>Microsoft Office PowerPoint</Application>
  <PresentationFormat>On-screen Show (4:3)</PresentationFormat>
  <Paragraphs>170</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.AppleSystemUIFont</vt:lpstr>
      <vt:lpstr>Arial</vt:lpstr>
      <vt:lpstr>Calibri</vt:lpstr>
      <vt:lpstr>Calibri Light</vt:lpstr>
      <vt:lpstr>Courier New</vt:lpstr>
      <vt:lpstr>Wingdings</vt:lpstr>
      <vt:lpstr>Office Theme</vt:lpstr>
      <vt:lpstr>ADULT, COMMUNITY AND FURTHER EDUCATION BOARD</vt:lpstr>
      <vt:lpstr>ACKNOWLEDGEMENT OF COUNTRY</vt:lpstr>
      <vt:lpstr>ADDITIONAL PRE-ACCREDITED DELIVERY HOURS – STRATEGIC FOCUS</vt:lpstr>
      <vt:lpstr>AVAILABLE PROGRAMS - ADDITIONAL DELIVERY HOURS</vt:lpstr>
      <vt:lpstr>AVAILABLE PROGRAMS – DETAILS AND FOCUS</vt:lpstr>
      <vt:lpstr>AVAILABLE PROGRAMS – DETAILS AND FOCUS (contd)</vt:lpstr>
      <vt:lpstr>AVAILABLE PROGRAMS – DETAILS AND FOCUS (contd)</vt:lpstr>
      <vt:lpstr>HOW TO APPLY FOR APRIL ADDITIONAL DELIVERY HOURS </vt:lpstr>
      <vt:lpstr>DELIVERY PLAN</vt:lpstr>
      <vt:lpstr>ASSESSMENT CRITERIA </vt:lpstr>
      <vt:lpstr>ADDITIONAL DELIVERY HOURS – FUNDING AND REPORTING </vt:lpstr>
      <vt:lpstr>TIMELINES &amp; NEXT STEPS</vt:lpstr>
      <vt:lpstr>NOTIFICATIONS OF OUTCOMES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COMMUNITY AND FURTHER EDUCATION BOARD 2021 PRE-ACCREDITED TRAINING DELIVERY AND  LEARNER ENGAGEMENT A-FRAME PROGRAM (LEAP) EXPRESSION OF INTEREST PROCESS</dc:title>
  <dc:creator>Kene, Effie E</dc:creator>
  <cp:lastModifiedBy>Andrew Kaighin</cp:lastModifiedBy>
  <cp:revision>348</cp:revision>
  <dcterms:created xsi:type="dcterms:W3CDTF">2020-05-01T04:55:02Z</dcterms:created>
  <dcterms:modified xsi:type="dcterms:W3CDTF">2021-05-03T03:01:24Z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0x0101008E762D40846F3A48AA3FDFE2352C3EB5004AB568912628C74288D8702887550F03</vt:lpwstr>
  </property>
  <property fmtid="{D5CDD505-2E9C-101B-9397-08002B2CF9AE}" pid="3" name="RecordPoint_WorkflowType">
    <vt:lpwstr>ActiveSubmitStub</vt:lpwstr>
  </property>
  <property fmtid="{D5CDD505-2E9C-101B-9397-08002B2CF9AE}" pid="4" name="RecordPoint_ActiveItemListId">
    <vt:lpwstr>{483f79c1-66ca-45ce-88f9-109c9a998fd0}</vt:lpwstr>
  </property>
  <property fmtid="{D5CDD505-2E9C-101B-9397-08002B2CF9AE}" pid="5" name="RecordPoint_ActiveItemUniqueId">
    <vt:lpwstr>{7e08d3b8-af4a-4f57-8574-ae8ba8d76d56}</vt:lpwstr>
  </property>
  <property fmtid="{D5CDD505-2E9C-101B-9397-08002B2CF9AE}" pid="6" name="RecordPoint_ActiveItemWebId">
    <vt:lpwstr>{3ed742c5-94af-4432-8895-d50f327830af}</vt:lpwstr>
  </property>
  <property fmtid="{D5CDD505-2E9C-101B-9397-08002B2CF9AE}" pid="7" name="RecordPoint_ActiveItemSiteId">
    <vt:lpwstr>{702d8416-5cfb-418e-b259-4c75e5c77461}</vt:lpwstr>
  </property>
  <property fmtid="{D5CDD505-2E9C-101B-9397-08002B2CF9AE}" pid="8" name="RecordPoint_RecordNumberSubmitted">
    <vt:lpwstr>R20211579525</vt:lpwstr>
  </property>
  <property fmtid="{D5CDD505-2E9C-101B-9397-08002B2CF9AE}" pid="9" name="RecordPoint_SubmissionCompleted">
    <vt:lpwstr>2021-04-28T17:41:26.4387905+10:00</vt:lpwstr>
  </property>
  <property fmtid="{D5CDD505-2E9C-101B-9397-08002B2CF9AE}" pid="10" name="RecordPoint_SubmissionDate">
    <vt:lpwstr/>
  </property>
  <property fmtid="{D5CDD505-2E9C-101B-9397-08002B2CF9AE}" pid="11" name="RecordPoint_ActiveItemMoved">
    <vt:lpwstr/>
  </property>
  <property fmtid="{D5CDD505-2E9C-101B-9397-08002B2CF9AE}" pid="12" name="RecordPoint_RecordFormat">
    <vt:lpwstr/>
  </property>
</Properties>
</file>