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49"/>
  </p:notesMasterIdLst>
  <p:sldIdLst>
    <p:sldId id="256" r:id="rId6"/>
    <p:sldId id="373" r:id="rId7"/>
    <p:sldId id="402" r:id="rId8"/>
    <p:sldId id="399" r:id="rId9"/>
    <p:sldId id="397" r:id="rId10"/>
    <p:sldId id="408" r:id="rId11"/>
    <p:sldId id="372" r:id="rId12"/>
    <p:sldId id="383" r:id="rId13"/>
    <p:sldId id="388" r:id="rId14"/>
    <p:sldId id="385" r:id="rId15"/>
    <p:sldId id="386" r:id="rId16"/>
    <p:sldId id="369" r:id="rId17"/>
    <p:sldId id="287" r:id="rId18"/>
    <p:sldId id="418" r:id="rId19"/>
    <p:sldId id="413" r:id="rId20"/>
    <p:sldId id="374" r:id="rId21"/>
    <p:sldId id="297" r:id="rId22"/>
    <p:sldId id="403" r:id="rId23"/>
    <p:sldId id="319" r:id="rId24"/>
    <p:sldId id="346" r:id="rId25"/>
    <p:sldId id="416" r:id="rId26"/>
    <p:sldId id="414" r:id="rId27"/>
    <p:sldId id="420" r:id="rId28"/>
    <p:sldId id="419" r:id="rId29"/>
    <p:sldId id="412" r:id="rId30"/>
    <p:sldId id="409" r:id="rId31"/>
    <p:sldId id="389" r:id="rId32"/>
    <p:sldId id="404" r:id="rId33"/>
    <p:sldId id="405" r:id="rId34"/>
    <p:sldId id="392" r:id="rId35"/>
    <p:sldId id="406" r:id="rId36"/>
    <p:sldId id="407" r:id="rId37"/>
    <p:sldId id="395" r:id="rId38"/>
    <p:sldId id="311" r:id="rId39"/>
    <p:sldId id="333" r:id="rId40"/>
    <p:sldId id="376" r:id="rId41"/>
    <p:sldId id="350" r:id="rId42"/>
    <p:sldId id="358" r:id="rId43"/>
    <p:sldId id="379" r:id="rId44"/>
    <p:sldId id="307" r:id="rId45"/>
    <p:sldId id="360" r:id="rId46"/>
    <p:sldId id="377" r:id="rId47"/>
    <p:sldId id="352" r:id="rId4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e, Effie E" initials="KEE" lastIdx="3" clrIdx="0">
    <p:extLst>
      <p:ext uri="{19B8F6BF-5375-455C-9EA6-DF929625EA0E}">
        <p15:presenceInfo xmlns:p15="http://schemas.microsoft.com/office/powerpoint/2012/main" userId="S::08607247@education.vic.gov.au::70f53a6d-f80f-444c-8a6d-1fab67167135" providerId="AD"/>
      </p:ext>
    </p:extLst>
  </p:cmAuthor>
  <p:cmAuthor id="2" name="Andrew Kaighin" initials="AK" lastIdx="1" clrIdx="1">
    <p:extLst>
      <p:ext uri="{19B8F6BF-5375-455C-9EA6-DF929625EA0E}">
        <p15:presenceInfo xmlns:p15="http://schemas.microsoft.com/office/powerpoint/2012/main" userId="S::Andrew.Kaighin@education.vic.gov.au::dc413ba7-0dd2-4d21-b722-157a4f5e60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000000"/>
    <a:srgbClr val="CCECFF"/>
    <a:srgbClr val="0099CC"/>
    <a:srgbClr val="00CCFF"/>
    <a:srgbClr val="009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5118" autoAdjust="0"/>
  </p:normalViewPr>
  <p:slideViewPr>
    <p:cSldViewPr snapToGrid="0" snapToObjects="1" showGuides="1">
      <p:cViewPr varScale="1">
        <p:scale>
          <a:sx n="72" d="100"/>
          <a:sy n="72" d="100"/>
        </p:scale>
        <p:origin x="1266" y="54"/>
      </p:cViewPr>
      <p:guideLst>
        <p:guide orient="horz" pos="2160"/>
        <p:guide pos="2880"/>
      </p:guideLst>
    </p:cSldViewPr>
  </p:slideViewPr>
  <p:outlineViewPr>
    <p:cViewPr>
      <p:scale>
        <a:sx n="33" d="100"/>
        <a:sy n="33" d="100"/>
      </p:scale>
      <p:origin x="0" y="-2142"/>
    </p:cViewPr>
  </p:outlineViewPr>
  <p:notesTextViewPr>
    <p:cViewPr>
      <p:scale>
        <a:sx n="125" d="100"/>
        <a:sy n="125" d="100"/>
      </p:scale>
      <p:origin x="0" y="0"/>
    </p:cViewPr>
  </p:notesTextViewPr>
  <p:sorterViewPr>
    <p:cViewPr>
      <p:scale>
        <a:sx n="100" d="100"/>
        <a:sy n="100" d="100"/>
      </p:scale>
      <p:origin x="0" y="-504"/>
    </p:cViewPr>
  </p:sorterViewPr>
  <p:notesViewPr>
    <p:cSldViewPr snapToGrid="0" snapToObjects="1">
      <p:cViewPr varScale="1">
        <p:scale>
          <a:sx n="47" d="100"/>
          <a:sy n="47" d="100"/>
        </p:scale>
        <p:origin x="27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EDCC9-BBB8-4845-A725-FB3E8A345840}" type="doc">
      <dgm:prSet loTypeId="urn:microsoft.com/office/officeart/2005/8/layout/hList6" loCatId="list" qsTypeId="urn:microsoft.com/office/officeart/2005/8/quickstyle/3d1" qsCatId="3D" csTypeId="urn:microsoft.com/office/officeart/2005/8/colors/accent1_2" csCatId="accent1" phldr="1"/>
      <dgm:spPr/>
      <dgm:t>
        <a:bodyPr/>
        <a:lstStyle/>
        <a:p>
          <a:endParaRPr lang="en-AU"/>
        </a:p>
      </dgm:t>
    </dgm:pt>
    <dgm:pt modelId="{5C5198FC-AA9E-40CC-8F05-4E8D688300F3}">
      <dgm:prSet phldrT="[Text]"/>
      <dgm:spPr>
        <a:solidFill>
          <a:srgbClr val="CCECFF"/>
        </a:solidFill>
      </dgm:spPr>
      <dgm:t>
        <a:bodyPr/>
        <a:lstStyle/>
        <a:p>
          <a:pPr>
            <a:buNone/>
          </a:pPr>
          <a:r>
            <a:rPr lang="en-AU" baseline="0" dirty="0">
              <a:solidFill>
                <a:srgbClr val="002060"/>
              </a:solidFill>
            </a:rPr>
            <a:t>1</a:t>
          </a:r>
        </a:p>
      </dgm:t>
    </dgm:pt>
    <dgm:pt modelId="{696CEE85-83DC-4142-94EB-21FDBC2CDFB5}" type="parTrans" cxnId="{6F1C4318-8FFD-44CD-BA01-F89C83CF81EA}">
      <dgm:prSet/>
      <dgm:spPr/>
      <dgm:t>
        <a:bodyPr/>
        <a:lstStyle/>
        <a:p>
          <a:endParaRPr lang="en-AU"/>
        </a:p>
      </dgm:t>
    </dgm:pt>
    <dgm:pt modelId="{2459FBB2-264A-4839-995B-20CEEE441944}" type="sibTrans" cxnId="{6F1C4318-8FFD-44CD-BA01-F89C83CF81EA}">
      <dgm:prSet/>
      <dgm:spPr/>
      <dgm:t>
        <a:bodyPr/>
        <a:lstStyle/>
        <a:p>
          <a:endParaRPr lang="en-AU"/>
        </a:p>
      </dgm:t>
    </dgm:pt>
    <dgm:pt modelId="{523E5D19-522B-4CD1-90CE-642BC9C2F377}">
      <dgm:prSet phldrT="[Text]"/>
      <dgm:spPr>
        <a:solidFill>
          <a:srgbClr val="CCECFF"/>
        </a:solidFill>
      </dgm:spPr>
      <dgm:t>
        <a:bodyPr/>
        <a:lstStyle/>
        <a:p>
          <a:pPr>
            <a:buNone/>
          </a:pPr>
          <a:r>
            <a:rPr lang="en-AU" baseline="0" dirty="0">
              <a:solidFill>
                <a:srgbClr val="002060"/>
              </a:solidFill>
            </a:rPr>
            <a:t>2</a:t>
          </a:r>
        </a:p>
      </dgm:t>
    </dgm:pt>
    <dgm:pt modelId="{332BFA96-B48C-4129-9E76-70DAACC25618}" type="parTrans" cxnId="{69CEB2F3-9D39-4A27-B386-64141CA0E379}">
      <dgm:prSet/>
      <dgm:spPr/>
      <dgm:t>
        <a:bodyPr/>
        <a:lstStyle/>
        <a:p>
          <a:endParaRPr lang="en-AU"/>
        </a:p>
      </dgm:t>
    </dgm:pt>
    <dgm:pt modelId="{E3BC49F0-F7BA-4B7C-A8C1-9825C2DDF2AA}" type="sibTrans" cxnId="{69CEB2F3-9D39-4A27-B386-64141CA0E379}">
      <dgm:prSet/>
      <dgm:spPr/>
      <dgm:t>
        <a:bodyPr/>
        <a:lstStyle/>
        <a:p>
          <a:endParaRPr lang="en-AU"/>
        </a:p>
      </dgm:t>
    </dgm:pt>
    <dgm:pt modelId="{53EFE109-90B2-4020-8B5E-21AE96182B8C}">
      <dgm:prSet phldrT="[Text]"/>
      <dgm:spPr>
        <a:solidFill>
          <a:srgbClr val="CCECFF"/>
        </a:solidFill>
      </dgm:spPr>
      <dgm:t>
        <a:bodyPr/>
        <a:lstStyle/>
        <a:p>
          <a:pPr>
            <a:buNone/>
          </a:pPr>
          <a:r>
            <a:rPr lang="en-AU" baseline="0" dirty="0">
              <a:solidFill>
                <a:srgbClr val="002060"/>
              </a:solidFill>
            </a:rPr>
            <a:t>3</a:t>
          </a:r>
        </a:p>
      </dgm:t>
    </dgm:pt>
    <dgm:pt modelId="{DE96FB25-6C2E-40C1-AB62-D16C1F2794ED}" type="parTrans" cxnId="{A97CD9AE-B790-4E27-96ED-695FD3B00505}">
      <dgm:prSet/>
      <dgm:spPr/>
      <dgm:t>
        <a:bodyPr/>
        <a:lstStyle/>
        <a:p>
          <a:endParaRPr lang="en-AU"/>
        </a:p>
      </dgm:t>
    </dgm:pt>
    <dgm:pt modelId="{1F98FEBD-80EE-4171-8025-D2287AEB1972}" type="sibTrans" cxnId="{A97CD9AE-B790-4E27-96ED-695FD3B00505}">
      <dgm:prSet/>
      <dgm:spPr/>
      <dgm:t>
        <a:bodyPr/>
        <a:lstStyle/>
        <a:p>
          <a:endParaRPr lang="en-AU"/>
        </a:p>
      </dgm:t>
    </dgm:pt>
    <dgm:pt modelId="{371053AB-6336-4078-9517-70585D0B0959}">
      <dgm:prSet phldrT="[Text]"/>
      <dgm:spPr>
        <a:solidFill>
          <a:srgbClr val="CCECFF"/>
        </a:solidFill>
      </dgm:spPr>
      <dgm:t>
        <a:bodyPr/>
        <a:lstStyle/>
        <a:p>
          <a:pPr marL="0" lvl="0" algn="l" defTabSz="1600200">
            <a:lnSpc>
              <a:spcPct val="90000"/>
            </a:lnSpc>
            <a:spcBef>
              <a:spcPct val="0"/>
            </a:spcBef>
            <a:spcAft>
              <a:spcPct val="35000"/>
            </a:spcAft>
            <a:buNone/>
          </a:pPr>
          <a:r>
            <a:rPr lang="en-AU" sz="3600" kern="1200" dirty="0">
              <a:solidFill>
                <a:srgbClr val="002060"/>
              </a:solidFill>
            </a:rPr>
            <a:t>4</a:t>
          </a:r>
        </a:p>
      </dgm:t>
    </dgm:pt>
    <dgm:pt modelId="{43A85813-EEC8-4330-BCF1-8E069CB7115B}" type="parTrans" cxnId="{2A4C8E3D-8698-4710-BD88-B8869BB75B04}">
      <dgm:prSet/>
      <dgm:spPr/>
      <dgm:t>
        <a:bodyPr/>
        <a:lstStyle/>
        <a:p>
          <a:endParaRPr lang="en-AU"/>
        </a:p>
      </dgm:t>
    </dgm:pt>
    <dgm:pt modelId="{1BE8F421-785D-43FC-AADD-258D16757912}" type="sibTrans" cxnId="{2A4C8E3D-8698-4710-BD88-B8869BB75B04}">
      <dgm:prSet/>
      <dgm:spPr/>
      <dgm:t>
        <a:bodyPr/>
        <a:lstStyle/>
        <a:p>
          <a:endParaRPr lang="en-AU"/>
        </a:p>
      </dgm:t>
    </dgm:pt>
    <dgm:pt modelId="{BF65954F-3998-44EF-BA08-FB61ECFCF9C4}">
      <dgm:prSet phldrT="[Text]"/>
      <dgm:spPr>
        <a:solidFill>
          <a:srgbClr val="CCECFF"/>
        </a:solidFill>
      </dgm:spPr>
      <dgm:t>
        <a:bodyPr/>
        <a:lstStyle/>
        <a:p>
          <a:pPr>
            <a:buNone/>
          </a:pPr>
          <a:r>
            <a:rPr lang="en-AU" baseline="0" dirty="0">
              <a:solidFill>
                <a:srgbClr val="002060"/>
              </a:solidFill>
            </a:rPr>
            <a:t>5</a:t>
          </a:r>
        </a:p>
      </dgm:t>
    </dgm:pt>
    <dgm:pt modelId="{12AF70FD-0D85-449E-86F5-3E1A90D84488}" type="sibTrans" cxnId="{5154F04F-C6B3-42AD-BE03-B3FDA1A93D55}">
      <dgm:prSet/>
      <dgm:spPr/>
      <dgm:t>
        <a:bodyPr/>
        <a:lstStyle/>
        <a:p>
          <a:endParaRPr lang="en-AU"/>
        </a:p>
      </dgm:t>
    </dgm:pt>
    <dgm:pt modelId="{71097856-10F8-438D-A8A0-60BE01DC8B9F}" type="parTrans" cxnId="{5154F04F-C6B3-42AD-BE03-B3FDA1A93D55}">
      <dgm:prSet/>
      <dgm:spPr/>
      <dgm:t>
        <a:bodyPr/>
        <a:lstStyle/>
        <a:p>
          <a:endParaRPr lang="en-AU"/>
        </a:p>
      </dgm:t>
    </dgm:pt>
    <dgm:pt modelId="{C43172BF-16DB-4CA4-B887-919BB2A6BEA8}">
      <dgm:prSet custT="1"/>
      <dgm:spPr>
        <a:solidFill>
          <a:srgbClr val="CCECFF"/>
        </a:solidFill>
      </dgm:spPr>
      <dgm:t>
        <a:bodyPr/>
        <a:lstStyle/>
        <a:p>
          <a:pPr marL="114300" lvl="1" indent="-114300" algn="l" defTabSz="622300">
            <a:lnSpc>
              <a:spcPct val="90000"/>
            </a:lnSpc>
            <a:spcBef>
              <a:spcPct val="0"/>
            </a:spcBef>
            <a:spcAft>
              <a:spcPct val="15000"/>
            </a:spcAft>
            <a:buFont typeface="Arial" panose="020B0604020202020204" pitchFamily="34" charset="0"/>
            <a:buChar char="•"/>
          </a:pPr>
          <a:r>
            <a:rPr lang="en-AU" sz="1400" b="1" kern="1200" dirty="0">
              <a:solidFill>
                <a:srgbClr val="002060"/>
              </a:solidFill>
              <a:latin typeface="Calibri" panose="020F0502020204030204" pitchFamily="34" charset="0"/>
              <a:ea typeface="+mn-ea"/>
              <a:cs typeface="Calibri" panose="020F0502020204030204" pitchFamily="34" charset="0"/>
            </a:rPr>
            <a:t>Resources and supports</a:t>
          </a:r>
        </a:p>
      </dgm:t>
    </dgm:pt>
    <dgm:pt modelId="{9555EBBA-0724-4E63-99C4-F1207538A700}" type="parTrans" cxnId="{CE75AA7D-D946-4579-ADCC-6B2CA814535D}">
      <dgm:prSet/>
      <dgm:spPr/>
      <dgm:t>
        <a:bodyPr/>
        <a:lstStyle/>
        <a:p>
          <a:endParaRPr lang="en-AU"/>
        </a:p>
      </dgm:t>
    </dgm:pt>
    <dgm:pt modelId="{6FAF2462-A76E-4A16-A095-00BF0A74318B}" type="sibTrans" cxnId="{CE75AA7D-D946-4579-ADCC-6B2CA814535D}">
      <dgm:prSet/>
      <dgm:spPr/>
      <dgm:t>
        <a:bodyPr/>
        <a:lstStyle/>
        <a:p>
          <a:endParaRPr lang="en-AU"/>
        </a:p>
      </dgm:t>
    </dgm:pt>
    <dgm:pt modelId="{CAB7F6F7-5362-45B8-B9FF-1A42396C006D}">
      <dgm:prSet custT="1"/>
      <dgm:spPr>
        <a:solidFill>
          <a:srgbClr val="CCECFF"/>
        </a:solidFill>
      </dgm:spPr>
      <dgm:t>
        <a:bodyPr/>
        <a:lstStyle/>
        <a:p>
          <a:pPr>
            <a:buFont typeface="Arial" panose="020B0604020202020204" pitchFamily="34" charset="0"/>
            <a:buChar char="•"/>
          </a:pPr>
          <a:r>
            <a:rPr lang="en-AU" sz="1400" b="1" baseline="0" dirty="0">
              <a:solidFill>
                <a:srgbClr val="002060"/>
              </a:solidFill>
              <a:latin typeface="Calibri" panose="020F0502020204030204" pitchFamily="34" charset="0"/>
              <a:cs typeface="Calibri" panose="020F0502020204030204" pitchFamily="34" charset="0"/>
            </a:rPr>
            <a:t>Next Steps </a:t>
          </a:r>
        </a:p>
      </dgm:t>
    </dgm:pt>
    <dgm:pt modelId="{731A5A1C-9B8D-4381-98D0-DC3E7DCA2588}" type="parTrans" cxnId="{C5234DDC-0AE5-4E0C-9A47-8A7C65379867}">
      <dgm:prSet/>
      <dgm:spPr/>
      <dgm:t>
        <a:bodyPr/>
        <a:lstStyle/>
        <a:p>
          <a:endParaRPr lang="en-AU"/>
        </a:p>
      </dgm:t>
    </dgm:pt>
    <dgm:pt modelId="{A15F9F4C-DB77-471C-B414-5A5B61F81D1D}" type="sibTrans" cxnId="{C5234DDC-0AE5-4E0C-9A47-8A7C65379867}">
      <dgm:prSet/>
      <dgm:spPr/>
      <dgm:t>
        <a:bodyPr/>
        <a:lstStyle/>
        <a:p>
          <a:endParaRPr lang="en-AU"/>
        </a:p>
      </dgm:t>
    </dgm:pt>
    <dgm:pt modelId="{E3B502A8-28C2-4EE6-B385-04D76F189DAA}">
      <dgm:prSet phldrT="[Text]" custT="1"/>
      <dgm:spPr>
        <a:solidFill>
          <a:srgbClr val="CCECFF"/>
        </a:solidFill>
      </dgm:spPr>
      <dgm:t>
        <a:bodyPr/>
        <a:lstStyle/>
        <a:p>
          <a:pPr>
            <a:buFont typeface="Arial" panose="020B0604020202020204" pitchFamily="34" charset="0"/>
            <a:buChar char="•"/>
          </a:pPr>
          <a:r>
            <a:rPr lang="en-US" sz="1400" b="1" baseline="0" dirty="0">
              <a:solidFill>
                <a:srgbClr val="002060"/>
              </a:solidFill>
              <a:latin typeface="Calibri" panose="020F0502020204030204" pitchFamily="34" charset="0"/>
              <a:cs typeface="Calibri" panose="020F0502020204030204" pitchFamily="34" charset="0"/>
            </a:rPr>
            <a:t>Overview</a:t>
          </a:r>
          <a:endParaRPr lang="en-AU" sz="1400" b="1" baseline="0" dirty="0">
            <a:solidFill>
              <a:srgbClr val="002060"/>
            </a:solidFill>
            <a:latin typeface="Calibri" panose="020F0502020204030204" pitchFamily="34" charset="0"/>
            <a:cs typeface="Calibri" panose="020F0502020204030204" pitchFamily="34" charset="0"/>
          </a:endParaRPr>
        </a:p>
      </dgm:t>
    </dgm:pt>
    <dgm:pt modelId="{DB6749E9-7691-4052-A542-B864F55A9DF0}" type="sibTrans" cxnId="{8B75CC0E-51BF-46A6-A462-F27F9292A918}">
      <dgm:prSet/>
      <dgm:spPr/>
      <dgm:t>
        <a:bodyPr/>
        <a:lstStyle/>
        <a:p>
          <a:endParaRPr lang="en-AU"/>
        </a:p>
      </dgm:t>
    </dgm:pt>
    <dgm:pt modelId="{699C45AF-4F1B-470A-AE71-098CD53334FD}" type="parTrans" cxnId="{8B75CC0E-51BF-46A6-A462-F27F9292A918}">
      <dgm:prSet/>
      <dgm:spPr/>
      <dgm:t>
        <a:bodyPr/>
        <a:lstStyle/>
        <a:p>
          <a:endParaRPr lang="en-AU"/>
        </a:p>
      </dgm:t>
    </dgm:pt>
    <dgm:pt modelId="{A77E4598-2A91-4B84-9107-F3BE3B97E71B}">
      <dgm:prSet phldrT="[Text]" custT="1"/>
      <dgm:spPr>
        <a:solidFill>
          <a:srgbClr val="CCECFF"/>
        </a:solidFill>
      </dgm:spPr>
      <dgm:t>
        <a:bodyPr/>
        <a:lstStyle/>
        <a:p>
          <a:pPr>
            <a:buFont typeface="Arial" panose="020B0604020202020204" pitchFamily="34" charset="0"/>
            <a:buChar char="•"/>
          </a:pPr>
          <a:r>
            <a:rPr lang="en-AU" sz="1400" b="1" baseline="0" dirty="0">
              <a:solidFill>
                <a:srgbClr val="002060"/>
              </a:solidFill>
              <a:latin typeface="Calibri" panose="020F0502020204030204" pitchFamily="34" charset="0"/>
              <a:cs typeface="Calibri" panose="020F0502020204030204" pitchFamily="34" charset="0"/>
            </a:rPr>
            <a:t>Roles and Priorities</a:t>
          </a:r>
        </a:p>
      </dgm:t>
    </dgm:pt>
    <dgm:pt modelId="{CA471A3A-486C-4831-8897-EDCB946472DC}" type="parTrans" cxnId="{2CD026D9-12EC-4AC6-8EE9-D33444CAF4A9}">
      <dgm:prSet/>
      <dgm:spPr/>
      <dgm:t>
        <a:bodyPr/>
        <a:lstStyle/>
        <a:p>
          <a:endParaRPr lang="en-AU"/>
        </a:p>
      </dgm:t>
    </dgm:pt>
    <dgm:pt modelId="{EF387027-B829-4FA3-A74F-B16522A8C61A}" type="sibTrans" cxnId="{2CD026D9-12EC-4AC6-8EE9-D33444CAF4A9}">
      <dgm:prSet/>
      <dgm:spPr/>
      <dgm:t>
        <a:bodyPr/>
        <a:lstStyle/>
        <a:p>
          <a:endParaRPr lang="en-AU"/>
        </a:p>
      </dgm:t>
    </dgm:pt>
    <dgm:pt modelId="{CB995651-7D18-4064-9B75-12551E046CCC}">
      <dgm:prSet phldrT="[Text]" custT="1"/>
      <dgm:spPr>
        <a:solidFill>
          <a:srgbClr val="CCECFF"/>
        </a:solidFill>
      </dgm:spPr>
      <dgm:t>
        <a:bodyPr/>
        <a:lstStyle/>
        <a:p>
          <a:pPr>
            <a:buFont typeface="Arial" panose="020B0604020202020204" pitchFamily="34" charset="0"/>
            <a:buChar char="•"/>
          </a:pPr>
          <a:r>
            <a:rPr lang="en-US" sz="1400" b="1" baseline="0" dirty="0">
              <a:solidFill>
                <a:srgbClr val="002060"/>
              </a:solidFill>
              <a:latin typeface="Calibri" panose="020F0502020204030204" pitchFamily="34" charset="0"/>
              <a:cs typeface="Calibri" panose="020F0502020204030204" pitchFamily="34" charset="0"/>
            </a:rPr>
            <a:t>Purpose of ACFE Training Delivery</a:t>
          </a:r>
          <a:endParaRPr lang="en-AU" sz="1400" b="1" baseline="0" dirty="0">
            <a:solidFill>
              <a:srgbClr val="002060"/>
            </a:solidFill>
            <a:latin typeface="Calibri" panose="020F0502020204030204" pitchFamily="34" charset="0"/>
            <a:cs typeface="Calibri" panose="020F0502020204030204" pitchFamily="34" charset="0"/>
          </a:endParaRPr>
        </a:p>
      </dgm:t>
    </dgm:pt>
    <dgm:pt modelId="{EC807882-7E34-4C8D-97DA-4BF0A28846B4}" type="parTrans" cxnId="{A002C463-8E0A-4AFE-A352-A0A3C7529ABD}">
      <dgm:prSet/>
      <dgm:spPr/>
      <dgm:t>
        <a:bodyPr/>
        <a:lstStyle/>
        <a:p>
          <a:endParaRPr lang="en-AU"/>
        </a:p>
      </dgm:t>
    </dgm:pt>
    <dgm:pt modelId="{4CEE8B0D-506F-4B21-8773-3F28D1FC1C86}" type="sibTrans" cxnId="{A002C463-8E0A-4AFE-A352-A0A3C7529ABD}">
      <dgm:prSet/>
      <dgm:spPr/>
      <dgm:t>
        <a:bodyPr/>
        <a:lstStyle/>
        <a:p>
          <a:endParaRPr lang="en-AU"/>
        </a:p>
      </dgm:t>
    </dgm:pt>
    <dgm:pt modelId="{63CCA5A5-1E13-4F7A-91AE-99158C798FA6}">
      <dgm:prSet phldrT="[Text]" custT="1"/>
      <dgm:spPr>
        <a:solidFill>
          <a:srgbClr val="CCECFF"/>
        </a:solidFill>
      </dgm:spPr>
      <dgm:t>
        <a:bodyPr/>
        <a:lstStyle/>
        <a:p>
          <a:pPr>
            <a:buFont typeface="Arial" panose="020B0604020202020204" pitchFamily="34" charset="0"/>
            <a:buChar char="•"/>
          </a:pPr>
          <a:r>
            <a:rPr lang="en-AU" sz="1400" b="1" baseline="0" dirty="0">
              <a:solidFill>
                <a:srgbClr val="002060"/>
              </a:solidFill>
              <a:latin typeface="Calibri" panose="020F0502020204030204" pitchFamily="34" charset="0"/>
              <a:cs typeface="Calibri" panose="020F0502020204030204" pitchFamily="34" charset="0"/>
            </a:rPr>
            <a:t>Program delivery streams  </a:t>
          </a:r>
        </a:p>
      </dgm:t>
    </dgm:pt>
    <dgm:pt modelId="{43702B65-8231-4FAF-BF6B-AB19B3210C1A}" type="sibTrans" cxnId="{64D0E58B-D77F-4845-AEF7-CCBD4CD03D9B}">
      <dgm:prSet/>
      <dgm:spPr/>
      <dgm:t>
        <a:bodyPr/>
        <a:lstStyle/>
        <a:p>
          <a:endParaRPr lang="en-AU"/>
        </a:p>
      </dgm:t>
    </dgm:pt>
    <dgm:pt modelId="{8F0551C5-5F19-4AFC-A835-3710D4688E82}" type="parTrans" cxnId="{64D0E58B-D77F-4845-AEF7-CCBD4CD03D9B}">
      <dgm:prSet/>
      <dgm:spPr/>
      <dgm:t>
        <a:bodyPr/>
        <a:lstStyle/>
        <a:p>
          <a:endParaRPr lang="en-AU"/>
        </a:p>
      </dgm:t>
    </dgm:pt>
    <dgm:pt modelId="{8D44E880-64F0-43FC-8640-BD685A300305}">
      <dgm:prSet phldrT="[Text]" custT="1"/>
      <dgm:spPr>
        <a:solidFill>
          <a:srgbClr val="CCECFF"/>
        </a:solidFill>
      </dgm:spPr>
      <dgm:t>
        <a:bodyPr/>
        <a:lstStyle/>
        <a:p>
          <a:pPr>
            <a:buFont typeface="Arial" panose="020B0604020202020204" pitchFamily="34" charset="0"/>
            <a:buChar char="•"/>
          </a:pPr>
          <a:r>
            <a:rPr lang="en-AU" sz="1400" b="1" baseline="0" dirty="0">
              <a:solidFill>
                <a:srgbClr val="002060"/>
              </a:solidFill>
              <a:latin typeface="Calibri" panose="020F0502020204030204" pitchFamily="34" charset="0"/>
              <a:cs typeface="Calibri" panose="020F0502020204030204" pitchFamily="34" charset="0"/>
            </a:rPr>
            <a:t>How to apply - </a:t>
          </a:r>
        </a:p>
      </dgm:t>
    </dgm:pt>
    <dgm:pt modelId="{49EAD0E4-ED33-48E6-8682-6372A48779C2}" type="parTrans" cxnId="{3F315D21-5FD8-4A26-99C8-471C40AB24E9}">
      <dgm:prSet/>
      <dgm:spPr/>
      <dgm:t>
        <a:bodyPr/>
        <a:lstStyle/>
        <a:p>
          <a:endParaRPr lang="en-AU"/>
        </a:p>
      </dgm:t>
    </dgm:pt>
    <dgm:pt modelId="{9B098EBA-F431-40F0-9890-7355B8A95838}" type="sibTrans" cxnId="{3F315D21-5FD8-4A26-99C8-471C40AB24E9}">
      <dgm:prSet/>
      <dgm:spPr/>
      <dgm:t>
        <a:bodyPr/>
        <a:lstStyle/>
        <a:p>
          <a:endParaRPr lang="en-AU"/>
        </a:p>
      </dgm:t>
    </dgm:pt>
    <dgm:pt modelId="{9D915C00-54B5-4BF9-9431-FC53E8314338}">
      <dgm:prSet phldrT="[Text]" custT="1"/>
      <dgm:spPr>
        <a:solidFill>
          <a:srgbClr val="CCECFF"/>
        </a:solidFill>
      </dgm:spPr>
      <dgm:t>
        <a:bodyPr/>
        <a:lstStyle/>
        <a:p>
          <a:pPr>
            <a:buFont typeface="Arial" panose="020B0604020202020204" pitchFamily="34" charset="0"/>
            <a:buNone/>
          </a:pPr>
          <a:r>
            <a:rPr lang="en-AU" sz="1400" b="1" baseline="0" dirty="0">
              <a:solidFill>
                <a:srgbClr val="002060"/>
              </a:solidFill>
              <a:latin typeface="Calibri" panose="020F0502020204030204" pitchFamily="34" charset="0"/>
              <a:cs typeface="Calibri" panose="020F0502020204030204" pitchFamily="34" charset="0"/>
            </a:rPr>
            <a:t>   EOI process and timelines </a:t>
          </a:r>
        </a:p>
      </dgm:t>
    </dgm:pt>
    <dgm:pt modelId="{79F28A2B-70CD-4908-9D48-EA8280032E29}" type="parTrans" cxnId="{B7E42E23-C978-44A3-AFF6-DA5EA59DE2E1}">
      <dgm:prSet/>
      <dgm:spPr/>
      <dgm:t>
        <a:bodyPr/>
        <a:lstStyle/>
        <a:p>
          <a:endParaRPr lang="en-AU"/>
        </a:p>
      </dgm:t>
    </dgm:pt>
    <dgm:pt modelId="{E9EACD9C-36C6-4CF8-AD97-C7D9C934B0C6}" type="sibTrans" cxnId="{B7E42E23-C978-44A3-AFF6-DA5EA59DE2E1}">
      <dgm:prSet/>
      <dgm:spPr/>
      <dgm:t>
        <a:bodyPr/>
        <a:lstStyle/>
        <a:p>
          <a:endParaRPr lang="en-AU"/>
        </a:p>
      </dgm:t>
    </dgm:pt>
    <dgm:pt modelId="{29F40332-F041-4CF6-BA53-96A6ABF3A54A}">
      <dgm:prSet phldrT="[Text]" custT="1"/>
      <dgm:spPr>
        <a:solidFill>
          <a:srgbClr val="CCECFF"/>
        </a:solidFill>
      </dgm:spPr>
      <dgm:t>
        <a:bodyPr/>
        <a:lstStyle/>
        <a:p>
          <a:pPr>
            <a:buFont typeface="Arial" panose="020B0604020202020204" pitchFamily="34" charset="0"/>
            <a:buChar char="•"/>
          </a:pPr>
          <a:r>
            <a:rPr lang="en-AU" sz="1400" b="1" baseline="0" dirty="0">
              <a:solidFill>
                <a:srgbClr val="002060"/>
              </a:solidFill>
              <a:latin typeface="Calibri" panose="020F0502020204030204" pitchFamily="34" charset="0"/>
              <a:cs typeface="Calibri" panose="020F0502020204030204" pitchFamily="34" charset="0"/>
            </a:rPr>
            <a:t>Digital Skills</a:t>
          </a:r>
        </a:p>
      </dgm:t>
    </dgm:pt>
    <dgm:pt modelId="{FB9FF7AA-9D9F-4081-8995-78C37F29F00C}" type="parTrans" cxnId="{E2E20F4C-1A98-4C59-A20A-AFD7EA3A4997}">
      <dgm:prSet/>
      <dgm:spPr/>
      <dgm:t>
        <a:bodyPr/>
        <a:lstStyle/>
        <a:p>
          <a:endParaRPr lang="en-AU"/>
        </a:p>
      </dgm:t>
    </dgm:pt>
    <dgm:pt modelId="{87FE0E0A-7734-4E22-9AC0-826F45A58493}" type="sibTrans" cxnId="{E2E20F4C-1A98-4C59-A20A-AFD7EA3A4997}">
      <dgm:prSet/>
      <dgm:spPr/>
      <dgm:t>
        <a:bodyPr/>
        <a:lstStyle/>
        <a:p>
          <a:endParaRPr lang="en-AU"/>
        </a:p>
      </dgm:t>
    </dgm:pt>
    <dgm:pt modelId="{E1C9BAB1-DA0A-43B7-BEAF-820AFBC0EE09}">
      <dgm:prSet phldrT="[Text]" custT="1"/>
      <dgm:spPr>
        <a:solidFill>
          <a:srgbClr val="CCECFF"/>
        </a:solidFill>
      </dgm:spPr>
      <dgm:t>
        <a:bodyPr/>
        <a:lstStyle/>
        <a:p>
          <a:pPr>
            <a:buFont typeface="Arial" panose="020B0604020202020204" pitchFamily="34" charset="0"/>
            <a:buChar char="•"/>
          </a:pPr>
          <a:r>
            <a:rPr lang="en-AU" sz="1400" b="1" baseline="0" dirty="0">
              <a:solidFill>
                <a:srgbClr val="002060"/>
              </a:solidFill>
              <a:latin typeface="Calibri" panose="020F0502020204030204" pitchFamily="34" charset="0"/>
              <a:cs typeface="Calibri" panose="020F0502020204030204" pitchFamily="34" charset="0"/>
            </a:rPr>
            <a:t>General Pre-accredited</a:t>
          </a:r>
        </a:p>
      </dgm:t>
    </dgm:pt>
    <dgm:pt modelId="{E445FD63-0305-4D72-B0E3-0228B57B3483}" type="parTrans" cxnId="{591F3CD9-BED5-49C6-9F58-0AC9F4D41B4A}">
      <dgm:prSet/>
      <dgm:spPr/>
      <dgm:t>
        <a:bodyPr/>
        <a:lstStyle/>
        <a:p>
          <a:endParaRPr lang="en-AU"/>
        </a:p>
      </dgm:t>
    </dgm:pt>
    <dgm:pt modelId="{ADE47464-594D-47C6-BC76-6C58FC652054}" type="sibTrans" cxnId="{591F3CD9-BED5-49C6-9F58-0AC9F4D41B4A}">
      <dgm:prSet/>
      <dgm:spPr/>
      <dgm:t>
        <a:bodyPr/>
        <a:lstStyle/>
        <a:p>
          <a:endParaRPr lang="en-AU"/>
        </a:p>
      </dgm:t>
    </dgm:pt>
    <dgm:pt modelId="{E5F2A82A-0EAC-4EF3-8F35-7AB2584D989E}">
      <dgm:prSet custT="1"/>
      <dgm:spPr>
        <a:solidFill>
          <a:srgbClr val="CCECFF"/>
        </a:solidFill>
      </dgm:spPr>
      <dgm:t>
        <a:bodyPr/>
        <a:lstStyle/>
        <a:p>
          <a:pPr marL="114300" lvl="1" indent="-114300" algn="l" defTabSz="622300">
            <a:lnSpc>
              <a:spcPct val="90000"/>
            </a:lnSpc>
            <a:spcBef>
              <a:spcPct val="0"/>
            </a:spcBef>
            <a:spcAft>
              <a:spcPct val="15000"/>
            </a:spcAft>
            <a:buFont typeface="Arial" panose="020B0604020202020204" pitchFamily="34" charset="0"/>
            <a:buChar char="•"/>
          </a:pPr>
          <a:r>
            <a:rPr lang="en-AU" sz="1400" b="1" kern="1200" dirty="0">
              <a:solidFill>
                <a:srgbClr val="002060"/>
              </a:solidFill>
              <a:latin typeface="Calibri" panose="020F0502020204030204" pitchFamily="34" charset="0"/>
              <a:ea typeface="+mn-ea"/>
              <a:cs typeface="Calibri" panose="020F0502020204030204" pitchFamily="34" charset="0"/>
            </a:rPr>
            <a:t>Reporting and payments</a:t>
          </a:r>
        </a:p>
      </dgm:t>
    </dgm:pt>
    <dgm:pt modelId="{94328ABA-4874-4271-88A4-C0F0E42628CA}" type="parTrans" cxnId="{E13CFF33-D3A8-418D-9BE6-FEAF92E46EAC}">
      <dgm:prSet/>
      <dgm:spPr/>
      <dgm:t>
        <a:bodyPr/>
        <a:lstStyle/>
        <a:p>
          <a:endParaRPr lang="en-AU"/>
        </a:p>
      </dgm:t>
    </dgm:pt>
    <dgm:pt modelId="{32005B5D-B4FA-48F0-9C8B-69BC567ECC61}" type="sibTrans" cxnId="{E13CFF33-D3A8-418D-9BE6-FEAF92E46EAC}">
      <dgm:prSet/>
      <dgm:spPr/>
      <dgm:t>
        <a:bodyPr/>
        <a:lstStyle/>
        <a:p>
          <a:endParaRPr lang="en-AU"/>
        </a:p>
      </dgm:t>
    </dgm:pt>
    <dgm:pt modelId="{19242702-6AAD-4832-A57E-95FC957290E8}">
      <dgm:prSet custT="1"/>
      <dgm:spPr>
        <a:solidFill>
          <a:srgbClr val="CCECFF"/>
        </a:solidFill>
      </dgm:spPr>
      <dgm:t>
        <a:bodyPr/>
        <a:lstStyle/>
        <a:p>
          <a:pPr marL="114300" lvl="1" indent="-114300" algn="l" defTabSz="622300">
            <a:lnSpc>
              <a:spcPct val="90000"/>
            </a:lnSpc>
            <a:spcBef>
              <a:spcPct val="0"/>
            </a:spcBef>
            <a:spcAft>
              <a:spcPct val="15000"/>
            </a:spcAft>
            <a:buFont typeface="Arial" panose="020B0604020202020204" pitchFamily="34" charset="0"/>
            <a:buChar char="•"/>
          </a:pPr>
          <a:endParaRPr lang="en-AU" sz="1400" b="1" kern="1200" dirty="0">
            <a:solidFill>
              <a:srgbClr val="002060"/>
            </a:solidFill>
            <a:latin typeface="Calibri" panose="020F0502020204030204" pitchFamily="34" charset="0"/>
            <a:ea typeface="+mn-ea"/>
            <a:cs typeface="Calibri" panose="020F0502020204030204" pitchFamily="34" charset="0"/>
          </a:endParaRPr>
        </a:p>
      </dgm:t>
    </dgm:pt>
    <dgm:pt modelId="{442F02E2-0A01-459F-963B-CD9BC7C5B056}" type="parTrans" cxnId="{74788BD9-CB10-4190-9DEB-CAABABD1F86F}">
      <dgm:prSet/>
      <dgm:spPr/>
      <dgm:t>
        <a:bodyPr/>
        <a:lstStyle/>
        <a:p>
          <a:endParaRPr lang="en-AU"/>
        </a:p>
      </dgm:t>
    </dgm:pt>
    <dgm:pt modelId="{CCCB84D4-AD66-44A4-AA47-F21113A2A706}" type="sibTrans" cxnId="{74788BD9-CB10-4190-9DEB-CAABABD1F86F}">
      <dgm:prSet/>
      <dgm:spPr/>
      <dgm:t>
        <a:bodyPr/>
        <a:lstStyle/>
        <a:p>
          <a:endParaRPr lang="en-AU"/>
        </a:p>
      </dgm:t>
    </dgm:pt>
    <dgm:pt modelId="{7D338286-3FBD-482E-8F1A-E0D5A23FA2B7}">
      <dgm:prSet phldrT="[Text]" custT="1"/>
      <dgm:spPr>
        <a:solidFill>
          <a:srgbClr val="CCECFF"/>
        </a:solidFill>
      </dgm:spPr>
      <dgm:t>
        <a:bodyPr/>
        <a:lstStyle/>
        <a:p>
          <a:pPr>
            <a:buFont typeface="Arial" panose="020B0604020202020204" pitchFamily="34" charset="0"/>
            <a:buNone/>
          </a:pPr>
          <a:endParaRPr lang="en-AU" sz="1400" b="1" baseline="0" dirty="0">
            <a:solidFill>
              <a:srgbClr val="002060"/>
            </a:solidFill>
            <a:latin typeface="Calibri" panose="020F0502020204030204" pitchFamily="34" charset="0"/>
            <a:cs typeface="Calibri" panose="020F0502020204030204" pitchFamily="34" charset="0"/>
          </a:endParaRPr>
        </a:p>
      </dgm:t>
    </dgm:pt>
    <dgm:pt modelId="{3FB664BC-69DF-4966-87D2-2E3F85BFC5AB}" type="parTrans" cxnId="{E58F9E79-7733-4E56-B7B6-7E73ABE62040}">
      <dgm:prSet/>
      <dgm:spPr/>
      <dgm:t>
        <a:bodyPr/>
        <a:lstStyle/>
        <a:p>
          <a:endParaRPr lang="en-AU"/>
        </a:p>
      </dgm:t>
    </dgm:pt>
    <dgm:pt modelId="{ABA992F6-CA5B-4ACF-9D5D-0248A019463D}" type="sibTrans" cxnId="{E58F9E79-7733-4E56-B7B6-7E73ABE62040}">
      <dgm:prSet/>
      <dgm:spPr/>
      <dgm:t>
        <a:bodyPr/>
        <a:lstStyle/>
        <a:p>
          <a:endParaRPr lang="en-AU"/>
        </a:p>
      </dgm:t>
    </dgm:pt>
    <dgm:pt modelId="{320A4367-710B-4B6C-8698-773FD620BB7C}">
      <dgm:prSet phldrT="[Text]" custT="1"/>
      <dgm:spPr>
        <a:solidFill>
          <a:srgbClr val="CCECFF"/>
        </a:solidFill>
      </dgm:spPr>
      <dgm:t>
        <a:bodyPr/>
        <a:lstStyle/>
        <a:p>
          <a:pPr>
            <a:buFont typeface="Arial" panose="020B0604020202020204" pitchFamily="34" charset="0"/>
            <a:buNone/>
          </a:pPr>
          <a:endParaRPr lang="en-AU" sz="1400" b="1" baseline="0" dirty="0">
            <a:solidFill>
              <a:srgbClr val="002060"/>
            </a:solidFill>
            <a:latin typeface="Calibri" panose="020F0502020204030204" pitchFamily="34" charset="0"/>
            <a:cs typeface="Calibri" panose="020F0502020204030204" pitchFamily="34" charset="0"/>
          </a:endParaRPr>
        </a:p>
      </dgm:t>
    </dgm:pt>
    <dgm:pt modelId="{E2DA4DE3-20EE-49F7-802D-789B28B19095}" type="parTrans" cxnId="{29767D08-0FE9-483C-888C-D3F8DE542B66}">
      <dgm:prSet/>
      <dgm:spPr/>
      <dgm:t>
        <a:bodyPr/>
        <a:lstStyle/>
        <a:p>
          <a:endParaRPr lang="en-AU"/>
        </a:p>
      </dgm:t>
    </dgm:pt>
    <dgm:pt modelId="{1BDE3858-CB82-4541-A505-FFB532D753DE}" type="sibTrans" cxnId="{29767D08-0FE9-483C-888C-D3F8DE542B66}">
      <dgm:prSet/>
      <dgm:spPr/>
      <dgm:t>
        <a:bodyPr/>
        <a:lstStyle/>
        <a:p>
          <a:endParaRPr lang="en-AU"/>
        </a:p>
      </dgm:t>
    </dgm:pt>
    <dgm:pt modelId="{0E46C9FF-9B39-470E-A85E-3CD0F3D1AB20}" type="pres">
      <dgm:prSet presAssocID="{1BDEDCC9-BBB8-4845-A725-FB3E8A345840}" presName="Name0" presStyleCnt="0">
        <dgm:presLayoutVars>
          <dgm:dir/>
          <dgm:resizeHandles val="exact"/>
        </dgm:presLayoutVars>
      </dgm:prSet>
      <dgm:spPr/>
    </dgm:pt>
    <dgm:pt modelId="{9FDEDCE1-7C45-4E61-B3F2-DA1802E84868}" type="pres">
      <dgm:prSet presAssocID="{5C5198FC-AA9E-40CC-8F05-4E8D688300F3}" presName="node" presStyleLbl="node1" presStyleIdx="0" presStyleCnt="5" custScaleX="112428">
        <dgm:presLayoutVars>
          <dgm:bulletEnabled val="1"/>
        </dgm:presLayoutVars>
      </dgm:prSet>
      <dgm:spPr/>
    </dgm:pt>
    <dgm:pt modelId="{76BFF3F9-39E4-410E-B5A4-CDEE2803E39E}" type="pres">
      <dgm:prSet presAssocID="{2459FBB2-264A-4839-995B-20CEEE441944}" presName="sibTrans" presStyleCnt="0"/>
      <dgm:spPr/>
    </dgm:pt>
    <dgm:pt modelId="{E51A7062-5351-4042-B730-501D0F4E5588}" type="pres">
      <dgm:prSet presAssocID="{523E5D19-522B-4CD1-90CE-642BC9C2F377}" presName="node" presStyleLbl="node1" presStyleIdx="1" presStyleCnt="5" custScaleX="104652" custLinFactNeighborX="-22735" custLinFactNeighborY="-2139">
        <dgm:presLayoutVars>
          <dgm:bulletEnabled val="1"/>
        </dgm:presLayoutVars>
      </dgm:prSet>
      <dgm:spPr/>
    </dgm:pt>
    <dgm:pt modelId="{7CC8FA82-1883-43F4-A703-1AEB9E30BEFA}" type="pres">
      <dgm:prSet presAssocID="{E3BC49F0-F7BA-4B7C-A8C1-9825C2DDF2AA}" presName="sibTrans" presStyleCnt="0"/>
      <dgm:spPr/>
    </dgm:pt>
    <dgm:pt modelId="{1A6127F7-83EB-4C09-A9E1-29C007A8EEC4}" type="pres">
      <dgm:prSet presAssocID="{53EFE109-90B2-4020-8B5E-21AE96182B8C}" presName="node" presStyleLbl="node1" presStyleIdx="2" presStyleCnt="5" custScaleX="126435">
        <dgm:presLayoutVars>
          <dgm:bulletEnabled val="1"/>
        </dgm:presLayoutVars>
      </dgm:prSet>
      <dgm:spPr/>
    </dgm:pt>
    <dgm:pt modelId="{2470668E-52C4-48A5-B1CF-1DF69B0D824D}" type="pres">
      <dgm:prSet presAssocID="{1F98FEBD-80EE-4171-8025-D2287AEB1972}" presName="sibTrans" presStyleCnt="0"/>
      <dgm:spPr/>
    </dgm:pt>
    <dgm:pt modelId="{3C050CDD-2245-41AE-9157-F490521C8778}" type="pres">
      <dgm:prSet presAssocID="{371053AB-6336-4078-9517-70585D0B0959}" presName="node" presStyleLbl="node1" presStyleIdx="3" presStyleCnt="5" custScaleX="119665" custLinFactNeighborX="32803">
        <dgm:presLayoutVars>
          <dgm:bulletEnabled val="1"/>
        </dgm:presLayoutVars>
      </dgm:prSet>
      <dgm:spPr/>
    </dgm:pt>
    <dgm:pt modelId="{43DF6213-3DC8-4520-8B3E-4B5D4ECC0E2C}" type="pres">
      <dgm:prSet presAssocID="{1BE8F421-785D-43FC-AADD-258D16757912}" presName="sibTrans" presStyleCnt="0"/>
      <dgm:spPr/>
    </dgm:pt>
    <dgm:pt modelId="{E9CEA3F4-3450-43A4-AFFE-DBFE277E7E21}" type="pres">
      <dgm:prSet presAssocID="{BF65954F-3998-44EF-BA08-FB61ECFCF9C4}" presName="node" presStyleLbl="node1" presStyleIdx="4" presStyleCnt="5" custLinFactNeighborX="3800" custLinFactNeighborY="0">
        <dgm:presLayoutVars>
          <dgm:bulletEnabled val="1"/>
        </dgm:presLayoutVars>
      </dgm:prSet>
      <dgm:spPr/>
    </dgm:pt>
  </dgm:ptLst>
  <dgm:cxnLst>
    <dgm:cxn modelId="{29767D08-0FE9-483C-888C-D3F8DE542B66}" srcId="{5C5198FC-AA9E-40CC-8F05-4E8D688300F3}" destId="{320A4367-710B-4B6C-8698-773FD620BB7C}" srcOrd="3" destOrd="0" parTransId="{E2DA4DE3-20EE-49F7-802D-789B28B19095}" sibTransId="{1BDE3858-CB82-4541-A505-FFB532D753DE}"/>
    <dgm:cxn modelId="{8B75CC0E-51BF-46A6-A462-F27F9292A918}" srcId="{5C5198FC-AA9E-40CC-8F05-4E8D688300F3}" destId="{E3B502A8-28C2-4EE6-B385-04D76F189DAA}" srcOrd="0" destOrd="0" parTransId="{699C45AF-4F1B-470A-AE71-098CD53334FD}" sibTransId="{DB6749E9-7691-4052-A542-B864F55A9DF0}"/>
    <dgm:cxn modelId="{74C1FD0F-B459-4A0B-A00B-C03FAF757150}" type="presOf" srcId="{E3B502A8-28C2-4EE6-B385-04D76F189DAA}" destId="{9FDEDCE1-7C45-4E61-B3F2-DA1802E84868}" srcOrd="0" destOrd="1" presId="urn:microsoft.com/office/officeart/2005/8/layout/hList6"/>
    <dgm:cxn modelId="{6F1C4318-8FFD-44CD-BA01-F89C83CF81EA}" srcId="{1BDEDCC9-BBB8-4845-A725-FB3E8A345840}" destId="{5C5198FC-AA9E-40CC-8F05-4E8D688300F3}" srcOrd="0" destOrd="0" parTransId="{696CEE85-83DC-4142-94EB-21FDBC2CDFB5}" sibTransId="{2459FBB2-264A-4839-995B-20CEEE441944}"/>
    <dgm:cxn modelId="{7D33BA1F-85F0-4D3B-8B6D-81C460F9459B}" type="presOf" srcId="{E5F2A82A-0EAC-4EF3-8F35-7AB2584D989E}" destId="{3C050CDD-2245-41AE-9157-F490521C8778}" srcOrd="0" destOrd="1" presId="urn:microsoft.com/office/officeart/2005/8/layout/hList6"/>
    <dgm:cxn modelId="{3F315D21-5FD8-4A26-99C8-471C40AB24E9}" srcId="{523E5D19-522B-4CD1-90CE-642BC9C2F377}" destId="{8D44E880-64F0-43FC-8640-BD685A300305}" srcOrd="0" destOrd="0" parTransId="{49EAD0E4-ED33-48E6-8682-6372A48779C2}" sibTransId="{9B098EBA-F431-40F0-9890-7355B8A95838}"/>
    <dgm:cxn modelId="{B7E42E23-C978-44A3-AFF6-DA5EA59DE2E1}" srcId="{523E5D19-522B-4CD1-90CE-642BC9C2F377}" destId="{9D915C00-54B5-4BF9-9431-FC53E8314338}" srcOrd="1" destOrd="0" parTransId="{79F28A2B-70CD-4908-9D48-EA8280032E29}" sibTransId="{E9EACD9C-36C6-4CF8-AD97-C7D9C934B0C6}"/>
    <dgm:cxn modelId="{035A4427-70FD-4828-AD22-E08668BC6A7C}" type="presOf" srcId="{1BDEDCC9-BBB8-4845-A725-FB3E8A345840}" destId="{0E46C9FF-9B39-470E-A85E-3CD0F3D1AB20}" srcOrd="0" destOrd="0" presId="urn:microsoft.com/office/officeart/2005/8/layout/hList6"/>
    <dgm:cxn modelId="{E13CFF33-D3A8-418D-9BE6-FEAF92E46EAC}" srcId="{371053AB-6336-4078-9517-70585D0B0959}" destId="{E5F2A82A-0EAC-4EF3-8F35-7AB2584D989E}" srcOrd="0" destOrd="0" parTransId="{94328ABA-4874-4271-88A4-C0F0E42628CA}" sibTransId="{32005B5D-B4FA-48F0-9C8B-69BC567ECC61}"/>
    <dgm:cxn modelId="{37F8BC3C-BFCB-4A2F-98E9-48C8708B7BEF}" type="presOf" srcId="{19242702-6AAD-4832-A57E-95FC957290E8}" destId="{3C050CDD-2245-41AE-9157-F490521C8778}" srcOrd="0" destOrd="2" presId="urn:microsoft.com/office/officeart/2005/8/layout/hList6"/>
    <dgm:cxn modelId="{2A4C8E3D-8698-4710-BD88-B8869BB75B04}" srcId="{1BDEDCC9-BBB8-4845-A725-FB3E8A345840}" destId="{371053AB-6336-4078-9517-70585D0B0959}" srcOrd="3" destOrd="0" parTransId="{43A85813-EEC8-4330-BCF1-8E069CB7115B}" sibTransId="{1BE8F421-785D-43FC-AADD-258D16757912}"/>
    <dgm:cxn modelId="{A002C463-8E0A-4AFE-A352-A0A3C7529ABD}" srcId="{5C5198FC-AA9E-40CC-8F05-4E8D688300F3}" destId="{CB995651-7D18-4064-9B75-12551E046CCC}" srcOrd="4" destOrd="0" parTransId="{EC807882-7E34-4C8D-97DA-4BF0A28846B4}" sibTransId="{4CEE8B0D-506F-4B21-8773-3F28D1FC1C86}"/>
    <dgm:cxn modelId="{92A5D167-25D5-4142-88AE-C81136E099D6}" type="presOf" srcId="{5C5198FC-AA9E-40CC-8F05-4E8D688300F3}" destId="{9FDEDCE1-7C45-4E61-B3F2-DA1802E84868}" srcOrd="0" destOrd="0" presId="urn:microsoft.com/office/officeart/2005/8/layout/hList6"/>
    <dgm:cxn modelId="{E2E20F4C-1A98-4C59-A20A-AFD7EA3A4997}" srcId="{63CCA5A5-1E13-4F7A-91AE-99158C798FA6}" destId="{29F40332-F041-4CF6-BA53-96A6ABF3A54A}" srcOrd="0" destOrd="0" parTransId="{FB9FF7AA-9D9F-4081-8995-78C37F29F00C}" sibTransId="{87FE0E0A-7734-4E22-9AC0-826F45A58493}"/>
    <dgm:cxn modelId="{5154F04F-C6B3-42AD-BE03-B3FDA1A93D55}" srcId="{1BDEDCC9-BBB8-4845-A725-FB3E8A345840}" destId="{BF65954F-3998-44EF-BA08-FB61ECFCF9C4}" srcOrd="4" destOrd="0" parTransId="{71097856-10F8-438D-A8A0-60BE01DC8B9F}" sibTransId="{12AF70FD-0D85-449E-86F5-3E1A90D84488}"/>
    <dgm:cxn modelId="{43135B53-736C-41FC-9080-0D7B782CCE37}" type="presOf" srcId="{523E5D19-522B-4CD1-90CE-642BC9C2F377}" destId="{E51A7062-5351-4042-B730-501D0F4E5588}" srcOrd="0" destOrd="0" presId="urn:microsoft.com/office/officeart/2005/8/layout/hList6"/>
    <dgm:cxn modelId="{E58F9E79-7733-4E56-B7B6-7E73ABE62040}" srcId="{5C5198FC-AA9E-40CC-8F05-4E8D688300F3}" destId="{7D338286-3FBD-482E-8F1A-E0D5A23FA2B7}" srcOrd="1" destOrd="0" parTransId="{3FB664BC-69DF-4966-87D2-2E3F85BFC5AB}" sibTransId="{ABA992F6-CA5B-4ACF-9D5D-0248A019463D}"/>
    <dgm:cxn modelId="{7AD7A27B-D771-41BE-B86F-1A44B4A8605F}" type="presOf" srcId="{A77E4598-2A91-4B84-9107-F3BE3B97E71B}" destId="{9FDEDCE1-7C45-4E61-B3F2-DA1802E84868}" srcOrd="0" destOrd="3" presId="urn:microsoft.com/office/officeart/2005/8/layout/hList6"/>
    <dgm:cxn modelId="{CE75AA7D-D946-4579-ADCC-6B2CA814535D}" srcId="{371053AB-6336-4078-9517-70585D0B0959}" destId="{C43172BF-16DB-4CA4-B887-919BB2A6BEA8}" srcOrd="2" destOrd="0" parTransId="{9555EBBA-0724-4E63-99C4-F1207538A700}" sibTransId="{6FAF2462-A76E-4A16-A095-00BF0A74318B}"/>
    <dgm:cxn modelId="{CAF2AF88-6476-4069-9F6E-CE66A3A63E35}" type="presOf" srcId="{9D915C00-54B5-4BF9-9431-FC53E8314338}" destId="{E51A7062-5351-4042-B730-501D0F4E5588}" srcOrd="0" destOrd="2" presId="urn:microsoft.com/office/officeart/2005/8/layout/hList6"/>
    <dgm:cxn modelId="{64D0E58B-D77F-4845-AEF7-CCBD4CD03D9B}" srcId="{53EFE109-90B2-4020-8B5E-21AE96182B8C}" destId="{63CCA5A5-1E13-4F7A-91AE-99158C798FA6}" srcOrd="0" destOrd="0" parTransId="{8F0551C5-5F19-4AFC-A835-3710D4688E82}" sibTransId="{43702B65-8231-4FAF-BF6B-AB19B3210C1A}"/>
    <dgm:cxn modelId="{13A3A092-B93D-4E39-8CE0-1C52BE98B7F8}" type="presOf" srcId="{53EFE109-90B2-4020-8B5E-21AE96182B8C}" destId="{1A6127F7-83EB-4C09-A9E1-29C007A8EEC4}" srcOrd="0" destOrd="0" presId="urn:microsoft.com/office/officeart/2005/8/layout/hList6"/>
    <dgm:cxn modelId="{EE0A9BA2-3C12-4B9F-86D2-7E02F33EE1F8}" type="presOf" srcId="{CB995651-7D18-4064-9B75-12551E046CCC}" destId="{9FDEDCE1-7C45-4E61-B3F2-DA1802E84868}" srcOrd="0" destOrd="5" presId="urn:microsoft.com/office/officeart/2005/8/layout/hList6"/>
    <dgm:cxn modelId="{94D177A4-7CB1-44E1-8483-0C9A93CE5560}" type="presOf" srcId="{7D338286-3FBD-482E-8F1A-E0D5A23FA2B7}" destId="{9FDEDCE1-7C45-4E61-B3F2-DA1802E84868}" srcOrd="0" destOrd="2" presId="urn:microsoft.com/office/officeart/2005/8/layout/hList6"/>
    <dgm:cxn modelId="{A97CD9AE-B790-4E27-96ED-695FD3B00505}" srcId="{1BDEDCC9-BBB8-4845-A725-FB3E8A345840}" destId="{53EFE109-90B2-4020-8B5E-21AE96182B8C}" srcOrd="2" destOrd="0" parTransId="{DE96FB25-6C2E-40C1-AB62-D16C1F2794ED}" sibTransId="{1F98FEBD-80EE-4171-8025-D2287AEB1972}"/>
    <dgm:cxn modelId="{830463BC-4CDF-4F8C-8F7E-C48047DA298E}" type="presOf" srcId="{371053AB-6336-4078-9517-70585D0B0959}" destId="{3C050CDD-2245-41AE-9157-F490521C8778}" srcOrd="0" destOrd="0" presId="urn:microsoft.com/office/officeart/2005/8/layout/hList6"/>
    <dgm:cxn modelId="{D9F449C3-9321-480C-BB54-F99AD71746E7}" type="presOf" srcId="{CAB7F6F7-5362-45B8-B9FF-1A42396C006D}" destId="{E9CEA3F4-3450-43A4-AFFE-DBFE277E7E21}" srcOrd="0" destOrd="1" presId="urn:microsoft.com/office/officeart/2005/8/layout/hList6"/>
    <dgm:cxn modelId="{F58C7FC9-B8D5-47CB-A7D9-A099A6CB6401}" type="presOf" srcId="{E1C9BAB1-DA0A-43B7-BEAF-820AFBC0EE09}" destId="{1A6127F7-83EB-4C09-A9E1-29C007A8EEC4}" srcOrd="0" destOrd="3" presId="urn:microsoft.com/office/officeart/2005/8/layout/hList6"/>
    <dgm:cxn modelId="{F86E85CE-043F-410B-81C8-59C12C278CD9}" type="presOf" srcId="{BF65954F-3998-44EF-BA08-FB61ECFCF9C4}" destId="{E9CEA3F4-3450-43A4-AFFE-DBFE277E7E21}" srcOrd="0" destOrd="0" presId="urn:microsoft.com/office/officeart/2005/8/layout/hList6"/>
    <dgm:cxn modelId="{2CD026D9-12EC-4AC6-8EE9-D33444CAF4A9}" srcId="{5C5198FC-AA9E-40CC-8F05-4E8D688300F3}" destId="{A77E4598-2A91-4B84-9107-F3BE3B97E71B}" srcOrd="2" destOrd="0" parTransId="{CA471A3A-486C-4831-8897-EDCB946472DC}" sibTransId="{EF387027-B829-4FA3-A74F-B16522A8C61A}"/>
    <dgm:cxn modelId="{591F3CD9-BED5-49C6-9F58-0AC9F4D41B4A}" srcId="{63CCA5A5-1E13-4F7A-91AE-99158C798FA6}" destId="{E1C9BAB1-DA0A-43B7-BEAF-820AFBC0EE09}" srcOrd="1" destOrd="0" parTransId="{E445FD63-0305-4D72-B0E3-0228B57B3483}" sibTransId="{ADE47464-594D-47C6-BC76-6C58FC652054}"/>
    <dgm:cxn modelId="{74788BD9-CB10-4190-9DEB-CAABABD1F86F}" srcId="{371053AB-6336-4078-9517-70585D0B0959}" destId="{19242702-6AAD-4832-A57E-95FC957290E8}" srcOrd="1" destOrd="0" parTransId="{442F02E2-0A01-459F-963B-CD9BC7C5B056}" sibTransId="{CCCB84D4-AD66-44A4-AA47-F21113A2A706}"/>
    <dgm:cxn modelId="{C5234DDC-0AE5-4E0C-9A47-8A7C65379867}" srcId="{BF65954F-3998-44EF-BA08-FB61ECFCF9C4}" destId="{CAB7F6F7-5362-45B8-B9FF-1A42396C006D}" srcOrd="0" destOrd="0" parTransId="{731A5A1C-9B8D-4381-98D0-DC3E7DCA2588}" sibTransId="{A15F9F4C-DB77-471C-B414-5A5B61F81D1D}"/>
    <dgm:cxn modelId="{E95277E9-9A87-4CC8-BDC1-1DAED484C097}" type="presOf" srcId="{29F40332-F041-4CF6-BA53-96A6ABF3A54A}" destId="{1A6127F7-83EB-4C09-A9E1-29C007A8EEC4}" srcOrd="0" destOrd="2" presId="urn:microsoft.com/office/officeart/2005/8/layout/hList6"/>
    <dgm:cxn modelId="{F00D46EA-8488-4B80-9BC7-C9D2FFF8EC2B}" type="presOf" srcId="{8D44E880-64F0-43FC-8640-BD685A300305}" destId="{E51A7062-5351-4042-B730-501D0F4E5588}" srcOrd="0" destOrd="1" presId="urn:microsoft.com/office/officeart/2005/8/layout/hList6"/>
    <dgm:cxn modelId="{235AB4EB-1A52-4EAC-925F-5C1AC8CD6E92}" type="presOf" srcId="{C43172BF-16DB-4CA4-B887-919BB2A6BEA8}" destId="{3C050CDD-2245-41AE-9157-F490521C8778}" srcOrd="0" destOrd="3" presId="urn:microsoft.com/office/officeart/2005/8/layout/hList6"/>
    <dgm:cxn modelId="{69CEB2F3-9D39-4A27-B386-64141CA0E379}" srcId="{1BDEDCC9-BBB8-4845-A725-FB3E8A345840}" destId="{523E5D19-522B-4CD1-90CE-642BC9C2F377}" srcOrd="1" destOrd="0" parTransId="{332BFA96-B48C-4129-9E76-70DAACC25618}" sibTransId="{E3BC49F0-F7BA-4B7C-A8C1-9825C2DDF2AA}"/>
    <dgm:cxn modelId="{1233F1F5-3B87-48F8-99D9-081AD1E385CB}" type="presOf" srcId="{320A4367-710B-4B6C-8698-773FD620BB7C}" destId="{9FDEDCE1-7C45-4E61-B3F2-DA1802E84868}" srcOrd="0" destOrd="4" presId="urn:microsoft.com/office/officeart/2005/8/layout/hList6"/>
    <dgm:cxn modelId="{F736A1F7-6AE6-4A9D-A737-D31456D8CE75}" type="presOf" srcId="{63CCA5A5-1E13-4F7A-91AE-99158C798FA6}" destId="{1A6127F7-83EB-4C09-A9E1-29C007A8EEC4}" srcOrd="0" destOrd="1" presId="urn:microsoft.com/office/officeart/2005/8/layout/hList6"/>
    <dgm:cxn modelId="{28F04812-C642-4B68-ACDA-2FC1E9C7CCD1}" type="presParOf" srcId="{0E46C9FF-9B39-470E-A85E-3CD0F3D1AB20}" destId="{9FDEDCE1-7C45-4E61-B3F2-DA1802E84868}" srcOrd="0" destOrd="0" presId="urn:microsoft.com/office/officeart/2005/8/layout/hList6"/>
    <dgm:cxn modelId="{AC901EE8-153E-4B35-9074-D6464F6298DC}" type="presParOf" srcId="{0E46C9FF-9B39-470E-A85E-3CD0F3D1AB20}" destId="{76BFF3F9-39E4-410E-B5A4-CDEE2803E39E}" srcOrd="1" destOrd="0" presId="urn:microsoft.com/office/officeart/2005/8/layout/hList6"/>
    <dgm:cxn modelId="{D628C3F2-3849-46A3-B30B-7422783C62DD}" type="presParOf" srcId="{0E46C9FF-9B39-470E-A85E-3CD0F3D1AB20}" destId="{E51A7062-5351-4042-B730-501D0F4E5588}" srcOrd="2" destOrd="0" presId="urn:microsoft.com/office/officeart/2005/8/layout/hList6"/>
    <dgm:cxn modelId="{39D80BBC-A0F9-4E41-964C-90458E97C800}" type="presParOf" srcId="{0E46C9FF-9B39-470E-A85E-3CD0F3D1AB20}" destId="{7CC8FA82-1883-43F4-A703-1AEB9E30BEFA}" srcOrd="3" destOrd="0" presId="urn:microsoft.com/office/officeart/2005/8/layout/hList6"/>
    <dgm:cxn modelId="{2A2C6AEC-25A9-4F91-9D27-6B9B4FEA0A87}" type="presParOf" srcId="{0E46C9FF-9B39-470E-A85E-3CD0F3D1AB20}" destId="{1A6127F7-83EB-4C09-A9E1-29C007A8EEC4}" srcOrd="4" destOrd="0" presId="urn:microsoft.com/office/officeart/2005/8/layout/hList6"/>
    <dgm:cxn modelId="{B4D639C1-419A-49C9-81D4-A0DD6C635F43}" type="presParOf" srcId="{0E46C9FF-9B39-470E-A85E-3CD0F3D1AB20}" destId="{2470668E-52C4-48A5-B1CF-1DF69B0D824D}" srcOrd="5" destOrd="0" presId="urn:microsoft.com/office/officeart/2005/8/layout/hList6"/>
    <dgm:cxn modelId="{18F93E5A-17AF-4401-B5D2-B2A88897E891}" type="presParOf" srcId="{0E46C9FF-9B39-470E-A85E-3CD0F3D1AB20}" destId="{3C050CDD-2245-41AE-9157-F490521C8778}" srcOrd="6" destOrd="0" presId="urn:microsoft.com/office/officeart/2005/8/layout/hList6"/>
    <dgm:cxn modelId="{8AA92D76-8324-443F-BAB1-D1DF923D87C3}" type="presParOf" srcId="{0E46C9FF-9B39-470E-A85E-3CD0F3D1AB20}" destId="{43DF6213-3DC8-4520-8B3E-4B5D4ECC0E2C}" srcOrd="7" destOrd="0" presId="urn:microsoft.com/office/officeart/2005/8/layout/hList6"/>
    <dgm:cxn modelId="{6863EA3E-4D60-465A-9B88-CA1302B55951}" type="presParOf" srcId="{0E46C9FF-9B39-470E-A85E-3CD0F3D1AB20}" destId="{E9CEA3F4-3450-43A4-AFFE-DBFE277E7E21}"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290C31-4851-4167-9D35-E9EAE7C9AB4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B5E87B87-3907-44C9-93CC-830A42A36D5C}">
      <dgm:prSet phldrT="[Text]" custT="1"/>
      <dgm:spPr/>
      <dgm:t>
        <a:bodyPr/>
        <a:lstStyle/>
        <a:p>
          <a:r>
            <a:rPr lang="en-AU" sz="2000" dirty="0">
              <a:latin typeface="Calibri Light" panose="020F0302020204030204" pitchFamily="34" charset="0"/>
              <a:cs typeface="Calibri Light" panose="020F0302020204030204" pitchFamily="34" charset="0"/>
            </a:rPr>
            <a:t>A-frame</a:t>
          </a:r>
        </a:p>
      </dgm:t>
    </dgm:pt>
    <dgm:pt modelId="{BE35F355-F218-4523-A486-5FEB30478030}" type="parTrans" cxnId="{68B63207-B94A-4B5E-A69F-C9A37BF83574}">
      <dgm:prSet/>
      <dgm:spPr/>
      <dgm:t>
        <a:bodyPr/>
        <a:lstStyle/>
        <a:p>
          <a:endParaRPr lang="en-AU"/>
        </a:p>
      </dgm:t>
    </dgm:pt>
    <dgm:pt modelId="{D85B1B7D-AECC-4513-A5F1-5ADBA109CCDE}" type="sibTrans" cxnId="{68B63207-B94A-4B5E-A69F-C9A37BF83574}">
      <dgm:prSet/>
      <dgm:spPr/>
      <dgm:t>
        <a:bodyPr/>
        <a:lstStyle/>
        <a:p>
          <a:endParaRPr lang="en-AU"/>
        </a:p>
      </dgm:t>
    </dgm:pt>
    <dgm:pt modelId="{E9A5B9FA-A332-4DA6-ABD3-975CF366F354}">
      <dgm:prSet phldrT="[Text]"/>
      <dgm:spPr/>
      <dgm:t>
        <a:bodyPr/>
        <a:lstStyle/>
        <a:p>
          <a:pPr algn="l">
            <a:buFont typeface="Arial" panose="020B0604020202020204" pitchFamily="34" charset="0"/>
            <a:buNone/>
          </a:pPr>
          <a:r>
            <a:rPr lang="en-AU" dirty="0">
              <a:latin typeface="Calibri Light" panose="020F0302020204030204" pitchFamily="34" charset="0"/>
              <a:cs typeface="Calibri Light" panose="020F0302020204030204" pitchFamily="34" charset="0"/>
            </a:rPr>
            <a:t>   Pre-accredited </a:t>
          </a:r>
          <a:r>
            <a:rPr lang="en-AU" b="1" dirty="0">
              <a:latin typeface="Calibri Light" panose="020F0302020204030204" pitchFamily="34" charset="0"/>
              <a:cs typeface="Calibri Light" panose="020F0302020204030204" pitchFamily="34" charset="0"/>
            </a:rPr>
            <a:t>module planning</a:t>
          </a:r>
          <a:r>
            <a:rPr lang="en-AU" dirty="0">
              <a:latin typeface="Calibri Light" panose="020F0302020204030204" pitchFamily="34" charset="0"/>
              <a:cs typeface="Calibri Light" panose="020F0302020204030204" pitchFamily="34" charset="0"/>
            </a:rPr>
            <a:t> resource</a:t>
          </a:r>
        </a:p>
      </dgm:t>
    </dgm:pt>
    <dgm:pt modelId="{EB0C304A-7BC3-4671-B9E4-008176D89B0F}" type="parTrans" cxnId="{9584A602-F915-4319-A1F9-220B87CBAE2F}">
      <dgm:prSet/>
      <dgm:spPr/>
      <dgm:t>
        <a:bodyPr/>
        <a:lstStyle/>
        <a:p>
          <a:endParaRPr lang="en-AU"/>
        </a:p>
      </dgm:t>
    </dgm:pt>
    <dgm:pt modelId="{F41C4184-B694-4672-BEA2-A4DAAD5F2567}" type="sibTrans" cxnId="{9584A602-F915-4319-A1F9-220B87CBAE2F}">
      <dgm:prSet/>
      <dgm:spPr/>
      <dgm:t>
        <a:bodyPr/>
        <a:lstStyle/>
        <a:p>
          <a:endParaRPr lang="en-AU"/>
        </a:p>
      </dgm:t>
    </dgm:pt>
    <dgm:pt modelId="{D5B5F45D-B645-4836-B847-A563D9566120}">
      <dgm:prSet phldrT="[Text]" custT="1"/>
      <dgm:spPr/>
      <dgm:t>
        <a:bodyPr/>
        <a:lstStyle/>
        <a:p>
          <a:r>
            <a:rPr lang="en-AU" sz="2000" dirty="0">
              <a:latin typeface="Calibri Light" panose="020F0302020204030204" pitchFamily="34" charset="0"/>
              <a:cs typeface="Calibri Light" panose="020F0302020204030204" pitchFamily="34" charset="0"/>
            </a:rPr>
            <a:t>Evaluation</a:t>
          </a:r>
        </a:p>
      </dgm:t>
    </dgm:pt>
    <dgm:pt modelId="{74C004B5-85D8-4A3F-B167-A17DA4C89FD2}" type="parTrans" cxnId="{27060044-6388-4B44-8C0F-CFE17C2385C4}">
      <dgm:prSet/>
      <dgm:spPr/>
      <dgm:t>
        <a:bodyPr/>
        <a:lstStyle/>
        <a:p>
          <a:endParaRPr lang="en-AU"/>
        </a:p>
      </dgm:t>
    </dgm:pt>
    <dgm:pt modelId="{1D6F57B0-DCAD-44B2-8C71-5D0A4D15FF93}" type="sibTrans" cxnId="{27060044-6388-4B44-8C0F-CFE17C2385C4}">
      <dgm:prSet/>
      <dgm:spPr/>
      <dgm:t>
        <a:bodyPr/>
        <a:lstStyle/>
        <a:p>
          <a:endParaRPr lang="en-AU"/>
        </a:p>
      </dgm:t>
    </dgm:pt>
    <dgm:pt modelId="{9A5C9FAC-D1DA-49CD-BD9E-0377CE1A1662}">
      <dgm:prSet phldrT="[Text]"/>
      <dgm:spPr/>
      <dgm:t>
        <a:bodyPr/>
        <a:lstStyle/>
        <a:p>
          <a:pPr>
            <a:buNone/>
          </a:pPr>
          <a:r>
            <a:rPr lang="en-AU" dirty="0">
              <a:latin typeface="Calibri Light" panose="020F0302020204030204" pitchFamily="34" charset="0"/>
              <a:cs typeface="Calibri Light" panose="020F0302020204030204" pitchFamily="34" charset="0"/>
            </a:rPr>
            <a:t>    Includes the processes and documentation for </a:t>
          </a:r>
          <a:r>
            <a:rPr lang="en-AU" b="1" dirty="0">
              <a:latin typeface="Calibri Light" panose="020F0302020204030204" pitchFamily="34" charset="0"/>
              <a:cs typeface="Calibri Light" panose="020F0302020204030204" pitchFamily="34" charset="0"/>
            </a:rPr>
            <a:t>moderation and verification</a:t>
          </a:r>
        </a:p>
      </dgm:t>
    </dgm:pt>
    <dgm:pt modelId="{1E14D4DE-59F1-4E22-BF90-6A98CC43FA39}" type="parTrans" cxnId="{068F9023-0710-477F-9B53-E4FD048A58A4}">
      <dgm:prSet/>
      <dgm:spPr/>
      <dgm:t>
        <a:bodyPr/>
        <a:lstStyle/>
        <a:p>
          <a:endParaRPr lang="en-AU"/>
        </a:p>
      </dgm:t>
    </dgm:pt>
    <dgm:pt modelId="{71516789-F473-43EC-8683-5BA95198C092}" type="sibTrans" cxnId="{068F9023-0710-477F-9B53-E4FD048A58A4}">
      <dgm:prSet/>
      <dgm:spPr/>
      <dgm:t>
        <a:bodyPr/>
        <a:lstStyle/>
        <a:p>
          <a:endParaRPr lang="en-AU"/>
        </a:p>
      </dgm:t>
    </dgm:pt>
    <dgm:pt modelId="{2146814F-8C74-4E9B-9C12-A62FBA14B85B}" type="pres">
      <dgm:prSet presAssocID="{8B290C31-4851-4167-9D35-E9EAE7C9AB4D}" presName="Name0" presStyleCnt="0">
        <dgm:presLayoutVars>
          <dgm:dir/>
          <dgm:animLvl val="lvl"/>
          <dgm:resizeHandles val="exact"/>
        </dgm:presLayoutVars>
      </dgm:prSet>
      <dgm:spPr/>
    </dgm:pt>
    <dgm:pt modelId="{9633810B-A7E9-458E-854C-8B3CDCCC74F6}" type="pres">
      <dgm:prSet presAssocID="{B5E87B87-3907-44C9-93CC-830A42A36D5C}" presName="linNode" presStyleCnt="0"/>
      <dgm:spPr/>
    </dgm:pt>
    <dgm:pt modelId="{AECC6592-2E04-4076-A962-4A41CB795810}" type="pres">
      <dgm:prSet presAssocID="{B5E87B87-3907-44C9-93CC-830A42A36D5C}" presName="parentText" presStyleLbl="node1" presStyleIdx="0" presStyleCnt="2" custScaleY="38575">
        <dgm:presLayoutVars>
          <dgm:chMax val="1"/>
          <dgm:bulletEnabled val="1"/>
        </dgm:presLayoutVars>
      </dgm:prSet>
      <dgm:spPr/>
    </dgm:pt>
    <dgm:pt modelId="{A3A2D4F4-ECC1-4DCB-B9B3-79BDF56BD509}" type="pres">
      <dgm:prSet presAssocID="{B5E87B87-3907-44C9-93CC-830A42A36D5C}" presName="descendantText" presStyleLbl="alignAccFollowNode1" presStyleIdx="0" presStyleCnt="2" custScaleX="85651" custScaleY="44282" custLinFactNeighborX="-132" custLinFactNeighborY="-568">
        <dgm:presLayoutVars>
          <dgm:bulletEnabled val="1"/>
        </dgm:presLayoutVars>
      </dgm:prSet>
      <dgm:spPr/>
    </dgm:pt>
    <dgm:pt modelId="{1833BA14-E18C-4D88-8B19-389D5691A3B0}" type="pres">
      <dgm:prSet presAssocID="{D85B1B7D-AECC-4513-A5F1-5ADBA109CCDE}" presName="sp" presStyleCnt="0"/>
      <dgm:spPr/>
    </dgm:pt>
    <dgm:pt modelId="{7896AE6D-FB6E-429A-A3A5-B3CE3333EC42}" type="pres">
      <dgm:prSet presAssocID="{D5B5F45D-B645-4836-B847-A563D9566120}" presName="linNode" presStyleCnt="0"/>
      <dgm:spPr/>
    </dgm:pt>
    <dgm:pt modelId="{529727E4-DB5B-41A6-BCC7-26534A6A305F}" type="pres">
      <dgm:prSet presAssocID="{D5B5F45D-B645-4836-B847-A563D9566120}" presName="parentText" presStyleLbl="node1" presStyleIdx="1" presStyleCnt="2" custScaleY="28221">
        <dgm:presLayoutVars>
          <dgm:chMax val="1"/>
          <dgm:bulletEnabled val="1"/>
        </dgm:presLayoutVars>
      </dgm:prSet>
      <dgm:spPr/>
    </dgm:pt>
    <dgm:pt modelId="{C9A56C3D-0E45-42B5-8E59-3C2738ECE2BD}" type="pres">
      <dgm:prSet presAssocID="{D5B5F45D-B645-4836-B847-A563D9566120}" presName="descendantText" presStyleLbl="alignAccFollowNode1" presStyleIdx="1" presStyleCnt="2" custScaleX="81310" custScaleY="32143" custLinFactNeighborX="-396" custLinFactNeighborY="221">
        <dgm:presLayoutVars>
          <dgm:bulletEnabled val="1"/>
        </dgm:presLayoutVars>
      </dgm:prSet>
      <dgm:spPr/>
    </dgm:pt>
  </dgm:ptLst>
  <dgm:cxnLst>
    <dgm:cxn modelId="{F5D77E01-F297-49DE-A217-520004F1C788}" type="presOf" srcId="{9A5C9FAC-D1DA-49CD-BD9E-0377CE1A1662}" destId="{C9A56C3D-0E45-42B5-8E59-3C2738ECE2BD}" srcOrd="0" destOrd="0" presId="urn:microsoft.com/office/officeart/2005/8/layout/vList5"/>
    <dgm:cxn modelId="{9584A602-F915-4319-A1F9-220B87CBAE2F}" srcId="{B5E87B87-3907-44C9-93CC-830A42A36D5C}" destId="{E9A5B9FA-A332-4DA6-ABD3-975CF366F354}" srcOrd="0" destOrd="0" parTransId="{EB0C304A-7BC3-4671-B9E4-008176D89B0F}" sibTransId="{F41C4184-B694-4672-BEA2-A4DAAD5F2567}"/>
    <dgm:cxn modelId="{68B63207-B94A-4B5E-A69F-C9A37BF83574}" srcId="{8B290C31-4851-4167-9D35-E9EAE7C9AB4D}" destId="{B5E87B87-3907-44C9-93CC-830A42A36D5C}" srcOrd="0" destOrd="0" parTransId="{BE35F355-F218-4523-A486-5FEB30478030}" sibTransId="{D85B1B7D-AECC-4513-A5F1-5ADBA109CCDE}"/>
    <dgm:cxn modelId="{068F9023-0710-477F-9B53-E4FD048A58A4}" srcId="{D5B5F45D-B645-4836-B847-A563D9566120}" destId="{9A5C9FAC-D1DA-49CD-BD9E-0377CE1A1662}" srcOrd="0" destOrd="0" parTransId="{1E14D4DE-59F1-4E22-BF90-6A98CC43FA39}" sibTransId="{71516789-F473-43EC-8683-5BA95198C092}"/>
    <dgm:cxn modelId="{27060044-6388-4B44-8C0F-CFE17C2385C4}" srcId="{8B290C31-4851-4167-9D35-E9EAE7C9AB4D}" destId="{D5B5F45D-B645-4836-B847-A563D9566120}" srcOrd="1" destOrd="0" parTransId="{74C004B5-85D8-4A3F-B167-A17DA4C89FD2}" sibTransId="{1D6F57B0-DCAD-44B2-8C71-5D0A4D15FF93}"/>
    <dgm:cxn modelId="{591C1D71-D003-4A53-B612-0A4F29FBFBE0}" type="presOf" srcId="{B5E87B87-3907-44C9-93CC-830A42A36D5C}" destId="{AECC6592-2E04-4076-A962-4A41CB795810}" srcOrd="0" destOrd="0" presId="urn:microsoft.com/office/officeart/2005/8/layout/vList5"/>
    <dgm:cxn modelId="{1F1878EE-C052-4F4A-8580-83372304D00B}" type="presOf" srcId="{D5B5F45D-B645-4836-B847-A563D9566120}" destId="{529727E4-DB5B-41A6-BCC7-26534A6A305F}" srcOrd="0" destOrd="0" presId="urn:microsoft.com/office/officeart/2005/8/layout/vList5"/>
    <dgm:cxn modelId="{D1B1FDEE-8E63-4724-ADCC-9272C21960BC}" type="presOf" srcId="{E9A5B9FA-A332-4DA6-ABD3-975CF366F354}" destId="{A3A2D4F4-ECC1-4DCB-B9B3-79BDF56BD509}" srcOrd="0" destOrd="0" presId="urn:microsoft.com/office/officeart/2005/8/layout/vList5"/>
    <dgm:cxn modelId="{602770F2-41C7-44F1-AEE6-197A4F008168}" type="presOf" srcId="{8B290C31-4851-4167-9D35-E9EAE7C9AB4D}" destId="{2146814F-8C74-4E9B-9C12-A62FBA14B85B}" srcOrd="0" destOrd="0" presId="urn:microsoft.com/office/officeart/2005/8/layout/vList5"/>
    <dgm:cxn modelId="{301041CE-4E7D-4D92-A95F-9E90CA983BD3}" type="presParOf" srcId="{2146814F-8C74-4E9B-9C12-A62FBA14B85B}" destId="{9633810B-A7E9-458E-854C-8B3CDCCC74F6}" srcOrd="0" destOrd="0" presId="urn:microsoft.com/office/officeart/2005/8/layout/vList5"/>
    <dgm:cxn modelId="{B83086DF-78EB-4C64-8B8F-039F7FA6AA7E}" type="presParOf" srcId="{9633810B-A7E9-458E-854C-8B3CDCCC74F6}" destId="{AECC6592-2E04-4076-A962-4A41CB795810}" srcOrd="0" destOrd="0" presId="urn:microsoft.com/office/officeart/2005/8/layout/vList5"/>
    <dgm:cxn modelId="{1118524F-19E0-42E4-9B0D-4C8CB6698EDB}" type="presParOf" srcId="{9633810B-A7E9-458E-854C-8B3CDCCC74F6}" destId="{A3A2D4F4-ECC1-4DCB-B9B3-79BDF56BD509}" srcOrd="1" destOrd="0" presId="urn:microsoft.com/office/officeart/2005/8/layout/vList5"/>
    <dgm:cxn modelId="{01876F69-C558-4506-AEB2-88FDC8EB9833}" type="presParOf" srcId="{2146814F-8C74-4E9B-9C12-A62FBA14B85B}" destId="{1833BA14-E18C-4D88-8B19-389D5691A3B0}" srcOrd="1" destOrd="0" presId="urn:microsoft.com/office/officeart/2005/8/layout/vList5"/>
    <dgm:cxn modelId="{B0B7E6D7-21DE-43DD-9CC2-BFE4362EBE4E}" type="presParOf" srcId="{2146814F-8C74-4E9B-9C12-A62FBA14B85B}" destId="{7896AE6D-FB6E-429A-A3A5-B3CE3333EC42}" srcOrd="2" destOrd="0" presId="urn:microsoft.com/office/officeart/2005/8/layout/vList5"/>
    <dgm:cxn modelId="{5060921A-1E6F-4FFB-B83D-CBE6D1E3EE50}" type="presParOf" srcId="{7896AE6D-FB6E-429A-A3A5-B3CE3333EC42}" destId="{529727E4-DB5B-41A6-BCC7-26534A6A305F}" srcOrd="0" destOrd="0" presId="urn:microsoft.com/office/officeart/2005/8/layout/vList5"/>
    <dgm:cxn modelId="{BE8EE8A5-A95D-46EF-9C7E-EDB4678DBF54}" type="presParOf" srcId="{7896AE6D-FB6E-429A-A3A5-B3CE3333EC42}" destId="{C9A56C3D-0E45-42B5-8E59-3C2738ECE2B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162758-A40F-4BB7-9EC4-96FC2274F86A}"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AU"/>
        </a:p>
      </dgm:t>
    </dgm:pt>
    <dgm:pt modelId="{32B99FAF-4560-4701-88E7-7B54374C4B46}">
      <dgm:prSet phldrT="[Text]" custT="1"/>
      <dgm:spPr/>
      <dgm:t>
        <a:bodyPr/>
        <a:lstStyle/>
        <a:p>
          <a:r>
            <a:rPr lang="en-AU" sz="1800" b="1" dirty="0">
              <a:latin typeface="Calibri Light" panose="020F0302020204030204" pitchFamily="34" charset="0"/>
              <a:cs typeface="Calibri Light" panose="020F0302020204030204" pitchFamily="34" charset="0"/>
            </a:rPr>
            <a:t>ACFEB</a:t>
          </a:r>
          <a:r>
            <a:rPr lang="en-AU" sz="1800" dirty="0">
              <a:latin typeface="Calibri Light" panose="020F0302020204030204" pitchFamily="34" charset="0"/>
              <a:cs typeface="Calibri Light" panose="020F0302020204030204" pitchFamily="34" charset="0"/>
            </a:rPr>
            <a:t> </a:t>
          </a:r>
          <a:r>
            <a:rPr lang="en-AU" sz="1800" b="1" dirty="0">
              <a:latin typeface="Calibri Light" panose="020F0302020204030204" pitchFamily="34" charset="0"/>
              <a:cs typeface="Calibri Light" panose="020F0302020204030204" pitchFamily="34" charset="0"/>
            </a:rPr>
            <a:t>Registration</a:t>
          </a:r>
          <a:r>
            <a:rPr lang="en-AU" sz="1800" dirty="0">
              <a:latin typeface="Calibri Light" panose="020F0302020204030204" pitchFamily="34" charset="0"/>
              <a:cs typeface="Calibri Light" panose="020F0302020204030204" pitchFamily="34" charset="0"/>
            </a:rPr>
            <a:t> </a:t>
          </a:r>
        </a:p>
        <a:p>
          <a:r>
            <a:rPr lang="en-US" sz="1600" dirty="0">
              <a:latin typeface="Calibri Light" panose="020F0302020204030204" pitchFamily="34" charset="0"/>
              <a:cs typeface="Calibri Light" panose="020F0302020204030204" pitchFamily="34" charset="0"/>
            </a:rPr>
            <a:t>AMES Australia and CAE are </a:t>
          </a:r>
          <a:r>
            <a:rPr lang="en-US" sz="1600" baseline="0" dirty="0">
              <a:latin typeface="Calibri Light" panose="020F0302020204030204" pitchFamily="34" charset="0"/>
              <a:cs typeface="Calibri Light" panose="020F0302020204030204" pitchFamily="34" charset="0"/>
            </a:rPr>
            <a:t>covered under the </a:t>
          </a:r>
          <a:r>
            <a:rPr lang="en-US" sz="1600" i="1" baseline="0" dirty="0">
              <a:latin typeface="Calibri Light" panose="020F0302020204030204" pitchFamily="34" charset="0"/>
              <a:cs typeface="Calibri Light" panose="020F0302020204030204" pitchFamily="34" charset="0"/>
            </a:rPr>
            <a:t>Education and Training Reform Act 2006</a:t>
          </a:r>
          <a:r>
            <a:rPr lang="en-US" sz="1600" dirty="0">
              <a:latin typeface="Calibri Light" panose="020F0302020204030204" pitchFamily="34" charset="0"/>
              <a:cs typeface="Calibri Light" panose="020F0302020204030204" pitchFamily="34" charset="0"/>
            </a:rPr>
            <a:t>. </a:t>
          </a:r>
          <a:endParaRPr lang="en-AU" sz="1600" dirty="0">
            <a:latin typeface="Calibri Light" panose="020F0302020204030204" pitchFamily="34" charset="0"/>
            <a:cs typeface="Calibri Light" panose="020F0302020204030204" pitchFamily="34" charset="0"/>
          </a:endParaRPr>
        </a:p>
      </dgm:t>
    </dgm:pt>
    <dgm:pt modelId="{EFCE1A14-1A6E-47E7-A072-9FCA0437DD2A}" type="parTrans" cxnId="{F81DFD1B-4C62-48DC-B07C-111EA4B7FD1B}">
      <dgm:prSet/>
      <dgm:spPr/>
      <dgm:t>
        <a:bodyPr/>
        <a:lstStyle/>
        <a:p>
          <a:endParaRPr lang="en-AU"/>
        </a:p>
      </dgm:t>
    </dgm:pt>
    <dgm:pt modelId="{4E69B33B-90F7-430F-9784-8225E0B9BF63}" type="sibTrans" cxnId="{F81DFD1B-4C62-48DC-B07C-111EA4B7FD1B}">
      <dgm:prSet/>
      <dgm:spPr/>
      <dgm:t>
        <a:bodyPr/>
        <a:lstStyle/>
        <a:p>
          <a:endParaRPr lang="en-AU"/>
        </a:p>
      </dgm:t>
    </dgm:pt>
    <dgm:pt modelId="{011E4864-2BF1-48EA-A947-2B7447DE9E40}">
      <dgm:prSet phldrT="[Text]" custT="1"/>
      <dgm:spPr/>
      <dgm:t>
        <a:bodyPr/>
        <a:lstStyle/>
        <a:p>
          <a:r>
            <a:rPr lang="en-AU" sz="1800" b="1" dirty="0">
              <a:latin typeface="Calibri Light" panose="020F0302020204030204" pitchFamily="34" charset="0"/>
              <a:cs typeface="Calibri Light" panose="020F0302020204030204" pitchFamily="34" charset="0"/>
            </a:rPr>
            <a:t>Trained Staff </a:t>
          </a:r>
          <a:r>
            <a:rPr lang="en-AU" sz="1600" dirty="0">
              <a:latin typeface="Calibri Light" panose="020F0302020204030204" pitchFamily="34" charset="0"/>
              <a:cs typeface="Calibri Light" panose="020F0302020204030204" pitchFamily="34" charset="0"/>
            </a:rPr>
            <a:t>to use your SMS and SVTS</a:t>
          </a:r>
        </a:p>
      </dgm:t>
    </dgm:pt>
    <dgm:pt modelId="{7907EAC6-32A6-46DE-ACB4-EBBB1CF99394}" type="parTrans" cxnId="{AA0EACDE-3B10-4518-B4C8-565186298F4D}">
      <dgm:prSet/>
      <dgm:spPr/>
      <dgm:t>
        <a:bodyPr/>
        <a:lstStyle/>
        <a:p>
          <a:endParaRPr lang="en-AU"/>
        </a:p>
      </dgm:t>
    </dgm:pt>
    <dgm:pt modelId="{34C7406F-6762-4DA0-A1D7-B63240CCBB56}" type="sibTrans" cxnId="{AA0EACDE-3B10-4518-B4C8-565186298F4D}">
      <dgm:prSet/>
      <dgm:spPr/>
      <dgm:t>
        <a:bodyPr/>
        <a:lstStyle/>
        <a:p>
          <a:endParaRPr lang="en-AU"/>
        </a:p>
      </dgm:t>
    </dgm:pt>
    <dgm:pt modelId="{B026651A-269D-40EF-9FE5-D3994E86D770}">
      <dgm:prSet phldrT="[Text]" custT="1"/>
      <dgm:spPr/>
      <dgm:t>
        <a:bodyPr/>
        <a:lstStyle/>
        <a:p>
          <a:r>
            <a:rPr lang="en-AU" sz="1800" b="1" dirty="0">
              <a:latin typeface="Calibri Light" panose="020F0302020204030204" pitchFamily="34" charset="0"/>
              <a:cs typeface="Calibri Light" panose="020F0302020204030204" pitchFamily="34" charset="0"/>
            </a:rPr>
            <a:t>Current Business and Governance Status (BGS) </a:t>
          </a:r>
          <a:r>
            <a:rPr lang="en-US" sz="1800" dirty="0">
              <a:latin typeface="Calibri Light" panose="020F0302020204030204" pitchFamily="34" charset="0"/>
              <a:cs typeface="Calibri Light" panose="020F0302020204030204" pitchFamily="34" charset="0"/>
            </a:rPr>
            <a:t>or </a:t>
          </a:r>
        </a:p>
        <a:p>
          <a:r>
            <a:rPr lang="en-US" sz="1600" dirty="0">
              <a:latin typeface="Calibri Light" panose="020F0302020204030204" pitchFamily="34" charset="0"/>
              <a:cs typeface="Calibri Light" panose="020F0302020204030204" pitchFamily="34" charset="0"/>
            </a:rPr>
            <a:t>Have a current Skills First contract to deliver government subsidised accredited training.</a:t>
          </a:r>
          <a:endParaRPr lang="en-AU" sz="1600" dirty="0">
            <a:latin typeface="Calibri Light" panose="020F0302020204030204" pitchFamily="34" charset="0"/>
            <a:cs typeface="Calibri Light" panose="020F0302020204030204" pitchFamily="34" charset="0"/>
          </a:endParaRPr>
        </a:p>
      </dgm:t>
    </dgm:pt>
    <dgm:pt modelId="{9A13EC5F-D2C5-4E7C-831B-BFBEDFE6429A}" type="parTrans" cxnId="{56E61AC3-BFA5-4C84-89AA-AA892EA777EE}">
      <dgm:prSet/>
      <dgm:spPr/>
      <dgm:t>
        <a:bodyPr/>
        <a:lstStyle/>
        <a:p>
          <a:endParaRPr lang="en-AU"/>
        </a:p>
      </dgm:t>
    </dgm:pt>
    <dgm:pt modelId="{E7C130C8-C697-4A89-A216-0F9BEA3B9BAD}" type="sibTrans" cxnId="{56E61AC3-BFA5-4C84-89AA-AA892EA777EE}">
      <dgm:prSet/>
      <dgm:spPr/>
      <dgm:t>
        <a:bodyPr/>
        <a:lstStyle/>
        <a:p>
          <a:endParaRPr lang="en-AU"/>
        </a:p>
      </dgm:t>
    </dgm:pt>
    <dgm:pt modelId="{B947CD89-713A-4A3B-A2C2-A4C5A3B4156E}">
      <dgm:prSet phldrT="[Text]" custT="1"/>
      <dgm:spPr/>
      <dgm:t>
        <a:bodyPr/>
        <a:lstStyle/>
        <a:p>
          <a:r>
            <a:rPr lang="en-AU" sz="1800" b="1" dirty="0">
              <a:latin typeface="Calibri Light" panose="020F0302020204030204" pitchFamily="34" charset="0"/>
              <a:cs typeface="Calibri Light" panose="020F0302020204030204" pitchFamily="34" charset="0"/>
            </a:rPr>
            <a:t>An AVETMISS-compliant Student Management System</a:t>
          </a:r>
        </a:p>
      </dgm:t>
    </dgm:pt>
    <dgm:pt modelId="{7C2F731F-6611-4D5B-B13E-A71794EFEF4A}" type="parTrans" cxnId="{69D18171-D310-4D1C-A2A2-38A0FF445B6B}">
      <dgm:prSet/>
      <dgm:spPr/>
      <dgm:t>
        <a:bodyPr/>
        <a:lstStyle/>
        <a:p>
          <a:endParaRPr lang="en-AU"/>
        </a:p>
      </dgm:t>
    </dgm:pt>
    <dgm:pt modelId="{B07125C2-8F23-4853-ABB8-EBDC4C936530}" type="sibTrans" cxnId="{69D18171-D310-4D1C-A2A2-38A0FF445B6B}">
      <dgm:prSet/>
      <dgm:spPr/>
      <dgm:t>
        <a:bodyPr/>
        <a:lstStyle/>
        <a:p>
          <a:endParaRPr lang="en-AU"/>
        </a:p>
      </dgm:t>
    </dgm:pt>
    <dgm:pt modelId="{1ECE7201-3838-4993-B183-70A9BF9C569E}">
      <dgm:prSet phldrT="[Text]" custT="1"/>
      <dgm:spPr/>
      <dgm:t>
        <a:bodyPr/>
        <a:lstStyle/>
        <a:p>
          <a:r>
            <a:rPr lang="en-AU" sz="1800" b="1" dirty="0">
              <a:latin typeface="Calibri Light" panose="020F0302020204030204" pitchFamily="34" charset="0"/>
              <a:cs typeface="Calibri Light" panose="020F0302020204030204" pitchFamily="34" charset="0"/>
            </a:rPr>
            <a:t>Delivery Plan and A-frames </a:t>
          </a:r>
          <a:r>
            <a:rPr lang="en-AU" sz="1600" dirty="0">
              <a:latin typeface="Calibri Light" panose="020F0302020204030204" pitchFamily="34" charset="0"/>
              <a:cs typeface="Calibri Light" panose="020F0302020204030204" pitchFamily="34" charset="0"/>
            </a:rPr>
            <a:t>aligned with the ACFEB Strategy 2020-25 </a:t>
          </a:r>
        </a:p>
      </dgm:t>
    </dgm:pt>
    <dgm:pt modelId="{C953AB66-4011-4D68-BA5D-D51A36277651}" type="parTrans" cxnId="{8D295BBD-618D-45BD-88B1-0D6F3BEBDB8B}">
      <dgm:prSet/>
      <dgm:spPr/>
      <dgm:t>
        <a:bodyPr/>
        <a:lstStyle/>
        <a:p>
          <a:endParaRPr lang="en-AU"/>
        </a:p>
      </dgm:t>
    </dgm:pt>
    <dgm:pt modelId="{8B56DF01-9CA5-4605-9162-C340294E3273}" type="sibTrans" cxnId="{8D295BBD-618D-45BD-88B1-0D6F3BEBDB8B}">
      <dgm:prSet/>
      <dgm:spPr/>
      <dgm:t>
        <a:bodyPr/>
        <a:lstStyle/>
        <a:p>
          <a:endParaRPr lang="en-AU"/>
        </a:p>
      </dgm:t>
    </dgm:pt>
    <dgm:pt modelId="{45E80AEA-C5E7-42E8-A878-1633A1C82E64}">
      <dgm:prSet phldrT="[Text]" custT="1"/>
      <dgm:spPr/>
      <dgm:t>
        <a:bodyPr/>
        <a:lstStyle/>
        <a:p>
          <a:r>
            <a:rPr lang="en-AU" sz="1800" b="1" dirty="0">
              <a:latin typeface="Calibri Light" panose="020F0302020204030204" pitchFamily="34" charset="0"/>
              <a:cs typeface="Calibri Light" panose="020F0302020204030204" pitchFamily="34" charset="0"/>
            </a:rPr>
            <a:t>SAMS2 Registration</a:t>
          </a:r>
        </a:p>
      </dgm:t>
    </dgm:pt>
    <dgm:pt modelId="{A59F8DB3-2424-43AF-A433-469D38DCFEB3}" type="sibTrans" cxnId="{944ECD7E-5865-40A5-96C9-06A1479DE045}">
      <dgm:prSet/>
      <dgm:spPr/>
      <dgm:t>
        <a:bodyPr/>
        <a:lstStyle/>
        <a:p>
          <a:endParaRPr lang="en-AU"/>
        </a:p>
      </dgm:t>
    </dgm:pt>
    <dgm:pt modelId="{C8957D32-9C8A-44DD-9A3E-B88CC4B6CE34}" type="parTrans" cxnId="{944ECD7E-5865-40A5-96C9-06A1479DE045}">
      <dgm:prSet/>
      <dgm:spPr/>
      <dgm:t>
        <a:bodyPr/>
        <a:lstStyle/>
        <a:p>
          <a:endParaRPr lang="en-AU"/>
        </a:p>
      </dgm:t>
    </dgm:pt>
    <dgm:pt modelId="{8468C6D1-C466-498D-B27D-A81C2FF1E6EC}" type="pres">
      <dgm:prSet presAssocID="{4E162758-A40F-4BB7-9EC4-96FC2274F86A}" presName="Name0" presStyleCnt="0">
        <dgm:presLayoutVars>
          <dgm:dir/>
          <dgm:resizeHandles val="exact"/>
        </dgm:presLayoutVars>
      </dgm:prSet>
      <dgm:spPr/>
    </dgm:pt>
    <dgm:pt modelId="{6BE76F4F-A0AC-4F4F-B363-35D46DC043CB}" type="pres">
      <dgm:prSet presAssocID="{32B99FAF-4560-4701-88E7-7B54374C4B46}" presName="composite" presStyleCnt="0"/>
      <dgm:spPr/>
    </dgm:pt>
    <dgm:pt modelId="{F999E8CB-12E6-493A-A520-D9B4231A0AA5}" type="pres">
      <dgm:prSet presAssocID="{32B99FAF-4560-4701-88E7-7B54374C4B46}" presName="rect1" presStyleLbl="trAlignAcc1" presStyleIdx="0" presStyleCnt="6" custScaleY="171463" custLinFactNeighborX="856" custLinFactNeighborY="70538">
        <dgm:presLayoutVars>
          <dgm:bulletEnabled val="1"/>
        </dgm:presLayoutVars>
      </dgm:prSet>
      <dgm:spPr/>
    </dgm:pt>
    <dgm:pt modelId="{352D0AB7-5B7B-4140-964C-85F6577C518C}" type="pres">
      <dgm:prSet presAssocID="{32B99FAF-4560-4701-88E7-7B54374C4B46}" presName="rect2" presStyleLbl="fgImgPlace1" presStyleIdx="0" presStyleCnt="6" custScaleX="37821" custScaleY="23748" custLinFactNeighborX="551" custLinFactNeighborY="1493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Checkmark"/>
        </a:ext>
      </dgm:extLst>
    </dgm:pt>
    <dgm:pt modelId="{9F8E9941-A558-40C6-A359-3E738B54E5CF}" type="pres">
      <dgm:prSet presAssocID="{4E69B33B-90F7-430F-9784-8225E0B9BF63}" presName="sibTrans" presStyleCnt="0"/>
      <dgm:spPr/>
    </dgm:pt>
    <dgm:pt modelId="{5994EF17-9D60-4785-AE21-4FA5D8955F4A}" type="pres">
      <dgm:prSet presAssocID="{011E4864-2BF1-48EA-A947-2B7447DE9E40}" presName="composite" presStyleCnt="0"/>
      <dgm:spPr/>
    </dgm:pt>
    <dgm:pt modelId="{C0B6FF80-0F39-496F-9AEB-3701AD98C404}" type="pres">
      <dgm:prSet presAssocID="{011E4864-2BF1-48EA-A947-2B7447DE9E40}" presName="rect1" presStyleLbl="trAlignAcc1" presStyleIdx="1" presStyleCnt="6" custScaleY="60758" custLinFactY="74371" custLinFactNeighborX="136" custLinFactNeighborY="100000">
        <dgm:presLayoutVars>
          <dgm:bulletEnabled val="1"/>
        </dgm:presLayoutVars>
      </dgm:prSet>
      <dgm:spPr/>
    </dgm:pt>
    <dgm:pt modelId="{D7A7E4CB-91CD-42ED-ABD9-E3F0F376A4B8}" type="pres">
      <dgm:prSet presAssocID="{011E4864-2BF1-48EA-A947-2B7447DE9E40}" presName="rect2" presStyleLbl="fgImgPlace1" presStyleIdx="1" presStyleCnt="6" custScaleX="39200" custScaleY="24645" custLinFactNeighborX="-5078" custLinFactNeighborY="7669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dgm:spPr>
      <dgm:extLst>
        <a:ext uri="{E40237B7-FDA0-4F09-8148-C483321AD2D9}">
          <dgm14:cNvPr xmlns:dgm14="http://schemas.microsoft.com/office/drawing/2010/diagram" id="0" name="" descr="Checkmark"/>
        </a:ext>
      </dgm:extLst>
    </dgm:pt>
    <dgm:pt modelId="{421AEE24-33CB-4767-A5AB-F6C5133F8C3C}" type="pres">
      <dgm:prSet presAssocID="{34C7406F-6762-4DA0-A1D7-B63240CCBB56}" presName="sibTrans" presStyleCnt="0"/>
      <dgm:spPr/>
    </dgm:pt>
    <dgm:pt modelId="{D23B8D55-EBE6-4F06-AD3B-7465AA3101B9}" type="pres">
      <dgm:prSet presAssocID="{B026651A-269D-40EF-9FE5-D3994E86D770}" presName="composite" presStyleCnt="0"/>
      <dgm:spPr/>
    </dgm:pt>
    <dgm:pt modelId="{691E2B0B-98BE-4777-B6E0-C02B500D5B7A}" type="pres">
      <dgm:prSet presAssocID="{B026651A-269D-40EF-9FE5-D3994E86D770}" presName="rect1" presStyleLbl="trAlignAcc1" presStyleIdx="2" presStyleCnt="6" custScaleY="146628" custLinFactNeighborX="856" custLinFactNeighborY="77922">
        <dgm:presLayoutVars>
          <dgm:bulletEnabled val="1"/>
        </dgm:presLayoutVars>
      </dgm:prSet>
      <dgm:spPr/>
    </dgm:pt>
    <dgm:pt modelId="{63E0B4FE-1C20-4933-8747-363FF37A158D}" type="pres">
      <dgm:prSet presAssocID="{B026651A-269D-40EF-9FE5-D3994E86D770}" presName="rect2" presStyleLbl="fgImgPlace1" presStyleIdx="2" presStyleCnt="6" custScaleX="40340" custScaleY="29014" custLinFactNeighborX="861" custLinFactNeighborY="3624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Checkmark"/>
        </a:ext>
      </dgm:extLst>
    </dgm:pt>
    <dgm:pt modelId="{9CD39C72-4D6E-4B4A-B449-6EC7CC807A30}" type="pres">
      <dgm:prSet presAssocID="{E7C130C8-C697-4A89-A216-0F9BEA3B9BAD}" presName="sibTrans" presStyleCnt="0"/>
      <dgm:spPr/>
    </dgm:pt>
    <dgm:pt modelId="{6D0DD66D-BA1E-4DE6-B273-75FE41A30ABB}" type="pres">
      <dgm:prSet presAssocID="{B947CD89-713A-4A3B-A2C2-A4C5A3B4156E}" presName="composite" presStyleCnt="0"/>
      <dgm:spPr/>
    </dgm:pt>
    <dgm:pt modelId="{C88D48D7-DA8D-48C2-83EE-BD635592CC6A}" type="pres">
      <dgm:prSet presAssocID="{B947CD89-713A-4A3B-A2C2-A4C5A3B4156E}" presName="rect1" presStyleLbl="trAlignAcc1" presStyleIdx="3" presStyleCnt="6" custScaleY="64002" custLinFactNeighborX="136" custLinFactNeighborY="-82471">
        <dgm:presLayoutVars>
          <dgm:bulletEnabled val="1"/>
        </dgm:presLayoutVars>
      </dgm:prSet>
      <dgm:spPr/>
    </dgm:pt>
    <dgm:pt modelId="{FEAAE58D-4ECD-4A09-ACF5-01E1DFE0A02C}" type="pres">
      <dgm:prSet presAssocID="{B947CD89-713A-4A3B-A2C2-A4C5A3B4156E}" presName="rect2" presStyleLbl="fgImgPlace1" presStyleIdx="3" presStyleCnt="6" custScaleX="40004" custScaleY="22684" custLinFactNeighborX="-3264" custLinFactNeighborY="7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Checkmark"/>
        </a:ext>
      </dgm:extLst>
    </dgm:pt>
    <dgm:pt modelId="{AB0D72BE-B8B8-45ED-A6B4-C60F5BB445CF}" type="pres">
      <dgm:prSet presAssocID="{B07125C2-8F23-4853-ABB8-EBDC4C936530}" presName="sibTrans" presStyleCnt="0"/>
      <dgm:spPr/>
    </dgm:pt>
    <dgm:pt modelId="{BD2E3959-56D8-4AF7-B93C-380C7530EA08}" type="pres">
      <dgm:prSet presAssocID="{45E80AEA-C5E7-42E8-A878-1633A1C82E64}" presName="composite" presStyleCnt="0"/>
      <dgm:spPr/>
    </dgm:pt>
    <dgm:pt modelId="{8DE03406-4497-4AD2-9D74-F390F3323A41}" type="pres">
      <dgm:prSet presAssocID="{45E80AEA-C5E7-42E8-A878-1633A1C82E64}" presName="rect1" presStyleLbl="trAlignAcc1" presStyleIdx="4" presStyleCnt="6" custScaleY="54374" custLinFactX="6465" custLinFactY="-100000" custLinFactNeighborX="100000" custLinFactNeighborY="-187616">
        <dgm:presLayoutVars>
          <dgm:bulletEnabled val="1"/>
        </dgm:presLayoutVars>
      </dgm:prSet>
      <dgm:spPr/>
    </dgm:pt>
    <dgm:pt modelId="{C0C049DE-7C35-491E-B994-AF628BDC3DEA}" type="pres">
      <dgm:prSet presAssocID="{45E80AEA-C5E7-42E8-A878-1633A1C82E64}" presName="rect2" presStyleLbl="fgImgPlace1" presStyleIdx="4" presStyleCnt="6" custScaleX="37625" custScaleY="27122" custLinFactX="200000" custLinFactY="-100000" custLinFactNeighborX="279691" custLinFactNeighborY="-16971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a:ext>
      </dgm:extLst>
    </dgm:pt>
    <dgm:pt modelId="{273D037A-69C3-4431-90D4-43FF1C1BAE62}" type="pres">
      <dgm:prSet presAssocID="{A59F8DB3-2424-43AF-A433-469D38DCFEB3}" presName="sibTrans" presStyleCnt="0"/>
      <dgm:spPr/>
    </dgm:pt>
    <dgm:pt modelId="{D3C5EB4D-620F-4B6F-87A2-520C642354E2}" type="pres">
      <dgm:prSet presAssocID="{1ECE7201-3838-4993-B183-70A9BF9C569E}" presName="composite" presStyleCnt="0"/>
      <dgm:spPr/>
    </dgm:pt>
    <dgm:pt modelId="{E7EDFBC1-9B2F-40A7-9F02-0467303B6825}" type="pres">
      <dgm:prSet presAssocID="{1ECE7201-3838-4993-B183-70A9BF9C569E}" presName="rect1" presStyleLbl="trAlignAcc1" presStyleIdx="5" presStyleCnt="6" custScaleY="87789" custLinFactNeighborX="136" custLinFactNeighborY="-19500">
        <dgm:presLayoutVars>
          <dgm:bulletEnabled val="1"/>
        </dgm:presLayoutVars>
      </dgm:prSet>
      <dgm:spPr/>
    </dgm:pt>
    <dgm:pt modelId="{5A9EB228-DEEE-48D0-87E9-A6BFE5E42728}" type="pres">
      <dgm:prSet presAssocID="{1ECE7201-3838-4993-B183-70A9BF9C569E}" presName="rect2" presStyleLbl="fgImgPlace1" presStyleIdx="5" presStyleCnt="6" custScaleX="36709" custScaleY="23975" custLinFactNeighborX="-4239" custLinFactNeighborY="-3290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dgm:spPr>
      <dgm:extLst>
        <a:ext uri="{E40237B7-FDA0-4F09-8148-C483321AD2D9}">
          <dgm14:cNvPr xmlns:dgm14="http://schemas.microsoft.com/office/drawing/2010/diagram" id="0" name="" descr="Checkmark"/>
        </a:ext>
      </dgm:extLst>
    </dgm:pt>
  </dgm:ptLst>
  <dgm:cxnLst>
    <dgm:cxn modelId="{732C9F04-28EF-43A4-82B2-C132FF7C3B39}" type="presOf" srcId="{32B99FAF-4560-4701-88E7-7B54374C4B46}" destId="{F999E8CB-12E6-493A-A520-D9B4231A0AA5}" srcOrd="0" destOrd="0" presId="urn:microsoft.com/office/officeart/2008/layout/PictureStrips"/>
    <dgm:cxn modelId="{F81DFD1B-4C62-48DC-B07C-111EA4B7FD1B}" srcId="{4E162758-A40F-4BB7-9EC4-96FC2274F86A}" destId="{32B99FAF-4560-4701-88E7-7B54374C4B46}" srcOrd="0" destOrd="0" parTransId="{EFCE1A14-1A6E-47E7-A072-9FCA0437DD2A}" sibTransId="{4E69B33B-90F7-430F-9784-8225E0B9BF63}"/>
    <dgm:cxn modelId="{E277002A-1BF8-4DB9-8E1B-CF657F019ADC}" type="presOf" srcId="{4E162758-A40F-4BB7-9EC4-96FC2274F86A}" destId="{8468C6D1-C466-498D-B27D-A81C2FF1E6EC}" srcOrd="0" destOrd="0" presId="urn:microsoft.com/office/officeart/2008/layout/PictureStrips"/>
    <dgm:cxn modelId="{38D3C760-EDC2-4CE2-8084-270ED5DE2630}" type="presOf" srcId="{011E4864-2BF1-48EA-A947-2B7447DE9E40}" destId="{C0B6FF80-0F39-496F-9AEB-3701AD98C404}" srcOrd="0" destOrd="0" presId="urn:microsoft.com/office/officeart/2008/layout/PictureStrips"/>
    <dgm:cxn modelId="{42B00361-648C-4E04-B36F-E4BDB0CD2BF5}" type="presOf" srcId="{45E80AEA-C5E7-42E8-A878-1633A1C82E64}" destId="{8DE03406-4497-4AD2-9D74-F390F3323A41}" srcOrd="0" destOrd="0" presId="urn:microsoft.com/office/officeart/2008/layout/PictureStrips"/>
    <dgm:cxn modelId="{69D18171-D310-4D1C-A2A2-38A0FF445B6B}" srcId="{4E162758-A40F-4BB7-9EC4-96FC2274F86A}" destId="{B947CD89-713A-4A3B-A2C2-A4C5A3B4156E}" srcOrd="3" destOrd="0" parTransId="{7C2F731F-6611-4D5B-B13E-A71794EFEF4A}" sibTransId="{B07125C2-8F23-4853-ABB8-EBDC4C936530}"/>
    <dgm:cxn modelId="{9937C67B-F282-4964-AAC0-2250D67D18D9}" type="presOf" srcId="{B947CD89-713A-4A3B-A2C2-A4C5A3B4156E}" destId="{C88D48D7-DA8D-48C2-83EE-BD635592CC6A}" srcOrd="0" destOrd="0" presId="urn:microsoft.com/office/officeart/2008/layout/PictureStrips"/>
    <dgm:cxn modelId="{944ECD7E-5865-40A5-96C9-06A1479DE045}" srcId="{4E162758-A40F-4BB7-9EC4-96FC2274F86A}" destId="{45E80AEA-C5E7-42E8-A878-1633A1C82E64}" srcOrd="4" destOrd="0" parTransId="{C8957D32-9C8A-44DD-9A3E-B88CC4B6CE34}" sibTransId="{A59F8DB3-2424-43AF-A433-469D38DCFEB3}"/>
    <dgm:cxn modelId="{8D295BBD-618D-45BD-88B1-0D6F3BEBDB8B}" srcId="{4E162758-A40F-4BB7-9EC4-96FC2274F86A}" destId="{1ECE7201-3838-4993-B183-70A9BF9C569E}" srcOrd="5" destOrd="0" parTransId="{C953AB66-4011-4D68-BA5D-D51A36277651}" sibTransId="{8B56DF01-9CA5-4605-9162-C340294E3273}"/>
    <dgm:cxn modelId="{56E61AC3-BFA5-4C84-89AA-AA892EA777EE}" srcId="{4E162758-A40F-4BB7-9EC4-96FC2274F86A}" destId="{B026651A-269D-40EF-9FE5-D3994E86D770}" srcOrd="2" destOrd="0" parTransId="{9A13EC5F-D2C5-4E7C-831B-BFBEDFE6429A}" sibTransId="{E7C130C8-C697-4A89-A216-0F9BEA3B9BAD}"/>
    <dgm:cxn modelId="{199237C8-15CD-4A92-8034-8F977EB09820}" type="presOf" srcId="{1ECE7201-3838-4993-B183-70A9BF9C569E}" destId="{E7EDFBC1-9B2F-40A7-9F02-0467303B6825}" srcOrd="0" destOrd="0" presId="urn:microsoft.com/office/officeart/2008/layout/PictureStrips"/>
    <dgm:cxn modelId="{AA0EACDE-3B10-4518-B4C8-565186298F4D}" srcId="{4E162758-A40F-4BB7-9EC4-96FC2274F86A}" destId="{011E4864-2BF1-48EA-A947-2B7447DE9E40}" srcOrd="1" destOrd="0" parTransId="{7907EAC6-32A6-46DE-ACB4-EBBB1CF99394}" sibTransId="{34C7406F-6762-4DA0-A1D7-B63240CCBB56}"/>
    <dgm:cxn modelId="{D1122FE7-5E56-4E22-9A38-A8A57C7612E9}" type="presOf" srcId="{B026651A-269D-40EF-9FE5-D3994E86D770}" destId="{691E2B0B-98BE-4777-B6E0-C02B500D5B7A}" srcOrd="0" destOrd="0" presId="urn:microsoft.com/office/officeart/2008/layout/PictureStrips"/>
    <dgm:cxn modelId="{B0CA4BD1-3668-4C6F-86DC-C6ADB0D0EDB6}" type="presParOf" srcId="{8468C6D1-C466-498D-B27D-A81C2FF1E6EC}" destId="{6BE76F4F-A0AC-4F4F-B363-35D46DC043CB}" srcOrd="0" destOrd="0" presId="urn:microsoft.com/office/officeart/2008/layout/PictureStrips"/>
    <dgm:cxn modelId="{259D4540-AE4D-43F0-9291-F7804EA0AF7D}" type="presParOf" srcId="{6BE76F4F-A0AC-4F4F-B363-35D46DC043CB}" destId="{F999E8CB-12E6-493A-A520-D9B4231A0AA5}" srcOrd="0" destOrd="0" presId="urn:microsoft.com/office/officeart/2008/layout/PictureStrips"/>
    <dgm:cxn modelId="{8D3BC943-6A34-4C4C-952D-DA74D5962717}" type="presParOf" srcId="{6BE76F4F-A0AC-4F4F-B363-35D46DC043CB}" destId="{352D0AB7-5B7B-4140-964C-85F6577C518C}" srcOrd="1" destOrd="0" presId="urn:microsoft.com/office/officeart/2008/layout/PictureStrips"/>
    <dgm:cxn modelId="{7C29B357-99CB-4DB6-BD55-FF2EBA5ECA79}" type="presParOf" srcId="{8468C6D1-C466-498D-B27D-A81C2FF1E6EC}" destId="{9F8E9941-A558-40C6-A359-3E738B54E5CF}" srcOrd="1" destOrd="0" presId="urn:microsoft.com/office/officeart/2008/layout/PictureStrips"/>
    <dgm:cxn modelId="{667F399C-7ADD-40D4-91EA-F67E2C9391C4}" type="presParOf" srcId="{8468C6D1-C466-498D-B27D-A81C2FF1E6EC}" destId="{5994EF17-9D60-4785-AE21-4FA5D8955F4A}" srcOrd="2" destOrd="0" presId="urn:microsoft.com/office/officeart/2008/layout/PictureStrips"/>
    <dgm:cxn modelId="{CFD63188-583E-4B08-BFA4-94C8316CCD49}" type="presParOf" srcId="{5994EF17-9D60-4785-AE21-4FA5D8955F4A}" destId="{C0B6FF80-0F39-496F-9AEB-3701AD98C404}" srcOrd="0" destOrd="0" presId="urn:microsoft.com/office/officeart/2008/layout/PictureStrips"/>
    <dgm:cxn modelId="{8E4B84F9-EE92-4CAA-90A3-6573FDEEC463}" type="presParOf" srcId="{5994EF17-9D60-4785-AE21-4FA5D8955F4A}" destId="{D7A7E4CB-91CD-42ED-ABD9-E3F0F376A4B8}" srcOrd="1" destOrd="0" presId="urn:microsoft.com/office/officeart/2008/layout/PictureStrips"/>
    <dgm:cxn modelId="{6B5484AC-145C-4614-B4BA-412715D6E8CA}" type="presParOf" srcId="{8468C6D1-C466-498D-B27D-A81C2FF1E6EC}" destId="{421AEE24-33CB-4767-A5AB-F6C5133F8C3C}" srcOrd="3" destOrd="0" presId="urn:microsoft.com/office/officeart/2008/layout/PictureStrips"/>
    <dgm:cxn modelId="{D54F5D99-8369-4E12-BDF0-2937AC0CB576}" type="presParOf" srcId="{8468C6D1-C466-498D-B27D-A81C2FF1E6EC}" destId="{D23B8D55-EBE6-4F06-AD3B-7465AA3101B9}" srcOrd="4" destOrd="0" presId="urn:microsoft.com/office/officeart/2008/layout/PictureStrips"/>
    <dgm:cxn modelId="{1D16B8DA-F3A0-4977-96AC-77B87066D6B7}" type="presParOf" srcId="{D23B8D55-EBE6-4F06-AD3B-7465AA3101B9}" destId="{691E2B0B-98BE-4777-B6E0-C02B500D5B7A}" srcOrd="0" destOrd="0" presId="urn:microsoft.com/office/officeart/2008/layout/PictureStrips"/>
    <dgm:cxn modelId="{6395E1D8-6516-4D3F-8897-9989811DFC64}" type="presParOf" srcId="{D23B8D55-EBE6-4F06-AD3B-7465AA3101B9}" destId="{63E0B4FE-1C20-4933-8747-363FF37A158D}" srcOrd="1" destOrd="0" presId="urn:microsoft.com/office/officeart/2008/layout/PictureStrips"/>
    <dgm:cxn modelId="{202DF657-B8DE-4515-8D92-C3F63DD38BDA}" type="presParOf" srcId="{8468C6D1-C466-498D-B27D-A81C2FF1E6EC}" destId="{9CD39C72-4D6E-4B4A-B449-6EC7CC807A30}" srcOrd="5" destOrd="0" presId="urn:microsoft.com/office/officeart/2008/layout/PictureStrips"/>
    <dgm:cxn modelId="{C01C73E7-D902-47F5-B7B4-F60F2248495A}" type="presParOf" srcId="{8468C6D1-C466-498D-B27D-A81C2FF1E6EC}" destId="{6D0DD66D-BA1E-4DE6-B273-75FE41A30ABB}" srcOrd="6" destOrd="0" presId="urn:microsoft.com/office/officeart/2008/layout/PictureStrips"/>
    <dgm:cxn modelId="{5CF7540A-667B-4833-A780-42933A8525D5}" type="presParOf" srcId="{6D0DD66D-BA1E-4DE6-B273-75FE41A30ABB}" destId="{C88D48D7-DA8D-48C2-83EE-BD635592CC6A}" srcOrd="0" destOrd="0" presId="urn:microsoft.com/office/officeart/2008/layout/PictureStrips"/>
    <dgm:cxn modelId="{B3A55E50-D1DF-452A-9E05-9276D2181958}" type="presParOf" srcId="{6D0DD66D-BA1E-4DE6-B273-75FE41A30ABB}" destId="{FEAAE58D-4ECD-4A09-ACF5-01E1DFE0A02C}" srcOrd="1" destOrd="0" presId="urn:microsoft.com/office/officeart/2008/layout/PictureStrips"/>
    <dgm:cxn modelId="{FB908C6B-FDB2-467C-9431-26D496F46E31}" type="presParOf" srcId="{8468C6D1-C466-498D-B27D-A81C2FF1E6EC}" destId="{AB0D72BE-B8B8-45ED-A6B4-C60F5BB445CF}" srcOrd="7" destOrd="0" presId="urn:microsoft.com/office/officeart/2008/layout/PictureStrips"/>
    <dgm:cxn modelId="{45DF0EB1-AC20-4DC1-B5F4-183CB18E83AC}" type="presParOf" srcId="{8468C6D1-C466-498D-B27D-A81C2FF1E6EC}" destId="{BD2E3959-56D8-4AF7-B93C-380C7530EA08}" srcOrd="8" destOrd="0" presId="urn:microsoft.com/office/officeart/2008/layout/PictureStrips"/>
    <dgm:cxn modelId="{7CEC70D8-318C-4C8F-ADA3-990F469DF1FD}" type="presParOf" srcId="{BD2E3959-56D8-4AF7-B93C-380C7530EA08}" destId="{8DE03406-4497-4AD2-9D74-F390F3323A41}" srcOrd="0" destOrd="0" presId="urn:microsoft.com/office/officeart/2008/layout/PictureStrips"/>
    <dgm:cxn modelId="{BBF0438D-F1DC-4960-8424-77DB59ADF881}" type="presParOf" srcId="{BD2E3959-56D8-4AF7-B93C-380C7530EA08}" destId="{C0C049DE-7C35-491E-B994-AF628BDC3DEA}" srcOrd="1" destOrd="0" presId="urn:microsoft.com/office/officeart/2008/layout/PictureStrips"/>
    <dgm:cxn modelId="{BD28356B-E63D-437A-893E-C4AE609EBFDC}" type="presParOf" srcId="{8468C6D1-C466-498D-B27D-A81C2FF1E6EC}" destId="{273D037A-69C3-4431-90D4-43FF1C1BAE62}" srcOrd="9" destOrd="0" presId="urn:microsoft.com/office/officeart/2008/layout/PictureStrips"/>
    <dgm:cxn modelId="{7C3D236A-4755-4D83-92AC-753D71B7C70E}" type="presParOf" srcId="{8468C6D1-C466-498D-B27D-A81C2FF1E6EC}" destId="{D3C5EB4D-620F-4B6F-87A2-520C642354E2}" srcOrd="10" destOrd="0" presId="urn:microsoft.com/office/officeart/2008/layout/PictureStrips"/>
    <dgm:cxn modelId="{F1BEDF11-8DBC-4CA2-8924-C8A8B23A604E}" type="presParOf" srcId="{D3C5EB4D-620F-4B6F-87A2-520C642354E2}" destId="{E7EDFBC1-9B2F-40A7-9F02-0467303B6825}" srcOrd="0" destOrd="0" presId="urn:microsoft.com/office/officeart/2008/layout/PictureStrips"/>
    <dgm:cxn modelId="{F9815D4C-4A2D-439D-B46F-C2D1A59AC391}" type="presParOf" srcId="{D3C5EB4D-620F-4B6F-87A2-520C642354E2}" destId="{5A9EB228-DEEE-48D0-87E9-A6BFE5E42728}" srcOrd="1" destOrd="0" presId="urn:microsoft.com/office/officeart/2008/layout/PictureStrip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EDCE1-7C45-4E61-B3F2-DA1802E84868}">
      <dsp:nvSpPr>
        <dsp:cNvPr id="0" name=""/>
        <dsp:cNvSpPr/>
      </dsp:nvSpPr>
      <dsp:spPr>
        <a:xfrm rot="16200000">
          <a:off x="-1660162" y="1663212"/>
          <a:ext cx="4874039" cy="1547615"/>
        </a:xfrm>
        <a:prstGeom prst="flowChartManualOperation">
          <a:avLst/>
        </a:prstGeom>
        <a:solidFill>
          <a:srgbClr val="CCEC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1600200">
            <a:lnSpc>
              <a:spcPct val="90000"/>
            </a:lnSpc>
            <a:spcBef>
              <a:spcPct val="0"/>
            </a:spcBef>
            <a:spcAft>
              <a:spcPct val="35000"/>
            </a:spcAft>
            <a:buNone/>
          </a:pPr>
          <a:r>
            <a:rPr lang="en-AU" sz="3600" kern="1200" baseline="0" dirty="0">
              <a:solidFill>
                <a:srgbClr val="002060"/>
              </a:solidFill>
            </a:rPr>
            <a:t>1</a:t>
          </a:r>
        </a:p>
        <a:p>
          <a:pPr marL="114300" lvl="1" indent="-114300" algn="l" defTabSz="622300">
            <a:lnSpc>
              <a:spcPct val="90000"/>
            </a:lnSpc>
            <a:spcBef>
              <a:spcPct val="0"/>
            </a:spcBef>
            <a:spcAft>
              <a:spcPct val="15000"/>
            </a:spcAft>
            <a:buFont typeface="Arial" panose="020B0604020202020204" pitchFamily="34" charset="0"/>
            <a:buChar char="•"/>
          </a:pPr>
          <a:r>
            <a:rPr lang="en-US" sz="1400" b="1" kern="1200" baseline="0" dirty="0">
              <a:solidFill>
                <a:srgbClr val="002060"/>
              </a:solidFill>
              <a:latin typeface="Calibri" panose="020F0502020204030204" pitchFamily="34" charset="0"/>
              <a:cs typeface="Calibri" panose="020F0502020204030204" pitchFamily="34" charset="0"/>
            </a:rPr>
            <a:t>Overview</a:t>
          </a:r>
          <a:endParaRPr lang="en-AU" sz="1400" b="1" kern="1200" baseline="0" dirty="0">
            <a:solidFill>
              <a:srgbClr val="002060"/>
            </a:solidFill>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Font typeface="Arial" panose="020B0604020202020204" pitchFamily="34" charset="0"/>
            <a:buNone/>
          </a:pPr>
          <a:endParaRPr lang="en-AU" sz="1400" b="1" kern="1200" baseline="0" dirty="0">
            <a:solidFill>
              <a:srgbClr val="002060"/>
            </a:solidFill>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AU" sz="1400" b="1" kern="1200" baseline="0" dirty="0">
              <a:solidFill>
                <a:srgbClr val="002060"/>
              </a:solidFill>
              <a:latin typeface="Calibri" panose="020F0502020204030204" pitchFamily="34" charset="0"/>
              <a:cs typeface="Calibri" panose="020F0502020204030204" pitchFamily="34" charset="0"/>
            </a:rPr>
            <a:t>Roles and Priorities</a:t>
          </a:r>
        </a:p>
        <a:p>
          <a:pPr marL="114300" lvl="1" indent="-114300" algn="l" defTabSz="622300">
            <a:lnSpc>
              <a:spcPct val="90000"/>
            </a:lnSpc>
            <a:spcBef>
              <a:spcPct val="0"/>
            </a:spcBef>
            <a:spcAft>
              <a:spcPct val="15000"/>
            </a:spcAft>
            <a:buFont typeface="Arial" panose="020B0604020202020204" pitchFamily="34" charset="0"/>
            <a:buNone/>
          </a:pPr>
          <a:endParaRPr lang="en-AU" sz="1400" b="1" kern="1200" baseline="0" dirty="0">
            <a:solidFill>
              <a:srgbClr val="002060"/>
            </a:solidFill>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1" kern="1200" baseline="0" dirty="0">
              <a:solidFill>
                <a:srgbClr val="002060"/>
              </a:solidFill>
              <a:latin typeface="Calibri" panose="020F0502020204030204" pitchFamily="34" charset="0"/>
              <a:cs typeface="Calibri" panose="020F0502020204030204" pitchFamily="34" charset="0"/>
            </a:rPr>
            <a:t>Purpose of ACFE Training Delivery</a:t>
          </a:r>
          <a:endParaRPr lang="en-AU" sz="1400" b="1" kern="1200" baseline="0" dirty="0">
            <a:solidFill>
              <a:srgbClr val="002060"/>
            </a:solidFill>
            <a:latin typeface="Calibri" panose="020F0502020204030204" pitchFamily="34" charset="0"/>
            <a:cs typeface="Calibri" panose="020F0502020204030204" pitchFamily="34" charset="0"/>
          </a:endParaRPr>
        </a:p>
      </dsp:txBody>
      <dsp:txXfrm rot="5400000">
        <a:off x="3050" y="974808"/>
        <a:ext cx="1547615" cy="2924423"/>
      </dsp:txXfrm>
    </dsp:sp>
    <dsp:sp modelId="{E51A7062-5351-4042-B730-501D0F4E5588}">
      <dsp:nvSpPr>
        <dsp:cNvPr id="0" name=""/>
        <dsp:cNvSpPr/>
      </dsp:nvSpPr>
      <dsp:spPr>
        <a:xfrm rot="16200000">
          <a:off x="-86298" y="1716732"/>
          <a:ext cx="4874039" cy="1440575"/>
        </a:xfrm>
        <a:prstGeom prst="flowChartManualOperation">
          <a:avLst/>
        </a:prstGeom>
        <a:solidFill>
          <a:srgbClr val="CCEC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1600200">
            <a:lnSpc>
              <a:spcPct val="90000"/>
            </a:lnSpc>
            <a:spcBef>
              <a:spcPct val="0"/>
            </a:spcBef>
            <a:spcAft>
              <a:spcPct val="35000"/>
            </a:spcAft>
            <a:buNone/>
          </a:pPr>
          <a:r>
            <a:rPr lang="en-AU" sz="3600" kern="1200" baseline="0" dirty="0">
              <a:solidFill>
                <a:srgbClr val="002060"/>
              </a:solidFill>
            </a:rPr>
            <a:t>2</a:t>
          </a:r>
        </a:p>
        <a:p>
          <a:pPr marL="114300" lvl="1" indent="-114300" algn="l" defTabSz="622300">
            <a:lnSpc>
              <a:spcPct val="90000"/>
            </a:lnSpc>
            <a:spcBef>
              <a:spcPct val="0"/>
            </a:spcBef>
            <a:spcAft>
              <a:spcPct val="15000"/>
            </a:spcAft>
            <a:buFont typeface="Arial" panose="020B0604020202020204" pitchFamily="34" charset="0"/>
            <a:buChar char="•"/>
          </a:pPr>
          <a:r>
            <a:rPr lang="en-AU" sz="1400" b="1" kern="1200" baseline="0" dirty="0">
              <a:solidFill>
                <a:srgbClr val="002060"/>
              </a:solidFill>
              <a:latin typeface="Calibri" panose="020F0502020204030204" pitchFamily="34" charset="0"/>
              <a:cs typeface="Calibri" panose="020F0502020204030204" pitchFamily="34" charset="0"/>
            </a:rPr>
            <a:t>How to apply - </a:t>
          </a:r>
        </a:p>
        <a:p>
          <a:pPr marL="114300" lvl="1" indent="-114300" algn="l" defTabSz="622300">
            <a:lnSpc>
              <a:spcPct val="90000"/>
            </a:lnSpc>
            <a:spcBef>
              <a:spcPct val="0"/>
            </a:spcBef>
            <a:spcAft>
              <a:spcPct val="15000"/>
            </a:spcAft>
            <a:buFont typeface="Arial" panose="020B0604020202020204" pitchFamily="34" charset="0"/>
            <a:buNone/>
          </a:pPr>
          <a:r>
            <a:rPr lang="en-AU" sz="1400" b="1" kern="1200" baseline="0" dirty="0">
              <a:solidFill>
                <a:srgbClr val="002060"/>
              </a:solidFill>
              <a:latin typeface="Calibri" panose="020F0502020204030204" pitchFamily="34" charset="0"/>
              <a:cs typeface="Calibri" panose="020F0502020204030204" pitchFamily="34" charset="0"/>
            </a:rPr>
            <a:t>   EOI process and timelines </a:t>
          </a:r>
        </a:p>
      </dsp:txBody>
      <dsp:txXfrm rot="5400000">
        <a:off x="1630434" y="974808"/>
        <a:ext cx="1440575" cy="2924423"/>
      </dsp:txXfrm>
    </dsp:sp>
    <dsp:sp modelId="{1A6127F7-83EB-4C09-A9E1-29C007A8EEC4}">
      <dsp:nvSpPr>
        <dsp:cNvPr id="0" name=""/>
        <dsp:cNvSpPr/>
      </dsp:nvSpPr>
      <dsp:spPr>
        <a:xfrm rot="16200000">
          <a:off x="1630915" y="1566806"/>
          <a:ext cx="4874039" cy="1740426"/>
        </a:xfrm>
        <a:prstGeom prst="flowChartManualOperation">
          <a:avLst/>
        </a:prstGeom>
        <a:solidFill>
          <a:srgbClr val="CCEC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1600200">
            <a:lnSpc>
              <a:spcPct val="90000"/>
            </a:lnSpc>
            <a:spcBef>
              <a:spcPct val="0"/>
            </a:spcBef>
            <a:spcAft>
              <a:spcPct val="35000"/>
            </a:spcAft>
            <a:buNone/>
          </a:pPr>
          <a:r>
            <a:rPr lang="en-AU" sz="3600" kern="1200" baseline="0" dirty="0">
              <a:solidFill>
                <a:srgbClr val="002060"/>
              </a:solidFill>
            </a:rPr>
            <a:t>3</a:t>
          </a:r>
        </a:p>
        <a:p>
          <a:pPr marL="114300" lvl="1" indent="-114300" algn="l" defTabSz="622300">
            <a:lnSpc>
              <a:spcPct val="90000"/>
            </a:lnSpc>
            <a:spcBef>
              <a:spcPct val="0"/>
            </a:spcBef>
            <a:spcAft>
              <a:spcPct val="15000"/>
            </a:spcAft>
            <a:buFont typeface="Arial" panose="020B0604020202020204" pitchFamily="34" charset="0"/>
            <a:buChar char="•"/>
          </a:pPr>
          <a:r>
            <a:rPr lang="en-AU" sz="1400" b="1" kern="1200" baseline="0" dirty="0">
              <a:solidFill>
                <a:srgbClr val="002060"/>
              </a:solidFill>
              <a:latin typeface="Calibri" panose="020F0502020204030204" pitchFamily="34" charset="0"/>
              <a:cs typeface="Calibri" panose="020F0502020204030204" pitchFamily="34" charset="0"/>
            </a:rPr>
            <a:t>Program delivery streams  </a:t>
          </a:r>
        </a:p>
        <a:p>
          <a:pPr marL="228600" lvl="2" indent="-114300" algn="l" defTabSz="622300">
            <a:lnSpc>
              <a:spcPct val="90000"/>
            </a:lnSpc>
            <a:spcBef>
              <a:spcPct val="0"/>
            </a:spcBef>
            <a:spcAft>
              <a:spcPct val="15000"/>
            </a:spcAft>
            <a:buFont typeface="Arial" panose="020B0604020202020204" pitchFamily="34" charset="0"/>
            <a:buChar char="•"/>
          </a:pPr>
          <a:r>
            <a:rPr lang="en-AU" sz="1400" b="1" kern="1200" baseline="0" dirty="0">
              <a:solidFill>
                <a:srgbClr val="002060"/>
              </a:solidFill>
              <a:latin typeface="Calibri" panose="020F0502020204030204" pitchFamily="34" charset="0"/>
              <a:cs typeface="Calibri" panose="020F0502020204030204" pitchFamily="34" charset="0"/>
            </a:rPr>
            <a:t>Digital Skills</a:t>
          </a:r>
        </a:p>
        <a:p>
          <a:pPr marL="228600" lvl="2" indent="-114300" algn="l" defTabSz="622300">
            <a:lnSpc>
              <a:spcPct val="90000"/>
            </a:lnSpc>
            <a:spcBef>
              <a:spcPct val="0"/>
            </a:spcBef>
            <a:spcAft>
              <a:spcPct val="15000"/>
            </a:spcAft>
            <a:buFont typeface="Arial" panose="020B0604020202020204" pitchFamily="34" charset="0"/>
            <a:buChar char="•"/>
          </a:pPr>
          <a:r>
            <a:rPr lang="en-AU" sz="1400" b="1" kern="1200" baseline="0" dirty="0">
              <a:solidFill>
                <a:srgbClr val="002060"/>
              </a:solidFill>
              <a:latin typeface="Calibri" panose="020F0502020204030204" pitchFamily="34" charset="0"/>
              <a:cs typeface="Calibri" panose="020F0502020204030204" pitchFamily="34" charset="0"/>
            </a:rPr>
            <a:t>General Pre-accredited</a:t>
          </a:r>
        </a:p>
      </dsp:txBody>
      <dsp:txXfrm rot="5400000">
        <a:off x="3197721" y="974808"/>
        <a:ext cx="1740426" cy="2924423"/>
      </dsp:txXfrm>
    </dsp:sp>
    <dsp:sp modelId="{3C050CDD-2245-41AE-9157-F490521C8778}">
      <dsp:nvSpPr>
        <dsp:cNvPr id="0" name=""/>
        <dsp:cNvSpPr/>
      </dsp:nvSpPr>
      <dsp:spPr>
        <a:xfrm rot="16200000">
          <a:off x="3461852" y="1613402"/>
          <a:ext cx="4874039" cy="1647235"/>
        </a:xfrm>
        <a:prstGeom prst="flowChartManualOperation">
          <a:avLst/>
        </a:prstGeom>
        <a:solidFill>
          <a:srgbClr val="CCEC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1600200">
            <a:lnSpc>
              <a:spcPct val="90000"/>
            </a:lnSpc>
            <a:spcBef>
              <a:spcPct val="0"/>
            </a:spcBef>
            <a:spcAft>
              <a:spcPct val="35000"/>
            </a:spcAft>
            <a:buNone/>
          </a:pPr>
          <a:r>
            <a:rPr lang="en-AU" sz="3600" kern="1200" dirty="0">
              <a:solidFill>
                <a:srgbClr val="002060"/>
              </a:solidFill>
            </a:rPr>
            <a:t>4</a:t>
          </a:r>
        </a:p>
        <a:p>
          <a:pPr marL="114300" lvl="1" indent="-114300" algn="l" defTabSz="622300">
            <a:lnSpc>
              <a:spcPct val="90000"/>
            </a:lnSpc>
            <a:spcBef>
              <a:spcPct val="0"/>
            </a:spcBef>
            <a:spcAft>
              <a:spcPct val="15000"/>
            </a:spcAft>
            <a:buFont typeface="Arial" panose="020B0604020202020204" pitchFamily="34" charset="0"/>
            <a:buChar char="•"/>
          </a:pPr>
          <a:r>
            <a:rPr lang="en-AU" sz="1400" b="1" kern="1200" dirty="0">
              <a:solidFill>
                <a:srgbClr val="002060"/>
              </a:solidFill>
              <a:latin typeface="Calibri" panose="020F0502020204030204" pitchFamily="34" charset="0"/>
              <a:ea typeface="+mn-ea"/>
              <a:cs typeface="Calibri" panose="020F0502020204030204" pitchFamily="34" charset="0"/>
            </a:rPr>
            <a:t>Reporting and payments</a:t>
          </a:r>
        </a:p>
        <a:p>
          <a:pPr marL="114300" lvl="1" indent="-114300" algn="l" defTabSz="622300">
            <a:lnSpc>
              <a:spcPct val="90000"/>
            </a:lnSpc>
            <a:spcBef>
              <a:spcPct val="0"/>
            </a:spcBef>
            <a:spcAft>
              <a:spcPct val="15000"/>
            </a:spcAft>
            <a:buFont typeface="Arial" panose="020B0604020202020204" pitchFamily="34" charset="0"/>
            <a:buChar char="•"/>
          </a:pPr>
          <a:endParaRPr lang="en-AU" sz="1400" b="1" kern="1200" dirty="0">
            <a:solidFill>
              <a:srgbClr val="002060"/>
            </a:solidFill>
            <a:latin typeface="Calibri" panose="020F0502020204030204" pitchFamily="34" charset="0"/>
            <a:ea typeface="+mn-ea"/>
            <a:cs typeface="Calibri" panose="020F050202020403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AU" sz="1400" b="1" kern="1200" dirty="0">
              <a:solidFill>
                <a:srgbClr val="002060"/>
              </a:solidFill>
              <a:latin typeface="Calibri" panose="020F0502020204030204" pitchFamily="34" charset="0"/>
              <a:ea typeface="+mn-ea"/>
              <a:cs typeface="Calibri" panose="020F0502020204030204" pitchFamily="34" charset="0"/>
            </a:rPr>
            <a:t>Resources and supports</a:t>
          </a:r>
        </a:p>
      </dsp:txBody>
      <dsp:txXfrm rot="5400000">
        <a:off x="5075254" y="974808"/>
        <a:ext cx="1647235" cy="2924423"/>
      </dsp:txXfrm>
    </dsp:sp>
    <dsp:sp modelId="{E9CEA3F4-3450-43A4-AFFE-DBFE277E7E21}">
      <dsp:nvSpPr>
        <dsp:cNvPr id="0" name=""/>
        <dsp:cNvSpPr/>
      </dsp:nvSpPr>
      <dsp:spPr>
        <a:xfrm rot="16200000">
          <a:off x="5046164" y="1748750"/>
          <a:ext cx="4874039" cy="1376538"/>
        </a:xfrm>
        <a:prstGeom prst="flowChartManualOperation">
          <a:avLst/>
        </a:prstGeom>
        <a:solidFill>
          <a:srgbClr val="CCEC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1600200">
            <a:lnSpc>
              <a:spcPct val="90000"/>
            </a:lnSpc>
            <a:spcBef>
              <a:spcPct val="0"/>
            </a:spcBef>
            <a:spcAft>
              <a:spcPct val="35000"/>
            </a:spcAft>
            <a:buNone/>
          </a:pPr>
          <a:r>
            <a:rPr lang="en-AU" sz="3600" kern="1200" baseline="0" dirty="0">
              <a:solidFill>
                <a:srgbClr val="002060"/>
              </a:solidFill>
            </a:rPr>
            <a:t>5</a:t>
          </a:r>
        </a:p>
        <a:p>
          <a:pPr marL="114300" lvl="1" indent="-114300" algn="l" defTabSz="622300">
            <a:lnSpc>
              <a:spcPct val="90000"/>
            </a:lnSpc>
            <a:spcBef>
              <a:spcPct val="0"/>
            </a:spcBef>
            <a:spcAft>
              <a:spcPct val="15000"/>
            </a:spcAft>
            <a:buFont typeface="Arial" panose="020B0604020202020204" pitchFamily="34" charset="0"/>
            <a:buChar char="•"/>
          </a:pPr>
          <a:r>
            <a:rPr lang="en-AU" sz="1400" b="1" kern="1200" baseline="0" dirty="0">
              <a:solidFill>
                <a:srgbClr val="002060"/>
              </a:solidFill>
              <a:latin typeface="Calibri" panose="020F0502020204030204" pitchFamily="34" charset="0"/>
              <a:cs typeface="Calibri" panose="020F0502020204030204" pitchFamily="34" charset="0"/>
            </a:rPr>
            <a:t>Next Steps </a:t>
          </a:r>
        </a:p>
      </dsp:txBody>
      <dsp:txXfrm rot="5400000">
        <a:off x="6794914" y="974808"/>
        <a:ext cx="1376538" cy="2924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2D4F4-ECC1-4DCB-B9B3-79BDF56BD509}">
      <dsp:nvSpPr>
        <dsp:cNvPr id="0" name=""/>
        <dsp:cNvSpPr/>
      </dsp:nvSpPr>
      <dsp:spPr>
        <a:xfrm rot="5400000">
          <a:off x="3593470" y="-856703"/>
          <a:ext cx="814128" cy="32271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None/>
          </a:pPr>
          <a:r>
            <a:rPr lang="en-AU" sz="1200" kern="1200" dirty="0">
              <a:latin typeface="Calibri Light" panose="020F0302020204030204" pitchFamily="34" charset="0"/>
              <a:cs typeface="Calibri Light" panose="020F0302020204030204" pitchFamily="34" charset="0"/>
            </a:rPr>
            <a:t>   Pre-accredited </a:t>
          </a:r>
          <a:r>
            <a:rPr lang="en-AU" sz="1200" b="1" kern="1200" dirty="0">
              <a:latin typeface="Calibri Light" panose="020F0302020204030204" pitchFamily="34" charset="0"/>
              <a:cs typeface="Calibri Light" panose="020F0302020204030204" pitchFamily="34" charset="0"/>
            </a:rPr>
            <a:t>module planning</a:t>
          </a:r>
          <a:r>
            <a:rPr lang="en-AU" sz="1200" kern="1200" dirty="0">
              <a:latin typeface="Calibri Light" panose="020F0302020204030204" pitchFamily="34" charset="0"/>
              <a:cs typeface="Calibri Light" panose="020F0302020204030204" pitchFamily="34" charset="0"/>
            </a:rPr>
            <a:t> resource</a:t>
          </a:r>
        </a:p>
      </dsp:txBody>
      <dsp:txXfrm rot="-5400000">
        <a:off x="2386937" y="389572"/>
        <a:ext cx="3187452" cy="734644"/>
      </dsp:txXfrm>
    </dsp:sp>
    <dsp:sp modelId="{AECC6592-2E04-4076-A962-4A41CB795810}">
      <dsp:nvSpPr>
        <dsp:cNvPr id="0" name=""/>
        <dsp:cNvSpPr/>
      </dsp:nvSpPr>
      <dsp:spPr>
        <a:xfrm>
          <a:off x="270323" y="324083"/>
          <a:ext cx="2119411" cy="8865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AU" sz="2000" kern="1200" dirty="0">
              <a:latin typeface="Calibri Light" panose="020F0302020204030204" pitchFamily="34" charset="0"/>
              <a:cs typeface="Calibri Light" panose="020F0302020204030204" pitchFamily="34" charset="0"/>
            </a:rPr>
            <a:t>A-frame</a:t>
          </a:r>
        </a:p>
      </dsp:txBody>
      <dsp:txXfrm>
        <a:off x="313599" y="367359"/>
        <a:ext cx="2032859" cy="799954"/>
      </dsp:txXfrm>
    </dsp:sp>
    <dsp:sp modelId="{C9A56C3D-0E45-42B5-8E59-3C2738ECE2BD}">
      <dsp:nvSpPr>
        <dsp:cNvPr id="0" name=""/>
        <dsp:cNvSpPr/>
      </dsp:nvSpPr>
      <dsp:spPr>
        <a:xfrm rot="5400000">
          <a:off x="3617682" y="122022"/>
          <a:ext cx="590952" cy="306363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None/>
          </a:pPr>
          <a:r>
            <a:rPr lang="en-AU" sz="1200" kern="1200" dirty="0">
              <a:latin typeface="Calibri Light" panose="020F0302020204030204" pitchFamily="34" charset="0"/>
              <a:cs typeface="Calibri Light" panose="020F0302020204030204" pitchFamily="34" charset="0"/>
            </a:rPr>
            <a:t>    Includes the processes and documentation for </a:t>
          </a:r>
          <a:r>
            <a:rPr lang="en-AU" sz="1200" b="1" kern="1200" dirty="0">
              <a:latin typeface="Calibri Light" panose="020F0302020204030204" pitchFamily="34" charset="0"/>
              <a:cs typeface="Calibri Light" panose="020F0302020204030204" pitchFamily="34" charset="0"/>
            </a:rPr>
            <a:t>moderation and verification</a:t>
          </a:r>
        </a:p>
      </dsp:txBody>
      <dsp:txXfrm rot="-5400000">
        <a:off x="2381342" y="1387210"/>
        <a:ext cx="3034784" cy="533256"/>
      </dsp:txXfrm>
    </dsp:sp>
    <dsp:sp modelId="{529727E4-DB5B-41A6-BCC7-26534A6A305F}">
      <dsp:nvSpPr>
        <dsp:cNvPr id="0" name=""/>
        <dsp:cNvSpPr/>
      </dsp:nvSpPr>
      <dsp:spPr>
        <a:xfrm>
          <a:off x="270323" y="1325496"/>
          <a:ext cx="2119411" cy="6485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AU" sz="2000" kern="1200" dirty="0">
              <a:latin typeface="Calibri Light" panose="020F0302020204030204" pitchFamily="34" charset="0"/>
              <a:cs typeface="Calibri Light" panose="020F0302020204030204" pitchFamily="34" charset="0"/>
            </a:rPr>
            <a:t>Evaluation</a:t>
          </a:r>
        </a:p>
      </dsp:txBody>
      <dsp:txXfrm>
        <a:off x="301983" y="1357156"/>
        <a:ext cx="2056091" cy="5852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9E8CB-12E6-493A-A520-D9B4231A0AA5}">
      <dsp:nvSpPr>
        <dsp:cNvPr id="0" name=""/>
        <dsp:cNvSpPr/>
      </dsp:nvSpPr>
      <dsp:spPr>
        <a:xfrm>
          <a:off x="353943" y="916492"/>
          <a:ext cx="3667899" cy="1965340"/>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ACFEB</a:t>
          </a:r>
          <a:r>
            <a:rPr lang="en-AU" sz="1800" kern="1200" dirty="0">
              <a:latin typeface="Calibri Light" panose="020F0302020204030204" pitchFamily="34" charset="0"/>
              <a:cs typeface="Calibri Light" panose="020F0302020204030204" pitchFamily="34" charset="0"/>
            </a:rPr>
            <a:t> </a:t>
          </a:r>
          <a:r>
            <a:rPr lang="en-AU" sz="1800" b="1" kern="1200" dirty="0">
              <a:latin typeface="Calibri Light" panose="020F0302020204030204" pitchFamily="34" charset="0"/>
              <a:cs typeface="Calibri Light" panose="020F0302020204030204" pitchFamily="34" charset="0"/>
            </a:rPr>
            <a:t>Registration</a:t>
          </a:r>
          <a:r>
            <a:rPr lang="en-AU" sz="1800" kern="1200" dirty="0">
              <a:latin typeface="Calibri Light" panose="020F0302020204030204" pitchFamily="34" charset="0"/>
              <a:cs typeface="Calibri Light" panose="020F0302020204030204" pitchFamily="34" charset="0"/>
            </a:rPr>
            <a:t> </a:t>
          </a:r>
        </a:p>
        <a:p>
          <a:pPr marL="0" lvl="0" indent="0" algn="l" defTabSz="800100">
            <a:lnSpc>
              <a:spcPct val="90000"/>
            </a:lnSpc>
            <a:spcBef>
              <a:spcPct val="0"/>
            </a:spcBef>
            <a:spcAft>
              <a:spcPct val="35000"/>
            </a:spcAft>
            <a:buNone/>
          </a:pPr>
          <a:r>
            <a:rPr lang="en-US" sz="1600" kern="1200" dirty="0">
              <a:latin typeface="Calibri Light" panose="020F0302020204030204" pitchFamily="34" charset="0"/>
              <a:cs typeface="Calibri Light" panose="020F0302020204030204" pitchFamily="34" charset="0"/>
            </a:rPr>
            <a:t>AMES Australia and CAE are </a:t>
          </a:r>
          <a:r>
            <a:rPr lang="en-US" sz="1600" kern="1200" baseline="0" dirty="0">
              <a:latin typeface="Calibri Light" panose="020F0302020204030204" pitchFamily="34" charset="0"/>
              <a:cs typeface="Calibri Light" panose="020F0302020204030204" pitchFamily="34" charset="0"/>
            </a:rPr>
            <a:t>covered under the </a:t>
          </a:r>
          <a:r>
            <a:rPr lang="en-US" sz="1600" i="1" kern="1200" baseline="0" dirty="0">
              <a:latin typeface="Calibri Light" panose="020F0302020204030204" pitchFamily="34" charset="0"/>
              <a:cs typeface="Calibri Light" panose="020F0302020204030204" pitchFamily="34" charset="0"/>
            </a:rPr>
            <a:t>Education and Training Reform Act 2006</a:t>
          </a:r>
          <a:r>
            <a:rPr lang="en-US" sz="1600" kern="1200" dirty="0">
              <a:latin typeface="Calibri Light" panose="020F0302020204030204" pitchFamily="34" charset="0"/>
              <a:cs typeface="Calibri Light" panose="020F0302020204030204" pitchFamily="34" charset="0"/>
            </a:rPr>
            <a:t>. </a:t>
          </a:r>
          <a:endParaRPr lang="en-AU" sz="1600" kern="1200" dirty="0">
            <a:latin typeface="Calibri Light" panose="020F0302020204030204" pitchFamily="34" charset="0"/>
            <a:cs typeface="Calibri Light" panose="020F0302020204030204" pitchFamily="34" charset="0"/>
          </a:endParaRPr>
        </a:p>
      </dsp:txBody>
      <dsp:txXfrm>
        <a:off x="353943" y="916492"/>
        <a:ext cx="3667899" cy="1965340"/>
      </dsp:txXfrm>
    </dsp:sp>
    <dsp:sp modelId="{352D0AB7-5B7B-4140-964C-85F6577C518C}">
      <dsp:nvSpPr>
        <dsp:cNvPr id="0" name=""/>
        <dsp:cNvSpPr/>
      </dsp:nvSpPr>
      <dsp:spPr>
        <a:xfrm>
          <a:off x="423585" y="990621"/>
          <a:ext cx="303457" cy="2858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B6FF80-0F39-496F-9AEB-3701AD98C404}">
      <dsp:nvSpPr>
        <dsp:cNvPr id="0" name=""/>
        <dsp:cNvSpPr/>
      </dsp:nvSpPr>
      <dsp:spPr>
        <a:xfrm>
          <a:off x="4233925" y="2741106"/>
          <a:ext cx="3667899" cy="696419"/>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Trained Staff </a:t>
          </a:r>
          <a:r>
            <a:rPr lang="en-AU" sz="1600" kern="1200" dirty="0">
              <a:latin typeface="Calibri Light" panose="020F0302020204030204" pitchFamily="34" charset="0"/>
              <a:cs typeface="Calibri Light" panose="020F0302020204030204" pitchFamily="34" charset="0"/>
            </a:rPr>
            <a:t>to use your SMS and SVTS</a:t>
          </a:r>
        </a:p>
      </dsp:txBody>
      <dsp:txXfrm>
        <a:off x="4233925" y="2741106"/>
        <a:ext cx="3667899" cy="696419"/>
      </dsp:txXfrm>
    </dsp:sp>
    <dsp:sp modelId="{D7A7E4CB-91CD-42ED-ABD9-E3F0F376A4B8}">
      <dsp:nvSpPr>
        <dsp:cNvPr id="0" name=""/>
        <dsp:cNvSpPr/>
      </dsp:nvSpPr>
      <dsp:spPr>
        <a:xfrm>
          <a:off x="4279279" y="1728475"/>
          <a:ext cx="314522" cy="2966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1E2B0B-98BE-4777-B6E0-C02B500D5B7A}">
      <dsp:nvSpPr>
        <dsp:cNvPr id="0" name=""/>
        <dsp:cNvSpPr/>
      </dsp:nvSpPr>
      <dsp:spPr>
        <a:xfrm>
          <a:off x="353943" y="3097648"/>
          <a:ext cx="3667899" cy="168067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Current Business and Governance Status (BGS) </a:t>
          </a:r>
          <a:r>
            <a:rPr lang="en-US" sz="1800" kern="1200" dirty="0">
              <a:latin typeface="Calibri Light" panose="020F0302020204030204" pitchFamily="34" charset="0"/>
              <a:cs typeface="Calibri Light" panose="020F0302020204030204" pitchFamily="34" charset="0"/>
            </a:rPr>
            <a:t>or </a:t>
          </a:r>
        </a:p>
        <a:p>
          <a:pPr marL="0" lvl="0" indent="0" algn="l" defTabSz="800100">
            <a:lnSpc>
              <a:spcPct val="90000"/>
            </a:lnSpc>
            <a:spcBef>
              <a:spcPct val="0"/>
            </a:spcBef>
            <a:spcAft>
              <a:spcPct val="35000"/>
            </a:spcAft>
            <a:buNone/>
          </a:pPr>
          <a:r>
            <a:rPr lang="en-US" sz="1600" kern="1200" dirty="0">
              <a:latin typeface="Calibri Light" panose="020F0302020204030204" pitchFamily="34" charset="0"/>
              <a:cs typeface="Calibri Light" panose="020F0302020204030204" pitchFamily="34" charset="0"/>
            </a:rPr>
            <a:t>Have a current Skills First contract to deliver government subsidised accredited training.</a:t>
          </a:r>
          <a:endParaRPr lang="en-AU" sz="1600" kern="1200" dirty="0">
            <a:latin typeface="Calibri Light" panose="020F0302020204030204" pitchFamily="34" charset="0"/>
            <a:cs typeface="Calibri Light" panose="020F0302020204030204" pitchFamily="34" charset="0"/>
          </a:endParaRPr>
        </a:p>
      </dsp:txBody>
      <dsp:txXfrm>
        <a:off x="353943" y="3097648"/>
        <a:ext cx="3667899" cy="1680677"/>
      </dsp:txXfrm>
    </dsp:sp>
    <dsp:sp modelId="{63E0B4FE-1C20-4933-8747-363FF37A158D}">
      <dsp:nvSpPr>
        <dsp:cNvPr id="0" name=""/>
        <dsp:cNvSpPr/>
      </dsp:nvSpPr>
      <dsp:spPr>
        <a:xfrm>
          <a:off x="415967" y="3169592"/>
          <a:ext cx="323669" cy="3491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D48D7-DA8D-48C2-83EE-BD635592CC6A}">
      <dsp:nvSpPr>
        <dsp:cNvPr id="0" name=""/>
        <dsp:cNvSpPr/>
      </dsp:nvSpPr>
      <dsp:spPr>
        <a:xfrm>
          <a:off x="4233925" y="1732731"/>
          <a:ext cx="3667899" cy="733602"/>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An AVETMISS-compliant Student Management System</a:t>
          </a:r>
        </a:p>
      </dsp:txBody>
      <dsp:txXfrm>
        <a:off x="4233925" y="1732731"/>
        <a:ext cx="3667899" cy="733602"/>
      </dsp:txXfrm>
    </dsp:sp>
    <dsp:sp modelId="{FEAAE58D-4ECD-4A09-ACF5-01E1DFE0A02C}">
      <dsp:nvSpPr>
        <dsp:cNvPr id="0" name=""/>
        <dsp:cNvSpPr/>
      </dsp:nvSpPr>
      <dsp:spPr>
        <a:xfrm>
          <a:off x="4290609" y="2780503"/>
          <a:ext cx="320973" cy="2730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E03406-4497-4AD2-9D74-F390F3323A41}">
      <dsp:nvSpPr>
        <dsp:cNvPr id="0" name=""/>
        <dsp:cNvSpPr/>
      </dsp:nvSpPr>
      <dsp:spPr>
        <a:xfrm>
          <a:off x="4227575" y="911143"/>
          <a:ext cx="3667899" cy="623244"/>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SAMS2 Registration</a:t>
          </a:r>
        </a:p>
      </dsp:txBody>
      <dsp:txXfrm>
        <a:off x="4227575" y="911143"/>
        <a:ext cx="3667899" cy="623244"/>
      </dsp:txXfrm>
    </dsp:sp>
    <dsp:sp modelId="{C0C049DE-7C35-491E-B994-AF628BDC3DEA}">
      <dsp:nvSpPr>
        <dsp:cNvPr id="0" name=""/>
        <dsp:cNvSpPr/>
      </dsp:nvSpPr>
      <dsp:spPr>
        <a:xfrm>
          <a:off x="4268766" y="973206"/>
          <a:ext cx="301885" cy="3264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DFBC1-9B2F-40A7-9F02-0467303B6825}">
      <dsp:nvSpPr>
        <dsp:cNvPr id="0" name=""/>
        <dsp:cNvSpPr/>
      </dsp:nvSpPr>
      <dsp:spPr>
        <a:xfrm>
          <a:off x="4233925" y="3792834"/>
          <a:ext cx="3667899" cy="1006253"/>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Delivery Plan and A-frames </a:t>
          </a:r>
          <a:r>
            <a:rPr lang="en-AU" sz="1600" kern="1200" dirty="0">
              <a:latin typeface="Calibri Light" panose="020F0302020204030204" pitchFamily="34" charset="0"/>
              <a:cs typeface="Calibri Light" panose="020F0302020204030204" pitchFamily="34" charset="0"/>
            </a:rPr>
            <a:t>aligned with the ACFEB Strategy 2020-25 </a:t>
          </a:r>
        </a:p>
      </dsp:txBody>
      <dsp:txXfrm>
        <a:off x="4233925" y="3792834"/>
        <a:ext cx="3667899" cy="1006253"/>
      </dsp:txXfrm>
    </dsp:sp>
    <dsp:sp modelId="{5A9EB228-DEEE-48D0-87E9-A6BFE5E42728}">
      <dsp:nvSpPr>
        <dsp:cNvPr id="0" name=""/>
        <dsp:cNvSpPr/>
      </dsp:nvSpPr>
      <dsp:spPr>
        <a:xfrm>
          <a:off x="4296004" y="3842318"/>
          <a:ext cx="294535" cy="2885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CDB6F6F-BF66-B147-B528-34B96D2910EC}" type="datetimeFigureOut">
              <a:rPr lang="en-US" smtClean="0"/>
              <a:t>8/31/2022</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D6696EE-E175-4144-B35C-D4A1B167B917}" type="slidenum">
              <a:rPr lang="en-US" smtClean="0"/>
              <a:t>‹#›</a:t>
            </a:fld>
            <a:endParaRPr lang="en-US"/>
          </a:p>
        </p:txBody>
      </p:sp>
    </p:spTree>
    <p:extLst>
      <p:ext uri="{BB962C8B-B14F-4D97-AF65-F5344CB8AC3E}">
        <p14:creationId xmlns:p14="http://schemas.microsoft.com/office/powerpoint/2010/main" val="151357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D6696EE-E175-4144-B35C-D4A1B167B917}" type="slidenum">
              <a:rPr lang="en-US" smtClean="0"/>
              <a:t>1</a:t>
            </a:fld>
            <a:endParaRPr lang="en-US" dirty="0"/>
          </a:p>
        </p:txBody>
      </p:sp>
      <p:sp>
        <p:nvSpPr>
          <p:cNvPr id="6" name="Notes Placeholder 5">
            <a:extLst>
              <a:ext uri="{FF2B5EF4-FFF2-40B4-BE49-F238E27FC236}">
                <a16:creationId xmlns:a16="http://schemas.microsoft.com/office/drawing/2014/main" id="{D31AE27B-2C34-4D94-888B-4C2E4BAA3A34}"/>
              </a:ext>
            </a:extLst>
          </p:cNvPr>
          <p:cNvSpPr>
            <a:spLocks noGrp="1"/>
          </p:cNvSpPr>
          <p:nvPr>
            <p:ph type="body" sz="quarter" idx="3"/>
          </p:nvPr>
        </p:nvSpPr>
        <p:spPr/>
        <p:txBody>
          <a:bodyPr/>
          <a:lstStyle/>
          <a:p>
            <a:endParaRPr lang="en-AU" dirty="0"/>
          </a:p>
        </p:txBody>
      </p:sp>
    </p:spTree>
    <p:extLst>
      <p:ext uri="{BB962C8B-B14F-4D97-AF65-F5344CB8AC3E}">
        <p14:creationId xmlns:p14="http://schemas.microsoft.com/office/powerpoint/2010/main" val="197516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12</a:t>
            </a:fld>
            <a:endParaRPr lang="en-US" dirty="0"/>
          </a:p>
        </p:txBody>
      </p:sp>
    </p:spTree>
    <p:extLst>
      <p:ext uri="{BB962C8B-B14F-4D97-AF65-F5344CB8AC3E}">
        <p14:creationId xmlns:p14="http://schemas.microsoft.com/office/powerpoint/2010/main" val="4047230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spcAft>
                <a:spcPts val="600"/>
              </a:spcAft>
            </a:pPr>
            <a:endParaRPr lang="en-US" sz="1200" dirty="0">
              <a:solidFill>
                <a:schemeClr val="tx2"/>
              </a:solidFill>
              <a:latin typeface="+mn-lt"/>
              <a:cs typeface="Calibri" panose="020F0502020204030204" pitchFamily="34" charset="0"/>
            </a:endParaRPr>
          </a:p>
          <a:p>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13</a:t>
            </a:fld>
            <a:endParaRPr lang="en-US" dirty="0"/>
          </a:p>
        </p:txBody>
      </p:sp>
    </p:spTree>
    <p:extLst>
      <p:ext uri="{BB962C8B-B14F-4D97-AF65-F5344CB8AC3E}">
        <p14:creationId xmlns:p14="http://schemas.microsoft.com/office/powerpoint/2010/main" val="3791728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600"/>
              </a:spcBef>
              <a:spcAft>
                <a:spcPts val="600"/>
              </a:spcAft>
              <a:buClrTx/>
              <a:buSzTx/>
              <a:buFont typeface="Wingdings" panose="05000000000000000000" pitchFamily="2" charset="2"/>
              <a:buNone/>
              <a:tabLst/>
              <a:defRPr/>
            </a:pPr>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14</a:t>
            </a:fld>
            <a:endParaRPr lang="en-US" dirty="0"/>
          </a:p>
        </p:txBody>
      </p:sp>
    </p:spTree>
    <p:extLst>
      <p:ext uri="{BB962C8B-B14F-4D97-AF65-F5344CB8AC3E}">
        <p14:creationId xmlns:p14="http://schemas.microsoft.com/office/powerpoint/2010/main" val="44776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15</a:t>
            </a:fld>
            <a:endParaRPr lang="en-US"/>
          </a:p>
        </p:txBody>
      </p:sp>
    </p:spTree>
    <p:extLst>
      <p:ext uri="{BB962C8B-B14F-4D97-AF65-F5344CB8AC3E}">
        <p14:creationId xmlns:p14="http://schemas.microsoft.com/office/powerpoint/2010/main" val="357291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D6696EE-E175-4144-B35C-D4A1B167B917}" type="slidenum">
              <a:rPr lang="en-US" smtClean="0"/>
              <a:t>16</a:t>
            </a:fld>
            <a:endParaRPr lang="en-US"/>
          </a:p>
        </p:txBody>
      </p:sp>
    </p:spTree>
    <p:extLst>
      <p:ext uri="{BB962C8B-B14F-4D97-AF65-F5344CB8AC3E}">
        <p14:creationId xmlns:p14="http://schemas.microsoft.com/office/powerpoint/2010/main" val="3356539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40000"/>
              </a:lnSpc>
              <a:spcBef>
                <a:spcPts val="600"/>
              </a:spcBef>
              <a:spcAft>
                <a:spcPts val="600"/>
              </a:spcAft>
              <a:buFont typeface="Arial" panose="020B0604020202020204" pitchFamily="34" charset="0"/>
              <a:buChar char="•"/>
            </a:pPr>
            <a:endParaRPr lang="en-US" sz="1100" kern="1200" dirty="0">
              <a:solidFill>
                <a:schemeClr val="accent1">
                  <a:lumMod val="75000"/>
                </a:schemeClr>
              </a:solidFill>
              <a:latin typeface="+mn-lt"/>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D6696EE-E175-4144-B35C-D4A1B167B917}" type="slidenum">
              <a:rPr lang="en-US" smtClean="0"/>
              <a:t>17</a:t>
            </a:fld>
            <a:endParaRPr lang="en-US"/>
          </a:p>
        </p:txBody>
      </p:sp>
    </p:spTree>
    <p:extLst>
      <p:ext uri="{BB962C8B-B14F-4D97-AF65-F5344CB8AC3E}">
        <p14:creationId xmlns:p14="http://schemas.microsoft.com/office/powerpoint/2010/main" val="2414936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a:p>
            <a:endParaRPr lang="en-GB" dirty="0">
              <a:solidFill>
                <a:srgbClr val="FF0000"/>
              </a:solidFill>
            </a:endParaRPr>
          </a:p>
          <a:p>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18</a:t>
            </a:fld>
            <a:endParaRPr lang="en-US"/>
          </a:p>
        </p:txBody>
      </p:sp>
    </p:spTree>
    <p:extLst>
      <p:ext uri="{BB962C8B-B14F-4D97-AF65-F5344CB8AC3E}">
        <p14:creationId xmlns:p14="http://schemas.microsoft.com/office/powerpoint/2010/main" val="2712029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dirty="0"/>
          </a:p>
          <a:p>
            <a:pPr hangingPunct="0">
              <a:spcBef>
                <a:spcPts val="600"/>
              </a:spcBef>
              <a:spcAft>
                <a:spcPts val="600"/>
              </a:spcAft>
            </a:pPr>
            <a:endParaRPr lang="en-US" sz="1600" dirty="0"/>
          </a:p>
        </p:txBody>
      </p:sp>
      <p:sp>
        <p:nvSpPr>
          <p:cNvPr id="4" name="Slide Number Placeholder 3"/>
          <p:cNvSpPr>
            <a:spLocks noGrp="1"/>
          </p:cNvSpPr>
          <p:nvPr>
            <p:ph type="sldNum" sz="quarter" idx="10"/>
          </p:nvPr>
        </p:nvSpPr>
        <p:spPr/>
        <p:txBody>
          <a:bodyPr/>
          <a:lstStyle/>
          <a:p>
            <a:fld id="{ED6696EE-E175-4144-B35C-D4A1B167B917}" type="slidenum">
              <a:rPr lang="en-US" smtClean="0"/>
              <a:t>19</a:t>
            </a:fld>
            <a:endParaRPr lang="en-US"/>
          </a:p>
        </p:txBody>
      </p:sp>
    </p:spTree>
    <p:extLst>
      <p:ext uri="{BB962C8B-B14F-4D97-AF65-F5344CB8AC3E}">
        <p14:creationId xmlns:p14="http://schemas.microsoft.com/office/powerpoint/2010/main" val="2809917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20</a:t>
            </a:fld>
            <a:endParaRPr lang="en-US"/>
          </a:p>
        </p:txBody>
      </p:sp>
    </p:spTree>
    <p:extLst>
      <p:ext uri="{BB962C8B-B14F-4D97-AF65-F5344CB8AC3E}">
        <p14:creationId xmlns:p14="http://schemas.microsoft.com/office/powerpoint/2010/main" val="472932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21</a:t>
            </a:fld>
            <a:endParaRPr lang="en-US"/>
          </a:p>
        </p:txBody>
      </p:sp>
    </p:spTree>
    <p:extLst>
      <p:ext uri="{BB962C8B-B14F-4D97-AF65-F5344CB8AC3E}">
        <p14:creationId xmlns:p14="http://schemas.microsoft.com/office/powerpoint/2010/main" val="407819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a:t>
            </a:fld>
            <a:endParaRPr lang="en-US" dirty="0"/>
          </a:p>
        </p:txBody>
      </p:sp>
    </p:spTree>
    <p:extLst>
      <p:ext uri="{BB962C8B-B14F-4D97-AF65-F5344CB8AC3E}">
        <p14:creationId xmlns:p14="http://schemas.microsoft.com/office/powerpoint/2010/main" val="265748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22</a:t>
            </a:fld>
            <a:endParaRPr lang="en-US"/>
          </a:p>
        </p:txBody>
      </p:sp>
    </p:spTree>
    <p:extLst>
      <p:ext uri="{BB962C8B-B14F-4D97-AF65-F5344CB8AC3E}">
        <p14:creationId xmlns:p14="http://schemas.microsoft.com/office/powerpoint/2010/main" val="457179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23</a:t>
            </a:fld>
            <a:endParaRPr lang="en-US"/>
          </a:p>
        </p:txBody>
      </p:sp>
    </p:spTree>
    <p:extLst>
      <p:ext uri="{BB962C8B-B14F-4D97-AF65-F5344CB8AC3E}">
        <p14:creationId xmlns:p14="http://schemas.microsoft.com/office/powerpoint/2010/main" val="4125366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24</a:t>
            </a:fld>
            <a:endParaRPr lang="en-US"/>
          </a:p>
        </p:txBody>
      </p:sp>
    </p:spTree>
    <p:extLst>
      <p:ext uri="{BB962C8B-B14F-4D97-AF65-F5344CB8AC3E}">
        <p14:creationId xmlns:p14="http://schemas.microsoft.com/office/powerpoint/2010/main" val="2345949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25</a:t>
            </a:fld>
            <a:endParaRPr lang="en-US"/>
          </a:p>
        </p:txBody>
      </p:sp>
    </p:spTree>
    <p:extLst>
      <p:ext uri="{BB962C8B-B14F-4D97-AF65-F5344CB8AC3E}">
        <p14:creationId xmlns:p14="http://schemas.microsoft.com/office/powerpoint/2010/main" val="1725142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28</a:t>
            </a:fld>
            <a:endParaRPr lang="en-US"/>
          </a:p>
        </p:txBody>
      </p:sp>
    </p:spTree>
    <p:extLst>
      <p:ext uri="{BB962C8B-B14F-4D97-AF65-F5344CB8AC3E}">
        <p14:creationId xmlns:p14="http://schemas.microsoft.com/office/powerpoint/2010/main" val="2062755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29</a:t>
            </a:fld>
            <a:endParaRPr lang="en-US"/>
          </a:p>
        </p:txBody>
      </p:sp>
    </p:spTree>
    <p:extLst>
      <p:ext uri="{BB962C8B-B14F-4D97-AF65-F5344CB8AC3E}">
        <p14:creationId xmlns:p14="http://schemas.microsoft.com/office/powerpoint/2010/main" val="232575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31</a:t>
            </a:fld>
            <a:endParaRPr lang="en-US"/>
          </a:p>
        </p:txBody>
      </p:sp>
    </p:spTree>
    <p:extLst>
      <p:ext uri="{BB962C8B-B14F-4D97-AF65-F5344CB8AC3E}">
        <p14:creationId xmlns:p14="http://schemas.microsoft.com/office/powerpoint/2010/main" val="2797384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838700"/>
            <a:ext cx="5355908" cy="3847108"/>
          </a:xfrm>
        </p:spPr>
        <p:txBody>
          <a:bodyPr/>
          <a:lstStyle/>
          <a:p>
            <a:endParaRPr lang="en-AU" sz="1200" dirty="0">
              <a:solidFill>
                <a:schemeClr val="bg2">
                  <a:lumMod val="10000"/>
                </a:schemeClr>
              </a:solidFill>
            </a:endParaRPr>
          </a:p>
          <a:p>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34</a:t>
            </a:fld>
            <a:endParaRPr lang="en-US" dirty="0"/>
          </a:p>
        </p:txBody>
      </p:sp>
    </p:spTree>
    <p:extLst>
      <p:ext uri="{BB962C8B-B14F-4D97-AF65-F5344CB8AC3E}">
        <p14:creationId xmlns:p14="http://schemas.microsoft.com/office/powerpoint/2010/main" val="1727042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AU" sz="1200" dirty="0">
              <a:highlight>
                <a:srgbClr val="FFFF00"/>
              </a:highlight>
              <a:latin typeface="Calibri Light" panose="020F0302020204030204" pitchFamily="34" charset="0"/>
              <a:cs typeface="Calibri Light" panose="020F0302020204030204" pitchFamily="34" charset="0"/>
            </a:endParaRPr>
          </a:p>
          <a:p>
            <a:endParaRPr lang="en-AU" sz="1200" b="1" kern="1200" dirty="0">
              <a:solidFill>
                <a:srgbClr val="C00000"/>
              </a:solidFill>
              <a:latin typeface="+mn-lt"/>
              <a:ea typeface="+mn-ea"/>
              <a:cs typeface="Calibri" panose="020F0502020204030204" pitchFamily="34" charset="0"/>
            </a:endParaRPr>
          </a:p>
          <a:p>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35</a:t>
            </a:fld>
            <a:endParaRPr lang="en-US" dirty="0"/>
          </a:p>
        </p:txBody>
      </p:sp>
    </p:spTree>
    <p:extLst>
      <p:ext uri="{BB962C8B-B14F-4D97-AF65-F5344CB8AC3E}">
        <p14:creationId xmlns:p14="http://schemas.microsoft.com/office/powerpoint/2010/main" val="3235420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D6696EE-E175-4144-B35C-D4A1B167B917}" type="slidenum">
              <a:rPr lang="en-US" smtClean="0"/>
              <a:t>36</a:t>
            </a:fld>
            <a:endParaRPr lang="en-US"/>
          </a:p>
        </p:txBody>
      </p:sp>
    </p:spTree>
    <p:extLst>
      <p:ext uri="{BB962C8B-B14F-4D97-AF65-F5344CB8AC3E}">
        <p14:creationId xmlns:p14="http://schemas.microsoft.com/office/powerpoint/2010/main" val="60393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3</a:t>
            </a:fld>
            <a:endParaRPr lang="en-US" dirty="0"/>
          </a:p>
        </p:txBody>
      </p:sp>
    </p:spTree>
    <p:extLst>
      <p:ext uri="{BB962C8B-B14F-4D97-AF65-F5344CB8AC3E}">
        <p14:creationId xmlns:p14="http://schemas.microsoft.com/office/powerpoint/2010/main" val="64657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37</a:t>
            </a:fld>
            <a:endParaRPr lang="en-US"/>
          </a:p>
        </p:txBody>
      </p:sp>
    </p:spTree>
    <p:extLst>
      <p:ext uri="{BB962C8B-B14F-4D97-AF65-F5344CB8AC3E}">
        <p14:creationId xmlns:p14="http://schemas.microsoft.com/office/powerpoint/2010/main" val="338819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38</a:t>
            </a:fld>
            <a:endParaRPr lang="en-US"/>
          </a:p>
        </p:txBody>
      </p:sp>
    </p:spTree>
    <p:extLst>
      <p:ext uri="{BB962C8B-B14F-4D97-AF65-F5344CB8AC3E}">
        <p14:creationId xmlns:p14="http://schemas.microsoft.com/office/powerpoint/2010/main" val="3359579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39</a:t>
            </a:fld>
            <a:endParaRPr lang="en-US"/>
          </a:p>
        </p:txBody>
      </p:sp>
    </p:spTree>
    <p:extLst>
      <p:ext uri="{BB962C8B-B14F-4D97-AF65-F5344CB8AC3E}">
        <p14:creationId xmlns:p14="http://schemas.microsoft.com/office/powerpoint/2010/main" val="2565564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40</a:t>
            </a:fld>
            <a:endParaRPr lang="en-US" dirty="0"/>
          </a:p>
        </p:txBody>
      </p:sp>
    </p:spTree>
    <p:extLst>
      <p:ext uri="{BB962C8B-B14F-4D97-AF65-F5344CB8AC3E}">
        <p14:creationId xmlns:p14="http://schemas.microsoft.com/office/powerpoint/2010/main" val="1417514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ED6696EE-E175-4144-B35C-D4A1B167B917}" type="slidenum">
              <a:rPr lang="en-US" smtClean="0"/>
              <a:t>41</a:t>
            </a:fld>
            <a:endParaRPr lang="en-US" dirty="0"/>
          </a:p>
        </p:txBody>
      </p:sp>
    </p:spTree>
    <p:extLst>
      <p:ext uri="{BB962C8B-B14F-4D97-AF65-F5344CB8AC3E}">
        <p14:creationId xmlns:p14="http://schemas.microsoft.com/office/powerpoint/2010/main" val="709318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42</a:t>
            </a:fld>
            <a:endParaRPr lang="en-US"/>
          </a:p>
        </p:txBody>
      </p:sp>
    </p:spTree>
    <p:extLst>
      <p:ext uri="{BB962C8B-B14F-4D97-AF65-F5344CB8AC3E}">
        <p14:creationId xmlns:p14="http://schemas.microsoft.com/office/powerpoint/2010/main" val="146413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43</a:t>
            </a:fld>
            <a:endParaRPr lang="en-US"/>
          </a:p>
        </p:txBody>
      </p:sp>
    </p:spTree>
    <p:extLst>
      <p:ext uri="{BB962C8B-B14F-4D97-AF65-F5344CB8AC3E}">
        <p14:creationId xmlns:p14="http://schemas.microsoft.com/office/powerpoint/2010/main" val="331461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5</a:t>
            </a:fld>
            <a:endParaRPr lang="en-US" dirty="0"/>
          </a:p>
        </p:txBody>
      </p:sp>
    </p:spTree>
    <p:extLst>
      <p:ext uri="{BB962C8B-B14F-4D97-AF65-F5344CB8AC3E}">
        <p14:creationId xmlns:p14="http://schemas.microsoft.com/office/powerpoint/2010/main" val="24070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6</a:t>
            </a:fld>
            <a:endParaRPr lang="en-US" dirty="0"/>
          </a:p>
        </p:txBody>
      </p:sp>
    </p:spTree>
    <p:extLst>
      <p:ext uri="{BB962C8B-B14F-4D97-AF65-F5344CB8AC3E}">
        <p14:creationId xmlns:p14="http://schemas.microsoft.com/office/powerpoint/2010/main" val="208432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D6696EE-E175-4144-B35C-D4A1B167B917}" type="slidenum">
              <a:rPr lang="en-US" smtClean="0"/>
              <a:t>7</a:t>
            </a:fld>
            <a:endParaRPr lang="en-US" dirty="0"/>
          </a:p>
        </p:txBody>
      </p:sp>
      <p:sp>
        <p:nvSpPr>
          <p:cNvPr id="6" name="Notes Placeholder 5">
            <a:extLst>
              <a:ext uri="{FF2B5EF4-FFF2-40B4-BE49-F238E27FC236}">
                <a16:creationId xmlns:a16="http://schemas.microsoft.com/office/drawing/2014/main" id="{E039FF6F-204B-4AF3-8A94-32A8DED2BDA3}"/>
              </a:ext>
            </a:extLst>
          </p:cNvPr>
          <p:cNvSpPr>
            <a:spLocks noGrp="1"/>
          </p:cNvSpPr>
          <p:nvPr>
            <p:ph type="body" sz="quarter" idx="3"/>
          </p:nvPr>
        </p:nvSpPr>
        <p:spPr/>
        <p:txBody>
          <a:bodyPr/>
          <a:lstStyle/>
          <a:p>
            <a:endParaRPr lang="en-AU" dirty="0"/>
          </a:p>
        </p:txBody>
      </p:sp>
    </p:spTree>
    <p:extLst>
      <p:ext uri="{BB962C8B-B14F-4D97-AF65-F5344CB8AC3E}">
        <p14:creationId xmlns:p14="http://schemas.microsoft.com/office/powerpoint/2010/main" val="3663227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AU" dirty="0"/>
          </a:p>
        </p:txBody>
      </p:sp>
      <p:sp>
        <p:nvSpPr>
          <p:cNvPr id="4" name="Slide Number Placeholder 3"/>
          <p:cNvSpPr>
            <a:spLocks noGrp="1"/>
          </p:cNvSpPr>
          <p:nvPr>
            <p:ph type="sldNum" sz="quarter" idx="10"/>
          </p:nvPr>
        </p:nvSpPr>
        <p:spPr/>
        <p:txBody>
          <a:bodyPr/>
          <a:lstStyle/>
          <a:p>
            <a:fld id="{ED6696EE-E175-4144-B35C-D4A1B167B917}" type="slidenum">
              <a:rPr lang="en-US" smtClean="0"/>
              <a:t>9</a:t>
            </a:fld>
            <a:endParaRPr lang="en-US" dirty="0"/>
          </a:p>
        </p:txBody>
      </p:sp>
    </p:spTree>
    <p:extLst>
      <p:ext uri="{BB962C8B-B14F-4D97-AF65-F5344CB8AC3E}">
        <p14:creationId xmlns:p14="http://schemas.microsoft.com/office/powerpoint/2010/main" val="2021826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696EE-E175-4144-B35C-D4A1B167B917}" type="slidenum">
              <a:rPr lang="en-US" smtClean="0"/>
              <a:t>10</a:t>
            </a:fld>
            <a:endParaRPr lang="en-US" dirty="0"/>
          </a:p>
        </p:txBody>
      </p:sp>
    </p:spTree>
    <p:extLst>
      <p:ext uri="{BB962C8B-B14F-4D97-AF65-F5344CB8AC3E}">
        <p14:creationId xmlns:p14="http://schemas.microsoft.com/office/powerpoint/2010/main" val="3661495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11</a:t>
            </a:fld>
            <a:endParaRPr lang="en-US" dirty="0"/>
          </a:p>
        </p:txBody>
      </p:sp>
    </p:spTree>
    <p:extLst>
      <p:ext uri="{BB962C8B-B14F-4D97-AF65-F5344CB8AC3E}">
        <p14:creationId xmlns:p14="http://schemas.microsoft.com/office/powerpoint/2010/main" val="1274787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pixabay.com/photos/workplace-team-business-meeting-1245776/" TargetMode="Externa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3850" y="370044"/>
            <a:ext cx="8461375" cy="2071344"/>
          </a:xfrm>
        </p:spPr>
        <p:txBody>
          <a:bodyPr anchor="t">
            <a:normAutofit/>
          </a:bodyPr>
          <a:lstStyle>
            <a:lvl1pPr algn="l">
              <a:defRPr sz="2200">
                <a:solidFill>
                  <a:schemeClr val="accent1"/>
                </a:solidFill>
              </a:defRPr>
            </a:lvl1pPr>
          </a:lstStyle>
          <a:p>
            <a:r>
              <a:rPr lang="en-US" dirty="0"/>
              <a:t>CLICK TO EDIT MASTER TITLE STYLE</a:t>
            </a:r>
          </a:p>
        </p:txBody>
      </p:sp>
      <p:pic>
        <p:nvPicPr>
          <p:cNvPr id="8" name="Picture 7" descr="../../../Logos%20Folder/EDUCATION%20&amp;%20TRAINING/PNG%20RGB/VICGOV_EDUCATION_LOGO_GOV_BLUE_RGB.pn"/>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48488" y="368300"/>
            <a:ext cx="2128493" cy="553754"/>
          </a:xfrm>
          <a:prstGeom prst="rect">
            <a:avLst/>
          </a:prstGeom>
          <a:noFill/>
          <a:ln>
            <a:noFill/>
          </a:ln>
        </p:spPr>
      </p:pic>
      <p:pic>
        <p:nvPicPr>
          <p:cNvPr id="4" name="Picture 3">
            <a:extLst>
              <a:ext uri="{FF2B5EF4-FFF2-40B4-BE49-F238E27FC236}">
                <a16:creationId xmlns:a16="http://schemas.microsoft.com/office/drawing/2014/main" id="{38C2F380-A8EA-4D41-B1AA-C5B57EED4F68}"/>
              </a:ext>
            </a:extLst>
          </p:cNvPr>
          <p:cNvPicPr>
            <a:picLocks noChangeAspect="1"/>
          </p:cNvPicPr>
          <p:nvPr userDrawn="1"/>
        </p:nvPicPr>
        <p:blipFill>
          <a:blip r:embed="rId3"/>
          <a:stretch>
            <a:fillRect/>
          </a:stretch>
        </p:blipFill>
        <p:spPr>
          <a:xfrm>
            <a:off x="-21266" y="3060700"/>
            <a:ext cx="1816100" cy="3797300"/>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B5D41BFA-E052-4F71-ABA3-C59964249C81}"/>
              </a:ext>
            </a:extLst>
          </p:cNvPr>
          <p:cNvPicPr>
            <a:picLocks noChangeAspect="1"/>
          </p:cNvPicPr>
          <p:nvPr userDrawn="1"/>
        </p:nvPicPr>
        <p:blipFill>
          <a:blip r:embed="rId4">
            <a:extLst>
              <a:ext uri="{837473B0-CC2E-450A-ABE3-18F120FF3D39}">
                <a1611:picAttrSrcUrl xmlns:a1611="http://schemas.microsoft.com/office/drawing/2016/11/main" r:id="rId5"/>
              </a:ext>
            </a:extLst>
          </a:blip>
          <a:stretch>
            <a:fillRect/>
          </a:stretch>
        </p:blipFill>
        <p:spPr>
          <a:xfrm>
            <a:off x="3291840" y="2956560"/>
            <a:ext cx="5852160" cy="3901440"/>
          </a:xfrm>
          <a:prstGeom prst="rect">
            <a:avLst/>
          </a:prstGeom>
          <a:ln>
            <a:noFill/>
          </a:ln>
          <a:effectLst>
            <a:softEdge rad="112500"/>
          </a:effectLst>
        </p:spPr>
      </p:pic>
    </p:spTree>
    <p:extLst>
      <p:ext uri="{BB962C8B-B14F-4D97-AF65-F5344CB8AC3E}">
        <p14:creationId xmlns:p14="http://schemas.microsoft.com/office/powerpoint/2010/main" val="39932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323851" y="1520824"/>
            <a:ext cx="8461374" cy="4608514"/>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575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323851" y="1520825"/>
            <a:ext cx="4032249" cy="4608514"/>
          </a:xfrm>
          <a:prstGeom prst="rect">
            <a:avLst/>
          </a:prstGeom>
        </p:spPr>
        <p:txBody>
          <a:bodyPr/>
          <a:lstStyle>
            <a:lvl1pPr>
              <a:defRPr sz="2000"/>
            </a:lvl1pPr>
            <a:lvl3pPr marL="180000" indent="-180000">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0"/>
          </p:nvPr>
        </p:nvSpPr>
        <p:spPr>
          <a:xfrm>
            <a:off x="4716463" y="1520825"/>
            <a:ext cx="4067175" cy="4608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9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Column w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323851" y="1520825"/>
            <a:ext cx="4032249" cy="4608514"/>
          </a:xfrm>
          <a:prstGeom prst="rect">
            <a:avLst/>
          </a:prstGeom>
        </p:spPr>
        <p:txBody>
          <a:bodyPr/>
          <a:lstStyle>
            <a:lvl1pPr>
              <a:defRPr sz="2000"/>
            </a:lvl1pPr>
            <a:lvl3pPr marL="180000" indent="-180000">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0"/>
          </p:nvPr>
        </p:nvSpPr>
        <p:spPr>
          <a:xfrm>
            <a:off x="4716463" y="1520825"/>
            <a:ext cx="4427537" cy="46085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323852" y="1520824"/>
            <a:ext cx="2555873" cy="4608514"/>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3240088" y="1520825"/>
            <a:ext cx="2592387" cy="4608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5"/>
          </p:nvPr>
        </p:nvSpPr>
        <p:spPr>
          <a:xfrm>
            <a:off x="6192838" y="1520825"/>
            <a:ext cx="2590800" cy="460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310148"/>
      </p:ext>
    </p:extLst>
  </p:cSld>
  <p:clrMapOvr>
    <a:masterClrMapping/>
  </p:clrMapOvr>
  <p:extLst>
    <p:ext uri="{DCECCB84-F9BA-43D5-87BE-67443E8EF086}">
      <p15:sldGuideLst xmlns:p15="http://schemas.microsoft.com/office/powerpoint/2012/main">
        <p15:guide id="1" pos="3674">
          <p15:clr>
            <a:srgbClr val="FBAE40"/>
          </p15:clr>
        </p15:guide>
        <p15:guide id="2" pos="390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3 Column with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323852" y="1520824"/>
            <a:ext cx="2555873" cy="4608514"/>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3240088" y="1520825"/>
            <a:ext cx="2592387" cy="4608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5"/>
          </p:nvPr>
        </p:nvSpPr>
        <p:spPr>
          <a:xfrm>
            <a:off x="6192838" y="1520825"/>
            <a:ext cx="2951162" cy="460851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extLst>
    <p:ext uri="{DCECCB84-F9BA-43D5-87BE-67443E8EF086}">
      <p15:sldGuideLst xmlns:p15="http://schemas.microsoft.com/office/powerpoint/2012/main">
        <p15:guide id="1" pos="3674">
          <p15:clr>
            <a:srgbClr val="FBAE40"/>
          </p15:clr>
        </p15:guide>
        <p15:guide id="2" pos="390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4" name="Rectangle 3"/>
          <p:cNvSpPr/>
          <p:nvPr userDrawn="1"/>
        </p:nvSpPr>
        <p:spPr>
          <a:xfrm>
            <a:off x="0" y="0"/>
            <a:ext cx="9144000" cy="6858000"/>
          </a:xfrm>
          <a:custGeom>
            <a:avLst/>
            <a:gdLst>
              <a:gd name="connsiteX0" fmla="*/ 0 w 6678118"/>
              <a:gd name="connsiteY0" fmla="*/ 0 h 6858000"/>
              <a:gd name="connsiteX1" fmla="*/ 6678118 w 6678118"/>
              <a:gd name="connsiteY1" fmla="*/ 0 h 6858000"/>
              <a:gd name="connsiteX2" fmla="*/ 6678118 w 6678118"/>
              <a:gd name="connsiteY2" fmla="*/ 6858000 h 6858000"/>
              <a:gd name="connsiteX3" fmla="*/ 0 w 6678118"/>
              <a:gd name="connsiteY3" fmla="*/ 6858000 h 6858000"/>
              <a:gd name="connsiteX4" fmla="*/ 0 w 6678118"/>
              <a:gd name="connsiteY4" fmla="*/ 0 h 6858000"/>
              <a:gd name="connsiteX0" fmla="*/ 0 w 6678118"/>
              <a:gd name="connsiteY0" fmla="*/ 0 h 6858000"/>
              <a:gd name="connsiteX1" fmla="*/ 2690734 w 6678118"/>
              <a:gd name="connsiteY1" fmla="*/ 22485 h 6858000"/>
              <a:gd name="connsiteX2" fmla="*/ 6678118 w 6678118"/>
              <a:gd name="connsiteY2" fmla="*/ 6858000 h 6858000"/>
              <a:gd name="connsiteX3" fmla="*/ 0 w 6678118"/>
              <a:gd name="connsiteY3" fmla="*/ 6858000 h 6858000"/>
              <a:gd name="connsiteX4" fmla="*/ 0 w 6678118"/>
              <a:gd name="connsiteY4" fmla="*/ 0 h 6858000"/>
              <a:gd name="connsiteX0" fmla="*/ 0 w 6678118"/>
              <a:gd name="connsiteY0" fmla="*/ 0 h 6858000"/>
              <a:gd name="connsiteX1" fmla="*/ 3425252 w 6678118"/>
              <a:gd name="connsiteY1" fmla="*/ 7495 h 6858000"/>
              <a:gd name="connsiteX2" fmla="*/ 6678118 w 6678118"/>
              <a:gd name="connsiteY2" fmla="*/ 6858000 h 6858000"/>
              <a:gd name="connsiteX3" fmla="*/ 0 w 6678118"/>
              <a:gd name="connsiteY3" fmla="*/ 6858000 h 6858000"/>
              <a:gd name="connsiteX4" fmla="*/ 0 w 6678118"/>
              <a:gd name="connsiteY4" fmla="*/ 0 h 6858000"/>
              <a:gd name="connsiteX0" fmla="*/ 0 w 6678118"/>
              <a:gd name="connsiteY0" fmla="*/ 0 h 6858000"/>
              <a:gd name="connsiteX1" fmla="*/ 3425252 w 6678118"/>
              <a:gd name="connsiteY1" fmla="*/ 0 h 6858000"/>
              <a:gd name="connsiteX2" fmla="*/ 6678118 w 6678118"/>
              <a:gd name="connsiteY2" fmla="*/ 6858000 h 6858000"/>
              <a:gd name="connsiteX3" fmla="*/ 0 w 6678118"/>
              <a:gd name="connsiteY3" fmla="*/ 6858000 h 6858000"/>
              <a:gd name="connsiteX4" fmla="*/ 0 w 66781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8118" h="6858000">
                <a:moveTo>
                  <a:pt x="0" y="0"/>
                </a:moveTo>
                <a:lnTo>
                  <a:pt x="3425252" y="0"/>
                </a:lnTo>
                <a:lnTo>
                  <a:pt x="6678118"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9569"/>
          <a:stretch/>
        </p:blipFill>
        <p:spPr>
          <a:xfrm>
            <a:off x="323850" y="6312688"/>
            <a:ext cx="1223432" cy="356400"/>
          </a:xfrm>
          <a:prstGeom prst="rect">
            <a:avLst/>
          </a:prstGeom>
        </p:spPr>
      </p:pic>
      <p:sp>
        <p:nvSpPr>
          <p:cNvPr id="16" name="Text Placeholder 2"/>
          <p:cNvSpPr>
            <a:spLocks noGrp="1"/>
          </p:cNvSpPr>
          <p:nvPr>
            <p:ph type="body" idx="1" hasCustomPrompt="1"/>
          </p:nvPr>
        </p:nvSpPr>
        <p:spPr>
          <a:xfrm>
            <a:off x="323850" y="2673350"/>
            <a:ext cx="4032250" cy="1187450"/>
          </a:xfrm>
          <a:prstGeom prst="rect">
            <a:avLst/>
          </a:prstGeom>
        </p:spPr>
        <p:txBody>
          <a:bodyP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Rectangle 4"/>
          <p:cNvSpPr/>
          <p:nvPr userDrawn="1"/>
        </p:nvSpPr>
        <p:spPr>
          <a:xfrm>
            <a:off x="4679950" y="0"/>
            <a:ext cx="4464051" cy="6858000"/>
          </a:xfrm>
          <a:custGeom>
            <a:avLst/>
            <a:gdLst>
              <a:gd name="connsiteX0" fmla="*/ 0 w 2377440"/>
              <a:gd name="connsiteY0" fmla="*/ 0 h 5029200"/>
              <a:gd name="connsiteX1" fmla="*/ 2377440 w 2377440"/>
              <a:gd name="connsiteY1" fmla="*/ 0 h 5029200"/>
              <a:gd name="connsiteX2" fmla="*/ 2377440 w 2377440"/>
              <a:gd name="connsiteY2" fmla="*/ 5029200 h 5029200"/>
              <a:gd name="connsiteX3" fmla="*/ 0 w 2377440"/>
              <a:gd name="connsiteY3" fmla="*/ 5029200 h 5029200"/>
              <a:gd name="connsiteX4" fmla="*/ 0 w 2377440"/>
              <a:gd name="connsiteY4" fmla="*/ 0 h 5029200"/>
              <a:gd name="connsiteX0" fmla="*/ 0 w 2377440"/>
              <a:gd name="connsiteY0" fmla="*/ 0 h 5029200"/>
              <a:gd name="connsiteX1" fmla="*/ 2377440 w 2377440"/>
              <a:gd name="connsiteY1" fmla="*/ 0 h 5029200"/>
              <a:gd name="connsiteX2" fmla="*/ 2377440 w 2377440"/>
              <a:gd name="connsiteY2" fmla="*/ 5029200 h 5029200"/>
              <a:gd name="connsiteX3" fmla="*/ 0 w 2377440"/>
              <a:gd name="connsiteY3" fmla="*/ 0 h 5029200"/>
            </a:gdLst>
            <a:ahLst/>
            <a:cxnLst>
              <a:cxn ang="0">
                <a:pos x="connsiteX0" y="connsiteY0"/>
              </a:cxn>
              <a:cxn ang="0">
                <a:pos x="connsiteX1" y="connsiteY1"/>
              </a:cxn>
              <a:cxn ang="0">
                <a:pos x="connsiteX2" y="connsiteY2"/>
              </a:cxn>
              <a:cxn ang="0">
                <a:pos x="connsiteX3" y="connsiteY3"/>
              </a:cxn>
            </a:cxnLst>
            <a:rect l="l" t="t" r="r" b="b"/>
            <a:pathLst>
              <a:path w="2377440" h="5029200">
                <a:moveTo>
                  <a:pt x="0" y="0"/>
                </a:moveTo>
                <a:lnTo>
                  <a:pt x="2377440" y="0"/>
                </a:lnTo>
                <a:lnTo>
                  <a:pt x="2377440" y="50292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6103"/>
      </p:ext>
    </p:extLst>
  </p:cSld>
  <p:clrMapOvr>
    <a:masterClrMapping/>
  </p:clrMapOvr>
  <p:extLst>
    <p:ext uri="{DCECCB84-F9BA-43D5-87BE-67443E8EF086}">
      <p15:sldGuideLst xmlns:p15="http://schemas.microsoft.com/office/powerpoint/2012/main">
        <p15:guide id="1" orient="horz" pos="16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323850" y="2673350"/>
            <a:ext cx="4032250" cy="1187450"/>
          </a:xfrm>
          <a:prstGeom prst="rect">
            <a:avLst/>
          </a:prstGeom>
        </p:spPr>
        <p:txBody>
          <a:bodyP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8752" y="0"/>
            <a:ext cx="2365248" cy="4986528"/>
          </a:xfrm>
          <a:prstGeom prst="rect">
            <a:avLst/>
          </a:prstGeom>
        </p:spPr>
      </p:pic>
      <p:sp>
        <p:nvSpPr>
          <p:cNvPr id="5" name="Rectangle 4"/>
          <p:cNvSpPr/>
          <p:nvPr userDrawn="1"/>
        </p:nvSpPr>
        <p:spPr>
          <a:xfrm>
            <a:off x="6766560" y="0"/>
            <a:ext cx="2377440" cy="5029200"/>
          </a:xfrm>
          <a:custGeom>
            <a:avLst/>
            <a:gdLst>
              <a:gd name="connsiteX0" fmla="*/ 0 w 2377440"/>
              <a:gd name="connsiteY0" fmla="*/ 0 h 5029200"/>
              <a:gd name="connsiteX1" fmla="*/ 2377440 w 2377440"/>
              <a:gd name="connsiteY1" fmla="*/ 0 h 5029200"/>
              <a:gd name="connsiteX2" fmla="*/ 2377440 w 2377440"/>
              <a:gd name="connsiteY2" fmla="*/ 5029200 h 5029200"/>
              <a:gd name="connsiteX3" fmla="*/ 0 w 2377440"/>
              <a:gd name="connsiteY3" fmla="*/ 5029200 h 5029200"/>
              <a:gd name="connsiteX4" fmla="*/ 0 w 2377440"/>
              <a:gd name="connsiteY4" fmla="*/ 0 h 5029200"/>
              <a:gd name="connsiteX0" fmla="*/ 0 w 2377440"/>
              <a:gd name="connsiteY0" fmla="*/ 0 h 5029200"/>
              <a:gd name="connsiteX1" fmla="*/ 2377440 w 2377440"/>
              <a:gd name="connsiteY1" fmla="*/ 0 h 5029200"/>
              <a:gd name="connsiteX2" fmla="*/ 2377440 w 2377440"/>
              <a:gd name="connsiteY2" fmla="*/ 5029200 h 5029200"/>
              <a:gd name="connsiteX3" fmla="*/ 0 w 2377440"/>
              <a:gd name="connsiteY3" fmla="*/ 0 h 5029200"/>
            </a:gdLst>
            <a:ahLst/>
            <a:cxnLst>
              <a:cxn ang="0">
                <a:pos x="connsiteX0" y="connsiteY0"/>
              </a:cxn>
              <a:cxn ang="0">
                <a:pos x="connsiteX1" y="connsiteY1"/>
              </a:cxn>
              <a:cxn ang="0">
                <a:pos x="connsiteX2" y="connsiteY2"/>
              </a:cxn>
              <a:cxn ang="0">
                <a:pos x="connsiteX3" y="connsiteY3"/>
              </a:cxn>
            </a:cxnLst>
            <a:rect l="l" t="t" r="r" b="b"/>
            <a:pathLst>
              <a:path w="2377440" h="5029200">
                <a:moveTo>
                  <a:pt x="0" y="0"/>
                </a:moveTo>
                <a:lnTo>
                  <a:pt x="2377440" y="0"/>
                </a:lnTo>
                <a:lnTo>
                  <a:pt x="2377440" y="50292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49569"/>
          <a:stretch/>
        </p:blipFill>
        <p:spPr>
          <a:xfrm>
            <a:off x="323850" y="6312688"/>
            <a:ext cx="1223432" cy="356400"/>
          </a:xfrm>
          <a:prstGeom prst="rect">
            <a:avLst/>
          </a:prstGeom>
        </p:spPr>
      </p:pic>
    </p:spTree>
    <p:extLst>
      <p:ext uri="{BB962C8B-B14F-4D97-AF65-F5344CB8AC3E}">
        <p14:creationId xmlns:p14="http://schemas.microsoft.com/office/powerpoint/2010/main" val="181285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p:nvPr>
        </p:nvSpPr>
        <p:spPr>
          <a:xfrm>
            <a:off x="323850" y="5172075"/>
            <a:ext cx="5148263" cy="1497013"/>
          </a:xfrm>
        </p:spPr>
        <p:txBody>
          <a:bodyPr anchor="b" anchorCtr="0">
            <a:normAutofit/>
          </a:bodyPr>
          <a:lstStyle>
            <a:lvl1pPr>
              <a:defRPr sz="8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en-US" dirty="0"/>
              <a:t>Click to edit Master text styles</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49569"/>
          <a:stretch/>
        </p:blipFill>
        <p:spPr>
          <a:xfrm>
            <a:off x="7669530" y="6312688"/>
            <a:ext cx="1223432" cy="356400"/>
          </a:xfrm>
          <a:prstGeom prst="rect">
            <a:avLst/>
          </a:prstGeom>
        </p:spPr>
      </p:pic>
    </p:spTree>
    <p:extLst>
      <p:ext uri="{BB962C8B-B14F-4D97-AF65-F5344CB8AC3E}">
        <p14:creationId xmlns:p14="http://schemas.microsoft.com/office/powerpoint/2010/main" val="1821805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51" y="372130"/>
            <a:ext cx="8460150" cy="788333"/>
          </a:xfrm>
          <a:prstGeom prst="rect">
            <a:avLst/>
          </a:prstGeom>
        </p:spPr>
        <p:txBody>
          <a:bodyPr vert="horz" lIns="0" tIns="0" rIns="0" bIns="0" rtlCol="0" anchor="t">
            <a:normAutofit/>
          </a:bodyPr>
          <a:lstStyle/>
          <a:p>
            <a:r>
              <a:rPr lang="en-US" dirty="0"/>
              <a:t>CLICK TO EDIT MASTER TITLE</a:t>
            </a:r>
          </a:p>
        </p:txBody>
      </p:sp>
      <p:sp>
        <p:nvSpPr>
          <p:cNvPr id="15" name="Text Placeholder 14"/>
          <p:cNvSpPr>
            <a:spLocks noGrp="1"/>
          </p:cNvSpPr>
          <p:nvPr>
            <p:ph type="body" idx="1"/>
          </p:nvPr>
        </p:nvSpPr>
        <p:spPr>
          <a:xfrm>
            <a:off x="323849" y="1520824"/>
            <a:ext cx="8460151" cy="460851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8347229" y="6315262"/>
            <a:ext cx="43677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A24533-5F6B-C74A-A407-C6E152561DB3}" type="slidenum">
              <a:rPr lang="en-US" smtClean="0">
                <a:latin typeface="Arial" charset="0"/>
                <a:ea typeface="Arial" charset="0"/>
                <a:cs typeface="Arial" charset="0"/>
              </a:rPr>
              <a:pPr/>
              <a:t>‹#›</a:t>
            </a:fld>
            <a:endParaRPr lang="en-US" dirty="0">
              <a:latin typeface="Arial" charset="0"/>
              <a:ea typeface="Arial" charset="0"/>
              <a:cs typeface="Arial" charset="0"/>
            </a:endParaRPr>
          </a:p>
        </p:txBody>
      </p:sp>
      <p:pic>
        <p:nvPicPr>
          <p:cNvPr id="6" name="Picture 5" descr="../../../Logos%20Folder/EDUCATION%20&amp;%20TRAINING/PNG%20RGB/VICGOV_EDUCATION_LOGO_GOV_BLUE_RGB.pn"/>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23849" y="6315262"/>
            <a:ext cx="1360019" cy="353826"/>
          </a:xfrm>
          <a:prstGeom prst="rect">
            <a:avLst/>
          </a:prstGeom>
          <a:noFill/>
          <a:ln>
            <a:noFill/>
          </a:ln>
        </p:spPr>
      </p:pic>
      <p:sp>
        <p:nvSpPr>
          <p:cNvPr id="3" name="MSIPCMContentMarking" descr="{&quot;HashCode&quot;:-1267603503,&quot;Placement&quot;:&quot;Footer&quot;}">
            <a:extLst>
              <a:ext uri="{FF2B5EF4-FFF2-40B4-BE49-F238E27FC236}">
                <a16:creationId xmlns:a16="http://schemas.microsoft.com/office/drawing/2014/main" id="{6DA3260E-1CA7-4B20-B68F-9EE702BE8214}"/>
              </a:ext>
            </a:extLst>
          </p:cNvPr>
          <p:cNvSpPr txBox="1"/>
          <p:nvPr userDrawn="1"/>
        </p:nvSpPr>
        <p:spPr>
          <a:xfrm>
            <a:off x="0" y="6578565"/>
            <a:ext cx="798171" cy="279435"/>
          </a:xfrm>
          <a:prstGeom prst="rect">
            <a:avLst/>
          </a:prstGeom>
          <a:noFill/>
        </p:spPr>
        <p:txBody>
          <a:bodyPr vert="horz" wrap="square" lIns="0" tIns="0" rIns="0" bIns="0" rtlCol="0" anchor="ctr" anchorCtr="1">
            <a:spAutoFit/>
          </a:bodyPr>
          <a:lstStyle/>
          <a:p>
            <a:pPr algn="l">
              <a:spcBef>
                <a:spcPts val="0"/>
              </a:spcBef>
              <a:spcAft>
                <a:spcPts val="0"/>
              </a:spcAft>
            </a:pPr>
            <a:r>
              <a:rPr lang="en-AU" sz="11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937320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86" r:id="rId4"/>
    <p:sldLayoutId id="2147483675" r:id="rId5"/>
    <p:sldLayoutId id="2147483687" r:id="rId6"/>
    <p:sldLayoutId id="2147483673" r:id="rId7"/>
    <p:sldLayoutId id="2147483663" r:id="rId8"/>
    <p:sldLayoutId id="2147483685" r:id="rId9"/>
  </p:sldLayoutIdLst>
  <p:txStyles>
    <p:titleStyle>
      <a:lvl1pPr algn="l" defTabSz="914400" rtl="0" eaLnBrk="1" latinLnBrk="0" hangingPunct="1">
        <a:lnSpc>
          <a:spcPct val="90000"/>
        </a:lnSpc>
        <a:spcBef>
          <a:spcPct val="0"/>
        </a:spcBef>
        <a:buNone/>
        <a:defRPr sz="2200" b="1" i="0" kern="1200" baseline="0">
          <a:solidFill>
            <a:schemeClr val="accent1"/>
          </a:solidFill>
          <a:latin typeface="Arial" charset="0"/>
          <a:ea typeface="Arial" charset="0"/>
          <a:cs typeface="Arial"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accent1"/>
          </a:solidFill>
          <a:latin typeface="Arial" charset="0"/>
          <a:ea typeface="Arial" charset="0"/>
          <a:cs typeface="Arial" charset="0"/>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Arial" charset="0"/>
          <a:ea typeface="Arial" charset="0"/>
          <a:cs typeface="Arial" charset="0"/>
        </a:defRPr>
      </a:lvl2pPr>
      <a:lvl3pPr marL="180000" indent="-180000" algn="l" defTabSz="914400" rtl="0" eaLnBrk="1" latinLnBrk="0" hangingPunct="1">
        <a:lnSpc>
          <a:spcPct val="100000"/>
        </a:lnSpc>
        <a:spcBef>
          <a:spcPts val="600"/>
        </a:spcBef>
        <a:buFont typeface="Arial" panose="020B0604020202020204" pitchFamily="34" charset="0"/>
        <a:buChar char="•"/>
        <a:defRPr sz="1400" kern="1200" baseline="0">
          <a:solidFill>
            <a:schemeClr val="tx1"/>
          </a:solidFill>
          <a:latin typeface="Arial" charset="0"/>
          <a:ea typeface="Arial" charset="0"/>
          <a:cs typeface="Arial" charset="0"/>
        </a:defRPr>
      </a:lvl3pPr>
      <a:lvl4pPr marL="360000" indent="-180000" algn="l" defTabSz="914400" rtl="0" eaLnBrk="1" latinLnBrk="0" hangingPunct="1">
        <a:lnSpc>
          <a:spcPct val="100000"/>
        </a:lnSpc>
        <a:spcBef>
          <a:spcPts val="500"/>
        </a:spcBef>
        <a:buFont typeface=".AppleSystemUIFont" charset="-120"/>
        <a:buChar char="-"/>
        <a:defRPr sz="1400" kern="1200" baseline="0">
          <a:solidFill>
            <a:schemeClr val="tx1"/>
          </a:solidFill>
          <a:latin typeface="Arial" charset="0"/>
          <a:ea typeface="Arial" charset="0"/>
          <a:cs typeface="Arial" charset="0"/>
        </a:defRPr>
      </a:lvl4pPr>
      <a:lvl5pPr marL="540000" indent="-180000" algn="l" defTabSz="914400" rtl="0" eaLnBrk="1" latinLnBrk="0" hangingPunct="1">
        <a:lnSpc>
          <a:spcPct val="100000"/>
        </a:lnSpc>
        <a:spcBef>
          <a:spcPts val="500"/>
        </a:spcBef>
        <a:buFont typeface="Courier New" charset="0"/>
        <a:buChar char="o"/>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pos="1587">
          <p15:clr>
            <a:srgbClr val="F26B43"/>
          </p15:clr>
        </p15:guide>
        <p15:guide id="3" pos="1360">
          <p15:clr>
            <a:srgbClr val="F26B43"/>
          </p15:clr>
        </p15:guide>
        <p15:guide id="4" pos="2971">
          <p15:clr>
            <a:srgbClr val="F26B43"/>
          </p15:clr>
        </p15:guide>
        <p15:guide id="5" pos="2744">
          <p15:clr>
            <a:srgbClr val="F26B43"/>
          </p15:clr>
        </p15:guide>
        <p15:guide id="6" pos="5534">
          <p15:clr>
            <a:srgbClr val="F26B43"/>
          </p15:clr>
        </p15:guide>
        <p15:guide id="7" orient="horz" pos="232">
          <p15:clr>
            <a:srgbClr val="F26B43"/>
          </p15:clr>
        </p15:guide>
        <p15:guide id="8" pos="4377">
          <p15:clr>
            <a:srgbClr val="F26B43"/>
          </p15:clr>
        </p15:guide>
        <p15:guide id="9" pos="4127">
          <p15:clr>
            <a:srgbClr val="F26B43"/>
          </p15:clr>
        </p15:guide>
        <p15:guide id="10" pos="1814">
          <p15:clr>
            <a:srgbClr val="F26B43"/>
          </p15:clr>
        </p15:guide>
        <p15:guide id="11" pos="2041">
          <p15:clr>
            <a:srgbClr val="F26B43"/>
          </p15:clr>
        </p15:guide>
        <p15:guide id="12" orient="horz" pos="731">
          <p15:clr>
            <a:srgbClr val="F26B43"/>
          </p15:clr>
        </p15:guide>
        <p15:guide id="13" orient="horz" pos="958">
          <p15:clr>
            <a:srgbClr val="F26B43"/>
          </p15:clr>
        </p15:guide>
        <p15:guide id="14" orient="horz" pos="4201">
          <p15:clr>
            <a:srgbClr val="F26B43"/>
          </p15:clr>
        </p15:guide>
        <p15:guide id="15" orient="horz" pos="3974">
          <p15:clr>
            <a:srgbClr val="F26B43"/>
          </p15:clr>
        </p15:guide>
        <p15:guide id="16" orient="horz" pos="3861">
          <p15:clr>
            <a:srgbClr val="F26B43"/>
          </p15:clr>
        </p15:guide>
        <p15:guide id="17" orient="horz" pos="2432">
          <p15:clr>
            <a:srgbClr val="F26B43"/>
          </p15:clr>
        </p15:guide>
        <p15:guide id="18" orient="horz" pos="16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vic.gov.au/publications-and-research-adult-community-and-further-education-board?Redirect=1"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vic.gov.au/strategic-directions-adult-community-and-further-education-board?Redirect=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vic.gov.au/sites/default/files/2020-12/Adult-Community-and-Further-Education-Board-Strategy-2020-25.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hyperlink" Target="https://www.vic.gov.au/pre-accredited-quality-framework?Redirect=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s://achris.vic.gov.au/weave/wca.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ducation.vic.gov.au/training/providers/learnlocal/Pages/pqf.asp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training.participation@education.vic.gov.au"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vic.gov.au/pre-accredited-training-and-program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mailto:training.participation@education.vic.gov.a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mailto:training.participation@education.vic.gov.a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us01.safelinks.protection.outlook.com/?url=http%3A%2F%2Fwww.learnlocal.org.au%2F&amp;data=04%7C01%7CAndrew.Kaighin%40education.vic.gov.au%7Ccb29c0e61f344056bbd808d972bb87da%7Cd96cb3371a8744cfb69b3cec334a4c1f%7C0%7C0%7C637666972058763317%7CUnknown%7CTWFpbGZsb3d8eyJWIjoiMC4wLjAwMDAiLCJQIjoiV2luMzIiLCJBTiI6Ik1haWwiLCJXVCI6Mn0%3D%7C1000&amp;sdata=5n23BjW9QU19huyACx2bqlY0N1QOSA0AlY7UbTR%2BoHI%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aus01.safelinks.protection.outlook.com/?url=http%3A%2F%2Fwww.youtube.com%2Flearnlocal&amp;data=04%7C01%7CAndrew.Kaighin%40education.vic.gov.au%7Ccb29c0e61f344056bbd808d972bb87da%7Cd96cb3371a8744cfb69b3cec334a4c1f%7C0%7C0%7C637666972058773307%7CUnknown%7CTWFpbGZsb3d8eyJWIjoiMC4wLjAwMDAiLCJQIjoiV2luMzIiLCJBTiI6Ik1haWwiLCJXVCI6Mn0%3D%7C1000&amp;sdata=%2FufVtqJM0i12cyAtYXb8r4VdmclsxLdLO4TMJf7Ve%2F4%3D&amp;reserved=0" TargetMode="External"/><Relationship Id="rId4" Type="http://schemas.openxmlformats.org/officeDocument/2006/relationships/hyperlink" Target="https://aus01.safelinks.protection.outlook.com/?url=http%3A%2F%2Fwww.twitter.com%2Flearnlocal&amp;data=04%7C01%7CAndrew.Kaighin%40education.vic.gov.au%7Ccb29c0e61f344056bbd808d972bb87da%7Cd96cb3371a8744cfb69b3cec334a4c1f%7C0%7C0%7C637666972058763317%7CUnknown%7CTWFpbGZsb3d8eyJWIjoiMC4wLjAwMDAiLCJQIjoiV2luMzIiLCJBTiI6Ik1haWwiLCJXVCI6Mn0%3D%7C1000&amp;sdata=HujHTQtjYQWBbnQWXQ5CSSdSynaYOCfnWVn1KS%2FgbAg%3D&amp;reserve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851" y="403377"/>
            <a:ext cx="6625589" cy="1186271"/>
          </a:xfrm>
        </p:spPr>
        <p:txBody>
          <a:bodyPr>
            <a:normAutofit/>
          </a:bodyPr>
          <a:lstStyle/>
          <a:p>
            <a:pPr>
              <a:lnSpc>
                <a:spcPct val="100000"/>
              </a:lnSpc>
              <a:spcBef>
                <a:spcPts val="600"/>
              </a:spcBef>
              <a:spcAft>
                <a:spcPts val="1200"/>
              </a:spcAft>
            </a:pPr>
            <a:r>
              <a:rPr lang="en-US" sz="3600" dirty="0">
                <a:solidFill>
                  <a:schemeClr val="tx1"/>
                </a:solidFill>
                <a:latin typeface="Calibri Light" panose="020F0302020204030204" pitchFamily="34" charset="0"/>
                <a:cs typeface="Calibri Light" panose="020F0302020204030204" pitchFamily="34" charset="0"/>
              </a:rPr>
              <a:t>ADULT, COMMUNITY AND FURTHER EDUCATION BOARD</a:t>
            </a:r>
            <a:endParaRPr lang="en-US" sz="2800" dirty="0">
              <a:solidFill>
                <a:schemeClr val="tx1"/>
              </a:solidFill>
              <a:latin typeface="Calibri Light" panose="020F0302020204030204" pitchFamily="34" charset="0"/>
              <a:cs typeface="Calibri Light" panose="020F0302020204030204" pitchFamily="34" charset="0"/>
            </a:endParaRPr>
          </a:p>
        </p:txBody>
      </p:sp>
      <p:sp>
        <p:nvSpPr>
          <p:cNvPr id="3" name="TextBox 2"/>
          <p:cNvSpPr txBox="1"/>
          <p:nvPr/>
        </p:nvSpPr>
        <p:spPr>
          <a:xfrm>
            <a:off x="0" y="6334780"/>
            <a:ext cx="1816925" cy="523220"/>
          </a:xfrm>
          <a:prstGeom prst="rect">
            <a:avLst/>
          </a:prstGeom>
          <a:noFill/>
        </p:spPr>
        <p:txBody>
          <a:bodyPr wrap="square" rtlCol="0">
            <a:spAutoFit/>
          </a:bodyPr>
          <a:lstStyle/>
          <a:p>
            <a:r>
              <a:rPr lang="en-AU" sz="1400" dirty="0">
                <a:latin typeface="Calibri Light" panose="020F0302020204030204" pitchFamily="34" charset="0"/>
                <a:cs typeface="Calibri Light" panose="020F0302020204030204" pitchFamily="34" charset="0"/>
              </a:rPr>
              <a:t>August - September 2022</a:t>
            </a:r>
          </a:p>
        </p:txBody>
      </p:sp>
      <p:sp>
        <p:nvSpPr>
          <p:cNvPr id="4" name="Rectangle 3">
            <a:extLst>
              <a:ext uri="{FF2B5EF4-FFF2-40B4-BE49-F238E27FC236}">
                <a16:creationId xmlns:a16="http://schemas.microsoft.com/office/drawing/2014/main" id="{21652FCF-9404-401F-A564-9394410F1016}"/>
              </a:ext>
            </a:extLst>
          </p:cNvPr>
          <p:cNvSpPr/>
          <p:nvPr/>
        </p:nvSpPr>
        <p:spPr>
          <a:xfrm>
            <a:off x="235271" y="2133377"/>
            <a:ext cx="8201172" cy="461665"/>
          </a:xfrm>
          <a:prstGeom prst="rect">
            <a:avLst/>
          </a:prstGeom>
        </p:spPr>
        <p:txBody>
          <a:bodyPr wrap="square">
            <a:spAutoFit/>
          </a:bodyPr>
          <a:lstStyle/>
          <a:p>
            <a:r>
              <a:rPr lang="en-US" sz="2400" dirty="0">
                <a:latin typeface="Calibri Light" panose="020F0302020204030204" pitchFamily="34" charset="0"/>
                <a:cs typeface="Calibri Light" panose="020F0302020204030204" pitchFamily="34" charset="0"/>
              </a:rPr>
              <a:t>FOR 2023 ACFE BOARD TRAINING DELIVERY </a:t>
            </a:r>
            <a:endParaRPr lang="en-AU" sz="2400" dirty="0">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39120585-D232-40AE-9782-9BF8FB75BEEC}"/>
              </a:ext>
            </a:extLst>
          </p:cNvPr>
          <p:cNvSpPr/>
          <p:nvPr/>
        </p:nvSpPr>
        <p:spPr>
          <a:xfrm>
            <a:off x="235271" y="1583365"/>
            <a:ext cx="7305012" cy="523220"/>
          </a:xfrm>
          <a:prstGeom prst="rect">
            <a:avLst/>
          </a:prstGeom>
        </p:spPr>
        <p:txBody>
          <a:bodyPr wrap="square">
            <a:spAutoFit/>
          </a:bodyPr>
          <a:lstStyle/>
          <a:p>
            <a:r>
              <a:rPr lang="en-US" sz="2800" b="1" dirty="0">
                <a:latin typeface="Calibri Light" panose="020F0302020204030204" pitchFamily="34" charset="0"/>
                <a:cs typeface="Calibri Light" panose="020F0302020204030204" pitchFamily="34" charset="0"/>
              </a:rPr>
              <a:t>EXPRESSION OF INTEREST PROCESS</a:t>
            </a:r>
            <a:endParaRPr lang="en-AU" sz="2800" b="1" dirty="0">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D4181C42-7568-4780-B291-4CD985CBA140}"/>
              </a:ext>
            </a:extLst>
          </p:cNvPr>
          <p:cNvPicPr>
            <a:picLocks noChangeAspect="1"/>
          </p:cNvPicPr>
          <p:nvPr/>
        </p:nvPicPr>
        <p:blipFill>
          <a:blip r:embed="rId3"/>
          <a:srcRect/>
          <a:stretch/>
        </p:blipFill>
        <p:spPr>
          <a:xfrm>
            <a:off x="3291936" y="2956426"/>
            <a:ext cx="5851766" cy="3901574"/>
          </a:xfrm>
          <a:prstGeom prst="rect">
            <a:avLst/>
          </a:prstGeom>
          <a:effectLst>
            <a:softEdge rad="177800"/>
          </a:effectLst>
        </p:spPr>
      </p:pic>
    </p:spTree>
    <p:extLst>
      <p:ext uri="{BB962C8B-B14F-4D97-AF65-F5344CB8AC3E}">
        <p14:creationId xmlns:p14="http://schemas.microsoft.com/office/powerpoint/2010/main" val="1734749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40" y="355078"/>
            <a:ext cx="7986098" cy="611100"/>
          </a:xfrm>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2023 ACFE TRAINING DELIVERY PRIORITIES</a:t>
            </a:r>
            <a:endParaRPr lang="en-US" sz="3200" dirty="0">
              <a:solidFill>
                <a:schemeClr val="tx1"/>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A4900F24-0AD1-4A79-A151-D426A9778D4B}"/>
              </a:ext>
            </a:extLst>
          </p:cNvPr>
          <p:cNvSpPr/>
          <p:nvPr/>
        </p:nvSpPr>
        <p:spPr>
          <a:xfrm>
            <a:off x="492669" y="1382385"/>
            <a:ext cx="8147992" cy="6278642"/>
          </a:xfrm>
          <a:prstGeom prst="rect">
            <a:avLst/>
          </a:prstGeom>
        </p:spPr>
        <p:txBody>
          <a:bodyPr wrap="square">
            <a:spAutoFit/>
          </a:bodyPr>
          <a:lstStyle/>
          <a:p>
            <a:pPr>
              <a:spcBef>
                <a:spcPts val="600"/>
              </a:spcBef>
              <a:spcAft>
                <a:spcPts val="600"/>
              </a:spcAft>
            </a:pPr>
            <a:r>
              <a:rPr lang="en-US" dirty="0">
                <a:solidFill>
                  <a:schemeClr val="accent1"/>
                </a:solidFill>
                <a:latin typeface="Calibri" panose="020F0502020204030204" pitchFamily="34" charset="0"/>
                <a:cs typeface="Calibri" panose="020F0502020204030204" pitchFamily="34" charset="0"/>
              </a:rPr>
              <a:t>Pre-accredited programs must reflect the </a:t>
            </a:r>
            <a:r>
              <a:rPr lang="en-US" b="1" dirty="0">
                <a:solidFill>
                  <a:schemeClr val="accent1"/>
                </a:solidFill>
                <a:latin typeface="Calibri" panose="020F0502020204030204" pitchFamily="34" charset="0"/>
                <a:cs typeface="Calibri" panose="020F0502020204030204" pitchFamily="34" charset="0"/>
              </a:rPr>
              <a:t>Board’s strategic priorities </a:t>
            </a:r>
            <a:r>
              <a:rPr lang="en-US" dirty="0">
                <a:solidFill>
                  <a:schemeClr val="accent1"/>
                </a:solidFill>
                <a:latin typeface="Calibri" panose="020F0502020204030204" pitchFamily="34" charset="0"/>
                <a:cs typeface="Calibri" panose="020F0502020204030204" pitchFamily="34" charset="0"/>
              </a:rPr>
              <a:t>outlined in the </a:t>
            </a:r>
            <a:r>
              <a:rPr lang="en-US" dirty="0">
                <a:latin typeface="Calibri" panose="020F0502020204030204" pitchFamily="34" charset="0"/>
                <a:cs typeface="Calibri" panose="020F0502020204030204" pitchFamily="34" charset="0"/>
                <a:hlinkClick r:id="rId3"/>
              </a:rPr>
              <a:t>ACFE Board Strategy 2020-25</a:t>
            </a:r>
            <a:r>
              <a:rPr lang="en-AU" dirty="0">
                <a:latin typeface="Calibri" panose="020F0502020204030204" pitchFamily="34" charset="0"/>
                <a:cs typeface="Calibri" panose="020F0502020204030204" pitchFamily="34" charset="0"/>
              </a:rPr>
              <a:t>.  </a:t>
            </a:r>
          </a:p>
          <a:p>
            <a:pPr>
              <a:spcBef>
                <a:spcPts val="600"/>
              </a:spcBef>
              <a:spcAft>
                <a:spcPts val="600"/>
              </a:spcAft>
            </a:pPr>
            <a:r>
              <a:rPr lang="en-AU" dirty="0">
                <a:solidFill>
                  <a:schemeClr val="accent1"/>
                </a:solidFill>
                <a:latin typeface="Calibri" panose="020F0502020204030204" pitchFamily="34" charset="0"/>
                <a:cs typeface="Calibri" panose="020F0502020204030204" pitchFamily="34" charset="0"/>
              </a:rPr>
              <a:t>The Strategy is a primary means to implement the </a:t>
            </a:r>
            <a:r>
              <a:rPr lang="en-AU" dirty="0">
                <a:latin typeface="Calibri" panose="020F0502020204030204" pitchFamily="34" charset="0"/>
                <a:cs typeface="Calibri" panose="020F0502020204030204" pitchFamily="34" charset="0"/>
                <a:hlinkClick r:id="rId4"/>
              </a:rPr>
              <a:t>Ministerial Statement on the Future of Adult Community Education in Victoria 2020-25</a:t>
            </a:r>
            <a:r>
              <a:rPr lang="en-AU"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a:spcBef>
                <a:spcPts val="600"/>
              </a:spcBef>
            </a:pPr>
            <a:r>
              <a:rPr lang="en-US" dirty="0">
                <a:solidFill>
                  <a:schemeClr val="accent1"/>
                </a:solidFill>
                <a:latin typeface="Calibri" panose="020F0502020204030204" pitchFamily="34" charset="0"/>
                <a:cs typeface="Calibri" panose="020F0502020204030204" pitchFamily="34" charset="0"/>
              </a:rPr>
              <a:t>The ACFE Board has identified people who have experienced educational disadvantage as a priority</a:t>
            </a:r>
            <a:r>
              <a:rPr lang="en-US" b="1" dirty="0">
                <a:solidFill>
                  <a:schemeClr val="accent1"/>
                </a:solidFill>
                <a:latin typeface="Calibri" panose="020F0502020204030204" pitchFamily="34" charset="0"/>
                <a:cs typeface="Calibri" panose="020F0502020204030204" pitchFamily="34" charset="0"/>
              </a:rPr>
              <a:t> </a:t>
            </a:r>
            <a:r>
              <a:rPr lang="en-US" dirty="0">
                <a:solidFill>
                  <a:schemeClr val="accent1"/>
                </a:solidFill>
                <a:latin typeface="Calibri" panose="020F0502020204030204" pitchFamily="34" charset="0"/>
                <a:cs typeface="Calibri" panose="020F0502020204030204" pitchFamily="34" charset="0"/>
              </a:rPr>
              <a:t>in the design and delivery of pre-accredited programs.</a:t>
            </a:r>
          </a:p>
          <a:p>
            <a:pPr>
              <a:spcAft>
                <a:spcPts val="600"/>
              </a:spcAft>
            </a:pPr>
            <a:endParaRPr lang="en-AU" sz="1200" b="1" dirty="0"/>
          </a:p>
          <a:p>
            <a:pPr>
              <a:spcAft>
                <a:spcPts val="600"/>
              </a:spcAft>
            </a:pPr>
            <a:r>
              <a:rPr lang="en-AU" sz="2000" b="1" dirty="0">
                <a:latin typeface="Calibri Light" panose="020F0302020204030204" pitchFamily="34" charset="0"/>
                <a:cs typeface="Calibri Light" panose="020F0302020204030204" pitchFamily="34" charset="0"/>
              </a:rPr>
              <a:t>Digital Skills</a:t>
            </a:r>
            <a:endParaRPr lang="en-AU" sz="2000" dirty="0">
              <a:effectLst/>
              <a:latin typeface="Calibri Light" panose="020F0302020204030204" pitchFamily="34" charset="0"/>
              <a:ea typeface="Arial" panose="020B0604020202020204" pitchFamily="34" charset="0"/>
              <a:cs typeface="Calibri Light" panose="020F0302020204030204" pitchFamily="34" charset="0"/>
            </a:endParaRPr>
          </a:p>
          <a:p>
            <a:pPr>
              <a:spcAft>
                <a:spcPts val="600"/>
              </a:spcAft>
            </a:pPr>
            <a:r>
              <a:rPr lang="en-AU" sz="1800"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Through the Victorian Budget 2021-22, the Government has identified </a:t>
            </a:r>
            <a:r>
              <a:rPr lang="en-AU" sz="18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digital skills </a:t>
            </a:r>
            <a:r>
              <a:rPr lang="en-AU" sz="1800"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as a priority, to tackle the digital skills divide facing educationally disadvantaged Victorians. </a:t>
            </a:r>
          </a:p>
          <a:p>
            <a:pPr>
              <a:spcAft>
                <a:spcPts val="600"/>
              </a:spcAft>
            </a:pPr>
            <a:r>
              <a:rPr lang="en-AU" dirty="0">
                <a:solidFill>
                  <a:schemeClr val="accent1"/>
                </a:solidFill>
                <a:latin typeface="Calibri" panose="020F0502020204030204" pitchFamily="34" charset="0"/>
                <a:ea typeface="Meiryo" panose="020B0604030504040204" pitchFamily="34" charset="-128"/>
                <a:cs typeface="Calibri" panose="020F0502020204030204" pitchFamily="34" charset="0"/>
              </a:rPr>
              <a:t>T</a:t>
            </a:r>
            <a:r>
              <a:rPr lang="en-AU" sz="1800" dirty="0">
                <a:solidFill>
                  <a:schemeClr val="accent1"/>
                </a:solidFill>
                <a:effectLst/>
                <a:latin typeface="Calibri" panose="020F0502020204030204" pitchFamily="34" charset="0"/>
                <a:ea typeface="Meiryo" panose="020B0604030504040204" pitchFamily="34" charset="-128"/>
                <a:cs typeface="Calibri" panose="020F0502020204030204" pitchFamily="34" charset="0"/>
              </a:rPr>
              <a:t>raining delivery hours are available in this EOI for the second year of this two-year funding to support delivery of digital skills </a:t>
            </a:r>
            <a:r>
              <a:rPr lang="en-AU" dirty="0">
                <a:solidFill>
                  <a:schemeClr val="accent1"/>
                </a:solidFill>
                <a:latin typeface="Calibri" panose="020F0502020204030204" pitchFamily="34" charset="0"/>
                <a:ea typeface="Meiryo" panose="020B0604030504040204" pitchFamily="34" charset="-128"/>
                <a:cs typeface="Calibri" panose="020F0502020204030204" pitchFamily="34" charset="0"/>
              </a:rPr>
              <a:t>module</a:t>
            </a:r>
            <a:r>
              <a:rPr lang="en-AU" sz="1800" dirty="0">
                <a:solidFill>
                  <a:schemeClr val="accent1"/>
                </a:solidFill>
                <a:effectLst/>
                <a:latin typeface="Calibri" panose="020F0502020204030204" pitchFamily="34" charset="0"/>
                <a:ea typeface="Meiryo" panose="020B0604030504040204" pitchFamily="34" charset="-128"/>
                <a:cs typeface="Calibri" panose="020F0502020204030204" pitchFamily="34" charset="0"/>
              </a:rPr>
              <a:t>s, in addition to General Pre-accredited hours.  Digital Skills includes the Digital Literacy Essentials and Digital Skill for Employability program categories. </a:t>
            </a:r>
            <a:endParaRPr lang="en-AU" sz="18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a:spcBef>
                <a:spcPts val="600"/>
              </a:spcBef>
              <a:spcAft>
                <a:spcPts val="600"/>
              </a:spcAft>
            </a:pPr>
            <a:endParaRPr lang="en-US" sz="2000" dirty="0">
              <a:solidFill>
                <a:schemeClr val="accent1"/>
              </a:solidFill>
              <a:highlight>
                <a:srgbClr val="FFFF00"/>
              </a:highlight>
              <a:latin typeface="Calibri Light" panose="020F0302020204030204" pitchFamily="34" charset="0"/>
              <a:cs typeface="Calibri Light" panose="020F0302020204030204" pitchFamily="34" charset="0"/>
            </a:endParaRPr>
          </a:p>
          <a:p>
            <a:pPr>
              <a:spcBef>
                <a:spcPts val="600"/>
              </a:spcBef>
              <a:spcAft>
                <a:spcPts val="600"/>
              </a:spcAft>
            </a:pPr>
            <a:endParaRPr lang="en-US" sz="2000" dirty="0">
              <a:solidFill>
                <a:schemeClr val="accent1"/>
              </a:solidFill>
              <a:latin typeface="Calibri Light" panose="020F0302020204030204" pitchFamily="34" charset="0"/>
              <a:cs typeface="Calibri Light" panose="020F0302020204030204" pitchFamily="34" charset="0"/>
            </a:endParaRPr>
          </a:p>
          <a:p>
            <a:pPr>
              <a:spcBef>
                <a:spcPts val="600"/>
              </a:spcBef>
              <a:spcAft>
                <a:spcPts val="600"/>
              </a:spcAft>
            </a:pPr>
            <a:endParaRPr lang="en-US" sz="2000" dirty="0">
              <a:solidFill>
                <a:schemeClr val="accent1"/>
              </a:solidFill>
              <a:latin typeface="Calibri Light" panose="020F0302020204030204" pitchFamily="34" charset="0"/>
              <a:cs typeface="Calibri Light" panose="020F0302020204030204" pitchFamily="34" charset="0"/>
            </a:endParaRPr>
          </a:p>
        </p:txBody>
      </p:sp>
      <p:sp>
        <p:nvSpPr>
          <p:cNvPr id="9" name="Right Triangle 8">
            <a:extLst>
              <a:ext uri="{FF2B5EF4-FFF2-40B4-BE49-F238E27FC236}">
                <a16:creationId xmlns:a16="http://schemas.microsoft.com/office/drawing/2014/main" id="{C0CDB97D-B362-483D-9043-1D6B6EDBBB5D}"/>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D86FF087-93CF-430A-8EC8-00BA03E0FC40}"/>
              </a:ext>
            </a:extLst>
          </p:cNvPr>
          <p:cNvSpPr txBox="1"/>
          <p:nvPr/>
        </p:nvSpPr>
        <p:spPr>
          <a:xfrm>
            <a:off x="410662" y="1021755"/>
            <a:ext cx="4763978" cy="430887"/>
          </a:xfrm>
          <a:prstGeom prst="rect">
            <a:avLst/>
          </a:prstGeom>
          <a:noFill/>
        </p:spPr>
        <p:txBody>
          <a:bodyPr wrap="square" rtlCol="0">
            <a:spAutoFit/>
          </a:bodyPr>
          <a:lstStyle/>
          <a:p>
            <a:r>
              <a:rPr lang="en-AU" sz="2000" b="1" dirty="0">
                <a:latin typeface="Calibri Light" panose="020F0302020204030204" pitchFamily="34" charset="0"/>
                <a:cs typeface="Calibri Light" panose="020F0302020204030204" pitchFamily="34" charset="0"/>
              </a:rPr>
              <a:t> </a:t>
            </a:r>
            <a:r>
              <a:rPr lang="en-AU" sz="2200" b="1" dirty="0">
                <a:latin typeface="Calibri Light" panose="020F0302020204030204" pitchFamily="34" charset="0"/>
                <a:cs typeface="Calibri Light" panose="020F0302020204030204" pitchFamily="34" charset="0"/>
              </a:rPr>
              <a:t>ACFE Board Strategy 2020-25</a:t>
            </a:r>
          </a:p>
        </p:txBody>
      </p:sp>
    </p:spTree>
    <p:extLst>
      <p:ext uri="{BB962C8B-B14F-4D97-AF65-F5344CB8AC3E}">
        <p14:creationId xmlns:p14="http://schemas.microsoft.com/office/powerpoint/2010/main" val="643667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with medium confidence">
            <a:extLst>
              <a:ext uri="{FF2B5EF4-FFF2-40B4-BE49-F238E27FC236}">
                <a16:creationId xmlns:a16="http://schemas.microsoft.com/office/drawing/2014/main" id="{B1EADD77-EE7F-4745-B1BE-9C92FD4EA56C}"/>
              </a:ext>
            </a:extLst>
          </p:cNvPr>
          <p:cNvPicPr/>
          <p:nvPr/>
        </p:nvPicPr>
        <p:blipFill>
          <a:blip r:embed="rId3"/>
          <a:stretch>
            <a:fillRect/>
          </a:stretch>
        </p:blipFill>
        <p:spPr>
          <a:xfrm>
            <a:off x="1232694" y="1683404"/>
            <a:ext cx="6642100" cy="4976282"/>
          </a:xfrm>
          <a:prstGeom prst="rect">
            <a:avLst/>
          </a:prstGeom>
          <a:noFill/>
        </p:spPr>
      </p:pic>
      <p:sp>
        <p:nvSpPr>
          <p:cNvPr id="6" name="Title 1">
            <a:extLst>
              <a:ext uri="{FF2B5EF4-FFF2-40B4-BE49-F238E27FC236}">
                <a16:creationId xmlns:a16="http://schemas.microsoft.com/office/drawing/2014/main" id="{1B30F7B8-03EF-40F2-AE9B-E1255A2078F0}"/>
              </a:ext>
            </a:extLst>
          </p:cNvPr>
          <p:cNvSpPr>
            <a:spLocks noGrp="1"/>
          </p:cNvSpPr>
          <p:nvPr>
            <p:ph type="title"/>
          </p:nvPr>
        </p:nvSpPr>
        <p:spPr>
          <a:xfrm>
            <a:off x="323850" y="371475"/>
            <a:ext cx="8459788" cy="788988"/>
          </a:xfrm>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KEY ROLES FOR ACFE TRAINING</a:t>
            </a:r>
            <a:endParaRPr lang="en-US" sz="3200" dirty="0">
              <a:solidFill>
                <a:schemeClr val="tx1"/>
              </a:solidFill>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1D9A4604-4BDB-4A16-ABF0-44688B5E5D89}"/>
              </a:ext>
            </a:extLst>
          </p:cNvPr>
          <p:cNvSpPr txBox="1"/>
          <p:nvPr/>
        </p:nvSpPr>
        <p:spPr>
          <a:xfrm>
            <a:off x="676064" y="873049"/>
            <a:ext cx="8279677" cy="646331"/>
          </a:xfrm>
          <a:prstGeom prst="rect">
            <a:avLst/>
          </a:prstGeom>
          <a:noFill/>
        </p:spPr>
        <p:txBody>
          <a:bodyPr wrap="square" rtlCol="0">
            <a:spAutoFit/>
          </a:bodyPr>
          <a:lstStyle/>
          <a:p>
            <a:pPr>
              <a:spcAft>
                <a:spcPts val="600"/>
              </a:spcAft>
            </a:pPr>
            <a:r>
              <a:rPr lang="en-AU" sz="1800" dirty="0">
                <a:effectLst/>
                <a:latin typeface="Calibri" panose="020F0502020204030204" pitchFamily="34" charset="0"/>
                <a:ea typeface="Times New Roman" panose="02020603050405020304" pitchFamily="18" charset="0"/>
                <a:cs typeface="Calibri" panose="020F0502020204030204" pitchFamily="34" charset="0"/>
              </a:rPr>
              <a:t>Contracted</a:t>
            </a:r>
            <a:r>
              <a:rPr lang="en-US" sz="1800" dirty="0">
                <a:effectLst/>
                <a:latin typeface="Calibri" panose="020F0502020204030204" pitchFamily="34" charset="0"/>
                <a:ea typeface="Times New Roman" panose="02020603050405020304" pitchFamily="18" charset="0"/>
                <a:cs typeface="Calibri" panose="020F0502020204030204" pitchFamily="34" charset="0"/>
              </a:rPr>
              <a:t> providers are expected to deliver pre-accredited </a:t>
            </a:r>
            <a:r>
              <a:rPr lang="en-US" dirty="0">
                <a:latin typeface="Calibri" panose="020F0502020204030204" pitchFamily="34" charset="0"/>
                <a:ea typeface="Times New Roman" panose="02020603050405020304" pitchFamily="18" charset="0"/>
                <a:cs typeface="Calibri" panose="020F0502020204030204" pitchFamily="34" charset="0"/>
              </a:rPr>
              <a:t>modules (cour</a:t>
            </a:r>
            <a:r>
              <a:rPr lang="en-US" sz="1800" dirty="0">
                <a:effectLst/>
                <a:latin typeface="Calibri" panose="020F0502020204030204" pitchFamily="34" charset="0"/>
                <a:ea typeface="Times New Roman" panose="02020603050405020304" pitchFamily="18" charset="0"/>
                <a:cs typeface="Calibri" panose="020F0502020204030204" pitchFamily="34" charset="0"/>
              </a:rPr>
              <a:t>ses) aligned to one or more of the four roles outlined in the </a:t>
            </a:r>
            <a:r>
              <a:rPr lang="en-AU" sz="1800" u="sng" dirty="0">
                <a:solidFill>
                  <a:srgbClr val="004EA8"/>
                </a:solidFill>
                <a:effectLst/>
                <a:latin typeface="Calibri" panose="020F0502020204030204" pitchFamily="34" charset="0"/>
                <a:ea typeface="Arial" panose="020B0604020202020204" pitchFamily="34" charset="0"/>
                <a:cs typeface="Calibri" panose="020F0502020204030204" pitchFamily="34" charset="0"/>
                <a:hlinkClick r:id="rId4"/>
              </a:rPr>
              <a:t>ACFE Board Strategy 2020-25 (p8)</a:t>
            </a:r>
            <a:r>
              <a:rPr lang="en-US" sz="1800" dirty="0">
                <a:effectLst/>
                <a:latin typeface="Calibri" panose="020F0502020204030204" pitchFamily="34" charset="0"/>
                <a:ea typeface="Arial" panose="020B0604020202020204" pitchFamily="34" charset="0"/>
                <a:cs typeface="Calibri" panose="020F0502020204030204" pitchFamily="34" charset="0"/>
              </a:rPr>
              <a:t>:</a:t>
            </a:r>
            <a:endParaRPr lang="en-AU" sz="1800" dirty="0">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839005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F13228-4F8E-4322-973D-A3B64B633EC2}"/>
              </a:ext>
            </a:extLst>
          </p:cNvPr>
          <p:cNvSpPr>
            <a:spLocks noGrp="1"/>
          </p:cNvSpPr>
          <p:nvPr>
            <p:ph type="body" idx="1"/>
          </p:nvPr>
        </p:nvSpPr>
        <p:spPr/>
        <p:txBody>
          <a:bodyPr/>
          <a:lstStyle/>
          <a:p>
            <a:r>
              <a:rPr lang="en-AU" dirty="0"/>
              <a:t>PURPOSE OF ACFE TRAINING DELIVERY</a:t>
            </a:r>
          </a:p>
        </p:txBody>
      </p:sp>
    </p:spTree>
    <p:extLst>
      <p:ext uri="{BB962C8B-B14F-4D97-AF65-F5344CB8AC3E}">
        <p14:creationId xmlns:p14="http://schemas.microsoft.com/office/powerpoint/2010/main" val="971358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79" y="555842"/>
            <a:ext cx="8257441" cy="571921"/>
          </a:xfrm>
        </p:spPr>
        <p:txBody>
          <a:bodyPr>
            <a:noAutofit/>
          </a:bodyPr>
          <a:lstStyle/>
          <a:p>
            <a:pPr algn="ctr"/>
            <a:r>
              <a:rPr lang="en-US" sz="3200" dirty="0">
                <a:solidFill>
                  <a:schemeClr val="tx1"/>
                </a:solidFill>
                <a:latin typeface="Calibri Light" panose="020F0302020204030204" pitchFamily="34" charset="0"/>
                <a:cs typeface="Calibri Light" panose="020F0302020204030204" pitchFamily="34" charset="0"/>
              </a:rPr>
              <a:t>ACFE TRAINING DELIVERY</a:t>
            </a:r>
            <a:br>
              <a:rPr lang="en-US" sz="4000" dirty="0">
                <a:solidFill>
                  <a:schemeClr val="tx1"/>
                </a:solidFill>
                <a:latin typeface="Calibri Light" panose="020F0302020204030204" pitchFamily="34" charset="0"/>
                <a:cs typeface="Calibri Light" panose="020F0302020204030204" pitchFamily="34" charset="0"/>
              </a:rPr>
            </a:br>
            <a:endParaRPr lang="en-US" sz="4000" dirty="0">
              <a:solidFill>
                <a:schemeClr val="tx1"/>
              </a:solidFill>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1350628" y="1779962"/>
            <a:ext cx="7640815" cy="4187877"/>
          </a:xfrm>
        </p:spPr>
        <p:txBody>
          <a:bodyPr>
            <a:normAutofit/>
          </a:bodyPr>
          <a:lstStyle/>
          <a:p>
            <a:pPr>
              <a:spcBef>
                <a:spcPts val="600"/>
              </a:spcBef>
              <a:spcAft>
                <a:spcPts val="1000"/>
              </a:spcAft>
            </a:pPr>
            <a:r>
              <a:rPr lang="en-US" dirty="0">
                <a:latin typeface="Calibri" panose="020F0502020204030204" pitchFamily="34" charset="0"/>
                <a:cs typeface="Calibri" panose="020F0502020204030204" pitchFamily="34" charset="0"/>
              </a:rPr>
              <a:t>The primary purpose of pre-accredited education and training is to provide opportunities for adult learners in Victoria to gain the educational capacity and core skills they need for study, work and life.   </a:t>
            </a:r>
            <a:endParaRPr lang="en-AU" dirty="0">
              <a:latin typeface="Calibri" panose="020F0502020204030204" pitchFamily="34" charset="0"/>
              <a:cs typeface="Calibri" panose="020F0502020204030204" pitchFamily="34" charset="0"/>
            </a:endParaRPr>
          </a:p>
          <a:p>
            <a:pPr>
              <a:spcBef>
                <a:spcPts val="600"/>
              </a:spcBef>
              <a:spcAft>
                <a:spcPts val="1000"/>
              </a:spcAft>
            </a:pPr>
            <a:r>
              <a:rPr lang="en-US" dirty="0">
                <a:latin typeface="Calibri" panose="020F0502020204030204" pitchFamily="34" charset="0"/>
                <a:cs typeface="Calibri" panose="020F0502020204030204" pitchFamily="34" charset="0"/>
              </a:rPr>
              <a:t>Pre-accredited education and training addresses the particular needs of adults who have experienced barriers to education in the past.</a:t>
            </a:r>
            <a:endParaRPr lang="en-US" dirty="0">
              <a:highlight>
                <a:srgbClr val="FFFF00"/>
              </a:highlight>
              <a:latin typeface="Calibri" panose="020F0502020204030204" pitchFamily="34" charset="0"/>
              <a:cs typeface="Calibri" panose="020F0502020204030204" pitchFamily="34" charset="0"/>
            </a:endParaRPr>
          </a:p>
          <a:p>
            <a:pPr>
              <a:spcBef>
                <a:spcPts val="600"/>
              </a:spcBef>
              <a:spcAft>
                <a:spcPts val="1000"/>
              </a:spcAft>
            </a:pPr>
            <a:r>
              <a:rPr lang="en-US" dirty="0">
                <a:latin typeface="Calibri" panose="020F0502020204030204" pitchFamily="34" charset="0"/>
                <a:cs typeface="Calibri" panose="020F0502020204030204" pitchFamily="34" charset="0"/>
              </a:rPr>
              <a:t>Pre-accredited training programs focus on creating pathways for learners to further education and training or a pathway to employment. </a:t>
            </a:r>
            <a:endParaRPr lang="en-US" sz="2400" dirty="0">
              <a:latin typeface="Calibri" panose="020F0502020204030204" pitchFamily="34" charset="0"/>
              <a:cs typeface="Calibri" panose="020F0502020204030204" pitchFamily="34" charset="0"/>
            </a:endParaRPr>
          </a:p>
          <a:p>
            <a:pPr>
              <a:spcBef>
                <a:spcPts val="600"/>
              </a:spcBef>
              <a:spcAft>
                <a:spcPts val="600"/>
              </a:spcAft>
            </a:pPr>
            <a:r>
              <a:rPr lang="en-US" dirty="0">
                <a:latin typeface="Calibri" panose="020F0502020204030204" pitchFamily="34" charset="0"/>
                <a:cs typeface="Calibri" panose="020F0502020204030204" pitchFamily="34" charset="0"/>
              </a:rPr>
              <a:t>Programs are designed to be flexible, meet learners’ needs and support</a:t>
            </a:r>
            <a:r>
              <a:rPr lang="en-US" sz="18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them to return to study, improve their literacy and numeracy skills, their qualification pathways and broaden their employment options. </a:t>
            </a:r>
          </a:p>
          <a:p>
            <a:pPr>
              <a:spcBef>
                <a:spcPts val="600"/>
              </a:spcBef>
              <a:spcAft>
                <a:spcPts val="600"/>
              </a:spcAft>
            </a:pPr>
            <a:endParaRPr lang="en-US" sz="2400" dirty="0">
              <a:latin typeface="Calibri" panose="020F0502020204030204" pitchFamily="34" charset="0"/>
              <a:cs typeface="Calibri" panose="020F0502020204030204" pitchFamily="34" charset="0"/>
            </a:endParaRPr>
          </a:p>
        </p:txBody>
      </p:sp>
      <p:pic>
        <p:nvPicPr>
          <p:cNvPr id="10" name="Graphic 9" descr="Boardroom">
            <a:extLst>
              <a:ext uri="{FF2B5EF4-FFF2-40B4-BE49-F238E27FC236}">
                <a16:creationId xmlns:a16="http://schemas.microsoft.com/office/drawing/2014/main" id="{6EFD122D-2C84-4CD7-8A6A-315C4BC53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974" y="1654243"/>
            <a:ext cx="570198" cy="570198"/>
          </a:xfrm>
          <a:prstGeom prst="rect">
            <a:avLst/>
          </a:prstGeom>
        </p:spPr>
      </p:pic>
      <p:pic>
        <p:nvPicPr>
          <p:cNvPr id="12" name="Graphic 11" descr="Business Growth">
            <a:extLst>
              <a:ext uri="{FF2B5EF4-FFF2-40B4-BE49-F238E27FC236}">
                <a16:creationId xmlns:a16="http://schemas.microsoft.com/office/drawing/2014/main" id="{8E44B9F0-7B75-4F02-9915-81D1CBA741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454" y="2406657"/>
            <a:ext cx="597237" cy="488258"/>
          </a:xfrm>
          <a:prstGeom prst="rect">
            <a:avLst/>
          </a:prstGeom>
        </p:spPr>
      </p:pic>
      <p:pic>
        <p:nvPicPr>
          <p:cNvPr id="16" name="Graphic 15" descr="Books">
            <a:extLst>
              <a:ext uri="{FF2B5EF4-FFF2-40B4-BE49-F238E27FC236}">
                <a16:creationId xmlns:a16="http://schemas.microsoft.com/office/drawing/2014/main" id="{B8178CF7-3206-440F-8501-357DD7BAF6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439" y="3125894"/>
            <a:ext cx="687003" cy="314961"/>
          </a:xfrm>
          <a:prstGeom prst="rect">
            <a:avLst/>
          </a:prstGeom>
        </p:spPr>
      </p:pic>
      <p:pic>
        <p:nvPicPr>
          <p:cNvPr id="18" name="Graphic 17" descr="Diploma roll">
            <a:extLst>
              <a:ext uri="{FF2B5EF4-FFF2-40B4-BE49-F238E27FC236}">
                <a16:creationId xmlns:a16="http://schemas.microsoft.com/office/drawing/2014/main" id="{4532DC1B-9CEA-4491-A718-31FDA4C9F0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8439" y="3697717"/>
            <a:ext cx="570198" cy="543396"/>
          </a:xfrm>
          <a:prstGeom prst="rect">
            <a:avLst/>
          </a:prstGeom>
        </p:spPr>
      </p:pic>
      <p:pic>
        <p:nvPicPr>
          <p:cNvPr id="20" name="Graphic 19" descr="Handshake">
            <a:extLst>
              <a:ext uri="{FF2B5EF4-FFF2-40B4-BE49-F238E27FC236}">
                <a16:creationId xmlns:a16="http://schemas.microsoft.com/office/drawing/2014/main" id="{CF0DA099-9602-477F-B06D-D52EE9DBA4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753" y="4384090"/>
            <a:ext cx="518362" cy="518362"/>
          </a:xfrm>
          <a:prstGeom prst="rect">
            <a:avLst/>
          </a:prstGeom>
        </p:spPr>
      </p:pic>
      <p:pic>
        <p:nvPicPr>
          <p:cNvPr id="24" name="Graphic 23" descr="Group brainstorm">
            <a:extLst>
              <a:ext uri="{FF2B5EF4-FFF2-40B4-BE49-F238E27FC236}">
                <a16:creationId xmlns:a16="http://schemas.microsoft.com/office/drawing/2014/main" id="{08940A5B-E9B7-474C-91A3-F079AC24CC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8439" y="4981822"/>
            <a:ext cx="594497" cy="443870"/>
          </a:xfrm>
          <a:prstGeom prst="rect">
            <a:avLst/>
          </a:prstGeom>
        </p:spPr>
      </p:pic>
      <p:sp>
        <p:nvSpPr>
          <p:cNvPr id="15" name="Right Triangle 14">
            <a:extLst>
              <a:ext uri="{FF2B5EF4-FFF2-40B4-BE49-F238E27FC236}">
                <a16:creationId xmlns:a16="http://schemas.microsoft.com/office/drawing/2014/main" id="{016ECDCB-1D37-4E42-B6CC-320458A16C62}"/>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7776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387" y="490901"/>
            <a:ext cx="8383225" cy="584775"/>
          </a:xfrm>
        </p:spPr>
        <p:txBody>
          <a:bodyPr>
            <a:normAutofit fontScale="90000"/>
          </a:bodyPr>
          <a:lstStyle/>
          <a:p>
            <a:pPr algn="ctr"/>
            <a:r>
              <a:rPr lang="en-US" sz="3600" dirty="0">
                <a:solidFill>
                  <a:schemeClr val="tx1"/>
                </a:solidFill>
                <a:latin typeface="Calibri Light" panose="020F0302020204030204" pitchFamily="34" charset="0"/>
                <a:cs typeface="Calibri Light" panose="020F0302020204030204" pitchFamily="34" charset="0"/>
              </a:rPr>
              <a:t>THE PRE-ACCREDITED QUALITY FRAMEWORK</a:t>
            </a:r>
            <a:br>
              <a:rPr lang="en-US" dirty="0">
                <a:latin typeface="+mn-lt"/>
              </a:rPr>
            </a:br>
            <a:endParaRPr lang="en-US" dirty="0">
              <a:latin typeface="+mn-lt"/>
            </a:endParaRPr>
          </a:p>
        </p:txBody>
      </p:sp>
      <p:pic>
        <p:nvPicPr>
          <p:cNvPr id="4" name="Picture 3">
            <a:extLst>
              <a:ext uri="{FF2B5EF4-FFF2-40B4-BE49-F238E27FC236}">
                <a16:creationId xmlns:a16="http://schemas.microsoft.com/office/drawing/2014/main" id="{28C9A0C7-CFBE-4A05-A924-14692C7AFC11}"/>
              </a:ext>
            </a:extLst>
          </p:cNvPr>
          <p:cNvPicPr>
            <a:picLocks noChangeAspect="1"/>
          </p:cNvPicPr>
          <p:nvPr/>
        </p:nvPicPr>
        <p:blipFill>
          <a:blip r:embed="rId3"/>
          <a:stretch>
            <a:fillRect/>
          </a:stretch>
        </p:blipFill>
        <p:spPr>
          <a:xfrm>
            <a:off x="317379" y="1144019"/>
            <a:ext cx="1836398" cy="1262635"/>
          </a:xfrm>
          <a:prstGeom prst="rect">
            <a:avLst/>
          </a:prstGeom>
          <a:ln>
            <a:noFill/>
          </a:ln>
          <a:effectLst>
            <a:softEdge rad="112500"/>
          </a:effectLst>
        </p:spPr>
      </p:pic>
      <p:graphicFrame>
        <p:nvGraphicFramePr>
          <p:cNvPr id="7" name="Diagram 6">
            <a:extLst>
              <a:ext uri="{FF2B5EF4-FFF2-40B4-BE49-F238E27FC236}">
                <a16:creationId xmlns:a16="http://schemas.microsoft.com/office/drawing/2014/main" id="{C5D539CD-2863-4EB0-BEF8-C8319A34ACCC}"/>
              </a:ext>
            </a:extLst>
          </p:cNvPr>
          <p:cNvGraphicFramePr/>
          <p:nvPr>
            <p:extLst>
              <p:ext uri="{D42A27DB-BD31-4B8C-83A1-F6EECF244321}">
                <p14:modId xmlns:p14="http://schemas.microsoft.com/office/powerpoint/2010/main" val="3165055814"/>
              </p:ext>
            </p:extLst>
          </p:nvPr>
        </p:nvGraphicFramePr>
        <p:xfrm>
          <a:off x="1908606" y="4396204"/>
          <a:ext cx="5887253" cy="2298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ight Triangle 8">
            <a:extLst>
              <a:ext uri="{FF2B5EF4-FFF2-40B4-BE49-F238E27FC236}">
                <a16:creationId xmlns:a16="http://schemas.microsoft.com/office/drawing/2014/main" id="{DE3A88DD-6198-4BCC-872C-B509DF53CDBA}"/>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652AF3CC-1B82-4B53-9FD0-6985698F8236}"/>
              </a:ext>
            </a:extLst>
          </p:cNvPr>
          <p:cNvSpPr txBox="1"/>
          <p:nvPr/>
        </p:nvSpPr>
        <p:spPr>
          <a:xfrm flipH="1">
            <a:off x="2326117" y="4220514"/>
            <a:ext cx="4909277" cy="461665"/>
          </a:xfrm>
          <a:prstGeom prst="rect">
            <a:avLst/>
          </a:prstGeom>
          <a:noFill/>
        </p:spPr>
        <p:txBody>
          <a:bodyPr wrap="square" rtlCol="0">
            <a:spAutoFit/>
          </a:bodyPr>
          <a:lstStyle/>
          <a:p>
            <a:pPr algn="ctr"/>
            <a:r>
              <a:rPr lang="en-AU" sz="2400"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Key components of the PQF</a:t>
            </a:r>
          </a:p>
        </p:txBody>
      </p:sp>
      <p:sp>
        <p:nvSpPr>
          <p:cNvPr id="3" name="Rectangle 2">
            <a:extLst>
              <a:ext uri="{FF2B5EF4-FFF2-40B4-BE49-F238E27FC236}">
                <a16:creationId xmlns:a16="http://schemas.microsoft.com/office/drawing/2014/main" id="{FEBF7D5F-C14B-4E60-A674-CB4BDA1F44DE}"/>
              </a:ext>
            </a:extLst>
          </p:cNvPr>
          <p:cNvSpPr/>
          <p:nvPr/>
        </p:nvSpPr>
        <p:spPr>
          <a:xfrm>
            <a:off x="2410273" y="799002"/>
            <a:ext cx="5987107" cy="3416320"/>
          </a:xfrm>
          <a:prstGeom prst="rect">
            <a:avLst/>
          </a:prstGeom>
        </p:spPr>
        <p:txBody>
          <a:bodyPr wrap="square">
            <a:spAutoFit/>
          </a:bodyPr>
          <a:lstStyle/>
          <a:p>
            <a:endParaRPr lang="en-US" dirty="0">
              <a:solidFill>
                <a:schemeClr val="accent1"/>
              </a:solidFill>
              <a:latin typeface="Calibri" panose="020F0502020204030204" pitchFamily="34" charset="0"/>
              <a:cs typeface="Calibri" panose="020F0502020204030204" pitchFamily="34" charset="0"/>
            </a:endParaRPr>
          </a:p>
          <a:p>
            <a:r>
              <a:rPr lang="en-US" dirty="0">
                <a:solidFill>
                  <a:schemeClr val="accent1"/>
                </a:solidFill>
                <a:latin typeface="Calibri" panose="020F0502020204030204" pitchFamily="34" charset="0"/>
                <a:cs typeface="Calibri" panose="020F0502020204030204" pitchFamily="34" charset="0"/>
              </a:rPr>
              <a:t>All modules on your Delivery Plan must meet the requirements of the Pre-accredited Quality Framework (PQF).  </a:t>
            </a:r>
          </a:p>
          <a:p>
            <a:endParaRPr lang="en-US" dirty="0">
              <a:solidFill>
                <a:schemeClr val="accent1"/>
              </a:solidFill>
              <a:latin typeface="Calibri" panose="020F0502020204030204" pitchFamily="34" charset="0"/>
              <a:cs typeface="Calibri" panose="020F0502020204030204" pitchFamily="34" charset="0"/>
            </a:endParaRPr>
          </a:p>
          <a:p>
            <a:r>
              <a:rPr lang="en-US" dirty="0">
                <a:solidFill>
                  <a:schemeClr val="accent1"/>
                </a:solidFill>
                <a:latin typeface="Calibri" panose="020F0502020204030204" pitchFamily="34" charset="0"/>
                <a:cs typeface="Calibri" panose="020F0502020204030204" pitchFamily="34" charset="0"/>
              </a:rPr>
              <a:t>The PQF is a system of interrelated processes that ensure quality and continuous improvement in the cycle of planning, developing, implementing and reviewing pre- accredited courses. </a:t>
            </a:r>
          </a:p>
          <a:p>
            <a:endParaRPr lang="en-US" dirty="0">
              <a:solidFill>
                <a:schemeClr val="accent1"/>
              </a:solidFill>
              <a:latin typeface="Calibri" panose="020F0502020204030204" pitchFamily="34" charset="0"/>
              <a:cs typeface="Calibri" panose="020F0502020204030204" pitchFamily="34" charset="0"/>
            </a:endParaRPr>
          </a:p>
          <a:p>
            <a:r>
              <a:rPr lang="en-US" dirty="0">
                <a:solidFill>
                  <a:schemeClr val="accent1"/>
                </a:solidFill>
                <a:latin typeface="Calibri" panose="020F0502020204030204" pitchFamily="34" charset="0"/>
                <a:cs typeface="Calibri" panose="020F0502020204030204" pitchFamily="34" charset="0"/>
              </a:rPr>
              <a:t>The PQF supports teachers and managers to plan, develop, teach and review pre-accredited courses. </a:t>
            </a:r>
          </a:p>
          <a:p>
            <a:endParaRPr lang="en-AU"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6782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6EF4-868D-97A0-630A-B9F2289B51AA}"/>
              </a:ext>
            </a:extLst>
          </p:cNvPr>
          <p:cNvSpPr>
            <a:spLocks noGrp="1"/>
          </p:cNvSpPr>
          <p:nvPr>
            <p:ph type="title"/>
          </p:nvPr>
        </p:nvSpPr>
        <p:spPr/>
        <p:txBody>
          <a:bodyPr>
            <a:normAutofit/>
          </a:bodyPr>
          <a:lstStyle/>
          <a:p>
            <a:pPr algn="ctr"/>
            <a:r>
              <a:rPr lang="en-US" sz="3200" dirty="0">
                <a:solidFill>
                  <a:schemeClr val="tx1"/>
                </a:solidFill>
                <a:latin typeface="Calibri Light" panose="020F0302020204030204" pitchFamily="34" charset="0"/>
                <a:cs typeface="Calibri Light" panose="020F0302020204030204" pitchFamily="34" charset="0"/>
              </a:rPr>
              <a:t>THE PRE-ACCREDITED QUALITY FRAMEWORK</a:t>
            </a:r>
            <a:endParaRPr lang="en-AU" sz="3200" dirty="0"/>
          </a:p>
        </p:txBody>
      </p:sp>
      <p:sp>
        <p:nvSpPr>
          <p:cNvPr id="3" name="Content Placeholder 2">
            <a:extLst>
              <a:ext uri="{FF2B5EF4-FFF2-40B4-BE49-F238E27FC236}">
                <a16:creationId xmlns:a16="http://schemas.microsoft.com/office/drawing/2014/main" id="{79602C06-7637-984A-4D3F-AEF2DE32958B}"/>
              </a:ext>
            </a:extLst>
          </p:cNvPr>
          <p:cNvSpPr>
            <a:spLocks noGrp="1"/>
          </p:cNvSpPr>
          <p:nvPr>
            <p:ph idx="1"/>
          </p:nvPr>
        </p:nvSpPr>
        <p:spPr>
          <a:xfrm>
            <a:off x="341313" y="1249772"/>
            <a:ext cx="8461374" cy="4608514"/>
          </a:xfrm>
        </p:spPr>
        <p:txBody>
          <a:bodyPr>
            <a:normAutofit lnSpcReduction="10000"/>
          </a:bodyPr>
          <a:lstStyle/>
          <a:p>
            <a:pPr>
              <a:spcAft>
                <a:spcPts val="600"/>
              </a:spcAft>
            </a:pPr>
            <a:r>
              <a:rPr lang="en-AU" sz="1800" dirty="0">
                <a:effectLst/>
                <a:latin typeface="Calibri" panose="020F0502020204030204" pitchFamily="34" charset="0"/>
                <a:ea typeface="Arial" panose="020B0604020202020204" pitchFamily="34" charset="0"/>
                <a:cs typeface="Calibri" panose="020F0502020204030204" pitchFamily="34" charset="0"/>
              </a:rPr>
              <a:t>Pre-accredited modules (courses) must be designed and delivered in accordance with the Pre-accredited Quality Framework</a:t>
            </a:r>
            <a:r>
              <a:rPr lang="en-AU" sz="1800" dirty="0">
                <a:solidFill>
                  <a:srgbClr val="0563C1"/>
                </a:solidFill>
                <a:effectLst/>
                <a:latin typeface="Calibri" panose="020F0502020204030204" pitchFamily="34" charset="0"/>
                <a:ea typeface="Arial" panose="020B0604020202020204" pitchFamily="34" charset="0"/>
                <a:cs typeface="Calibri" panose="020F0502020204030204" pitchFamily="34" charset="0"/>
              </a:rPr>
              <a:t> </a:t>
            </a:r>
            <a:r>
              <a:rPr lang="en-AU" sz="1800" dirty="0">
                <a:solidFill>
                  <a:srgbClr val="004EA8"/>
                </a:solidFill>
                <a:effectLst/>
                <a:latin typeface="Calibri" panose="020F0502020204030204" pitchFamily="34" charset="0"/>
                <a:ea typeface="Arial" panose="020B0604020202020204" pitchFamily="34" charset="0"/>
                <a:cs typeface="Calibri" panose="020F0502020204030204" pitchFamily="34" charset="0"/>
              </a:rPr>
              <a:t>(</a:t>
            </a:r>
            <a:r>
              <a:rPr lang="en-AU" sz="1800" dirty="0">
                <a:solidFill>
                  <a:srgbClr val="004EA8"/>
                </a:solidFill>
                <a:effectLst/>
                <a:latin typeface="Calibri" panose="020F0502020204030204" pitchFamily="34" charset="0"/>
                <a:ea typeface="Arial" panose="020B0604020202020204" pitchFamily="34" charset="0"/>
                <a:cs typeface="Calibri" panose="020F0502020204030204" pitchFamily="34" charset="0"/>
                <a:hlinkClick r:id="rId3"/>
              </a:rPr>
              <a:t>PQF</a:t>
            </a:r>
            <a:r>
              <a:rPr lang="en-AU" sz="1800" dirty="0">
                <a:solidFill>
                  <a:srgbClr val="004EA8"/>
                </a:solidFill>
                <a:effectLst/>
                <a:latin typeface="Calibri" panose="020F0502020204030204" pitchFamily="34" charset="0"/>
                <a:ea typeface="Arial" panose="020B0604020202020204" pitchFamily="34" charset="0"/>
                <a:cs typeface="Calibri" panose="020F0502020204030204" pitchFamily="34" charset="0"/>
              </a:rPr>
              <a:t>)</a:t>
            </a:r>
            <a:r>
              <a:rPr lang="en-AU" sz="1800" dirty="0">
                <a:solidFill>
                  <a:srgbClr val="0563C1"/>
                </a:solidFill>
                <a:effectLst/>
                <a:latin typeface="Calibri" panose="020F0502020204030204" pitchFamily="34" charset="0"/>
                <a:ea typeface="Arial" panose="020B0604020202020204" pitchFamily="34" charset="0"/>
                <a:cs typeface="Calibri" panose="020F0502020204030204" pitchFamily="34" charset="0"/>
              </a:rPr>
              <a:t>,</a:t>
            </a:r>
            <a:r>
              <a:rPr lang="en-AU" sz="1800" dirty="0">
                <a:effectLst/>
                <a:latin typeface="Calibri" panose="020F0502020204030204" pitchFamily="34" charset="0"/>
                <a:ea typeface="Arial" panose="020B0604020202020204" pitchFamily="34" charset="0"/>
                <a:cs typeface="Calibri" panose="020F0502020204030204" pitchFamily="34" charset="0"/>
              </a:rPr>
              <a:t> using the required tools and principles, to be eligible for funding. These include:</a:t>
            </a:r>
          </a:p>
          <a:p>
            <a:pPr marL="342900" lvl="0" indent="-342900">
              <a:lnSpc>
                <a:spcPct val="150000"/>
              </a:lnSpc>
              <a:spcBef>
                <a:spcPts val="600"/>
              </a:spcBef>
              <a:spcAft>
                <a:spcPts val="300"/>
              </a:spcAft>
              <a:buFont typeface="Symbol" panose="05050102010706020507" pitchFamily="18" charset="2"/>
              <a:buChar char=""/>
            </a:pPr>
            <a:r>
              <a:rPr kumimoji="0" lang="en-AU" sz="1800" b="0" i="0" u="none" strike="noStrike" kern="1200" cap="none" spc="0" normalizeH="0" baseline="0" noProof="0" dirty="0">
                <a:ln>
                  <a:noFill/>
                </a:ln>
                <a:effectLst/>
                <a:uLnTx/>
                <a:uFillTx/>
                <a:latin typeface="Calibri" panose="020F0502020204030204" pitchFamily="34" charset="0"/>
                <a:ea typeface="Arial" panose="020B0604020202020204" pitchFamily="34" charset="0"/>
                <a:cs typeface="Calibri" panose="020F0502020204030204" pitchFamily="34" charset="0"/>
              </a:rPr>
              <a:t>centrally developed modules (courses)</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50000"/>
              </a:lnSpc>
              <a:spcBef>
                <a:spcPts val="600"/>
              </a:spcBef>
              <a:spcAft>
                <a:spcPts val="300"/>
              </a:spcAft>
              <a:buFont typeface="Symbol" panose="05050102010706020507" pitchFamily="18" charset="2"/>
              <a:buChar char=""/>
            </a:pPr>
            <a:r>
              <a:rPr lang="en-AU" sz="1800" dirty="0">
                <a:effectLst/>
                <a:latin typeface="Calibri" panose="020F0502020204030204" pitchFamily="34" charset="0"/>
                <a:ea typeface="Times New Roman" panose="02020603050405020304" pitchFamily="18" charset="0"/>
                <a:cs typeface="Calibri" panose="020F0502020204030204" pitchFamily="34" charset="0"/>
              </a:rPr>
              <a:t>modified centrally developed modules (more than 30% change is a new locally developed module)</a:t>
            </a:r>
            <a:endParaRPr lang="en-AU" sz="18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50000"/>
              </a:lnSpc>
              <a:spcBef>
                <a:spcPts val="600"/>
              </a:spcBef>
              <a:spcAft>
                <a:spcPts val="300"/>
              </a:spcAft>
              <a:buFont typeface="Symbol" panose="05050102010706020507" pitchFamily="18" charset="2"/>
              <a:buChar char=""/>
            </a:pPr>
            <a:r>
              <a:rPr lang="en-AU" sz="1800" dirty="0">
                <a:effectLst/>
                <a:latin typeface="Calibri" panose="020F0502020204030204" pitchFamily="34" charset="0"/>
                <a:ea typeface="Times New Roman" panose="02020603050405020304" pitchFamily="18" charset="0"/>
                <a:cs typeface="Calibri" panose="020F0502020204030204" pitchFamily="34" charset="0"/>
              </a:rPr>
              <a:t>new locally developed modules</a:t>
            </a:r>
            <a:endParaRPr lang="en-AU" sz="18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50000"/>
              </a:lnSpc>
              <a:spcBef>
                <a:spcPts val="600"/>
              </a:spcBef>
              <a:spcAft>
                <a:spcPts val="300"/>
              </a:spcAft>
              <a:buFont typeface="Symbol" panose="05050102010706020507" pitchFamily="18" charset="2"/>
              <a:buChar char=""/>
            </a:pPr>
            <a:r>
              <a:rPr lang="en-AU" sz="1800" dirty="0">
                <a:effectLst/>
                <a:latin typeface="Calibri" panose="020F0502020204030204" pitchFamily="34" charset="0"/>
                <a:ea typeface="Times New Roman" panose="02020603050405020304" pitchFamily="18" charset="0"/>
                <a:cs typeface="Calibri" panose="020F0502020204030204" pitchFamily="34" charset="0"/>
              </a:rPr>
              <a:t>existing locally developed modules.</a:t>
            </a:r>
            <a:endParaRPr lang="en-AU" sz="1800" dirty="0">
              <a:effectLst/>
              <a:latin typeface="Calibri" panose="020F0502020204030204" pitchFamily="34" charset="0"/>
              <a:ea typeface="Arial" panose="020B0604020202020204" pitchFamily="34" charset="0"/>
              <a:cs typeface="Calibri" panose="020F0502020204030204" pitchFamily="34" charset="0"/>
            </a:endParaRPr>
          </a:p>
          <a:p>
            <a:r>
              <a:rPr lang="en-AU" sz="1800" dirty="0">
                <a:latin typeface="Calibri" panose="020F0502020204030204" pitchFamily="34" charset="0"/>
                <a:ea typeface="Arial" panose="020B0604020202020204" pitchFamily="34" charset="0"/>
                <a:cs typeface="Calibri" panose="020F0502020204030204" pitchFamily="34" charset="0"/>
              </a:rPr>
              <a:t>The c</a:t>
            </a:r>
            <a:r>
              <a:rPr kumimoji="0" lang="en-AU" sz="1800" b="0" i="0" u="none" strike="noStrike" kern="1200" cap="none" spc="0" normalizeH="0" baseline="0" noProof="0" dirty="0">
                <a:ln>
                  <a:noFill/>
                </a:ln>
                <a:effectLst/>
                <a:uLnTx/>
                <a:uFillTx/>
                <a:latin typeface="Calibri" panose="020F0502020204030204" pitchFamily="34" charset="0"/>
                <a:ea typeface="Arial" panose="020B0604020202020204" pitchFamily="34" charset="0"/>
                <a:cs typeface="Calibri" panose="020F0502020204030204" pitchFamily="34" charset="0"/>
              </a:rPr>
              <a:t>entrally developed modules (courses) have been developed to align with PQF requirements and have been subject to a centralised quality assurance process. Providers are encouraged to use these quality-assured and centrally developed curriculum and resources.</a:t>
            </a:r>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551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CF00C7-A87C-4262-8E7A-5BEB7169CED9}"/>
              </a:ext>
            </a:extLst>
          </p:cNvPr>
          <p:cNvSpPr>
            <a:spLocks noGrp="1"/>
          </p:cNvSpPr>
          <p:nvPr>
            <p:ph type="body" idx="1"/>
          </p:nvPr>
        </p:nvSpPr>
        <p:spPr/>
        <p:txBody>
          <a:bodyPr>
            <a:normAutofit/>
          </a:bodyPr>
          <a:lstStyle/>
          <a:p>
            <a:r>
              <a:rPr lang="en-AU" dirty="0"/>
              <a:t>ACFE TRAINING DELIVERY EXPRESSION OF INTEREST PROCESS AND TIMELINE</a:t>
            </a:r>
          </a:p>
        </p:txBody>
      </p:sp>
    </p:spTree>
    <p:extLst>
      <p:ext uri="{BB962C8B-B14F-4D97-AF65-F5344CB8AC3E}">
        <p14:creationId xmlns:p14="http://schemas.microsoft.com/office/powerpoint/2010/main" val="3859623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25" y="382268"/>
            <a:ext cx="8460150" cy="636078"/>
          </a:xfrm>
        </p:spPr>
        <p:txBody>
          <a:bodyPr>
            <a:noAutofit/>
          </a:bodyPr>
          <a:lstStyle/>
          <a:p>
            <a:pPr algn="ctr"/>
            <a:r>
              <a:rPr lang="en-AU" sz="3200" dirty="0">
                <a:solidFill>
                  <a:schemeClr val="tx1"/>
                </a:solidFill>
                <a:latin typeface="Calibri Light" panose="020F0302020204030204" pitchFamily="34" charset="0"/>
                <a:cs typeface="Calibri Light" panose="020F0302020204030204" pitchFamily="34" charset="0"/>
              </a:rPr>
              <a:t>PROVIDER ELIGIBILITY</a:t>
            </a:r>
          </a:p>
        </p:txBody>
      </p:sp>
      <p:sp>
        <p:nvSpPr>
          <p:cNvPr id="6" name="Rectangle 5"/>
          <p:cNvSpPr/>
          <p:nvPr/>
        </p:nvSpPr>
        <p:spPr>
          <a:xfrm>
            <a:off x="521520" y="1017092"/>
            <a:ext cx="8035925" cy="830997"/>
          </a:xfrm>
          <a:prstGeom prst="rect">
            <a:avLst/>
          </a:prstGeom>
        </p:spPr>
        <p:txBody>
          <a:bodyPr wrap="square">
            <a:spAutoFit/>
          </a:bodyPr>
          <a:lstStyle/>
          <a:p>
            <a:pPr lvl="0">
              <a:spcBef>
                <a:spcPts val="600"/>
              </a:spcBef>
              <a:spcAft>
                <a:spcPts val="1200"/>
              </a:spcAft>
            </a:pPr>
            <a:r>
              <a:rPr lang="en-AU" sz="2400" dirty="0">
                <a:latin typeface="Calibri Light" panose="020F0302020204030204" pitchFamily="34" charset="0"/>
                <a:cs typeface="Calibri Light" panose="020F0302020204030204" pitchFamily="34" charset="0"/>
              </a:rPr>
              <a:t>To be eligible to receive funding for government subsidised pre-accredited training, providers </a:t>
            </a:r>
            <a:r>
              <a:rPr lang="en-AU" sz="2400" b="1" dirty="0">
                <a:latin typeface="Calibri Light" panose="020F0302020204030204" pitchFamily="34" charset="0"/>
                <a:cs typeface="Calibri Light" panose="020F0302020204030204" pitchFamily="34" charset="0"/>
              </a:rPr>
              <a:t>must have:</a:t>
            </a:r>
          </a:p>
        </p:txBody>
      </p:sp>
      <p:graphicFrame>
        <p:nvGraphicFramePr>
          <p:cNvPr id="8" name="Diagram 7">
            <a:extLst>
              <a:ext uri="{FF2B5EF4-FFF2-40B4-BE49-F238E27FC236}">
                <a16:creationId xmlns:a16="http://schemas.microsoft.com/office/drawing/2014/main" id="{BC30DDA5-265C-47F4-98D1-37EB6B6A02DF}"/>
              </a:ext>
            </a:extLst>
          </p:cNvPr>
          <p:cNvGraphicFramePr/>
          <p:nvPr>
            <p:extLst>
              <p:ext uri="{D42A27DB-BD31-4B8C-83A1-F6EECF244321}">
                <p14:modId xmlns:p14="http://schemas.microsoft.com/office/powerpoint/2010/main" val="1919641141"/>
              </p:ext>
            </p:extLst>
          </p:nvPr>
        </p:nvGraphicFramePr>
        <p:xfrm>
          <a:off x="429790" y="1023317"/>
          <a:ext cx="8219383" cy="5130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ight Triangle 9">
            <a:extLst>
              <a:ext uri="{FF2B5EF4-FFF2-40B4-BE49-F238E27FC236}">
                <a16:creationId xmlns:a16="http://schemas.microsoft.com/office/drawing/2014/main" id="{C6B87DFC-4C50-43B1-95D0-4A90E36FC79A}"/>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6381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261387"/>
            <a:ext cx="8460150" cy="905184"/>
          </a:xfrm>
        </p:spPr>
        <p:txBody>
          <a:bodyPr>
            <a:noAutofit/>
          </a:bodyPr>
          <a:lstStyle/>
          <a:p>
            <a:pPr algn="ctr"/>
            <a:r>
              <a:rPr lang="en-GB" sz="3200" cap="all" dirty="0">
                <a:solidFill>
                  <a:schemeClr val="tx1"/>
                </a:solidFill>
                <a:latin typeface="Calibri Light" panose="020F0302020204030204" pitchFamily="34" charset="0"/>
                <a:cs typeface="Calibri Light" panose="020F0302020204030204" pitchFamily="34" charset="0"/>
              </a:rPr>
              <a:t>LEARNER ELIGIBILITY</a:t>
            </a:r>
            <a:endParaRPr lang="en-US" sz="3200" dirty="0">
              <a:solidFill>
                <a:schemeClr val="tx1"/>
              </a:solidFill>
              <a:latin typeface="Calibri Light" panose="020F0302020204030204" pitchFamily="34" charset="0"/>
              <a:cs typeface="Calibri Light" panose="020F0302020204030204" pitchFamily="34" charset="0"/>
            </a:endParaRPr>
          </a:p>
        </p:txBody>
      </p:sp>
      <p:pic>
        <p:nvPicPr>
          <p:cNvPr id="5" name="Picture 4"/>
          <p:cNvPicPr>
            <a:picLocks noChangeAspect="1"/>
          </p:cNvPicPr>
          <p:nvPr/>
        </p:nvPicPr>
        <p:blipFill rotWithShape="1">
          <a:blip r:embed="rId3"/>
          <a:srcRect l="70302"/>
          <a:stretch/>
        </p:blipFill>
        <p:spPr>
          <a:xfrm>
            <a:off x="3173499" y="3284538"/>
            <a:ext cx="1380427" cy="28448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4196498304"/>
              </p:ext>
            </p:extLst>
          </p:nvPr>
        </p:nvGraphicFramePr>
        <p:xfrm>
          <a:off x="285397" y="4063239"/>
          <a:ext cx="8420193" cy="2186910"/>
        </p:xfrm>
        <a:graphic>
          <a:graphicData uri="http://schemas.openxmlformats.org/drawingml/2006/table">
            <a:tbl>
              <a:tblPr firstRow="1" firstCol="1" bandRow="1">
                <a:tableStyleId>{7DF18680-E054-41AD-8BC1-D1AEF772440D}</a:tableStyleId>
              </a:tblPr>
              <a:tblGrid>
                <a:gridCol w="303276">
                  <a:extLst>
                    <a:ext uri="{9D8B030D-6E8A-4147-A177-3AD203B41FA5}">
                      <a16:colId xmlns:a16="http://schemas.microsoft.com/office/drawing/2014/main" val="3400318070"/>
                    </a:ext>
                  </a:extLst>
                </a:gridCol>
                <a:gridCol w="6345193">
                  <a:extLst>
                    <a:ext uri="{9D8B030D-6E8A-4147-A177-3AD203B41FA5}">
                      <a16:colId xmlns:a16="http://schemas.microsoft.com/office/drawing/2014/main" val="155063466"/>
                    </a:ext>
                  </a:extLst>
                </a:gridCol>
                <a:gridCol w="801859">
                  <a:extLst>
                    <a:ext uri="{9D8B030D-6E8A-4147-A177-3AD203B41FA5}">
                      <a16:colId xmlns:a16="http://schemas.microsoft.com/office/drawing/2014/main" val="4225739274"/>
                    </a:ext>
                  </a:extLst>
                </a:gridCol>
                <a:gridCol w="969865">
                  <a:extLst>
                    <a:ext uri="{9D8B030D-6E8A-4147-A177-3AD203B41FA5}">
                      <a16:colId xmlns:a16="http://schemas.microsoft.com/office/drawing/2014/main" val="4111786732"/>
                    </a:ext>
                  </a:extLst>
                </a:gridCol>
              </a:tblGrid>
              <a:tr h="221378">
                <a:tc>
                  <a:txBody>
                    <a:bodyPr/>
                    <a:lstStyle/>
                    <a:p>
                      <a:pPr algn="ctr">
                        <a:lnSpc>
                          <a:spcPts val="1300"/>
                        </a:lnSpc>
                        <a:spcBef>
                          <a:spcPts val="600"/>
                        </a:spcBef>
                        <a:spcAft>
                          <a:spcPts val="0"/>
                        </a:spcAft>
                      </a:pPr>
                      <a:r>
                        <a:rPr lang="en-US" sz="1200" cap="all" dirty="0">
                          <a:effectLst/>
                        </a:rPr>
                        <a:t> </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r>
                        <a:rPr lang="en-US" sz="1200" cap="all" dirty="0">
                          <a:effectLst/>
                        </a:rPr>
                        <a:t> </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r>
                        <a:rPr lang="en-US" sz="1200" dirty="0">
                          <a:effectLst/>
                          <a:latin typeface="Calibri Light" panose="020F0302020204030204" pitchFamily="34" charset="0"/>
                          <a:cs typeface="Calibri Light" panose="020F0302020204030204" pitchFamily="34" charset="0"/>
                        </a:rPr>
                        <a:t>ELIGIBILE</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tc>
                <a:tc>
                  <a:txBody>
                    <a:bodyPr/>
                    <a:lstStyle/>
                    <a:p>
                      <a:pPr algn="ctr">
                        <a:lnSpc>
                          <a:spcPts val="1300"/>
                        </a:lnSpc>
                        <a:spcBef>
                          <a:spcPts val="600"/>
                        </a:spcBef>
                        <a:spcAft>
                          <a:spcPts val="0"/>
                        </a:spcAft>
                      </a:pPr>
                      <a:r>
                        <a:rPr lang="en-US" sz="1200" dirty="0">
                          <a:effectLst/>
                          <a:latin typeface="Calibri Light" panose="020F0302020204030204" pitchFamily="34" charset="0"/>
                          <a:cs typeface="Calibri Light" panose="020F0302020204030204" pitchFamily="34" charset="0"/>
                        </a:rPr>
                        <a:t>NOT ELIGIBLE</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tc>
                <a:extLst>
                  <a:ext uri="{0D108BD9-81ED-4DB2-BD59-A6C34878D82A}">
                    <a16:rowId xmlns:a16="http://schemas.microsoft.com/office/drawing/2014/main" val="3374987699"/>
                  </a:ext>
                </a:extLst>
              </a:tr>
              <a:tr h="380098">
                <a:tc rowSpan="4">
                  <a:txBody>
                    <a:bodyPr/>
                    <a:lstStyle/>
                    <a:p>
                      <a:pPr marL="71755" marR="71755" lvl="0" indent="0" algn="ctr" defTabSz="914400" rtl="0" eaLnBrk="1" fontAlgn="auto" latinLnBrk="0" hangingPunct="1">
                        <a:lnSpc>
                          <a:spcPts val="1300"/>
                        </a:lnSpc>
                        <a:spcBef>
                          <a:spcPts val="600"/>
                        </a:spcBef>
                        <a:spcAft>
                          <a:spcPts val="0"/>
                        </a:spcAft>
                        <a:buClrTx/>
                        <a:buSzTx/>
                        <a:buFontTx/>
                        <a:buNone/>
                        <a:tabLst/>
                        <a:defRPr/>
                      </a:pPr>
                      <a:r>
                        <a:rPr lang="en-US" sz="1300" dirty="0">
                          <a:effectLst/>
                          <a:latin typeface="Calibri Light" panose="020F0302020204030204" pitchFamily="34" charset="0"/>
                          <a:cs typeface="Calibri Light" panose="020F0302020204030204" pitchFamily="34" charset="0"/>
                        </a:rPr>
                        <a:t>INELIGIBLE LEARNERS </a:t>
                      </a:r>
                      <a:endParaRPr lang="en-AU" sz="1300" dirty="0">
                        <a:effectLst/>
                        <a:latin typeface="Calibri Light" panose="020F0302020204030204" pitchFamily="34" charset="0"/>
                        <a:ea typeface="+mn-ea"/>
                        <a:cs typeface="Calibri Light" panose="020F0302020204030204" pitchFamily="34" charset="0"/>
                      </a:endParaRPr>
                    </a:p>
                  </a:txBody>
                  <a:tcPr marL="68580" marR="68580" marT="0" marB="0" vert="vert270" anchor="ctr"/>
                </a:tc>
                <a:tc>
                  <a:txBody>
                    <a:bodyPr/>
                    <a:lstStyle/>
                    <a:p>
                      <a:pPr>
                        <a:spcAft>
                          <a:spcPts val="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A prisoner held at a prison, within the meaning of the </a:t>
                      </a:r>
                      <a:r>
                        <a:rPr lang="en-AU" sz="1350" i="1" kern="1200" dirty="0">
                          <a:solidFill>
                            <a:schemeClr val="dk1"/>
                          </a:solidFill>
                          <a:effectLst/>
                          <a:latin typeface="Calibri Light" panose="020F0302020204030204" pitchFamily="34" charset="0"/>
                          <a:ea typeface="+mn-ea"/>
                          <a:cs typeface="Calibri Light" panose="020F0302020204030204" pitchFamily="34" charset="0"/>
                        </a:rPr>
                        <a:t>Corrections Act 1986.</a:t>
                      </a:r>
                    </a:p>
                  </a:txBody>
                  <a:tcPr marL="68580" marR="68580" marT="0" marB="0" anchor="ctr"/>
                </a:tc>
                <a:tc>
                  <a:txBody>
                    <a:bodyPr/>
                    <a:lstStyle/>
                    <a:p>
                      <a:pPr marL="0" indent="0" algn="ctr">
                        <a:lnSpc>
                          <a:spcPts val="1300"/>
                        </a:lnSpc>
                        <a:spcBef>
                          <a:spcPts val="600"/>
                        </a:spcBef>
                        <a:spcAft>
                          <a:spcPts val="0"/>
                        </a:spcAft>
                        <a:buFont typeface="Wingdings" panose="05000000000000000000" pitchFamily="2" charset="2"/>
                        <a:buNone/>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0"/>
                        </a:spcBef>
                        <a:spcAft>
                          <a:spcPts val="0"/>
                        </a:spcAft>
                      </a:pPr>
                      <a:r>
                        <a:rPr lang="en-AU" sz="1800" b="1" kern="1200" cap="all" dirty="0">
                          <a:solidFill>
                            <a:schemeClr val="dk1"/>
                          </a:solidFill>
                          <a:effectLst/>
                          <a:latin typeface="+mn-lt"/>
                          <a:ea typeface="+mn-ea"/>
                          <a:cs typeface="+mn-cs"/>
                          <a:sym typeface="Wingdings" panose="05000000000000000000" pitchFamily="2" charset="2"/>
                        </a:rPr>
                        <a:t></a:t>
                      </a: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2366333332"/>
                  </a:ext>
                </a:extLst>
              </a:tr>
              <a:tr h="475092">
                <a:tc vMerge="1">
                  <a:txBody>
                    <a:bodyPr/>
                    <a:lstStyle/>
                    <a:p>
                      <a:endParaRPr lang="en-AU"/>
                    </a:p>
                  </a:txBody>
                  <a:tcPr/>
                </a:tc>
                <a:tc>
                  <a:txBody>
                    <a:bodyPr/>
                    <a:lstStyle/>
                    <a:p>
                      <a:pPr>
                        <a:lnSpc>
                          <a:spcPct val="100000"/>
                        </a:lnSpc>
                        <a:spcBef>
                          <a:spcPts val="600"/>
                        </a:spcBef>
                        <a:spcAft>
                          <a:spcPts val="0"/>
                        </a:spcAft>
                      </a:pPr>
                      <a:r>
                        <a:rPr lang="en-AU" sz="1350" kern="1200">
                          <a:solidFill>
                            <a:schemeClr val="dk1"/>
                          </a:solidFill>
                          <a:effectLst/>
                          <a:latin typeface="Calibri Light" panose="020F0302020204030204" pitchFamily="34" charset="0"/>
                          <a:ea typeface="+mn-ea"/>
                          <a:cs typeface="Calibri Light" panose="020F0302020204030204" pitchFamily="34" charset="0"/>
                        </a:rPr>
                        <a:t>Detained under the </a:t>
                      </a:r>
                      <a:r>
                        <a:rPr lang="en-AU" sz="1350" i="1" kern="1200">
                          <a:solidFill>
                            <a:schemeClr val="dk1"/>
                          </a:solidFill>
                          <a:effectLst/>
                          <a:latin typeface="Calibri Light" panose="020F0302020204030204" pitchFamily="34" charset="0"/>
                          <a:ea typeface="+mn-ea"/>
                          <a:cs typeface="Calibri Light" panose="020F0302020204030204" pitchFamily="34" charset="0"/>
                        </a:rPr>
                        <a:t>Mental Health Act 1986</a:t>
                      </a:r>
                      <a:r>
                        <a:rPr lang="en-AU" sz="1350" kern="1200">
                          <a:solidFill>
                            <a:schemeClr val="dk1"/>
                          </a:solidFill>
                          <a:effectLst/>
                          <a:latin typeface="Calibri Light" panose="020F0302020204030204" pitchFamily="34" charset="0"/>
                          <a:ea typeface="+mn-ea"/>
                          <a:cs typeface="Calibri Light" panose="020F0302020204030204" pitchFamily="34" charset="0"/>
                        </a:rPr>
                        <a:t>; or the </a:t>
                      </a:r>
                      <a:r>
                        <a:rPr lang="en-AU" sz="1350" i="1" kern="1200">
                          <a:solidFill>
                            <a:schemeClr val="dk1"/>
                          </a:solidFill>
                          <a:effectLst/>
                          <a:latin typeface="Calibri Light" panose="020F0302020204030204" pitchFamily="34" charset="0"/>
                          <a:ea typeface="+mn-ea"/>
                          <a:cs typeface="Calibri Light" panose="020F0302020204030204" pitchFamily="34" charset="0"/>
                        </a:rPr>
                        <a:t>Crimes (Mental Impairment and Unfitness to be Tried) Act 1997</a:t>
                      </a:r>
                      <a:r>
                        <a:rPr lang="en-AU" sz="1350" kern="1200">
                          <a:solidFill>
                            <a:schemeClr val="dk1"/>
                          </a:solidFill>
                          <a:effectLst/>
                          <a:latin typeface="Calibri Light" panose="020F0302020204030204" pitchFamily="34" charset="0"/>
                          <a:ea typeface="+mn-ea"/>
                          <a:cs typeface="Calibri Light" panose="020F0302020204030204" pitchFamily="34" charset="0"/>
                        </a:rPr>
                        <a:t> or the </a:t>
                      </a:r>
                      <a:r>
                        <a:rPr lang="en-AU" sz="1350" i="1" kern="1200">
                          <a:solidFill>
                            <a:schemeClr val="dk1"/>
                          </a:solidFill>
                          <a:effectLst/>
                          <a:latin typeface="Calibri Light" panose="020F0302020204030204" pitchFamily="34" charset="0"/>
                          <a:ea typeface="+mn-ea"/>
                          <a:cs typeface="Calibri Light" panose="020F0302020204030204" pitchFamily="34" charset="0"/>
                        </a:rPr>
                        <a:t>Sentencing Act 1991 </a:t>
                      </a:r>
                      <a:r>
                        <a:rPr lang="en-AU" sz="1350" kern="1200">
                          <a:solidFill>
                            <a:schemeClr val="dk1"/>
                          </a:solidFill>
                          <a:effectLst/>
                          <a:latin typeface="Calibri Light" panose="020F0302020204030204" pitchFamily="34" charset="0"/>
                          <a:ea typeface="+mn-ea"/>
                          <a:cs typeface="Calibri Light" panose="020F0302020204030204" pitchFamily="34" charset="0"/>
                        </a:rPr>
                        <a:t>at the Thomas Embling Hospital.</a:t>
                      </a:r>
                      <a:endParaRPr lang="en-AU" sz="1350" kern="1200" dirty="0">
                        <a:solidFill>
                          <a:schemeClr val="dk1"/>
                        </a:solidFill>
                        <a:effectLst/>
                        <a:latin typeface="Calibri Light" panose="020F0302020204030204" pitchFamily="34" charset="0"/>
                        <a:ea typeface="+mn-ea"/>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lang="en-AU" sz="1800" b="1" kern="1200" cap="all" dirty="0">
                          <a:solidFill>
                            <a:schemeClr val="dk1"/>
                          </a:solidFill>
                          <a:effectLst/>
                          <a:latin typeface="+mn-lt"/>
                          <a:ea typeface="+mn-ea"/>
                          <a:cs typeface="+mn-cs"/>
                          <a:sym typeface="Wingdings" panose="05000000000000000000" pitchFamily="2" charset="2"/>
                        </a:rPr>
                        <a:t></a:t>
                      </a:r>
                      <a:endParaRPr lang="en-AU" sz="18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2388623949"/>
                  </a:ext>
                </a:extLst>
              </a:tr>
              <a:tr h="350994">
                <a:tc vMerge="1">
                  <a:txBody>
                    <a:bodyPr/>
                    <a:lstStyle/>
                    <a:p>
                      <a:endParaRPr lang="en-AU"/>
                    </a:p>
                  </a:txBody>
                  <a:tcPr/>
                </a:tc>
                <a:tc>
                  <a:txBody>
                    <a:bodyPr/>
                    <a:lstStyle/>
                    <a:p>
                      <a:pPr>
                        <a:lnSpc>
                          <a:spcPct val="100000"/>
                        </a:lnSpc>
                        <a:spcBef>
                          <a:spcPts val="600"/>
                        </a:spcBef>
                        <a:spcAft>
                          <a:spcPts val="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Detained (other than on weekend detention) under the </a:t>
                      </a:r>
                      <a:r>
                        <a:rPr lang="en-AU" sz="1350" i="1" kern="1200" dirty="0">
                          <a:solidFill>
                            <a:schemeClr val="dk1"/>
                          </a:solidFill>
                          <a:effectLst/>
                          <a:latin typeface="Calibri Light" panose="020F0302020204030204" pitchFamily="34" charset="0"/>
                          <a:ea typeface="+mn-ea"/>
                          <a:cs typeface="Calibri Light" panose="020F0302020204030204" pitchFamily="34" charset="0"/>
                        </a:rPr>
                        <a:t>Children, Youth and Families Act 2005</a:t>
                      </a:r>
                      <a:r>
                        <a:rPr lang="en-AU" sz="1350" kern="1200" dirty="0">
                          <a:solidFill>
                            <a:schemeClr val="dk1"/>
                          </a:solidFill>
                          <a:effectLst/>
                          <a:latin typeface="Calibri Light" panose="020F0302020204030204" pitchFamily="34" charset="0"/>
                          <a:ea typeface="+mn-ea"/>
                          <a:cs typeface="Calibri Light" panose="020F0302020204030204" pitchFamily="34" charset="0"/>
                        </a:rPr>
                        <a:t> or the </a:t>
                      </a:r>
                      <a:r>
                        <a:rPr lang="en-AU" sz="1350" i="1" kern="1200" dirty="0">
                          <a:solidFill>
                            <a:schemeClr val="dk1"/>
                          </a:solidFill>
                          <a:effectLst/>
                          <a:latin typeface="Calibri Light" panose="020F0302020204030204" pitchFamily="34" charset="0"/>
                          <a:ea typeface="+mn-ea"/>
                          <a:cs typeface="Calibri Light" panose="020F0302020204030204" pitchFamily="34" charset="0"/>
                        </a:rPr>
                        <a:t>Sentencing Act 1991</a:t>
                      </a:r>
                      <a:r>
                        <a:rPr lang="en-AU" sz="1350" kern="1200" dirty="0">
                          <a:solidFill>
                            <a:schemeClr val="dk1"/>
                          </a:solidFill>
                          <a:effectLst/>
                          <a:latin typeface="Calibri Light" panose="020F0302020204030204" pitchFamily="34" charset="0"/>
                          <a:ea typeface="+mn-ea"/>
                          <a:cs typeface="Calibri Light" panose="020F0302020204030204" pitchFamily="34" charset="0"/>
                        </a:rPr>
                        <a:t> or who is held on remand in the Malmsbury Juvenile Justice Centre or Parkville Youth Residential Centre.</a:t>
                      </a:r>
                    </a:p>
                  </a:txBody>
                  <a:tcPr marL="68580" marR="68580" marT="0" marB="0" anchor="ctr"/>
                </a:tc>
                <a:tc>
                  <a:txBody>
                    <a:bodyPr/>
                    <a:lstStyle/>
                    <a:p>
                      <a:pPr algn="ctr">
                        <a:lnSpc>
                          <a:spcPts val="1300"/>
                        </a:lnSpc>
                        <a:spcBef>
                          <a:spcPts val="600"/>
                        </a:spcBef>
                        <a:spcAft>
                          <a:spcPts val="0"/>
                        </a:spcAft>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lang="en-AU" sz="1800" b="1" kern="1200" cap="all" dirty="0">
                          <a:solidFill>
                            <a:schemeClr val="dk1"/>
                          </a:solidFill>
                          <a:effectLst/>
                          <a:latin typeface="+mn-lt"/>
                          <a:ea typeface="+mn-ea"/>
                          <a:cs typeface="+mn-cs"/>
                          <a:sym typeface="Wingdings" panose="05000000000000000000" pitchFamily="2" charset="2"/>
                        </a:rPr>
                        <a:t></a:t>
                      </a:r>
                      <a:endParaRPr lang="en-AU" sz="18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1371648736"/>
                  </a:ext>
                </a:extLst>
              </a:tr>
              <a:tr h="350994">
                <a:tc vMerge="1">
                  <a:txBody>
                    <a:bodyPr/>
                    <a:lstStyle/>
                    <a:p>
                      <a:endParaRPr lang="en-AU"/>
                    </a:p>
                  </a:txBody>
                  <a:tcPr/>
                </a:tc>
                <a:tc>
                  <a:txBody>
                    <a:bodyPr/>
                    <a:lstStyle/>
                    <a:p>
                      <a:pPr>
                        <a:spcAft>
                          <a:spcPts val="60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Non-citizenship/permanent residents and Asylum seekers not listed in the previous table.</a:t>
                      </a:r>
                    </a:p>
                  </a:txBody>
                  <a:tcPr marL="68580" marR="68580" marT="0" marB="0" anchor="ctr"/>
                </a:tc>
                <a:tc>
                  <a:txBody>
                    <a:bodyPr/>
                    <a:lstStyle/>
                    <a:p>
                      <a:pPr algn="ctr">
                        <a:lnSpc>
                          <a:spcPts val="1300"/>
                        </a:lnSpc>
                        <a:spcBef>
                          <a:spcPts val="600"/>
                        </a:spcBef>
                        <a:spcAft>
                          <a:spcPts val="0"/>
                        </a:spcAft>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lang="en-AU" sz="1800" b="1" kern="1200" cap="all" dirty="0">
                          <a:solidFill>
                            <a:schemeClr val="dk1"/>
                          </a:solidFill>
                          <a:effectLst/>
                          <a:latin typeface="+mn-lt"/>
                          <a:ea typeface="+mn-ea"/>
                          <a:cs typeface="+mn-cs"/>
                          <a:sym typeface="Wingdings" panose="05000000000000000000" pitchFamily="2" charset="2"/>
                        </a:rPr>
                        <a:t></a:t>
                      </a:r>
                      <a:endParaRPr lang="en-AU" sz="18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1573872542"/>
                  </a:ext>
                </a:extLst>
              </a:tr>
            </a:tbl>
          </a:graphicData>
        </a:graphic>
      </p:graphicFrame>
      <p:sp>
        <p:nvSpPr>
          <p:cNvPr id="11" name="Right Triangle 10">
            <a:extLst>
              <a:ext uri="{FF2B5EF4-FFF2-40B4-BE49-F238E27FC236}">
                <a16:creationId xmlns:a16="http://schemas.microsoft.com/office/drawing/2014/main" id="{EC2ABD6D-BB00-47DC-966E-C0DF6C644902}"/>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2676850730"/>
              </p:ext>
            </p:extLst>
          </p:nvPr>
        </p:nvGraphicFramePr>
        <p:xfrm>
          <a:off x="285396" y="696969"/>
          <a:ext cx="8420194" cy="3285531"/>
        </p:xfrm>
        <a:graphic>
          <a:graphicData uri="http://schemas.openxmlformats.org/drawingml/2006/table">
            <a:tbl>
              <a:tblPr firstRow="1" firstCol="1" bandRow="1">
                <a:tableStyleId>{5C22544A-7EE6-4342-B048-85BDC9FD1C3A}</a:tableStyleId>
              </a:tblPr>
              <a:tblGrid>
                <a:gridCol w="306788">
                  <a:extLst>
                    <a:ext uri="{9D8B030D-6E8A-4147-A177-3AD203B41FA5}">
                      <a16:colId xmlns:a16="http://schemas.microsoft.com/office/drawing/2014/main" val="977429286"/>
                    </a:ext>
                  </a:extLst>
                </a:gridCol>
                <a:gridCol w="6328334">
                  <a:extLst>
                    <a:ext uri="{9D8B030D-6E8A-4147-A177-3AD203B41FA5}">
                      <a16:colId xmlns:a16="http://schemas.microsoft.com/office/drawing/2014/main" val="3114519099"/>
                    </a:ext>
                  </a:extLst>
                </a:gridCol>
                <a:gridCol w="705497">
                  <a:extLst>
                    <a:ext uri="{9D8B030D-6E8A-4147-A177-3AD203B41FA5}">
                      <a16:colId xmlns:a16="http://schemas.microsoft.com/office/drawing/2014/main" val="1470840031"/>
                    </a:ext>
                  </a:extLst>
                </a:gridCol>
                <a:gridCol w="1079575">
                  <a:extLst>
                    <a:ext uri="{9D8B030D-6E8A-4147-A177-3AD203B41FA5}">
                      <a16:colId xmlns:a16="http://schemas.microsoft.com/office/drawing/2014/main" val="434486801"/>
                    </a:ext>
                  </a:extLst>
                </a:gridCol>
              </a:tblGrid>
              <a:tr h="212008">
                <a:tc>
                  <a:txBody>
                    <a:bodyPr/>
                    <a:lstStyle/>
                    <a:p>
                      <a:pPr algn="ctr">
                        <a:lnSpc>
                          <a:spcPts val="1300"/>
                        </a:lnSpc>
                        <a:spcBef>
                          <a:spcPts val="600"/>
                        </a:spcBef>
                        <a:spcAft>
                          <a:spcPts val="0"/>
                        </a:spcAft>
                      </a:pPr>
                      <a:r>
                        <a:rPr lang="en-US" sz="1200" cap="all" dirty="0">
                          <a:effectLst/>
                          <a:latin typeface="+mn-lt"/>
                          <a:cs typeface="Calibri Light" panose="020F0302020204030204" pitchFamily="34" charset="0"/>
                        </a:rPr>
                        <a:t> </a:t>
                      </a:r>
                      <a:endParaRPr lang="en-AU" sz="1200" dirty="0">
                        <a:effectLst/>
                        <a:latin typeface="+mn-lt"/>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r>
                        <a:rPr lang="en-US" sz="1200" cap="all" dirty="0">
                          <a:effectLst/>
                          <a:latin typeface="+mn-lt"/>
                          <a:cs typeface="Calibri Light" panose="020F0302020204030204" pitchFamily="34" charset="0"/>
                        </a:rPr>
                        <a:t> </a:t>
                      </a:r>
                      <a:endParaRPr lang="en-AU" sz="1200" dirty="0">
                        <a:effectLst/>
                        <a:latin typeface="+mn-lt"/>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r>
                        <a:rPr lang="en-US" sz="1200" dirty="0">
                          <a:effectLst/>
                          <a:latin typeface="Calibri Light" panose="020F0302020204030204" pitchFamily="34" charset="0"/>
                          <a:cs typeface="Calibri Light" panose="020F0302020204030204" pitchFamily="34" charset="0"/>
                        </a:rPr>
                        <a:t>ELIGIBILE</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tc>
                <a:tc>
                  <a:txBody>
                    <a:bodyPr/>
                    <a:lstStyle/>
                    <a:p>
                      <a:pPr algn="ctr">
                        <a:lnSpc>
                          <a:spcPts val="1300"/>
                        </a:lnSpc>
                        <a:spcBef>
                          <a:spcPts val="600"/>
                        </a:spcBef>
                        <a:spcAft>
                          <a:spcPts val="0"/>
                        </a:spcAft>
                      </a:pPr>
                      <a:r>
                        <a:rPr lang="en-US" sz="1200" dirty="0">
                          <a:effectLst/>
                          <a:latin typeface="Calibri Light" panose="020F0302020204030204" pitchFamily="34" charset="0"/>
                          <a:cs typeface="Calibri Light" panose="020F0302020204030204" pitchFamily="34" charset="0"/>
                        </a:rPr>
                        <a:t>NOT ELIGIBLE</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tc>
                <a:extLst>
                  <a:ext uri="{0D108BD9-81ED-4DB2-BD59-A6C34878D82A}">
                    <a16:rowId xmlns:a16="http://schemas.microsoft.com/office/drawing/2014/main" val="2971347435"/>
                  </a:ext>
                </a:extLst>
              </a:tr>
              <a:tr h="313445">
                <a:tc rowSpan="7">
                  <a:txBody>
                    <a:bodyPr/>
                    <a:lstStyle/>
                    <a:p>
                      <a:pPr marL="71755" marR="71755" algn="ctr">
                        <a:lnSpc>
                          <a:spcPts val="1300"/>
                        </a:lnSpc>
                        <a:spcBef>
                          <a:spcPts val="600"/>
                        </a:spcBef>
                        <a:spcAft>
                          <a:spcPts val="0"/>
                        </a:spcAft>
                      </a:pPr>
                      <a:r>
                        <a:rPr lang="en-US" sz="1300" cap="all" dirty="0">
                          <a:effectLst/>
                          <a:latin typeface="+mn-lt"/>
                          <a:cs typeface="Calibri Light" panose="020F0302020204030204" pitchFamily="34" charset="0"/>
                        </a:rPr>
                        <a:t>ELIGIBLE LEARNERS</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vert="vert270" anchor="ctr"/>
                </a:tc>
                <a:tc rowSpan="3">
                  <a:txBody>
                    <a:bodyPr/>
                    <a:lstStyle/>
                    <a:p>
                      <a:pPr>
                        <a:lnSpc>
                          <a:spcPts val="1300"/>
                        </a:lnSpc>
                        <a:spcBef>
                          <a:spcPts val="600"/>
                        </a:spcBef>
                        <a:spcAft>
                          <a:spcPts val="0"/>
                        </a:spcAft>
                      </a:pPr>
                      <a:r>
                        <a:rPr lang="en-US" sz="1350" dirty="0">
                          <a:effectLst/>
                          <a:latin typeface="Calibri Light" panose="020F0302020204030204" pitchFamily="34" charset="0"/>
                          <a:cs typeface="Calibri Light" panose="020F0302020204030204" pitchFamily="34" charset="0"/>
                        </a:rPr>
                        <a:t>Australian Citizen, or</a:t>
                      </a:r>
                    </a:p>
                    <a:p>
                      <a:pPr marL="285750" indent="-285750">
                        <a:lnSpc>
                          <a:spcPts val="1300"/>
                        </a:lnSpc>
                        <a:spcBef>
                          <a:spcPts val="600"/>
                        </a:spcBef>
                        <a:spcAft>
                          <a:spcPts val="0"/>
                        </a:spcAft>
                        <a:buFont typeface="Arial" panose="020B0604020202020204" pitchFamily="34" charset="0"/>
                        <a:buChar char="•"/>
                      </a:pPr>
                      <a:r>
                        <a:rPr lang="en-US" sz="1350" dirty="0">
                          <a:effectLst/>
                          <a:latin typeface="Calibri Light" panose="020F0302020204030204" pitchFamily="34" charset="0"/>
                          <a:cs typeface="Calibri Light" panose="020F0302020204030204" pitchFamily="34" charset="0"/>
                        </a:rPr>
                        <a:t>Holder of an Australian permanent visa</a:t>
                      </a:r>
                    </a:p>
                    <a:p>
                      <a:pPr marL="285750" indent="-285750">
                        <a:lnSpc>
                          <a:spcPts val="1300"/>
                        </a:lnSpc>
                        <a:spcBef>
                          <a:spcPts val="600"/>
                        </a:spcBef>
                        <a:spcAft>
                          <a:spcPts val="0"/>
                        </a:spcAft>
                        <a:buFont typeface="Arial" panose="020B0604020202020204" pitchFamily="34" charset="0"/>
                        <a:buChar char="•"/>
                      </a:pPr>
                      <a:r>
                        <a:rPr lang="en-US" sz="1350" dirty="0">
                          <a:effectLst/>
                          <a:latin typeface="Calibri Light" panose="020F0302020204030204" pitchFamily="34" charset="0"/>
                          <a:cs typeface="Calibri Light" panose="020F0302020204030204" pitchFamily="34" charset="0"/>
                        </a:rPr>
                        <a:t>New Zealand citizen</a:t>
                      </a:r>
                    </a:p>
                    <a:p>
                      <a:pPr marL="285750" indent="-285750">
                        <a:lnSpc>
                          <a:spcPts val="1300"/>
                        </a:lnSpc>
                        <a:spcBef>
                          <a:spcPts val="600"/>
                        </a:spcBef>
                        <a:spcAft>
                          <a:spcPts val="0"/>
                        </a:spcAft>
                        <a:buFont typeface="Arial" panose="020B0604020202020204" pitchFamily="34" charset="0"/>
                        <a:buChar char="•"/>
                      </a:pPr>
                      <a:r>
                        <a:rPr lang="en-AU" sz="1350" kern="1200" dirty="0">
                          <a:solidFill>
                            <a:schemeClr val="dk1"/>
                          </a:solidFill>
                          <a:effectLst/>
                          <a:latin typeface="Calibri Light" panose="020F0302020204030204" pitchFamily="34" charset="0"/>
                          <a:ea typeface="+mn-ea"/>
                          <a:cs typeface="Calibri Light" panose="020F0302020204030204" pitchFamily="34" charset="0"/>
                        </a:rPr>
                        <a:t>Asylum seekers holding valid visa that confers eligibility for Skills First training.</a:t>
                      </a:r>
                      <a:endParaRPr lang="en-AU" sz="1350" dirty="0">
                        <a:effectLst/>
                        <a:latin typeface="Calibri Light" panose="020F0302020204030204" pitchFamily="34" charset="0"/>
                        <a:cs typeface="Calibri Light" panose="020F0302020204030204" pitchFamily="34" charset="0"/>
                      </a:endParaRPr>
                    </a:p>
                  </a:txBody>
                  <a:tcPr marL="68580" marR="68580" marT="0" marB="0" anchor="ctr"/>
                </a:tc>
                <a:tc>
                  <a:txBody>
                    <a:body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tc>
                <a:extLst>
                  <a:ext uri="{0D108BD9-81ED-4DB2-BD59-A6C34878D82A}">
                    <a16:rowId xmlns:a16="http://schemas.microsoft.com/office/drawing/2014/main" val="552090620"/>
                  </a:ext>
                </a:extLst>
              </a:tr>
              <a:tr h="313445">
                <a:tc vMerge="1">
                  <a:txBody>
                    <a:bodyPr/>
                    <a:lstStyle/>
                    <a:p>
                      <a:endParaRPr lang="en-AU"/>
                    </a:p>
                  </a:txBody>
                  <a:tcPr/>
                </a:tc>
                <a:tc vMerge="1">
                  <a:txBody>
                    <a:bodyPr/>
                    <a:lstStyle/>
                    <a:p>
                      <a:pPr>
                        <a:lnSpc>
                          <a:spcPts val="1300"/>
                        </a:lnSpc>
                        <a:spcBef>
                          <a:spcPts val="600"/>
                        </a:spcBef>
                        <a:spcAft>
                          <a:spcPts val="0"/>
                        </a:spcAft>
                      </a:pPr>
                      <a:r>
                        <a:rPr lang="en-US" sz="1350" dirty="0">
                          <a:effectLst/>
                          <a:highlight>
                            <a:srgbClr val="FFFF00"/>
                          </a:highlight>
                          <a:latin typeface="Calibri" panose="020F0502020204030204" pitchFamily="34" charset="0"/>
                          <a:cs typeface="Calibri" panose="020F0502020204030204" pitchFamily="34" charset="0"/>
                        </a:rPr>
                        <a:t>Holder of an Australian permanent visa</a:t>
                      </a:r>
                    </a:p>
                  </a:txBody>
                  <a:tcPr marL="68580" marR="68580" marT="0" marB="0" anchor="ctr"/>
                </a:tc>
                <a:tc>
                  <a:txBody>
                    <a:body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tc>
                <a:extLst>
                  <a:ext uri="{0D108BD9-81ED-4DB2-BD59-A6C34878D82A}">
                    <a16:rowId xmlns:a16="http://schemas.microsoft.com/office/drawing/2014/main" val="1642187350"/>
                  </a:ext>
                </a:extLst>
              </a:tr>
              <a:tr h="345008">
                <a:tc vMerge="1">
                  <a:txBody>
                    <a:bodyPr/>
                    <a:lstStyle/>
                    <a:p>
                      <a:endParaRPr lang="en-AU"/>
                    </a:p>
                  </a:txBody>
                  <a:tcPr/>
                </a:tc>
                <a:tc vMerge="1">
                  <a:txBody>
                    <a:bodyPr/>
                    <a:lstStyle/>
                    <a:p>
                      <a:pPr>
                        <a:lnSpc>
                          <a:spcPts val="1300"/>
                        </a:lnSpc>
                        <a:spcBef>
                          <a:spcPts val="600"/>
                        </a:spcBef>
                        <a:spcAft>
                          <a:spcPts val="0"/>
                        </a:spcAft>
                      </a:pPr>
                      <a:r>
                        <a:rPr lang="en-US" sz="1350" dirty="0">
                          <a:effectLst/>
                          <a:highlight>
                            <a:srgbClr val="FFFF00"/>
                          </a:highlight>
                          <a:latin typeface="Calibri" panose="020F0502020204030204" pitchFamily="34" charset="0"/>
                          <a:cs typeface="Calibri" panose="020F0502020204030204" pitchFamily="34" charset="0"/>
                        </a:rPr>
                        <a:t>New Zealand citizen</a:t>
                      </a:r>
                      <a:endParaRPr lang="en-AU" sz="135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tc>
                <a:tc>
                  <a:txBody>
                    <a:bodyPr/>
                    <a:lstStyle/>
                    <a:p>
                      <a:pPr algn="ctr"/>
                      <a:endParaRPr lang="en-AU" sz="1300" dirty="0">
                        <a:latin typeface="+mn-lt"/>
                        <a:cs typeface="Calibri Light" panose="020F0302020204030204" pitchFamily="34" charset="0"/>
                      </a:endParaRPr>
                    </a:p>
                  </a:txBody>
                  <a:tcPr marL="68580" marR="68580" marT="0" marB="0"/>
                </a:tc>
                <a:extLst>
                  <a:ext uri="{0D108BD9-81ED-4DB2-BD59-A6C34878D82A}">
                    <a16:rowId xmlns:a16="http://schemas.microsoft.com/office/drawing/2014/main" val="2497663277"/>
                  </a:ext>
                </a:extLst>
              </a:tr>
              <a:tr h="313445">
                <a:tc vMerge="1">
                  <a:txBody>
                    <a:bodyPr/>
                    <a:lstStyle/>
                    <a:p>
                      <a:endParaRPr lang="en-AU"/>
                    </a:p>
                  </a:txBody>
                  <a:tcPr/>
                </a:tc>
                <a:tc>
                  <a:txBody>
                    <a:bodyPr/>
                    <a:lstStyle/>
                    <a:p>
                      <a:pPr>
                        <a:spcAft>
                          <a:spcPts val="600"/>
                        </a:spcAft>
                        <a:tabLst>
                          <a:tab pos="542925" algn="l"/>
                        </a:tabLst>
                      </a:pPr>
                      <a:r>
                        <a:rPr lang="en-AU" sz="1300" b="1" cap="all" dirty="0">
                          <a:solidFill>
                            <a:srgbClr val="004EA8"/>
                          </a:solidFill>
                          <a:effectLst/>
                          <a:latin typeface="Calibri Light" panose="020F0302020204030204" pitchFamily="34" charset="0"/>
                          <a:ea typeface="Times New Roman" panose="02020603050405020304" pitchFamily="18" charset="0"/>
                          <a:cs typeface="Calibri Light" panose="020F0302020204030204" pitchFamily="34" charset="0"/>
                        </a:rPr>
                        <a:t>AND:</a:t>
                      </a:r>
                      <a:endParaRPr lang="en-AU" sz="1350" kern="1200" dirty="0">
                        <a:solidFill>
                          <a:schemeClr val="dk1"/>
                        </a:solidFill>
                        <a:effectLst/>
                        <a:latin typeface="Calibri Light" panose="020F0302020204030204" pitchFamily="34" charset="0"/>
                        <a:ea typeface="+mn-ea"/>
                        <a:cs typeface="Calibri Light" panose="020F0302020204030204" pitchFamily="34" charset="0"/>
                      </a:endParaRPr>
                    </a:p>
                  </a:txBody>
                  <a:tcPr marL="68580" marR="68580" marT="0" marB="0" anchor="ctr"/>
                </a:tc>
                <a:tc>
                  <a:txBody>
                    <a:body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tc>
                <a:extLst>
                  <a:ext uri="{0D108BD9-81ED-4DB2-BD59-A6C34878D82A}">
                    <a16:rowId xmlns:a16="http://schemas.microsoft.com/office/drawing/2014/main" val="3189420067"/>
                  </a:ext>
                </a:extLst>
              </a:tr>
              <a:tr h="313445">
                <a:tc vMerge="1">
                  <a:txBody>
                    <a:bodyPr/>
                    <a:lstStyle/>
                    <a:p>
                      <a:endParaRPr lang="en-AU"/>
                    </a:p>
                  </a:txBody>
                  <a:tcPr/>
                </a:tc>
                <a:tc rowSpan="2">
                  <a:txBody>
                    <a:bodyPr/>
                    <a:lstStyle/>
                    <a:p>
                      <a:pPr marL="0" algn="l" defTabSz="914400" rtl="0" eaLnBrk="1" latinLnBrk="0" hangingPunct="1">
                        <a:lnSpc>
                          <a:spcPts val="1300"/>
                        </a:lnSpc>
                        <a:spcBef>
                          <a:spcPts val="600"/>
                        </a:spcBef>
                        <a:spcAft>
                          <a:spcPts val="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 </a:t>
                      </a:r>
                      <a:r>
                        <a:rPr lang="en-AU" sz="1350" b="1" kern="1200" dirty="0">
                          <a:solidFill>
                            <a:schemeClr val="dk1"/>
                          </a:solidFill>
                          <a:effectLst/>
                          <a:latin typeface="Calibri Light" panose="020F0302020204030204" pitchFamily="34" charset="0"/>
                          <a:ea typeface="+mn-ea"/>
                          <a:cs typeface="Calibri Light" panose="020F0302020204030204" pitchFamily="34" charset="0"/>
                        </a:rPr>
                        <a:t>Meets age requirement</a:t>
                      </a:r>
                    </a:p>
                    <a:p>
                      <a:pPr marL="285750" indent="-285750" algn="l" defTabSz="914400" rtl="0" eaLnBrk="1" latinLnBrk="0" hangingPunct="1">
                        <a:lnSpc>
                          <a:spcPts val="1300"/>
                        </a:lnSpc>
                        <a:spcBef>
                          <a:spcPts val="600"/>
                        </a:spcBef>
                        <a:spcAft>
                          <a:spcPts val="0"/>
                        </a:spcAft>
                        <a:buFont typeface="Arial" panose="020B0604020202020204" pitchFamily="34" charset="0"/>
                        <a:buChar char="•"/>
                      </a:pPr>
                      <a:r>
                        <a:rPr lang="en-AU" sz="1350" kern="1200" dirty="0">
                          <a:solidFill>
                            <a:schemeClr val="dk1"/>
                          </a:solidFill>
                          <a:effectLst/>
                          <a:latin typeface="Calibri Light" panose="020F0302020204030204" pitchFamily="34" charset="0"/>
                          <a:ea typeface="+mn-ea"/>
                          <a:cs typeface="Calibri Light" panose="020F0302020204030204" pitchFamily="34" charset="0"/>
                        </a:rPr>
                        <a:t>17 and over and not enrolled at school</a:t>
                      </a:r>
                    </a:p>
                    <a:p>
                      <a:pPr marL="285750" indent="-285750" algn="l" defTabSz="914400" rtl="0" eaLnBrk="1" latinLnBrk="0" hangingPunct="1">
                        <a:lnSpc>
                          <a:spcPts val="1300"/>
                        </a:lnSpc>
                        <a:spcBef>
                          <a:spcPts val="600"/>
                        </a:spcBef>
                        <a:spcAft>
                          <a:spcPts val="0"/>
                        </a:spcAft>
                        <a:buFont typeface="Arial" panose="020B0604020202020204" pitchFamily="34" charset="0"/>
                        <a:buChar char="•"/>
                      </a:pPr>
                      <a:r>
                        <a:rPr lang="en-AU" sz="1350" kern="1200" dirty="0">
                          <a:solidFill>
                            <a:schemeClr val="dk1"/>
                          </a:solidFill>
                          <a:effectLst/>
                          <a:latin typeface="Calibri Light" panose="020F0302020204030204" pitchFamily="34" charset="0"/>
                          <a:ea typeface="+mn-ea"/>
                          <a:cs typeface="Calibri Light" panose="020F0302020204030204" pitchFamily="34" charset="0"/>
                        </a:rPr>
                        <a:t>Under 17 and not enrolled at school with exemption.</a:t>
                      </a:r>
                    </a:p>
                  </a:txBody>
                  <a:tcPr marL="68580" marR="68580" marT="0" marB="0" anchor="ctr"/>
                </a:tc>
                <a:tc>
                  <a:txBody>
                    <a:body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p>
                  </a:txBody>
                  <a:tcPr marL="68580" marR="68580" marT="0" marB="0" anchor="ctr"/>
                </a:tc>
                <a:tc>
                  <a:txBody>
                    <a:bodyPr/>
                    <a:lstStyle/>
                    <a:p>
                      <a:pPr algn="ctr">
                        <a:lnSpc>
                          <a:spcPts val="1300"/>
                        </a:lnSpc>
                        <a:spcBef>
                          <a:spcPts val="600"/>
                        </a:spcBef>
                        <a:spcAft>
                          <a:spcPts val="0"/>
                        </a:spcAft>
                      </a:pPr>
                      <a:endParaRPr lang="en-US" sz="1300" cap="all" dirty="0">
                        <a:effectLst/>
                        <a:latin typeface="+mn-lt"/>
                        <a:cs typeface="Calibri Light" panose="020F0302020204030204" pitchFamily="34" charset="0"/>
                        <a:sym typeface="Wingdings" panose="05000000000000000000" pitchFamily="2" charset="2"/>
                      </a:endParaRPr>
                    </a:p>
                  </a:txBody>
                  <a:tcPr marL="68580" marR="68580" marT="0" marB="0"/>
                </a:tc>
                <a:extLst>
                  <a:ext uri="{0D108BD9-81ED-4DB2-BD59-A6C34878D82A}">
                    <a16:rowId xmlns:a16="http://schemas.microsoft.com/office/drawing/2014/main" val="2531681513"/>
                  </a:ext>
                </a:extLst>
              </a:tr>
              <a:tr h="626890">
                <a:tc vMerge="1">
                  <a:txBody>
                    <a:bodyPr/>
                    <a:lstStyle/>
                    <a:p>
                      <a:endParaRPr lang="en-AU"/>
                    </a:p>
                  </a:txBody>
                  <a:tcPr/>
                </a:tc>
                <a:tc vMerge="1">
                  <a:txBody>
                    <a:bodyPr/>
                    <a:lstStyle/>
                    <a:p>
                      <a:pPr marL="0" algn="l" defTabSz="914400" rtl="0" eaLnBrk="1" latinLnBrk="0" hangingPunct="1">
                        <a:lnSpc>
                          <a:spcPts val="1300"/>
                        </a:lnSpc>
                        <a:spcBef>
                          <a:spcPts val="600"/>
                        </a:spcBef>
                        <a:spcAft>
                          <a:spcPts val="0"/>
                        </a:spcAft>
                      </a:pPr>
                      <a:r>
                        <a:rPr lang="en-AU" sz="1350" kern="1200" dirty="0">
                          <a:solidFill>
                            <a:schemeClr val="dk1"/>
                          </a:solidFill>
                          <a:effectLst/>
                          <a:highlight>
                            <a:srgbClr val="FFFF00"/>
                          </a:highlight>
                          <a:latin typeface="Calibri" panose="020F0502020204030204" pitchFamily="34" charset="0"/>
                          <a:ea typeface="+mn-ea"/>
                          <a:cs typeface="Calibri" panose="020F0502020204030204" pitchFamily="34" charset="0"/>
                        </a:rPr>
                        <a:t>             Under 17 and not enrolled at school with exemption</a:t>
                      </a:r>
                    </a:p>
                  </a:txBody>
                  <a:tcPr marL="68580" marR="68580" marT="0" marB="0" anchor="ctr"/>
                </a:tc>
                <a:tc>
                  <a:txBody>
                    <a:body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endParaRPr lang="en-US" sz="1300" cap="all" dirty="0">
                        <a:effectLst/>
                        <a:latin typeface="+mn-lt"/>
                        <a:cs typeface="Calibri Light" panose="020F0302020204030204" pitchFamily="34" charset="0"/>
                        <a:sym typeface="Wingdings" panose="05000000000000000000" pitchFamily="2" charset="2"/>
                      </a:endParaRPr>
                    </a:p>
                  </a:txBody>
                  <a:tcPr marL="68580" marR="68580" marT="0" marB="0"/>
                </a:tc>
                <a:extLst>
                  <a:ext uri="{0D108BD9-81ED-4DB2-BD59-A6C34878D82A}">
                    <a16:rowId xmlns:a16="http://schemas.microsoft.com/office/drawing/2014/main" val="3154619122"/>
                  </a:ext>
                </a:extLst>
              </a:tr>
              <a:tr h="847845">
                <a:tc vMerge="1">
                  <a:txBody>
                    <a:bodyPr/>
                    <a:lstStyle/>
                    <a:p>
                      <a:endParaRPr lang="en-AU"/>
                    </a:p>
                  </a:txBody>
                  <a:tcPr/>
                </a:tc>
                <a:tc>
                  <a:txBody>
                    <a:bodyPr/>
                    <a:lstStyle/>
                    <a:p>
                      <a:r>
                        <a:rPr lang="en-AU" sz="1350" b="1" kern="1200" dirty="0">
                          <a:solidFill>
                            <a:schemeClr val="dk1"/>
                          </a:solidFill>
                          <a:effectLst/>
                          <a:latin typeface="Calibri Light" panose="020F0302020204030204" pitchFamily="34" charset="0"/>
                          <a:ea typeface="+mn-ea"/>
                          <a:cs typeface="Calibri Light" panose="020F0302020204030204" pitchFamily="34" charset="0"/>
                        </a:rPr>
                        <a:t>If documentation unavailable</a:t>
                      </a:r>
                      <a:endParaRPr lang="en-AU" sz="1350" kern="1200" dirty="0">
                        <a:solidFill>
                          <a:schemeClr val="dk1"/>
                        </a:solidFill>
                        <a:effectLst/>
                        <a:latin typeface="Calibri Light" panose="020F0302020204030204" pitchFamily="34" charset="0"/>
                        <a:ea typeface="+mn-ea"/>
                        <a:cs typeface="Calibri Light" panose="020F0302020204030204" pitchFamily="34" charset="0"/>
                      </a:endParaRPr>
                    </a:p>
                    <a:p>
                      <a:r>
                        <a:rPr lang="en-AU" sz="1350" kern="1200" dirty="0">
                          <a:solidFill>
                            <a:schemeClr val="dk1"/>
                          </a:solidFill>
                          <a:effectLst/>
                          <a:latin typeface="Calibri Light" panose="020F0302020204030204" pitchFamily="34" charset="0"/>
                          <a:ea typeface="+mn-ea"/>
                          <a:cs typeface="Calibri Light" panose="020F0302020204030204" pitchFamily="34" charset="0"/>
                        </a:rPr>
                        <a:t>Where no documentation confirming citizenship and/or age can be produced, an authorised delegate of the training provider can grant eligibility on </a:t>
                      </a:r>
                      <a:r>
                        <a:rPr lang="en-AU" sz="1350" i="1" kern="1200" dirty="0">
                          <a:solidFill>
                            <a:schemeClr val="dk1"/>
                          </a:solidFill>
                          <a:effectLst/>
                          <a:latin typeface="Calibri Light" panose="020F0302020204030204" pitchFamily="34" charset="0"/>
                          <a:ea typeface="+mn-ea"/>
                          <a:cs typeface="Calibri Light" panose="020F0302020204030204" pitchFamily="34" charset="0"/>
                        </a:rPr>
                        <a:t>face value</a:t>
                      </a:r>
                      <a:r>
                        <a:rPr lang="en-AU" sz="1350" kern="1200" dirty="0">
                          <a:solidFill>
                            <a:schemeClr val="dk1"/>
                          </a:solidFill>
                          <a:effectLst/>
                          <a:latin typeface="Calibri Light" panose="020F0302020204030204" pitchFamily="34" charset="0"/>
                          <a:ea typeface="+mn-ea"/>
                          <a:cs typeface="Calibri Light" panose="020F0302020204030204" pitchFamily="34" charset="0"/>
                        </a:rPr>
                        <a:t>, via interview.</a:t>
                      </a:r>
                    </a:p>
                  </a:txBody>
                  <a:tcPr marL="68580" marR="68580" marT="0" marB="0" anchor="ctr"/>
                </a:tc>
                <a:tc>
                  <a:txBody>
                    <a:body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ts val="1300"/>
                        </a:lnSpc>
                        <a:spcBef>
                          <a:spcPts val="600"/>
                        </a:spcBef>
                        <a:spcAft>
                          <a:spcPts val="0"/>
                        </a:spcAft>
                      </a:pPr>
                      <a:endParaRPr lang="en-US" sz="1300" cap="all" dirty="0">
                        <a:effectLst/>
                        <a:latin typeface="+mn-lt"/>
                        <a:cs typeface="Calibri Light" panose="020F0302020204030204" pitchFamily="34" charset="0"/>
                        <a:sym typeface="Wingdings" panose="05000000000000000000" pitchFamily="2" charset="2"/>
                      </a:endParaRPr>
                    </a:p>
                  </a:txBody>
                  <a:tcPr marL="68580" marR="68580" marT="0" marB="0"/>
                </a:tc>
                <a:extLst>
                  <a:ext uri="{0D108BD9-81ED-4DB2-BD59-A6C34878D82A}">
                    <a16:rowId xmlns:a16="http://schemas.microsoft.com/office/drawing/2014/main" val="15911231"/>
                  </a:ext>
                </a:extLst>
              </a:tr>
            </a:tbl>
          </a:graphicData>
        </a:graphic>
      </p:graphicFrame>
    </p:spTree>
    <p:extLst>
      <p:ext uri="{BB962C8B-B14F-4D97-AF65-F5344CB8AC3E}">
        <p14:creationId xmlns:p14="http://schemas.microsoft.com/office/powerpoint/2010/main" val="342161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1" y="372131"/>
            <a:ext cx="8460150" cy="936164"/>
          </a:xfrm>
        </p:spPr>
        <p:txBody>
          <a:bodyPr anchor="t">
            <a:normAutofit/>
          </a:bodyPr>
          <a:lstStyle/>
          <a:p>
            <a:pPr algn="ctr"/>
            <a:r>
              <a:rPr lang="en-US" sz="3200" dirty="0">
                <a:solidFill>
                  <a:schemeClr val="tx1"/>
                </a:solidFill>
                <a:latin typeface="Calibri Light" panose="020F0302020204030204" pitchFamily="34" charset="0"/>
                <a:cs typeface="Calibri Light" panose="020F0302020204030204" pitchFamily="34" charset="0"/>
              </a:rPr>
              <a:t>PROCUREMENT BY EXPRESSION OF INTEREST</a:t>
            </a:r>
            <a:endParaRPr lang="en-US" sz="3200" dirty="0"/>
          </a:p>
        </p:txBody>
      </p:sp>
      <p:sp>
        <p:nvSpPr>
          <p:cNvPr id="7" name="Right Triangle 6">
            <a:extLst>
              <a:ext uri="{FF2B5EF4-FFF2-40B4-BE49-F238E27FC236}">
                <a16:creationId xmlns:a16="http://schemas.microsoft.com/office/drawing/2014/main" id="{2E723E29-2045-439F-9762-9659F9718E25}"/>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descr="A group of people looking at a computer&#10;&#10;Description automatically generated">
            <a:extLst>
              <a:ext uri="{FF2B5EF4-FFF2-40B4-BE49-F238E27FC236}">
                <a16:creationId xmlns:a16="http://schemas.microsoft.com/office/drawing/2014/main" id="{3BE5475D-8A8E-4415-9A9C-1A2A64780A4F}"/>
              </a:ext>
            </a:extLst>
          </p:cNvPr>
          <p:cNvPicPr>
            <a:picLocks noChangeAspect="1"/>
          </p:cNvPicPr>
          <p:nvPr/>
        </p:nvPicPr>
        <p:blipFill>
          <a:blip r:embed="rId3"/>
          <a:stretch>
            <a:fillRect/>
          </a:stretch>
        </p:blipFill>
        <p:spPr>
          <a:xfrm>
            <a:off x="422326" y="986189"/>
            <a:ext cx="2901900" cy="1936731"/>
          </a:xfrm>
          <a:prstGeom prst="rect">
            <a:avLst/>
          </a:prstGeom>
          <a:ln>
            <a:noFill/>
          </a:ln>
          <a:effectLst>
            <a:softEdge rad="112500"/>
          </a:effectLst>
        </p:spPr>
      </p:pic>
      <p:sp>
        <p:nvSpPr>
          <p:cNvPr id="11" name="TextBox 10">
            <a:extLst>
              <a:ext uri="{FF2B5EF4-FFF2-40B4-BE49-F238E27FC236}">
                <a16:creationId xmlns:a16="http://schemas.microsoft.com/office/drawing/2014/main" id="{BF54A6A2-065E-6C7B-38A9-127602916678}"/>
              </a:ext>
            </a:extLst>
          </p:cNvPr>
          <p:cNvSpPr txBox="1"/>
          <p:nvPr/>
        </p:nvSpPr>
        <p:spPr>
          <a:xfrm>
            <a:off x="330971" y="3193442"/>
            <a:ext cx="2987452" cy="2308324"/>
          </a:xfrm>
          <a:prstGeom prst="rect">
            <a:avLst/>
          </a:prstGeom>
          <a:noFill/>
        </p:spPr>
        <p:txBody>
          <a:bodyPr wrap="square" rtlCol="0">
            <a:spAutoFit/>
          </a:bodyPr>
          <a:lstStyle/>
          <a:p>
            <a:pPr>
              <a:spcBef>
                <a:spcPts val="600"/>
              </a:spcBef>
              <a:spcAft>
                <a:spcPts val="600"/>
              </a:spcAft>
            </a:pPr>
            <a:r>
              <a:rPr lang="en-US" sz="1600" dirty="0">
                <a:solidFill>
                  <a:schemeClr val="accent1"/>
                </a:solidFill>
                <a:latin typeface="Calibri" panose="020F0502020204030204" pitchFamily="34" charset="0"/>
                <a:cs typeface="Calibri" panose="020F0502020204030204" pitchFamily="34" charset="0"/>
              </a:rPr>
              <a:t>The ACFE Board has allocated student contact hours for General Pre-accredited Training and Digital Skills, across the 8 ACFE regional areas under a fixed annual budget. These hours are distributed through the Expression of Interest (EOI) process.</a:t>
            </a:r>
            <a:endParaRPr lang="en-US" sz="16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B0565C8-931E-36C7-299D-32F84BA6EB9C}"/>
              </a:ext>
            </a:extLst>
          </p:cNvPr>
          <p:cNvSpPr/>
          <p:nvPr/>
        </p:nvSpPr>
        <p:spPr>
          <a:xfrm>
            <a:off x="3629508" y="986189"/>
            <a:ext cx="5403251" cy="5650265"/>
          </a:xfrm>
          <a:prstGeom prst="rect">
            <a:avLst/>
          </a:prstGeom>
        </p:spPr>
        <p:txBody>
          <a:bodyPr wrap="square">
            <a:spAutoFit/>
          </a:bodyPr>
          <a:lstStyle/>
          <a:p>
            <a:pPr lvl="0"/>
            <a:r>
              <a:rPr lang="en-US" sz="1600"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The EOI process has been streamlined for 2023.</a:t>
            </a:r>
            <a:endParaRPr lang="en-US" sz="1600" dirty="0">
              <a:solidFill>
                <a:schemeClr val="accent1"/>
              </a:solidFill>
              <a:latin typeface="Calibri" panose="020F0502020204030204" pitchFamily="34" charset="0"/>
              <a:ea typeface="Arial" panose="020B0604020202020204" pitchFamily="34" charset="0"/>
              <a:cs typeface="Calibri" panose="020F0502020204030204" pitchFamily="34" charset="0"/>
            </a:endParaRPr>
          </a:p>
          <a:p>
            <a:pPr>
              <a:spcBef>
                <a:spcPts val="600"/>
              </a:spcBef>
              <a:spcAft>
                <a:spcPts val="600"/>
              </a:spcAft>
            </a:pPr>
            <a:r>
              <a:rPr lang="en-US" sz="1600" dirty="0">
                <a:solidFill>
                  <a:schemeClr val="accent1"/>
                </a:solidFill>
                <a:latin typeface="Calibri" panose="020F0502020204030204" pitchFamily="34" charset="0"/>
                <a:ea typeface="Arial" panose="020B0604020202020204" pitchFamily="34" charset="0"/>
                <a:cs typeface="Calibri" panose="020F0502020204030204" pitchFamily="34" charset="0"/>
              </a:rPr>
              <a:t>There are two program streams available:</a:t>
            </a:r>
          </a:p>
          <a:p>
            <a:pPr marL="285750" indent="-285750">
              <a:spcBef>
                <a:spcPts val="1000"/>
              </a:spcBef>
              <a:spcAft>
                <a:spcPts val="600"/>
              </a:spcAft>
              <a:buFont typeface="Arial" panose="020B0604020202020204" pitchFamily="34" charset="0"/>
              <a:buChar char="•"/>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Digital Skills - </a:t>
            </a:r>
            <a:r>
              <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funded from the Victorian Budget 2021-22</a:t>
            </a: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a:t>
            </a:r>
            <a:endPar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marL="1143000" lvl="2" indent="-228600">
              <a:spcAft>
                <a:spcPts val="300"/>
              </a:spcAft>
              <a:buFont typeface="Courier New" panose="02070309020205020404" pitchFamily="49" charset="0"/>
              <a:buChar char="o"/>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Digital Literacy Essentials</a:t>
            </a:r>
            <a:endPar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marL="1143000" lvl="2" indent="-228600">
              <a:spcAft>
                <a:spcPts val="300"/>
              </a:spcAft>
              <a:buFont typeface="Courier New" panose="02070309020205020404" pitchFamily="49" charset="0"/>
              <a:buChar char="o"/>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Digital Skills for</a:t>
            </a:r>
            <a:r>
              <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 </a:t>
            </a: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Employability</a:t>
            </a:r>
          </a:p>
          <a:p>
            <a:pPr marL="1143000" lvl="2" indent="-228600">
              <a:spcAft>
                <a:spcPts val="300"/>
              </a:spcAft>
              <a:buFont typeface="Courier New" panose="02070309020205020404" pitchFamily="49" charset="0"/>
              <a:buChar char="o"/>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Short modules</a:t>
            </a:r>
            <a:endPar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marL="285750" lvl="0" indent="-285750">
              <a:spcBef>
                <a:spcPts val="1000"/>
              </a:spcBef>
              <a:buFont typeface="Arial" panose="020B0604020202020204" pitchFamily="34" charset="0"/>
              <a:buChar char="•"/>
            </a:pPr>
            <a:r>
              <a:rPr lang="en-AU" sz="1400" b="1" dirty="0">
                <a:solidFill>
                  <a:schemeClr val="accent1"/>
                </a:solidFill>
                <a:latin typeface="Calibri" panose="020F0502020204030204" pitchFamily="34" charset="0"/>
                <a:cs typeface="Calibri" panose="020F0502020204030204" pitchFamily="34" charset="0"/>
              </a:rPr>
              <a:t>General Pre-accredited Training - </a:t>
            </a:r>
            <a:r>
              <a:rPr lang="en-AU" sz="1400" dirty="0">
                <a:solidFill>
                  <a:schemeClr val="accent1"/>
                </a:solidFill>
                <a:latin typeface="Calibri" panose="020F0502020204030204" pitchFamily="34" charset="0"/>
                <a:cs typeface="Calibri" panose="020F0502020204030204" pitchFamily="34" charset="0"/>
              </a:rPr>
              <a:t>funded from the ACFE Pre-accredited </a:t>
            </a:r>
            <a:r>
              <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Training Budget.</a:t>
            </a:r>
          </a:p>
          <a:p>
            <a:pPr marL="1143000" lvl="2" indent="-228600">
              <a:spcAft>
                <a:spcPts val="300"/>
              </a:spcAft>
              <a:buFont typeface="Courier New" panose="02070309020205020404" pitchFamily="49" charset="0"/>
              <a:buChar char="o"/>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Language</a:t>
            </a:r>
            <a:endPar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marL="1143000" lvl="2" indent="-228600">
              <a:spcAft>
                <a:spcPts val="300"/>
              </a:spcAft>
              <a:buFont typeface="Courier New" panose="02070309020205020404" pitchFamily="49" charset="0"/>
              <a:buChar char="o"/>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Literacy and Numeracy</a:t>
            </a:r>
            <a:endPar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marL="1143000" lvl="2" indent="-228600">
              <a:spcAft>
                <a:spcPts val="300"/>
              </a:spcAft>
              <a:buFont typeface="Courier New" panose="02070309020205020404" pitchFamily="49" charset="0"/>
              <a:buChar char="o"/>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Employability</a:t>
            </a:r>
            <a:endPar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marL="1143000" lvl="2" indent="-228600">
              <a:spcAft>
                <a:spcPts val="300"/>
              </a:spcAft>
              <a:buFont typeface="Courier New" panose="02070309020205020404" pitchFamily="49" charset="0"/>
              <a:buChar char="o"/>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Vocational</a:t>
            </a:r>
            <a:endPar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marL="1143000" lvl="2" indent="-228600">
              <a:spcAft>
                <a:spcPts val="300"/>
              </a:spcAft>
              <a:buFont typeface="Courier New" panose="02070309020205020404" pitchFamily="49" charset="0"/>
              <a:buChar char="o"/>
            </a:pPr>
            <a:r>
              <a:rPr lang="en-AU" sz="14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Short modules</a:t>
            </a:r>
          </a:p>
          <a:p>
            <a:pPr lvl="2">
              <a:spcAft>
                <a:spcPts val="300"/>
              </a:spcAft>
            </a:pPr>
            <a:endParaRPr lang="en-AU" sz="14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a:spcBef>
                <a:spcPts val="1800"/>
              </a:spcBef>
              <a:spcAft>
                <a:spcPts val="600"/>
              </a:spcAft>
            </a:pPr>
            <a:r>
              <a:rPr lang="en-US" sz="1600" dirty="0">
                <a:solidFill>
                  <a:schemeClr val="accent1"/>
                </a:solidFill>
                <a:latin typeface="Calibri" panose="020F0502020204030204" pitchFamily="34" charset="0"/>
                <a:cs typeface="Calibri" panose="020F0502020204030204" pitchFamily="34" charset="0"/>
              </a:rPr>
              <a:t>In 2023, there will be no Learner Engagement A-frame     Program (LEAP). However, there will be a </a:t>
            </a:r>
            <a:r>
              <a:rPr lang="en-US" sz="1600" b="1" dirty="0">
                <a:solidFill>
                  <a:schemeClr val="accent1"/>
                </a:solidFill>
                <a:latin typeface="Calibri" panose="020F0502020204030204" pitchFamily="34" charset="0"/>
                <a:cs typeface="Calibri" panose="020F0502020204030204" pitchFamily="34" charset="0"/>
              </a:rPr>
              <a:t>Short Module </a:t>
            </a:r>
            <a:r>
              <a:rPr lang="en-US" sz="1600" dirty="0">
                <a:solidFill>
                  <a:schemeClr val="accent1"/>
                </a:solidFill>
                <a:latin typeface="Calibri" panose="020F0502020204030204" pitchFamily="34" charset="0"/>
                <a:cs typeface="Calibri" panose="020F0502020204030204" pitchFamily="34" charset="0"/>
              </a:rPr>
              <a:t>program category in both Digital Skills and General Pre-accredited training.  Short Modules are 5-15 hours in length.</a:t>
            </a:r>
            <a:endParaRPr lang="en-US" sz="1500" dirty="0">
              <a:solidFill>
                <a:schemeClr val="accent1"/>
              </a:solidFill>
              <a:latin typeface="Calibri" panose="020F0502020204030204" pitchFamily="34" charset="0"/>
              <a:ea typeface="Arial" panose="020B0604020202020204" pitchFamily="34" charset="0"/>
              <a:cs typeface="Calibri" panose="020F0502020204030204" pitchFamily="34" charset="0"/>
            </a:endParaRPr>
          </a:p>
          <a:p>
            <a:pPr>
              <a:spcBef>
                <a:spcPts val="600"/>
              </a:spcBef>
              <a:spcAft>
                <a:spcPts val="600"/>
              </a:spcAft>
            </a:pPr>
            <a:endParaRPr lang="en-AU" dirty="0">
              <a:solidFill>
                <a:schemeClr val="accent1"/>
              </a:solidFill>
              <a:latin typeface="Calibri" panose="020F0502020204030204" pitchFamily="34" charset="0"/>
              <a:cs typeface="Calibri" panose="020F0502020204030204" pitchFamily="34" charset="0"/>
            </a:endParaRPr>
          </a:p>
        </p:txBody>
      </p:sp>
      <p:pic>
        <p:nvPicPr>
          <p:cNvPr id="4" name="Graphic 3" descr="Lights On with solid fill">
            <a:extLst>
              <a:ext uri="{FF2B5EF4-FFF2-40B4-BE49-F238E27FC236}">
                <a16:creationId xmlns:a16="http://schemas.microsoft.com/office/drawing/2014/main" id="{8B93125C-5CF4-5408-B49B-5C1D2D3A36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29508" y="4729771"/>
            <a:ext cx="366143" cy="366143"/>
          </a:xfrm>
          <a:prstGeom prst="rect">
            <a:avLst/>
          </a:prstGeom>
        </p:spPr>
      </p:pic>
    </p:spTree>
    <p:extLst>
      <p:ext uri="{BB962C8B-B14F-4D97-AF65-F5344CB8AC3E}">
        <p14:creationId xmlns:p14="http://schemas.microsoft.com/office/powerpoint/2010/main" val="3523640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DC2D-C46D-488B-BDE2-822DA7794680}"/>
              </a:ext>
            </a:extLst>
          </p:cNvPr>
          <p:cNvSpPr>
            <a:spLocks noGrp="1"/>
          </p:cNvSpPr>
          <p:nvPr>
            <p:ph type="title"/>
          </p:nvPr>
        </p:nvSpPr>
        <p:spPr/>
        <p:txBody>
          <a:bodyPr>
            <a:normAutofit/>
          </a:bodyPr>
          <a:lstStyle/>
          <a:p>
            <a:r>
              <a:rPr lang="en-AU" sz="3200" dirty="0">
                <a:solidFill>
                  <a:schemeClr val="tx1"/>
                </a:solidFill>
                <a:latin typeface="Calibri Light" panose="020F0302020204030204" pitchFamily="34" charset="0"/>
                <a:cs typeface="Calibri Light" panose="020F0302020204030204" pitchFamily="34" charset="0"/>
              </a:rPr>
              <a:t>ACKNOWLEDGEMENT OF COUNTRY</a:t>
            </a:r>
          </a:p>
        </p:txBody>
      </p:sp>
      <p:sp>
        <p:nvSpPr>
          <p:cNvPr id="3" name="Content Placeholder 2">
            <a:extLst>
              <a:ext uri="{FF2B5EF4-FFF2-40B4-BE49-F238E27FC236}">
                <a16:creationId xmlns:a16="http://schemas.microsoft.com/office/drawing/2014/main" id="{D1F363C7-14B7-4E7D-842C-B6F50CC326CB}"/>
              </a:ext>
            </a:extLst>
          </p:cNvPr>
          <p:cNvSpPr>
            <a:spLocks noGrp="1"/>
          </p:cNvSpPr>
          <p:nvPr>
            <p:ph idx="1"/>
          </p:nvPr>
        </p:nvSpPr>
        <p:spPr>
          <a:xfrm>
            <a:off x="323851" y="1520824"/>
            <a:ext cx="6776860" cy="4608514"/>
          </a:xfrm>
        </p:spPr>
        <p:txBody>
          <a:bodyPr/>
          <a:lstStyle/>
          <a:p>
            <a:r>
              <a:rPr lang="en-AU" sz="2200" dirty="0">
                <a:latin typeface="Calibri" panose="020F0502020204030204" pitchFamily="34" charset="0"/>
                <a:cs typeface="Calibri" panose="020F0502020204030204" pitchFamily="34" charset="0"/>
              </a:rPr>
              <a:t>We acknowledge the Traditional Owners of the land on which we are meeting. We pay our respects to their Elders, past, present and emerging and the Aboriginal Elders of other communities who may be here today.</a:t>
            </a:r>
          </a:p>
          <a:p>
            <a:endParaRPr lang="en-AU" dirty="0">
              <a:latin typeface="Calibri" panose="020F0502020204030204" pitchFamily="34" charset="0"/>
              <a:cs typeface="Calibri" panose="020F0502020204030204" pitchFamily="34" charset="0"/>
            </a:endParaRPr>
          </a:p>
          <a:p>
            <a:r>
              <a:rPr lang="en-AU" sz="1800" dirty="0">
                <a:latin typeface="Calibri" panose="020F0502020204030204" pitchFamily="34" charset="0"/>
                <a:cs typeface="Calibri" panose="020F0502020204030204" pitchFamily="34" charset="0"/>
              </a:rPr>
              <a:t>You can use the interactive map in this link to locate and acknowledge the Formally Recognised Traditional Owners of the land you are on:</a:t>
            </a:r>
          </a:p>
          <a:p>
            <a:r>
              <a:rPr lang="en-AU" sz="1800" i="1" u="sng" dirty="0">
                <a:latin typeface="Calibri" panose="020F0502020204030204" pitchFamily="34" charset="0"/>
                <a:cs typeface="Calibri" panose="020F0502020204030204" pitchFamily="34" charset="0"/>
                <a:hlinkClick r:id="rId3"/>
              </a:rPr>
              <a:t>https://achris.vic.gov.au/weave/wca.html</a:t>
            </a:r>
            <a:endParaRPr lang="en-AU" sz="1800" i="1" u="sng"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2549045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61" y="372131"/>
            <a:ext cx="8460150" cy="514546"/>
          </a:xfrm>
        </p:spPr>
        <p:txBody>
          <a:bodyPr>
            <a:normAutofit fontScale="90000"/>
          </a:bodyPr>
          <a:lstStyle/>
          <a:p>
            <a:pPr algn="ctr"/>
            <a:r>
              <a:rPr lang="en-AU" sz="2700" dirty="0">
                <a:solidFill>
                  <a:schemeClr val="tx1"/>
                </a:solidFill>
                <a:latin typeface="Calibri Light" panose="020F0302020204030204" pitchFamily="34" charset="0"/>
                <a:cs typeface="Calibri Light" panose="020F0302020204030204" pitchFamily="34" charset="0"/>
              </a:rPr>
              <a:t>HOW TO APPLY FOR ACFE PROGRAM TRAINING DELIVERY FUNDING</a:t>
            </a:r>
            <a:br>
              <a:rPr lang="en-US" dirty="0"/>
            </a:br>
            <a:endParaRPr lang="en-US" dirty="0"/>
          </a:p>
        </p:txBody>
      </p:sp>
      <p:sp>
        <p:nvSpPr>
          <p:cNvPr id="3" name="Rectangle 2"/>
          <p:cNvSpPr/>
          <p:nvPr/>
        </p:nvSpPr>
        <p:spPr>
          <a:xfrm>
            <a:off x="850735" y="981027"/>
            <a:ext cx="8170173" cy="5324535"/>
          </a:xfrm>
          <a:prstGeom prst="rect">
            <a:avLst/>
          </a:prstGeom>
        </p:spPr>
        <p:txBody>
          <a:bodyPr wrap="square">
            <a:spAutoFit/>
          </a:bodyPr>
          <a:lstStyle/>
          <a:p>
            <a:pPr hangingPunct="0">
              <a:lnSpc>
                <a:spcPct val="150000"/>
              </a:lnSpc>
              <a:spcBef>
                <a:spcPts val="600"/>
              </a:spcBef>
              <a:spcAft>
                <a:spcPts val="600"/>
              </a:spcAft>
            </a:pPr>
            <a:r>
              <a:rPr lang="en-AU" b="1" dirty="0">
                <a:latin typeface="Calibri Light" panose="020F0302020204030204" pitchFamily="34" charset="0"/>
                <a:ea typeface="Times New Roman" panose="02020603050405020304" pitchFamily="18" charset="0"/>
                <a:cs typeface="Calibri Light" panose="020F0302020204030204" pitchFamily="34" charset="0"/>
              </a:rPr>
              <a:t>EOI OPENED 29 AUGUST AND CLOSES ON 16 SEPTEMBER 2022</a:t>
            </a:r>
          </a:p>
          <a:p>
            <a:pPr hangingPunct="0">
              <a:lnSpc>
                <a:spcPct val="150000"/>
              </a:lnSpc>
              <a:spcBef>
                <a:spcPts val="600"/>
              </a:spcBef>
              <a:spcAft>
                <a:spcPts val="600"/>
              </a:spcAft>
            </a:pP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Download and read the</a:t>
            </a:r>
            <a:r>
              <a:rPr lang="en-US"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ACFE 2023 Training Delivery Guidelines</a:t>
            </a:r>
            <a:endParaRPr lang="en-AU" b="1"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lvl="0">
              <a:spcBef>
                <a:spcPts val="600"/>
              </a:spcBef>
              <a:spcAft>
                <a:spcPts val="600"/>
              </a:spcAft>
            </a:pP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Download the </a:t>
            </a:r>
            <a:r>
              <a:rPr lang="en-US"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ACFE 2023 Delivery Plan template</a:t>
            </a:r>
            <a:endPar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lvl="0">
              <a:spcBef>
                <a:spcPts val="600"/>
              </a:spcBef>
              <a:spcAft>
                <a:spcPts val="600"/>
              </a:spcAft>
            </a:pP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Complete the </a:t>
            </a:r>
            <a:r>
              <a:rPr lang="en-US"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2023 ACFE Delivery Plan </a:t>
            </a: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by LGA and program stream. Please ensure you list your modules </a:t>
            </a:r>
            <a:r>
              <a:rPr lang="en-US" dirty="0">
                <a:solidFill>
                  <a:schemeClr val="accent1"/>
                </a:solidFill>
                <a:latin typeface="Calibri" panose="020F0502020204030204" pitchFamily="34" charset="0"/>
                <a:cs typeface="Calibri" panose="020F0502020204030204" pitchFamily="34" charset="0"/>
              </a:rPr>
              <a:t>in</a:t>
            </a: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order of priority.</a:t>
            </a:r>
            <a:endParaRPr lang="en-AU"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a:spcBef>
                <a:spcPts val="600"/>
              </a:spcBef>
              <a:spcAft>
                <a:spcPts val="600"/>
              </a:spcAft>
            </a:pPr>
            <a:r>
              <a:rPr lang="en-US" dirty="0">
                <a:solidFill>
                  <a:schemeClr val="accent1"/>
                </a:solidFill>
                <a:latin typeface="Calibri" panose="020F0502020204030204" pitchFamily="34" charset="0"/>
                <a:cs typeface="Calibri" panose="020F0502020204030204" pitchFamily="34" charset="0"/>
              </a:rPr>
              <a:t>Prepare a full </a:t>
            </a:r>
            <a:r>
              <a:rPr lang="en-US" dirty="0">
                <a:solidFill>
                  <a:schemeClr val="accent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A-frame</a:t>
            </a:r>
            <a:r>
              <a:rPr lang="en-US" dirty="0">
                <a:solidFill>
                  <a:schemeClr val="accent1"/>
                </a:solidFill>
                <a:latin typeface="Calibri" panose="020F0502020204030204" pitchFamily="34" charset="0"/>
                <a:cs typeface="Calibri" panose="020F0502020204030204" pitchFamily="34" charset="0"/>
              </a:rPr>
              <a:t> including Module Plans and Session Plans for new locally developed pre-accredited modules. Ensure you have a Module Plan for existing modules. For centrally developed modules, use the existing A-frames.</a:t>
            </a:r>
            <a:endPar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a:spcBef>
                <a:spcPts val="600"/>
              </a:spcBef>
              <a:spcAft>
                <a:spcPts val="600"/>
              </a:spcAft>
            </a:pP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Submit your EOI Delivery Plan by </a:t>
            </a:r>
            <a:r>
              <a:rPr lang="en-US"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COB 16 September 2022 </a:t>
            </a: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via</a:t>
            </a:r>
            <a:r>
              <a:rPr lang="en-US"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email to: </a:t>
            </a:r>
            <a:r>
              <a:rPr lang="en-US" u="sng" dirty="0">
                <a:solidFill>
                  <a:schemeClr val="accent1"/>
                </a:solidFill>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training.participation@education.vic.gov.au</a:t>
            </a:r>
            <a:r>
              <a:rPr lang="en-US" u="sng"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a:t>
            </a:r>
          </a:p>
          <a:p>
            <a:pPr>
              <a:spcBef>
                <a:spcPts val="600"/>
              </a:spcBef>
              <a:spcAft>
                <a:spcPts val="600"/>
              </a:spcAft>
            </a:pPr>
            <a:r>
              <a:rPr lang="en-US"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A-frames can be submitted </a:t>
            </a:r>
            <a:r>
              <a:rPr lang="en-AU"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with the Delivery Plan or separately by </a:t>
            </a:r>
            <a:r>
              <a:rPr lang="en-AU" sz="18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Tuesday, 15 November 2022</a:t>
            </a:r>
            <a:r>
              <a:rPr lang="en-AU"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You do not need to submit A-frames for centrally developed modules.</a:t>
            </a:r>
            <a:endParaRPr lang="en-AU" sz="1800"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a:spcBef>
                <a:spcPts val="600"/>
              </a:spcBef>
              <a:spcAft>
                <a:spcPts val="600"/>
              </a:spcAft>
            </a:pPr>
            <a:endParaRPr lang="en-US" u="sng"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7" name="Right Triangle 6">
            <a:extLst>
              <a:ext uri="{FF2B5EF4-FFF2-40B4-BE49-F238E27FC236}">
                <a16:creationId xmlns:a16="http://schemas.microsoft.com/office/drawing/2014/main" id="{ED616C79-3FFC-4CEF-BB60-13A80443352B}"/>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Star: 8 Points 13">
            <a:extLst>
              <a:ext uri="{FF2B5EF4-FFF2-40B4-BE49-F238E27FC236}">
                <a16:creationId xmlns:a16="http://schemas.microsoft.com/office/drawing/2014/main" id="{40BC8CC9-EEE9-4522-9D46-B013CA32FCAF}"/>
              </a:ext>
            </a:extLst>
          </p:cNvPr>
          <p:cNvSpPr/>
          <p:nvPr/>
        </p:nvSpPr>
        <p:spPr>
          <a:xfrm>
            <a:off x="347934" y="1654426"/>
            <a:ext cx="418601" cy="422031"/>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1</a:t>
            </a:r>
          </a:p>
        </p:txBody>
      </p:sp>
      <p:sp>
        <p:nvSpPr>
          <p:cNvPr id="15" name="Star: 8 Points 14">
            <a:extLst>
              <a:ext uri="{FF2B5EF4-FFF2-40B4-BE49-F238E27FC236}">
                <a16:creationId xmlns:a16="http://schemas.microsoft.com/office/drawing/2014/main" id="{0F254FBB-A7F3-43F3-8F64-B10F4075C3FB}"/>
              </a:ext>
            </a:extLst>
          </p:cNvPr>
          <p:cNvSpPr/>
          <p:nvPr/>
        </p:nvSpPr>
        <p:spPr>
          <a:xfrm>
            <a:off x="336818" y="2180758"/>
            <a:ext cx="439714" cy="422031"/>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2</a:t>
            </a:r>
          </a:p>
        </p:txBody>
      </p:sp>
      <p:sp>
        <p:nvSpPr>
          <p:cNvPr id="16" name="Star: 8 Points 15">
            <a:extLst>
              <a:ext uri="{FF2B5EF4-FFF2-40B4-BE49-F238E27FC236}">
                <a16:creationId xmlns:a16="http://schemas.microsoft.com/office/drawing/2014/main" id="{EBBA9CB6-9909-490C-A37E-FB9A3466700D}"/>
              </a:ext>
            </a:extLst>
          </p:cNvPr>
          <p:cNvSpPr/>
          <p:nvPr/>
        </p:nvSpPr>
        <p:spPr>
          <a:xfrm>
            <a:off x="343106" y="2707090"/>
            <a:ext cx="418601" cy="422031"/>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3</a:t>
            </a:r>
          </a:p>
        </p:txBody>
      </p:sp>
      <p:sp>
        <p:nvSpPr>
          <p:cNvPr id="17" name="Star: 8 Points 16">
            <a:extLst>
              <a:ext uri="{FF2B5EF4-FFF2-40B4-BE49-F238E27FC236}">
                <a16:creationId xmlns:a16="http://schemas.microsoft.com/office/drawing/2014/main" id="{15373EBA-4822-4EB2-BB50-E48AD24E300D}"/>
              </a:ext>
            </a:extLst>
          </p:cNvPr>
          <p:cNvSpPr/>
          <p:nvPr/>
        </p:nvSpPr>
        <p:spPr>
          <a:xfrm>
            <a:off x="347375" y="3345776"/>
            <a:ext cx="418601" cy="422031"/>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4</a:t>
            </a:r>
          </a:p>
        </p:txBody>
      </p:sp>
      <p:sp>
        <p:nvSpPr>
          <p:cNvPr id="24" name="Star: 8 Points 23">
            <a:extLst>
              <a:ext uri="{FF2B5EF4-FFF2-40B4-BE49-F238E27FC236}">
                <a16:creationId xmlns:a16="http://schemas.microsoft.com/office/drawing/2014/main" id="{A1BCFE8F-B7FF-4609-A10A-FA1DADE8CED6}"/>
              </a:ext>
            </a:extLst>
          </p:cNvPr>
          <p:cNvSpPr/>
          <p:nvPr/>
        </p:nvSpPr>
        <p:spPr>
          <a:xfrm>
            <a:off x="364912" y="4299778"/>
            <a:ext cx="418601" cy="422031"/>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5</a:t>
            </a:r>
          </a:p>
        </p:txBody>
      </p:sp>
      <p:sp>
        <p:nvSpPr>
          <p:cNvPr id="11" name="Star: 8 Points 10">
            <a:extLst>
              <a:ext uri="{FF2B5EF4-FFF2-40B4-BE49-F238E27FC236}">
                <a16:creationId xmlns:a16="http://schemas.microsoft.com/office/drawing/2014/main" id="{1EE46296-3A95-8634-EA81-D3E24F10FD25}"/>
              </a:ext>
            </a:extLst>
          </p:cNvPr>
          <p:cNvSpPr/>
          <p:nvPr/>
        </p:nvSpPr>
        <p:spPr>
          <a:xfrm>
            <a:off x="355770" y="5023708"/>
            <a:ext cx="418601" cy="422031"/>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6</a:t>
            </a:r>
          </a:p>
        </p:txBody>
      </p:sp>
    </p:spTree>
    <p:extLst>
      <p:ext uri="{BB962C8B-B14F-4D97-AF65-F5344CB8AC3E}">
        <p14:creationId xmlns:p14="http://schemas.microsoft.com/office/powerpoint/2010/main" val="330828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621E6-A211-48A2-8A07-112634679338}"/>
              </a:ext>
            </a:extLst>
          </p:cNvPr>
          <p:cNvSpPr>
            <a:spLocks noGrp="1"/>
          </p:cNvSpPr>
          <p:nvPr>
            <p:ph type="title"/>
          </p:nvPr>
        </p:nvSpPr>
        <p:spPr>
          <a:xfrm>
            <a:off x="341925" y="326256"/>
            <a:ext cx="8460150" cy="788333"/>
          </a:xfrm>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DELIVERY PLAN</a:t>
            </a:r>
          </a:p>
        </p:txBody>
      </p:sp>
      <p:sp>
        <p:nvSpPr>
          <p:cNvPr id="3" name="Content Placeholder 2">
            <a:extLst>
              <a:ext uri="{FF2B5EF4-FFF2-40B4-BE49-F238E27FC236}">
                <a16:creationId xmlns:a16="http://schemas.microsoft.com/office/drawing/2014/main" id="{E3497F41-4032-4BC1-A575-1115E903DB42}"/>
              </a:ext>
            </a:extLst>
          </p:cNvPr>
          <p:cNvSpPr>
            <a:spLocks noGrp="1"/>
          </p:cNvSpPr>
          <p:nvPr>
            <p:ph idx="1"/>
          </p:nvPr>
        </p:nvSpPr>
        <p:spPr>
          <a:xfrm>
            <a:off x="690196" y="1114589"/>
            <a:ext cx="7763607" cy="4878492"/>
          </a:xfrm>
        </p:spPr>
        <p:txBody>
          <a:bodyPr>
            <a:normAutofit/>
          </a:bodyPr>
          <a:lstStyle/>
          <a:p>
            <a:pPr>
              <a:spcBef>
                <a:spcPts val="600"/>
              </a:spcBef>
              <a:spcAft>
                <a:spcPts val="600"/>
              </a:spcAft>
            </a:pPr>
            <a:r>
              <a:rPr lang="en-AU" sz="1800" dirty="0">
                <a:effectLst/>
                <a:latin typeface="Calibri" panose="020F0502020204030204" pitchFamily="34" charset="0"/>
                <a:ea typeface="Arial" panose="020B0604020202020204" pitchFamily="34" charset="0"/>
                <a:cs typeface="Calibri" panose="020F0502020204030204" pitchFamily="34" charset="0"/>
              </a:rPr>
              <a:t>The 2023 Delivery Plan Worksheet template has been simplified based on Learn Local provider feedback and is similar to the 2021 Delivery Plan template. It enables Learn Locals to manually input and amend module information, but still includes some </a:t>
            </a:r>
            <a:r>
              <a:rPr lang="en-AU" sz="1800" dirty="0">
                <a:effectLst/>
                <a:latin typeface="Calibri" panose="020F0502020204030204" pitchFamily="34" charset="0"/>
                <a:ea typeface="Times New Roman" panose="02020603050405020304" pitchFamily="18" charset="0"/>
                <a:cs typeface="Calibri" panose="020F0502020204030204" pitchFamily="34" charset="0"/>
              </a:rPr>
              <a:t>automated features.</a:t>
            </a:r>
            <a:endParaRPr lang="en-AU" sz="1800" dirty="0">
              <a:effectLst/>
              <a:latin typeface="Calibri" panose="020F0502020204030204" pitchFamily="34" charset="0"/>
              <a:ea typeface="Arial" panose="020B0604020202020204" pitchFamily="34" charset="0"/>
              <a:cs typeface="Calibri" panose="020F0502020204030204" pitchFamily="34" charset="0"/>
            </a:endParaRPr>
          </a:p>
          <a:p>
            <a:pPr>
              <a:spcAft>
                <a:spcPts val="600"/>
              </a:spcAft>
            </a:pPr>
            <a:r>
              <a:rPr lang="en-US" sz="1800" dirty="0">
                <a:effectLst/>
                <a:latin typeface="Calibri" panose="020F0502020204030204" pitchFamily="34" charset="0"/>
                <a:ea typeface="Arial" panose="020B0604020202020204" pitchFamily="34" charset="0"/>
                <a:cs typeface="Calibri" panose="020F0502020204030204" pitchFamily="34" charset="0"/>
              </a:rPr>
              <a:t>The 2023 Delivery Plan template will be in the form of an Excel workbook with four visible tabs:</a:t>
            </a:r>
            <a:endParaRPr lang="en-AU" sz="1800" dirty="0">
              <a:effectLst/>
              <a:latin typeface="Calibri" panose="020F0502020204030204" pitchFamily="34" charset="0"/>
              <a:ea typeface="Arial" panose="020B0604020202020204" pitchFamily="34" charset="0"/>
              <a:cs typeface="Calibri" panose="020F0502020204030204" pitchFamily="34" charset="0"/>
            </a:endParaRPr>
          </a:p>
          <a:p>
            <a:pPr>
              <a:lnSpc>
                <a:spcPct val="150000"/>
              </a:lnSpc>
              <a:spcBef>
                <a:spcPts val="300"/>
              </a:spcBef>
              <a:spcAft>
                <a:spcPts val="300"/>
              </a:spcAft>
            </a:pPr>
            <a:r>
              <a:rPr lang="en-US" sz="1800" b="1" dirty="0">
                <a:effectLst/>
                <a:latin typeface="Calibri" panose="020F0502020204030204" pitchFamily="34" charset="0"/>
                <a:ea typeface="Arial" panose="020B0604020202020204" pitchFamily="34" charset="0"/>
                <a:cs typeface="Calibri" panose="020F0502020204030204" pitchFamily="34" charset="0"/>
              </a:rPr>
              <a:t>Tab 1 </a:t>
            </a:r>
            <a:r>
              <a:rPr lang="en-US" sz="1800" dirty="0">
                <a:effectLst/>
                <a:latin typeface="Calibri" panose="020F0502020204030204" pitchFamily="34" charset="0"/>
                <a:ea typeface="Arial" panose="020B0604020202020204" pitchFamily="34" charset="0"/>
                <a:cs typeface="Calibri" panose="020F0502020204030204" pitchFamily="34" charset="0"/>
              </a:rPr>
              <a:t>– Guide to completing your Delivery Plan Worksheet</a:t>
            </a:r>
          </a:p>
          <a:p>
            <a:pPr>
              <a:lnSpc>
                <a:spcPct val="150000"/>
              </a:lnSpc>
              <a:spcBef>
                <a:spcPts val="300"/>
              </a:spcBef>
              <a:spcAft>
                <a:spcPts val="300"/>
              </a:spcAft>
            </a:pPr>
            <a:r>
              <a:rPr lang="en-US" sz="1800" b="1" dirty="0">
                <a:effectLst/>
                <a:latin typeface="Calibri" panose="020F0502020204030204" pitchFamily="34" charset="0"/>
                <a:ea typeface="Arial" panose="020B0604020202020204" pitchFamily="34" charset="0"/>
                <a:cs typeface="Calibri" panose="020F0502020204030204" pitchFamily="34" charset="0"/>
              </a:rPr>
              <a:t>Tab 2 </a:t>
            </a:r>
            <a:r>
              <a:rPr lang="en-US" sz="1800" dirty="0">
                <a:effectLst/>
                <a:latin typeface="Calibri" panose="020F0502020204030204" pitchFamily="34" charset="0"/>
                <a:ea typeface="Arial" panose="020B0604020202020204" pitchFamily="34" charset="0"/>
                <a:cs typeface="Calibri" panose="020F0502020204030204" pitchFamily="34" charset="0"/>
              </a:rPr>
              <a:t>– 2023 Delivery Plan Summary (Summary)</a:t>
            </a:r>
          </a:p>
          <a:p>
            <a:pPr>
              <a:lnSpc>
                <a:spcPct val="150000"/>
              </a:lnSpc>
              <a:spcBef>
                <a:spcPts val="300"/>
              </a:spcBef>
              <a:spcAft>
                <a:spcPts val="300"/>
              </a:spcAft>
            </a:pPr>
            <a:r>
              <a:rPr lang="en-US" sz="1800" b="1" dirty="0">
                <a:effectLst/>
                <a:latin typeface="Calibri" panose="020F0502020204030204" pitchFamily="34" charset="0"/>
                <a:ea typeface="Arial" panose="020B0604020202020204" pitchFamily="34" charset="0"/>
                <a:cs typeface="Calibri" panose="020F0502020204030204" pitchFamily="34" charset="0"/>
              </a:rPr>
              <a:t>Tab 3 </a:t>
            </a:r>
            <a:r>
              <a:rPr lang="en-US" sz="1800" dirty="0">
                <a:effectLst/>
                <a:latin typeface="Calibri" panose="020F0502020204030204" pitchFamily="34" charset="0"/>
                <a:ea typeface="Arial" panose="020B0604020202020204" pitchFamily="34" charset="0"/>
                <a:cs typeface="Calibri" panose="020F0502020204030204" pitchFamily="34" charset="0"/>
              </a:rPr>
              <a:t>– 2023 General Pre-accredited Delivery Plan Worksheet</a:t>
            </a:r>
            <a:endParaRPr lang="en-AU" sz="1800" dirty="0">
              <a:effectLst/>
              <a:latin typeface="Calibri" panose="020F0502020204030204" pitchFamily="34" charset="0"/>
              <a:ea typeface="Arial" panose="020B0604020202020204" pitchFamily="34" charset="0"/>
              <a:cs typeface="Calibri" panose="020F0502020204030204" pitchFamily="34" charset="0"/>
            </a:endParaRPr>
          </a:p>
          <a:p>
            <a:pPr>
              <a:lnSpc>
                <a:spcPct val="150000"/>
              </a:lnSpc>
              <a:spcBef>
                <a:spcPts val="300"/>
              </a:spcBef>
              <a:spcAft>
                <a:spcPts val="300"/>
              </a:spcAft>
            </a:pPr>
            <a:r>
              <a:rPr lang="en-US" sz="1800" b="1" dirty="0">
                <a:effectLst/>
                <a:latin typeface="Calibri" panose="020F0502020204030204" pitchFamily="34" charset="0"/>
                <a:ea typeface="Arial" panose="020B0604020202020204" pitchFamily="34" charset="0"/>
                <a:cs typeface="Calibri" panose="020F0502020204030204" pitchFamily="34" charset="0"/>
              </a:rPr>
              <a:t>Tab 4 </a:t>
            </a:r>
            <a:r>
              <a:rPr lang="en-US" sz="1800" dirty="0">
                <a:effectLst/>
                <a:latin typeface="Calibri" panose="020F0502020204030204" pitchFamily="34" charset="0"/>
                <a:ea typeface="Arial" panose="020B0604020202020204" pitchFamily="34" charset="0"/>
                <a:cs typeface="Calibri" panose="020F0502020204030204" pitchFamily="34" charset="0"/>
              </a:rPr>
              <a:t>– 2023 Digital Skills Delivery Plan Worksheet.</a:t>
            </a:r>
          </a:p>
          <a:p>
            <a:pPr>
              <a:spcBef>
                <a:spcPts val="300"/>
              </a:spcBef>
              <a:spcAft>
                <a:spcPts val="300"/>
              </a:spcAft>
            </a:pPr>
            <a:endParaRPr lang="en-AU" sz="16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20000"/>
              </a:lnSpc>
              <a:spcBef>
                <a:spcPts val="0"/>
              </a:spcBef>
              <a:spcAft>
                <a:spcPts val="400"/>
              </a:spcAft>
            </a:pPr>
            <a:endParaRPr lang="en-AU" sz="2100" spc="-10"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2111218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1CD87-42F2-445B-4950-BEC13ECD2259}"/>
              </a:ext>
            </a:extLst>
          </p:cNvPr>
          <p:cNvSpPr>
            <a:spLocks noGrp="1"/>
          </p:cNvSpPr>
          <p:nvPr>
            <p:ph type="title"/>
          </p:nvPr>
        </p:nvSpPr>
        <p:spPr>
          <a:xfrm>
            <a:off x="341925" y="334495"/>
            <a:ext cx="8460150" cy="788333"/>
          </a:xfrm>
        </p:spPr>
        <p:txBody>
          <a:bodyPr>
            <a:normAutofit/>
          </a:bodyPr>
          <a:lstStyle/>
          <a:p>
            <a:pPr algn="ctr"/>
            <a:r>
              <a:rPr lang="en-US" sz="3200" dirty="0">
                <a:solidFill>
                  <a:schemeClr val="tx1"/>
                </a:solidFill>
                <a:latin typeface="Calibri Light" panose="020F0302020204030204" pitchFamily="34" charset="0"/>
                <a:cs typeface="Calibri Light" panose="020F0302020204030204" pitchFamily="34" charset="0"/>
              </a:rPr>
              <a:t>HOW TO SUBMIT AN EXPRESSION OF INTEREST</a:t>
            </a:r>
            <a:endParaRPr lang="en-AU" sz="3200" dirty="0"/>
          </a:p>
        </p:txBody>
      </p:sp>
      <p:sp>
        <p:nvSpPr>
          <p:cNvPr id="4" name="Content Placeholder 2">
            <a:extLst>
              <a:ext uri="{FF2B5EF4-FFF2-40B4-BE49-F238E27FC236}">
                <a16:creationId xmlns:a16="http://schemas.microsoft.com/office/drawing/2014/main" id="{C1CC0EF3-6A01-1C3F-049F-D2F3A4F916CC}"/>
              </a:ext>
            </a:extLst>
          </p:cNvPr>
          <p:cNvSpPr>
            <a:spLocks noGrp="1"/>
          </p:cNvSpPr>
          <p:nvPr>
            <p:ph idx="1"/>
          </p:nvPr>
        </p:nvSpPr>
        <p:spPr>
          <a:xfrm>
            <a:off x="826478" y="954660"/>
            <a:ext cx="7526214" cy="4948679"/>
          </a:xfrm>
        </p:spPr>
        <p:txBody>
          <a:bodyPr>
            <a:noAutofit/>
          </a:bodyPr>
          <a:lstStyle/>
          <a:p>
            <a:pPr>
              <a:lnSpc>
                <a:spcPct val="120000"/>
              </a:lnSpc>
              <a:spcBef>
                <a:spcPts val="0"/>
              </a:spcBef>
              <a:spcAft>
                <a:spcPts val="400"/>
              </a:spcAft>
            </a:pPr>
            <a:r>
              <a:rPr lang="en-AU" sz="1500" dirty="0">
                <a:effectLst/>
                <a:latin typeface="Calibri" panose="020F0502020204030204" pitchFamily="34" charset="0"/>
                <a:ea typeface="Times New Roman" panose="02020603050405020304" pitchFamily="18" charset="0"/>
                <a:cs typeface="Calibri" panose="020F0502020204030204" pitchFamily="34" charset="0"/>
              </a:rPr>
              <a:t>To submit your EOI, complete a draft Delivery Plan EOI which clearly indicates the number of SCH in each training delivery program stream (</a:t>
            </a:r>
            <a:r>
              <a:rPr lang="en-AU" sz="1500" dirty="0">
                <a:effectLst/>
                <a:latin typeface="Calibri Light" panose="020F0302020204030204" pitchFamily="34" charset="0"/>
                <a:ea typeface="Times New Roman" panose="02020603050405020304" pitchFamily="18" charset="0"/>
                <a:cs typeface="Arial" panose="020B0604020202020204" pitchFamily="34" charset="0"/>
              </a:rPr>
              <a:t>General Pre-accredited and Digital Skills) </a:t>
            </a:r>
            <a:r>
              <a:rPr lang="en-AU" sz="1500" dirty="0">
                <a:effectLst/>
                <a:latin typeface="Calibri" panose="020F0502020204030204" pitchFamily="34" charset="0"/>
                <a:ea typeface="Times New Roman" panose="02020603050405020304" pitchFamily="18" charset="0"/>
                <a:cs typeface="Calibri" panose="020F0502020204030204" pitchFamily="34" charset="0"/>
              </a:rPr>
              <a:t>by LGA, that you are requesting.</a:t>
            </a:r>
          </a:p>
          <a:p>
            <a:pPr>
              <a:lnSpc>
                <a:spcPct val="120000"/>
              </a:lnSpc>
              <a:spcBef>
                <a:spcPts val="0"/>
              </a:spcBef>
              <a:spcAft>
                <a:spcPts val="400"/>
              </a:spcAft>
            </a:pPr>
            <a:endParaRPr lang="en-AU" sz="15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20000"/>
              </a:lnSpc>
              <a:spcBef>
                <a:spcPts val="0"/>
              </a:spcBef>
              <a:spcAft>
                <a:spcPts val="400"/>
              </a:spcAft>
            </a:pPr>
            <a:r>
              <a:rPr lang="en-AU" sz="1500" dirty="0">
                <a:latin typeface="Calibri" panose="020F0502020204030204" pitchFamily="34" charset="0"/>
                <a:ea typeface="Times New Roman" panose="02020603050405020304" pitchFamily="18" charset="0"/>
                <a:cs typeface="Calibri" panose="020F0502020204030204" pitchFamily="34" charset="0"/>
              </a:rPr>
              <a:t>To develop your Delivery Plan you need to complete tab 3 (General Pre-accredited Delivery Plan Worksheet) and/or tab 4 (Digital Skills Delivery Plan Worksheet) as appropriate, with your proposed modules. </a:t>
            </a:r>
            <a:r>
              <a:rPr lang="en-AU" sz="1500" dirty="0">
                <a:effectLst/>
                <a:latin typeface="Calibri Light" panose="020F0302020204030204" pitchFamily="34" charset="0"/>
                <a:ea typeface="Times New Roman" panose="02020603050405020304" pitchFamily="18" charset="0"/>
                <a:cs typeface="Arial" panose="020B0604020202020204" pitchFamily="34" charset="0"/>
              </a:rPr>
              <a:t>These figures will be automatically generated on the Summary tab (2) as you complete the two Worksheets. Please complete your organisation details in the Summary tab.</a:t>
            </a:r>
          </a:p>
          <a:p>
            <a:pPr>
              <a:lnSpc>
                <a:spcPct val="120000"/>
              </a:lnSpc>
              <a:spcBef>
                <a:spcPts val="0"/>
              </a:spcBef>
              <a:spcAft>
                <a:spcPts val="400"/>
              </a:spcAft>
            </a:pPr>
            <a:endParaRPr lang="en-AU" sz="1500" dirty="0">
              <a:latin typeface="Calibri Light" panose="020F0302020204030204" pitchFamily="34" charset="0"/>
              <a:ea typeface="Times New Roman" panose="02020603050405020304" pitchFamily="18" charset="0"/>
              <a:cs typeface="Arial" panose="020B0604020202020204" pitchFamily="34" charset="0"/>
            </a:endParaRPr>
          </a:p>
          <a:p>
            <a:pPr>
              <a:lnSpc>
                <a:spcPct val="120000"/>
              </a:lnSpc>
              <a:spcBef>
                <a:spcPts val="0"/>
              </a:spcBef>
              <a:spcAft>
                <a:spcPts val="400"/>
              </a:spcAft>
            </a:pPr>
            <a:r>
              <a:rPr lang="en-AU" sz="1500" dirty="0">
                <a:latin typeface="Calibri" panose="020F0502020204030204" pitchFamily="34" charset="0"/>
                <a:ea typeface="Times New Roman" panose="02020603050405020304" pitchFamily="18" charset="0"/>
                <a:cs typeface="Calibri" panose="020F0502020204030204" pitchFamily="34" charset="0"/>
              </a:rPr>
              <a:t>While f</a:t>
            </a:r>
            <a:r>
              <a:rPr lang="en-AU" sz="1500" dirty="0">
                <a:effectLst/>
                <a:latin typeface="Calibri" panose="020F0502020204030204" pitchFamily="34" charset="0"/>
                <a:ea typeface="Times New Roman" panose="02020603050405020304" pitchFamily="18" charset="0"/>
                <a:cs typeface="Calibri" panose="020F0502020204030204" pitchFamily="34" charset="0"/>
              </a:rPr>
              <a:t>inal details of individual modules are not required until a later date, we do need a final request of SCH by program stream and LGA by </a:t>
            </a:r>
            <a:r>
              <a:rPr lang="en-AU" sz="1500" b="1" dirty="0">
                <a:effectLst/>
                <a:latin typeface="Calibri" panose="020F0502020204030204" pitchFamily="34" charset="0"/>
                <a:ea typeface="Times New Roman" panose="02020603050405020304" pitchFamily="18" charset="0"/>
                <a:cs typeface="Calibri" panose="020F0502020204030204" pitchFamily="34" charset="0"/>
              </a:rPr>
              <a:t>16 September 2022</a:t>
            </a:r>
            <a:r>
              <a:rPr lang="en-AU" sz="1500" dirty="0">
                <a:effectLst/>
                <a:latin typeface="Calibri" panose="020F0502020204030204" pitchFamily="34" charset="0"/>
                <a:ea typeface="Times New Roman" panose="02020603050405020304" pitchFamily="18" charset="0"/>
                <a:cs typeface="Calibri" panose="020F0502020204030204" pitchFamily="34" charset="0"/>
              </a:rPr>
              <a:t>. You will then be able to continue to modify how these hours are allocated by individual module on your Delivery Plan Worksheet(s).</a:t>
            </a:r>
          </a:p>
          <a:p>
            <a:pPr>
              <a:lnSpc>
                <a:spcPct val="120000"/>
              </a:lnSpc>
              <a:spcBef>
                <a:spcPts val="0"/>
              </a:spcBef>
              <a:spcAft>
                <a:spcPts val="400"/>
              </a:spcAft>
            </a:pPr>
            <a:endParaRPr lang="en-AU" sz="1500" dirty="0">
              <a:effectLst/>
              <a:latin typeface="Calibri" panose="020F0502020204030204" pitchFamily="34" charset="0"/>
              <a:ea typeface="Arial" panose="020B0604020202020204" pitchFamily="34" charset="0"/>
              <a:cs typeface="Calibri" panose="020F0502020204030204" pitchFamily="34" charset="0"/>
            </a:endParaRPr>
          </a:p>
          <a:p>
            <a:pPr hangingPunct="0">
              <a:spcBef>
                <a:spcPts val="600"/>
              </a:spcBef>
              <a:spcAft>
                <a:spcPts val="600"/>
              </a:spcAft>
            </a:pPr>
            <a:r>
              <a:rPr lang="en-US" sz="1500" dirty="0">
                <a:latin typeface="Calibri" panose="020F0502020204030204" pitchFamily="34" charset="0"/>
                <a:ea typeface="Times New Roman" panose="02020603050405020304" pitchFamily="18" charset="0"/>
                <a:cs typeface="Calibri" panose="020F0502020204030204" pitchFamily="34" charset="0"/>
              </a:rPr>
              <a:t>Your proposed Delivery Plan will be considered for its alignment with the </a:t>
            </a:r>
            <a:r>
              <a:rPr lang="en-US" sz="1500" b="1" dirty="0">
                <a:latin typeface="Calibri" panose="020F0502020204030204" pitchFamily="34" charset="0"/>
                <a:ea typeface="Times New Roman" panose="02020603050405020304" pitchFamily="18" charset="0"/>
                <a:cs typeface="Calibri" panose="020F0502020204030204" pitchFamily="34" charset="0"/>
              </a:rPr>
              <a:t>ACFE Board Strategy 2020-25</a:t>
            </a:r>
            <a:r>
              <a:rPr lang="en-US" sz="1500" dirty="0">
                <a:latin typeface="Calibri" panose="020F0502020204030204" pitchFamily="34" charset="0"/>
                <a:ea typeface="Times New Roman" panose="02020603050405020304" pitchFamily="18" charset="0"/>
                <a:cs typeface="Calibri" panose="020F0502020204030204" pitchFamily="34" charset="0"/>
              </a:rPr>
              <a:t>, the intent, content and </a:t>
            </a:r>
            <a:r>
              <a:rPr lang="en-US" sz="1500" b="1" dirty="0">
                <a:latin typeface="Calibri" panose="020F0502020204030204" pitchFamily="34" charset="0"/>
                <a:ea typeface="Times New Roman" panose="02020603050405020304" pitchFamily="18" charset="0"/>
                <a:cs typeface="Calibri" panose="020F0502020204030204" pitchFamily="34" charset="0"/>
              </a:rPr>
              <a:t>quality</a:t>
            </a:r>
            <a:r>
              <a:rPr lang="en-US" sz="1500" dirty="0">
                <a:latin typeface="Calibri" panose="020F0502020204030204" pitchFamily="34" charset="0"/>
                <a:ea typeface="Times New Roman" panose="02020603050405020304" pitchFamily="18" charset="0"/>
                <a:cs typeface="Calibri" panose="020F0502020204030204" pitchFamily="34" charset="0"/>
              </a:rPr>
              <a:t> of proposed courses and the </a:t>
            </a:r>
            <a:r>
              <a:rPr lang="en-US" sz="1500" b="1" dirty="0">
                <a:latin typeface="Calibri" panose="020F0502020204030204" pitchFamily="34" charset="0"/>
                <a:ea typeface="Times New Roman" panose="02020603050405020304" pitchFamily="18" charset="0"/>
                <a:cs typeface="Calibri" panose="020F0502020204030204" pitchFamily="34" charset="0"/>
              </a:rPr>
              <a:t>demand</a:t>
            </a:r>
            <a:r>
              <a:rPr lang="en-US" sz="1500" dirty="0">
                <a:latin typeface="Calibri" panose="020F0502020204030204" pitchFamily="34" charset="0"/>
                <a:ea typeface="Times New Roman" panose="02020603050405020304" pitchFamily="18" charset="0"/>
                <a:cs typeface="Calibri" panose="020F0502020204030204" pitchFamily="34" charset="0"/>
              </a:rPr>
              <a:t> for training in each LGA.</a:t>
            </a:r>
          </a:p>
        </p:txBody>
      </p:sp>
    </p:spTree>
    <p:extLst>
      <p:ext uri="{BB962C8B-B14F-4D97-AF65-F5344CB8AC3E}">
        <p14:creationId xmlns:p14="http://schemas.microsoft.com/office/powerpoint/2010/main" val="2843191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14BC-EE46-9449-893D-A0981F0F5628}"/>
              </a:ext>
            </a:extLst>
          </p:cNvPr>
          <p:cNvSpPr>
            <a:spLocks noGrp="1"/>
          </p:cNvSpPr>
          <p:nvPr>
            <p:ph type="title"/>
          </p:nvPr>
        </p:nvSpPr>
        <p:spPr/>
        <p:txBody>
          <a:bodyPr/>
          <a:lstStyle/>
          <a:p>
            <a:r>
              <a:rPr lang="en-AU" sz="2400" dirty="0">
                <a:solidFill>
                  <a:schemeClr val="tx1"/>
                </a:solidFill>
                <a:latin typeface="Calibri Light" panose="020F0302020204030204" pitchFamily="34" charset="0"/>
                <a:cs typeface="Calibri Light" panose="020F0302020204030204" pitchFamily="34" charset="0"/>
              </a:rPr>
              <a:t>DELIVERY PLAN </a:t>
            </a:r>
            <a:br>
              <a:rPr lang="en-AU" sz="2000" dirty="0">
                <a:solidFill>
                  <a:schemeClr val="tx1"/>
                </a:solidFill>
                <a:latin typeface="Calibri Light" panose="020F0302020204030204" pitchFamily="34" charset="0"/>
                <a:cs typeface="Calibri Light" panose="020F0302020204030204" pitchFamily="34" charset="0"/>
              </a:rPr>
            </a:br>
            <a:r>
              <a:rPr lang="en-AU" sz="2000" dirty="0">
                <a:solidFill>
                  <a:schemeClr val="tx1"/>
                </a:solidFill>
                <a:latin typeface="Calibri Light" panose="020F0302020204030204" pitchFamily="34" charset="0"/>
                <a:cs typeface="Calibri Light" panose="020F0302020204030204" pitchFamily="34" charset="0"/>
              </a:rPr>
              <a:t>TAB 3 - GENERAL PRE-ACCREDITED WORKSHEET</a:t>
            </a:r>
            <a:endParaRPr lang="en-AU" dirty="0"/>
          </a:p>
        </p:txBody>
      </p:sp>
      <p:sp>
        <p:nvSpPr>
          <p:cNvPr id="3" name="Content Placeholder 2">
            <a:extLst>
              <a:ext uri="{FF2B5EF4-FFF2-40B4-BE49-F238E27FC236}">
                <a16:creationId xmlns:a16="http://schemas.microsoft.com/office/drawing/2014/main" id="{4D743F47-0B2E-F789-8FFD-961DBE201BC7}"/>
              </a:ext>
            </a:extLst>
          </p:cNvPr>
          <p:cNvSpPr>
            <a:spLocks noGrp="1"/>
          </p:cNvSpPr>
          <p:nvPr>
            <p:ph idx="1"/>
          </p:nvPr>
        </p:nvSpPr>
        <p:spPr>
          <a:xfrm>
            <a:off x="182534" y="1368918"/>
            <a:ext cx="8602691" cy="4760420"/>
          </a:xfrm>
        </p:spPr>
        <p:txBody>
          <a:bodyPr/>
          <a:lstStyle/>
          <a:p>
            <a:endParaRPr lang="en-AU" dirty="0"/>
          </a:p>
        </p:txBody>
      </p:sp>
      <p:pic>
        <p:nvPicPr>
          <p:cNvPr id="5" name="Picture 4">
            <a:extLst>
              <a:ext uri="{FF2B5EF4-FFF2-40B4-BE49-F238E27FC236}">
                <a16:creationId xmlns:a16="http://schemas.microsoft.com/office/drawing/2014/main" id="{C6167A04-4F32-066B-89F3-141ACCD4D34D}"/>
              </a:ext>
            </a:extLst>
          </p:cNvPr>
          <p:cNvPicPr>
            <a:picLocks noChangeAspect="1"/>
          </p:cNvPicPr>
          <p:nvPr/>
        </p:nvPicPr>
        <p:blipFill>
          <a:blip r:embed="rId3"/>
          <a:stretch>
            <a:fillRect/>
          </a:stretch>
        </p:blipFill>
        <p:spPr>
          <a:xfrm>
            <a:off x="83685" y="1282535"/>
            <a:ext cx="8877781" cy="4054641"/>
          </a:xfrm>
          <a:prstGeom prst="rect">
            <a:avLst/>
          </a:prstGeom>
        </p:spPr>
      </p:pic>
    </p:spTree>
    <p:extLst>
      <p:ext uri="{BB962C8B-B14F-4D97-AF65-F5344CB8AC3E}">
        <p14:creationId xmlns:p14="http://schemas.microsoft.com/office/powerpoint/2010/main" val="1182842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B3B7F1E-DF98-52EE-799F-A81B5E830038}"/>
              </a:ext>
            </a:extLst>
          </p:cNvPr>
          <p:cNvSpPr>
            <a:spLocks noGrp="1"/>
          </p:cNvSpPr>
          <p:nvPr>
            <p:ph type="title"/>
          </p:nvPr>
        </p:nvSpPr>
        <p:spPr>
          <a:xfrm>
            <a:off x="323851" y="372130"/>
            <a:ext cx="8460150" cy="788333"/>
          </a:xfrm>
        </p:spPr>
        <p:txBody>
          <a:bodyPr/>
          <a:lstStyle/>
          <a:p>
            <a:r>
              <a:rPr lang="en-AU" dirty="0">
                <a:solidFill>
                  <a:schemeClr val="tx1"/>
                </a:solidFill>
                <a:latin typeface="Calibri Light" panose="020F0302020204030204" pitchFamily="34" charset="0"/>
                <a:cs typeface="Calibri Light" panose="020F0302020204030204" pitchFamily="34" charset="0"/>
              </a:rPr>
              <a:t>DELIVERY PLAN </a:t>
            </a:r>
            <a:br>
              <a:rPr lang="en-AU" dirty="0">
                <a:solidFill>
                  <a:schemeClr val="tx1"/>
                </a:solidFill>
                <a:latin typeface="Calibri Light" panose="020F0302020204030204" pitchFamily="34" charset="0"/>
                <a:cs typeface="Calibri Light" panose="020F0302020204030204" pitchFamily="34" charset="0"/>
              </a:rPr>
            </a:br>
            <a:r>
              <a:rPr lang="en-AU" dirty="0">
                <a:solidFill>
                  <a:schemeClr val="tx1"/>
                </a:solidFill>
                <a:latin typeface="Calibri Light" panose="020F0302020204030204" pitchFamily="34" charset="0"/>
                <a:cs typeface="Calibri Light" panose="020F0302020204030204" pitchFamily="34" charset="0"/>
              </a:rPr>
              <a:t>TAB 4 – DIGITAL SKILLS WORKSHEET</a:t>
            </a:r>
            <a:endParaRPr lang="en-US" dirty="0">
              <a:solidFill>
                <a:schemeClr val="tx1"/>
              </a:solidFill>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4B6866A7-7024-6F3F-8010-E2546334781A}"/>
              </a:ext>
            </a:extLst>
          </p:cNvPr>
          <p:cNvPicPr>
            <a:picLocks noChangeAspect="1"/>
          </p:cNvPicPr>
          <p:nvPr/>
        </p:nvPicPr>
        <p:blipFill>
          <a:blip r:embed="rId3"/>
          <a:stretch>
            <a:fillRect/>
          </a:stretch>
        </p:blipFill>
        <p:spPr>
          <a:xfrm>
            <a:off x="59303" y="1365662"/>
            <a:ext cx="9084698" cy="3265715"/>
          </a:xfrm>
          <a:prstGeom prst="rect">
            <a:avLst/>
          </a:prstGeom>
          <a:noFill/>
        </p:spPr>
      </p:pic>
    </p:spTree>
    <p:extLst>
      <p:ext uri="{BB962C8B-B14F-4D97-AF65-F5344CB8AC3E}">
        <p14:creationId xmlns:p14="http://schemas.microsoft.com/office/powerpoint/2010/main" val="302100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FB1A-F14B-B0C6-D335-23A2411FF56E}"/>
              </a:ext>
            </a:extLst>
          </p:cNvPr>
          <p:cNvSpPr>
            <a:spLocks noGrp="1"/>
          </p:cNvSpPr>
          <p:nvPr>
            <p:ph type="title"/>
          </p:nvPr>
        </p:nvSpPr>
        <p:spPr/>
        <p:txBody>
          <a:bodyPr>
            <a:normAutofit/>
          </a:bodyPr>
          <a:lstStyle/>
          <a:p>
            <a:r>
              <a:rPr lang="en-AU" sz="2800" dirty="0">
                <a:solidFill>
                  <a:schemeClr val="tx1"/>
                </a:solidFill>
                <a:latin typeface="Calibri Light" panose="020F0302020204030204" pitchFamily="34" charset="0"/>
                <a:cs typeface="Calibri Light" panose="020F0302020204030204" pitchFamily="34" charset="0"/>
              </a:rPr>
              <a:t>DELIVERY PLAN</a:t>
            </a:r>
            <a:br>
              <a:rPr lang="en-AU" sz="2400" dirty="0">
                <a:solidFill>
                  <a:schemeClr val="tx1"/>
                </a:solidFill>
                <a:latin typeface="Calibri Light" panose="020F0302020204030204" pitchFamily="34" charset="0"/>
                <a:cs typeface="Calibri Light" panose="020F0302020204030204" pitchFamily="34" charset="0"/>
              </a:rPr>
            </a:br>
            <a:r>
              <a:rPr lang="en-AU" sz="2400" dirty="0">
                <a:solidFill>
                  <a:schemeClr val="tx1"/>
                </a:solidFill>
                <a:latin typeface="Calibri Light" panose="020F0302020204030204" pitchFamily="34" charset="0"/>
                <a:cs typeface="Calibri Light" panose="020F0302020204030204" pitchFamily="34" charset="0"/>
              </a:rPr>
              <a:t>TAB 2 - SUMMARY</a:t>
            </a:r>
            <a:endParaRPr lang="en-AU" sz="2400" dirty="0"/>
          </a:p>
        </p:txBody>
      </p:sp>
      <p:pic>
        <p:nvPicPr>
          <p:cNvPr id="5" name="Content Placeholder 4">
            <a:extLst>
              <a:ext uri="{FF2B5EF4-FFF2-40B4-BE49-F238E27FC236}">
                <a16:creationId xmlns:a16="http://schemas.microsoft.com/office/drawing/2014/main" id="{81E4A644-B90C-C701-DE2C-476999B74E61}"/>
              </a:ext>
            </a:extLst>
          </p:cNvPr>
          <p:cNvPicPr>
            <a:picLocks noGrp="1" noChangeAspect="1"/>
          </p:cNvPicPr>
          <p:nvPr>
            <p:ph idx="1"/>
          </p:nvPr>
        </p:nvPicPr>
        <p:blipFill>
          <a:blip r:embed="rId3"/>
          <a:stretch>
            <a:fillRect/>
          </a:stretch>
        </p:blipFill>
        <p:spPr>
          <a:xfrm>
            <a:off x="648599" y="1401484"/>
            <a:ext cx="7266675" cy="4280972"/>
          </a:xfrm>
        </p:spPr>
      </p:pic>
    </p:spTree>
    <p:extLst>
      <p:ext uri="{BB962C8B-B14F-4D97-AF65-F5344CB8AC3E}">
        <p14:creationId xmlns:p14="http://schemas.microsoft.com/office/powerpoint/2010/main" val="4100623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F583-E354-4190-B846-46A1BA6EACA1}"/>
              </a:ext>
            </a:extLst>
          </p:cNvPr>
          <p:cNvSpPr>
            <a:spLocks noGrp="1"/>
          </p:cNvSpPr>
          <p:nvPr>
            <p:ph type="title"/>
          </p:nvPr>
        </p:nvSpPr>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DELIVERY PLAN ASSISTANCE</a:t>
            </a:r>
          </a:p>
        </p:txBody>
      </p:sp>
      <p:sp>
        <p:nvSpPr>
          <p:cNvPr id="3" name="Content Placeholder 2">
            <a:extLst>
              <a:ext uri="{FF2B5EF4-FFF2-40B4-BE49-F238E27FC236}">
                <a16:creationId xmlns:a16="http://schemas.microsoft.com/office/drawing/2014/main" id="{F6B3B007-26C1-4677-9523-EE96EBEFCE27}"/>
              </a:ext>
            </a:extLst>
          </p:cNvPr>
          <p:cNvSpPr>
            <a:spLocks noGrp="1"/>
          </p:cNvSpPr>
          <p:nvPr>
            <p:ph idx="1"/>
          </p:nvPr>
        </p:nvSpPr>
        <p:spPr>
          <a:xfrm>
            <a:off x="322627" y="1168576"/>
            <a:ext cx="8461374" cy="4608514"/>
          </a:xfrm>
        </p:spPr>
        <p:txBody>
          <a:body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AU" b="1" i="0" u="none" strike="noStrike" kern="1200" cap="none" spc="-10" normalizeH="0" baseline="0" noProof="0" dirty="0">
                <a:ln>
                  <a:noFill/>
                </a:ln>
                <a:solidFill>
                  <a:srgbClr val="004EA8"/>
                </a:solidFill>
                <a:effectLst/>
                <a:uLnTx/>
                <a:uFillTx/>
                <a:latin typeface="Calibri" panose="020F0502020204030204" pitchFamily="34" charset="0"/>
                <a:cs typeface="Calibri" panose="020F0502020204030204" pitchFamily="34" charset="0"/>
              </a:rPr>
              <a:t>Where can I find more information or get help?</a:t>
            </a:r>
            <a:endParaRPr kumimoji="0" lang="en-AU" sz="1600" b="0" i="0" u="none" strike="noStrike" kern="1200" cap="none" spc="-10" normalizeH="0" baseline="0" noProof="0" dirty="0">
              <a:ln>
                <a:noFill/>
              </a:ln>
              <a:solidFill>
                <a:srgbClr val="004EA8"/>
              </a:solidFill>
              <a:effectLst/>
              <a:uLnTx/>
              <a:uFillTx/>
              <a:latin typeface="Calibri" panose="020F0502020204030204" pitchFamily="34" charset="0"/>
              <a:cs typeface="Calibri" panose="020F0502020204030204" pitchFamily="34" charset="0"/>
            </a:endParaRPr>
          </a:p>
          <a:p>
            <a:pPr marL="284400" marR="0" lvl="0" indent="-284400" algn="l" defTabSz="914400" rtl="0" eaLnBrk="1" fontAlgn="auto" latinLnBrk="0" hangingPunct="1">
              <a:lnSpc>
                <a:spcPct val="150000"/>
              </a:lnSpc>
              <a:spcBef>
                <a:spcPts val="0"/>
              </a:spcBef>
              <a:spcAft>
                <a:spcPts val="400"/>
              </a:spcAft>
              <a:buClrTx/>
              <a:buSzTx/>
              <a:buFont typeface="Arial" panose="020B0604020202020204" pitchFamily="34" charset="0"/>
              <a:buChar char="•"/>
              <a:tabLst/>
              <a:defRPr/>
            </a:pPr>
            <a:r>
              <a:rPr lang="en-AU" sz="1600" spc="-10" dirty="0">
                <a:solidFill>
                  <a:srgbClr val="004EA8"/>
                </a:solidFill>
                <a:latin typeface="Calibri" panose="020F0502020204030204" pitchFamily="34" charset="0"/>
                <a:cs typeface="Calibri" panose="020F0502020204030204" pitchFamily="34" charset="0"/>
              </a:rPr>
              <a:t>Guidance instructions are included in the Delivery Plan template at tab 1.</a:t>
            </a:r>
          </a:p>
          <a:p>
            <a:pPr marL="284400" marR="0" lvl="0" indent="-284400" algn="l" defTabSz="914400" rtl="0" eaLnBrk="1" fontAlgn="auto" latinLnBrk="0" hangingPunct="1">
              <a:lnSpc>
                <a:spcPct val="150000"/>
              </a:lnSpc>
              <a:spcBef>
                <a:spcPts val="0"/>
              </a:spcBef>
              <a:spcAft>
                <a:spcPts val="400"/>
              </a:spcAft>
              <a:buClrTx/>
              <a:buSzTx/>
              <a:buFont typeface="Arial" panose="020B0604020202020204" pitchFamily="34" charset="0"/>
              <a:buChar char="•"/>
              <a:tabLst/>
              <a:defRPr/>
            </a:pPr>
            <a:r>
              <a:rPr lang="en-AU" sz="1600" spc="-10" dirty="0">
                <a:solidFill>
                  <a:srgbClr val="004EA8"/>
                </a:solidFill>
                <a:latin typeface="Calibri" panose="020F0502020204030204" pitchFamily="34" charset="0"/>
                <a:cs typeface="Calibri" panose="020F0502020204030204" pitchFamily="34" charset="0"/>
              </a:rPr>
              <a:t>2023 ACFE Training Delivery Guidelines.</a:t>
            </a:r>
          </a:p>
          <a:p>
            <a:pPr marL="284400" marR="0" lvl="0" indent="-284400" algn="l" defTabSz="914400" rtl="0" eaLnBrk="1" fontAlgn="auto" latinLnBrk="0" hangingPunct="1">
              <a:lnSpc>
                <a:spcPct val="150000"/>
              </a:lnSpc>
              <a:spcBef>
                <a:spcPts val="0"/>
              </a:spcBef>
              <a:spcAft>
                <a:spcPts val="400"/>
              </a:spcAft>
              <a:buClrTx/>
              <a:buSzTx/>
              <a:buFont typeface="Arial" panose="020B0604020202020204" pitchFamily="34" charset="0"/>
              <a:buChar char="•"/>
              <a:tabLst/>
              <a:defRPr/>
            </a:pPr>
            <a:r>
              <a:rPr kumimoji="0" lang="en-AU" sz="1600" b="0" i="0" u="none" strike="noStrike" kern="1200" cap="none" spc="-10" normalizeH="0" baseline="0" noProof="0" dirty="0">
                <a:ln>
                  <a:noFill/>
                </a:ln>
                <a:solidFill>
                  <a:srgbClr val="004EA8"/>
                </a:solidFill>
                <a:effectLst/>
                <a:uLnTx/>
                <a:uFillTx/>
                <a:latin typeface="Calibri" panose="020F0502020204030204" pitchFamily="34" charset="0"/>
                <a:cs typeface="Calibri" panose="020F0502020204030204" pitchFamily="34" charset="0"/>
              </a:rPr>
              <a:t>More information on the 2023 Delivery Plan template will be provided at the Regional Forums that are being prepared for September 2022.</a:t>
            </a:r>
          </a:p>
          <a:p>
            <a:pPr marL="284400" marR="0" lvl="0" indent="-284400" algn="l" defTabSz="914400" rtl="0" eaLnBrk="1" fontAlgn="auto" latinLnBrk="0" hangingPunct="1">
              <a:lnSpc>
                <a:spcPct val="150000"/>
              </a:lnSpc>
              <a:spcBef>
                <a:spcPts val="0"/>
              </a:spcBef>
              <a:spcAft>
                <a:spcPts val="400"/>
              </a:spcAft>
              <a:buClrTx/>
              <a:buSzTx/>
              <a:buFont typeface="Arial" panose="020B0604020202020204" pitchFamily="34" charset="0"/>
              <a:buChar char="•"/>
              <a:tabLst/>
              <a:defRPr/>
            </a:pPr>
            <a:r>
              <a:rPr lang="en-AU" sz="1600" spc="-10" dirty="0">
                <a:solidFill>
                  <a:srgbClr val="004EA8"/>
                </a:solidFill>
                <a:latin typeface="Calibri" panose="020F0502020204030204" pitchFamily="34" charset="0"/>
                <a:cs typeface="Calibri" panose="020F0502020204030204" pitchFamily="34" charset="0"/>
              </a:rPr>
              <a:t>The Delivery Plan template will be on the Learn Local website at: </a:t>
            </a:r>
            <a:r>
              <a:rPr kumimoji="0" lang="en-AU" sz="1600" b="0" i="0" u="none" strike="noStrike" kern="1200" cap="none" spc="-10" normalizeH="0" baseline="0" noProof="0" dirty="0">
                <a:ln>
                  <a:noFill/>
                </a:ln>
                <a:solidFill>
                  <a:srgbClr val="004EA8"/>
                </a:solidFill>
                <a:effectLst/>
                <a:uLnTx/>
                <a:uFillTx/>
                <a:latin typeface="Calibri" panose="020F0502020204030204" pitchFamily="34" charset="0"/>
                <a:cs typeface="Calibri" panose="020F0502020204030204" pitchFamily="34" charset="0"/>
                <a:hlinkClick r:id="rId2"/>
              </a:rPr>
              <a:t>http://www.vic.gov.au/pre-accredited-training-and-programs</a:t>
            </a:r>
            <a:r>
              <a:rPr kumimoji="0" lang="en-AU" sz="1600" b="0" i="0" u="none" strike="noStrike" kern="1200" cap="none" spc="-10" normalizeH="0" baseline="0" noProof="0" dirty="0">
                <a:ln>
                  <a:noFill/>
                </a:ln>
                <a:solidFill>
                  <a:srgbClr val="004EA8"/>
                </a:solidFill>
                <a:effectLst/>
                <a:uLnTx/>
                <a:uFillTx/>
                <a:latin typeface="Calibri" panose="020F0502020204030204" pitchFamily="34" charset="0"/>
                <a:cs typeface="Calibri" panose="020F0502020204030204" pitchFamily="34" charset="0"/>
              </a:rPr>
              <a:t>.</a:t>
            </a:r>
          </a:p>
          <a:p>
            <a:pPr marL="284400" marR="0" lvl="0" indent="-284400" algn="l" defTabSz="914400" rtl="0" eaLnBrk="1" fontAlgn="auto" latinLnBrk="0" hangingPunct="1">
              <a:lnSpc>
                <a:spcPct val="150000"/>
              </a:lnSpc>
              <a:spcBef>
                <a:spcPts val="0"/>
              </a:spcBef>
              <a:spcAft>
                <a:spcPts val="400"/>
              </a:spcAft>
              <a:buClrTx/>
              <a:buSzTx/>
              <a:buFont typeface="Arial" panose="020B0604020202020204" pitchFamily="34" charset="0"/>
              <a:buChar char="•"/>
              <a:tabLst/>
              <a:defRPr/>
            </a:pPr>
            <a:r>
              <a:rPr kumimoji="0" lang="en-AU" sz="1600" b="0" i="0" u="none" strike="noStrike" kern="1200" cap="none" spc="-10" normalizeH="0" baseline="0" noProof="0" dirty="0">
                <a:ln>
                  <a:noFill/>
                </a:ln>
                <a:solidFill>
                  <a:srgbClr val="004EA8"/>
                </a:solidFill>
                <a:effectLst/>
                <a:uLnTx/>
                <a:uFillTx/>
                <a:latin typeface="Calibri" panose="020F0502020204030204" pitchFamily="34" charset="0"/>
                <a:cs typeface="Calibri" panose="020F0502020204030204" pitchFamily="34" charset="0"/>
              </a:rPr>
              <a:t>Contact your regional office.</a:t>
            </a:r>
          </a:p>
          <a:p>
            <a:endParaRPr lang="en-AU" dirty="0"/>
          </a:p>
        </p:txBody>
      </p:sp>
    </p:spTree>
    <p:extLst>
      <p:ext uri="{BB962C8B-B14F-4D97-AF65-F5344CB8AC3E}">
        <p14:creationId xmlns:p14="http://schemas.microsoft.com/office/powerpoint/2010/main" val="116912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431278-B55F-4B09-B9EF-AB03A8DABD37}"/>
              </a:ext>
            </a:extLst>
          </p:cNvPr>
          <p:cNvSpPr>
            <a:spLocks noGrp="1"/>
          </p:cNvSpPr>
          <p:nvPr>
            <p:ph type="body" idx="1"/>
          </p:nvPr>
        </p:nvSpPr>
        <p:spPr/>
        <p:txBody>
          <a:bodyPr/>
          <a:lstStyle/>
          <a:p>
            <a:r>
              <a:rPr lang="en-AU" dirty="0"/>
              <a:t>DIGITAL SKILLS</a:t>
            </a:r>
          </a:p>
        </p:txBody>
      </p:sp>
    </p:spTree>
    <p:extLst>
      <p:ext uri="{BB962C8B-B14F-4D97-AF65-F5344CB8AC3E}">
        <p14:creationId xmlns:p14="http://schemas.microsoft.com/office/powerpoint/2010/main" val="684769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4D2A-3D82-476F-9B47-C47C77500A0F}"/>
              </a:ext>
            </a:extLst>
          </p:cNvPr>
          <p:cNvSpPr>
            <a:spLocks noGrp="1"/>
          </p:cNvSpPr>
          <p:nvPr>
            <p:ph type="title"/>
          </p:nvPr>
        </p:nvSpPr>
        <p:spPr>
          <a:xfrm>
            <a:off x="323851" y="372130"/>
            <a:ext cx="8460150" cy="399395"/>
          </a:xfrm>
        </p:spPr>
        <p:txBody>
          <a:bodyPr>
            <a:noAutofit/>
          </a:bodyPr>
          <a:lstStyle/>
          <a:p>
            <a:pPr algn="ctr"/>
            <a:r>
              <a:rPr lang="en-AU" sz="3200" dirty="0">
                <a:solidFill>
                  <a:schemeClr val="tx1"/>
                </a:solidFill>
                <a:latin typeface="Calibri Light" panose="020F0302020204030204" pitchFamily="34" charset="0"/>
                <a:cs typeface="Calibri Light" panose="020F0302020204030204" pitchFamily="34" charset="0"/>
              </a:rPr>
              <a:t>DIGITAL SKILLS</a:t>
            </a:r>
          </a:p>
        </p:txBody>
      </p:sp>
      <p:sp>
        <p:nvSpPr>
          <p:cNvPr id="3" name="Content Placeholder 2">
            <a:extLst>
              <a:ext uri="{FF2B5EF4-FFF2-40B4-BE49-F238E27FC236}">
                <a16:creationId xmlns:a16="http://schemas.microsoft.com/office/drawing/2014/main" id="{B04EF96C-9AE7-4712-A989-989885F10714}"/>
              </a:ext>
            </a:extLst>
          </p:cNvPr>
          <p:cNvSpPr>
            <a:spLocks noGrp="1"/>
          </p:cNvSpPr>
          <p:nvPr>
            <p:ph idx="1"/>
          </p:nvPr>
        </p:nvSpPr>
        <p:spPr>
          <a:xfrm>
            <a:off x="237392" y="771525"/>
            <a:ext cx="8678008" cy="5342468"/>
          </a:xfrm>
        </p:spPr>
        <p:txBody>
          <a:bodyPr>
            <a:normAutofit fontScale="77500" lnSpcReduction="20000"/>
          </a:bodyPr>
          <a:lstStyle/>
          <a:p>
            <a:pPr>
              <a:spcBef>
                <a:spcPts val="0"/>
              </a:spcBef>
            </a:pPr>
            <a:endParaRPr lang="en-AU" sz="2300" dirty="0">
              <a:latin typeface="Calibri Light" panose="020F0302020204030204" pitchFamily="34" charset="0"/>
              <a:cs typeface="Times New Roman" panose="02020603050405020304" pitchFamily="18" charset="0"/>
            </a:endParaRPr>
          </a:p>
          <a:p>
            <a:pPr>
              <a:lnSpc>
                <a:spcPct val="110000"/>
              </a:lnSpc>
              <a:spcBef>
                <a:spcPts val="0"/>
              </a:spcBef>
            </a:pPr>
            <a:r>
              <a:rPr lang="en-AU" sz="1900" dirty="0">
                <a:latin typeface="Calibri" panose="020F0502020204030204" pitchFamily="34" charset="0"/>
                <a:cs typeface="Calibri" panose="020F0502020204030204" pitchFamily="34" charset="0"/>
              </a:rPr>
              <a:t>Funding through the Victorian Budget 2021-22 provides additional training places in 2023 as the second year of the 2-year </a:t>
            </a:r>
            <a:r>
              <a:rPr lang="en-AU" sz="1900" i="1" dirty="0">
                <a:latin typeface="Calibri" panose="020F0502020204030204" pitchFamily="34" charset="0"/>
                <a:cs typeface="Calibri" panose="020F0502020204030204" pitchFamily="34" charset="0"/>
              </a:rPr>
              <a:t>tackling the digital skills divide </a:t>
            </a:r>
            <a:r>
              <a:rPr lang="en-AU" sz="1900" dirty="0">
                <a:latin typeface="Calibri" panose="020F0502020204030204" pitchFamily="34" charset="0"/>
                <a:cs typeface="Calibri" panose="020F0502020204030204" pitchFamily="34" charset="0"/>
              </a:rPr>
              <a:t>initiative.</a:t>
            </a:r>
          </a:p>
          <a:p>
            <a:pPr>
              <a:spcBef>
                <a:spcPts val="0"/>
              </a:spcBef>
            </a:pPr>
            <a:endParaRPr lang="en-AU" sz="1900" dirty="0">
              <a:latin typeface="Calibri" panose="020F0502020204030204" pitchFamily="34" charset="0"/>
              <a:cs typeface="Calibri" panose="020F0502020204030204" pitchFamily="34" charset="0"/>
            </a:endParaRPr>
          </a:p>
          <a:p>
            <a:pPr>
              <a:spcBef>
                <a:spcPts val="0"/>
              </a:spcBef>
            </a:pPr>
            <a:r>
              <a:rPr lang="en-AU" sz="1900" dirty="0">
                <a:latin typeface="Calibri" panose="020F0502020204030204" pitchFamily="34" charset="0"/>
                <a:cs typeface="Calibri" panose="020F0502020204030204" pitchFamily="34" charset="0"/>
              </a:rPr>
              <a:t>These additional places are available under 3 program categories:</a:t>
            </a:r>
          </a:p>
          <a:p>
            <a:pPr>
              <a:spcBef>
                <a:spcPts val="0"/>
              </a:spcBef>
            </a:pPr>
            <a:endParaRPr lang="en-AU" sz="2200" dirty="0">
              <a:latin typeface="Calibri" panose="020F0502020204030204" pitchFamily="34" charset="0"/>
              <a:cs typeface="Calibri" panose="020F0502020204030204" pitchFamily="34" charset="0"/>
            </a:endParaRPr>
          </a:p>
          <a:p>
            <a:pPr>
              <a:spcBef>
                <a:spcPts val="600"/>
              </a:spcBef>
            </a:pPr>
            <a:r>
              <a:rPr lang="en-AU" sz="2300" b="1" dirty="0">
                <a:solidFill>
                  <a:schemeClr val="accent6">
                    <a:lumMod val="75000"/>
                    <a:lumOff val="25000"/>
                  </a:schemeClr>
                </a:solidFill>
                <a:latin typeface="Calibri" panose="020F0502020204030204" pitchFamily="34" charset="0"/>
                <a:cs typeface="Calibri" panose="020F0502020204030204" pitchFamily="34" charset="0"/>
              </a:rPr>
              <a:t>Digital Literacy Essentials </a:t>
            </a:r>
          </a:p>
          <a:p>
            <a:pPr>
              <a:lnSpc>
                <a:spcPct val="110000"/>
              </a:lnSpc>
            </a:pPr>
            <a:r>
              <a:rPr lang="en-AU" sz="1900" dirty="0">
                <a:latin typeface="Calibri" panose="020F0502020204030204" pitchFamily="34" charset="0"/>
                <a:cs typeface="Calibri" panose="020F0502020204030204" pitchFamily="34" charset="0"/>
              </a:rPr>
              <a:t>Digital literacy modules that provide adult Victorians with the entry-level digital skills required to make basic use of digital devices and online applications. This includes the centrally developed modules </a:t>
            </a:r>
            <a:r>
              <a:rPr lang="en-AU" sz="1900" b="1" dirty="0">
                <a:latin typeface="Calibri" panose="020F0502020204030204" pitchFamily="34" charset="0"/>
                <a:cs typeface="Calibri" panose="020F0502020204030204" pitchFamily="34" charset="0"/>
              </a:rPr>
              <a:t>Digital Essentials Level 1</a:t>
            </a:r>
            <a:r>
              <a:rPr lang="en-AU" sz="1900" dirty="0">
                <a:latin typeface="Calibri" panose="020F0502020204030204" pitchFamily="34" charset="0"/>
                <a:cs typeface="Calibri" panose="020F0502020204030204" pitchFamily="34" charset="0"/>
              </a:rPr>
              <a:t> and </a:t>
            </a:r>
            <a:r>
              <a:rPr lang="en-AU" sz="1900" b="1" dirty="0">
                <a:latin typeface="Calibri" panose="020F0502020204030204" pitchFamily="34" charset="0"/>
                <a:cs typeface="Calibri" panose="020F0502020204030204" pitchFamily="34" charset="0"/>
              </a:rPr>
              <a:t>Digital Essentials Level 2</a:t>
            </a:r>
            <a:r>
              <a:rPr lang="en-AU" sz="1900" dirty="0">
                <a:latin typeface="Calibri" panose="020F0502020204030204" pitchFamily="34" charset="0"/>
                <a:cs typeface="Calibri" panose="020F0502020204030204" pitchFamily="34" charset="0"/>
              </a:rPr>
              <a:t>, available on the Learn Local Secure Portal, as well as locally developed A-frames and resources.</a:t>
            </a:r>
          </a:p>
          <a:p>
            <a:r>
              <a:rPr lang="en-AU" sz="2300" b="1" dirty="0">
                <a:solidFill>
                  <a:schemeClr val="accent6">
                    <a:lumMod val="75000"/>
                    <a:lumOff val="25000"/>
                  </a:schemeClr>
                </a:solidFill>
                <a:latin typeface="Calibri" panose="020F0502020204030204" pitchFamily="34" charset="0"/>
                <a:cs typeface="Calibri" panose="020F0502020204030204" pitchFamily="34" charset="0"/>
              </a:rPr>
              <a:t>Digital Skills for Employability</a:t>
            </a:r>
          </a:p>
          <a:p>
            <a:pPr>
              <a:lnSpc>
                <a:spcPct val="110000"/>
              </a:lnSpc>
            </a:pPr>
            <a:r>
              <a:rPr lang="en-AU" sz="1900" dirty="0">
                <a:latin typeface="Calibri" panose="020F0502020204030204" pitchFamily="34" charset="0"/>
                <a:cs typeface="Calibri" panose="020F0502020204030204" pitchFamily="34" charset="0"/>
              </a:rPr>
              <a:t>Digital literacy modules with a specific focus on employability, providing adult Victorians with core employability skills training which embed a digital component. This includes centrally developed modules available on the Learn Local Secure Portal.</a:t>
            </a:r>
          </a:p>
          <a:p>
            <a:r>
              <a:rPr lang="en-AU" sz="2300" b="1" dirty="0">
                <a:solidFill>
                  <a:schemeClr val="accent6">
                    <a:lumMod val="75000"/>
                    <a:lumOff val="25000"/>
                  </a:schemeClr>
                </a:solidFill>
                <a:latin typeface="Calibri" panose="020F0502020204030204" pitchFamily="34" charset="0"/>
                <a:cs typeface="Calibri" panose="020F0502020204030204" pitchFamily="34" charset="0"/>
              </a:rPr>
              <a:t>Short Modules</a:t>
            </a:r>
          </a:p>
          <a:p>
            <a:pPr>
              <a:lnSpc>
                <a:spcPct val="110000"/>
              </a:lnSpc>
            </a:pPr>
            <a:r>
              <a:rPr lang="en-AU" sz="1900" dirty="0">
                <a:effectLst/>
                <a:latin typeface="Calibri" panose="020F0502020204030204" pitchFamily="34" charset="0"/>
                <a:ea typeface="Arial" panose="020B0604020202020204" pitchFamily="34" charset="0"/>
                <a:cs typeface="Calibri" panose="020F0502020204030204" pitchFamily="34" charset="0"/>
              </a:rPr>
              <a:t>The short module program category includes 5-15 hour modules with a focus on engagement as well as short, sharp digital, vocational and employability skills, including ‘bolt-on’ modules that can be appended to other pre-accredited modules.</a:t>
            </a:r>
          </a:p>
          <a:p>
            <a:pPr>
              <a:spcBef>
                <a:spcPts val="1800"/>
              </a:spcBef>
            </a:pPr>
            <a:r>
              <a:rPr lang="en-AU" sz="2100" b="1" dirty="0">
                <a:latin typeface="Calibri" panose="020F0502020204030204" pitchFamily="34" charset="0"/>
                <a:cs typeface="Calibri" panose="020F0502020204030204" pitchFamily="34" charset="0"/>
              </a:rPr>
              <a:t>Further details: </a:t>
            </a:r>
            <a:r>
              <a:rPr lang="en-AU" sz="2100" b="1" i="1" dirty="0">
                <a:latin typeface="Calibri" panose="020F0502020204030204" pitchFamily="34" charset="0"/>
                <a:cs typeface="Calibri" panose="020F0502020204030204" pitchFamily="34" charset="0"/>
              </a:rPr>
              <a:t>Attachment 1, Program Table </a:t>
            </a:r>
            <a:r>
              <a:rPr lang="en-AU" sz="2100" b="1" dirty="0">
                <a:latin typeface="Calibri" panose="020F0502020204030204" pitchFamily="34" charset="0"/>
                <a:cs typeface="Calibri" panose="020F0502020204030204" pitchFamily="34" charset="0"/>
              </a:rPr>
              <a:t>in the 2023 EOI Guidelines, which links to the Learn Local Secure Portal. </a:t>
            </a:r>
          </a:p>
          <a:p>
            <a:endParaRPr lang="en-AU" sz="2100"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1216934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49BC-41A5-4892-99BB-CB69BCCB5F14}"/>
              </a:ext>
            </a:extLst>
          </p:cNvPr>
          <p:cNvSpPr>
            <a:spLocks noGrp="1"/>
          </p:cNvSpPr>
          <p:nvPr>
            <p:ph type="title"/>
          </p:nvPr>
        </p:nvSpPr>
        <p:spPr>
          <a:xfrm>
            <a:off x="323851" y="372130"/>
            <a:ext cx="8460150" cy="788333"/>
          </a:xfrm>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DIGITAL SKILLS</a:t>
            </a:r>
          </a:p>
        </p:txBody>
      </p:sp>
      <p:sp>
        <p:nvSpPr>
          <p:cNvPr id="3" name="Content Placeholder 2">
            <a:extLst>
              <a:ext uri="{FF2B5EF4-FFF2-40B4-BE49-F238E27FC236}">
                <a16:creationId xmlns:a16="http://schemas.microsoft.com/office/drawing/2014/main" id="{2811BDCE-22D7-42FF-AFE8-CA127E699C95}"/>
              </a:ext>
            </a:extLst>
          </p:cNvPr>
          <p:cNvSpPr>
            <a:spLocks noGrp="1"/>
          </p:cNvSpPr>
          <p:nvPr>
            <p:ph idx="1"/>
          </p:nvPr>
        </p:nvSpPr>
        <p:spPr>
          <a:xfrm>
            <a:off x="396147" y="944562"/>
            <a:ext cx="8424002" cy="5541308"/>
          </a:xfrm>
        </p:spPr>
        <p:txBody>
          <a:bodyPr>
            <a:normAutofit fontScale="25000" lnSpcReduction="20000"/>
          </a:bodyPr>
          <a:lstStyle/>
          <a:p>
            <a:pPr>
              <a:spcAft>
                <a:spcPts val="1200"/>
              </a:spcAft>
            </a:pPr>
            <a:r>
              <a:rPr lang="en-AU" sz="6400" b="1" dirty="0">
                <a:latin typeface="Calibri" panose="020F0502020204030204" pitchFamily="34" charset="0"/>
                <a:cs typeface="Calibri" panose="020F0502020204030204" pitchFamily="34" charset="0"/>
              </a:rPr>
              <a:t>Assessment Criteria:</a:t>
            </a:r>
          </a:p>
          <a:p>
            <a:pPr lvl="0">
              <a:lnSpc>
                <a:spcPts val="1200"/>
              </a:lnSpc>
              <a:spcBef>
                <a:spcPts val="300"/>
              </a:spcBef>
              <a:spcAft>
                <a:spcPts val="300"/>
              </a:spcAft>
            </a:pPr>
            <a:r>
              <a:rPr lang="en-AU" sz="5600" u="sng" dirty="0">
                <a:effectLst/>
                <a:latin typeface="Calibri" panose="020F0502020204030204" pitchFamily="34" charset="0"/>
                <a:ea typeface="Times New Roman" panose="02020603050405020304" pitchFamily="18" charset="0"/>
                <a:cs typeface="Calibri" panose="020F0502020204030204" pitchFamily="34" charset="0"/>
              </a:rPr>
              <a:t>Allocation of hours by LGA and training delivery program stream</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600"/>
              </a:spcBef>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reflects Digital Skills initiative strategic priorities and implementation strategy</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600"/>
              </a:spcBef>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equitable allocation of resources across the state according to learner demand</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600"/>
              </a:spcBef>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relevance of the proposed module to the Local Government Area (LGA) including local community needs and regional area priorities</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600"/>
              </a:spcBef>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the provider’s history of delivery to contract</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600"/>
              </a:spcBef>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capacity of the provider to meet delivery and reporting standards.</a:t>
            </a:r>
          </a:p>
          <a:p>
            <a:pPr lvl="0">
              <a:lnSpc>
                <a:spcPts val="1300"/>
              </a:lnSpc>
              <a:spcBef>
                <a:spcPts val="600"/>
              </a:spcBef>
              <a:spcAft>
                <a:spcPts val="600"/>
              </a:spcAft>
            </a:pP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lvl="0">
              <a:lnSpc>
                <a:spcPts val="1200"/>
              </a:lnSpc>
              <a:spcBef>
                <a:spcPts val="300"/>
              </a:spcBef>
              <a:spcAft>
                <a:spcPts val="300"/>
              </a:spcAft>
            </a:pPr>
            <a:r>
              <a:rPr lang="en-AU" sz="5600" u="sng" dirty="0">
                <a:effectLst/>
                <a:latin typeface="Calibri" panose="020F0502020204030204" pitchFamily="34" charset="0"/>
                <a:ea typeface="Times New Roman" panose="02020603050405020304" pitchFamily="18" charset="0"/>
                <a:cs typeface="Calibri" panose="020F0502020204030204" pitchFamily="34" charset="0"/>
              </a:rPr>
              <a:t>Assessment of module delivery, against strategic priorities and PQF</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alignment to the ACFE Board Strategy 2020-25</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quality of Module Plans and Session Plans, if not using centralised resources</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clear evidence that the proposed module aligns to one or more of the four key roles of providers in meeting the needs of learners</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the module will either deliver</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742950" lvl="1" indent="-285750">
              <a:lnSpc>
                <a:spcPct val="120000"/>
              </a:lnSpc>
              <a:spcBef>
                <a:spcPts val="0"/>
              </a:spcBef>
              <a:spcAft>
                <a:spcPts val="600"/>
              </a:spcAft>
              <a:buFont typeface="Courier New" panose="02070309020205020404" pitchFamily="49" charset="0"/>
              <a:buChar char="o"/>
            </a:pPr>
            <a:r>
              <a:rPr lang="en-AU" sz="5600" dirty="0">
                <a:solidFill>
                  <a:srgbClr val="005EA4"/>
                </a:solidFill>
                <a:effectLst/>
                <a:latin typeface="Calibri" panose="020F0502020204030204" pitchFamily="34" charset="0"/>
                <a:ea typeface="Times New Roman" panose="02020603050405020304" pitchFamily="18" charset="0"/>
                <a:cs typeface="Calibri" panose="020F0502020204030204" pitchFamily="34" charset="0"/>
              </a:rPr>
              <a:t>general digital literacy skills or</a:t>
            </a:r>
            <a:endParaRPr lang="en-AU" sz="5600" dirty="0">
              <a:solidFill>
                <a:srgbClr val="005EA4"/>
              </a:solidFill>
              <a:effectLst/>
              <a:latin typeface="Calibri" panose="020F0502020204030204" pitchFamily="34" charset="0"/>
              <a:ea typeface="Arial" panose="020B0604020202020204" pitchFamily="34" charset="0"/>
              <a:cs typeface="Calibri" panose="020F0502020204030204" pitchFamily="34" charset="0"/>
            </a:endParaRPr>
          </a:p>
          <a:p>
            <a:pPr marL="742950" lvl="1" indent="-285750">
              <a:lnSpc>
                <a:spcPct val="120000"/>
              </a:lnSpc>
              <a:spcBef>
                <a:spcPts val="0"/>
              </a:spcBef>
              <a:spcAft>
                <a:spcPts val="600"/>
              </a:spcAft>
              <a:buFont typeface="Courier New" panose="02070309020205020404" pitchFamily="49" charset="0"/>
              <a:buChar char="o"/>
            </a:pPr>
            <a:r>
              <a:rPr lang="en-AU" sz="5600" dirty="0">
                <a:solidFill>
                  <a:srgbClr val="005EA4"/>
                </a:solidFill>
                <a:effectLst/>
                <a:latin typeface="Calibri" panose="020F0502020204030204" pitchFamily="34" charset="0"/>
                <a:ea typeface="Times New Roman" panose="02020603050405020304" pitchFamily="18" charset="0"/>
                <a:cs typeface="Calibri" panose="020F0502020204030204" pitchFamily="34" charset="0"/>
              </a:rPr>
              <a:t>digital skills for employability</a:t>
            </a:r>
            <a:endParaRPr lang="en-AU" sz="5600" dirty="0">
              <a:solidFill>
                <a:srgbClr val="005EA4"/>
              </a:solidFill>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the course is targeted at the needs of educationally disadvantaged adults</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evidence of course evaluation/moderation, if not using a centralised resource.</a:t>
            </a:r>
            <a:endParaRPr lang="en-AU" sz="5600" dirty="0">
              <a:effectLst/>
              <a:latin typeface="Calibri" panose="020F0502020204030204" pitchFamily="34" charset="0"/>
              <a:ea typeface="Arial" panose="020B060402020202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185191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B468-9C3C-414F-949F-BFB827B3117F}"/>
              </a:ext>
            </a:extLst>
          </p:cNvPr>
          <p:cNvSpPr>
            <a:spLocks noGrp="1"/>
          </p:cNvSpPr>
          <p:nvPr>
            <p:ph type="title"/>
          </p:nvPr>
        </p:nvSpPr>
        <p:spPr>
          <a:xfrm>
            <a:off x="476959" y="325277"/>
            <a:ext cx="8171454" cy="703424"/>
          </a:xfrm>
        </p:spPr>
        <p:txBody>
          <a:bodyPr>
            <a:normAutofit fontScale="90000"/>
          </a:bodyPr>
          <a:lstStyle/>
          <a:p>
            <a:pPr algn="ctr"/>
            <a:r>
              <a:rPr lang="en-US" sz="3600" dirty="0">
                <a:solidFill>
                  <a:schemeClr val="tx1"/>
                </a:solidFill>
                <a:latin typeface="Calibri Light" panose="020F0302020204030204" pitchFamily="34" charset="0"/>
                <a:cs typeface="Calibri Light" panose="020F0302020204030204" pitchFamily="34" charset="0"/>
              </a:rPr>
              <a:t>WHAT WILL BE COVERED IN TODAY’S SESSION</a:t>
            </a:r>
            <a:br>
              <a:rPr lang="en-US" sz="2000" dirty="0">
                <a:solidFill>
                  <a:schemeClr val="tx1"/>
                </a:solidFill>
              </a:rPr>
            </a:br>
            <a:br>
              <a:rPr lang="en-US" dirty="0"/>
            </a:br>
            <a:endParaRPr lang="en-AU" dirty="0"/>
          </a:p>
        </p:txBody>
      </p:sp>
      <p:sp>
        <p:nvSpPr>
          <p:cNvPr id="22" name="Right Triangle 21">
            <a:extLst>
              <a:ext uri="{FF2B5EF4-FFF2-40B4-BE49-F238E27FC236}">
                <a16:creationId xmlns:a16="http://schemas.microsoft.com/office/drawing/2014/main" id="{9B69BDE7-D9ED-4871-9185-9F14F4E3648C}"/>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15" name="Diagram 14">
            <a:extLst>
              <a:ext uri="{FF2B5EF4-FFF2-40B4-BE49-F238E27FC236}">
                <a16:creationId xmlns:a16="http://schemas.microsoft.com/office/drawing/2014/main" id="{B6BCED0D-90F8-4852-A4F5-CE4B311AB0F3}"/>
              </a:ext>
            </a:extLst>
          </p:cNvPr>
          <p:cNvGraphicFramePr/>
          <p:nvPr>
            <p:extLst>
              <p:ext uri="{D42A27DB-BD31-4B8C-83A1-F6EECF244321}">
                <p14:modId xmlns:p14="http://schemas.microsoft.com/office/powerpoint/2010/main" val="4281390311"/>
              </p:ext>
            </p:extLst>
          </p:nvPr>
        </p:nvGraphicFramePr>
        <p:xfrm>
          <a:off x="476959" y="1155699"/>
          <a:ext cx="8171454" cy="4874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9048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E0B15D-68D9-4B5B-B237-2F643271C20B}"/>
              </a:ext>
            </a:extLst>
          </p:cNvPr>
          <p:cNvSpPr>
            <a:spLocks noGrp="1"/>
          </p:cNvSpPr>
          <p:nvPr>
            <p:ph type="body" idx="1"/>
          </p:nvPr>
        </p:nvSpPr>
        <p:spPr/>
        <p:txBody>
          <a:bodyPr/>
          <a:lstStyle/>
          <a:p>
            <a:r>
              <a:rPr lang="en-AU" dirty="0"/>
              <a:t>GENERAL PRE-ACCREDITED TRAINING</a:t>
            </a:r>
          </a:p>
        </p:txBody>
      </p:sp>
    </p:spTree>
    <p:extLst>
      <p:ext uri="{BB962C8B-B14F-4D97-AF65-F5344CB8AC3E}">
        <p14:creationId xmlns:p14="http://schemas.microsoft.com/office/powerpoint/2010/main" val="1604912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6538-C863-4A6E-8FFD-8B5E6E1A13B3}"/>
              </a:ext>
            </a:extLst>
          </p:cNvPr>
          <p:cNvSpPr>
            <a:spLocks noGrp="1"/>
          </p:cNvSpPr>
          <p:nvPr>
            <p:ph type="title"/>
          </p:nvPr>
        </p:nvSpPr>
        <p:spPr>
          <a:xfrm>
            <a:off x="177096" y="372130"/>
            <a:ext cx="8460150" cy="788333"/>
          </a:xfrm>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GENERAL PRE-ACCREDITED TRAINING</a:t>
            </a:r>
          </a:p>
        </p:txBody>
      </p:sp>
      <p:sp>
        <p:nvSpPr>
          <p:cNvPr id="3" name="Content Placeholder 2">
            <a:extLst>
              <a:ext uri="{FF2B5EF4-FFF2-40B4-BE49-F238E27FC236}">
                <a16:creationId xmlns:a16="http://schemas.microsoft.com/office/drawing/2014/main" id="{8A7FECD6-F146-4ECB-AB1E-526FBD328DAB}"/>
              </a:ext>
            </a:extLst>
          </p:cNvPr>
          <p:cNvSpPr>
            <a:spLocks noGrp="1"/>
          </p:cNvSpPr>
          <p:nvPr>
            <p:ph idx="1"/>
          </p:nvPr>
        </p:nvSpPr>
        <p:spPr>
          <a:xfrm>
            <a:off x="341313" y="877727"/>
            <a:ext cx="8461374" cy="5494498"/>
          </a:xfrm>
        </p:spPr>
        <p:txBody>
          <a:bodyPr>
            <a:normAutofit lnSpcReduction="10000"/>
          </a:bodyPr>
          <a:lstStyle/>
          <a:p>
            <a:r>
              <a:rPr lang="en-AU" sz="1500" dirty="0">
                <a:effectLst/>
                <a:latin typeface="Calibri" panose="020F0502020204030204" pitchFamily="34" charset="0"/>
                <a:ea typeface="Arial" panose="020B0604020202020204" pitchFamily="34" charset="0"/>
                <a:cs typeface="Calibri" panose="020F0502020204030204" pitchFamily="34" charset="0"/>
              </a:rPr>
              <a:t>General pre-accredited training provides opportunities for adult Victorians to gain the educational capacity and core skills they need for study, work and life.</a:t>
            </a:r>
          </a:p>
          <a:p>
            <a:pPr>
              <a:spcAft>
                <a:spcPts val="600"/>
              </a:spcAft>
            </a:pPr>
            <a:r>
              <a:rPr lang="en-AU" sz="1500" dirty="0">
                <a:effectLst/>
                <a:latin typeface="Calibri" panose="020F0502020204030204" pitchFamily="34" charset="0"/>
                <a:ea typeface="Arial" panose="020B0604020202020204" pitchFamily="34" charset="0"/>
                <a:cs typeface="Calibri" panose="020F0502020204030204" pitchFamily="34" charset="0"/>
              </a:rPr>
              <a:t>Locally developed General Pre-accredited training </a:t>
            </a:r>
            <a:r>
              <a:rPr lang="en-AU" sz="1500" dirty="0">
                <a:latin typeface="Calibri" panose="020F0502020204030204" pitchFamily="34" charset="0"/>
                <a:ea typeface="Arial" panose="020B0604020202020204" pitchFamily="34" charset="0"/>
                <a:cs typeface="Calibri" panose="020F0502020204030204" pitchFamily="34" charset="0"/>
              </a:rPr>
              <a:t>modul</a:t>
            </a:r>
            <a:r>
              <a:rPr lang="en-AU" sz="1500" dirty="0">
                <a:effectLst/>
                <a:latin typeface="Calibri" panose="020F0502020204030204" pitchFamily="34" charset="0"/>
                <a:ea typeface="Arial" panose="020B0604020202020204" pitchFamily="34" charset="0"/>
                <a:cs typeface="Calibri" panose="020F0502020204030204" pitchFamily="34" charset="0"/>
              </a:rPr>
              <a:t>es must be consistent with the Pre-accredited Quality Framework.</a:t>
            </a:r>
          </a:p>
          <a:p>
            <a:pPr>
              <a:spcAft>
                <a:spcPts val="600"/>
              </a:spcAft>
            </a:pPr>
            <a:r>
              <a:rPr lang="en-AU" sz="1500" dirty="0">
                <a:latin typeface="Calibri" panose="020F0502020204030204" pitchFamily="34" charset="0"/>
                <a:cs typeface="Calibri" panose="020F0502020204030204" pitchFamily="34" charset="0"/>
              </a:rPr>
              <a:t>There are also centrally developed modules available on the Learn Local Secure Portal.</a:t>
            </a:r>
            <a:endParaRPr lang="en-AU" sz="1500" dirty="0">
              <a:latin typeface="Calibri" panose="020F0502020204030204" pitchFamily="34" charset="0"/>
              <a:ea typeface="Arial" panose="020B0604020202020204" pitchFamily="34" charset="0"/>
              <a:cs typeface="Calibri" panose="020F0502020204030204" pitchFamily="34" charset="0"/>
            </a:endParaRPr>
          </a:p>
          <a:p>
            <a:pPr>
              <a:spcAft>
                <a:spcPts val="600"/>
              </a:spcAft>
            </a:pPr>
            <a:r>
              <a:rPr lang="en-AU" sz="1500" dirty="0">
                <a:effectLst/>
                <a:latin typeface="Calibri" panose="020F0502020204030204" pitchFamily="34" charset="0"/>
                <a:ea typeface="Arial" panose="020B0604020202020204" pitchFamily="34" charset="0"/>
                <a:cs typeface="Calibri" panose="020F0502020204030204" pitchFamily="34" charset="0"/>
              </a:rPr>
              <a:t>These include Skills for Work and Study and Pathways to TAFE </a:t>
            </a:r>
            <a:r>
              <a:rPr lang="en-AU" sz="1500" dirty="0">
                <a:latin typeface="Calibri" panose="020F0502020204030204" pitchFamily="34" charset="0"/>
                <a:ea typeface="Arial" panose="020B0604020202020204" pitchFamily="34" charset="0"/>
                <a:cs typeface="Calibri" panose="020F0502020204030204" pitchFamily="34" charset="0"/>
              </a:rPr>
              <a:t>modul</a:t>
            </a:r>
            <a:r>
              <a:rPr lang="en-AU" sz="1500" dirty="0">
                <a:effectLst/>
                <a:latin typeface="Calibri" panose="020F0502020204030204" pitchFamily="34" charset="0"/>
                <a:ea typeface="Arial" panose="020B0604020202020204" pitchFamily="34" charset="0"/>
                <a:cs typeface="Calibri" panose="020F0502020204030204" pitchFamily="34" charset="0"/>
              </a:rPr>
              <a:t>es.</a:t>
            </a:r>
          </a:p>
          <a:p>
            <a:pPr>
              <a:spcAft>
                <a:spcPts val="600"/>
              </a:spcAft>
            </a:pPr>
            <a:r>
              <a:rPr lang="en-AU" sz="1500" b="1" dirty="0">
                <a:effectLst/>
                <a:latin typeface="Calibri" panose="020F0502020204030204" pitchFamily="34" charset="0"/>
                <a:ea typeface="Arial" panose="020B0604020202020204" pitchFamily="34" charset="0"/>
                <a:cs typeface="Calibri" panose="020F0502020204030204" pitchFamily="34" charset="0"/>
              </a:rPr>
              <a:t>Program categories:</a:t>
            </a:r>
          </a:p>
          <a:p>
            <a:pPr>
              <a:spcAft>
                <a:spcPts val="600"/>
              </a:spcAft>
            </a:pPr>
            <a:endParaRPr lang="en-AU"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a:spcAft>
                <a:spcPts val="600"/>
              </a:spcAft>
            </a:pPr>
            <a:endParaRPr lang="en-AU"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a:spcAft>
                <a:spcPts val="600"/>
              </a:spcAft>
            </a:pPr>
            <a:endParaRPr lang="en-AU"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a:spcAft>
                <a:spcPts val="600"/>
              </a:spcAft>
            </a:pPr>
            <a:endParaRPr lang="en-AU"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a:spcAft>
                <a:spcPts val="600"/>
              </a:spcAft>
            </a:pPr>
            <a:endParaRPr lang="en-AU"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a:spcAft>
                <a:spcPts val="600"/>
              </a:spcAft>
            </a:pPr>
            <a:endParaRPr lang="en-AU" sz="1600" u="sng" dirty="0">
              <a:effectLst/>
              <a:latin typeface="Calibri" panose="020F0502020204030204" pitchFamily="34" charset="0"/>
              <a:ea typeface="Arial" panose="020B0604020202020204" pitchFamily="34" charset="0"/>
              <a:cs typeface="Calibri" panose="020F0502020204030204" pitchFamily="34" charset="0"/>
            </a:endParaRPr>
          </a:p>
          <a:p>
            <a:pPr>
              <a:spcAft>
                <a:spcPts val="600"/>
              </a:spcAft>
            </a:pPr>
            <a:r>
              <a:rPr lang="en-AU" sz="1600" i="1" u="sng" dirty="0">
                <a:solidFill>
                  <a:schemeClr val="tx1"/>
                </a:solidFill>
                <a:effectLst/>
                <a:latin typeface="Calibri" panose="020F0502020204030204" pitchFamily="34" charset="0"/>
                <a:ea typeface="Arial" panose="020B0604020202020204" pitchFamily="34" charset="0"/>
                <a:cs typeface="Calibri" panose="020F0502020204030204" pitchFamily="34" charset="0"/>
              </a:rPr>
              <a:t>Note</a:t>
            </a:r>
            <a:r>
              <a:rPr lang="en-AU" sz="1600" i="1" dirty="0">
                <a:solidFill>
                  <a:schemeClr val="tx1"/>
                </a:solidFill>
                <a:effectLst/>
                <a:latin typeface="Calibri" panose="020F0502020204030204" pitchFamily="34" charset="0"/>
                <a:ea typeface="Arial" panose="020B0604020202020204" pitchFamily="34" charset="0"/>
                <a:cs typeface="Calibri" panose="020F0502020204030204" pitchFamily="34" charset="0"/>
              </a:rPr>
              <a:t>: The Digital Literacy program category will not be used for General Pre-accredited in 2022 as it will be delivered under the Digital Skills program funding stream.</a:t>
            </a:r>
            <a:endParaRPr lang="en-AU" sz="1600" i="1" dirty="0">
              <a:solidFill>
                <a:schemeClr val="tx1"/>
              </a:solidFill>
              <a:latin typeface="Calibri" panose="020F0502020204030204" pitchFamily="34" charset="0"/>
              <a:cs typeface="Calibri" panose="020F0502020204030204" pitchFamily="34" charset="0"/>
            </a:endParaRPr>
          </a:p>
          <a:p>
            <a:pPr>
              <a:spcAft>
                <a:spcPts val="600"/>
              </a:spcAft>
            </a:pPr>
            <a:endParaRPr lang="en-AU" sz="1800" dirty="0">
              <a:solidFill>
                <a:srgbClr val="000000"/>
              </a:solidFill>
              <a:effectLst/>
              <a:latin typeface="Calibri Light" panose="020F0302020204030204" pitchFamily="34" charset="0"/>
              <a:ea typeface="Arial" panose="020B0604020202020204" pitchFamily="34" charset="0"/>
              <a:cs typeface="Times New Roman" panose="02020603050405020304" pitchFamily="18" charset="0"/>
            </a:endParaRPr>
          </a:p>
        </p:txBody>
      </p:sp>
      <p:graphicFrame>
        <p:nvGraphicFramePr>
          <p:cNvPr id="12" name="Table 10">
            <a:extLst>
              <a:ext uri="{FF2B5EF4-FFF2-40B4-BE49-F238E27FC236}">
                <a16:creationId xmlns:a16="http://schemas.microsoft.com/office/drawing/2014/main" id="{149A9CBF-D91A-4462-BF54-3F107695F965}"/>
              </a:ext>
            </a:extLst>
          </p:cNvPr>
          <p:cNvGraphicFramePr>
            <a:graphicFrameLocks noGrp="1"/>
          </p:cNvGraphicFramePr>
          <p:nvPr>
            <p:extLst>
              <p:ext uri="{D42A27DB-BD31-4B8C-83A1-F6EECF244321}">
                <p14:modId xmlns:p14="http://schemas.microsoft.com/office/powerpoint/2010/main" val="1162419765"/>
              </p:ext>
            </p:extLst>
          </p:nvPr>
        </p:nvGraphicFramePr>
        <p:xfrm>
          <a:off x="341313" y="3080203"/>
          <a:ext cx="8238771" cy="3189023"/>
        </p:xfrm>
        <a:graphic>
          <a:graphicData uri="http://schemas.openxmlformats.org/drawingml/2006/table">
            <a:tbl>
              <a:tblPr firstRow="1" bandRow="1">
                <a:tableStyleId>{5C22544A-7EE6-4342-B048-85BDC9FD1C3A}</a:tableStyleId>
              </a:tblPr>
              <a:tblGrid>
                <a:gridCol w="1230979">
                  <a:extLst>
                    <a:ext uri="{9D8B030D-6E8A-4147-A177-3AD203B41FA5}">
                      <a16:colId xmlns:a16="http://schemas.microsoft.com/office/drawing/2014/main" val="1553520123"/>
                    </a:ext>
                  </a:extLst>
                </a:gridCol>
                <a:gridCol w="7007792">
                  <a:extLst>
                    <a:ext uri="{9D8B030D-6E8A-4147-A177-3AD203B41FA5}">
                      <a16:colId xmlns:a16="http://schemas.microsoft.com/office/drawing/2014/main" val="3777873570"/>
                    </a:ext>
                  </a:extLst>
                </a:gridCol>
              </a:tblGrid>
              <a:tr h="552769">
                <a:tc>
                  <a:txBody>
                    <a:bodyPr/>
                    <a:lstStyle/>
                    <a:p>
                      <a:pPr marL="0" algn="l" defTabSz="914400" rtl="0" eaLnBrk="1" latinLnBrk="0" hangingPunct="1"/>
                      <a:r>
                        <a:rPr lang="en-AU" sz="1400" b="0" dirty="0">
                          <a:solidFill>
                            <a:srgbClr val="000000"/>
                          </a:solidFill>
                          <a:effectLst/>
                          <a:latin typeface="Calibri" panose="020F0502020204030204" pitchFamily="34" charset="0"/>
                          <a:ea typeface="Arial" panose="020B0604020202020204" pitchFamily="34" charset="0"/>
                          <a:cs typeface="Calibri" panose="020F0502020204030204" pitchFamily="34" charset="0"/>
                        </a:rPr>
                        <a:t>Language</a:t>
                      </a:r>
                      <a:endParaRPr lang="en-AU" sz="1400" b="0" kern="1200" dirty="0">
                        <a:solidFill>
                          <a:schemeClr val="dk1"/>
                        </a:solidFill>
                        <a:latin typeface="Calibri" panose="020F0502020204030204" pitchFamily="34" charset="0"/>
                        <a:ea typeface="+mn-ea"/>
                        <a:cs typeface="Calibri" panose="020F0502020204030204" pitchFamily="34" charset="0"/>
                      </a:endParaRPr>
                    </a:p>
                  </a:txBody>
                  <a:tcPr>
                    <a:solidFill>
                      <a:schemeClr val="accent6">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dirty="0">
                          <a:solidFill>
                            <a:srgbClr val="222222"/>
                          </a:solidFill>
                          <a:effectLst/>
                          <a:latin typeface="Calibri" panose="020F0502020204030204" pitchFamily="34" charset="0"/>
                          <a:ea typeface="Meiryo" panose="020B0604030504040204" pitchFamily="34" charset="-128"/>
                          <a:cs typeface="Calibri" panose="020F0502020204030204" pitchFamily="34" charset="0"/>
                        </a:rPr>
                        <a:t>includes courses focused on speaking, reading and writing English for learners who speak English as an additional language</a:t>
                      </a:r>
                      <a:endParaRPr lang="en-AU" sz="1400" b="0" dirty="0">
                        <a:effectLst/>
                        <a:latin typeface="Calibri" panose="020F0502020204030204" pitchFamily="34" charset="0"/>
                        <a:ea typeface="Arial" panose="020B0604020202020204" pitchFamily="34" charset="0"/>
                        <a:cs typeface="Calibri" panose="020F0502020204030204" pitchFamily="34" charset="0"/>
                      </a:endParaRPr>
                    </a:p>
                  </a:txBody>
                  <a:tcPr>
                    <a:solidFill>
                      <a:schemeClr val="accent6">
                        <a:lumMod val="10000"/>
                        <a:lumOff val="90000"/>
                      </a:schemeClr>
                    </a:solidFill>
                  </a:tcPr>
                </a:tc>
                <a:extLst>
                  <a:ext uri="{0D108BD9-81ED-4DB2-BD59-A6C34878D82A}">
                    <a16:rowId xmlns:a16="http://schemas.microsoft.com/office/drawing/2014/main" val="3483212186"/>
                  </a:ext>
                </a:extLst>
              </a:tr>
              <a:tr h="585836">
                <a:tc>
                  <a:txBody>
                    <a:bodyPr/>
                    <a:lstStyle/>
                    <a:p>
                      <a:r>
                        <a:rPr lang="en-AU" sz="1400" dirty="0">
                          <a:solidFill>
                            <a:srgbClr val="000000"/>
                          </a:solidFill>
                          <a:effectLst/>
                          <a:latin typeface="Calibri Light" panose="020F0302020204030204" pitchFamily="34" charset="0"/>
                          <a:ea typeface="Arial" panose="020B0604020202020204" pitchFamily="34" charset="0"/>
                          <a:cs typeface="Times New Roman" panose="02020603050405020304" pitchFamily="18" charset="0"/>
                        </a:rPr>
                        <a:t>Literacy and Numeracy</a:t>
                      </a:r>
                      <a:endParaRPr lang="en-AU" sz="1400" b="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222222"/>
                          </a:solidFill>
                          <a:effectLst/>
                          <a:latin typeface="Calibri Light" panose="020F0302020204030204" pitchFamily="34" charset="0"/>
                          <a:ea typeface="Meiryo" panose="020B0604030504040204" pitchFamily="34" charset="-128"/>
                        </a:rPr>
                        <a:t>includes courses focused on reading and writing everyday texts, including digital texts and/or using maths in everyday life, either localised or Skills for Work and Study</a:t>
                      </a: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a:tc>
                <a:extLst>
                  <a:ext uri="{0D108BD9-81ED-4DB2-BD59-A6C34878D82A}">
                    <a16:rowId xmlns:a16="http://schemas.microsoft.com/office/drawing/2014/main" val="451757407"/>
                  </a:ext>
                </a:extLst>
              </a:tr>
              <a:tr h="552769">
                <a:tc>
                  <a:txBody>
                    <a:bodyPr/>
                    <a:lstStyle/>
                    <a:p>
                      <a:r>
                        <a:rPr lang="en-AU" sz="1400" dirty="0">
                          <a:solidFill>
                            <a:srgbClr val="000000"/>
                          </a:solidFill>
                          <a:effectLst/>
                          <a:latin typeface="Calibri Light" panose="020F0302020204030204" pitchFamily="34" charset="0"/>
                          <a:ea typeface="Arial" panose="020B0604020202020204" pitchFamily="34" charset="0"/>
                          <a:cs typeface="Times New Roman" panose="02020603050405020304" pitchFamily="18" charset="0"/>
                        </a:rPr>
                        <a:t>Employability</a:t>
                      </a:r>
                      <a:endParaRPr lang="en-AU" sz="1400" b="0" dirty="0">
                        <a:latin typeface="Calibri" panose="020F0502020204030204" pitchFamily="34" charset="0"/>
                        <a:cs typeface="Calibri" panose="020F0502020204030204" pitchFamily="34" charset="0"/>
                      </a:endParaRPr>
                    </a:p>
                  </a:txBody>
                  <a:tcPr>
                    <a:solidFill>
                      <a:schemeClr val="accent6">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222222"/>
                          </a:solidFill>
                          <a:effectLst/>
                          <a:latin typeface="Calibri Light" panose="020F0302020204030204" pitchFamily="34" charset="0"/>
                          <a:ea typeface="Arial" panose="020B0604020202020204" pitchFamily="34" charset="0"/>
                          <a:cs typeface="Times New Roman" panose="02020603050405020304" pitchFamily="18" charset="0"/>
                        </a:rPr>
                        <a:t>includes courses focused on assisting learners to develop and improve their core and transferable skills to engage in the workplace</a:t>
                      </a: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a:solidFill>
                      <a:schemeClr val="accent6">
                        <a:lumMod val="10000"/>
                        <a:lumOff val="90000"/>
                      </a:schemeClr>
                    </a:solidFill>
                  </a:tcPr>
                </a:tc>
                <a:extLst>
                  <a:ext uri="{0D108BD9-81ED-4DB2-BD59-A6C34878D82A}">
                    <a16:rowId xmlns:a16="http://schemas.microsoft.com/office/drawing/2014/main" val="2741277127"/>
                  </a:ext>
                </a:extLst>
              </a:tr>
              <a:tr h="552769">
                <a:tc>
                  <a:txBody>
                    <a:bodyPr/>
                    <a:lstStyle/>
                    <a:p>
                      <a:r>
                        <a:rPr lang="en-AU" sz="1400" dirty="0">
                          <a:solidFill>
                            <a:srgbClr val="000000"/>
                          </a:solidFill>
                          <a:effectLst/>
                          <a:latin typeface="Calibri Light" panose="020F0302020204030204" pitchFamily="34" charset="0"/>
                          <a:ea typeface="Arial" panose="020B0604020202020204" pitchFamily="34" charset="0"/>
                          <a:cs typeface="Times New Roman" panose="02020603050405020304" pitchFamily="18" charset="0"/>
                        </a:rPr>
                        <a:t>Vocational</a:t>
                      </a:r>
                      <a:endParaRPr lang="en-AU" sz="1400" b="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222222"/>
                          </a:solidFill>
                          <a:effectLst/>
                          <a:latin typeface="Calibri Light" panose="020F0302020204030204" pitchFamily="34" charset="0"/>
                          <a:ea typeface="Arial" panose="020B0604020202020204" pitchFamily="34" charset="0"/>
                        </a:rPr>
                        <a:t>includes courses focused on assisting learners to develop their understanding and/or skills in a specific industry or employment sector</a:t>
                      </a: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a:tc>
                <a:extLst>
                  <a:ext uri="{0D108BD9-81ED-4DB2-BD59-A6C34878D82A}">
                    <a16:rowId xmlns:a16="http://schemas.microsoft.com/office/drawing/2014/main" val="2487372940"/>
                  </a:ext>
                </a:extLst>
              </a:tr>
              <a:tr h="552769">
                <a:tc>
                  <a:txBody>
                    <a:bodyPr/>
                    <a:lstStyle/>
                    <a:p>
                      <a:r>
                        <a:rPr lang="en-AU" sz="1400" b="0" dirty="0">
                          <a:latin typeface="Calibri" panose="020F0502020204030204" pitchFamily="34" charset="0"/>
                          <a:cs typeface="Calibri" panose="020F0502020204030204" pitchFamily="34" charset="0"/>
                        </a:rPr>
                        <a:t>Short Modules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a:solidFill>
                            <a:schemeClr val="dk1"/>
                          </a:solidFill>
                          <a:effectLst/>
                          <a:latin typeface="Calibri Light" panose="020F0302020204030204" pitchFamily="34" charset="0"/>
                          <a:ea typeface="+mn-ea"/>
                          <a:cs typeface="Calibri Light" panose="020F0302020204030204" pitchFamily="34" charset="0"/>
                        </a:rPr>
                        <a:t>Includes short modules of 5-15 hours in length. This includes a focus on engagement as well as short, sharp digital, vocational and employability skills, including ‘bolt-on’ modules that can be appended to other pre-accredited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a:tc>
                <a:extLst>
                  <a:ext uri="{0D108BD9-81ED-4DB2-BD59-A6C34878D82A}">
                    <a16:rowId xmlns:a16="http://schemas.microsoft.com/office/drawing/2014/main" val="333992698"/>
                  </a:ext>
                </a:extLst>
              </a:tr>
            </a:tbl>
          </a:graphicData>
        </a:graphic>
      </p:graphicFrame>
    </p:spTree>
    <p:extLst>
      <p:ext uri="{BB962C8B-B14F-4D97-AF65-F5344CB8AC3E}">
        <p14:creationId xmlns:p14="http://schemas.microsoft.com/office/powerpoint/2010/main" val="1038718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899C-C3C0-4782-BFB8-79587977C7DA}"/>
              </a:ext>
            </a:extLst>
          </p:cNvPr>
          <p:cNvSpPr>
            <a:spLocks noGrp="1"/>
          </p:cNvSpPr>
          <p:nvPr>
            <p:ph type="title"/>
          </p:nvPr>
        </p:nvSpPr>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GENERAL PRE-ACCREDITED TRAINING</a:t>
            </a:r>
            <a:endParaRPr lang="en-AU" sz="3200" dirty="0"/>
          </a:p>
        </p:txBody>
      </p:sp>
      <p:sp>
        <p:nvSpPr>
          <p:cNvPr id="3" name="Content Placeholder 2">
            <a:extLst>
              <a:ext uri="{FF2B5EF4-FFF2-40B4-BE49-F238E27FC236}">
                <a16:creationId xmlns:a16="http://schemas.microsoft.com/office/drawing/2014/main" id="{A56C4553-5013-4EF7-AA87-05781C968FFF}"/>
              </a:ext>
            </a:extLst>
          </p:cNvPr>
          <p:cNvSpPr>
            <a:spLocks noGrp="1"/>
          </p:cNvSpPr>
          <p:nvPr>
            <p:ph idx="1"/>
          </p:nvPr>
        </p:nvSpPr>
        <p:spPr>
          <a:xfrm>
            <a:off x="359999" y="998485"/>
            <a:ext cx="8461374" cy="5081681"/>
          </a:xfrm>
        </p:spPr>
        <p:txBody>
          <a:bodyPr>
            <a:normAutofit fontScale="25000" lnSpcReduction="20000"/>
          </a:bodyPr>
          <a:lstStyle/>
          <a:p>
            <a:pPr>
              <a:spcAft>
                <a:spcPts val="1200"/>
              </a:spcAft>
            </a:pPr>
            <a:r>
              <a:rPr lang="en-AU" sz="6400" b="1" dirty="0">
                <a:latin typeface="Calibri" panose="020F0502020204030204" pitchFamily="34" charset="0"/>
                <a:cs typeface="Calibri" panose="020F0502020204030204" pitchFamily="34" charset="0"/>
              </a:rPr>
              <a:t>Assessment criteria:</a:t>
            </a:r>
            <a:endParaRPr lang="en-AU" sz="5600" i="1" dirty="0">
              <a:latin typeface="Calibri Light" panose="020F0302020204030204" pitchFamily="34" charset="0"/>
              <a:cs typeface="Calibri Light" panose="020F0302020204030204" pitchFamily="34" charset="0"/>
            </a:endParaRPr>
          </a:p>
          <a:p>
            <a:pPr>
              <a:lnSpc>
                <a:spcPts val="1300"/>
              </a:lnSpc>
              <a:spcAft>
                <a:spcPts val="600"/>
              </a:spcAft>
            </a:pPr>
            <a:r>
              <a:rPr lang="en-AU" sz="5600" u="sng" dirty="0">
                <a:effectLst/>
                <a:latin typeface="Calibri" panose="020F0502020204030204" pitchFamily="34" charset="0"/>
                <a:ea typeface="Times New Roman" panose="02020603050405020304" pitchFamily="18" charset="0"/>
                <a:cs typeface="Calibri" panose="020F0502020204030204" pitchFamily="34" charset="0"/>
              </a:rPr>
              <a:t>Allocation of hours by LGA and training delivery program stream</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equitable allocation of resources across the state according to learner demand</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relevance of the proposed module to the Local Government Area (LGA) including local community needs and regional area priorities</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the provider’s history of delivery to contract</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capacity of the provider to meet delivery and reporting standards.</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a:lnSpc>
                <a:spcPts val="1200"/>
              </a:lnSpc>
              <a:spcBef>
                <a:spcPts val="300"/>
              </a:spcBef>
              <a:spcAft>
                <a:spcPts val="300"/>
              </a:spcAft>
            </a:pPr>
            <a:r>
              <a:rPr lang="en-AU" sz="5600" dirty="0">
                <a:effectLst/>
                <a:latin typeface="Calibri" panose="020F0502020204030204" pitchFamily="34" charset="0"/>
                <a:ea typeface="Times New Roman" panose="02020603050405020304" pitchFamily="18" charset="0"/>
                <a:cs typeface="Calibri" panose="020F0502020204030204" pitchFamily="34" charset="0"/>
              </a:rPr>
              <a:t> </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a:lnSpc>
                <a:spcPts val="1200"/>
              </a:lnSpc>
              <a:spcBef>
                <a:spcPts val="300"/>
              </a:spcBef>
              <a:spcAft>
                <a:spcPts val="600"/>
              </a:spcAft>
            </a:pPr>
            <a:r>
              <a:rPr lang="en-AU" sz="5600" u="sng" dirty="0">
                <a:effectLst/>
                <a:latin typeface="Calibri" panose="020F0502020204030204" pitchFamily="34" charset="0"/>
                <a:ea typeface="Times New Roman" panose="02020603050405020304" pitchFamily="18" charset="0"/>
                <a:cs typeface="Calibri" panose="020F0502020204030204" pitchFamily="34" charset="0"/>
              </a:rPr>
              <a:t>Assessment of module delivery, against strategic priorities and PQF</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alignment to the ACFE Board Strategy 2020-25</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quality of Module Plans and Session Plans, if not using centralised resources</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clear evidence that the proposed module aims to lead to further education, training or employment</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evidence that the proposed module is aligned to one or more of the roles specified in the ACFE Board Strategy 2020-25</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the module is targeted at the needs of educationally disadvantaged adults</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0"/>
              </a:spcBef>
              <a:spcAft>
                <a:spcPts val="600"/>
              </a:spcAft>
              <a:buFont typeface="Symbol" panose="05050102010706020507" pitchFamily="18" charset="2"/>
              <a:buChar char=""/>
            </a:pPr>
            <a:r>
              <a:rPr lang="en-AU" sz="5600" dirty="0">
                <a:effectLst/>
                <a:latin typeface="Calibri" panose="020F0502020204030204" pitchFamily="34" charset="0"/>
                <a:ea typeface="Times New Roman" panose="02020603050405020304" pitchFamily="18" charset="0"/>
                <a:cs typeface="Calibri" panose="020F0502020204030204" pitchFamily="34" charset="0"/>
              </a:rPr>
              <a:t>evidence of module evaluation/moderation, if not using a centralised resource.</a:t>
            </a:r>
            <a:endParaRPr lang="en-AU" sz="5600" dirty="0">
              <a:effectLst/>
              <a:latin typeface="Calibri" panose="020F0502020204030204" pitchFamily="34" charset="0"/>
              <a:ea typeface="Calibri" panose="020F0502020204030204" pitchFamily="34" charset="0"/>
              <a:cs typeface="Calibri" panose="020F0502020204030204" pitchFamily="34" charset="0"/>
            </a:endParaRPr>
          </a:p>
          <a:p>
            <a:pPr marL="685800">
              <a:lnSpc>
                <a:spcPts val="1300"/>
              </a:lnSpc>
              <a:spcBef>
                <a:spcPts val="600"/>
              </a:spcBef>
              <a:spcAft>
                <a:spcPts val="300"/>
              </a:spcAft>
            </a:pPr>
            <a:r>
              <a:rPr lang="en-AU" sz="1800" dirty="0">
                <a:effectLst/>
                <a:latin typeface="Calibri Light" panose="020F0302020204030204" pitchFamily="34" charset="0"/>
                <a:ea typeface="Times New Roman" panose="02020603050405020304" pitchFamily="18" charset="0"/>
                <a:cs typeface="Arial" panose="020B060402020202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n-AU" sz="2800" dirty="0">
              <a:solidFill>
                <a:srgbClr val="000000"/>
              </a:solidFill>
              <a:effectLst/>
              <a:latin typeface="Calibri Light" panose="020F030202020403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88786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691B9E-7F53-4699-917D-A7AFF8AF135D}"/>
              </a:ext>
            </a:extLst>
          </p:cNvPr>
          <p:cNvSpPr>
            <a:spLocks noGrp="1"/>
          </p:cNvSpPr>
          <p:nvPr>
            <p:ph type="body" idx="1"/>
          </p:nvPr>
        </p:nvSpPr>
        <p:spPr/>
        <p:txBody>
          <a:bodyPr/>
          <a:lstStyle/>
          <a:p>
            <a:r>
              <a:rPr lang="en-AU" dirty="0"/>
              <a:t>REPORTING</a:t>
            </a:r>
          </a:p>
        </p:txBody>
      </p:sp>
    </p:spTree>
    <p:extLst>
      <p:ext uri="{BB962C8B-B14F-4D97-AF65-F5344CB8AC3E}">
        <p14:creationId xmlns:p14="http://schemas.microsoft.com/office/powerpoint/2010/main" val="510703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29" y="348129"/>
            <a:ext cx="8460150" cy="962350"/>
          </a:xfrm>
        </p:spPr>
        <p:txBody>
          <a:bodyPr>
            <a:noAutofit/>
          </a:bodyPr>
          <a:lstStyle/>
          <a:p>
            <a:pPr algn="ctr"/>
            <a:r>
              <a:rPr lang="en-AU" sz="3200" cap="all" dirty="0">
                <a:solidFill>
                  <a:schemeClr val="tx1"/>
                </a:solidFill>
                <a:latin typeface="Calibri Light" panose="020F0302020204030204" pitchFamily="34" charset="0"/>
                <a:cs typeface="Calibri Light" panose="020F0302020204030204" pitchFamily="34" charset="0"/>
              </a:rPr>
              <a:t>Reporting – acfe TRAINING DELIVERY (SVTS)</a:t>
            </a:r>
            <a:endParaRPr lang="en-AU" sz="3200" dirty="0">
              <a:solidFill>
                <a:schemeClr val="tx1"/>
              </a:solidFill>
              <a:latin typeface="Calibri Light" panose="020F0302020204030204" pitchFamily="34" charset="0"/>
              <a:cs typeface="Calibri Light" panose="020F0302020204030204" pitchFamily="34" charset="0"/>
            </a:endParaRPr>
          </a:p>
        </p:txBody>
      </p:sp>
      <p:sp>
        <p:nvSpPr>
          <p:cNvPr id="7" name="Right Triangle 6">
            <a:extLst>
              <a:ext uri="{FF2B5EF4-FFF2-40B4-BE49-F238E27FC236}">
                <a16:creationId xmlns:a16="http://schemas.microsoft.com/office/drawing/2014/main" id="{05EE5AF4-E53D-4B67-95D6-3FCFA4161F75}"/>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C26D4139-9496-48BC-A94A-05B89C520371}"/>
              </a:ext>
            </a:extLst>
          </p:cNvPr>
          <p:cNvPicPr>
            <a:picLocks noChangeAspect="1"/>
          </p:cNvPicPr>
          <p:nvPr/>
        </p:nvPicPr>
        <p:blipFill>
          <a:blip r:embed="rId3"/>
          <a:stretch>
            <a:fillRect/>
          </a:stretch>
        </p:blipFill>
        <p:spPr>
          <a:xfrm>
            <a:off x="3162981" y="4095505"/>
            <a:ext cx="2809245" cy="1808507"/>
          </a:xfrm>
          <a:prstGeom prst="rect">
            <a:avLst/>
          </a:prstGeom>
          <a:ln>
            <a:solidFill>
              <a:schemeClr val="tx2"/>
            </a:solidFill>
          </a:ln>
        </p:spPr>
      </p:pic>
      <p:sp>
        <p:nvSpPr>
          <p:cNvPr id="4" name="Rectangle 3">
            <a:extLst>
              <a:ext uri="{FF2B5EF4-FFF2-40B4-BE49-F238E27FC236}">
                <a16:creationId xmlns:a16="http://schemas.microsoft.com/office/drawing/2014/main" id="{B58BA7C3-CBD8-4788-819C-F790D323F9E8}"/>
              </a:ext>
            </a:extLst>
          </p:cNvPr>
          <p:cNvSpPr/>
          <p:nvPr/>
        </p:nvSpPr>
        <p:spPr>
          <a:xfrm>
            <a:off x="386863" y="1293298"/>
            <a:ext cx="8361484" cy="2400657"/>
          </a:xfrm>
          <a:prstGeom prst="rect">
            <a:avLst/>
          </a:prstGeom>
        </p:spPr>
        <p:txBody>
          <a:bodyPr wrap="square">
            <a:spAutoFit/>
          </a:bodyPr>
          <a:lstStyle/>
          <a:p>
            <a:pPr>
              <a:spcBef>
                <a:spcPts val="600"/>
              </a:spcBef>
              <a:spcAft>
                <a:spcPts val="1200"/>
              </a:spcAft>
            </a:pPr>
            <a:r>
              <a:rPr lang="en-US" sz="2000" b="1" dirty="0">
                <a:solidFill>
                  <a:schemeClr val="accent1"/>
                </a:solidFill>
                <a:latin typeface="Calibri" panose="020F0502020204030204" pitchFamily="34" charset="0"/>
                <a:cs typeface="Calibri" panose="020F0502020204030204" pitchFamily="34" charset="0"/>
              </a:rPr>
              <a:t>Note there are separate reporting guidelines for all 2023 ACFE Board funded training delivery, which will be on the Learn Local website.</a:t>
            </a:r>
          </a:p>
          <a:p>
            <a:pPr>
              <a:spcBef>
                <a:spcPts val="600"/>
              </a:spcBef>
              <a:spcAft>
                <a:spcPts val="1200"/>
              </a:spcAft>
            </a:pPr>
            <a:r>
              <a:rPr lang="en-US" sz="2000" b="1" dirty="0">
                <a:solidFill>
                  <a:schemeClr val="accent1"/>
                </a:solidFill>
                <a:latin typeface="Calibri" panose="020F0502020204030204" pitchFamily="34" charset="0"/>
                <a:cs typeface="Calibri" panose="020F0502020204030204" pitchFamily="34" charset="0"/>
              </a:rPr>
              <a:t>It is your responsibility to accurately report </a:t>
            </a:r>
            <a:r>
              <a:rPr lang="en-US" sz="2000" dirty="0">
                <a:solidFill>
                  <a:schemeClr val="accent1"/>
                </a:solidFill>
                <a:latin typeface="Calibri" panose="020F0502020204030204" pitchFamily="34" charset="0"/>
                <a:cs typeface="Calibri" panose="020F0502020204030204" pitchFamily="34" charset="0"/>
              </a:rPr>
              <a:t>the delivery of ACFE training programs, in accordance with the agreed Delivery Plan.</a:t>
            </a:r>
          </a:p>
          <a:p>
            <a:pPr>
              <a:spcBef>
                <a:spcPts val="600"/>
              </a:spcBef>
              <a:spcAft>
                <a:spcPts val="600"/>
              </a:spcAft>
            </a:pPr>
            <a:r>
              <a:rPr lang="en-US" sz="2000" dirty="0">
                <a:solidFill>
                  <a:schemeClr val="accent1"/>
                </a:solidFill>
                <a:latin typeface="Calibri" panose="020F0502020204030204" pitchFamily="34" charset="0"/>
                <a:cs typeface="Calibri" panose="020F0502020204030204" pitchFamily="34" charset="0"/>
              </a:rPr>
              <a:t>Accurate reporting is essential to assist the ACFE Board in understanding and responding to community need for pre-accredited training delivery.</a:t>
            </a:r>
          </a:p>
        </p:txBody>
      </p:sp>
    </p:spTree>
    <p:extLst>
      <p:ext uri="{BB962C8B-B14F-4D97-AF65-F5344CB8AC3E}">
        <p14:creationId xmlns:p14="http://schemas.microsoft.com/office/powerpoint/2010/main" val="2271900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5" y="400552"/>
            <a:ext cx="8482608" cy="521559"/>
          </a:xfrm>
        </p:spPr>
        <p:txBody>
          <a:bodyPr>
            <a:noAutofit/>
          </a:bodyPr>
          <a:lstStyle/>
          <a:p>
            <a:pPr algn="ctr"/>
            <a:r>
              <a:rPr lang="en-AU" sz="3200" dirty="0">
                <a:solidFill>
                  <a:schemeClr val="tx1"/>
                </a:solidFill>
                <a:latin typeface="Calibri Light" panose="020F0302020204030204" pitchFamily="34" charset="0"/>
                <a:cs typeface="Calibri Light" panose="020F0302020204030204" pitchFamily="34" charset="0"/>
              </a:rPr>
              <a:t>PAYMENTS AND REPORTING SCHEDULE</a:t>
            </a:r>
          </a:p>
        </p:txBody>
      </p:sp>
      <p:sp>
        <p:nvSpPr>
          <p:cNvPr id="3" name="Content Placeholder 2"/>
          <p:cNvSpPr>
            <a:spLocks noGrp="1"/>
          </p:cNvSpPr>
          <p:nvPr>
            <p:ph idx="1"/>
          </p:nvPr>
        </p:nvSpPr>
        <p:spPr>
          <a:xfrm>
            <a:off x="149334" y="858645"/>
            <a:ext cx="3557468" cy="5214920"/>
          </a:xfrm>
        </p:spPr>
        <p:txBody>
          <a:bodyPr>
            <a:noAutofit/>
          </a:bodyPr>
          <a:lstStyle/>
          <a:p>
            <a:pPr marL="285750" indent="-285750">
              <a:spcBef>
                <a:spcPts val="600"/>
              </a:spcBef>
              <a:spcAft>
                <a:spcPts val="600"/>
              </a:spcAft>
              <a:buFont typeface="Arial" panose="020B0604020202020204" pitchFamily="34" charset="0"/>
              <a:buChar char="•"/>
            </a:pPr>
            <a:r>
              <a:rPr lang="en-AU" sz="1600" b="1" dirty="0">
                <a:latin typeface="Calibri" panose="020F0502020204030204" pitchFamily="34" charset="0"/>
                <a:cs typeface="Calibri" panose="020F0502020204030204" pitchFamily="34" charset="0"/>
              </a:rPr>
              <a:t>The SCH subsidy rate </a:t>
            </a:r>
            <a:r>
              <a:rPr lang="en-AU" sz="1600" dirty="0">
                <a:latin typeface="Calibri" panose="020F0502020204030204" pitchFamily="34" charset="0"/>
                <a:cs typeface="Calibri" panose="020F0502020204030204" pitchFamily="34" charset="0"/>
              </a:rPr>
              <a:t>will remain </a:t>
            </a:r>
            <a:r>
              <a:rPr lang="en-AU" sz="1600" b="1" dirty="0">
                <a:latin typeface="Calibri" panose="020F0502020204030204" pitchFamily="34" charset="0"/>
                <a:cs typeface="Calibri" panose="020F0502020204030204" pitchFamily="34" charset="0"/>
              </a:rPr>
              <a:t>at $9.10 </a:t>
            </a:r>
            <a:r>
              <a:rPr lang="en-AU" sz="1600" dirty="0">
                <a:latin typeface="Calibri" panose="020F0502020204030204" pitchFamily="34" charset="0"/>
                <a:cs typeface="Calibri" panose="020F0502020204030204" pitchFamily="34" charset="0"/>
              </a:rPr>
              <a:t>in 2023.</a:t>
            </a:r>
          </a:p>
          <a:p>
            <a:pPr marL="285750" indent="-285750">
              <a:spcBef>
                <a:spcPts val="600"/>
              </a:spcBef>
              <a:spcAft>
                <a:spcPts val="600"/>
              </a:spcAft>
              <a:buFont typeface="Arial" panose="020B0604020202020204" pitchFamily="34" charset="0"/>
              <a:buChar char="•"/>
            </a:pPr>
            <a:r>
              <a:rPr lang="en-AU" sz="1600" b="1" dirty="0">
                <a:latin typeface="Calibri" panose="020F0502020204030204" pitchFamily="34" charset="0"/>
                <a:cs typeface="Calibri" panose="020F0502020204030204" pitchFamily="34" charset="0"/>
              </a:rPr>
              <a:t>The Training Delivery Support Grant </a:t>
            </a:r>
            <a:r>
              <a:rPr lang="en-AU" sz="1600" dirty="0">
                <a:latin typeface="Calibri" panose="020F0502020204030204" pitchFamily="34" charset="0"/>
                <a:cs typeface="Calibri" panose="020F0502020204030204" pitchFamily="34" charset="0"/>
              </a:rPr>
              <a:t>will be </a:t>
            </a:r>
            <a:r>
              <a:rPr lang="en-AU" sz="1600" b="1" dirty="0">
                <a:latin typeface="Calibri" panose="020F0502020204030204" pitchFamily="34" charset="0"/>
                <a:cs typeface="Calibri" panose="020F0502020204030204" pitchFamily="34" charset="0"/>
              </a:rPr>
              <a:t>$5,500</a:t>
            </a:r>
            <a:r>
              <a:rPr lang="en-AU" sz="1600" dirty="0">
                <a:latin typeface="Calibri" panose="020F0502020204030204" pitchFamily="34" charset="0"/>
                <a:cs typeface="Calibri" panose="020F0502020204030204" pitchFamily="34" charset="0"/>
              </a:rPr>
              <a:t>.</a:t>
            </a:r>
          </a:p>
          <a:p>
            <a:pPr marL="285750" indent="-285750">
              <a:spcBef>
                <a:spcPts val="0"/>
              </a:spcBef>
              <a:buFont typeface="Arial" panose="020B0604020202020204" pitchFamily="34" charset="0"/>
              <a:buChar char="•"/>
            </a:pPr>
            <a:r>
              <a:rPr lang="en-AU" sz="1600" b="1" dirty="0">
                <a:latin typeface="Calibri" panose="020F0502020204030204" pitchFamily="34" charset="0"/>
                <a:cs typeface="Calibri" panose="020F0502020204030204" pitchFamily="34" charset="0"/>
              </a:rPr>
              <a:t>Fee Concessions – </a:t>
            </a:r>
            <a:r>
              <a:rPr lang="en-AU" sz="1600" dirty="0">
                <a:latin typeface="Calibri" panose="020F0502020204030204" pitchFamily="34" charset="0"/>
                <a:cs typeface="Calibri" panose="020F0502020204030204" pitchFamily="34" charset="0"/>
              </a:rPr>
              <a:t>The ACFE Board will reimburse providers for a proportion of the revenue foregone by granting fee concessions to learners in pre-accredited courses, based on reported data in SVTS.</a:t>
            </a:r>
          </a:p>
          <a:p>
            <a:pPr marL="285750" indent="-285750">
              <a:spcBef>
                <a:spcPts val="0"/>
              </a:spcBef>
              <a:buFont typeface="Arial" panose="020B0604020202020204" pitchFamily="34" charset="0"/>
              <a:buChar char="•"/>
            </a:pPr>
            <a:r>
              <a:rPr lang="en-AU" sz="1600" b="1" dirty="0">
                <a:latin typeface="Calibri" panose="020F0502020204030204" pitchFamily="34" charset="0"/>
                <a:cs typeface="Calibri" panose="020F0502020204030204" pitchFamily="34" charset="0"/>
              </a:rPr>
              <a:t>Regional Loading – </a:t>
            </a:r>
            <a:r>
              <a:rPr lang="en-AU" sz="1600" dirty="0">
                <a:latin typeface="Calibri" panose="020F0502020204030204" pitchFamily="34" charset="0"/>
                <a:cs typeface="Calibri" panose="020F0502020204030204" pitchFamily="34" charset="0"/>
              </a:rPr>
              <a:t>20 per cent loading on regional delivery paid in two instalments: in May 2023 based on contracted allocations, and in 2024 based on end-of-year 2023 SVTS reported data.</a:t>
            </a:r>
          </a:p>
          <a:p>
            <a:pPr marL="285750" indent="-285750">
              <a:spcBef>
                <a:spcPts val="0"/>
              </a:spcBef>
              <a:buFont typeface="Arial" panose="020B0604020202020204" pitchFamily="34" charset="0"/>
              <a:buChar char="•"/>
              <a:defRPr/>
            </a:pPr>
            <a:r>
              <a:rPr lang="en-AU" sz="1600" b="1" dirty="0">
                <a:latin typeface="Calibri" panose="020F0502020204030204" pitchFamily="34" charset="0"/>
                <a:cs typeface="Calibri" panose="020F0502020204030204" pitchFamily="34" charset="0"/>
              </a:rPr>
              <a:t>Koorie loading</a:t>
            </a:r>
            <a:r>
              <a:rPr lang="en-AU" sz="1600" dirty="0">
                <a:latin typeface="Calibri" panose="020F0502020204030204" pitchFamily="34" charset="0"/>
                <a:cs typeface="Calibri" panose="020F0502020204030204" pitchFamily="34" charset="0"/>
              </a:rPr>
              <a:t>: a 50 per cent loading on delivery will be paid in May 2023 and early 2024, based on SVTS reported data.</a:t>
            </a:r>
            <a:endParaRPr lang="en-AU" sz="1600" dirty="0">
              <a:highlight>
                <a:srgbClr val="FFFF00"/>
              </a:highlight>
              <a:latin typeface="Calibri" panose="020F0502020204030204" pitchFamily="34"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4C76869D-3B09-456F-ADD3-8F4FE0C4016E}"/>
              </a:ext>
            </a:extLst>
          </p:cNvPr>
          <p:cNvGraphicFramePr>
            <a:graphicFrameLocks noGrp="1"/>
          </p:cNvGraphicFramePr>
          <p:nvPr>
            <p:extLst>
              <p:ext uri="{D42A27DB-BD31-4B8C-83A1-F6EECF244321}">
                <p14:modId xmlns:p14="http://schemas.microsoft.com/office/powerpoint/2010/main" val="3981725989"/>
              </p:ext>
            </p:extLst>
          </p:nvPr>
        </p:nvGraphicFramePr>
        <p:xfrm>
          <a:off x="3706802" y="858645"/>
          <a:ext cx="5414262" cy="5746692"/>
        </p:xfrm>
        <a:graphic>
          <a:graphicData uri="http://schemas.openxmlformats.org/drawingml/2006/table">
            <a:tbl>
              <a:tblPr firstRow="1" firstCol="1" bandRow="1">
                <a:tableStyleId>{7DF18680-E054-41AD-8BC1-D1AEF772440D}</a:tableStyleId>
              </a:tblPr>
              <a:tblGrid>
                <a:gridCol w="834710">
                  <a:extLst>
                    <a:ext uri="{9D8B030D-6E8A-4147-A177-3AD203B41FA5}">
                      <a16:colId xmlns:a16="http://schemas.microsoft.com/office/drawing/2014/main" val="4278562337"/>
                    </a:ext>
                  </a:extLst>
                </a:gridCol>
                <a:gridCol w="1019669">
                  <a:extLst>
                    <a:ext uri="{9D8B030D-6E8A-4147-A177-3AD203B41FA5}">
                      <a16:colId xmlns:a16="http://schemas.microsoft.com/office/drawing/2014/main" val="514872057"/>
                    </a:ext>
                  </a:extLst>
                </a:gridCol>
                <a:gridCol w="1112181">
                  <a:extLst>
                    <a:ext uri="{9D8B030D-6E8A-4147-A177-3AD203B41FA5}">
                      <a16:colId xmlns:a16="http://schemas.microsoft.com/office/drawing/2014/main" val="2726851623"/>
                    </a:ext>
                  </a:extLst>
                </a:gridCol>
                <a:gridCol w="1023854">
                  <a:extLst>
                    <a:ext uri="{9D8B030D-6E8A-4147-A177-3AD203B41FA5}">
                      <a16:colId xmlns:a16="http://schemas.microsoft.com/office/drawing/2014/main" val="2516016211"/>
                    </a:ext>
                  </a:extLst>
                </a:gridCol>
                <a:gridCol w="1423848">
                  <a:extLst>
                    <a:ext uri="{9D8B030D-6E8A-4147-A177-3AD203B41FA5}">
                      <a16:colId xmlns:a16="http://schemas.microsoft.com/office/drawing/2014/main" val="1304775557"/>
                    </a:ext>
                  </a:extLst>
                </a:gridCol>
              </a:tblGrid>
              <a:tr h="320141">
                <a:tc gridSpan="5">
                  <a:txBody>
                    <a:bodyPr/>
                    <a:lstStyle/>
                    <a:p>
                      <a:pPr algn="ctr">
                        <a:lnSpc>
                          <a:spcPct val="100000"/>
                        </a:lnSpc>
                        <a:spcBef>
                          <a:spcPts val="1200"/>
                        </a:spcBef>
                        <a:spcAft>
                          <a:spcPts val="1200"/>
                        </a:spcAft>
                      </a:pPr>
                      <a:r>
                        <a:rPr lang="en-US" sz="1600" dirty="0">
                          <a:effectLst/>
                          <a:latin typeface="Calibri Light" panose="020F0302020204030204" pitchFamily="34" charset="0"/>
                          <a:cs typeface="Calibri Light" panose="020F0302020204030204" pitchFamily="34" charset="0"/>
                        </a:rPr>
                        <a:t>2023 Payment &amp; Reporting Schedule</a:t>
                      </a:r>
                      <a:endParaRPr lang="en-AU" sz="16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59413278"/>
                  </a:ext>
                </a:extLst>
              </a:tr>
              <a:tr h="939458">
                <a:tc>
                  <a:txBody>
                    <a:bodyPr/>
                    <a:lstStyle/>
                    <a:p>
                      <a:pPr>
                        <a:lnSpc>
                          <a:spcPct val="100000"/>
                        </a:lnSpc>
                        <a:spcBef>
                          <a:spcPts val="1200"/>
                        </a:spcBef>
                        <a:spcAft>
                          <a:spcPts val="1200"/>
                        </a:spcAft>
                      </a:pPr>
                      <a:r>
                        <a:rPr lang="en-US" sz="12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rPr>
                        <a:t>Milestone no.</a:t>
                      </a:r>
                      <a:endParaRPr lang="en-AU" sz="18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Milestone Processing date</a:t>
                      </a:r>
                      <a:endParaRPr lang="en-AU" sz="20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Payment percentage (%)</a:t>
                      </a:r>
                      <a:endParaRPr lang="en-AU" sz="20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Cumulative payment percentage (%)</a:t>
                      </a:r>
                      <a:endParaRPr lang="en-AU" sz="20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Requirement for release of payment</a:t>
                      </a:r>
                      <a:endParaRPr lang="en-AU" sz="20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extLst>
                  <a:ext uri="{0D108BD9-81ED-4DB2-BD59-A6C34878D82A}">
                    <a16:rowId xmlns:a16="http://schemas.microsoft.com/office/drawing/2014/main" val="1684640520"/>
                  </a:ext>
                </a:extLst>
              </a:tr>
              <a:tr h="722697">
                <a:tc>
                  <a:txBody>
                    <a:bodyPr/>
                    <a:lstStyle/>
                    <a:p>
                      <a:pPr>
                        <a:lnSpc>
                          <a:spcPct val="100000"/>
                        </a:lnSpc>
                        <a:spcBef>
                          <a:spcPts val="1200"/>
                        </a:spcBef>
                        <a:spcAft>
                          <a:spcPts val="1200"/>
                        </a:spcAft>
                      </a:pPr>
                      <a:r>
                        <a:rPr lang="en-US" sz="1200" dirty="0">
                          <a:effectLst/>
                          <a:latin typeface="Calibri Light" panose="020F0302020204030204" pitchFamily="34" charset="0"/>
                          <a:cs typeface="Calibri Light" panose="020F0302020204030204" pitchFamily="34" charset="0"/>
                        </a:rPr>
                        <a:t>1</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February</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35%</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35%</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Contract execution with approved BGS</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extLst>
                  <a:ext uri="{0D108BD9-81ED-4DB2-BD59-A6C34878D82A}">
                    <a16:rowId xmlns:a16="http://schemas.microsoft.com/office/drawing/2014/main" val="3234681813"/>
                  </a:ext>
                </a:extLst>
              </a:tr>
              <a:tr h="921054">
                <a:tc>
                  <a:txBody>
                    <a:bodyPr/>
                    <a:lstStyle/>
                    <a:p>
                      <a:pPr>
                        <a:lnSpc>
                          <a:spcPct val="100000"/>
                        </a:lnSpc>
                        <a:spcBef>
                          <a:spcPts val="1200"/>
                        </a:spcBef>
                        <a:spcAft>
                          <a:spcPts val="1200"/>
                        </a:spcAft>
                      </a:pPr>
                      <a:r>
                        <a:rPr lang="en-US" sz="1200" dirty="0">
                          <a:effectLst/>
                          <a:latin typeface="Calibri Light" panose="020F0302020204030204" pitchFamily="34" charset="0"/>
                          <a:cs typeface="Calibri Light" panose="020F0302020204030204" pitchFamily="34" charset="0"/>
                        </a:rPr>
                        <a:t>2</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April</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25%</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60%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25% enrolments reported by 31 March</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extLst>
                  <a:ext uri="{0D108BD9-81ED-4DB2-BD59-A6C34878D82A}">
                    <a16:rowId xmlns:a16="http://schemas.microsoft.com/office/drawing/2014/main" val="2716833780"/>
                  </a:ext>
                </a:extLst>
              </a:tr>
              <a:tr h="922161">
                <a:tc>
                  <a:txBody>
                    <a:bodyPr/>
                    <a:lstStyle/>
                    <a:p>
                      <a:pPr>
                        <a:lnSpc>
                          <a:spcPct val="100000"/>
                        </a:lnSpc>
                        <a:spcBef>
                          <a:spcPts val="1200"/>
                        </a:spcBef>
                        <a:spcAft>
                          <a:spcPts val="1200"/>
                        </a:spcAft>
                      </a:pPr>
                      <a:r>
                        <a:rPr lang="en-AU" sz="1200" dirty="0">
                          <a:effectLst/>
                          <a:latin typeface="Calibri Light" panose="020F0302020204030204" pitchFamily="34" charset="0"/>
                          <a:ea typeface="Times New Roman" panose="02020603050405020304" pitchFamily="18" charset="0"/>
                          <a:cs typeface="Calibri Light" panose="020F0302020204030204" pitchFamily="34" charset="0"/>
                        </a:rPr>
                        <a:t>3</a:t>
                      </a:r>
                    </a:p>
                  </a:txBody>
                  <a:tcPr marL="67527" marR="67527" marT="35639" marB="35639"/>
                </a:tc>
                <a:tc>
                  <a:txBody>
                    <a:body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May</a:t>
                      </a:r>
                    </a:p>
                  </a:txBody>
                  <a:tcPr marL="67527" marR="67527" marT="35639" marB="35639"/>
                </a:tc>
                <a:tc>
                  <a:txBody>
                    <a:body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0%</a:t>
                      </a:r>
                    </a:p>
                  </a:txBody>
                  <a:tcPr marL="67527" marR="67527" marT="35639" marB="35639"/>
                </a:tc>
                <a:tc>
                  <a:txBody>
                    <a:body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0%</a:t>
                      </a:r>
                    </a:p>
                  </a:txBody>
                  <a:tcPr marL="67527" marR="67527" marT="35639" marB="35639"/>
                </a:tc>
                <a:tc>
                  <a:txBody>
                    <a:bodyPr/>
                    <a:lstStyle/>
                    <a:p>
                      <a:pPr marL="0" algn="l" defTabSz="914400" rtl="0" eaLnBrk="1" latinLnBrk="0" hangingPunct="1">
                        <a:lnSpc>
                          <a:spcPct val="100000"/>
                        </a:lnSpc>
                        <a:spcBef>
                          <a:spcPts val="1200"/>
                        </a:spcBef>
                        <a:spcAft>
                          <a:spcPts val="1200"/>
                        </a:spcAft>
                      </a:pPr>
                      <a:r>
                        <a:rPr lang="en-AU" sz="1400" kern="1200" dirty="0">
                          <a:solidFill>
                            <a:schemeClr val="dk1"/>
                          </a:solidFill>
                          <a:effectLst/>
                          <a:latin typeface="Calibri Light" panose="020F0302020204030204" pitchFamily="34" charset="0"/>
                          <a:ea typeface="+mn-ea"/>
                          <a:cs typeface="Calibri Light" panose="020F0302020204030204" pitchFamily="34" charset="0"/>
                        </a:rPr>
                        <a:t>Non-financial progress report by 31 May</a:t>
                      </a:r>
                    </a:p>
                  </a:txBody>
                  <a:tcPr marL="68580" marR="68580" marT="36195" marB="36195"/>
                </a:tc>
                <a:extLst>
                  <a:ext uri="{0D108BD9-81ED-4DB2-BD59-A6C34878D82A}">
                    <a16:rowId xmlns:a16="http://schemas.microsoft.com/office/drawing/2014/main" val="3498200970"/>
                  </a:ext>
                </a:extLst>
              </a:tr>
              <a:tr h="921054">
                <a:tc>
                  <a:txBody>
                    <a:bodyPr/>
                    <a:lstStyle/>
                    <a:p>
                      <a:pPr>
                        <a:lnSpc>
                          <a:spcPct val="100000"/>
                        </a:lnSpc>
                        <a:spcBef>
                          <a:spcPts val="1200"/>
                        </a:spcBef>
                        <a:spcAft>
                          <a:spcPts val="1200"/>
                        </a:spcAft>
                      </a:pPr>
                      <a:r>
                        <a:rPr lang="en-US" sz="1200" dirty="0">
                          <a:effectLst/>
                          <a:latin typeface="Calibri Light" panose="020F0302020204030204" pitchFamily="34" charset="0"/>
                          <a:ea typeface="Times New Roman" panose="02020603050405020304" pitchFamily="18" charset="0"/>
                          <a:cs typeface="Calibri Light" panose="020F0302020204030204" pitchFamily="34" charset="0"/>
                        </a:rPr>
                        <a:t>4</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August</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20%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80%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a:effectLst/>
                          <a:latin typeface="Calibri Light" panose="020F0302020204030204" pitchFamily="34" charset="0"/>
                          <a:cs typeface="Calibri Light" panose="020F0302020204030204" pitchFamily="34" charset="0"/>
                        </a:rPr>
                        <a:t>55% enrolments reported by 31 July</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extLst>
                  <a:ext uri="{0D108BD9-81ED-4DB2-BD59-A6C34878D82A}">
                    <a16:rowId xmlns:a16="http://schemas.microsoft.com/office/drawing/2014/main" val="4268826255"/>
                  </a:ext>
                </a:extLst>
              </a:tr>
              <a:tr h="1000127">
                <a:tc>
                  <a:txBody>
                    <a:bodyPr/>
                    <a:lstStyle/>
                    <a:p>
                      <a:pPr>
                        <a:lnSpc>
                          <a:spcPct val="100000"/>
                        </a:lnSpc>
                        <a:spcBef>
                          <a:spcPts val="1200"/>
                        </a:spcBef>
                        <a:spcAft>
                          <a:spcPts val="1200"/>
                        </a:spcAft>
                      </a:pPr>
                      <a:r>
                        <a:rPr lang="en-US" sz="1200" dirty="0">
                          <a:effectLst/>
                          <a:latin typeface="Calibri Light" panose="020F0302020204030204" pitchFamily="34" charset="0"/>
                          <a:ea typeface="Times New Roman" panose="02020603050405020304" pitchFamily="18" charset="0"/>
                          <a:cs typeface="Calibri Light" panose="020F0302020204030204" pitchFamily="34" charset="0"/>
                        </a:rPr>
                        <a:t>5</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October</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20%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100%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tc>
                  <a:txBody>
                    <a:body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75% enrolments reported by 30 September </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tc>
                <a:extLst>
                  <a:ext uri="{0D108BD9-81ED-4DB2-BD59-A6C34878D82A}">
                    <a16:rowId xmlns:a16="http://schemas.microsoft.com/office/drawing/2014/main" val="2818641410"/>
                  </a:ext>
                </a:extLst>
              </a:tr>
            </a:tbl>
          </a:graphicData>
        </a:graphic>
      </p:graphicFrame>
    </p:spTree>
    <p:extLst>
      <p:ext uri="{BB962C8B-B14F-4D97-AF65-F5344CB8AC3E}">
        <p14:creationId xmlns:p14="http://schemas.microsoft.com/office/powerpoint/2010/main" val="3901484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0B2F34-F0A1-401C-9CB2-473573ECE8C3}"/>
              </a:ext>
            </a:extLst>
          </p:cNvPr>
          <p:cNvSpPr>
            <a:spLocks noGrp="1"/>
          </p:cNvSpPr>
          <p:nvPr>
            <p:ph type="body" idx="1"/>
          </p:nvPr>
        </p:nvSpPr>
        <p:spPr/>
        <p:txBody>
          <a:bodyPr/>
          <a:lstStyle/>
          <a:p>
            <a:r>
              <a:rPr lang="en-AU" dirty="0"/>
              <a:t>NEXT STEPS</a:t>
            </a:r>
          </a:p>
        </p:txBody>
      </p:sp>
    </p:spTree>
    <p:extLst>
      <p:ext uri="{BB962C8B-B14F-4D97-AF65-F5344CB8AC3E}">
        <p14:creationId xmlns:p14="http://schemas.microsoft.com/office/powerpoint/2010/main" val="692876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4BE2CF8-EF4B-4D74-908A-B8A76CE97790}"/>
              </a:ext>
            </a:extLst>
          </p:cNvPr>
          <p:cNvPicPr>
            <a:picLocks noChangeAspect="1"/>
          </p:cNvPicPr>
          <p:nvPr/>
        </p:nvPicPr>
        <p:blipFill>
          <a:blip r:embed="rId3"/>
          <a:stretch>
            <a:fillRect/>
          </a:stretch>
        </p:blipFill>
        <p:spPr>
          <a:xfrm>
            <a:off x="3096651" y="5072944"/>
            <a:ext cx="2682377" cy="1508837"/>
          </a:xfrm>
          <a:prstGeom prst="rect">
            <a:avLst/>
          </a:prstGeom>
          <a:ln>
            <a:noFill/>
          </a:ln>
          <a:effectLst>
            <a:softEdge rad="112500"/>
          </a:effectLst>
        </p:spPr>
      </p:pic>
      <p:sp>
        <p:nvSpPr>
          <p:cNvPr id="2" name="Title 1"/>
          <p:cNvSpPr>
            <a:spLocks noGrp="1"/>
          </p:cNvSpPr>
          <p:nvPr>
            <p:ph type="title"/>
          </p:nvPr>
        </p:nvSpPr>
        <p:spPr>
          <a:xfrm>
            <a:off x="518116" y="359857"/>
            <a:ext cx="8107768" cy="889652"/>
          </a:xfrm>
        </p:spPr>
        <p:txBody>
          <a:bodyPr>
            <a:noAutofit/>
          </a:bodyPr>
          <a:lstStyle/>
          <a:p>
            <a:pPr algn="ctr"/>
            <a:r>
              <a:rPr lang="en-AU" sz="3600" dirty="0">
                <a:solidFill>
                  <a:schemeClr val="tx1"/>
                </a:solidFill>
                <a:latin typeface="Calibri Light" panose="020F0302020204030204" pitchFamily="34" charset="0"/>
                <a:cs typeface="Calibri Light" panose="020F0302020204030204" pitchFamily="34" charset="0"/>
              </a:rPr>
              <a:t>REGIONAL FORUMS </a:t>
            </a:r>
          </a:p>
        </p:txBody>
      </p:sp>
      <p:sp>
        <p:nvSpPr>
          <p:cNvPr id="6" name="Rectangle 5"/>
          <p:cNvSpPr/>
          <p:nvPr/>
        </p:nvSpPr>
        <p:spPr>
          <a:xfrm>
            <a:off x="1042014" y="1256236"/>
            <a:ext cx="7059971" cy="3683060"/>
          </a:xfrm>
          <a:prstGeom prst="rect">
            <a:avLst/>
          </a:prstGeom>
        </p:spPr>
        <p:txBody>
          <a:bodyPr wrap="square">
            <a:spAutoFit/>
          </a:bodyPr>
          <a:lstStyle/>
          <a:p>
            <a:pPr marL="285750" indent="-285750">
              <a:spcBef>
                <a:spcPts val="600"/>
              </a:spcBef>
              <a:spcAft>
                <a:spcPts val="1000"/>
              </a:spcAft>
              <a:buFont typeface="Wingdings" panose="05000000000000000000" pitchFamily="2" charset="2"/>
              <a:buChar char="Ø"/>
            </a:pPr>
            <a:r>
              <a:rPr lang="en-AU" sz="2000" dirty="0">
                <a:solidFill>
                  <a:schemeClr val="accent1"/>
                </a:solidFill>
                <a:latin typeface="Calibri" panose="020F0502020204030204" pitchFamily="34" charset="0"/>
                <a:cs typeface="Calibri" panose="020F0502020204030204" pitchFamily="34" charset="0"/>
              </a:rPr>
              <a:t>To help you in developing your Delivery Plans, a number of </a:t>
            </a:r>
            <a:r>
              <a:rPr lang="en-AU" sz="2000" b="1" dirty="0">
                <a:solidFill>
                  <a:schemeClr val="accent1"/>
                </a:solidFill>
                <a:latin typeface="Calibri" panose="020F0502020204030204" pitchFamily="34" charset="0"/>
                <a:cs typeface="Calibri" panose="020F0502020204030204" pitchFamily="34" charset="0"/>
              </a:rPr>
              <a:t>forums</a:t>
            </a:r>
            <a:r>
              <a:rPr lang="en-AU" sz="2000" dirty="0">
                <a:solidFill>
                  <a:schemeClr val="accent1"/>
                </a:solidFill>
                <a:latin typeface="Calibri" panose="020F0502020204030204" pitchFamily="34" charset="0"/>
                <a:cs typeface="Calibri" panose="020F0502020204030204" pitchFamily="34" charset="0"/>
              </a:rPr>
              <a:t> focussing on </a:t>
            </a:r>
            <a:r>
              <a:rPr lang="en-AU" sz="2000" b="1" dirty="0">
                <a:solidFill>
                  <a:schemeClr val="accent1"/>
                </a:solidFill>
                <a:latin typeface="Calibri" panose="020F0502020204030204" pitchFamily="34" charset="0"/>
                <a:cs typeface="Calibri" panose="020F0502020204030204" pitchFamily="34" charset="0"/>
              </a:rPr>
              <a:t>contracting workshops </a:t>
            </a:r>
            <a:r>
              <a:rPr lang="en-AU" sz="2000" dirty="0">
                <a:solidFill>
                  <a:schemeClr val="accent1"/>
                </a:solidFill>
                <a:latin typeface="Calibri" panose="020F0502020204030204" pitchFamily="34" charset="0"/>
                <a:cs typeface="Calibri" panose="020F0502020204030204" pitchFamily="34" charset="0"/>
              </a:rPr>
              <a:t>will be scheduled across regions following these information sessions.</a:t>
            </a:r>
          </a:p>
          <a:p>
            <a:pPr marL="285750" indent="-285750">
              <a:spcBef>
                <a:spcPts val="600"/>
              </a:spcBef>
              <a:spcAft>
                <a:spcPts val="1000"/>
              </a:spcAft>
              <a:buFont typeface="Wingdings" panose="05000000000000000000" pitchFamily="2" charset="2"/>
              <a:buChar char="Ø"/>
            </a:pPr>
            <a:r>
              <a:rPr lang="en-AU" sz="2000" dirty="0">
                <a:solidFill>
                  <a:schemeClr val="accent1"/>
                </a:solidFill>
                <a:latin typeface="Calibri" panose="020F0502020204030204" pitchFamily="34" charset="0"/>
                <a:cs typeface="Calibri" panose="020F0502020204030204" pitchFamily="34" charset="0"/>
              </a:rPr>
              <a:t>Regional staff will be available at the forums to provide advice and support on how to complete your delivery plans.</a:t>
            </a:r>
          </a:p>
          <a:p>
            <a:pPr marL="285750" indent="-285750">
              <a:spcBef>
                <a:spcPts val="600"/>
              </a:spcBef>
              <a:spcAft>
                <a:spcPts val="1000"/>
              </a:spcAft>
              <a:buFont typeface="Wingdings" panose="05000000000000000000" pitchFamily="2" charset="2"/>
              <a:buChar char="Ø"/>
            </a:pPr>
            <a:r>
              <a:rPr lang="en-AU" sz="2000" dirty="0">
                <a:solidFill>
                  <a:schemeClr val="accent1"/>
                </a:solidFill>
                <a:latin typeface="Calibri" panose="020F0502020204030204" pitchFamily="34" charset="0"/>
                <a:cs typeface="Calibri" panose="020F0502020204030204" pitchFamily="34" charset="0"/>
              </a:rPr>
              <a:t>Regional Forums will be held in </a:t>
            </a:r>
            <a:r>
              <a:rPr lang="en-AU" sz="2000" b="1" dirty="0">
                <a:solidFill>
                  <a:schemeClr val="accent1"/>
                </a:solidFill>
                <a:latin typeface="Calibri" panose="020F0502020204030204" pitchFamily="34" charset="0"/>
                <a:cs typeface="Calibri" panose="020F0502020204030204" pitchFamily="34" charset="0"/>
              </a:rPr>
              <a:t>September 2022.</a:t>
            </a:r>
          </a:p>
          <a:p>
            <a:pPr marL="285750" indent="-285750">
              <a:spcBef>
                <a:spcPts val="600"/>
              </a:spcBef>
              <a:spcAft>
                <a:spcPts val="1000"/>
              </a:spcAft>
              <a:buFont typeface="Wingdings" panose="05000000000000000000" pitchFamily="2" charset="2"/>
              <a:buChar char="Ø"/>
            </a:pPr>
            <a:r>
              <a:rPr lang="en-AU" sz="2000" dirty="0">
                <a:solidFill>
                  <a:schemeClr val="accent1"/>
                </a:solidFill>
                <a:latin typeface="Calibri" panose="020F0502020204030204" pitchFamily="34" charset="0"/>
                <a:cs typeface="Calibri" panose="020F0502020204030204" pitchFamily="34" charset="0"/>
              </a:rPr>
              <a:t>You are encouraged to attend, particularly if you have any questions about the new Delivery Plan.</a:t>
            </a:r>
          </a:p>
          <a:p>
            <a:pPr marL="285750" indent="-285750">
              <a:spcBef>
                <a:spcPts val="600"/>
              </a:spcBef>
              <a:spcAft>
                <a:spcPts val="600"/>
              </a:spcAft>
              <a:buFont typeface="Wingdings" panose="05000000000000000000" pitchFamily="2" charset="2"/>
              <a:buChar char="Ø"/>
            </a:pPr>
            <a:r>
              <a:rPr lang="en-AU" sz="2000" b="1" dirty="0">
                <a:solidFill>
                  <a:schemeClr val="accent1"/>
                </a:solidFill>
                <a:latin typeface="Calibri" panose="020F0502020204030204" pitchFamily="34" charset="0"/>
                <a:cs typeface="Calibri" panose="020F0502020204030204" pitchFamily="34" charset="0"/>
              </a:rPr>
              <a:t>Please contact your Regional Office for further information.</a:t>
            </a:r>
          </a:p>
        </p:txBody>
      </p:sp>
      <p:sp>
        <p:nvSpPr>
          <p:cNvPr id="8" name="Right Triangle 7">
            <a:extLst>
              <a:ext uri="{FF2B5EF4-FFF2-40B4-BE49-F238E27FC236}">
                <a16:creationId xmlns:a16="http://schemas.microsoft.com/office/drawing/2014/main" id="{A07F5797-C7D6-4F19-BEE9-630F67A0A7DD}"/>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165553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88B94-A22E-4011-BFE5-06E80DD7626D}"/>
              </a:ext>
            </a:extLst>
          </p:cNvPr>
          <p:cNvSpPr>
            <a:spLocks noGrp="1"/>
          </p:cNvSpPr>
          <p:nvPr>
            <p:ph type="title"/>
          </p:nvPr>
        </p:nvSpPr>
        <p:spPr>
          <a:xfrm>
            <a:off x="323851" y="372131"/>
            <a:ext cx="8460150" cy="510236"/>
          </a:xfrm>
        </p:spPr>
        <p:txBody>
          <a:bodyPr>
            <a:noAutofit/>
          </a:bodyPr>
          <a:lstStyle/>
          <a:p>
            <a:pPr algn="ctr"/>
            <a:r>
              <a:rPr lang="en-AU" sz="3200" dirty="0">
                <a:solidFill>
                  <a:schemeClr val="tx1"/>
                </a:solidFill>
                <a:latin typeface="Calibri Light" panose="020F0302020204030204" pitchFamily="34" charset="0"/>
                <a:cs typeface="Calibri Light" panose="020F0302020204030204" pitchFamily="34" charset="0"/>
              </a:rPr>
              <a:t>TIMELINES &amp; NEXT STEPS</a:t>
            </a:r>
            <a:endParaRPr lang="en-AU" sz="3200" dirty="0"/>
          </a:p>
        </p:txBody>
      </p:sp>
      <p:sp>
        <p:nvSpPr>
          <p:cNvPr id="6" name="TextBox 5">
            <a:extLst>
              <a:ext uri="{FF2B5EF4-FFF2-40B4-BE49-F238E27FC236}">
                <a16:creationId xmlns:a16="http://schemas.microsoft.com/office/drawing/2014/main" id="{715C77BF-8DB9-4A2D-AEFE-19A2C31719BF}"/>
              </a:ext>
            </a:extLst>
          </p:cNvPr>
          <p:cNvSpPr txBox="1"/>
          <p:nvPr/>
        </p:nvSpPr>
        <p:spPr>
          <a:xfrm>
            <a:off x="571528" y="939554"/>
            <a:ext cx="1481211" cy="1680653"/>
          </a:xfrm>
          <a:prstGeom prst="rect">
            <a:avLst/>
          </a:prstGeom>
          <a:noFill/>
        </p:spPr>
        <p:txBody>
          <a:bodyPr wrap="square" rtlCol="0">
            <a:spAutoFit/>
          </a:bodyPr>
          <a:lstStyle/>
          <a:p>
            <a:pPr defTabSz="685800">
              <a:defRPr/>
            </a:pPr>
            <a:r>
              <a:rPr lang="en-AU" sz="1400" b="1" kern="0" dirty="0">
                <a:solidFill>
                  <a:schemeClr val="accent1">
                    <a:lumMod val="50000"/>
                  </a:schemeClr>
                </a:solidFill>
                <a:latin typeface="Calibri Light" panose="020F0302020204030204" pitchFamily="34" charset="0"/>
                <a:cs typeface="Calibri Light" panose="020F0302020204030204" pitchFamily="34" charset="0"/>
              </a:rPr>
              <a:t>29 August 2022</a:t>
            </a:r>
          </a:p>
          <a:p>
            <a:pPr>
              <a:lnSpc>
                <a:spcPct val="107000"/>
              </a:lnSpc>
              <a:spcAft>
                <a:spcPts val="800"/>
              </a:spcAft>
            </a:pPr>
            <a:r>
              <a:rPr lang="en-AU" sz="1400" b="1" dirty="0">
                <a:solidFill>
                  <a:schemeClr val="accent1">
                    <a:lumMod val="50000"/>
                  </a:schemeClr>
                </a:solidFill>
                <a:latin typeface="Calibri Light" panose="020F0302020204030204" pitchFamily="34" charset="0"/>
                <a:cs typeface="Calibri Light" panose="020F0302020204030204" pitchFamily="34" charset="0"/>
              </a:rPr>
              <a:t>Read and action </a:t>
            </a:r>
            <a:r>
              <a:rPr lang="en-AU" sz="1400" dirty="0">
                <a:solidFill>
                  <a:schemeClr val="accent1">
                    <a:lumMod val="50000"/>
                  </a:schemeClr>
                </a:solidFill>
                <a:latin typeface="Calibri Light" panose="020F0302020204030204" pitchFamily="34" charset="0"/>
                <a:cs typeface="Calibri Light" panose="020F0302020204030204" pitchFamily="34" charset="0"/>
              </a:rPr>
              <a:t>the </a:t>
            </a:r>
            <a:r>
              <a:rPr lang="en-AU" sz="1400" b="1" dirty="0">
                <a:solidFill>
                  <a:schemeClr val="accent1">
                    <a:lumMod val="50000"/>
                  </a:schemeClr>
                </a:solidFill>
                <a:latin typeface="Calibri Light" panose="020F0302020204030204" pitchFamily="34" charset="0"/>
                <a:cs typeface="Calibri Light" panose="020F0302020204030204" pitchFamily="34" charset="0"/>
              </a:rPr>
              <a:t>Memo</a:t>
            </a:r>
            <a:r>
              <a:rPr lang="en-AU" sz="1400" dirty="0">
                <a:solidFill>
                  <a:schemeClr val="accent1">
                    <a:lumMod val="50000"/>
                  </a:schemeClr>
                </a:solidFill>
                <a:latin typeface="Calibri Light" panose="020F0302020204030204" pitchFamily="34" charset="0"/>
                <a:cs typeface="Calibri Light" panose="020F0302020204030204" pitchFamily="34" charset="0"/>
              </a:rPr>
              <a:t>, to commence the  ACFE 2023  Training Delivery EOI process.</a:t>
            </a:r>
            <a:endParaRPr lang="en-AU" sz="1400" dirty="0">
              <a:solidFill>
                <a:schemeClr val="accent1">
                  <a:lumMod val="50000"/>
                </a:schemeClr>
              </a:solidFill>
              <a:latin typeface="Calibri Light" panose="020F0302020204030204" pitchFamily="34" charset="0"/>
              <a:ea typeface="Calibri" panose="020F0502020204030204" pitchFamily="34" charset="0"/>
              <a:cs typeface="Calibri Light" panose="020F0302020204030204" pitchFamily="34" charset="0"/>
            </a:endParaRPr>
          </a:p>
        </p:txBody>
      </p:sp>
      <p:cxnSp>
        <p:nvCxnSpPr>
          <p:cNvPr id="10" name="Straight Arrow Connector 9">
            <a:extLst>
              <a:ext uri="{FF2B5EF4-FFF2-40B4-BE49-F238E27FC236}">
                <a16:creationId xmlns:a16="http://schemas.microsoft.com/office/drawing/2014/main" id="{61D6E696-7BE1-4540-9548-A3422DFAC163}"/>
              </a:ext>
            </a:extLst>
          </p:cNvPr>
          <p:cNvCxnSpPr>
            <a:cxnSpLocks/>
          </p:cNvCxnSpPr>
          <p:nvPr/>
        </p:nvCxnSpPr>
        <p:spPr>
          <a:xfrm flipV="1">
            <a:off x="458298" y="2430825"/>
            <a:ext cx="7551" cy="1160161"/>
          </a:xfrm>
          <a:prstGeom prst="straightConnector1">
            <a:avLst/>
          </a:prstGeom>
          <a:noFill/>
          <a:ln w="6350" cap="flat" cmpd="sng" algn="ctr">
            <a:solidFill>
              <a:srgbClr val="364283"/>
            </a:solidFill>
            <a:prstDash val="solid"/>
            <a:miter lim="800000"/>
            <a:tailEnd type="oval"/>
          </a:ln>
          <a:effectLst/>
        </p:spPr>
      </p:cxnSp>
      <p:cxnSp>
        <p:nvCxnSpPr>
          <p:cNvPr id="13" name="Straight Arrow Connector 12">
            <a:extLst>
              <a:ext uri="{FF2B5EF4-FFF2-40B4-BE49-F238E27FC236}">
                <a16:creationId xmlns:a16="http://schemas.microsoft.com/office/drawing/2014/main" id="{87CD8472-C871-4258-ACD6-E2D22AFBE5EF}"/>
              </a:ext>
            </a:extLst>
          </p:cNvPr>
          <p:cNvCxnSpPr/>
          <p:nvPr/>
        </p:nvCxnSpPr>
        <p:spPr>
          <a:xfrm flipV="1">
            <a:off x="1961808" y="3592469"/>
            <a:ext cx="0" cy="1249034"/>
          </a:xfrm>
          <a:prstGeom prst="straightConnector1">
            <a:avLst/>
          </a:prstGeom>
          <a:noFill/>
          <a:ln w="6350" cap="flat" cmpd="sng" algn="ctr">
            <a:solidFill>
              <a:srgbClr val="C00000"/>
            </a:solidFill>
            <a:prstDash val="solid"/>
            <a:miter lim="800000"/>
            <a:headEnd type="oval"/>
            <a:tailEnd type="none"/>
          </a:ln>
          <a:effectLst/>
        </p:spPr>
      </p:cxnSp>
      <p:cxnSp>
        <p:nvCxnSpPr>
          <p:cNvPr id="16" name="Straight Arrow Connector 15">
            <a:extLst>
              <a:ext uri="{FF2B5EF4-FFF2-40B4-BE49-F238E27FC236}">
                <a16:creationId xmlns:a16="http://schemas.microsoft.com/office/drawing/2014/main" id="{69AC9C94-D9E1-4FC8-8B98-53B0322E00C8}"/>
              </a:ext>
            </a:extLst>
          </p:cNvPr>
          <p:cNvCxnSpPr>
            <a:cxnSpLocks/>
          </p:cNvCxnSpPr>
          <p:nvPr/>
        </p:nvCxnSpPr>
        <p:spPr>
          <a:xfrm flipV="1">
            <a:off x="462869" y="3608068"/>
            <a:ext cx="0" cy="1249034"/>
          </a:xfrm>
          <a:prstGeom prst="straightConnector1">
            <a:avLst/>
          </a:prstGeom>
          <a:noFill/>
          <a:ln w="6350" cap="flat" cmpd="sng" algn="ctr">
            <a:solidFill>
              <a:srgbClr val="C00000"/>
            </a:solidFill>
            <a:prstDash val="solid"/>
            <a:miter lim="800000"/>
            <a:headEnd type="oval"/>
            <a:tailEnd type="none"/>
          </a:ln>
          <a:effectLst/>
        </p:spPr>
      </p:cxnSp>
      <p:sp>
        <p:nvSpPr>
          <p:cNvPr id="17" name="TextBox 16">
            <a:extLst>
              <a:ext uri="{FF2B5EF4-FFF2-40B4-BE49-F238E27FC236}">
                <a16:creationId xmlns:a16="http://schemas.microsoft.com/office/drawing/2014/main" id="{4E30CD16-BB30-4912-9907-FCA7A13A31EE}"/>
              </a:ext>
            </a:extLst>
          </p:cNvPr>
          <p:cNvSpPr txBox="1"/>
          <p:nvPr/>
        </p:nvSpPr>
        <p:spPr>
          <a:xfrm>
            <a:off x="507936" y="3602722"/>
            <a:ext cx="1463526" cy="2393284"/>
          </a:xfrm>
          <a:prstGeom prst="rect">
            <a:avLst/>
          </a:prstGeom>
          <a:noFill/>
          <a:ln>
            <a:noFill/>
          </a:ln>
        </p:spPr>
        <p:txBody>
          <a:bodyPr wrap="square" rtlCol="0" anchor="b" anchorCtr="0">
            <a:spAutoFit/>
          </a:bodyPr>
          <a:lstStyle/>
          <a:p>
            <a:pPr>
              <a:lnSpc>
                <a:spcPct val="107000"/>
              </a:lnSpc>
              <a:spcAft>
                <a:spcPts val="800"/>
              </a:spcAft>
            </a:pPr>
            <a:r>
              <a:rPr lang="en-AU" sz="1400" b="1" dirty="0">
                <a:latin typeface="Calibri Light" panose="020F0302020204030204" pitchFamily="34" charset="0"/>
                <a:cs typeface="Calibri Light" panose="020F0302020204030204" pitchFamily="34" charset="0"/>
              </a:rPr>
              <a:t>By 16 September 2022</a:t>
            </a:r>
          </a:p>
          <a:p>
            <a:pPr>
              <a:lnSpc>
                <a:spcPct val="107000"/>
              </a:lnSpc>
              <a:spcAft>
                <a:spcPts val="800"/>
              </a:spcAft>
            </a:pPr>
            <a:r>
              <a:rPr lang="en-AU" sz="1400" b="1" dirty="0">
                <a:latin typeface="Calibri Light" panose="020F0302020204030204" pitchFamily="34" charset="0"/>
                <a:cs typeface="Calibri Light" panose="020F0302020204030204" pitchFamily="34" charset="0"/>
              </a:rPr>
              <a:t>Complete &amp; submit </a:t>
            </a:r>
            <a:r>
              <a:rPr lang="en-AU" sz="1400" dirty="0">
                <a:latin typeface="Calibri Light" panose="020F0302020204030204" pitchFamily="34" charset="0"/>
                <a:cs typeface="Calibri Light" panose="020F0302020204030204" pitchFamily="34" charset="0"/>
              </a:rPr>
              <a:t>your Delivery Plan EOI in </a:t>
            </a:r>
            <a:r>
              <a:rPr lang="en-AU" sz="1400" b="1" dirty="0">
                <a:latin typeface="Calibri Light" panose="020F0302020204030204" pitchFamily="34" charset="0"/>
                <a:cs typeface="Calibri Light" panose="020F0302020204030204" pitchFamily="34" charset="0"/>
              </a:rPr>
              <a:t>ONE email</a:t>
            </a:r>
            <a:r>
              <a:rPr lang="en-AU" sz="1400" dirty="0">
                <a:latin typeface="Calibri Light" panose="020F0302020204030204" pitchFamily="34" charset="0"/>
                <a:cs typeface="Calibri Light" panose="020F0302020204030204" pitchFamily="34" charset="0"/>
              </a:rPr>
              <a:t> and if applicable A-frames, to: </a:t>
            </a:r>
            <a:r>
              <a:rPr lang="en-AU" sz="1100" b="1" u="sng" dirty="0">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training.participation@education.vic.gov.au</a:t>
            </a:r>
            <a:endParaRPr lang="en-AU" sz="1100" b="1" dirty="0">
              <a:latin typeface="Calibri Light" panose="020F0302020204030204" pitchFamily="34" charset="0"/>
              <a:cs typeface="Calibri Light" panose="020F0302020204030204" pitchFamily="34" charset="0"/>
            </a:endParaRPr>
          </a:p>
        </p:txBody>
      </p:sp>
      <p:cxnSp>
        <p:nvCxnSpPr>
          <p:cNvPr id="21" name="Straight Arrow Connector 20">
            <a:extLst>
              <a:ext uri="{FF2B5EF4-FFF2-40B4-BE49-F238E27FC236}">
                <a16:creationId xmlns:a16="http://schemas.microsoft.com/office/drawing/2014/main" id="{833548B5-34CC-447A-BC60-8929FF274FB0}"/>
              </a:ext>
            </a:extLst>
          </p:cNvPr>
          <p:cNvCxnSpPr/>
          <p:nvPr/>
        </p:nvCxnSpPr>
        <p:spPr>
          <a:xfrm flipV="1">
            <a:off x="5000031" y="3612976"/>
            <a:ext cx="0" cy="1249034"/>
          </a:xfrm>
          <a:prstGeom prst="straightConnector1">
            <a:avLst/>
          </a:prstGeom>
          <a:noFill/>
          <a:ln w="6350" cap="flat" cmpd="sng" algn="ctr">
            <a:solidFill>
              <a:srgbClr val="C00000"/>
            </a:solidFill>
            <a:prstDash val="solid"/>
            <a:miter lim="800000"/>
            <a:headEnd type="oval"/>
            <a:tailEnd type="none"/>
          </a:ln>
          <a:effectLst/>
        </p:spPr>
      </p:cxnSp>
      <p:cxnSp>
        <p:nvCxnSpPr>
          <p:cNvPr id="23" name="Straight Connector 22">
            <a:extLst>
              <a:ext uri="{FF2B5EF4-FFF2-40B4-BE49-F238E27FC236}">
                <a16:creationId xmlns:a16="http://schemas.microsoft.com/office/drawing/2014/main" id="{F4F7F93D-F57F-489C-BB94-99EE3A778EE5}"/>
              </a:ext>
            </a:extLst>
          </p:cNvPr>
          <p:cNvCxnSpPr>
            <a:cxnSpLocks/>
          </p:cNvCxnSpPr>
          <p:nvPr/>
        </p:nvCxnSpPr>
        <p:spPr>
          <a:xfrm>
            <a:off x="447510" y="3592469"/>
            <a:ext cx="8283187" cy="20507"/>
          </a:xfrm>
          <a:prstGeom prst="line">
            <a:avLst/>
          </a:prstGeom>
          <a:ln w="38100">
            <a:solidFill>
              <a:srgbClr val="53565A"/>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4682C99-136C-42AF-A3A5-C096A5792208}"/>
              </a:ext>
            </a:extLst>
          </p:cNvPr>
          <p:cNvSpPr txBox="1"/>
          <p:nvPr/>
        </p:nvSpPr>
        <p:spPr>
          <a:xfrm>
            <a:off x="2052739" y="1385331"/>
            <a:ext cx="1481211" cy="2141677"/>
          </a:xfrm>
          <a:prstGeom prst="rect">
            <a:avLst/>
          </a:prstGeom>
          <a:noFill/>
        </p:spPr>
        <p:txBody>
          <a:bodyPr wrap="square" rtlCol="0">
            <a:spAutoFit/>
          </a:bodyPr>
          <a:lstStyle/>
          <a:p>
            <a:pPr defTabSz="685800">
              <a:defRPr/>
            </a:pPr>
            <a:r>
              <a:rPr lang="en-AU" sz="1400" b="1" kern="0" dirty="0">
                <a:solidFill>
                  <a:schemeClr val="accent1">
                    <a:lumMod val="50000"/>
                  </a:schemeClr>
                </a:solidFill>
                <a:latin typeface="Calibri Light" panose="020F0302020204030204" pitchFamily="34" charset="0"/>
                <a:cs typeface="Calibri Light" panose="020F0302020204030204" pitchFamily="34" charset="0"/>
              </a:rPr>
              <a:t>29 August 2022</a:t>
            </a:r>
          </a:p>
          <a:p>
            <a:pPr>
              <a:lnSpc>
                <a:spcPct val="107000"/>
              </a:lnSpc>
              <a:spcAft>
                <a:spcPts val="800"/>
              </a:spcAft>
            </a:pPr>
            <a:r>
              <a:rPr lang="en-GB" sz="1400" b="1" dirty="0">
                <a:solidFill>
                  <a:schemeClr val="accent1">
                    <a:lumMod val="50000"/>
                  </a:schemeClr>
                </a:solidFill>
                <a:latin typeface="Calibri Light" panose="020F0302020204030204" pitchFamily="34" charset="0"/>
                <a:cs typeface="Calibri Light" panose="020F0302020204030204" pitchFamily="34" charset="0"/>
              </a:rPr>
              <a:t>Download the 2023 Guidelines </a:t>
            </a:r>
            <a:r>
              <a:rPr lang="en-GB" sz="1400" dirty="0">
                <a:solidFill>
                  <a:schemeClr val="accent1">
                    <a:lumMod val="50000"/>
                  </a:schemeClr>
                </a:solidFill>
                <a:latin typeface="Calibri Light" panose="020F0302020204030204" pitchFamily="34" charset="0"/>
                <a:cs typeface="Calibri Light" panose="020F0302020204030204" pitchFamily="34" charset="0"/>
              </a:rPr>
              <a:t>for the program you are applying for and the </a:t>
            </a:r>
            <a:r>
              <a:rPr lang="en-GB" sz="1400" b="1" dirty="0">
                <a:solidFill>
                  <a:schemeClr val="accent1">
                    <a:lumMod val="50000"/>
                  </a:schemeClr>
                </a:solidFill>
                <a:latin typeface="Calibri Light" panose="020F0302020204030204" pitchFamily="34" charset="0"/>
                <a:cs typeface="Calibri Light" panose="020F0302020204030204" pitchFamily="34" charset="0"/>
              </a:rPr>
              <a:t>2023 Delivery Plan Template </a:t>
            </a:r>
            <a:r>
              <a:rPr lang="en-GB" sz="1400" dirty="0">
                <a:solidFill>
                  <a:schemeClr val="accent1">
                    <a:lumMod val="50000"/>
                  </a:schemeClr>
                </a:solidFill>
                <a:latin typeface="Calibri Light" panose="020F0302020204030204" pitchFamily="34" charset="0"/>
                <a:cs typeface="Calibri Light" panose="020F0302020204030204" pitchFamily="34" charset="0"/>
              </a:rPr>
              <a:t>from the website</a:t>
            </a:r>
            <a:r>
              <a:rPr lang="en-GB" sz="1400" dirty="0">
                <a:latin typeface="Calibri Light" panose="020F0302020204030204" pitchFamily="34" charset="0"/>
                <a:cs typeface="Calibri Light" panose="020F0302020204030204" pitchFamily="34" charset="0"/>
              </a:rPr>
              <a:t>.</a:t>
            </a: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37" name="TextBox 36">
            <a:extLst>
              <a:ext uri="{FF2B5EF4-FFF2-40B4-BE49-F238E27FC236}">
                <a16:creationId xmlns:a16="http://schemas.microsoft.com/office/drawing/2014/main" id="{02E6D48C-F872-46B0-BBEF-703671466458}"/>
              </a:ext>
            </a:extLst>
          </p:cNvPr>
          <p:cNvSpPr txBox="1"/>
          <p:nvPr/>
        </p:nvSpPr>
        <p:spPr>
          <a:xfrm>
            <a:off x="3585902" y="946451"/>
            <a:ext cx="1436957" cy="2028825"/>
          </a:xfrm>
          <a:prstGeom prst="rect">
            <a:avLst/>
          </a:prstGeom>
          <a:noFill/>
        </p:spPr>
        <p:txBody>
          <a:bodyPr wrap="square" rtlCol="0">
            <a:spAutoFit/>
          </a:bodyPr>
          <a:lstStyle/>
          <a:p>
            <a:pPr>
              <a:lnSpc>
                <a:spcPct val="107000"/>
              </a:lnSpc>
              <a:spcAft>
                <a:spcPts val="800"/>
              </a:spcAft>
            </a:pPr>
            <a:r>
              <a:rPr lang="en-AU" sz="1400" b="1" dirty="0">
                <a:solidFill>
                  <a:schemeClr val="accent1">
                    <a:lumMod val="50000"/>
                  </a:schemeClr>
                </a:solidFill>
                <a:latin typeface="Calibri Light" panose="020F0302020204030204" pitchFamily="34" charset="0"/>
                <a:cs typeface="Calibri Light" panose="020F0302020204030204" pitchFamily="34" charset="0"/>
              </a:rPr>
              <a:t>30 August or 7 September 2022</a:t>
            </a:r>
          </a:p>
          <a:p>
            <a:pPr>
              <a:lnSpc>
                <a:spcPct val="107000"/>
              </a:lnSpc>
              <a:spcAft>
                <a:spcPts val="800"/>
              </a:spcAft>
            </a:pPr>
            <a:r>
              <a:rPr lang="en-AU" sz="1400" b="1" dirty="0">
                <a:solidFill>
                  <a:schemeClr val="accent1">
                    <a:lumMod val="50000"/>
                  </a:schemeClr>
                </a:solidFill>
                <a:latin typeface="Calibri Light" panose="020F0302020204030204" pitchFamily="34" charset="0"/>
                <a:cs typeface="Calibri Light" panose="020F0302020204030204" pitchFamily="34" charset="0"/>
              </a:rPr>
              <a:t>Participate</a:t>
            </a:r>
            <a:r>
              <a:rPr lang="en-AU" sz="1400" dirty="0">
                <a:solidFill>
                  <a:schemeClr val="accent1">
                    <a:lumMod val="50000"/>
                  </a:schemeClr>
                </a:solidFill>
                <a:latin typeface="Calibri Light" panose="020F0302020204030204" pitchFamily="34" charset="0"/>
                <a:cs typeface="Calibri Light" panose="020F0302020204030204" pitchFamily="34" charset="0"/>
              </a:rPr>
              <a:t> in an Information Session and review the information on the website</a:t>
            </a:r>
            <a:r>
              <a:rPr lang="en-AU" sz="1400" dirty="0">
                <a:latin typeface="Calibri Light" panose="020F0302020204030204" pitchFamily="34" charset="0"/>
                <a:cs typeface="Calibri Light" panose="020F0302020204030204" pitchFamily="34" charset="0"/>
              </a:rPr>
              <a:t>.</a:t>
            </a: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41" name="TextBox 40">
            <a:extLst>
              <a:ext uri="{FF2B5EF4-FFF2-40B4-BE49-F238E27FC236}">
                <a16:creationId xmlns:a16="http://schemas.microsoft.com/office/drawing/2014/main" id="{7402A221-8BBF-4BDE-891D-DA13B0C14D14}"/>
              </a:ext>
            </a:extLst>
          </p:cNvPr>
          <p:cNvSpPr txBox="1"/>
          <p:nvPr/>
        </p:nvSpPr>
        <p:spPr>
          <a:xfrm>
            <a:off x="5036753" y="1454532"/>
            <a:ext cx="1582585" cy="1798313"/>
          </a:xfrm>
          <a:prstGeom prst="rect">
            <a:avLst/>
          </a:prstGeom>
          <a:noFill/>
        </p:spPr>
        <p:txBody>
          <a:bodyPr wrap="square" rtlCol="0">
            <a:spAutoFit/>
          </a:bodyPr>
          <a:lstStyle/>
          <a:p>
            <a:pPr>
              <a:lnSpc>
                <a:spcPct val="107000"/>
              </a:lnSpc>
              <a:spcAft>
                <a:spcPts val="800"/>
              </a:spcAft>
            </a:pPr>
            <a:r>
              <a:rPr lang="en-AU" sz="1400" b="1" dirty="0">
                <a:solidFill>
                  <a:schemeClr val="accent1">
                    <a:lumMod val="50000"/>
                  </a:schemeClr>
                </a:solidFill>
                <a:latin typeface="Calibri Light" panose="020F0302020204030204" pitchFamily="34" charset="0"/>
                <a:cs typeface="Calibri Light" panose="020F0302020204030204" pitchFamily="34" charset="0"/>
              </a:rPr>
              <a:t>30 September 2022</a:t>
            </a:r>
            <a:endParaRPr lang="en-AU" sz="1400" b="1" dirty="0">
              <a:solidFill>
                <a:schemeClr val="accent1">
                  <a:lumMod val="50000"/>
                </a:schemeClr>
              </a:solidFill>
              <a:latin typeface="Calibri Light" panose="020F0302020204030204" pitchFamily="34" charset="0"/>
              <a:ea typeface="Calibri" panose="020F0502020204030204" pitchFamily="34" charset="0"/>
              <a:cs typeface="Calibri Light" panose="020F0302020204030204" pitchFamily="34" charset="0"/>
            </a:endParaRPr>
          </a:p>
          <a:p>
            <a:pPr>
              <a:lnSpc>
                <a:spcPct val="107000"/>
              </a:lnSpc>
              <a:spcAft>
                <a:spcPts val="800"/>
              </a:spcAft>
            </a:pPr>
            <a:r>
              <a:rPr lang="en-AU" sz="1400" dirty="0">
                <a:solidFill>
                  <a:schemeClr val="accent1">
                    <a:lumMod val="50000"/>
                  </a:schemeClr>
                </a:solidFill>
                <a:latin typeface="Calibri Light" panose="020F0302020204030204" pitchFamily="34" charset="0"/>
                <a:cs typeface="Calibri Light" panose="020F0302020204030204" pitchFamily="34" charset="0"/>
              </a:rPr>
              <a:t>Ensure you have a </a:t>
            </a:r>
            <a:r>
              <a:rPr lang="en-AU" sz="1400" b="1" dirty="0">
                <a:solidFill>
                  <a:schemeClr val="accent1">
                    <a:lumMod val="50000"/>
                  </a:schemeClr>
                </a:solidFill>
                <a:latin typeface="Calibri Light" panose="020F0302020204030204" pitchFamily="34" charset="0"/>
                <a:cs typeface="Calibri Light" panose="020F0302020204030204" pitchFamily="34" charset="0"/>
              </a:rPr>
              <a:t>current BGS </a:t>
            </a:r>
            <a:r>
              <a:rPr lang="en-AU" sz="1400" dirty="0">
                <a:solidFill>
                  <a:schemeClr val="accent1">
                    <a:lumMod val="50000"/>
                  </a:schemeClr>
                </a:solidFill>
                <a:latin typeface="Calibri Light" panose="020F0302020204030204" pitchFamily="34" charset="0"/>
                <a:cs typeface="Calibri Light" panose="020F0302020204030204" pitchFamily="34" charset="0"/>
              </a:rPr>
              <a:t>and financial statements </a:t>
            </a:r>
            <a:r>
              <a:rPr lang="en-AU" sz="1400" b="1" dirty="0">
                <a:solidFill>
                  <a:schemeClr val="accent1">
                    <a:lumMod val="50000"/>
                  </a:schemeClr>
                </a:solidFill>
                <a:latin typeface="Calibri Light" panose="020F0302020204030204" pitchFamily="34" charset="0"/>
                <a:cs typeface="Calibri Light" panose="020F0302020204030204" pitchFamily="34" charset="0"/>
              </a:rPr>
              <a:t>uploaded in SAMS2 </a:t>
            </a:r>
            <a:r>
              <a:rPr lang="en-AU" sz="1400" dirty="0">
                <a:solidFill>
                  <a:schemeClr val="accent1">
                    <a:lumMod val="50000"/>
                  </a:schemeClr>
                </a:solidFill>
                <a:latin typeface="Calibri Light" panose="020F0302020204030204" pitchFamily="34" charset="0"/>
                <a:cs typeface="Calibri Light" panose="020F0302020204030204" pitchFamily="34" charset="0"/>
              </a:rPr>
              <a:t>system.</a:t>
            </a: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42" name="TextBox 41">
            <a:extLst>
              <a:ext uri="{FF2B5EF4-FFF2-40B4-BE49-F238E27FC236}">
                <a16:creationId xmlns:a16="http://schemas.microsoft.com/office/drawing/2014/main" id="{77D177F7-3034-4F62-A07F-D6C507EF1EAB}"/>
              </a:ext>
            </a:extLst>
          </p:cNvPr>
          <p:cNvSpPr txBox="1"/>
          <p:nvPr/>
        </p:nvSpPr>
        <p:spPr>
          <a:xfrm>
            <a:off x="6761139" y="914554"/>
            <a:ext cx="1827757" cy="2720360"/>
          </a:xfrm>
          <a:prstGeom prst="rect">
            <a:avLst/>
          </a:prstGeom>
          <a:noFill/>
        </p:spPr>
        <p:txBody>
          <a:bodyPr wrap="square" rtlCol="0">
            <a:spAutoFit/>
          </a:bodyPr>
          <a:lstStyle/>
          <a:p>
            <a:pPr>
              <a:lnSpc>
                <a:spcPct val="107000"/>
              </a:lnSpc>
              <a:spcAft>
                <a:spcPts val="800"/>
              </a:spcAft>
            </a:pPr>
            <a:r>
              <a:rPr lang="en-AU" sz="1400" b="1" dirty="0">
                <a:solidFill>
                  <a:schemeClr val="accent1">
                    <a:lumMod val="50000"/>
                  </a:schemeClr>
                </a:solidFill>
                <a:latin typeface="Calibri Light" panose="020F0302020204030204" pitchFamily="34" charset="0"/>
                <a:cs typeface="Calibri Light" panose="020F0302020204030204" pitchFamily="34" charset="0"/>
              </a:rPr>
              <a:t>Throughout September 2022</a:t>
            </a:r>
            <a:endParaRPr lang="en-AU" sz="1400" b="1" dirty="0">
              <a:solidFill>
                <a:schemeClr val="accent1">
                  <a:lumMod val="50000"/>
                </a:schemeClr>
              </a:solidFill>
              <a:latin typeface="Calibri Light" panose="020F0302020204030204" pitchFamily="34" charset="0"/>
              <a:ea typeface="Calibri" panose="020F0502020204030204" pitchFamily="34" charset="0"/>
              <a:cs typeface="Calibri Light" panose="020F0302020204030204" pitchFamily="34" charset="0"/>
            </a:endParaRPr>
          </a:p>
          <a:p>
            <a:pPr>
              <a:lnSpc>
                <a:spcPct val="107000"/>
              </a:lnSpc>
              <a:spcAft>
                <a:spcPts val="800"/>
              </a:spcAft>
            </a:pPr>
            <a:r>
              <a:rPr lang="en-AU" sz="1400" b="1" dirty="0">
                <a:solidFill>
                  <a:schemeClr val="accent1">
                    <a:lumMod val="50000"/>
                  </a:schemeClr>
                </a:solidFill>
                <a:latin typeface="Calibri Light" panose="020F0302020204030204" pitchFamily="34" charset="0"/>
                <a:cs typeface="Calibri Light" panose="020F0302020204030204" pitchFamily="34" charset="0"/>
              </a:rPr>
              <a:t>Attend a regional forum</a:t>
            </a:r>
            <a:r>
              <a:rPr lang="en-AU" sz="1400" dirty="0">
                <a:solidFill>
                  <a:schemeClr val="accent1">
                    <a:lumMod val="50000"/>
                  </a:schemeClr>
                </a:solidFill>
                <a:latin typeface="Calibri Light" panose="020F0302020204030204" pitchFamily="34" charset="0"/>
                <a:cs typeface="Calibri Light" panose="020F0302020204030204" pitchFamily="34" charset="0"/>
              </a:rPr>
              <a:t> for assistance with contracting or to discuss partnership options with other Learn Locals in your region. Registration details will be emailed to providers.</a:t>
            </a:r>
            <a:endParaRPr lang="en-AU" sz="1400" dirty="0">
              <a:solidFill>
                <a:schemeClr val="accent1">
                  <a:lumMod val="50000"/>
                </a:schemeClr>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7" name="TextBox 46">
            <a:extLst>
              <a:ext uri="{FF2B5EF4-FFF2-40B4-BE49-F238E27FC236}">
                <a16:creationId xmlns:a16="http://schemas.microsoft.com/office/drawing/2014/main" id="{48BD38AE-7445-4AAE-975D-B8B542FB4371}"/>
              </a:ext>
            </a:extLst>
          </p:cNvPr>
          <p:cNvSpPr txBox="1"/>
          <p:nvPr/>
        </p:nvSpPr>
        <p:spPr>
          <a:xfrm>
            <a:off x="2075454" y="4011665"/>
            <a:ext cx="1456455" cy="2489849"/>
          </a:xfrm>
          <a:prstGeom prst="rect">
            <a:avLst/>
          </a:prstGeom>
          <a:noFill/>
          <a:ln>
            <a:noFill/>
          </a:ln>
        </p:spPr>
        <p:txBody>
          <a:bodyPr wrap="square" rtlCol="0" anchor="b" anchorCtr="0">
            <a:spAutoFit/>
          </a:bodyPr>
          <a:lstStyle/>
          <a:p>
            <a:pPr>
              <a:lnSpc>
                <a:spcPct val="107000"/>
              </a:lnSpc>
              <a:spcAft>
                <a:spcPts val="800"/>
              </a:spcAft>
            </a:pPr>
            <a:r>
              <a:rPr lang="en-AU" sz="1400" b="1" dirty="0">
                <a:latin typeface="Calibri Light" panose="020F0302020204030204" pitchFamily="34" charset="0"/>
                <a:cs typeface="Calibri Light" panose="020F0302020204030204" pitchFamily="34" charset="0"/>
              </a:rPr>
              <a:t>By late October 2022</a:t>
            </a:r>
          </a:p>
          <a:p>
            <a:pPr>
              <a:lnSpc>
                <a:spcPct val="107000"/>
              </a:lnSpc>
              <a:spcAft>
                <a:spcPts val="800"/>
              </a:spcAft>
            </a:pPr>
            <a:r>
              <a:rPr lang="en-AU" sz="1400" dirty="0">
                <a:latin typeface="Calibri Light" panose="020F0302020204030204" pitchFamily="34" charset="0"/>
                <a:cs typeface="Calibri Light" panose="020F0302020204030204" pitchFamily="34" charset="0"/>
              </a:rPr>
              <a:t>Regional Office staff will review your Delivery Plan and </a:t>
            </a:r>
            <a:r>
              <a:rPr lang="en-AU" sz="1400" b="1" dirty="0">
                <a:latin typeface="Calibri Light" panose="020F0302020204030204" pitchFamily="34" charset="0"/>
                <a:cs typeface="Calibri Light" panose="020F0302020204030204" pitchFamily="34" charset="0"/>
              </a:rPr>
              <a:t>confirm contracted delivery </a:t>
            </a:r>
            <a:r>
              <a:rPr lang="en-AU" sz="1400" dirty="0">
                <a:latin typeface="Calibri Light" panose="020F0302020204030204" pitchFamily="34" charset="0"/>
                <a:cs typeface="Calibri Light" panose="020F0302020204030204" pitchFamily="34" charset="0"/>
              </a:rPr>
              <a:t>by LGA and program stream with you.</a:t>
            </a: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48" name="TextBox 47">
            <a:extLst>
              <a:ext uri="{FF2B5EF4-FFF2-40B4-BE49-F238E27FC236}">
                <a16:creationId xmlns:a16="http://schemas.microsoft.com/office/drawing/2014/main" id="{284B6E18-7CFC-4889-92EC-8546152F169C}"/>
              </a:ext>
            </a:extLst>
          </p:cNvPr>
          <p:cNvSpPr txBox="1"/>
          <p:nvPr/>
        </p:nvSpPr>
        <p:spPr>
          <a:xfrm>
            <a:off x="5144869" y="4245975"/>
            <a:ext cx="1404170" cy="1106778"/>
          </a:xfrm>
          <a:prstGeom prst="rect">
            <a:avLst/>
          </a:prstGeom>
          <a:noFill/>
          <a:ln>
            <a:noFill/>
          </a:ln>
        </p:spPr>
        <p:txBody>
          <a:bodyPr wrap="square" rtlCol="0" anchor="b" anchorCtr="0">
            <a:spAutoFit/>
          </a:bodyPr>
          <a:lstStyle/>
          <a:p>
            <a:pPr>
              <a:lnSpc>
                <a:spcPct val="107000"/>
              </a:lnSpc>
              <a:spcAft>
                <a:spcPts val="800"/>
              </a:spcAft>
            </a:pPr>
            <a:r>
              <a:rPr lang="en-AU" sz="1400" b="1" dirty="0">
                <a:latin typeface="Calibri Light" panose="020F0302020204030204" pitchFamily="34" charset="0"/>
                <a:cs typeface="Calibri Light" panose="020F0302020204030204" pitchFamily="34" charset="0"/>
              </a:rPr>
              <a:t>December 2022</a:t>
            </a:r>
            <a:endParaRPr lang="en-AU" sz="1400" b="1" dirty="0">
              <a:latin typeface="Calibri Light" panose="020F0302020204030204" pitchFamily="34" charset="0"/>
              <a:ea typeface="Calibri" panose="020F0502020204030204" pitchFamily="34" charset="0"/>
              <a:cs typeface="Calibri Light" panose="020F0302020204030204" pitchFamily="34" charset="0"/>
            </a:endParaRPr>
          </a:p>
          <a:p>
            <a:pPr>
              <a:lnSpc>
                <a:spcPct val="107000"/>
              </a:lnSpc>
              <a:spcAft>
                <a:spcPts val="800"/>
              </a:spcAft>
            </a:pPr>
            <a:r>
              <a:rPr lang="en-AU" sz="1400" dirty="0">
                <a:latin typeface="Calibri Light" panose="020F0302020204030204" pitchFamily="34" charset="0"/>
                <a:cs typeface="Calibri Light" panose="020F0302020204030204" pitchFamily="34" charset="0"/>
              </a:rPr>
              <a:t>Contracts will be uploaded into </a:t>
            </a:r>
            <a:r>
              <a:rPr lang="en-AU" sz="1400" b="1" dirty="0">
                <a:latin typeface="Calibri Light" panose="020F0302020204030204" pitchFamily="34" charset="0"/>
                <a:cs typeface="Calibri Light" panose="020F0302020204030204" pitchFamily="34" charset="0"/>
              </a:rPr>
              <a:t>SAMS2</a:t>
            </a:r>
            <a:r>
              <a:rPr lang="en-AU" sz="1400" dirty="0">
                <a:latin typeface="Calibri Light" panose="020F0302020204030204" pitchFamily="34" charset="0"/>
                <a:cs typeface="Calibri Light" panose="020F0302020204030204" pitchFamily="34" charset="0"/>
              </a:rPr>
              <a:t>.</a:t>
            </a: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49" name="TextBox 48">
            <a:extLst>
              <a:ext uri="{FF2B5EF4-FFF2-40B4-BE49-F238E27FC236}">
                <a16:creationId xmlns:a16="http://schemas.microsoft.com/office/drawing/2014/main" id="{CD5E219A-8D71-4554-9361-C3D5A9F717B8}"/>
              </a:ext>
            </a:extLst>
          </p:cNvPr>
          <p:cNvSpPr txBox="1"/>
          <p:nvPr/>
        </p:nvSpPr>
        <p:spPr>
          <a:xfrm>
            <a:off x="6850472" y="3661126"/>
            <a:ext cx="1582584" cy="1287212"/>
          </a:xfrm>
          <a:prstGeom prst="rect">
            <a:avLst/>
          </a:prstGeom>
          <a:noFill/>
          <a:ln>
            <a:noFill/>
          </a:ln>
        </p:spPr>
        <p:txBody>
          <a:bodyPr wrap="square" rtlCol="0" anchor="b" anchorCtr="0">
            <a:spAutoFit/>
          </a:bodyPr>
          <a:lstStyle/>
          <a:p>
            <a:pPr>
              <a:lnSpc>
                <a:spcPct val="107000"/>
              </a:lnSpc>
              <a:spcAft>
                <a:spcPts val="800"/>
              </a:spcAft>
            </a:pPr>
            <a:r>
              <a:rPr lang="en-AU" sz="1400" b="1" dirty="0">
                <a:latin typeface="Calibri Light" panose="020F0302020204030204" pitchFamily="34" charset="0"/>
                <a:cs typeface="Calibri Light" panose="020F0302020204030204" pitchFamily="34" charset="0"/>
              </a:rPr>
              <a:t>February 2023</a:t>
            </a:r>
          </a:p>
          <a:p>
            <a:r>
              <a:rPr lang="en-AU" sz="1400" dirty="0">
                <a:latin typeface="Calibri Light" panose="020F0302020204030204" pitchFamily="34" charset="0"/>
                <a:cs typeface="Calibri Light" panose="020F0302020204030204" pitchFamily="34" charset="0"/>
              </a:rPr>
              <a:t>First payment, where all contract requirements are met.</a:t>
            </a: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cxnSp>
        <p:nvCxnSpPr>
          <p:cNvPr id="50" name="Straight Arrow Connector 49">
            <a:extLst>
              <a:ext uri="{FF2B5EF4-FFF2-40B4-BE49-F238E27FC236}">
                <a16:creationId xmlns:a16="http://schemas.microsoft.com/office/drawing/2014/main" id="{80D7E912-FC03-410C-9B51-45ADF27F953E}"/>
              </a:ext>
            </a:extLst>
          </p:cNvPr>
          <p:cNvCxnSpPr/>
          <p:nvPr/>
        </p:nvCxnSpPr>
        <p:spPr>
          <a:xfrm flipV="1">
            <a:off x="6664471" y="3602722"/>
            <a:ext cx="0" cy="1249034"/>
          </a:xfrm>
          <a:prstGeom prst="straightConnector1">
            <a:avLst/>
          </a:prstGeom>
          <a:noFill/>
          <a:ln w="6350" cap="flat" cmpd="sng" algn="ctr">
            <a:solidFill>
              <a:srgbClr val="C00000"/>
            </a:solidFill>
            <a:prstDash val="solid"/>
            <a:miter lim="800000"/>
            <a:headEnd type="oval"/>
            <a:tailEnd type="none"/>
          </a:ln>
          <a:effectLst/>
        </p:spPr>
      </p:cxnSp>
      <p:cxnSp>
        <p:nvCxnSpPr>
          <p:cNvPr id="51" name="Straight Arrow Connector 50">
            <a:extLst>
              <a:ext uri="{FF2B5EF4-FFF2-40B4-BE49-F238E27FC236}">
                <a16:creationId xmlns:a16="http://schemas.microsoft.com/office/drawing/2014/main" id="{7269834D-F0B3-48CE-B7F9-DD6E64D0F4BC}"/>
              </a:ext>
            </a:extLst>
          </p:cNvPr>
          <p:cNvCxnSpPr>
            <a:cxnSpLocks/>
          </p:cNvCxnSpPr>
          <p:nvPr/>
        </p:nvCxnSpPr>
        <p:spPr>
          <a:xfrm flipV="1">
            <a:off x="8642965" y="3608068"/>
            <a:ext cx="0" cy="1275099"/>
          </a:xfrm>
          <a:prstGeom prst="straightConnector1">
            <a:avLst/>
          </a:prstGeom>
          <a:noFill/>
          <a:ln w="6350" cap="flat" cmpd="sng" algn="ctr">
            <a:solidFill>
              <a:srgbClr val="C00000"/>
            </a:solidFill>
            <a:prstDash val="solid"/>
            <a:miter lim="800000"/>
            <a:headEnd type="oval"/>
            <a:tailEnd type="none"/>
          </a:ln>
          <a:effectLst/>
        </p:spPr>
      </p:cxnSp>
      <p:cxnSp>
        <p:nvCxnSpPr>
          <p:cNvPr id="53" name="Straight Arrow Connector 52">
            <a:extLst>
              <a:ext uri="{FF2B5EF4-FFF2-40B4-BE49-F238E27FC236}">
                <a16:creationId xmlns:a16="http://schemas.microsoft.com/office/drawing/2014/main" id="{BD0A712F-D763-4348-9589-3DC61BA371DC}"/>
              </a:ext>
            </a:extLst>
          </p:cNvPr>
          <p:cNvCxnSpPr>
            <a:cxnSpLocks/>
          </p:cNvCxnSpPr>
          <p:nvPr/>
        </p:nvCxnSpPr>
        <p:spPr>
          <a:xfrm flipH="1" flipV="1">
            <a:off x="1961808" y="2430825"/>
            <a:ext cx="6359" cy="1156790"/>
          </a:xfrm>
          <a:prstGeom prst="straightConnector1">
            <a:avLst/>
          </a:prstGeom>
          <a:noFill/>
          <a:ln w="6350" cap="flat" cmpd="sng" algn="ctr">
            <a:solidFill>
              <a:srgbClr val="364283"/>
            </a:solidFill>
            <a:prstDash val="solid"/>
            <a:miter lim="800000"/>
            <a:tailEnd type="oval"/>
          </a:ln>
          <a:effectLst/>
        </p:spPr>
      </p:cxnSp>
      <p:cxnSp>
        <p:nvCxnSpPr>
          <p:cNvPr id="54" name="Straight Arrow Connector 53">
            <a:extLst>
              <a:ext uri="{FF2B5EF4-FFF2-40B4-BE49-F238E27FC236}">
                <a16:creationId xmlns:a16="http://schemas.microsoft.com/office/drawing/2014/main" id="{908CF530-CAEF-4212-BCFB-0959BE9BEFB3}"/>
              </a:ext>
            </a:extLst>
          </p:cNvPr>
          <p:cNvCxnSpPr>
            <a:cxnSpLocks/>
          </p:cNvCxnSpPr>
          <p:nvPr/>
        </p:nvCxnSpPr>
        <p:spPr>
          <a:xfrm flipV="1">
            <a:off x="3484968" y="2430825"/>
            <a:ext cx="4015" cy="1139636"/>
          </a:xfrm>
          <a:prstGeom prst="straightConnector1">
            <a:avLst/>
          </a:prstGeom>
          <a:noFill/>
          <a:ln w="6350" cap="flat" cmpd="sng" algn="ctr">
            <a:solidFill>
              <a:srgbClr val="364283"/>
            </a:solidFill>
            <a:prstDash val="solid"/>
            <a:miter lim="800000"/>
            <a:tailEnd type="oval"/>
          </a:ln>
          <a:effectLst/>
        </p:spPr>
      </p:cxnSp>
      <p:cxnSp>
        <p:nvCxnSpPr>
          <p:cNvPr id="55" name="Straight Arrow Connector 54">
            <a:extLst>
              <a:ext uri="{FF2B5EF4-FFF2-40B4-BE49-F238E27FC236}">
                <a16:creationId xmlns:a16="http://schemas.microsoft.com/office/drawing/2014/main" id="{AD8CC2C8-4841-4D4E-A331-A5E6C7FEBD9B}"/>
              </a:ext>
            </a:extLst>
          </p:cNvPr>
          <p:cNvCxnSpPr>
            <a:cxnSpLocks/>
          </p:cNvCxnSpPr>
          <p:nvPr/>
        </p:nvCxnSpPr>
        <p:spPr>
          <a:xfrm flipV="1">
            <a:off x="5000031" y="2430825"/>
            <a:ext cx="0" cy="1139583"/>
          </a:xfrm>
          <a:prstGeom prst="straightConnector1">
            <a:avLst/>
          </a:prstGeom>
          <a:noFill/>
          <a:ln w="6350" cap="flat" cmpd="sng" algn="ctr">
            <a:solidFill>
              <a:srgbClr val="364283"/>
            </a:solidFill>
            <a:prstDash val="solid"/>
            <a:miter lim="800000"/>
            <a:tailEnd type="oval"/>
          </a:ln>
          <a:effectLst/>
        </p:spPr>
      </p:cxnSp>
      <p:cxnSp>
        <p:nvCxnSpPr>
          <p:cNvPr id="56" name="Straight Arrow Connector 55">
            <a:extLst>
              <a:ext uri="{FF2B5EF4-FFF2-40B4-BE49-F238E27FC236}">
                <a16:creationId xmlns:a16="http://schemas.microsoft.com/office/drawing/2014/main" id="{B13BDE2A-99E9-4618-A453-31AA5B2E3ACA}"/>
              </a:ext>
            </a:extLst>
          </p:cNvPr>
          <p:cNvCxnSpPr>
            <a:cxnSpLocks/>
          </p:cNvCxnSpPr>
          <p:nvPr/>
        </p:nvCxnSpPr>
        <p:spPr>
          <a:xfrm flipV="1">
            <a:off x="6664471" y="2447624"/>
            <a:ext cx="0" cy="1178809"/>
          </a:xfrm>
          <a:prstGeom prst="straightConnector1">
            <a:avLst/>
          </a:prstGeom>
          <a:noFill/>
          <a:ln w="6350" cap="flat" cmpd="sng" algn="ctr">
            <a:solidFill>
              <a:srgbClr val="364283"/>
            </a:solidFill>
            <a:prstDash val="solid"/>
            <a:miter lim="800000"/>
            <a:tailEnd type="oval"/>
          </a:ln>
          <a:effectLst/>
        </p:spPr>
      </p:cxnSp>
      <p:cxnSp>
        <p:nvCxnSpPr>
          <p:cNvPr id="57" name="Straight Arrow Connector 56">
            <a:extLst>
              <a:ext uri="{FF2B5EF4-FFF2-40B4-BE49-F238E27FC236}">
                <a16:creationId xmlns:a16="http://schemas.microsoft.com/office/drawing/2014/main" id="{49299D48-513E-4D76-94CB-064D9E9A112F}"/>
              </a:ext>
            </a:extLst>
          </p:cNvPr>
          <p:cNvCxnSpPr>
            <a:cxnSpLocks/>
          </p:cNvCxnSpPr>
          <p:nvPr/>
        </p:nvCxnSpPr>
        <p:spPr>
          <a:xfrm flipV="1">
            <a:off x="8646211" y="2447624"/>
            <a:ext cx="4989" cy="1131388"/>
          </a:xfrm>
          <a:prstGeom prst="straightConnector1">
            <a:avLst/>
          </a:prstGeom>
          <a:noFill/>
          <a:ln w="6350" cap="flat" cmpd="sng" algn="ctr">
            <a:solidFill>
              <a:srgbClr val="364283"/>
            </a:solidFill>
            <a:prstDash val="solid"/>
            <a:miter lim="800000"/>
            <a:tailEnd type="oval"/>
          </a:ln>
          <a:effectLst/>
        </p:spPr>
      </p:cxnSp>
      <p:sp>
        <p:nvSpPr>
          <p:cNvPr id="69" name="Right Triangle 68">
            <a:extLst>
              <a:ext uri="{FF2B5EF4-FFF2-40B4-BE49-F238E27FC236}">
                <a16:creationId xmlns:a16="http://schemas.microsoft.com/office/drawing/2014/main" id="{22281CF5-69F5-40C1-83B0-53D4C4CC7D0F}"/>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1" name="TextBox 30">
            <a:extLst>
              <a:ext uri="{FF2B5EF4-FFF2-40B4-BE49-F238E27FC236}">
                <a16:creationId xmlns:a16="http://schemas.microsoft.com/office/drawing/2014/main" id="{5E1F14E0-7D56-02EA-5945-C637ED5B37FE}"/>
              </a:ext>
            </a:extLst>
          </p:cNvPr>
          <p:cNvSpPr txBox="1"/>
          <p:nvPr/>
        </p:nvSpPr>
        <p:spPr>
          <a:xfrm>
            <a:off x="3524422" y="3602722"/>
            <a:ext cx="1371465" cy="2489849"/>
          </a:xfrm>
          <a:prstGeom prst="rect">
            <a:avLst/>
          </a:prstGeom>
          <a:noFill/>
          <a:ln>
            <a:noFill/>
          </a:ln>
        </p:spPr>
        <p:txBody>
          <a:bodyPr wrap="square" rtlCol="0" anchor="b" anchorCtr="0">
            <a:spAutoFit/>
          </a:bodyPr>
          <a:lstStyle/>
          <a:p>
            <a:pPr>
              <a:lnSpc>
                <a:spcPct val="107000"/>
              </a:lnSpc>
              <a:spcAft>
                <a:spcPts val="800"/>
              </a:spcAft>
            </a:pPr>
            <a:r>
              <a:rPr lang="en-AU" sz="1400" b="1" dirty="0">
                <a:latin typeface="Calibri Light" panose="020F0302020204030204" pitchFamily="34" charset="0"/>
                <a:cs typeface="Calibri Light" panose="020F0302020204030204" pitchFamily="34" charset="0"/>
              </a:rPr>
              <a:t>By 15 November 2022</a:t>
            </a:r>
          </a:p>
          <a:p>
            <a:pPr>
              <a:lnSpc>
                <a:spcPct val="107000"/>
              </a:lnSpc>
              <a:spcAft>
                <a:spcPts val="800"/>
              </a:spcAft>
            </a:pPr>
            <a:r>
              <a:rPr lang="en-AU" sz="1400" dirty="0">
                <a:latin typeface="Calibri Light" panose="020F0302020204030204" pitchFamily="34" charset="0"/>
                <a:cs typeface="Calibri Light" panose="020F0302020204030204" pitchFamily="34" charset="0"/>
              </a:rPr>
              <a:t>A-frames can be submitted. You are not required to submit A-frames for centrally developed modules.</a:t>
            </a: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cxnSp>
        <p:nvCxnSpPr>
          <p:cNvPr id="32" name="Straight Arrow Connector 31">
            <a:extLst>
              <a:ext uri="{FF2B5EF4-FFF2-40B4-BE49-F238E27FC236}">
                <a16:creationId xmlns:a16="http://schemas.microsoft.com/office/drawing/2014/main" id="{39D205A4-0016-830D-BF5E-5EFA039D4429}"/>
              </a:ext>
            </a:extLst>
          </p:cNvPr>
          <p:cNvCxnSpPr/>
          <p:nvPr/>
        </p:nvCxnSpPr>
        <p:spPr>
          <a:xfrm flipV="1">
            <a:off x="3484968" y="3612976"/>
            <a:ext cx="0" cy="1249034"/>
          </a:xfrm>
          <a:prstGeom prst="straightConnector1">
            <a:avLst/>
          </a:prstGeom>
          <a:noFill/>
          <a:ln w="6350" cap="flat" cmpd="sng" algn="ctr">
            <a:solidFill>
              <a:srgbClr val="C00000"/>
            </a:solidFill>
            <a:prstDash val="solid"/>
            <a:miter lim="800000"/>
            <a:headEnd type="oval"/>
            <a:tailEnd type="none"/>
          </a:ln>
          <a:effectLst/>
        </p:spPr>
      </p:cxnSp>
    </p:spTree>
    <p:extLst>
      <p:ext uri="{BB962C8B-B14F-4D97-AF65-F5344CB8AC3E}">
        <p14:creationId xmlns:p14="http://schemas.microsoft.com/office/powerpoint/2010/main" val="3886986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60" y="498743"/>
            <a:ext cx="8107768" cy="889652"/>
          </a:xfrm>
        </p:spPr>
        <p:txBody>
          <a:bodyPr>
            <a:noAutofit/>
          </a:bodyPr>
          <a:lstStyle/>
          <a:p>
            <a:pPr algn="ctr"/>
            <a:r>
              <a:rPr lang="en-AU" sz="3200" dirty="0">
                <a:solidFill>
                  <a:schemeClr val="tx1"/>
                </a:solidFill>
                <a:latin typeface="Calibri Light" panose="020F0302020204030204" pitchFamily="34" charset="0"/>
                <a:cs typeface="Calibri Light" panose="020F0302020204030204" pitchFamily="34" charset="0"/>
              </a:rPr>
              <a:t>NOTIFICATIONS OF OUTCOMES</a:t>
            </a:r>
          </a:p>
        </p:txBody>
      </p:sp>
      <p:sp>
        <p:nvSpPr>
          <p:cNvPr id="10" name="Content Placeholder 2">
            <a:extLst>
              <a:ext uri="{FF2B5EF4-FFF2-40B4-BE49-F238E27FC236}">
                <a16:creationId xmlns:a16="http://schemas.microsoft.com/office/drawing/2014/main" id="{C63D6912-B81B-4B49-866D-292A577C087F}"/>
              </a:ext>
            </a:extLst>
          </p:cNvPr>
          <p:cNvSpPr>
            <a:spLocks noGrp="1"/>
          </p:cNvSpPr>
          <p:nvPr>
            <p:ph idx="1"/>
          </p:nvPr>
        </p:nvSpPr>
        <p:spPr>
          <a:xfrm>
            <a:off x="496712" y="1099773"/>
            <a:ext cx="8107768" cy="4293065"/>
          </a:xfrm>
        </p:spPr>
        <p:txBody>
          <a:bodyPr>
            <a:normAutofit/>
          </a:bodyPr>
          <a:lstStyle/>
          <a:p>
            <a:pPr>
              <a:spcBef>
                <a:spcPts val="600"/>
              </a:spcBef>
              <a:spcAft>
                <a:spcPts val="600"/>
              </a:spcAft>
            </a:pPr>
            <a:r>
              <a:rPr lang="en-US" sz="2400" b="1" dirty="0">
                <a:latin typeface="Calibri" panose="020F0502020204030204" pitchFamily="34" charset="0"/>
                <a:cs typeface="Calibri" panose="020F0502020204030204" pitchFamily="34" charset="0"/>
              </a:rPr>
              <a:t>Notifications and Outcomes</a:t>
            </a:r>
          </a:p>
          <a:p>
            <a:pPr marL="285750" indent="-285750">
              <a:spcBef>
                <a:spcPts val="600"/>
              </a:spcBef>
              <a:spcAft>
                <a:spcPts val="600"/>
              </a:spcAft>
              <a:buFont typeface="Wingdings" panose="05000000000000000000" pitchFamily="2" charset="2"/>
              <a:buChar char="Ø"/>
            </a:pPr>
            <a:r>
              <a:rPr lang="en-US" sz="1800" dirty="0">
                <a:latin typeface="Calibri" panose="020F0502020204030204" pitchFamily="34" charset="0"/>
                <a:cs typeface="Calibri" panose="020F0502020204030204" pitchFamily="34" charset="0"/>
              </a:rPr>
              <a:t>Providers will be formally </a:t>
            </a:r>
            <a:r>
              <a:rPr lang="en-US" sz="1800" b="1" dirty="0">
                <a:latin typeface="Calibri" panose="020F0502020204030204" pitchFamily="34" charset="0"/>
                <a:cs typeface="Calibri" panose="020F0502020204030204" pitchFamily="34" charset="0"/>
              </a:rPr>
              <a:t>notified via email </a:t>
            </a:r>
            <a:r>
              <a:rPr lang="en-US" sz="1800" dirty="0">
                <a:latin typeface="Calibri" panose="020F0502020204030204" pitchFamily="34" charset="0"/>
                <a:cs typeface="Calibri" panose="020F0502020204030204" pitchFamily="34" charset="0"/>
              </a:rPr>
              <a:t>regarding assessment of their Delivery Plan EOI, and the approved funding outcome by late October 2022.</a:t>
            </a:r>
          </a:p>
          <a:p>
            <a:pPr marL="285750" indent="-285750">
              <a:spcBef>
                <a:spcPts val="600"/>
              </a:spcBef>
              <a:spcAft>
                <a:spcPts val="600"/>
              </a:spcAft>
              <a:buFont typeface="Wingdings" panose="05000000000000000000" pitchFamily="2" charset="2"/>
              <a:buChar char="Ø"/>
            </a:pPr>
            <a:r>
              <a:rPr lang="en-AU" sz="1800" dirty="0">
                <a:latin typeface="Calibri" panose="020F0502020204030204" pitchFamily="34" charset="0"/>
                <a:cs typeface="Calibri" panose="020F0502020204030204" pitchFamily="34" charset="0"/>
              </a:rPr>
              <a:t>Contracts will be uploaded into </a:t>
            </a:r>
            <a:r>
              <a:rPr lang="en-AU" sz="1800" b="1" dirty="0">
                <a:latin typeface="Calibri" panose="020F0502020204030204" pitchFamily="34" charset="0"/>
                <a:cs typeface="Calibri" panose="020F0502020204030204" pitchFamily="34" charset="0"/>
              </a:rPr>
              <a:t>SAMS2 </a:t>
            </a:r>
            <a:r>
              <a:rPr lang="en-AU" sz="1800" dirty="0">
                <a:latin typeface="Calibri" panose="020F0502020204030204" pitchFamily="34" charset="0"/>
                <a:cs typeface="Calibri" panose="020F0502020204030204" pitchFamily="34" charset="0"/>
              </a:rPr>
              <a:t>in December 2022.</a:t>
            </a:r>
          </a:p>
          <a:p>
            <a:pPr marL="285750" indent="-285750">
              <a:spcBef>
                <a:spcPts val="600"/>
              </a:spcBef>
              <a:spcAft>
                <a:spcPts val="600"/>
              </a:spcAft>
              <a:buFont typeface="Wingdings" panose="05000000000000000000" pitchFamily="2" charset="2"/>
              <a:buChar char="Ø"/>
            </a:pPr>
            <a:r>
              <a:rPr lang="en-US" sz="1800" dirty="0">
                <a:latin typeface="Calibri" panose="020F0502020204030204" pitchFamily="34" charset="0"/>
                <a:cs typeface="Calibri" panose="020F0502020204030204" pitchFamily="34" charset="0"/>
              </a:rPr>
              <a:t>Check and ensure that your organisation’s </a:t>
            </a:r>
            <a:r>
              <a:rPr lang="en-US" sz="1800" b="1" dirty="0">
                <a:latin typeface="Calibri" panose="020F0502020204030204" pitchFamily="34" charset="0"/>
                <a:cs typeface="Calibri" panose="020F0502020204030204" pitchFamily="34" charset="0"/>
              </a:rPr>
              <a:t>contact details </a:t>
            </a:r>
            <a:r>
              <a:rPr lang="en-US" sz="1800" dirty="0">
                <a:latin typeface="Calibri" panose="020F0502020204030204" pitchFamily="34" charset="0"/>
                <a:cs typeface="Calibri" panose="020F0502020204030204" pitchFamily="34" charset="0"/>
              </a:rPr>
              <a:t>and </a:t>
            </a:r>
            <a:r>
              <a:rPr lang="en-US" sz="1800" b="1" dirty="0">
                <a:latin typeface="Calibri" panose="020F0502020204030204" pitchFamily="34" charset="0"/>
                <a:cs typeface="Calibri" panose="020F0502020204030204" pitchFamily="34" charset="0"/>
              </a:rPr>
              <a:t>signatories</a:t>
            </a:r>
            <a:r>
              <a:rPr lang="en-US" sz="1800" dirty="0">
                <a:latin typeface="Calibri" panose="020F0502020204030204" pitchFamily="34" charset="0"/>
                <a:cs typeface="Calibri" panose="020F0502020204030204" pitchFamily="34" charset="0"/>
              </a:rPr>
              <a:t> are up to date in SAMS2, to ensure timely contracting.</a:t>
            </a:r>
          </a:p>
          <a:p>
            <a:pPr>
              <a:spcBef>
                <a:spcPts val="600"/>
              </a:spcBef>
              <a:spcAft>
                <a:spcPts val="600"/>
              </a:spcAft>
            </a:pPr>
            <a:endParaRPr lang="en-AU" sz="1800" dirty="0"/>
          </a:p>
        </p:txBody>
      </p:sp>
      <p:sp>
        <p:nvSpPr>
          <p:cNvPr id="8" name="Right Triangle 7">
            <a:extLst>
              <a:ext uri="{FF2B5EF4-FFF2-40B4-BE49-F238E27FC236}">
                <a16:creationId xmlns:a16="http://schemas.microsoft.com/office/drawing/2014/main" id="{A07F5797-C7D6-4F19-BEE9-630F67A0A7DD}"/>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descr="A group of people sitting at a table&#10;&#10;Description automatically generated">
            <a:extLst>
              <a:ext uri="{FF2B5EF4-FFF2-40B4-BE49-F238E27FC236}">
                <a16:creationId xmlns:a16="http://schemas.microsoft.com/office/drawing/2014/main" id="{B8D52C94-83C5-43CB-AAF2-DE06643CB665}"/>
              </a:ext>
            </a:extLst>
          </p:cNvPr>
          <p:cNvPicPr>
            <a:picLocks noChangeAspect="1"/>
          </p:cNvPicPr>
          <p:nvPr/>
        </p:nvPicPr>
        <p:blipFill>
          <a:blip r:embed="rId3"/>
          <a:stretch>
            <a:fillRect/>
          </a:stretch>
        </p:blipFill>
        <p:spPr>
          <a:xfrm>
            <a:off x="2971586" y="3899790"/>
            <a:ext cx="2924116" cy="1949410"/>
          </a:xfrm>
          <a:prstGeom prst="rect">
            <a:avLst/>
          </a:prstGeom>
          <a:ln>
            <a:noFill/>
          </a:ln>
          <a:effectLst>
            <a:softEdge rad="112500"/>
          </a:effectLst>
        </p:spPr>
      </p:pic>
    </p:spTree>
    <p:extLst>
      <p:ext uri="{BB962C8B-B14F-4D97-AF65-F5344CB8AC3E}">
        <p14:creationId xmlns:p14="http://schemas.microsoft.com/office/powerpoint/2010/main" val="196860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438442-8031-4C62-A828-B0162CD6ADE7}"/>
              </a:ext>
            </a:extLst>
          </p:cNvPr>
          <p:cNvSpPr>
            <a:spLocks noGrp="1"/>
          </p:cNvSpPr>
          <p:nvPr>
            <p:ph type="body" idx="1"/>
          </p:nvPr>
        </p:nvSpPr>
        <p:spPr/>
        <p:txBody>
          <a:bodyPr/>
          <a:lstStyle/>
          <a:p>
            <a:r>
              <a:rPr lang="en-AU" dirty="0"/>
              <a:t>OVERVIEW</a:t>
            </a:r>
          </a:p>
        </p:txBody>
      </p:sp>
    </p:spTree>
    <p:extLst>
      <p:ext uri="{BB962C8B-B14F-4D97-AF65-F5344CB8AC3E}">
        <p14:creationId xmlns:p14="http://schemas.microsoft.com/office/powerpoint/2010/main" val="2631249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4521" y="2735292"/>
            <a:ext cx="4722941" cy="1246495"/>
          </a:xfrm>
          <a:prstGeom prst="rect">
            <a:avLst/>
          </a:prstGeom>
        </p:spPr>
        <p:txBody>
          <a:bodyPr wrap="square">
            <a:spAutoFit/>
          </a:bodyPr>
          <a:lstStyle/>
          <a:p>
            <a:pPr>
              <a:spcBef>
                <a:spcPts val="600"/>
              </a:spcBef>
            </a:pPr>
            <a:r>
              <a:rPr lang="en-US" sz="2000" b="1" cap="all" dirty="0">
                <a:solidFill>
                  <a:schemeClr val="accent1"/>
                </a:solidFill>
                <a:latin typeface="Calibri" panose="020F0502020204030204" pitchFamily="34" charset="0"/>
                <a:cs typeface="Calibri" panose="020F0502020204030204" pitchFamily="34" charset="0"/>
              </a:rPr>
              <a:t>Service Plan</a:t>
            </a:r>
          </a:p>
          <a:p>
            <a:pPr>
              <a:spcBef>
                <a:spcPts val="600"/>
              </a:spcBef>
            </a:pPr>
            <a:r>
              <a:rPr lang="en-US" sz="1600" b="1" dirty="0">
                <a:solidFill>
                  <a:schemeClr val="accent1"/>
                </a:solidFill>
                <a:latin typeface="Calibri" panose="020F0502020204030204" pitchFamily="34" charset="0"/>
                <a:cs typeface="Calibri" panose="020F0502020204030204" pitchFamily="34" charset="0"/>
              </a:rPr>
              <a:t>Service Plans are listed within the Service Agreement</a:t>
            </a:r>
            <a:r>
              <a:rPr lang="en-US" sz="1600" dirty="0">
                <a:solidFill>
                  <a:schemeClr val="accent1"/>
                </a:solidFill>
                <a:latin typeface="Calibri" panose="020F0502020204030204" pitchFamily="34" charset="0"/>
                <a:cs typeface="Calibri" panose="020F0502020204030204" pitchFamily="34" charset="0"/>
              </a:rPr>
              <a:t>. Digital Skills and General Pre-accredited Training Delivery will be listed as separate Service Plans</a:t>
            </a:r>
            <a:r>
              <a:rPr lang="en-US" dirty="0">
                <a:solidFill>
                  <a:schemeClr val="accent1"/>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CED5EA54-8B1E-4698-9AD5-7CE530F0F5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1757" y="1312872"/>
            <a:ext cx="3225688" cy="2010392"/>
          </a:xfrm>
          <a:prstGeom prst="roundRect">
            <a:avLst>
              <a:gd name="adj" fmla="val 8594"/>
            </a:avLst>
          </a:prstGeom>
          <a:solidFill>
            <a:srgbClr val="FFFFFF">
              <a:shade val="85000"/>
            </a:srgbClr>
          </a:solidFill>
          <a:ln>
            <a:solidFill>
              <a:schemeClr val="tx2"/>
            </a:solid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9AD940C7-B325-479F-850D-EB5D19B9F3AD}"/>
              </a:ext>
            </a:extLst>
          </p:cNvPr>
          <p:cNvSpPr/>
          <p:nvPr/>
        </p:nvSpPr>
        <p:spPr>
          <a:xfrm>
            <a:off x="351692" y="312660"/>
            <a:ext cx="8583207" cy="584775"/>
          </a:xfrm>
          <a:prstGeom prst="rect">
            <a:avLst/>
          </a:prstGeom>
        </p:spPr>
        <p:txBody>
          <a:bodyPr wrap="square">
            <a:spAutoFit/>
          </a:bodyPr>
          <a:lstStyle/>
          <a:p>
            <a:pPr algn="ctr"/>
            <a:r>
              <a:rPr lang="en-US" sz="3200" b="1" dirty="0">
                <a:latin typeface="Calibri Light" panose="020F0302020204030204" pitchFamily="34" charset="0"/>
                <a:cs typeface="Calibri Light" panose="020F0302020204030204" pitchFamily="34" charset="0"/>
              </a:rPr>
              <a:t>CONTRACTING (SAMS2)</a:t>
            </a:r>
          </a:p>
        </p:txBody>
      </p:sp>
      <p:sp>
        <p:nvSpPr>
          <p:cNvPr id="8" name="Right Triangle 7">
            <a:extLst>
              <a:ext uri="{FF2B5EF4-FFF2-40B4-BE49-F238E27FC236}">
                <a16:creationId xmlns:a16="http://schemas.microsoft.com/office/drawing/2014/main" id="{D266F1A2-A8B8-4C7B-AA3E-7CB963F73D4A}"/>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2F040BBD-0F55-4072-95A1-36E368D93E2B}"/>
              </a:ext>
            </a:extLst>
          </p:cNvPr>
          <p:cNvSpPr/>
          <p:nvPr/>
        </p:nvSpPr>
        <p:spPr>
          <a:xfrm>
            <a:off x="351692" y="1109206"/>
            <a:ext cx="3799687" cy="969496"/>
          </a:xfrm>
          <a:prstGeom prst="rect">
            <a:avLst/>
          </a:prstGeom>
        </p:spPr>
        <p:txBody>
          <a:bodyPr wrap="square">
            <a:spAutoFit/>
          </a:bodyPr>
          <a:lstStyle/>
          <a:p>
            <a:pPr>
              <a:spcBef>
                <a:spcPts val="600"/>
              </a:spcBef>
              <a:spcAft>
                <a:spcPts val="600"/>
              </a:spcAft>
            </a:pPr>
            <a:r>
              <a:rPr lang="en-AU" sz="2000" b="1" dirty="0">
                <a:solidFill>
                  <a:schemeClr val="accent1"/>
                </a:solidFill>
                <a:latin typeface="Calibri" panose="020F0502020204030204" pitchFamily="34" charset="0"/>
                <a:cs typeface="Calibri" panose="020F0502020204030204" pitchFamily="34" charset="0"/>
              </a:rPr>
              <a:t>SAMS2 - SERVICE AGREEMENT</a:t>
            </a:r>
            <a:endParaRPr lang="en-US" sz="2000" b="1" dirty="0">
              <a:solidFill>
                <a:schemeClr val="accent1"/>
              </a:solidFill>
              <a:latin typeface="Calibri" panose="020F0502020204030204" pitchFamily="34" charset="0"/>
              <a:cs typeface="Calibri" panose="020F0502020204030204" pitchFamily="34" charset="0"/>
            </a:endParaRPr>
          </a:p>
          <a:p>
            <a:r>
              <a:rPr lang="en-US" sz="1600" dirty="0">
                <a:solidFill>
                  <a:schemeClr val="accent1"/>
                </a:solidFill>
                <a:latin typeface="Calibri" panose="020F0502020204030204" pitchFamily="34" charset="0"/>
                <a:cs typeface="Calibri" panose="020F0502020204030204" pitchFamily="34" charset="0"/>
              </a:rPr>
              <a:t>Providers are contracted</a:t>
            </a:r>
            <a:r>
              <a:rPr lang="en-US" sz="1600" b="1" dirty="0">
                <a:solidFill>
                  <a:schemeClr val="accent1"/>
                </a:solidFill>
                <a:latin typeface="Calibri" panose="020F0502020204030204" pitchFamily="34" charset="0"/>
                <a:cs typeface="Calibri" panose="020F0502020204030204" pitchFamily="34" charset="0"/>
              </a:rPr>
              <a:t> via a Service Agreement in SAMS2.</a:t>
            </a:r>
            <a:endParaRPr lang="en-US" sz="1600" dirty="0">
              <a:solidFill>
                <a:schemeClr val="accent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534E47B-CF7A-4ABE-96F6-9B6ED6CE4F51}"/>
              </a:ext>
            </a:extLst>
          </p:cNvPr>
          <p:cNvSpPr/>
          <p:nvPr/>
        </p:nvSpPr>
        <p:spPr>
          <a:xfrm>
            <a:off x="424521" y="4630431"/>
            <a:ext cx="7546366" cy="892552"/>
          </a:xfrm>
          <a:prstGeom prst="rect">
            <a:avLst/>
          </a:prstGeom>
        </p:spPr>
        <p:txBody>
          <a:bodyPr wrap="square">
            <a:spAutoFit/>
          </a:bodyPr>
          <a:lstStyle/>
          <a:p>
            <a:pPr>
              <a:spcBef>
                <a:spcPts val="600"/>
              </a:spcBef>
            </a:pPr>
            <a:r>
              <a:rPr lang="en-AU" sz="2000" b="1" cap="all" dirty="0">
                <a:solidFill>
                  <a:schemeClr val="accent1"/>
                </a:solidFill>
                <a:latin typeface="Calibri" panose="020F0502020204030204" pitchFamily="34" charset="0"/>
                <a:cs typeface="Calibri" panose="020F0502020204030204" pitchFamily="34" charset="0"/>
              </a:rPr>
              <a:t>SUBCONTRACTING</a:t>
            </a:r>
          </a:p>
          <a:p>
            <a:pPr>
              <a:spcAft>
                <a:spcPts val="600"/>
              </a:spcAft>
            </a:pPr>
            <a:r>
              <a:rPr lang="en-AU" sz="1600"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As per ACFE Board procurement policy, Learn Locals who are contracted to deliver training in a given year </a:t>
            </a:r>
            <a:r>
              <a:rPr lang="en-AU" sz="1600"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must not </a:t>
            </a:r>
            <a:r>
              <a:rPr lang="en-AU" sz="1600"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outsource this training to another organisation.</a:t>
            </a:r>
          </a:p>
        </p:txBody>
      </p:sp>
    </p:spTree>
    <p:extLst>
      <p:ext uri="{BB962C8B-B14F-4D97-AF65-F5344CB8AC3E}">
        <p14:creationId xmlns:p14="http://schemas.microsoft.com/office/powerpoint/2010/main" val="8748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3670" y="878434"/>
            <a:ext cx="7698007" cy="4201150"/>
          </a:xfrm>
          <a:prstGeom prst="rect">
            <a:avLst/>
          </a:prstGeom>
        </p:spPr>
        <p:txBody>
          <a:bodyPr wrap="square">
            <a:spAutoFit/>
          </a:bodyPr>
          <a:lstStyle/>
          <a:p>
            <a:pPr>
              <a:spcBef>
                <a:spcPts val="600"/>
              </a:spcBef>
            </a:pPr>
            <a:endParaRPr lang="en-US" sz="2000" b="1" cap="all" dirty="0">
              <a:solidFill>
                <a:schemeClr val="accent1"/>
              </a:solidFill>
              <a:latin typeface="Calibri" panose="020F0502020204030204" pitchFamily="34" charset="0"/>
              <a:cs typeface="Calibri" panose="020F0502020204030204" pitchFamily="34" charset="0"/>
            </a:endParaRPr>
          </a:p>
          <a:p>
            <a:pPr>
              <a:spcBef>
                <a:spcPts val="600"/>
              </a:spcBef>
            </a:pPr>
            <a:r>
              <a:rPr lang="en-US" b="1" cap="all" dirty="0">
                <a:solidFill>
                  <a:schemeClr val="accent1"/>
                </a:solidFill>
                <a:latin typeface="Calibri" panose="020F0502020204030204" pitchFamily="34" charset="0"/>
                <a:cs typeface="Calibri" panose="020F0502020204030204" pitchFamily="34" charset="0"/>
              </a:rPr>
              <a:t>vARIATIONS</a:t>
            </a:r>
          </a:p>
          <a:p>
            <a:pPr marL="285750" indent="-285750">
              <a:spcBef>
                <a:spcPts val="600"/>
              </a:spcBef>
              <a:buFont typeface="Arial" panose="020B0604020202020204" pitchFamily="34" charset="0"/>
              <a:buChar char="•"/>
            </a:pPr>
            <a:r>
              <a:rPr lang="en-US" sz="1600" dirty="0">
                <a:solidFill>
                  <a:schemeClr val="accent1"/>
                </a:solidFill>
                <a:latin typeface="Calibri" panose="020F0502020204030204" pitchFamily="34" charset="0"/>
                <a:cs typeface="Calibri" panose="020F0502020204030204" pitchFamily="34" charset="0"/>
              </a:rPr>
              <a:t>Approval must be obtained for all variations to </a:t>
            </a:r>
            <a:r>
              <a:rPr lang="en-US" sz="1600" b="1" dirty="0">
                <a:solidFill>
                  <a:schemeClr val="accent1"/>
                </a:solidFill>
                <a:latin typeface="Calibri" panose="020F0502020204030204" pitchFamily="34" charset="0"/>
                <a:cs typeface="Calibri" panose="020F0502020204030204" pitchFamily="34" charset="0"/>
              </a:rPr>
              <a:t>contracted Delivery Plans by the Department</a:t>
            </a:r>
            <a:r>
              <a:rPr lang="en-US" sz="1600" dirty="0">
                <a:solidFill>
                  <a:schemeClr val="accent1"/>
                </a:solidFill>
                <a:latin typeface="Calibri" panose="020F0502020204030204" pitchFamily="34" charset="0"/>
                <a:cs typeface="Calibri" panose="020F0502020204030204" pitchFamily="34" charset="0"/>
              </a:rPr>
              <a:t> before making any changes and commencing delivery.</a:t>
            </a:r>
          </a:p>
          <a:p>
            <a:pPr marL="285750" indent="-285750">
              <a:spcBef>
                <a:spcPts val="600"/>
              </a:spcBef>
              <a:buFont typeface="Arial" panose="020B0604020202020204" pitchFamily="34" charset="0"/>
              <a:buChar char="•"/>
            </a:pPr>
            <a:r>
              <a:rPr lang="en-US" sz="1600" dirty="0">
                <a:solidFill>
                  <a:schemeClr val="accent1"/>
                </a:solidFill>
                <a:latin typeface="Calibri" panose="020F0502020204030204" pitchFamily="34" charset="0"/>
                <a:cs typeface="Calibri" panose="020F0502020204030204" pitchFamily="34" charset="0"/>
              </a:rPr>
              <a:t>A variation to the Delivery Plan that includes </a:t>
            </a:r>
            <a:r>
              <a:rPr lang="en-US" sz="1600" b="1" dirty="0">
                <a:solidFill>
                  <a:schemeClr val="accent1"/>
                </a:solidFill>
                <a:latin typeface="Calibri" panose="020F0502020204030204" pitchFamily="34" charset="0"/>
                <a:cs typeface="Calibri" panose="020F0502020204030204" pitchFamily="34" charset="0"/>
              </a:rPr>
              <a:t>changes to LGA and/or program stream targets or payments</a:t>
            </a:r>
            <a:r>
              <a:rPr lang="en-US" sz="1600" dirty="0">
                <a:solidFill>
                  <a:schemeClr val="accent1"/>
                </a:solidFill>
                <a:latin typeface="Calibri" panose="020F0502020204030204" pitchFamily="34" charset="0"/>
                <a:cs typeface="Calibri" panose="020F0502020204030204" pitchFamily="34" charset="0"/>
              </a:rPr>
              <a:t>, can only be requested during a formal variation window. Advice on variation windows will be provided during the year.</a:t>
            </a:r>
            <a:endParaRPr lang="en-AU" sz="1600" dirty="0">
              <a:solidFill>
                <a:schemeClr val="accent1"/>
              </a:solidFill>
              <a:latin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1600" dirty="0">
                <a:solidFill>
                  <a:schemeClr val="accent1"/>
                </a:solidFill>
                <a:latin typeface="Calibri" panose="020F0502020204030204" pitchFamily="34" charset="0"/>
                <a:cs typeface="Calibri" panose="020F0502020204030204" pitchFamily="34" charset="0"/>
              </a:rPr>
              <a:t>Please ensure the Chairperson (or approved delegate) of your organisation approves any variation prior to submitting a request</a:t>
            </a:r>
            <a:r>
              <a:rPr lang="en-US" sz="1600" dirty="0">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a:spcBef>
                <a:spcPts val="600"/>
              </a:spcBef>
            </a:pPr>
            <a:r>
              <a:rPr lang="en-US" b="1" dirty="0">
                <a:solidFill>
                  <a:schemeClr val="accent1"/>
                </a:solidFill>
                <a:latin typeface="Calibri" panose="020F0502020204030204" pitchFamily="34" charset="0"/>
                <a:cs typeface="Calibri" panose="020F0502020204030204" pitchFamily="34" charset="0"/>
              </a:rPr>
              <a:t>ADJUSTMENTS</a:t>
            </a:r>
          </a:p>
          <a:p>
            <a:pPr marL="285750" indent="-285750">
              <a:spcBef>
                <a:spcPts val="600"/>
              </a:spcBef>
              <a:buFont typeface="Arial" panose="020B0604020202020204" pitchFamily="34" charset="0"/>
              <a:buChar char="•"/>
            </a:pPr>
            <a:r>
              <a:rPr lang="en-US" sz="1600" dirty="0">
                <a:solidFill>
                  <a:schemeClr val="accent1"/>
                </a:solidFill>
                <a:latin typeface="Calibri" panose="020F0502020204030204" pitchFamily="34" charset="0"/>
                <a:cs typeface="Calibri" panose="020F0502020204030204" pitchFamily="34" charset="0"/>
              </a:rPr>
              <a:t>You can make adjustments to module delivery on the Delivery Plan Worksheet through negotiation with your Regional Manager, where this does </a:t>
            </a:r>
            <a:r>
              <a:rPr lang="en-US" sz="1600" b="1" dirty="0">
                <a:solidFill>
                  <a:schemeClr val="accent1"/>
                </a:solidFill>
                <a:latin typeface="Calibri" panose="020F0502020204030204" pitchFamily="34" charset="0"/>
                <a:cs typeface="Calibri" panose="020F0502020204030204" pitchFamily="34" charset="0"/>
              </a:rPr>
              <a:t>not impact </a:t>
            </a:r>
            <a:r>
              <a:rPr lang="en-US" sz="1600" dirty="0">
                <a:solidFill>
                  <a:schemeClr val="accent1"/>
                </a:solidFill>
                <a:latin typeface="Calibri" panose="020F0502020204030204" pitchFamily="34" charset="0"/>
                <a:cs typeface="Calibri" panose="020F0502020204030204" pitchFamily="34" charset="0"/>
              </a:rPr>
              <a:t>on LGA and/or program stream targets or payments.</a:t>
            </a:r>
          </a:p>
        </p:txBody>
      </p:sp>
      <p:sp>
        <p:nvSpPr>
          <p:cNvPr id="3" name="Rectangle 2">
            <a:extLst>
              <a:ext uri="{FF2B5EF4-FFF2-40B4-BE49-F238E27FC236}">
                <a16:creationId xmlns:a16="http://schemas.microsoft.com/office/drawing/2014/main" id="{9AD940C7-B325-479F-850D-EB5D19B9F3AD}"/>
              </a:ext>
            </a:extLst>
          </p:cNvPr>
          <p:cNvSpPr/>
          <p:nvPr/>
        </p:nvSpPr>
        <p:spPr>
          <a:xfrm>
            <a:off x="543641" y="210333"/>
            <a:ext cx="8282346" cy="584775"/>
          </a:xfrm>
          <a:prstGeom prst="rect">
            <a:avLst/>
          </a:prstGeom>
        </p:spPr>
        <p:txBody>
          <a:bodyPr wrap="square">
            <a:spAutoFit/>
          </a:bodyPr>
          <a:lstStyle/>
          <a:p>
            <a:r>
              <a:rPr lang="en-US" sz="3200" b="1" dirty="0">
                <a:latin typeface="Calibri Light" panose="020F0302020204030204" pitchFamily="34" charset="0"/>
                <a:cs typeface="Calibri Light" panose="020F0302020204030204" pitchFamily="34" charset="0"/>
              </a:rPr>
              <a:t>DELIVERY PLAN VARIATIONS AND ADJUSTMENTS</a:t>
            </a:r>
          </a:p>
        </p:txBody>
      </p:sp>
      <p:sp>
        <p:nvSpPr>
          <p:cNvPr id="9" name="Right Triangle 8">
            <a:extLst>
              <a:ext uri="{FF2B5EF4-FFF2-40B4-BE49-F238E27FC236}">
                <a16:creationId xmlns:a16="http://schemas.microsoft.com/office/drawing/2014/main" id="{72F34518-60FA-4DE6-81AD-96EFDFE197F7}"/>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043669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D214-A1FA-4A50-8081-A22A32E872A8}"/>
              </a:ext>
            </a:extLst>
          </p:cNvPr>
          <p:cNvSpPr>
            <a:spLocks noGrp="1"/>
          </p:cNvSpPr>
          <p:nvPr>
            <p:ph type="title"/>
          </p:nvPr>
        </p:nvSpPr>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CHECK LIST</a:t>
            </a:r>
          </a:p>
        </p:txBody>
      </p:sp>
      <p:sp>
        <p:nvSpPr>
          <p:cNvPr id="3" name="Content Placeholder 2">
            <a:extLst>
              <a:ext uri="{FF2B5EF4-FFF2-40B4-BE49-F238E27FC236}">
                <a16:creationId xmlns:a16="http://schemas.microsoft.com/office/drawing/2014/main" id="{56B2165E-097D-44FF-8326-5718C4C562C5}"/>
              </a:ext>
            </a:extLst>
          </p:cNvPr>
          <p:cNvSpPr>
            <a:spLocks noGrp="1"/>
          </p:cNvSpPr>
          <p:nvPr>
            <p:ph idx="1"/>
          </p:nvPr>
        </p:nvSpPr>
        <p:spPr>
          <a:xfrm>
            <a:off x="323851" y="1230923"/>
            <a:ext cx="8461374" cy="4898415"/>
          </a:xfrm>
        </p:spPr>
        <p:txBody>
          <a:bodyPr>
            <a:normAutofit/>
          </a:bodyPr>
          <a:lstStyle/>
          <a:p>
            <a:pPr>
              <a:spcAft>
                <a:spcPts val="1000"/>
              </a:spcAft>
            </a:pPr>
            <a:r>
              <a:rPr lang="en-AU" b="1" dirty="0">
                <a:latin typeface="Calibri" panose="020F0502020204030204" pitchFamily="34" charset="0"/>
                <a:cs typeface="Calibri" panose="020F0502020204030204" pitchFamily="34" charset="0"/>
              </a:rPr>
              <a:t>Important EOI details to check:</a:t>
            </a:r>
          </a:p>
          <a:p>
            <a:pPr marL="342900" indent="-342900">
              <a:buFont typeface="Arial" panose="020B0604020202020204" pitchFamily="34" charset="0"/>
              <a:buChar char="•"/>
            </a:pPr>
            <a:r>
              <a:rPr lang="en-AU" sz="1800" dirty="0">
                <a:latin typeface="Calibri" panose="020F0502020204030204" pitchFamily="34" charset="0"/>
                <a:cs typeface="Calibri" panose="020F0502020204030204" pitchFamily="34" charset="0"/>
              </a:rPr>
              <a:t>Current BGS and financial statements completed and uploaded in SAMS2 by 30 September 2022.</a:t>
            </a:r>
          </a:p>
          <a:p>
            <a:pPr marL="342900" indent="-342900">
              <a:buFont typeface="Arial" panose="020B0604020202020204" pitchFamily="34" charset="0"/>
              <a:buChar char="•"/>
            </a:pPr>
            <a:r>
              <a:rPr lang="en-AU" sz="1800" dirty="0">
                <a:latin typeface="Calibri" panose="020F0502020204030204" pitchFamily="34" charset="0"/>
                <a:cs typeface="Calibri" panose="020F0502020204030204" pitchFamily="34" charset="0"/>
              </a:rPr>
              <a:t>Contact details and signatory up to date in the Delivery Plan and in SAMS2.</a:t>
            </a:r>
          </a:p>
          <a:p>
            <a:pPr marL="342900" indent="-342900">
              <a:buFont typeface="Arial" panose="020B0604020202020204" pitchFamily="34" charset="0"/>
              <a:buChar char="•"/>
            </a:pPr>
            <a:r>
              <a:rPr lang="en-AU" sz="1800" dirty="0">
                <a:latin typeface="Calibri" panose="020F0502020204030204" pitchFamily="34" charset="0"/>
                <a:cs typeface="Calibri" panose="020F0502020204030204" pitchFamily="34" charset="0"/>
              </a:rPr>
              <a:t>Ensure Delivery Plan EOI for all program streams is submitted in ONE email to </a:t>
            </a:r>
            <a:r>
              <a:rPr lang="en-AU" sz="1800" b="1" dirty="0">
                <a:latin typeface="Calibri" panose="020F0502020204030204" pitchFamily="34" charset="0"/>
                <a:cs typeface="Calibri" panose="020F0502020204030204" pitchFamily="34" charset="0"/>
                <a:hlinkClick r:id="rId3"/>
              </a:rPr>
              <a:t>training.participation@education.vic.gov.au</a:t>
            </a:r>
            <a:r>
              <a:rPr lang="en-AU" sz="1800" b="1" dirty="0">
                <a:latin typeface="Calibri" panose="020F0502020204030204" pitchFamily="34" charset="0"/>
                <a:cs typeface="Calibri" panose="020F0502020204030204" pitchFamily="34" charset="0"/>
              </a:rPr>
              <a:t> by 16 September 2022.</a:t>
            </a:r>
          </a:p>
          <a:p>
            <a:pPr marL="342900" indent="-342900">
              <a:buFont typeface="Arial" panose="020B0604020202020204" pitchFamily="34" charset="0"/>
              <a:buChar char="•"/>
            </a:pPr>
            <a:r>
              <a:rPr lang="en-AU" sz="1800" dirty="0">
                <a:latin typeface="Calibri" panose="020F0502020204030204" pitchFamily="34" charset="0"/>
                <a:cs typeface="Calibri" panose="020F0502020204030204" pitchFamily="34" charset="0"/>
              </a:rPr>
              <a:t>Following EOI submission, ensure you receive an acknowledgement of your EOI application.</a:t>
            </a:r>
          </a:p>
          <a:p>
            <a:pPr marL="342900" indent="-342900">
              <a:buFont typeface="Arial" panose="020B0604020202020204" pitchFamily="34" charset="0"/>
              <a:buChar char="•"/>
            </a:pPr>
            <a:r>
              <a:rPr lang="en-AU" sz="1800" dirty="0">
                <a:latin typeface="Calibri" panose="020F0502020204030204" pitchFamily="34" charset="0"/>
                <a:cs typeface="Calibri" panose="020F0502020204030204" pitchFamily="34" charset="0"/>
              </a:rPr>
              <a:t>Ensure you have agreed on an approved Delivery Plan by late October, if not please contact your Regional Office.</a:t>
            </a:r>
            <a:endParaRPr lang="en-AU" dirty="0"/>
          </a:p>
          <a:p>
            <a:endParaRPr lang="en-AU" dirty="0"/>
          </a:p>
          <a:p>
            <a:pPr marL="342900" indent="-342900">
              <a:buFont typeface="Arial" panose="020B0604020202020204" pitchFamily="34" charset="0"/>
              <a:buChar char="•"/>
            </a:pPr>
            <a:endParaRPr lang="en-AU" dirty="0"/>
          </a:p>
        </p:txBody>
      </p:sp>
    </p:spTree>
    <p:extLst>
      <p:ext uri="{BB962C8B-B14F-4D97-AF65-F5344CB8AC3E}">
        <p14:creationId xmlns:p14="http://schemas.microsoft.com/office/powerpoint/2010/main" val="3907293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1F5754-8F52-4AD3-829F-E21068C48630}"/>
              </a:ext>
            </a:extLst>
          </p:cNvPr>
          <p:cNvSpPr txBox="1"/>
          <p:nvPr/>
        </p:nvSpPr>
        <p:spPr>
          <a:xfrm>
            <a:off x="605168" y="746195"/>
            <a:ext cx="7952277" cy="3785652"/>
          </a:xfrm>
          <a:prstGeom prst="rect">
            <a:avLst/>
          </a:prstGeom>
          <a:noFill/>
        </p:spPr>
        <p:txBody>
          <a:bodyPr wrap="square" rtlCol="0">
            <a:spAutoFit/>
          </a:bodyPr>
          <a:lstStyle/>
          <a:p>
            <a:r>
              <a:rPr lang="en-AU" sz="5400" dirty="0"/>
              <a:t>THANK YOU </a:t>
            </a:r>
          </a:p>
          <a:p>
            <a:endParaRPr lang="en-AU" sz="5400" dirty="0"/>
          </a:p>
          <a:p>
            <a:r>
              <a:rPr lang="en-AU" sz="3200" dirty="0">
                <a:solidFill>
                  <a:srgbClr val="002060"/>
                </a:solidFill>
                <a:latin typeface="Calibri" panose="020F0502020204030204" pitchFamily="34" charset="0"/>
                <a:cs typeface="Calibri" panose="020F0502020204030204" pitchFamily="34" charset="0"/>
              </a:rPr>
              <a:t>We’ll review your questions from the chat, and provide a Frequently Asked Questions document on the Learn Local website, along with these slides</a:t>
            </a:r>
            <a:r>
              <a:rPr lang="en-AU" sz="3600" dirty="0">
                <a:solidFill>
                  <a:srgbClr val="002060"/>
                </a:solidFill>
              </a:rPr>
              <a:t>.</a:t>
            </a:r>
          </a:p>
        </p:txBody>
      </p:sp>
      <p:sp>
        <p:nvSpPr>
          <p:cNvPr id="8" name="Right Triangle 7">
            <a:extLst>
              <a:ext uri="{FF2B5EF4-FFF2-40B4-BE49-F238E27FC236}">
                <a16:creationId xmlns:a16="http://schemas.microsoft.com/office/drawing/2014/main" id="{7D257339-688D-4B52-9D80-C8A70F840E5F}"/>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94858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CEB2-7C05-4253-8C37-1F48242DB5D6}"/>
              </a:ext>
            </a:extLst>
          </p:cNvPr>
          <p:cNvSpPr>
            <a:spLocks noGrp="1"/>
          </p:cNvSpPr>
          <p:nvPr>
            <p:ph type="title"/>
          </p:nvPr>
        </p:nvSpPr>
        <p:spPr>
          <a:xfrm>
            <a:off x="341925" y="327330"/>
            <a:ext cx="8460150" cy="788333"/>
          </a:xfrm>
        </p:spPr>
        <p:txBody>
          <a:bodyPr anchor="t">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STRATEGIC CONTEXT </a:t>
            </a:r>
          </a:p>
        </p:txBody>
      </p:sp>
      <p:sp>
        <p:nvSpPr>
          <p:cNvPr id="3" name="Content Placeholder 2">
            <a:extLst>
              <a:ext uri="{FF2B5EF4-FFF2-40B4-BE49-F238E27FC236}">
                <a16:creationId xmlns:a16="http://schemas.microsoft.com/office/drawing/2014/main" id="{557D3C6B-E9E9-4EF7-AE94-8EB711CA7EA8}"/>
              </a:ext>
            </a:extLst>
          </p:cNvPr>
          <p:cNvSpPr>
            <a:spLocks noGrp="1"/>
          </p:cNvSpPr>
          <p:nvPr>
            <p:ph idx="1"/>
          </p:nvPr>
        </p:nvSpPr>
        <p:spPr>
          <a:xfrm>
            <a:off x="241560" y="973037"/>
            <a:ext cx="5286785" cy="5584894"/>
          </a:xfrm>
        </p:spPr>
        <p:txBody>
          <a:bodyPr>
            <a:normAutofit/>
          </a:bodyPr>
          <a:lstStyle/>
          <a:p>
            <a:pPr>
              <a:lnSpc>
                <a:spcPct val="90000"/>
              </a:lnSpc>
              <a:spcAft>
                <a:spcPts val="600"/>
              </a:spcAft>
            </a:pPr>
            <a:r>
              <a:rPr lang="en-AU" sz="1800" dirty="0">
                <a:effectLst/>
                <a:latin typeface="Calibri" panose="020F0502020204030204" pitchFamily="34" charset="0"/>
                <a:cs typeface="Calibri" panose="020F0502020204030204" pitchFamily="34" charset="0"/>
              </a:rPr>
              <a:t>The Learn Local sector plays a vital role in changing the lives of Victorians each year by supporting learners to achieve their goals. </a:t>
            </a:r>
          </a:p>
          <a:p>
            <a:pPr>
              <a:lnSpc>
                <a:spcPct val="90000"/>
              </a:lnSpc>
              <a:spcAft>
                <a:spcPts val="600"/>
              </a:spcAft>
            </a:pPr>
            <a:r>
              <a:rPr lang="en-AU" sz="1800" dirty="0">
                <a:effectLst/>
                <a:latin typeface="Calibri" panose="020F0502020204030204" pitchFamily="34" charset="0"/>
                <a:ea typeface="Times New Roman" panose="02020603050405020304" pitchFamily="18" charset="0"/>
                <a:cs typeface="Calibri" panose="020F0502020204030204" pitchFamily="34" charset="0"/>
              </a:rPr>
              <a:t>The Learn Local </a:t>
            </a:r>
            <a:r>
              <a:rPr lang="en-AU" sz="1800" dirty="0">
                <a:latin typeface="Calibri" panose="020F0502020204030204" pitchFamily="34" charset="0"/>
                <a:ea typeface="Times New Roman" panose="02020603050405020304" pitchFamily="18" charset="0"/>
                <a:cs typeface="Calibri" panose="020F0502020204030204" pitchFamily="34" charset="0"/>
              </a:rPr>
              <a:t>modul</a:t>
            </a:r>
            <a:r>
              <a:rPr lang="en-AU" sz="1800" dirty="0">
                <a:effectLst/>
                <a:latin typeface="Calibri" panose="020F0502020204030204" pitchFamily="34" charset="0"/>
                <a:ea typeface="Times New Roman" panose="02020603050405020304" pitchFamily="18" charset="0"/>
                <a:cs typeface="Calibri" panose="020F0502020204030204" pitchFamily="34" charset="0"/>
              </a:rPr>
              <a:t>es (courses) that you all deliver every day, make a real difference in people’s lives. We know how hard you and your teams work to ensure each and every learner has an opportunity to achieve their goals.</a:t>
            </a:r>
          </a:p>
          <a:p>
            <a:pPr>
              <a:lnSpc>
                <a:spcPct val="90000"/>
              </a:lnSpc>
              <a:spcAft>
                <a:spcPts val="600"/>
              </a:spcAft>
            </a:pPr>
            <a:r>
              <a:rPr lang="en-AU" sz="1800" dirty="0">
                <a:effectLst/>
                <a:latin typeface="Calibri" panose="020F0502020204030204" pitchFamily="34" charset="0"/>
                <a:cs typeface="Calibri" panose="020F0502020204030204" pitchFamily="34" charset="0"/>
              </a:rPr>
              <a:t>There is a wealth of great examples on the Learn Local social media channels:</a:t>
            </a:r>
          </a:p>
          <a:p>
            <a:pPr>
              <a:spcBef>
                <a:spcPts val="600"/>
              </a:spcBef>
            </a:pPr>
            <a:r>
              <a:rPr lang="en-AU" sz="1600" dirty="0">
                <a:effectLst/>
                <a:latin typeface="Calibri" panose="020F0502020204030204" pitchFamily="34" charset="0"/>
                <a:ea typeface="Calibri" panose="020F0502020204030204" pitchFamily="34" charset="0"/>
              </a:rPr>
              <a:t>Learn Local website (for learners): </a:t>
            </a:r>
            <a:r>
              <a:rPr lang="en-AU" sz="1600" u="sng" dirty="0">
                <a:solidFill>
                  <a:srgbClr val="0563C1"/>
                </a:solidFill>
                <a:effectLst/>
                <a:latin typeface="Calibri" panose="020F0502020204030204" pitchFamily="34" charset="0"/>
                <a:ea typeface="Calibri" panose="020F0502020204030204" pitchFamily="34" charset="0"/>
                <a:hlinkClick r:id="rId3"/>
              </a:rPr>
              <a:t>www.learnlocal.org.au</a:t>
            </a:r>
            <a:endParaRPr lang="en-AU" sz="1600" dirty="0">
              <a:effectLst/>
              <a:latin typeface="Calibri" panose="020F0502020204030204" pitchFamily="34" charset="0"/>
              <a:ea typeface="Calibri" panose="020F0502020204030204" pitchFamily="34" charset="0"/>
            </a:endParaRPr>
          </a:p>
          <a:p>
            <a:pPr>
              <a:spcBef>
                <a:spcPts val="600"/>
              </a:spcBef>
            </a:pPr>
            <a:r>
              <a:rPr lang="en-AU" sz="1600" dirty="0">
                <a:effectLst/>
                <a:latin typeface="Calibri" panose="020F0502020204030204" pitchFamily="34" charset="0"/>
                <a:ea typeface="Calibri" panose="020F0502020204030204" pitchFamily="34" charset="0"/>
              </a:rPr>
              <a:t>Twitter: </a:t>
            </a:r>
            <a:r>
              <a:rPr lang="en-AU" sz="1600" u="sng" dirty="0">
                <a:solidFill>
                  <a:srgbClr val="0563C1"/>
                </a:solidFill>
                <a:effectLst/>
                <a:latin typeface="Calibri" panose="020F0502020204030204" pitchFamily="34" charset="0"/>
                <a:ea typeface="Calibri" panose="020F0502020204030204" pitchFamily="34" charset="0"/>
                <a:hlinkClick r:id="rId4"/>
              </a:rPr>
              <a:t>www.twitter.com/learnlocal</a:t>
            </a:r>
            <a:endParaRPr lang="en-AU" sz="1600" dirty="0">
              <a:effectLst/>
              <a:latin typeface="Calibri" panose="020F0502020204030204" pitchFamily="34" charset="0"/>
              <a:ea typeface="Calibri" panose="020F0502020204030204" pitchFamily="34" charset="0"/>
            </a:endParaRPr>
          </a:p>
          <a:p>
            <a:pPr>
              <a:spcBef>
                <a:spcPts val="600"/>
              </a:spcBef>
            </a:pPr>
            <a:r>
              <a:rPr lang="en-AU" sz="1600" dirty="0">
                <a:effectLst/>
                <a:latin typeface="Calibri" panose="020F0502020204030204" pitchFamily="34" charset="0"/>
                <a:ea typeface="Calibri" panose="020F0502020204030204" pitchFamily="34" charset="0"/>
              </a:rPr>
              <a:t>YouTube: </a:t>
            </a:r>
            <a:r>
              <a:rPr lang="en-AU" sz="1600" u="sng" dirty="0">
                <a:solidFill>
                  <a:srgbClr val="0563C1"/>
                </a:solidFill>
                <a:effectLst/>
                <a:latin typeface="Calibri" panose="020F0502020204030204" pitchFamily="34" charset="0"/>
                <a:ea typeface="Calibri" panose="020F0502020204030204" pitchFamily="34" charset="0"/>
                <a:hlinkClick r:id="rId5"/>
              </a:rPr>
              <a:t>www.youtube.com/learnlocal</a:t>
            </a:r>
            <a:r>
              <a:rPr lang="en-AU" sz="1600" dirty="0">
                <a:effectLst/>
                <a:latin typeface="Calibri" panose="020F0502020204030204" pitchFamily="34" charset="0"/>
                <a:ea typeface="Calibri" panose="020F0502020204030204" pitchFamily="34" charset="0"/>
              </a:rPr>
              <a:t> </a:t>
            </a:r>
          </a:p>
          <a:p>
            <a:endParaRPr lang="en-AU" sz="800" dirty="0">
              <a:effectLst/>
              <a:latin typeface="Calibri" panose="020F0502020204030204" pitchFamily="34" charset="0"/>
              <a:cs typeface="Calibri" panose="020F0502020204030204" pitchFamily="34" charset="0"/>
            </a:endParaRPr>
          </a:p>
          <a:p>
            <a:pPr>
              <a:lnSpc>
                <a:spcPct val="90000"/>
              </a:lnSpc>
              <a:spcAft>
                <a:spcPts val="600"/>
              </a:spcAft>
            </a:pPr>
            <a:r>
              <a:rPr lang="en-AU" sz="1800" dirty="0">
                <a:effectLst/>
                <a:latin typeface="Calibri" panose="020F0502020204030204" pitchFamily="34" charset="0"/>
                <a:cs typeface="Calibri" panose="020F0502020204030204" pitchFamily="34" charset="0"/>
              </a:rPr>
              <a:t>The delivery of ACFE Board-funded training programs is a core component of this work. This EOI begins the planning and allocation process for ACFE training delivery in 2023.</a:t>
            </a:r>
            <a:endParaRPr lang="en-AU" sz="1800" dirty="0">
              <a:latin typeface="Calibri" panose="020F0502020204030204" pitchFamily="34" charset="0"/>
              <a:cs typeface="Calibri" panose="020F0502020204030204" pitchFamily="34" charset="0"/>
            </a:endParaRPr>
          </a:p>
          <a:p>
            <a:pPr>
              <a:lnSpc>
                <a:spcPct val="90000"/>
              </a:lnSpc>
              <a:spcAft>
                <a:spcPts val="600"/>
              </a:spcAft>
            </a:pPr>
            <a:endParaRPr lang="en-AU" sz="1800" dirty="0">
              <a:latin typeface="Calibri" panose="020F0502020204030204" pitchFamily="34" charset="0"/>
              <a:cs typeface="Calibri" panose="020F0502020204030204" pitchFamily="34" charset="0"/>
            </a:endParaRPr>
          </a:p>
          <a:p>
            <a:pPr>
              <a:lnSpc>
                <a:spcPct val="90000"/>
              </a:lnSpc>
              <a:spcAft>
                <a:spcPts val="600"/>
              </a:spcAft>
            </a:pPr>
            <a:endParaRPr lang="en-AU" sz="1800" dirty="0">
              <a:latin typeface="Calibri" panose="020F0502020204030204" pitchFamily="34" charset="0"/>
              <a:cs typeface="Calibri" panose="020F0502020204030204" pitchFamily="34" charset="0"/>
            </a:endParaRPr>
          </a:p>
          <a:p>
            <a:pPr>
              <a:lnSpc>
                <a:spcPct val="90000"/>
              </a:lnSpc>
              <a:spcAft>
                <a:spcPts val="600"/>
              </a:spcAft>
            </a:pPr>
            <a:endParaRPr lang="en-AU" sz="1800" dirty="0">
              <a:effectLst/>
              <a:latin typeface="Calibri" panose="020F0502020204030204" pitchFamily="34" charset="0"/>
              <a:cs typeface="Calibri" panose="020F0502020204030204" pitchFamily="34" charset="0"/>
            </a:endParaRPr>
          </a:p>
          <a:p>
            <a:pPr>
              <a:lnSpc>
                <a:spcPct val="90000"/>
              </a:lnSpc>
            </a:pPr>
            <a:endParaRPr lang="en-AU" sz="1500" dirty="0">
              <a:latin typeface="Calibri" panose="020F0502020204030204" pitchFamily="34" charset="0"/>
              <a:cs typeface="Calibri" panose="020F0502020204030204" pitchFamily="34" charset="0"/>
            </a:endParaRPr>
          </a:p>
          <a:p>
            <a:pPr>
              <a:lnSpc>
                <a:spcPct val="90000"/>
              </a:lnSpc>
            </a:pPr>
            <a:endParaRPr lang="en-AU" sz="1100" dirty="0"/>
          </a:p>
          <a:p>
            <a:pPr>
              <a:lnSpc>
                <a:spcPct val="90000"/>
              </a:lnSpc>
            </a:pPr>
            <a:endParaRPr lang="en-AU" sz="1100" dirty="0"/>
          </a:p>
        </p:txBody>
      </p:sp>
      <p:pic>
        <p:nvPicPr>
          <p:cNvPr id="5" name="Picture 4" descr="A group of people sitting at a table&#10;&#10;Description automatically generated with medium confidence">
            <a:extLst>
              <a:ext uri="{FF2B5EF4-FFF2-40B4-BE49-F238E27FC236}">
                <a16:creationId xmlns:a16="http://schemas.microsoft.com/office/drawing/2014/main" id="{75263818-37BA-4EA4-9679-45E1EABACF95}"/>
              </a:ext>
            </a:extLst>
          </p:cNvPr>
          <p:cNvPicPr>
            <a:picLocks noChangeAspect="1"/>
          </p:cNvPicPr>
          <p:nvPr/>
        </p:nvPicPr>
        <p:blipFill rotWithShape="1">
          <a:blip r:embed="rId6"/>
          <a:srcRect l="34871" r="999" b="-2"/>
          <a:stretch/>
        </p:blipFill>
        <p:spPr>
          <a:xfrm>
            <a:off x="5528345" y="1578734"/>
            <a:ext cx="3555211" cy="3700532"/>
          </a:xfrm>
          <a:prstGeom prst="rect">
            <a:avLst/>
          </a:prstGeom>
          <a:noFill/>
          <a:effectLst>
            <a:softEdge rad="63500"/>
          </a:effectLst>
        </p:spPr>
      </p:pic>
    </p:spTree>
    <p:extLst>
      <p:ext uri="{BB962C8B-B14F-4D97-AF65-F5344CB8AC3E}">
        <p14:creationId xmlns:p14="http://schemas.microsoft.com/office/powerpoint/2010/main" val="2131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CB7C-C574-49AD-9C7E-FB0CAD510DF4}"/>
              </a:ext>
            </a:extLst>
          </p:cNvPr>
          <p:cNvSpPr>
            <a:spLocks noGrp="1"/>
          </p:cNvSpPr>
          <p:nvPr>
            <p:ph type="title"/>
          </p:nvPr>
        </p:nvSpPr>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CENTRAL RESOURCES</a:t>
            </a:r>
          </a:p>
        </p:txBody>
      </p:sp>
      <p:sp>
        <p:nvSpPr>
          <p:cNvPr id="3" name="Content Placeholder 2">
            <a:extLst>
              <a:ext uri="{FF2B5EF4-FFF2-40B4-BE49-F238E27FC236}">
                <a16:creationId xmlns:a16="http://schemas.microsoft.com/office/drawing/2014/main" id="{B6523F50-34AA-4843-B10A-DC52A591A8D1}"/>
              </a:ext>
            </a:extLst>
          </p:cNvPr>
          <p:cNvSpPr>
            <a:spLocks noGrp="1"/>
          </p:cNvSpPr>
          <p:nvPr>
            <p:ph idx="1"/>
          </p:nvPr>
        </p:nvSpPr>
        <p:spPr>
          <a:xfrm>
            <a:off x="322627" y="1032789"/>
            <a:ext cx="8460150" cy="3889731"/>
          </a:xfrm>
        </p:spPr>
        <p:txBody>
          <a:bodyPr>
            <a:normAutofit fontScale="92500" lnSpcReduction="20000"/>
          </a:bodyPr>
          <a:lstStyle/>
          <a:p>
            <a:pPr>
              <a:lnSpc>
                <a:spcPct val="90000"/>
              </a:lnSpc>
            </a:pPr>
            <a:r>
              <a:rPr lang="en-AU" sz="2000" dirty="0">
                <a:latin typeface="Calibri" panose="020F0502020204030204" pitchFamily="34" charset="0"/>
                <a:cs typeface="Calibri" panose="020F0502020204030204" pitchFamily="34" charset="0"/>
              </a:rPr>
              <a:t>In addition to your local </a:t>
            </a:r>
            <a:r>
              <a:rPr lang="en-AU" dirty="0">
                <a:latin typeface="Calibri" panose="020F0502020204030204" pitchFamily="34" charset="0"/>
                <a:cs typeface="Calibri" panose="020F0502020204030204" pitchFamily="34" charset="0"/>
              </a:rPr>
              <a:t>modul</a:t>
            </a:r>
            <a:r>
              <a:rPr lang="en-AU" sz="2000" dirty="0">
                <a:latin typeface="Calibri" panose="020F0502020204030204" pitchFamily="34" charset="0"/>
                <a:cs typeface="Calibri" panose="020F0502020204030204" pitchFamily="34" charset="0"/>
              </a:rPr>
              <a:t>es, centrally developed training resources and other supports are available. </a:t>
            </a:r>
            <a:r>
              <a:rPr lang="en-AU" dirty="0">
                <a:latin typeface="Calibri" panose="020F0502020204030204" pitchFamily="34" charset="0"/>
                <a:cs typeface="Calibri" panose="020F0502020204030204" pitchFamily="34" charset="0"/>
              </a:rPr>
              <a:t>Many</a:t>
            </a:r>
            <a:r>
              <a:rPr lang="en-AU" sz="2000" dirty="0">
                <a:latin typeface="Calibri" panose="020F0502020204030204" pitchFamily="34" charset="0"/>
                <a:cs typeface="Calibri" panose="020F0502020204030204" pitchFamily="34" charset="0"/>
              </a:rPr>
              <a:t> of these resources are available now on the Learn Local Secure Portal:</a:t>
            </a:r>
          </a:p>
          <a:p>
            <a:pPr marL="342900" indent="-342900">
              <a:lnSpc>
                <a:spcPct val="90000"/>
              </a:lnSpc>
              <a:buFont typeface="Arial" panose="020B0604020202020204" pitchFamily="34" charset="0"/>
              <a:buChar char="•"/>
            </a:pPr>
            <a:r>
              <a:rPr lang="en-AU" dirty="0">
                <a:latin typeface="Calibri" panose="020F0502020204030204" pitchFamily="34" charset="0"/>
                <a:cs typeface="Calibri" panose="020F0502020204030204" pitchFamily="34" charset="0"/>
              </a:rPr>
              <a:t>Digital Essentials (2 modules)</a:t>
            </a:r>
          </a:p>
          <a:p>
            <a:pPr marL="342900" indent="-342900">
              <a:lnSpc>
                <a:spcPct val="90000"/>
              </a:lnSpc>
              <a:buFont typeface="Arial" panose="020B0604020202020204" pitchFamily="34" charset="0"/>
              <a:buChar char="•"/>
            </a:pPr>
            <a:r>
              <a:rPr lang="en-AU" sz="2000" dirty="0">
                <a:latin typeface="Calibri" panose="020F0502020204030204" pitchFamily="34" charset="0"/>
                <a:cs typeface="Calibri" panose="020F0502020204030204" pitchFamily="34" charset="0"/>
              </a:rPr>
              <a:t>Digital Skills for Jobseekers (4 modules)</a:t>
            </a:r>
          </a:p>
          <a:p>
            <a:pPr marL="342900" indent="-342900">
              <a:lnSpc>
                <a:spcPct val="90000"/>
              </a:lnSpc>
              <a:buFont typeface="Arial" panose="020B0604020202020204" pitchFamily="34" charset="0"/>
              <a:buChar char="•"/>
            </a:pPr>
            <a:r>
              <a:rPr lang="en-AU" sz="2000" dirty="0">
                <a:latin typeface="Calibri" panose="020F0502020204030204" pitchFamily="34" charset="0"/>
                <a:cs typeface="Calibri" panose="020F0502020204030204" pitchFamily="34" charset="0"/>
              </a:rPr>
              <a:t>Digital Skills for the Workplace (7 modules)</a:t>
            </a:r>
          </a:p>
          <a:p>
            <a:pPr marL="342900" indent="-342900">
              <a:lnSpc>
                <a:spcPct val="90000"/>
              </a:lnSpc>
              <a:buFont typeface="Arial" panose="020B0604020202020204" pitchFamily="34" charset="0"/>
              <a:buChar char="•"/>
            </a:pPr>
            <a:r>
              <a:rPr lang="en-AU" dirty="0">
                <a:latin typeface="Calibri" panose="020F0502020204030204" pitchFamily="34" charset="0"/>
                <a:cs typeface="Calibri" panose="020F0502020204030204" pitchFamily="34" charset="0"/>
              </a:rPr>
              <a:t>P</a:t>
            </a:r>
            <a:r>
              <a:rPr lang="en-AU" sz="2000" dirty="0">
                <a:latin typeface="Calibri" panose="020F0502020204030204" pitchFamily="34" charset="0"/>
                <a:cs typeface="Calibri" panose="020F0502020204030204" pitchFamily="34" charset="0"/>
              </a:rPr>
              <a:t>athways to TAFE (11 modules</a:t>
            </a:r>
            <a:r>
              <a:rPr lang="en-AU" dirty="0">
                <a:latin typeface="Calibri" panose="020F0502020204030204" pitchFamily="34" charset="0"/>
                <a:cs typeface="Calibri" panose="020F0502020204030204" pitchFamily="34" charset="0"/>
              </a:rPr>
              <a:t>)</a:t>
            </a:r>
            <a:r>
              <a:rPr lang="en-AU" sz="2000" dirty="0">
                <a:latin typeface="Calibri" panose="020F0502020204030204" pitchFamily="34" charset="0"/>
                <a:cs typeface="Calibri" panose="020F0502020204030204" pitchFamily="34" charset="0"/>
              </a:rPr>
              <a:t> </a:t>
            </a:r>
          </a:p>
          <a:p>
            <a:pPr marL="342900" indent="-342900">
              <a:lnSpc>
                <a:spcPct val="90000"/>
              </a:lnSpc>
              <a:buFont typeface="Arial" panose="020B0604020202020204" pitchFamily="34" charset="0"/>
              <a:buChar char="•"/>
            </a:pPr>
            <a:r>
              <a:rPr lang="en-AU" dirty="0">
                <a:latin typeface="Calibri" panose="020F0502020204030204" pitchFamily="34" charset="0"/>
                <a:cs typeface="Calibri" panose="020F0502020204030204" pitchFamily="34" charset="0"/>
              </a:rPr>
              <a:t>I</a:t>
            </a:r>
            <a:r>
              <a:rPr lang="en-AU" sz="2000" dirty="0">
                <a:latin typeface="Calibri" panose="020F0502020204030204" pitchFamily="34" charset="0"/>
                <a:cs typeface="Calibri" panose="020F0502020204030204" pitchFamily="34" charset="0"/>
              </a:rPr>
              <a:t>ndustry contextualised Skills for Work and Study training (7 modules). </a:t>
            </a:r>
          </a:p>
          <a:p>
            <a:pPr>
              <a:lnSpc>
                <a:spcPct val="90000"/>
              </a:lnSpc>
            </a:pPr>
            <a:r>
              <a:rPr lang="en-AU" sz="2000" dirty="0">
                <a:latin typeface="Calibri" panose="020F0502020204030204" pitchFamily="34" charset="0"/>
                <a:cs typeface="Calibri" panose="020F0502020204030204" pitchFamily="34" charset="0"/>
              </a:rPr>
              <a:t>These will be updated as new materials come on line. </a:t>
            </a:r>
          </a:p>
          <a:p>
            <a:pPr>
              <a:lnSpc>
                <a:spcPct val="90000"/>
              </a:lnSpc>
            </a:pPr>
            <a:r>
              <a:rPr lang="en-AU" sz="2000" dirty="0">
                <a:latin typeface="Calibri" panose="020F0502020204030204" pitchFamily="34" charset="0"/>
                <a:cs typeface="Calibri" panose="020F0502020204030204" pitchFamily="34" charset="0"/>
              </a:rPr>
              <a:t>These can be </a:t>
            </a:r>
            <a:r>
              <a:rPr lang="en-AU" dirty="0">
                <a:latin typeface="Calibri" panose="020F0502020204030204" pitchFamily="34" charset="0"/>
                <a:cs typeface="Calibri" panose="020F0502020204030204" pitchFamily="34" charset="0"/>
              </a:rPr>
              <a:t>adapted to </a:t>
            </a:r>
            <a:r>
              <a:rPr lang="en-AU" sz="2000" dirty="0">
                <a:latin typeface="Calibri" panose="020F0502020204030204" pitchFamily="34" charset="0"/>
                <a:cs typeface="Calibri" panose="020F0502020204030204" pitchFamily="34" charset="0"/>
              </a:rPr>
              <a:t>meet local community needs. We encourage you to look at these resources as well as your own, when planning your EOI responses.</a:t>
            </a:r>
          </a:p>
          <a:p>
            <a:pPr>
              <a:lnSpc>
                <a:spcPct val="90000"/>
              </a:lnSpc>
            </a:pPr>
            <a:r>
              <a:rPr lang="en-AU" sz="2000" dirty="0">
                <a:latin typeface="Calibri" panose="020F0502020204030204" pitchFamily="34" charset="0"/>
                <a:cs typeface="Calibri" panose="020F0502020204030204" pitchFamily="34" charset="0"/>
              </a:rPr>
              <a:t>Details and links are in the Program Table (Attachment 1), which accompanies </a:t>
            </a:r>
            <a:r>
              <a:rPr lang="en-AU" dirty="0">
                <a:latin typeface="Calibri" panose="020F0502020204030204" pitchFamily="34" charset="0"/>
                <a:cs typeface="Calibri" panose="020F0502020204030204" pitchFamily="34" charset="0"/>
              </a:rPr>
              <a:t>t</a:t>
            </a:r>
            <a:r>
              <a:rPr lang="en-AU" sz="2000" dirty="0">
                <a:latin typeface="Calibri" panose="020F0502020204030204" pitchFamily="34" charset="0"/>
                <a:cs typeface="Calibri" panose="020F0502020204030204" pitchFamily="34" charset="0"/>
              </a:rPr>
              <a:t>he 2023 ACFE Training Delivery Guidelines. Both of these are on the Learn Local website.</a:t>
            </a:r>
            <a:endParaRPr lang="en-AU" dirty="0"/>
          </a:p>
        </p:txBody>
      </p:sp>
      <p:pic>
        <p:nvPicPr>
          <p:cNvPr id="6" name="Picture 5" descr="A group of women sitting in chairs&#10;&#10;Description automatically generated with medium confidence">
            <a:extLst>
              <a:ext uri="{FF2B5EF4-FFF2-40B4-BE49-F238E27FC236}">
                <a16:creationId xmlns:a16="http://schemas.microsoft.com/office/drawing/2014/main" id="{34532C1D-95C2-4CF3-8014-58AA9646E3FB}"/>
              </a:ext>
            </a:extLst>
          </p:cNvPr>
          <p:cNvPicPr>
            <a:picLocks noChangeAspect="1"/>
          </p:cNvPicPr>
          <p:nvPr/>
        </p:nvPicPr>
        <p:blipFill>
          <a:blip r:embed="rId3"/>
          <a:stretch>
            <a:fillRect/>
          </a:stretch>
        </p:blipFill>
        <p:spPr>
          <a:xfrm>
            <a:off x="3125493" y="4787040"/>
            <a:ext cx="3229587" cy="2047009"/>
          </a:xfrm>
          <a:prstGeom prst="rect">
            <a:avLst/>
          </a:prstGeom>
          <a:effectLst>
            <a:softEdge rad="165100"/>
          </a:effectLst>
        </p:spPr>
      </p:pic>
    </p:spTree>
    <p:extLst>
      <p:ext uri="{BB962C8B-B14F-4D97-AF65-F5344CB8AC3E}">
        <p14:creationId xmlns:p14="http://schemas.microsoft.com/office/powerpoint/2010/main" val="1391235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7271-0778-4A4D-A89B-F033C9F60F04}"/>
              </a:ext>
            </a:extLst>
          </p:cNvPr>
          <p:cNvSpPr>
            <a:spLocks noGrp="1"/>
          </p:cNvSpPr>
          <p:nvPr>
            <p:ph type="title"/>
          </p:nvPr>
        </p:nvSpPr>
        <p:spPr>
          <a:xfrm>
            <a:off x="341925" y="462039"/>
            <a:ext cx="8460150" cy="788333"/>
          </a:xfrm>
        </p:spPr>
        <p:txBody>
          <a:bodyPr>
            <a:normAutofit/>
          </a:bodyPr>
          <a:lstStyle/>
          <a:p>
            <a:pPr algn="ctr"/>
            <a:r>
              <a:rPr lang="en-AU" sz="3200" dirty="0">
                <a:solidFill>
                  <a:schemeClr val="tx1"/>
                </a:solidFill>
                <a:latin typeface="Calibri Light" panose="020F0302020204030204" pitchFamily="34" charset="0"/>
                <a:cs typeface="Calibri Light" panose="020F0302020204030204" pitchFamily="34" charset="0"/>
              </a:rPr>
              <a:t>COVID-19</a:t>
            </a:r>
            <a:r>
              <a:rPr lang="en-AU" sz="2800" b="0"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3812E36F-0B9D-428A-8D02-050302F4E016}"/>
              </a:ext>
            </a:extLst>
          </p:cNvPr>
          <p:cNvSpPr>
            <a:spLocks noGrp="1"/>
          </p:cNvSpPr>
          <p:nvPr>
            <p:ph idx="1"/>
          </p:nvPr>
        </p:nvSpPr>
        <p:spPr>
          <a:xfrm>
            <a:off x="358775" y="1009461"/>
            <a:ext cx="8461374" cy="4608514"/>
          </a:xfrm>
        </p:spPr>
        <p:txBody>
          <a:bodyPr>
            <a:normAutofit/>
          </a:bodyPr>
          <a:lstStyle/>
          <a:p>
            <a:endParaRPr lang="en-US" dirty="0">
              <a:latin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AU" sz="2100" dirty="0">
                <a:effectLst/>
                <a:latin typeface="Calibri" panose="020F0502020204030204" pitchFamily="34" charset="0"/>
                <a:ea typeface="Times New Roman" panose="02020603050405020304" pitchFamily="18" charset="0"/>
                <a:cs typeface="Calibri" panose="020F0502020204030204" pitchFamily="34" charset="0"/>
              </a:rPr>
              <a:t>The work of the Learn Local sector is important in supporting learners to effe</a:t>
            </a:r>
            <a:r>
              <a:rPr lang="en-AU" sz="2100" dirty="0">
                <a:latin typeface="Calibri" panose="020F0502020204030204" pitchFamily="34" charset="0"/>
                <a:ea typeface="Times New Roman" panose="02020603050405020304" pitchFamily="18" charset="0"/>
                <a:cs typeface="Calibri" panose="020F0502020204030204" pitchFamily="34" charset="0"/>
              </a:rPr>
              <a:t>ctively engage and participate in pre-accredited training</a:t>
            </a:r>
            <a:r>
              <a:rPr lang="en-AU" sz="2100" dirty="0">
                <a:effectLst/>
                <a:latin typeface="Calibri" panose="020F0502020204030204" pitchFamily="34" charset="0"/>
                <a:ea typeface="Times New Roman" panose="02020603050405020304" pitchFamily="18" charset="0"/>
                <a:cs typeface="Calibri" panose="020F0502020204030204" pitchFamily="34" charset="0"/>
              </a:rPr>
              <a:t> in a COVID-normal environment. Each one of you have an opportunity to help your local community recover from the ongoing impact of COVID-19.</a:t>
            </a:r>
          </a:p>
          <a:p>
            <a:pPr marL="342900" lvl="0" indent="-342900">
              <a:buFont typeface="Symbol" panose="05050102010706020507" pitchFamily="18" charset="2"/>
              <a:buChar char=""/>
            </a:pPr>
            <a:r>
              <a:rPr lang="en-US" sz="2100" dirty="0">
                <a:latin typeface="Calibri" panose="020F0502020204030204" pitchFamily="34" charset="0"/>
                <a:cs typeface="Calibri" panose="020F0502020204030204" pitchFamily="34" charset="0"/>
              </a:rPr>
              <a:t>The </a:t>
            </a:r>
            <a:r>
              <a:rPr lang="en-AU" sz="2100" dirty="0">
                <a:latin typeface="Calibri" panose="020F0502020204030204" pitchFamily="34" charset="0"/>
                <a:cs typeface="Calibri" panose="020F0502020204030204" pitchFamily="34" charset="0"/>
              </a:rPr>
              <a:t>ACFE Board continues to monitor ongoing impacts and issues and to actively consider any necessary actions.</a:t>
            </a:r>
            <a:endParaRPr lang="en-AU" sz="21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AU" sz="2100" dirty="0">
                <a:effectLst/>
                <a:latin typeface="Calibri" panose="020F0502020204030204" pitchFamily="34" charset="0"/>
                <a:ea typeface="Times New Roman" panose="02020603050405020304" pitchFamily="18" charset="0"/>
                <a:cs typeface="Calibri" panose="020F0502020204030204" pitchFamily="34" charset="0"/>
              </a:rPr>
              <a:t>The transition to online and blended learning which has taken place during COVID-19, continues to be a critical method of training delivery in 2023.</a:t>
            </a:r>
          </a:p>
          <a:p>
            <a:pPr marL="342900" lvl="0" indent="-342900">
              <a:buFont typeface="Symbol" panose="05050102010706020507" pitchFamily="18" charset="2"/>
              <a:buChar char=""/>
            </a:pPr>
            <a:r>
              <a:rPr lang="en-US" sz="2100" dirty="0">
                <a:latin typeface="Calibri" panose="020F0502020204030204" pitchFamily="34" charset="0"/>
                <a:cs typeface="Calibri" panose="020F0502020204030204" pitchFamily="34" charset="0"/>
              </a:rPr>
              <a:t>Keep in mind the potential need for flexibility when planning your training delivery in 2023, given the ongoing potential for COVID challenges. </a:t>
            </a:r>
            <a:endParaRPr lang="en-AU" sz="21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837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8FDBCF-13FB-4FD7-BD3E-76CC253CBCDC}"/>
              </a:ext>
            </a:extLst>
          </p:cNvPr>
          <p:cNvSpPr>
            <a:spLocks noGrp="1"/>
          </p:cNvSpPr>
          <p:nvPr>
            <p:ph type="body" idx="1"/>
          </p:nvPr>
        </p:nvSpPr>
        <p:spPr/>
        <p:txBody>
          <a:bodyPr/>
          <a:lstStyle/>
          <a:p>
            <a:r>
              <a:rPr lang="en-AU" dirty="0"/>
              <a:t>ACFE TRAINING DELIVERY ROLES AND PRIORITIES</a:t>
            </a:r>
          </a:p>
        </p:txBody>
      </p:sp>
    </p:spTree>
    <p:extLst>
      <p:ext uri="{BB962C8B-B14F-4D97-AF65-F5344CB8AC3E}">
        <p14:creationId xmlns:p14="http://schemas.microsoft.com/office/powerpoint/2010/main" val="246870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25" y="464099"/>
            <a:ext cx="8460150" cy="665403"/>
          </a:xfrm>
        </p:spPr>
        <p:txBody>
          <a:bodyPr>
            <a:normAutofit fontScale="90000"/>
          </a:bodyPr>
          <a:lstStyle/>
          <a:p>
            <a:pPr algn="ctr"/>
            <a:r>
              <a:rPr lang="en-US" sz="3600" dirty="0">
                <a:solidFill>
                  <a:schemeClr val="tx1"/>
                </a:solidFill>
                <a:latin typeface="Calibri Light" panose="020F0302020204030204" pitchFamily="34" charset="0"/>
                <a:cs typeface="Calibri Light" panose="020F0302020204030204" pitchFamily="34" charset="0"/>
              </a:rPr>
              <a:t>ACFE BOARD AND REGIONAL COUNCIL ROLES</a:t>
            </a:r>
            <a:br>
              <a:rPr lang="en-US" sz="4000" dirty="0">
                <a:solidFill>
                  <a:schemeClr val="tx1"/>
                </a:solidFill>
                <a:latin typeface="Calibri Light" panose="020F0302020204030204" pitchFamily="34" charset="0"/>
                <a:cs typeface="Calibri Light" panose="020F0302020204030204" pitchFamily="34" charset="0"/>
              </a:rPr>
            </a:br>
            <a:br>
              <a:rPr lang="en-US" sz="4000" dirty="0">
                <a:solidFill>
                  <a:schemeClr val="tx1"/>
                </a:solidFill>
                <a:latin typeface="Calibri Light" panose="020F0302020204030204" pitchFamily="34" charset="0"/>
                <a:cs typeface="Calibri Light" panose="020F0302020204030204" pitchFamily="34" charset="0"/>
              </a:rPr>
            </a:br>
            <a:r>
              <a:rPr lang="en-US" sz="4000" dirty="0">
                <a:solidFill>
                  <a:schemeClr val="tx1"/>
                </a:solidFill>
                <a:highlight>
                  <a:srgbClr val="FFFF00"/>
                </a:highlight>
                <a:latin typeface="Calibri Light" panose="020F0302020204030204" pitchFamily="34" charset="0"/>
                <a:cs typeface="Calibri Light" panose="020F0302020204030204" pitchFamily="34" charset="0"/>
              </a:rPr>
              <a:t> </a:t>
            </a:r>
            <a:br>
              <a:rPr lang="en-US" sz="4000" dirty="0">
                <a:solidFill>
                  <a:schemeClr val="tx1"/>
                </a:solidFill>
                <a:latin typeface="Calibri Light" panose="020F0302020204030204" pitchFamily="34" charset="0"/>
                <a:cs typeface="Calibri Light" panose="020F0302020204030204" pitchFamily="34" charset="0"/>
              </a:rPr>
            </a:br>
            <a:br>
              <a:rPr lang="en-US" dirty="0"/>
            </a:br>
            <a:endParaRPr lang="en-US" dirty="0"/>
          </a:p>
        </p:txBody>
      </p:sp>
      <p:sp>
        <p:nvSpPr>
          <p:cNvPr id="3" name="Content Placeholder 2"/>
          <p:cNvSpPr>
            <a:spLocks noGrp="1"/>
          </p:cNvSpPr>
          <p:nvPr>
            <p:ph idx="1"/>
          </p:nvPr>
        </p:nvSpPr>
        <p:spPr>
          <a:xfrm>
            <a:off x="409037" y="1185283"/>
            <a:ext cx="4035203" cy="4677990"/>
          </a:xfrm>
        </p:spPr>
        <p:txBody>
          <a:bodyPr>
            <a:normAutofit fontScale="92500"/>
          </a:bodyPr>
          <a:lstStyle/>
          <a:p>
            <a:pPr lvl="0"/>
            <a:r>
              <a:rPr lang="en-AU" sz="2400" b="1" dirty="0">
                <a:solidFill>
                  <a:schemeClr val="tx1"/>
                </a:solidFill>
                <a:latin typeface="Calibri Light" panose="020F0302020204030204" pitchFamily="34" charset="0"/>
                <a:cs typeface="Calibri Light" panose="020F0302020204030204" pitchFamily="34" charset="0"/>
              </a:rPr>
              <a:t>ACFE Board</a:t>
            </a:r>
            <a:endParaRPr lang="en-US" sz="2400" b="1" dirty="0">
              <a:solidFill>
                <a:schemeClr val="tx1"/>
              </a:solidFill>
              <a:latin typeface="Calibri Light" panose="020F0302020204030204" pitchFamily="34" charset="0"/>
              <a:cs typeface="Calibri Light" panose="020F0302020204030204" pitchFamily="34" charset="0"/>
            </a:endParaRPr>
          </a:p>
          <a:p>
            <a:pPr>
              <a:lnSpc>
                <a:spcPct val="120000"/>
              </a:lnSpc>
              <a:spcBef>
                <a:spcPts val="600"/>
              </a:spcBef>
              <a:spcAft>
                <a:spcPts val="600"/>
              </a:spcAft>
            </a:pPr>
            <a:r>
              <a:rPr lang="en-US" sz="1800" dirty="0">
                <a:latin typeface="Calibri" panose="020F0502020204030204" pitchFamily="34" charset="0"/>
                <a:cs typeface="Calibri" panose="020F0502020204030204" pitchFamily="34" charset="0"/>
              </a:rPr>
              <a:t>The role of the ACFE Board is to plan and promote adult learning, allocate resources, develop policies, and advise the Minister for Training and Skills and Higher Education on matters related to adult education in Victoria.</a:t>
            </a:r>
            <a:endParaRPr lang="en-AU" sz="1800" dirty="0">
              <a:latin typeface="Calibri" panose="020F0502020204030204" pitchFamily="34" charset="0"/>
              <a:cs typeface="Calibri" panose="020F0502020204030204" pitchFamily="34" charset="0"/>
            </a:endParaRPr>
          </a:p>
          <a:p>
            <a:pPr>
              <a:lnSpc>
                <a:spcPct val="120000"/>
              </a:lnSpc>
              <a:spcBef>
                <a:spcPts val="600"/>
              </a:spcBef>
              <a:spcAft>
                <a:spcPts val="600"/>
              </a:spcAft>
            </a:pPr>
            <a:r>
              <a:rPr lang="en-US" sz="1800" dirty="0">
                <a:latin typeface="Calibri" panose="020F0502020204030204" pitchFamily="34" charset="0"/>
                <a:cs typeface="Calibri" panose="020F0502020204030204" pitchFamily="34" charset="0"/>
              </a:rPr>
              <a:t>Through the Board, the Victorian Government provides funding to Learn Local providers, AMES Australia and the CAE, to deliver education and training programs to a broad range of Victorians over compulsory school-leaving age, with a special focus on people who have had limited prior access to education.</a:t>
            </a:r>
          </a:p>
        </p:txBody>
      </p:sp>
      <p:sp>
        <p:nvSpPr>
          <p:cNvPr id="4" name="Content Placeholder 3"/>
          <p:cNvSpPr>
            <a:spLocks noGrp="1"/>
          </p:cNvSpPr>
          <p:nvPr>
            <p:ph sz="quarter" idx="14"/>
          </p:nvPr>
        </p:nvSpPr>
        <p:spPr>
          <a:xfrm>
            <a:off x="4808742" y="1203474"/>
            <a:ext cx="3748703" cy="3251166"/>
          </a:xfrm>
        </p:spPr>
        <p:txBody>
          <a:bodyPr>
            <a:normAutofit/>
          </a:bodyPr>
          <a:lstStyle/>
          <a:p>
            <a:pPr lvl="0"/>
            <a:r>
              <a:rPr lang="en-AU" sz="2400" b="1" dirty="0">
                <a:solidFill>
                  <a:schemeClr val="tx1"/>
                </a:solidFill>
                <a:latin typeface="Calibri Light" panose="020F0302020204030204" pitchFamily="34" charset="0"/>
                <a:cs typeface="Calibri Light" panose="020F0302020204030204" pitchFamily="34" charset="0"/>
              </a:rPr>
              <a:t>Regional Councils</a:t>
            </a:r>
            <a:endParaRPr lang="en-US" sz="2400" b="1" dirty="0">
              <a:solidFill>
                <a:schemeClr val="tx1"/>
              </a:solidFill>
              <a:latin typeface="Calibri Light" panose="020F0302020204030204" pitchFamily="34" charset="0"/>
              <a:cs typeface="Calibri Light" panose="020F0302020204030204" pitchFamily="34" charset="0"/>
            </a:endParaRPr>
          </a:p>
          <a:p>
            <a:pPr lvl="0">
              <a:lnSpc>
                <a:spcPct val="120000"/>
              </a:lnSpc>
              <a:spcBef>
                <a:spcPts val="600"/>
              </a:spcBef>
              <a:spcAft>
                <a:spcPts val="600"/>
              </a:spcAft>
              <a:defRPr/>
            </a:pPr>
            <a:r>
              <a:rPr lang="en-GB" sz="1700" dirty="0">
                <a:latin typeface="Calibri" panose="020F0502020204030204" pitchFamily="34" charset="0"/>
                <a:cs typeface="Calibri" panose="020F0502020204030204" pitchFamily="34" charset="0"/>
              </a:rPr>
              <a:t>Using their different expertise and local knowledge about adult education, Regional Councils advise the ACFE Board on the needs of adult education across their region</a:t>
            </a:r>
            <a:r>
              <a:rPr lang="en-GB" sz="1700" dirty="0">
                <a:solidFill>
                  <a:srgbClr val="0070C0"/>
                </a:solidFill>
                <a:latin typeface="Calibri" panose="020F0502020204030204" pitchFamily="34" charset="0"/>
                <a:cs typeface="Calibri" panose="020F0502020204030204" pitchFamily="34" charset="0"/>
              </a:rPr>
              <a:t>. </a:t>
            </a:r>
          </a:p>
          <a:p>
            <a:pPr>
              <a:lnSpc>
                <a:spcPct val="120000"/>
              </a:lnSpc>
              <a:spcBef>
                <a:spcPts val="600"/>
              </a:spcBef>
              <a:spcAft>
                <a:spcPts val="600"/>
              </a:spcAft>
              <a:defRPr/>
            </a:pPr>
            <a:r>
              <a:rPr lang="en-AU" sz="1700" dirty="0">
                <a:effectLst/>
                <a:latin typeface="Calibri" panose="020F0502020204030204" pitchFamily="34" charset="0"/>
                <a:cs typeface="Calibri" panose="020F0502020204030204" pitchFamily="34" charset="0"/>
              </a:rPr>
              <a:t>They also contribute to state-wide planning and policy development and advocate on behalf of the ACFE sector.</a:t>
            </a:r>
            <a:r>
              <a:rPr lang="en-AU" sz="1700" dirty="0">
                <a:solidFill>
                  <a:srgbClr val="000000"/>
                </a:solidFill>
                <a:effectLst/>
                <a:latin typeface="Calibri" panose="020F0502020204030204" pitchFamily="34" charset="0"/>
                <a:cs typeface="Calibri" panose="020F0502020204030204" pitchFamily="34" charset="0"/>
              </a:rPr>
              <a:t> </a:t>
            </a:r>
            <a:endParaRPr lang="en-AU" sz="1700" dirty="0">
              <a:effectLst/>
              <a:latin typeface="Calibri" panose="020F0502020204030204" pitchFamily="34" charset="0"/>
              <a:cs typeface="Calibri" panose="020F0502020204030204" pitchFamily="34" charset="0"/>
            </a:endParaRPr>
          </a:p>
          <a:p>
            <a:pPr lvl="0">
              <a:lnSpc>
                <a:spcPct val="120000"/>
              </a:lnSpc>
              <a:spcBef>
                <a:spcPts val="600"/>
              </a:spcBef>
              <a:spcAft>
                <a:spcPts val="600"/>
              </a:spcAft>
              <a:defRPr/>
            </a:pPr>
            <a:endParaRPr lang="en-US" sz="1800" dirty="0">
              <a:solidFill>
                <a:srgbClr val="0070C0"/>
              </a:solidFill>
              <a:latin typeface="Calibri" panose="020F0502020204030204" pitchFamily="34" charset="0"/>
              <a:cs typeface="Calibri" panose="020F0502020204030204" pitchFamily="34" charset="0"/>
            </a:endParaRPr>
          </a:p>
        </p:txBody>
      </p:sp>
      <p:pic>
        <p:nvPicPr>
          <p:cNvPr id="7" name="Picture 6" descr="A close up of a logo&#10;&#10;Description automatically generated">
            <a:extLst>
              <a:ext uri="{FF2B5EF4-FFF2-40B4-BE49-F238E27FC236}">
                <a16:creationId xmlns:a16="http://schemas.microsoft.com/office/drawing/2014/main" id="{A4E09815-C8FD-49DD-960F-5AE7B203CC54}"/>
              </a:ext>
            </a:extLst>
          </p:cNvPr>
          <p:cNvPicPr>
            <a:picLocks noChangeAspect="1"/>
          </p:cNvPicPr>
          <p:nvPr/>
        </p:nvPicPr>
        <p:blipFill>
          <a:blip r:embed="rId3"/>
          <a:stretch>
            <a:fillRect/>
          </a:stretch>
        </p:blipFill>
        <p:spPr>
          <a:xfrm>
            <a:off x="5604535" y="4504233"/>
            <a:ext cx="1835909" cy="1835909"/>
          </a:xfrm>
          <a:prstGeom prst="rect">
            <a:avLst/>
          </a:prstGeom>
        </p:spPr>
      </p:pic>
      <p:sp>
        <p:nvSpPr>
          <p:cNvPr id="9" name="Right Triangle 8">
            <a:extLst>
              <a:ext uri="{FF2B5EF4-FFF2-40B4-BE49-F238E27FC236}">
                <a16:creationId xmlns:a16="http://schemas.microsoft.com/office/drawing/2014/main" id="{467D6C3C-6FAA-41EA-AAF3-0E9A984AFB6D}"/>
              </a:ext>
            </a:extLst>
          </p:cNvPr>
          <p:cNvSpPr/>
          <p:nvPr/>
        </p:nvSpPr>
        <p:spPr>
          <a:xfrm rot="16200000">
            <a:off x="8281227" y="5995222"/>
            <a:ext cx="552437" cy="1173117"/>
          </a:xfrm>
          <a:prstGeom prst="rtTriangl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602927289"/>
      </p:ext>
    </p:extLst>
  </p:cSld>
  <p:clrMapOvr>
    <a:masterClrMapping/>
  </p:clrMapOvr>
</p:sld>
</file>

<file path=ppt/theme/theme1.xml><?xml version="1.0" encoding="utf-8"?>
<a:theme xmlns:a="http://schemas.openxmlformats.org/drawingml/2006/main" name="Office Theme">
  <a:themeElements>
    <a:clrScheme name="DET Corp">
      <a:dk1>
        <a:srgbClr val="000000"/>
      </a:dk1>
      <a:lt1>
        <a:srgbClr val="FFFFFF"/>
      </a:lt1>
      <a:dk2>
        <a:srgbClr val="53565A"/>
      </a:dk2>
      <a:lt2>
        <a:srgbClr val="D9D9D6"/>
      </a:lt2>
      <a:accent1>
        <a:srgbClr val="004EA8"/>
      </a:accent1>
      <a:accent2>
        <a:srgbClr val="87189D"/>
      </a:accent2>
      <a:accent3>
        <a:srgbClr val="00B7BD"/>
      </a:accent3>
      <a:accent4>
        <a:srgbClr val="201547"/>
      </a:accent4>
      <a:accent5>
        <a:srgbClr val="AF272F"/>
      </a:accent5>
      <a:accent6>
        <a:srgbClr val="201547"/>
      </a:accent6>
      <a:hlink>
        <a:srgbClr val="004EA8"/>
      </a:hlink>
      <a:folHlink>
        <a:srgbClr val="8718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State mm" id="{76674763-5168-5A43-B885-70229A3C9853}" vid="{5B63F1B7-68D2-9544-BF41-7E35658C62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ET Document" ma:contentTypeID="0x0101008E762D40846F3A48AA3FDFE2352C3EB5004AB568912628C74288D8702887550F03" ma:contentTypeVersion="35" ma:contentTypeDescription="DET Document" ma:contentTypeScope="" ma:versionID="e3aa7102c91d9751c022730552413f07">
  <xsd:schema xmlns:xsd="http://www.w3.org/2001/XMLSchema" xmlns:xs="http://www.w3.org/2001/XMLSchema" xmlns:p="http://schemas.microsoft.com/office/2006/metadata/properties" xmlns:ns1="http://schemas.microsoft.com/sharepoint/v3" xmlns:ns2="483f79c1-66ca-45ce-88f9-109c9a998fd0" xmlns:ns4="http://schemas.microsoft.com/Sharepoint/v3" xmlns:ns5="8340ccf1-19cc-436c-918b-8d6c0cc500c3" targetNamespace="http://schemas.microsoft.com/office/2006/metadata/properties" ma:root="true" ma:fieldsID="494fed7da3a7b67fa50ddb41d8225499" ns1:_="" ns2:_="" ns4:_="" ns5:_="">
    <xsd:import namespace="http://schemas.microsoft.com/sharepoint/v3"/>
    <xsd:import namespace="483f79c1-66ca-45ce-88f9-109c9a998fd0"/>
    <xsd:import namespace="http://schemas.microsoft.com/Sharepoint/v3"/>
    <xsd:import namespace="8340ccf1-19cc-436c-918b-8d6c0cc500c3"/>
    <xsd:element name="properties">
      <xsd:complexType>
        <xsd:sequence>
          <xsd:element name="documentManagement">
            <xsd:complexType>
              <xsd:all>
                <xsd:element ref="ns2:Document_Type_TAG"/>
                <xsd:element ref="ns2:DET_Region" minOccurs="0"/>
                <xsd:element ref="ns2:ACFE_Region" minOccurs="0"/>
                <xsd:element ref="ns2:Unit" minOccurs="0"/>
                <xsd:element ref="ns2:Sector" minOccurs="0"/>
                <xsd:element ref="ns2:LGA" minOccurs="0"/>
                <xsd:element ref="ns2:Program_Name" minOccurs="0"/>
                <xsd:element ref="ns2:Project_Name"/>
                <xsd:element ref="ns2:Year" minOccurs="0"/>
                <xsd:element ref="ns2:Provider_Name"/>
                <xsd:element ref="ns1:PublishingContactName" minOccurs="0"/>
                <xsd:element ref="ns4:DET_EDRMS_Description" minOccurs="0"/>
                <xsd:element ref="ns5:TaxCatchAll" minOccurs="0"/>
                <xsd:element ref="ns5: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11"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3f79c1-66ca-45ce-88f9-109c9a998fd0" elementFormDefault="qualified">
    <xsd:import namespace="http://schemas.microsoft.com/office/2006/documentManagement/types"/>
    <xsd:import namespace="http://schemas.microsoft.com/office/infopath/2007/PartnerControls"/>
    <xsd:element name="Document_Type_TAG" ma:index="1" ma:displayName="Document Type TAG" ma:format="Dropdown" ma:internalName="Document_Type_TAG" ma:readOnly="false">
      <xsd:simpleType>
        <xsd:restriction base="dms:Choice">
          <xsd:enumeration value="Advice"/>
          <xsd:enumeration value="Agenda"/>
          <xsd:enumeration value="Application"/>
          <xsd:enumeration value="Assessment"/>
          <xsd:enumeration value="Brief"/>
          <xsd:enumeration value="Budget"/>
          <xsd:enumeration value="Business Case"/>
          <xsd:enumeration value="Certificate"/>
          <xsd:enumeration value="Common Funding Agreement"/>
          <xsd:enumeration value="Chart"/>
          <xsd:enumeration value="Contract"/>
          <xsd:enumeration value="Correspondence"/>
          <xsd:enumeration value="CV/Resume"/>
          <xsd:enumeration value="Deed of Termination"/>
          <xsd:enumeration value="Deed of Variation"/>
          <xsd:enumeration value="Email"/>
          <xsd:enumeration value="File Note"/>
          <xsd:enumeration value="Form"/>
          <xsd:enumeration value="Guideline"/>
          <xsd:enumeration value="Invoice"/>
          <xsd:enumeration value="Instrument of Appointment"/>
          <xsd:enumeration value="Legal Advice"/>
          <xsd:enumeration value="Meeting Paper/Brief"/>
          <xsd:enumeration value="Memo"/>
          <xsd:enumeration value="Minutes"/>
          <xsd:enumeration value="Monitoring"/>
          <xsd:enumeration value="Plan"/>
          <xsd:enumeration value="Project Plan/Charter"/>
          <xsd:enumeration value="Proposal"/>
          <xsd:enumeration value="Report"/>
          <xsd:enumeration value="Research Paper"/>
          <xsd:enumeration value="Specification"/>
          <xsd:enumeration value="Survey/Questionnaire"/>
          <xsd:enumeration value="Template"/>
          <xsd:enumeration value="Procurement"/>
        </xsd:restriction>
      </xsd:simpleType>
    </xsd:element>
    <xsd:element name="DET_Region" ma:index="2" nillable="true" ma:displayName="DET Region" ma:internalName="DET_Region">
      <xsd:complexType>
        <xsd:complexContent>
          <xsd:extension base="dms:MultiChoice">
            <xsd:sequence>
              <xsd:element name="Value" maxOccurs="unbounded" minOccurs="0" nillable="true">
                <xsd:simpleType>
                  <xsd:restriction base="dms:Choice">
                    <xsd:enumeration value="Central DET"/>
                    <xsd:enumeration value="North Eastern Victoria"/>
                    <xsd:enumeration value="North Western Victoria"/>
                    <xsd:enumeration value="South Eastern Victoria"/>
                    <xsd:enumeration value="South Western Victoria"/>
                  </xsd:restriction>
                </xsd:simpleType>
              </xsd:element>
            </xsd:sequence>
          </xsd:extension>
        </xsd:complexContent>
      </xsd:complexType>
    </xsd:element>
    <xsd:element name="ACFE_Region" ma:index="3" nillable="true" ma:displayName="ACFE Region" ma:internalName="ACFE_Region">
      <xsd:complexType>
        <xsd:complexContent>
          <xsd:extension base="dms:MultiChoice">
            <xsd:sequence>
              <xsd:element name="Value" maxOccurs="unbounded" minOccurs="0" nillable="true">
                <xsd:simpleType>
                  <xsd:restriction base="dms:Choice">
                    <xsd:enumeration value="Barwon-South Western"/>
                    <xsd:enumeration value="Eastern Metropolitan"/>
                    <xsd:enumeration value="Gippsland"/>
                    <xsd:enumeration value="Grampians"/>
                    <xsd:enumeration value="Hume"/>
                    <xsd:enumeration value="Loddon Mallee"/>
                    <xsd:enumeration value="North West Metropolitan"/>
                    <xsd:enumeration value="Southern Metropolitan"/>
                    <xsd:enumeration value="Central"/>
                  </xsd:restriction>
                </xsd:simpleType>
              </xsd:element>
            </xsd:sequence>
          </xsd:extension>
        </xsd:complexContent>
      </xsd:complexType>
    </xsd:element>
    <xsd:element name="Unit" ma:index="4" nillable="true" ma:displayName="Unit" ma:format="Dropdown" ma:internalName="Unit">
      <xsd:simpleType>
        <xsd:restriction base="dms:Choice">
          <xsd:enumeration value="ACFE Projects and Research Unit"/>
          <xsd:enumeration value="ACFE Planning and Secretariat Unit"/>
          <xsd:enumeration value="LNE Strategy Unit"/>
          <xsd:enumeration value="Program Management Unit"/>
          <xsd:enumeration value="Regional Advisory Unit (Central)"/>
          <xsd:enumeration value="Regional Engagement and Support Unit (Central)"/>
          <xsd:enumeration value="North Western Victoria Unit"/>
          <xsd:enumeration value="North Eastern Victoria Unit"/>
          <xsd:enumeration value="South Eastern Victoria Unit"/>
          <xsd:enumeration value="South Western Victoria Unit"/>
        </xsd:restriction>
      </xsd:simpleType>
    </xsd:element>
    <xsd:element name="Sector" ma:index="5" nillable="true" ma:displayName="Sector" ma:format="Dropdown" ma:internalName="Sector">
      <xsd:simpleType>
        <xsd:restriction base="dms:Choice">
          <xsd:enumeration value="VET Sector"/>
          <xsd:enumeration value="Learn Local Sector"/>
          <xsd:enumeration value="University Sector"/>
          <xsd:enumeration value="TAFE Sector"/>
        </xsd:restriction>
      </xsd:simpleType>
    </xsd:element>
    <xsd:element name="LGA" ma:index="6" nillable="true" ma:displayName="LGA" ma:format="Dropdown" ma:internalName="LGA">
      <xsd:simpleType>
        <xsd:restriction base="dms:Choice">
          <xsd:enumeration value="Alpine"/>
          <xsd:enumeration value="Ararat"/>
          <xsd:enumeration value="Ballarat"/>
          <xsd:enumeration value="Banyule"/>
          <xsd:enumeration value="Bass Coast"/>
          <xsd:enumeration value="Baw Baw"/>
          <xsd:enumeration value="Bayside"/>
          <xsd:enumeration value="Benalla"/>
          <xsd:enumeration value="Boroondara"/>
          <xsd:enumeration value="Brimbank"/>
          <xsd:enumeration value="Buloke"/>
          <xsd:enumeration value="Campaspe"/>
          <xsd:enumeration value="Cardinia"/>
          <xsd:enumeration value="Casey"/>
          <xsd:enumeration value="Central Goldfields"/>
          <xsd:enumeration value="Colac-Otway"/>
          <xsd:enumeration value="Corangamite"/>
          <xsd:enumeration value="Darebin"/>
          <xsd:enumeration value="East Gippsland"/>
          <xsd:enumeration value="Frankston"/>
          <xsd:enumeration value="Gannawarra"/>
          <xsd:enumeration value="Glen Eira"/>
          <xsd:enumeration value="Glenelg"/>
          <xsd:enumeration value="Golden Plains"/>
          <xsd:enumeration value="Greater Bendigo"/>
          <xsd:enumeration value="Greater Dandenong"/>
          <xsd:enumeration value="Greater Geelong"/>
          <xsd:enumeration value="Greater Shepparton"/>
          <xsd:enumeration value="Hepburn"/>
          <xsd:enumeration value="Hindmarsh"/>
          <xsd:enumeration value="Hobsons Bay"/>
          <xsd:enumeration value="Horsham"/>
          <xsd:enumeration value="Hume"/>
          <xsd:enumeration value="Indigo"/>
          <xsd:enumeration value="Kingston"/>
          <xsd:enumeration value="Knox"/>
          <xsd:enumeration value="Latrobe"/>
          <xsd:enumeration value="Loddon"/>
          <xsd:enumeration value="Macedon Ranges"/>
          <xsd:enumeration value="Manningham"/>
          <xsd:enumeration value="Mansfield"/>
          <xsd:enumeration value="Maribyrnong"/>
          <xsd:enumeration value="Maroondah"/>
          <xsd:enumeration value="Melbourne"/>
          <xsd:enumeration value="Melton"/>
          <xsd:enumeration value="Mildura"/>
          <xsd:enumeration value="Mitchell"/>
          <xsd:enumeration value="Moira"/>
          <xsd:enumeration value="Monash"/>
          <xsd:enumeration value="Moonee Valley"/>
          <xsd:enumeration value="Moorabool"/>
          <xsd:enumeration value="Moreland"/>
          <xsd:enumeration value="Mornington Peninsula"/>
          <xsd:enumeration value="Mount Alexander"/>
          <xsd:enumeration value="Moyne"/>
          <xsd:enumeration value="Murrindindi"/>
          <xsd:enumeration value="Nillumbik"/>
          <xsd:enumeration value="Northern Grampians"/>
          <xsd:enumeration value="Port Phillip"/>
          <xsd:enumeration value="Pyrenees"/>
          <xsd:enumeration value="Queenscliffe"/>
          <xsd:enumeration value="South Gippsland"/>
          <xsd:enumeration value="Southern Grampians"/>
          <xsd:enumeration value="Stonnington"/>
          <xsd:enumeration value="Strathbogie"/>
          <xsd:enumeration value="Surf Coast"/>
          <xsd:enumeration value="Swan Hill"/>
          <xsd:enumeration value="Towong"/>
          <xsd:enumeration value="Wangaratta"/>
          <xsd:enumeration value="Warrnambool"/>
          <xsd:enumeration value="Wellington"/>
          <xsd:enumeration value="West Wimmera"/>
          <xsd:enumeration value="Whitehorse"/>
          <xsd:enumeration value="Whittlesea"/>
          <xsd:enumeration value="Wodonga"/>
          <xsd:enumeration value="Wyndham"/>
          <xsd:enumeration value="Yarra"/>
          <xsd:enumeration value="Yarra Ranges"/>
          <xsd:enumeration value="Yarriambiack"/>
        </xsd:restriction>
      </xsd:simpleType>
    </xsd:element>
    <xsd:element name="Program_Name" ma:index="7" nillable="true" ma:displayName="Program Name" ma:format="Dropdown" ma:internalName="Program_Name">
      <xsd:simpleType>
        <xsd:restriction base="dms:Choice">
          <xsd:enumeration value="2016 Pre-accredited Delivery Plan"/>
          <xsd:enumeration value="2017 Pre-accredited Delivery Plan"/>
          <xsd:enumeration value="2018 Pre-accredited Delivery Plan"/>
          <xsd:enumeration value="2019 Pre-accredited Procurement"/>
          <xsd:enumeration value="2022 ACFE Training Delivery Procurement"/>
          <xsd:enumeration value="2023 ACFE Training Delivery Procurement"/>
          <xsd:enumeration value="2020 Family Learning Partnerships"/>
          <xsd:enumeration value="2020 Pre-accredited Procurement"/>
          <xsd:enumeration value="A Frame"/>
          <xsd:enumeration value="ACFE Strategy 2025 Fund"/>
          <xsd:enumeration value="ACFE-TAFE Partnership"/>
          <xsd:enumeration value="ACFE-TAFE Relationships"/>
          <xsd:enumeration value="Additional 1,000 ACFE Budget Places"/>
          <xsd:enumeration value="Asylum Seekers"/>
          <xsd:enumeration value="AUSLAN"/>
          <xsd:enumeration value="Business Cases"/>
          <xsd:enumeration value="CAE Course Guide"/>
          <xsd:enumeration value="CAIF"/>
          <xsd:enumeration value="CAIF 10"/>
          <xsd:enumeration value="CAIF 11"/>
          <xsd:enumeration value="CAIF 12"/>
          <xsd:enumeration value="CAIF 9"/>
          <xsd:enumeration value="CAIF Evaluation"/>
          <xsd:enumeration value="CAIF Outcomes Analysis Project"/>
          <xsd:enumeration value="Deaf and Hard of Hearing"/>
          <xsd:enumeration value="Digital Literacy for Older Victorians"/>
          <xsd:enumeration value="Digital Skills"/>
          <xsd:enumeration value="Family Learning Partnerships"/>
          <xsd:enumeration value="Family Learning Support"/>
          <xsd:enumeration value="Future Digital Literacy Needs"/>
          <xsd:enumeration value="Future Opportunities for Adult Learners"/>
          <xsd:enumeration value="FVPrevention LL-Pathways"/>
          <xsd:enumeration value="General"/>
          <xsd:enumeration value="Growing Pre-accredited Research Trials"/>
          <xsd:enumeration value="Guidelines"/>
          <xsd:enumeration value="Intel Learn Easy Steps"/>
          <xsd:enumeration value="Intensive Bail and Youth Control Orders"/>
          <xsd:enumeration value="International Specialised Skills Institute (ISSI)"/>
          <xsd:enumeration value="JVEN"/>
          <xsd:enumeration value="Lead LNE in Victoria"/>
          <xsd:enumeration value="LeAF - Flexible Family Support (FFS)"/>
          <xsd:enumeration value="Learner Engagement A-Frame Program Pilot (LEAP)"/>
          <xsd:enumeration value="LL Quality Partnerships"/>
          <xsd:enumeration value="LLN Initiative"/>
          <xsd:enumeration value="LLNE"/>
          <xsd:enumeration value="Local Learning and Employment Network"/>
          <xsd:enumeration value="Ministerial Taskforce on Youth Offending"/>
          <xsd:enumeration value="Organisational Responsiveness Grant"/>
          <xsd:enumeration value="Partnership for Access"/>
          <xsd:enumeration value="Pre-accredited allocations"/>
          <xsd:enumeration value="Pre-Accredited Training"/>
          <xsd:enumeration value="REALS Grant Program (Reconnect)"/>
          <xsd:enumeration value="Reconnect Evaluation"/>
          <xsd:enumeration value="Reconnect State-wide Forum"/>
          <xsd:enumeration value="Regional Partnerships Facilitation Fund"/>
          <xsd:enumeration value="Regional Partnerships Facilitation Fund Evaluation"/>
          <xsd:enumeration value="Review Pre-accredited Programs"/>
          <xsd:enumeration value="Skills and Job Centres"/>
          <xsd:enumeration value="Skills First Reconnect"/>
          <xsd:enumeration value="Small Business Mentoring Scheme"/>
          <xsd:enumeration value="Training Participation Support Grant"/>
          <xsd:enumeration value="U3A Network"/>
          <xsd:enumeration value="Unspecified"/>
          <xsd:enumeration value="VAEAI"/>
          <xsd:enumeration value="VALBEC"/>
          <xsd:enumeration value="VET Development Centre"/>
          <xsd:enumeration value="VET Literacy and Numeracy Reform"/>
          <xsd:enumeration value="WLC"/>
          <xsd:enumeration value="Young People Transitioning from Care Initiative"/>
          <xsd:enumeration value="Youth Access Initiative"/>
          <xsd:enumeration value="Youth Foyers"/>
          <xsd:enumeration value="Youth Taskforce"/>
        </xsd:restriction>
      </xsd:simpleType>
    </xsd:element>
    <xsd:element name="Project_Name" ma:index="8" ma:displayName="Project Name" ma:format="Dropdown" ma:internalName="Project_Name">
      <xsd:simpleType>
        <xsd:restriction base="dms:Choice">
          <xsd:enumeration value="A Frame Exchange"/>
          <xsd:enumeration value="ACE Summit"/>
          <xsd:enumeration value="ACFE Board Hume Project"/>
          <xsd:enumeration value="ACFE Communications Strategy"/>
          <xsd:enumeration value="ACFE Regional Council Resources Hub"/>
          <xsd:enumeration value="ACFE Strategy 2025 Fund"/>
          <xsd:enumeration value="ACFEB Web"/>
          <xsd:enumeration value="ACFE-TAFE Partnership"/>
          <xsd:enumeration value="ACFE-TAFE Relationships"/>
          <xsd:enumeration value="Asylum Seekers"/>
          <xsd:enumeration value="AUSLAN"/>
          <xsd:enumeration value="Brand and Value Proposition"/>
          <xsd:enumeration value="Brimbank Learning Futures"/>
          <xsd:enumeration value="Business Cases"/>
          <xsd:enumeration value="CAE Course Guide"/>
          <xsd:enumeration value="CAIF Evaluation"/>
          <xsd:enumeration value="CAIF Outcomes Analysis Project"/>
          <xsd:enumeration value="Cert GE"/>
          <xsd:enumeration value="Cert I Developing Independence"/>
          <xsd:enumeration value="Community Solutions"/>
          <xsd:enumeration value="Community Solutions - Casey"/>
          <xsd:enumeration value="Community Solutions - Sunshine"/>
          <xsd:enumeration value="Compliance Project"/>
          <xsd:enumeration value="Core Skills Campaign"/>
          <xsd:enumeration value="Cross Sector Activities"/>
          <xsd:enumeration value="Deaf and Hard of Hearing"/>
          <xsd:enumeration value="Digital Literacy for Older Victorians"/>
          <xsd:enumeration value="Future Digital Literacy Needs"/>
          <xsd:enumeration value="Future Opportunities for Adult Learners"/>
          <xsd:enumeration value="FVPrevention LL-Pathways"/>
          <xsd:enumeration value="General"/>
          <xsd:enumeration value="Growing Pre-accredited Research Trials"/>
          <xsd:enumeration value="Guidelines"/>
          <xsd:enumeration value="IME Audit Pilot Project"/>
          <xsd:enumeration value="Indigenous Reporting"/>
          <xsd:enumeration value="Intel Learn Easy Steps"/>
          <xsd:enumeration value="Intensive Bail and Youth Control Orders"/>
          <xsd:enumeration value="International Specialised Skills Institute (ISSI)"/>
          <xsd:enumeration value="JVEN"/>
          <xsd:enumeration value="Lead LNE in Victoria"/>
          <xsd:enumeration value="LeAF"/>
          <xsd:enumeration value="LeAF - Flexible Family Support (FFS)"/>
          <xsd:enumeration value="Learn Local"/>
          <xsd:enumeration value="Learn Local Brand Management Strategy"/>
          <xsd:enumeration value="Learn Local Brand Promotion Strategy Group"/>
          <xsd:enumeration value="Learn Local Conference"/>
          <xsd:enumeration value="Learn Local Digital Strategy"/>
          <xsd:enumeration value="Learn Local Focusing on the Future"/>
          <xsd:enumeration value="Learn Local Partnership Support Package"/>
          <xsd:enumeration value="Learn Local PD"/>
          <xsd:enumeration value="Learner Engagement A-Frame Program Pilot (LEAP)"/>
          <xsd:enumeration value="LL Quality Partnerships"/>
          <xsd:enumeration value="LLN Initiative"/>
          <xsd:enumeration value="LLNE"/>
          <xsd:enumeration value="Local Learning and Employment Network"/>
          <xsd:enumeration value="Microsoft Licensing Agreement"/>
          <xsd:enumeration value="Ministerial Taskforce on Youth Offending"/>
          <xsd:enumeration value="Organisational Responsiveness Grant"/>
          <xsd:enumeration value="Partnership for Access"/>
          <xsd:enumeration value="PQF Redesign"/>
          <xsd:enumeration value="Pre-accredited Dashboard"/>
          <xsd:enumeration value="Pre-Accredited Learner Outcome Analysis"/>
          <xsd:enumeration value="Pre-accredited Quality Framework"/>
          <xsd:enumeration value="Pre-accredited Training Research Project"/>
          <xsd:enumeration value="Pre-accredited Training Work Experience"/>
          <xsd:enumeration value="SARA Project"/>
          <xsd:enumeration value="Raising Expectations"/>
          <xsd:enumeration value="RAS"/>
          <xsd:enumeration value="REALS Grant Program (Reconnect)"/>
          <xsd:enumeration value="Reconnect Evaluation"/>
          <xsd:enumeration value="Reconnect State-wide Forum"/>
          <xsd:enumeration value="Regional Council Projects"/>
          <xsd:enumeration value="Regional Partnerships Facilitation Fund"/>
          <xsd:enumeration value="Regional Partnerships Facilitation Fund Evaluation"/>
          <xsd:enumeration value="Research Strategy"/>
          <xsd:enumeration value="Review Pre-accredited Programs"/>
          <xsd:enumeration value="SAMS"/>
          <xsd:enumeration value="Senior Victorians Project"/>
          <xsd:enumeration value="Shared Experience Seminar"/>
          <xsd:enumeration value="Shared Local Solutions"/>
          <xsd:enumeration value="Shared Local Solutions - Mildura"/>
          <xsd:enumeration value="Shared Local Solutions - Morwell"/>
          <xsd:enumeration value="SharePoint"/>
          <xsd:enumeration value="Skills and Job Centres"/>
          <xsd:enumeration value="Skills First Reconnect"/>
          <xsd:enumeration value="Small Business Mentoring Scheme"/>
          <xsd:enumeration value="Strategic Dialogues"/>
          <xsd:enumeration value="Stronger TAFE Fund Round 1 2017"/>
          <xsd:enumeration value="Student Management System (SMS) Project"/>
          <xsd:enumeration value="Student Satisfaction Survey"/>
          <xsd:enumeration value="U3A Network"/>
          <xsd:enumeration value="Unspecified"/>
          <xsd:enumeration value="VAEAI"/>
          <xsd:enumeration value="VALBEC"/>
          <xsd:enumeration value="VET Development Centre"/>
          <xsd:enumeration value="VET Literacy and Numeracy Reform"/>
          <xsd:enumeration value="Victorian Learn Local Awards"/>
          <xsd:enumeration value="WLC"/>
          <xsd:enumeration value="Wurreker Implementation Reporting"/>
          <xsd:enumeration value="Young People Transitioning from Care Initiative"/>
          <xsd:enumeration value="Youth Access Initiative"/>
          <xsd:enumeration value="Youth Foyers"/>
          <xsd:enumeration value="Youth Taskforce"/>
        </xsd:restriction>
      </xsd:simpleType>
    </xsd:element>
    <xsd:element name="Year" ma:index="9" nillable="true" ma:displayName="Year" ma:format="Dropdown" ma:internalName="Year">
      <xsd:simpleType>
        <xsd:restriction base="dms:Choice">
          <xsd:enumeration value="2017"/>
          <xsd:enumeration value="2018"/>
          <xsd:enumeration value="2019"/>
          <xsd:enumeration value="2020"/>
          <xsd:enumeration value="2021"/>
          <xsd:enumeration value="2022"/>
          <xsd:enumeration value="2023"/>
          <xsd:enumeration value="2024"/>
        </xsd:restriction>
      </xsd:simpleType>
    </xsd:element>
    <xsd:element name="Provider_Name" ma:index="10" ma:displayName="Provider Name" ma:format="Dropdown" ma:internalName="Provider_Name">
      <xsd:simpleType>
        <xsd:restriction base="dms:Choice">
          <xsd:enumeration value="None"/>
          <xsd:enumeration value="Multiple"/>
          <xsd:enumeration value="Access Australia Group Limited"/>
          <xsd:enumeration value="Alamein Neighbourhood &amp; Learning Centre Inc"/>
          <xsd:enumeration value="Albury Wodonga Community College Limited"/>
          <xsd:enumeration value="Albury-Wodonga Volunteer Resource Bureau Inc"/>
          <xsd:enumeration value="AMES Australia"/>
          <xsd:enumeration value="Anglesea Community House Inc"/>
          <xsd:enumeration value="Angliss Neighbourhood House Inc"/>
          <xsd:enumeration value="Ararat Neighbourhood House Inc"/>
          <xsd:enumeration value="Arrabri Community House Inc"/>
          <xsd:enumeration value="Art Resource Collective Inc"/>
          <xsd:enumeration value="Australian Croatian Community Services Inc"/>
          <xsd:enumeration value="Australian Multicultural Community Services Inc"/>
          <xsd:enumeration value="Australian Romanian Community Welfare, Health and Services Association of Victoria Inc"/>
          <xsd:enumeration value="Australian Vietnamese Women's Association Inc"/>
          <xsd:enumeration value="Avenue Neighbourhood House At Eley Inc."/>
          <xsd:enumeration value="Bacchus Marsh Community College Inc"/>
          <xsd:enumeration value="Balance Training Services Pty Ltd"/>
          <xsd:enumeration value="Ballan &amp; District Community House and Adult Education Centre Inc"/>
          <xsd:enumeration value="Ballarat Neighbourhood Centre Inc"/>
          <xsd:enumeration value="Banksia Gardens Association Incorporated"/>
          <xsd:enumeration value="Bass Coast Adult Education Centre Inc"/>
          <xsd:enumeration value="Beaufort Community House and Learning Centre Inc"/>
          <xsd:enumeration value="Belgium Avenue Neighbourhood House Inc"/>
          <xsd:enumeration value="Bellarine Living and Learning Centre Inc"/>
          <xsd:enumeration value="Bellarine Training and Community Hub Incorporated"/>
          <xsd:enumeration value="Belvedere Community Centre Inc"/>
          <xsd:enumeration value="Bendigo Neighbourhood Hub Inc."/>
          <xsd:enumeration value="Berry Street Victoria Incorporated"/>
          <xsd:enumeration value="Beulah Historical, Learning and Progress Association Inc"/>
          <xsd:enumeration value="Birallee Park Neighbourhood House Inc"/>
          <xsd:enumeration value="Bnym Aboriginal Corporation"/>
          <xsd:enumeration value="Boort Resource And Information Centre Inc"/>
          <xsd:enumeration value="BRACE Education Training &amp; Employment Limited"/>
          <xsd:enumeration value="Brotherhood of St Laurence"/>
          <xsd:enumeration value="Brunswick Neighbourhood House Co-Operative Limited"/>
          <xsd:enumeration value="Bubup Wilam For Early Learning Inc"/>
          <xsd:enumeration value="Buchan District Outreach Inc"/>
          <xsd:enumeration value="Carlton Neighbourhood Learning Centre Inc"/>
          <xsd:enumeration value="Carringbush Adult Education Inc"/>
          <xsd:enumeration value="Castlemaine Community House Inc"/>
          <xsd:enumeration value="Central Highlands Group Training Inc"/>
          <xsd:enumeration value="Central Ringwood Community Centre Inc"/>
          <xsd:enumeration value="Centre for Adult Education"/>
          <xsd:enumeration value="Centre for Participation Inc"/>
          <xsd:enumeration value="CERES Inc"/>
          <xsd:enumeration value="Cheltenham Community Centre Inc."/>
          <xsd:enumeration value="Child and Family Care Network Inc"/>
          <xsd:enumeration value="Christie Centre Inc"/>
          <xsd:enumeration value="Churchill Neighbourhood Centre Inc"/>
          <xsd:enumeration value="CIRE Services Incorporated"/>
          <xsd:enumeration value="Clota Cottage Neighbourhood House Inc"/>
          <xsd:enumeration value="Cloverdale Community Centre Inc"/>
          <xsd:enumeration value="Cobram Community House Inc"/>
          <xsd:enumeration value="Cohuna Neighbourhood House Incorporated"/>
          <xsd:enumeration value="Comm Unity Plus Services Ltd"/>
          <xsd:enumeration value="Community College Gippsland Limited"/>
          <xsd:enumeration value="Community Hub Inc"/>
          <xsd:enumeration value="Concern Australia Welfare Inc"/>
          <xsd:enumeration value="Continuing Education and Arts Centre of Alexandra Inc"/>
          <xsd:enumeration value="Coonara Community House Inc"/>
          <xsd:enumeration value="Corinella &amp; District Community Centre Inc"/>
          <xsd:enumeration value="Corryong Neighbourhood House Inc"/>
          <xsd:enumeration value="Craigieburn Education and Community Centre Inc"/>
          <xsd:enumeration value="Cranbourne Community House Inc"/>
          <xsd:enumeration value="Dallas Neighbourhood House Inc"/>
          <xsd:enumeration value="Dandenong Neighbourhood House Inc"/>
          <xsd:enumeration value="Daylesford Neighbourhood Centre Inc"/>
          <xsd:enumeration value="Diamond Valley Learning Centre Inc."/>
          <xsd:enumeration value="Dingley Village Neighbourhood Centre Inc"/>
          <xsd:enumeration value="Djerriwarrh Employment &amp; Education Services Inc"/>
          <xsd:enumeration value="Donald Learning Group Inc."/>
          <xsd:enumeration value="Doveton Neighbourhood Learning Centre Inc"/>
          <xsd:enumeration value="Duke Street Community House Association Inc"/>
          <xsd:enumeration value="East End Community House Inc."/>
          <xsd:enumeration value="Echuca Community Education Group Inc"/>
          <xsd:enumeration value="Echuca Neighbourhood House Inc."/>
          <xsd:enumeration value="Elwood-St Kilda Neighbourhood Learning Centre Inc"/>
          <xsd:enumeration value="Emerald Community House Inc"/>
          <xsd:enumeration value="Encompass Community Services Incorporated"/>
          <xsd:enumeration value="Endeavour Hills Neighbourhood Centre Inc"/>
          <xsd:enumeration value="Euroa Health Inc"/>
          <xsd:enumeration value="Farnham Street Neighbourhood Learning Centre Inc"/>
          <xsd:enumeration value="Fitzroy Learning Network Inc"/>
          <xsd:enumeration value="Footscray Community Arts Centre Limited"/>
          <xsd:enumeration value="Foundation 61 Inc."/>
          <xsd:enumeration value="Foundation Learning Centre"/>
          <xsd:enumeration value="Frankston City Council"/>
          <xsd:enumeration value="Gateway BEET Inc"/>
          <xsd:enumeration value="Gateway Social Support Options Inc."/>
          <xsd:enumeration value="Geelong Ethnic Communities Council Incorporated"/>
          <xsd:enumeration value="Gippsland Employment Skills Training Inc."/>
          <xsd:enumeration value="Glen Eira Adult Learning Centre Inc"/>
          <xsd:enumeration value="Glen Park Community Centre Inc"/>
          <xsd:enumeration value="Glenroy Neighbourhood Learning Centre Inc"/>
          <xsd:enumeration value="Godfrey Street Community House Inc"/>
          <xsd:enumeration value="Goldfields Employment and Learning Centre Inc"/>
          <xsd:enumeration value="Grampians Community Health"/>
          <xsd:enumeration value="Great Ocean Road Health"/>
          <xsd:enumeration value="Haddon Community Learning Centre Inc"/>
          <xsd:enumeration value="Hallam Community Learning Centre Inc"/>
          <xsd:enumeration value="Hampton Community Centre Inc"/>
          <xsd:enumeration value="Hampton Park Care Group Inc"/>
          <xsd:enumeration value="Healesville Living &amp; Learning Centre Inc"/>
          <xsd:enumeration value="Heidelberg Training and Resources Centre Inc"/>
          <xsd:enumeration value="Heyfield Community Resource Centre Inc"/>
          <xsd:enumeration value="Holden Street Neighbourhood House Inc"/>
          <xsd:enumeration value="Horsham Community House Inc"/>
          <xsd:enumeration value="&quot;Hume City Council"/>
          <xsd:enumeration value="Homestead Community &amp; Learning Centre&quot;"/>
          <xsd:enumeration value="Inclusion Melbourne Inc"/>
          <xsd:enumeration value="Inner Melbourne VET Cluster Inc"/>
          <xsd:enumeration value="Japara Neighbourhood House Inc"/>
          <xsd:enumeration value="Jesuit Social Services Limited"/>
          <xsd:enumeration value="Jewish Care (Victoria) Inc."/>
          <xsd:enumeration value="Jika Jika Community Centre Inc"/>
          <xsd:enumeration value="JobCo Employment Services Inc"/>
          <xsd:enumeration value="K.Y.M. (Victoria) Incorporated"/>
          <xsd:enumeration value="Kangaroo Flat Community Group Inc."/>
          <xsd:enumeration value="Karingal St Laurence Limited"/>
          <xsd:enumeration value="Kensington Neighbourhood House Inc"/>
          <xsd:enumeration value="Kerang and District Community Centre Inc."/>
          <xsd:enumeration value="Kerrie Neighbourhood House Inc"/>
          <xsd:enumeration value="Kew Neighbourhood Learning Centre Inc"/>
          <xsd:enumeration value="King Valley Learning Exchange Inc."/>
          <xsd:enumeration value="Kinglake Ranges Neighbourhood House Inc"/>
          <xsd:enumeration value="Kyabram Community and Learning Centre Inc"/>
          <xsd:enumeration value="Kyneton Community &amp; Learning Centre Inc"/>
          <xsd:enumeration value="Lalor Living and Learning Centre Inc"/>
          <xsd:enumeration value="Langwarrin Community Centre Inc"/>
          <xsd:enumeration value="Lara Community Centre Inc"/>
          <xsd:enumeration value="Laurels Education and Training Inc"/>
          <xsd:enumeration value="Laverton Community Integrated Services Inc"/>
          <xsd:enumeration value="Leopold Community and Learning Centre Inc."/>
          <xsd:enumeration value="Link Health and Community Limited"/>
          <xsd:enumeration value="LINK Neighbourhood House Inc"/>
          <xsd:enumeration value="Living and Learning at Ajani Inc."/>
          <xsd:enumeration value="Living Learning Pakenham Inc."/>
          <xsd:enumeration value="Loddon Campaspe Multicultural Services Inc"/>
          <xsd:enumeration value="Longbeach Place Inc"/>
          <xsd:enumeration value="Lyrebird Community Centre Inc."/>
          <xsd:enumeration value="MACE Inc."/>
          <xsd:enumeration value="Macedon Ranges Further Education Centre Inc."/>
          <xsd:enumeration value="MADEC Australia"/>
          <xsd:enumeration value="Maldon Neighbourhood Centre Inc"/>
          <xsd:enumeration value="Mallacoota District Health &amp; Support Service Inc"/>
          <xsd:enumeration value="Manna Gum Community House Inc"/>
          <xsd:enumeration value="Meadow Heights Learning Shop Inc"/>
          <xsd:enumeration value="Melbourne City Mission"/>
          <xsd:enumeration value="Melton South Community Centre Inc"/>
          <xsd:enumeration value="Meredith Community Centre Inc"/>
          <xsd:enumeration value="Merinda Park Learning and Community Centre Inc."/>
          <xsd:enumeration value="Micare Ltd"/>
          <xsd:enumeration value="Migrant Resource Centre, North West Region Inc"/>
          <xsd:enumeration value="MiLife-Victoria Inc"/>
          <xsd:enumeration value="Mill Park Community Services Group Inc"/>
          <xsd:enumeration value="Milpara Community House Inc"/>
          <xsd:enumeration value="Mirrimbeena Aboriginal Education Group Inc"/>
          <xsd:enumeration value="Mitcham Community House Incorporated"/>
          <xsd:enumeration value="&quot;Moe Life-Skills Community Centre Inc"/>
          <xsd:enumeration value="&quot;"/>
          <xsd:enumeration value="Moe Neighbourhood House Inc"/>
          <xsd:enumeration value="Moongala Women's Collective Inc."/>
          <xsd:enumeration value="Mordialloc Neighbourhood House Inc"/>
          <xsd:enumeration value="Mount Beauty Neighbourhood Centre Inc."/>
          <xsd:enumeration value="Mount Eliza Neighbourhood House Inc"/>
          <xsd:enumeration value="Mountain District Women's Co-operative Limited"/>
          <xsd:enumeration value="Murray Adult Community Education – Swan Hill Inc"/>
          <xsd:enumeration value="Murray Human Services Inc"/>
          <xsd:enumeration value="Myrtleford Neighbourhood Centre Inc"/>
          <xsd:enumeration value="Narre Community Learning Centre Inc"/>
          <xsd:enumeration value="Ngwala Willumbong Aboriginal Corporation"/>
          <xsd:enumeration value="Ngwala Willumbong Limited"/>
          <xsd:enumeration value="Nhill Neighbourhood House Learning Centre Inc."/>
          <xsd:enumeration value="&quot;Nillumbik Shire Council"/>
          <xsd:enumeration value="(Living &amp; Learning Nillumbik)&quot;"/>
          <xsd:enumeration value="Noble Park Community Centre Inc."/>
          <xsd:enumeration value="North Carlton Railway Station Neighbourhood House Inc."/>
          <xsd:enumeration value="North Melbourne Language and Learning Inc"/>
          <xsd:enumeration value="North Ringwood Community House Incorporated"/>
          <xsd:enumeration value="North Shepparton Community &amp; Learning Centre Inc"/>
          <xsd:enumeration value="Noweyung Limited"/>
          <xsd:enumeration value="Numurkah Community Learning Centre Inc."/>
          <xsd:enumeration value="Olympic Adult Education Inc."/>
          <xsd:enumeration value="Open Door Neighbourhood House Inc"/>
          <xsd:enumeration value="Orana Neighbourhood House Inc."/>
          <xsd:enumeration value="Orbost Education Centre Incorporated"/>
          <xsd:enumeration value="Otway Health"/>
          <xsd:enumeration value="Outlets Co-operative Neighbourhood House Limited"/>
          <xsd:enumeration value="Outlook (Vic.) Inc."/>
          <xsd:enumeration value="Pangerang Community House Inc."/>
          <xsd:enumeration value="Park Orchards Community House &amp; Learning Centre Inc"/>
          <xsd:enumeration value="Paynesville Neighbourhood Centre Inc"/>
          <xsd:enumeration value="Peninsula Adult Education and Literacy Inc"/>
          <xsd:enumeration value="Peninsula Training and Employment Program Inc"/>
          <xsd:enumeration value="Phillip Island Community And Learning Centre Inc."/>
          <xsd:enumeration value="Pines Learning Inc"/>
          <xsd:enumeration value="Port Fairy Community Group Inc"/>
          <xsd:enumeration value="Port Phillip Community Group Limited"/>
          <xsd:enumeration value="Portland Workskills Inc"/>
          <xsd:enumeration value="Prahran Community Learning Centre Inc"/>
          <xsd:enumeration value="Preston Neighbourhood House Inc"/>
          <xsd:enumeration value="Preston Reservoir Adult Community Education Inc"/>
          <xsd:enumeration value="Pyramid Hill Neighbourhood House"/>
          <xsd:enumeration value="Quantin Binnah Community Centre Inc"/>
          <xsd:enumeration value="Quantum Support Services Inc."/>
          <xsd:enumeration value="Red Cliffs Community Resource Centre Inc"/>
          <xsd:enumeration value="Rejoice Chinese Christian Communications Centre Inc."/>
          <xsd:enumeration value="Resurrection Catholic Church Keysborough"/>
          <xsd:enumeration value="Reynard Street Neighbourhood House Incorporated"/>
          <xsd:enumeration value="Richmond Community Learning Centre Inc"/>
          <xsd:enumeration value="Robinvale Network House Inc"/>
          <xsd:enumeration value="Rosanna Fire Station Community House Inc"/>
          <xsd:enumeration value="Rosewall Neighbourhood Centre Inc."/>
          <xsd:enumeration value="Rowville Neighbourhood Learning Centre Inc"/>
          <xsd:enumeration value="Rural Industries Skill Training Centre Inc"/>
          <xsd:enumeration value="Rushworth Community House Inc"/>
          <xsd:enumeration value="Sale Neighbourhood House Inc"/>
          <xsd:enumeration value="Sandybeach Community Co-operative Society Limited"/>
          <xsd:enumeration value="SCAA Shearer Woolhandler Training Inc"/>
          <xsd:enumeration value="Selby Community House Inc"/>
          <xsd:enumeration value="Shepparton Access"/>
          <xsd:enumeration value="Shepparton Adult and Community Education College Inc"/>
          <xsd:enumeration value="Simpson &amp; District Community Centre Inc"/>
          <xsd:enumeration value="SkillsPlus Ltd"/>
          <xsd:enumeration value="Sorrento Community Centre Inc"/>
          <xsd:enumeration value="South Shepparton Community Centre Inc"/>
          <xsd:enumeration value="Southern Grampians Adult Education Inc"/>
          <xsd:enumeration value="Southern Migrant and Refugee Centre Inc"/>
          <xsd:enumeration value="Southport Community Centre Incorporated"/>
          <xsd:enumeration value="Span Community House Inc."/>
          <xsd:enumeration value="Springdale Neighbourhood Centre Inc"/>
          <xsd:enumeration value="Springvale Indo-Chinese Mutual Assistance Association Inc"/>
          <xsd:enumeration value="Springvale Learning and Activities Centre Incorporated"/>
          <xsd:enumeration value="Springvale Neighbourhood House Inc"/>
          <xsd:enumeration value="St. Arnaud Neighbourhood House Inc"/>
          <xsd:enumeration value="Stawell Neighbourhood House Inc"/>
          <xsd:enumeration value="Sunraysia Mallee Ethnic Communities Council Inc"/>
          <xsd:enumeration value="Sunraysia Regional Consulting"/>
          <xsd:enumeration value="Sussex Neighbourhood House Inc"/>
          <xsd:enumeration value="Swan Hill Neighbourhood House Inc"/>
          <xsd:enumeration value="Task Force Community Agency Inc"/>
          <xsd:enumeration value="Tatura Community House Inc"/>
          <xsd:enumeration value="The Basin Community House Inc"/>
          <xsd:enumeration value="The Centre for Continuing Education Inc"/>
          <xsd:enumeration value="The Centre: Connecting Community In North &amp; West Melbourne Inc"/>
          <xsd:enumeration value="The Kevin Heinze Garden Centre Incorporated"/>
          <xsd:enumeration value="The Old Courthouse Committee of Management Inc"/>
          <xsd:enumeration value="The Onemda Association Inc"/>
          <xsd:enumeration value="The Social Studio Inc"/>
          <xsd:enumeration value="The South Kingsville Community Centre Inc"/>
          <xsd:enumeration value="Tongala Community Activities Centre Inc"/>
          <xsd:enumeration value="Traralgon Neighbourhood Learning House Inc."/>
          <xsd:enumeration value="Trudewind Road Neighbourhood House Inc"/>
          <xsd:enumeration value="United-Spanish Latin American Welfare Centre Inc"/>
          <xsd:enumeration value="Uniting (Victoria and Tasmania) Limited"/>
          <xsd:enumeration value="Upper Beaconsfield Community Centre"/>
          <xsd:enumeration value="Vermont South Community House Incorporated"/>
          <xsd:enumeration value="VICSEG New Futures"/>
          <xsd:enumeration value="Victorian Aboriginal Community Services Association Limited"/>
          <xsd:enumeration value="Victorian Deaf Society"/>
          <xsd:enumeration value="Victorian Vocational Rehabilitation Association"/>
          <xsd:enumeration value="Waminda Inc"/>
          <xsd:enumeration value="Warracknabeal Neighbourhood House and Learning Centre Inc"/>
          <xsd:enumeration value="Warragul Community House Inc"/>
          <xsd:enumeration value="Warrandyte Neighbourhood House"/>
          <xsd:enumeration value="Waverley Adult Literacy Program Inc"/>
          <xsd:enumeration value="Waverley Community Learning Centre Inc"/>
          <xsd:enumeration value="Wedderburn Community House Inc"/>
          <xsd:enumeration value="Wellsprings For Women Incorporated"/>
          <xsd:enumeration value="Wendouree Neighbourhood Centre Inc"/>
          <xsd:enumeration value="Westgate Community Initiatives Group Inc"/>
          <xsd:enumeration value="Whittlesea Community Connections Inc"/>
          <xsd:enumeration value="Whittlesea Community House Inc"/>
          <xsd:enumeration value="Williamstown Community and Education Centre Inc"/>
          <xsd:enumeration value="Winchelsea Community House Incorporated"/>
          <xsd:enumeration value="Wingate Avenue Community Centre Inc"/>
          <xsd:enumeration value="Wonga Park Community Cottage Inc"/>
          <xsd:enumeration value="Workforce Plus Inc."/>
          <xsd:enumeration value="Wycheproof Community Resource Centre Inc"/>
          <xsd:enumeration value="Wyndham Community and Education Centre Inc"/>
          <xsd:enumeration value="Yarraville Community Centre Inc"/>
          <xsd:enumeration value="Yarrawonga Neighbourhood House Inc."/>
          <xsd:enumeration value="Yarrunga Community Centre Inc"/>
          <xsd:enumeration value="Yooralla"/>
          <xsd:enumeration value="Youth Projects Limited"/>
          <xsd:enumeration value="YouthNow Inc"/>
          <xsd:enumeration value="Zoe Support Australia"/>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_EDRMS_Description" ma:index="19" nillable="true" ma:displayName="Document Description" ma:description="" ma:hidden="true" ma:internalName="DET_EDRMS_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0ccf1-19cc-436c-918b-8d6c0cc500c3" elementFormDefault="qualified">
    <xsd:import namespace="http://schemas.microsoft.com/office/2006/documentManagement/types"/>
    <xsd:import namespace="http://schemas.microsoft.com/office/infopath/2007/PartnerControls"/>
    <xsd:element name="TaxCatchAll" ma:index="20" nillable="true" ma:displayName="Taxonomy Catch All Column" ma:description="" ma:hidden="true" ma:list="{41e0dc15-d79c-4eaa-821e-b6c2c5b5cc4b}" ma:internalName="TaxCatchAll" ma:showField="CatchAllData" ma:web="8340ccf1-19cc-436c-918b-8d6c0cc500c3">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description="" ma:hidden="true" ma:list="{41e0dc15-d79c-4eaa-821e-b6c2c5b5cc4b}" ma:internalName="TaxCatchAllLabel" ma:readOnly="true" ma:showField="CatchAllDataLabel" ma:web="8340ccf1-19cc-436c-918b-8d6c0cc50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
    <Synchronization>Asynchronous</Synchronization>
    <Type>10003</Type>
    <SequenceNumber>10000</SequenceNumber>
    <Url/>
    <Assembly>RecordPoint.Active.UI, Version=1.0.0.0, Culture=neutral, PublicKeyToken=d49476ae5b650bf3</Assembly>
    <Class>RecordPoint.Active.UI.Events.WorkflowItemEventReceiver</Class>
    <Data/>
    <Filter/>
  </Receiver>
  <Receiver>
    <Name/>
    <Synchronization>Synchronous</Synchronization>
    <Type>3</Type>
    <SequenceNumber>10000</SequenceNumber>
    <Url/>
    <Assembly>RecordPoint.Active.UI, Version=1.0.0.0, Culture=neutral, PublicKeyToken=d49476ae5b650bf3</Assembly>
    <Class>RecordPoint.Active.UI.Events.WorkflowItemEventReceiver</Class>
    <Data/>
    <Filter/>
  </Receiver>
  <Receiver>
    <Name/>
    <Synchronization>Asynchronous</Synchronization>
    <Type>10009</Type>
    <SequenceNumber>10000</SequenceNumber>
    <Url/>
    <Assembly>RecordPoint.Active.UI, Version=1.0.0.0, Culture=neutral, PublicKeyToken=d49476ae5b650bf3</Assembly>
    <Class>RecordPoint.Active.UI.Events.WorkflowItemEventReceiver</Class>
    <Data/>
    <Filter/>
  </Receiver>
  <Receiver>
    <Name/>
    <Synchronization>Synchronous</Synchronization>
    <Type>9</Type>
    <SequenceNumber>10000</SequenceNumber>
    <Url/>
    <Assembly>RecordPoint.Active.UI, Version=1.0.0.0, Culture=neutral, PublicKeyToken=d49476ae5b650bf3</Assembly>
    <Class>RecordPoint.Active.UI.Events.WorkflowItemEventReceiver</Class>
    <Data/>
    <Filter/>
  </Receiver>
  <Receiver>
    <Name/>
    <Synchronization>Asynchronous</Synchronization>
    <Type>10103</Type>
    <SequenceNumber>10000</SequenceNumber>
    <Url/>
    <Assembly>RecordPoint.Active.UI, Version=1.0.0.0, Culture=neutral, PublicKeyToken=d49476ae5b650bf3</Assembly>
    <Class>RecordPoint.Active.UI.Events.WorkflowListEventReceiver</Class>
    <Data/>
    <Filter/>
  </Receiver>
  <Receiver>
    <Name/>
    <Synchronization>Synchronous</Synchronization>
    <Type>102</Type>
    <SequenceNumber>10000</SequenceNumber>
    <Url/>
    <Assembly>RecordPoint.Active.UI, Version=1.0.0.0, Culture=neutral, PublicKeyToken=d49476ae5b650bf3</Assembly>
    <Class>RecordPoint.Active.UI.Events.WorkflowListEventReceiver</Class>
    <Data/>
    <Filter/>
  </Receiver>
  <Receiver>
    <Name/>
    <Synchronization>Asynchronous</Synchronization>
    <Type>10105</Type>
    <SequenceNumber>10000</SequenceNumber>
    <Url/>
    <Assembly>RecordPoint.Active.UI, Version=1.0.0.0, Culture=neutral, PublicKeyToken=d49476ae5b650bf3</Assembly>
    <Class>RecordPoint.Active.UI.Events.WorkflowListEventReceiver</Class>
    <Data/>
    <Filter/>
  </Receiver>
  <Receiver>
    <Name/>
    <Synchronization>Synchronous</Synchronization>
    <Type>105</Type>
    <SequenceNumber>10000</SequenceNumber>
    <Url/>
    <Assembly>RecordPoint.Active.UI, Version=1.0.0.0, Culture=neutral, PublicKeyToken=d49476ae5b650bf3</Assembly>
    <Class>RecordPoint.Active.UI.Events.WorkflowListEventReceiver</Class>
    <Data/>
    <Filter/>
  </Receiver>
  <Receiver>
    <Name/>
    <Synchronization>Asynchronous</Synchronization>
    <Type>10002</Type>
    <SequenceNumber>10000</SequenceNumber>
    <Url/>
    <Assembly>RecordPoint.Active.UI, Version=1.0.0.0, Culture=neutral, PublicKeyToken=d49476ae5b650bf3</Assembly>
    <Class>RecordPoint.Active.UI.Events.WorkflowItemEventReceiver</Class>
    <Data/>
    <Filter/>
  </Receiver>
  <Receiver>
    <Name/>
    <Synchronization>Synchronous</Synchronization>
    <Type>2</Type>
    <SequenceNumber>10000</SequenceNumber>
    <Url/>
    <Assembly>RecordPoint.Active.UI, Version=1.0.0.0, Culture=neutral, PublicKeyToken=d49476ae5b650bf3</Assembly>
    <Class>RecordPoint.Active.UI.Events.WorkflowItemEventReceiver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axCatchAll xmlns="8340ccf1-19cc-436c-918b-8d6c0cc500c3">
      <Value>101</Value>
      <Value>94</Value>
    </TaxCatchAll>
    <LGA xmlns="483f79c1-66ca-45ce-88f9-109c9a998fd0" xsi:nil="true"/>
    <Project_Name xmlns="483f79c1-66ca-45ce-88f9-109c9a998fd0">General</Project_Name>
    <ACFE_Region xmlns="483f79c1-66ca-45ce-88f9-109c9a998fd0">
      <Value>Central</Value>
    </ACFE_Region>
    <Document_Type_TAG xmlns="483f79c1-66ca-45ce-88f9-109c9a998fd0">Guideline</Document_Type_TAG>
    <Provider_Name xmlns="483f79c1-66ca-45ce-88f9-109c9a998fd0">None</Provider_Name>
    <Program_Name xmlns="483f79c1-66ca-45ce-88f9-109c9a998fd0">2023 ACFE Training Delivery Procurement</Program_Name>
    <Year xmlns="483f79c1-66ca-45ce-88f9-109c9a998fd0">2023</Year>
    <DET_Region xmlns="483f79c1-66ca-45ce-88f9-109c9a998fd0">
      <Value>Central DET</Value>
    </DET_Region>
    <Sector xmlns="483f79c1-66ca-45ce-88f9-109c9a998fd0">Learn Local Sector</Sector>
    <Unit xmlns="483f79c1-66ca-45ce-88f9-109c9a998fd0">Regional Engagement and Support Unit (Central)</Unit>
    <PublishingContactName xmlns="http://schemas.microsoft.com/sharepoint/v3" xsi:nil="true"/>
    <DET_EDRMS_Description xmlns="http://schemas.microsoft.com/Sharepoint/v3" xsi:nil="true"/>
  </documentManagement>
</p:properties>
</file>

<file path=customXml/itemProps1.xml><?xml version="1.0" encoding="utf-8"?>
<ds:datastoreItem xmlns:ds="http://schemas.openxmlformats.org/officeDocument/2006/customXml" ds:itemID="{3B5C4783-5C32-49BA-BFFC-C4BA92099E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83f79c1-66ca-45ce-88f9-109c9a998fd0"/>
    <ds:schemaRef ds:uri="http://schemas.microsoft.com/Sharepoint/v3"/>
    <ds:schemaRef ds:uri="8340ccf1-19cc-436c-918b-8d6c0cc50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B27216-59A0-441B-A876-B027640B449D}">
  <ds:schemaRefs>
    <ds:schemaRef ds:uri="http://schemas.microsoft.com/sharepoint/v3/contenttype/forms"/>
  </ds:schemaRefs>
</ds:datastoreItem>
</file>

<file path=customXml/itemProps3.xml><?xml version="1.0" encoding="utf-8"?>
<ds:datastoreItem xmlns:ds="http://schemas.openxmlformats.org/officeDocument/2006/customXml" ds:itemID="{E6F85661-0A1E-4FB1-A5C5-73D55B2AEC84}">
  <ds:schemaRefs>
    <ds:schemaRef ds:uri="http://schemas.microsoft.com/sharepoint/events"/>
  </ds:schemaRefs>
</ds:datastoreItem>
</file>

<file path=customXml/itemProps4.xml><?xml version="1.0" encoding="utf-8"?>
<ds:datastoreItem xmlns:ds="http://schemas.openxmlformats.org/officeDocument/2006/customXml" ds:itemID="{473BBEEC-6F9C-44CF-81B1-7CB5C187159E}">
  <ds:schemaRefs>
    <ds:schemaRef ds:uri="http://purl.org/dc/elements/1.1/"/>
    <ds:schemaRef ds:uri="http://schemas.microsoft.com/office/infopath/2007/PartnerControls"/>
    <ds:schemaRef ds:uri="http://www.w3.org/XML/1998/namespace"/>
    <ds:schemaRef ds:uri="http://schemas.openxmlformats.org/package/2006/metadata/core-properties"/>
    <ds:schemaRef ds:uri="http://purl.org/dc/dcmitype/"/>
    <ds:schemaRef ds:uri="8340ccf1-19cc-436c-918b-8d6c0cc500c3"/>
    <ds:schemaRef ds:uri="http://purl.org/dc/terms/"/>
    <ds:schemaRef ds:uri="http://schemas.microsoft.com/office/2006/documentManagement/types"/>
    <ds:schemaRef ds:uri="http://schemas.microsoft.com/sharepoint/v3"/>
    <ds:schemaRef ds:uri="http://schemas.microsoft.com/Sharepoint/v3"/>
    <ds:schemaRef ds:uri="483f79c1-66ca-45ce-88f9-109c9a998fd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9950</TotalTime>
  <Words>4034</Words>
  <Application>Microsoft Office PowerPoint</Application>
  <PresentationFormat>On-screen Show (4:3)</PresentationFormat>
  <Paragraphs>417</Paragraphs>
  <Slides>43</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.AppleSystemUIFont</vt:lpstr>
      <vt:lpstr>Arial</vt:lpstr>
      <vt:lpstr>Calibri</vt:lpstr>
      <vt:lpstr>Calibri Light</vt:lpstr>
      <vt:lpstr>Courier New</vt:lpstr>
      <vt:lpstr>Symbol</vt:lpstr>
      <vt:lpstr>Wingdings</vt:lpstr>
      <vt:lpstr>Office Theme</vt:lpstr>
      <vt:lpstr>ADULT, COMMUNITY AND FURTHER EDUCATION BOARD</vt:lpstr>
      <vt:lpstr>ACKNOWLEDGEMENT OF COUNTRY</vt:lpstr>
      <vt:lpstr>WHAT WILL BE COVERED IN TODAY’S SESSION  </vt:lpstr>
      <vt:lpstr>PowerPoint Presentation</vt:lpstr>
      <vt:lpstr>STRATEGIC CONTEXT </vt:lpstr>
      <vt:lpstr>CENTRAL RESOURCES</vt:lpstr>
      <vt:lpstr>COVID-19 </vt:lpstr>
      <vt:lpstr>PowerPoint Presentation</vt:lpstr>
      <vt:lpstr>ACFE BOARD AND REGIONAL COUNCIL ROLES     </vt:lpstr>
      <vt:lpstr>2023 ACFE TRAINING DELIVERY PRIORITIES</vt:lpstr>
      <vt:lpstr>KEY ROLES FOR ACFE TRAINING</vt:lpstr>
      <vt:lpstr>PowerPoint Presentation</vt:lpstr>
      <vt:lpstr>ACFE TRAINING DELIVERY </vt:lpstr>
      <vt:lpstr>THE PRE-ACCREDITED QUALITY FRAMEWORK </vt:lpstr>
      <vt:lpstr>THE PRE-ACCREDITED QUALITY FRAMEWORK</vt:lpstr>
      <vt:lpstr>PowerPoint Presentation</vt:lpstr>
      <vt:lpstr>PROVIDER ELIGIBILITY</vt:lpstr>
      <vt:lpstr>LEARNER ELIGIBILITY</vt:lpstr>
      <vt:lpstr>PROCUREMENT BY EXPRESSION OF INTEREST</vt:lpstr>
      <vt:lpstr>HOW TO APPLY FOR ACFE PROGRAM TRAINING DELIVERY FUNDING </vt:lpstr>
      <vt:lpstr>DELIVERY PLAN</vt:lpstr>
      <vt:lpstr>HOW TO SUBMIT AN EXPRESSION OF INTEREST</vt:lpstr>
      <vt:lpstr>DELIVERY PLAN  TAB 3 - GENERAL PRE-ACCREDITED WORKSHEET</vt:lpstr>
      <vt:lpstr>DELIVERY PLAN  TAB 4 – DIGITAL SKILLS WORKSHEET</vt:lpstr>
      <vt:lpstr>DELIVERY PLAN TAB 2 - SUMMARY</vt:lpstr>
      <vt:lpstr>DELIVERY PLAN ASSISTANCE</vt:lpstr>
      <vt:lpstr>PowerPoint Presentation</vt:lpstr>
      <vt:lpstr>DIGITAL SKILLS</vt:lpstr>
      <vt:lpstr>DIGITAL SKILLS</vt:lpstr>
      <vt:lpstr>PowerPoint Presentation</vt:lpstr>
      <vt:lpstr>GENERAL PRE-ACCREDITED TRAINING</vt:lpstr>
      <vt:lpstr>GENERAL PRE-ACCREDITED TRAINING</vt:lpstr>
      <vt:lpstr>PowerPoint Presentation</vt:lpstr>
      <vt:lpstr>Reporting – acfe TRAINING DELIVERY (SVTS)</vt:lpstr>
      <vt:lpstr>PAYMENTS AND REPORTING SCHEDULE</vt:lpstr>
      <vt:lpstr>PowerPoint Presentation</vt:lpstr>
      <vt:lpstr>REGIONAL FORUMS </vt:lpstr>
      <vt:lpstr>TIMELINES &amp; NEXT STEPS</vt:lpstr>
      <vt:lpstr>NOTIFICATIONS OF OUTCOMES</vt:lpstr>
      <vt:lpstr>PowerPoint Presentation</vt:lpstr>
      <vt:lpstr>PowerPoint Presentation</vt:lpstr>
      <vt:lpstr>CHECK LIST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COMMUNITY AND FURTHER EDUCATION BOARD 2021 PRE-ACCREDITED TRAINING DELIVERY AND  LEARNER ENGAGEMENT A-FRAME PROGRAM (LEAP) EXPRESSION OF INTEREST PROCESS</dc:title>
  <dc:creator>Kene, Effie E</dc:creator>
  <cp:lastModifiedBy>Yariv Field</cp:lastModifiedBy>
  <cp:revision>379</cp:revision>
  <dcterms:created xsi:type="dcterms:W3CDTF">2020-05-01T04:55:02Z</dcterms:created>
  <dcterms:modified xsi:type="dcterms:W3CDTF">2022-08-31T05:40:44Z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0x0101008E762D40846F3A48AA3FDFE2352C3EB5004AB568912628C74288D8702887550F03</vt:lpwstr>
  </property>
  <property fmtid="{D5CDD505-2E9C-101B-9397-08002B2CF9AE}" pid="3" name="RecordPoint_WorkflowType">
    <vt:lpwstr>ActiveSubmitStub</vt:lpwstr>
  </property>
  <property fmtid="{D5CDD505-2E9C-101B-9397-08002B2CF9AE}" pid="4" name="RecordPoint_ActiveItemListId">
    <vt:lpwstr>{483f79c1-66ca-45ce-88f9-109c9a998fd0}</vt:lpwstr>
  </property>
  <property fmtid="{D5CDD505-2E9C-101B-9397-08002B2CF9AE}" pid="5" name="RecordPoint_ActiveItemWebId">
    <vt:lpwstr>{3ed742c5-94af-4432-8895-d50f327830af}</vt:lpwstr>
  </property>
  <property fmtid="{D5CDD505-2E9C-101B-9397-08002B2CF9AE}" pid="6" name="RecordPoint_ActiveItemSiteId">
    <vt:lpwstr>{702d8416-5cfb-418e-b259-4c75e5c77461}</vt:lpwstr>
  </property>
  <property fmtid="{D5CDD505-2E9C-101B-9397-08002B2CF9AE}" pid="7" name="RecordPoint_SubmissionDate">
    <vt:lpwstr/>
  </property>
  <property fmtid="{D5CDD505-2E9C-101B-9397-08002B2CF9AE}" pid="8" name="RecordPoint_ActiveItemMoved">
    <vt:lpwstr/>
  </property>
  <property fmtid="{D5CDD505-2E9C-101B-9397-08002B2CF9AE}" pid="9" name="RecordPoint_RecordFormat">
    <vt:lpwstr/>
  </property>
  <property fmtid="{D5CDD505-2E9C-101B-9397-08002B2CF9AE}" pid="10" name="DEECD_Author">
    <vt:lpwstr>94;#Education|5232e41c-5101-41fe-b638-7d41d1371531</vt:lpwstr>
  </property>
  <property fmtid="{D5CDD505-2E9C-101B-9397-08002B2CF9AE}" pid="11" name="DEECD_ItemType">
    <vt:lpwstr>101;#Page|eb523acf-a821-456c-a76b-7607578309d7</vt:lpwstr>
  </property>
  <property fmtid="{D5CDD505-2E9C-101B-9397-08002B2CF9AE}" pid="12" name="DEECD_SubjectCategory">
    <vt:lpwstr/>
  </property>
  <property fmtid="{D5CDD505-2E9C-101B-9397-08002B2CF9AE}" pid="13" name="DEECD_Audience">
    <vt:lpwstr/>
  </property>
  <property fmtid="{D5CDD505-2E9C-101B-9397-08002B2CF9AE}" pid="14" name="MSIP_Label_7158ebbd-6c5e-441f-bfc9-4eb8c11e3978_Enabled">
    <vt:lpwstr>True</vt:lpwstr>
  </property>
  <property fmtid="{D5CDD505-2E9C-101B-9397-08002B2CF9AE}" pid="15" name="MSIP_Label_7158ebbd-6c5e-441f-bfc9-4eb8c11e3978_SiteId">
    <vt:lpwstr>722ea0be-3e1c-4b11-ad6f-9401d6856e24</vt:lpwstr>
  </property>
  <property fmtid="{D5CDD505-2E9C-101B-9397-08002B2CF9AE}" pid="16" name="MSIP_Label_7158ebbd-6c5e-441f-bfc9-4eb8c11e3978_Owner">
    <vt:lpwstr>marcella.marino@dpc.vic.gov.au</vt:lpwstr>
  </property>
  <property fmtid="{D5CDD505-2E9C-101B-9397-08002B2CF9AE}" pid="17" name="MSIP_Label_7158ebbd-6c5e-441f-bfc9-4eb8c11e3978_SetDate">
    <vt:lpwstr>2020-12-13T22:23:04.0428249Z</vt:lpwstr>
  </property>
  <property fmtid="{D5CDD505-2E9C-101B-9397-08002B2CF9AE}" pid="18" name="MSIP_Label_7158ebbd-6c5e-441f-bfc9-4eb8c11e3978_Name">
    <vt:lpwstr>OFFICIAL</vt:lpwstr>
  </property>
  <property fmtid="{D5CDD505-2E9C-101B-9397-08002B2CF9AE}" pid="19" name="MSIP_Label_7158ebbd-6c5e-441f-bfc9-4eb8c11e3978_Application">
    <vt:lpwstr>Microsoft Azure Information Protection</vt:lpwstr>
  </property>
  <property fmtid="{D5CDD505-2E9C-101B-9397-08002B2CF9AE}" pid="20" name="MSIP_Label_7158ebbd-6c5e-441f-bfc9-4eb8c11e3978_Extended_MSFT_Method">
    <vt:lpwstr>Manual</vt:lpwstr>
  </property>
  <property fmtid="{D5CDD505-2E9C-101B-9397-08002B2CF9AE}" pid="21" name="Sensitivity">
    <vt:lpwstr>OFFICIAL</vt:lpwstr>
  </property>
  <property fmtid="{D5CDD505-2E9C-101B-9397-08002B2CF9AE}" pid="22" name="RecordPoint_ActiveItemUniqueId">
    <vt:lpwstr>{853d3b16-75a6-4ba9-aa03-bcb094e9e1d2}</vt:lpwstr>
  </property>
  <property fmtid="{D5CDD505-2E9C-101B-9397-08002B2CF9AE}" pid="23" name="RecordPoint_RecordNumberSubmitted">
    <vt:lpwstr>R20220473888</vt:lpwstr>
  </property>
  <property fmtid="{D5CDD505-2E9C-101B-9397-08002B2CF9AE}" pid="24" name="RecordPoint_SubmissionCompleted">
    <vt:lpwstr>2022-08-29T20:06:55.7620400+10:00</vt:lpwstr>
  </property>
</Properties>
</file>