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6" r:id="rId2"/>
    <p:sldId id="257" r:id="rId3"/>
    <p:sldId id="268" r:id="rId4"/>
    <p:sldId id="258" r:id="rId5"/>
    <p:sldId id="259" r:id="rId6"/>
    <p:sldId id="260" r:id="rId7"/>
    <p:sldId id="266" r:id="rId8"/>
    <p:sldId id="261" r:id="rId9"/>
    <p:sldId id="262" r:id="rId10"/>
    <p:sldId id="263" r:id="rId11"/>
    <p:sldId id="264" r:id="rId12"/>
    <p:sldId id="267"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21E"/>
    <a:srgbClr val="E95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78"/>
    <p:restoredTop sz="95493"/>
  </p:normalViewPr>
  <p:slideViewPr>
    <p:cSldViewPr snapToGrid="0">
      <p:cViewPr varScale="1">
        <p:scale>
          <a:sx n="61" d="100"/>
          <a:sy n="61" d="100"/>
        </p:scale>
        <p:origin x="4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B8D9-4D8B-0A0B-0E19-C1C0EED84B3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69CCDFF-38C9-BAF9-90B1-ABF40017D8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89BF801-7002-B72F-96A9-C75C7C168148}"/>
              </a:ext>
            </a:extLst>
          </p:cNvPr>
          <p:cNvSpPr>
            <a:spLocks noGrp="1"/>
          </p:cNvSpPr>
          <p:nvPr>
            <p:ph type="dt" sz="half" idx="10"/>
          </p:nvPr>
        </p:nvSpPr>
        <p:spPr>
          <a:xfrm>
            <a:off x="838200" y="6356350"/>
            <a:ext cx="2743200" cy="365125"/>
          </a:xfrm>
          <a:prstGeom prst="rect">
            <a:avLst/>
          </a:prstGeom>
        </p:spPr>
        <p:txBody>
          <a:bodyPr/>
          <a:lstStyle/>
          <a:p>
            <a:fld id="{4BD3DA3D-0C35-C241-84F0-1457564CCEF9}" type="datetimeFigureOut">
              <a:rPr lang="en-US" smtClean="0"/>
              <a:t>12/28/2022</a:t>
            </a:fld>
            <a:endParaRPr lang="en-US"/>
          </a:p>
        </p:txBody>
      </p:sp>
      <p:sp>
        <p:nvSpPr>
          <p:cNvPr id="5" name="Footer Placeholder 4">
            <a:extLst>
              <a:ext uri="{FF2B5EF4-FFF2-40B4-BE49-F238E27FC236}">
                <a16:creationId xmlns:a16="http://schemas.microsoft.com/office/drawing/2014/main" id="{AE10B1F4-FE46-CF80-3513-758EEEEA55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B825C9-35DD-09C6-1DB0-9139FDF40B06}"/>
              </a:ext>
            </a:extLst>
          </p:cNvPr>
          <p:cNvSpPr>
            <a:spLocks noGrp="1"/>
          </p:cNvSpPr>
          <p:nvPr>
            <p:ph type="sldNum" sz="quarter" idx="12"/>
          </p:nvPr>
        </p:nvSpPr>
        <p:spPr>
          <a:xfrm>
            <a:off x="8610600" y="6356350"/>
            <a:ext cx="2743200" cy="365125"/>
          </a:xfrm>
          <a:prstGeom prst="rect">
            <a:avLst/>
          </a:prstGeom>
        </p:spPr>
        <p:txBody>
          <a:bodyPr/>
          <a:lstStyle/>
          <a:p>
            <a:fld id="{205DDC3F-30A0-834A-8C7F-3499AF29F2B8}" type="slidenum">
              <a:rPr lang="en-US" smtClean="0"/>
              <a:t>‹#›</a:t>
            </a:fld>
            <a:endParaRPr lang="en-US"/>
          </a:p>
        </p:txBody>
      </p:sp>
    </p:spTree>
    <p:extLst>
      <p:ext uri="{BB962C8B-B14F-4D97-AF65-F5344CB8AC3E}">
        <p14:creationId xmlns:p14="http://schemas.microsoft.com/office/powerpoint/2010/main" val="224454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1D62F-BC30-2E23-CF89-03B3CD8ABD0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79B6922-3C5D-4C2D-5B46-40AB625DAE0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F563B1-9942-243E-CCC8-31732CE4BC26}"/>
              </a:ext>
            </a:extLst>
          </p:cNvPr>
          <p:cNvSpPr>
            <a:spLocks noGrp="1"/>
          </p:cNvSpPr>
          <p:nvPr>
            <p:ph type="dt" sz="half" idx="10"/>
          </p:nvPr>
        </p:nvSpPr>
        <p:spPr>
          <a:xfrm>
            <a:off x="838200" y="6356350"/>
            <a:ext cx="2743200" cy="365125"/>
          </a:xfrm>
          <a:prstGeom prst="rect">
            <a:avLst/>
          </a:prstGeom>
        </p:spPr>
        <p:txBody>
          <a:bodyPr/>
          <a:lstStyle/>
          <a:p>
            <a:fld id="{4BD3DA3D-0C35-C241-84F0-1457564CCEF9}" type="datetimeFigureOut">
              <a:rPr lang="en-US" smtClean="0"/>
              <a:t>12/28/2022</a:t>
            </a:fld>
            <a:endParaRPr lang="en-US"/>
          </a:p>
        </p:txBody>
      </p:sp>
      <p:sp>
        <p:nvSpPr>
          <p:cNvPr id="5" name="Footer Placeholder 4">
            <a:extLst>
              <a:ext uri="{FF2B5EF4-FFF2-40B4-BE49-F238E27FC236}">
                <a16:creationId xmlns:a16="http://schemas.microsoft.com/office/drawing/2014/main" id="{E16221D2-7CD3-01FA-5F4B-851807C089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F1B7A3-1870-E6BD-34B4-B091F06EA246}"/>
              </a:ext>
            </a:extLst>
          </p:cNvPr>
          <p:cNvSpPr>
            <a:spLocks noGrp="1"/>
          </p:cNvSpPr>
          <p:nvPr>
            <p:ph type="sldNum" sz="quarter" idx="12"/>
          </p:nvPr>
        </p:nvSpPr>
        <p:spPr>
          <a:xfrm>
            <a:off x="8610600" y="6356350"/>
            <a:ext cx="2743200" cy="365125"/>
          </a:xfrm>
          <a:prstGeom prst="rect">
            <a:avLst/>
          </a:prstGeom>
        </p:spPr>
        <p:txBody>
          <a:bodyPr/>
          <a:lstStyle/>
          <a:p>
            <a:fld id="{205DDC3F-30A0-834A-8C7F-3499AF29F2B8}" type="slidenum">
              <a:rPr lang="en-US" smtClean="0"/>
              <a:t>‹#›</a:t>
            </a:fld>
            <a:endParaRPr lang="en-US"/>
          </a:p>
        </p:txBody>
      </p:sp>
    </p:spTree>
    <p:extLst>
      <p:ext uri="{BB962C8B-B14F-4D97-AF65-F5344CB8AC3E}">
        <p14:creationId xmlns:p14="http://schemas.microsoft.com/office/powerpoint/2010/main" val="291448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D7C0C-B06C-5AFE-CC53-370996C25E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C87F534-7E7C-5A06-64DB-D605D97AB24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A8449B-4182-FAC5-8B32-47AE5BAE08C4}"/>
              </a:ext>
            </a:extLst>
          </p:cNvPr>
          <p:cNvSpPr>
            <a:spLocks noGrp="1"/>
          </p:cNvSpPr>
          <p:nvPr>
            <p:ph type="dt" sz="half" idx="10"/>
          </p:nvPr>
        </p:nvSpPr>
        <p:spPr>
          <a:xfrm>
            <a:off x="838200" y="6356350"/>
            <a:ext cx="2743200" cy="365125"/>
          </a:xfrm>
          <a:prstGeom prst="rect">
            <a:avLst/>
          </a:prstGeom>
        </p:spPr>
        <p:txBody>
          <a:bodyPr/>
          <a:lstStyle/>
          <a:p>
            <a:fld id="{4BD3DA3D-0C35-C241-84F0-1457564CCEF9}" type="datetimeFigureOut">
              <a:rPr lang="en-US" smtClean="0"/>
              <a:t>12/28/2022</a:t>
            </a:fld>
            <a:endParaRPr lang="en-US"/>
          </a:p>
        </p:txBody>
      </p:sp>
      <p:sp>
        <p:nvSpPr>
          <p:cNvPr id="5" name="Footer Placeholder 4">
            <a:extLst>
              <a:ext uri="{FF2B5EF4-FFF2-40B4-BE49-F238E27FC236}">
                <a16:creationId xmlns:a16="http://schemas.microsoft.com/office/drawing/2014/main" id="{2D35A856-2EEF-BEF4-D4F8-3EF015285C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3BEC6F-6B48-CD36-60AD-D32C732C79C3}"/>
              </a:ext>
            </a:extLst>
          </p:cNvPr>
          <p:cNvSpPr>
            <a:spLocks noGrp="1"/>
          </p:cNvSpPr>
          <p:nvPr>
            <p:ph type="sldNum" sz="quarter" idx="12"/>
          </p:nvPr>
        </p:nvSpPr>
        <p:spPr>
          <a:xfrm>
            <a:off x="8610600" y="6356350"/>
            <a:ext cx="2743200" cy="365125"/>
          </a:xfrm>
          <a:prstGeom prst="rect">
            <a:avLst/>
          </a:prstGeom>
        </p:spPr>
        <p:txBody>
          <a:bodyPr/>
          <a:lstStyle/>
          <a:p>
            <a:fld id="{205DDC3F-30A0-834A-8C7F-3499AF29F2B8}" type="slidenum">
              <a:rPr lang="en-US" smtClean="0"/>
              <a:t>‹#›</a:t>
            </a:fld>
            <a:endParaRPr lang="en-US"/>
          </a:p>
        </p:txBody>
      </p:sp>
    </p:spTree>
    <p:extLst>
      <p:ext uri="{BB962C8B-B14F-4D97-AF65-F5344CB8AC3E}">
        <p14:creationId xmlns:p14="http://schemas.microsoft.com/office/powerpoint/2010/main" val="142966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E899-715D-4588-5DAF-79344D3B44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C35076E-9045-DFBF-99DC-0E010966C0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Shape&#10;&#10;Description automatically generated with medium confidence">
            <a:extLst>
              <a:ext uri="{FF2B5EF4-FFF2-40B4-BE49-F238E27FC236}">
                <a16:creationId xmlns:a16="http://schemas.microsoft.com/office/drawing/2014/main" id="{1CAE2786-02F2-3E53-EB66-E5ED94FBC7A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706351" y="5944841"/>
            <a:ext cx="962762" cy="548033"/>
          </a:xfrm>
          <a:prstGeom prst="rect">
            <a:avLst/>
          </a:prstGeom>
        </p:spPr>
      </p:pic>
    </p:spTree>
    <p:extLst>
      <p:ext uri="{BB962C8B-B14F-4D97-AF65-F5344CB8AC3E}">
        <p14:creationId xmlns:p14="http://schemas.microsoft.com/office/powerpoint/2010/main" val="195114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D9D6-C914-9ECF-A46E-1D63EC9A5E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1F0560B-8EB6-D737-010E-6BD45708E6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1F8F8EC-B51E-78C6-861E-A9EEA08C8670}"/>
              </a:ext>
            </a:extLst>
          </p:cNvPr>
          <p:cNvSpPr>
            <a:spLocks noGrp="1"/>
          </p:cNvSpPr>
          <p:nvPr>
            <p:ph type="dt" sz="half" idx="10"/>
          </p:nvPr>
        </p:nvSpPr>
        <p:spPr>
          <a:xfrm>
            <a:off x="838200" y="6356350"/>
            <a:ext cx="2743200" cy="365125"/>
          </a:xfrm>
          <a:prstGeom prst="rect">
            <a:avLst/>
          </a:prstGeom>
        </p:spPr>
        <p:txBody>
          <a:bodyPr/>
          <a:lstStyle/>
          <a:p>
            <a:fld id="{4BD3DA3D-0C35-C241-84F0-1457564CCEF9}" type="datetimeFigureOut">
              <a:rPr lang="en-US" smtClean="0"/>
              <a:t>12/28/2022</a:t>
            </a:fld>
            <a:endParaRPr lang="en-US"/>
          </a:p>
        </p:txBody>
      </p:sp>
      <p:sp>
        <p:nvSpPr>
          <p:cNvPr id="5" name="Footer Placeholder 4">
            <a:extLst>
              <a:ext uri="{FF2B5EF4-FFF2-40B4-BE49-F238E27FC236}">
                <a16:creationId xmlns:a16="http://schemas.microsoft.com/office/drawing/2014/main" id="{33B5EB7C-9B6D-5F56-6FBE-EE70787599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18ECF3-09E6-E5E5-CC98-1565D46792F8}"/>
              </a:ext>
            </a:extLst>
          </p:cNvPr>
          <p:cNvSpPr>
            <a:spLocks noGrp="1"/>
          </p:cNvSpPr>
          <p:nvPr>
            <p:ph type="sldNum" sz="quarter" idx="12"/>
          </p:nvPr>
        </p:nvSpPr>
        <p:spPr>
          <a:xfrm>
            <a:off x="8610600" y="6356350"/>
            <a:ext cx="2743200" cy="365125"/>
          </a:xfrm>
          <a:prstGeom prst="rect">
            <a:avLst/>
          </a:prstGeom>
        </p:spPr>
        <p:txBody>
          <a:bodyPr/>
          <a:lstStyle/>
          <a:p>
            <a:fld id="{205DDC3F-30A0-834A-8C7F-3499AF29F2B8}" type="slidenum">
              <a:rPr lang="en-US" smtClean="0"/>
              <a:t>‹#›</a:t>
            </a:fld>
            <a:endParaRPr lang="en-US"/>
          </a:p>
        </p:txBody>
      </p:sp>
    </p:spTree>
    <p:extLst>
      <p:ext uri="{BB962C8B-B14F-4D97-AF65-F5344CB8AC3E}">
        <p14:creationId xmlns:p14="http://schemas.microsoft.com/office/powerpoint/2010/main" val="70257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C31EA-51BF-296C-890A-07679FCEAFE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8DCDAE8-161A-BEA0-2B01-80B46B33A71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478180B-B56B-F452-4BC9-A4BEEE1B009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7C64D0F-7DE3-793B-F612-2DCBCF26F62C}"/>
              </a:ext>
            </a:extLst>
          </p:cNvPr>
          <p:cNvSpPr>
            <a:spLocks noGrp="1"/>
          </p:cNvSpPr>
          <p:nvPr>
            <p:ph type="dt" sz="half" idx="10"/>
          </p:nvPr>
        </p:nvSpPr>
        <p:spPr>
          <a:xfrm>
            <a:off x="838200" y="6356350"/>
            <a:ext cx="2743200" cy="365125"/>
          </a:xfrm>
          <a:prstGeom prst="rect">
            <a:avLst/>
          </a:prstGeom>
        </p:spPr>
        <p:txBody>
          <a:bodyPr/>
          <a:lstStyle/>
          <a:p>
            <a:fld id="{4BD3DA3D-0C35-C241-84F0-1457564CCEF9}" type="datetimeFigureOut">
              <a:rPr lang="en-US" smtClean="0"/>
              <a:t>12/28/2022</a:t>
            </a:fld>
            <a:endParaRPr lang="en-US"/>
          </a:p>
        </p:txBody>
      </p:sp>
      <p:sp>
        <p:nvSpPr>
          <p:cNvPr id="6" name="Footer Placeholder 5">
            <a:extLst>
              <a:ext uri="{FF2B5EF4-FFF2-40B4-BE49-F238E27FC236}">
                <a16:creationId xmlns:a16="http://schemas.microsoft.com/office/drawing/2014/main" id="{2B95D894-6CD5-C766-982C-B722AEFF81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75C4CB-D537-ACB5-8A62-965A85E097BB}"/>
              </a:ext>
            </a:extLst>
          </p:cNvPr>
          <p:cNvSpPr>
            <a:spLocks noGrp="1"/>
          </p:cNvSpPr>
          <p:nvPr>
            <p:ph type="sldNum" sz="quarter" idx="12"/>
          </p:nvPr>
        </p:nvSpPr>
        <p:spPr>
          <a:xfrm>
            <a:off x="8610600" y="6356350"/>
            <a:ext cx="2743200" cy="365125"/>
          </a:xfrm>
          <a:prstGeom prst="rect">
            <a:avLst/>
          </a:prstGeom>
        </p:spPr>
        <p:txBody>
          <a:bodyPr/>
          <a:lstStyle/>
          <a:p>
            <a:fld id="{205DDC3F-30A0-834A-8C7F-3499AF29F2B8}" type="slidenum">
              <a:rPr lang="en-US" smtClean="0"/>
              <a:t>‹#›</a:t>
            </a:fld>
            <a:endParaRPr lang="en-US"/>
          </a:p>
        </p:txBody>
      </p:sp>
    </p:spTree>
    <p:extLst>
      <p:ext uri="{BB962C8B-B14F-4D97-AF65-F5344CB8AC3E}">
        <p14:creationId xmlns:p14="http://schemas.microsoft.com/office/powerpoint/2010/main" val="14431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9C00-4125-BDBF-DF9D-D6933492396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3EA3DDA-DC4B-7518-1F1A-627AEF0B5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FE90BC-9220-2FED-D860-20322AA9F48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3E27C-BF97-6402-E7D8-0809A76115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67748AA-7EBB-4648-3E86-DFCA6BCE666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BDE8553-7CEF-2AF7-531A-C1EFB573B90A}"/>
              </a:ext>
            </a:extLst>
          </p:cNvPr>
          <p:cNvSpPr>
            <a:spLocks noGrp="1"/>
          </p:cNvSpPr>
          <p:nvPr>
            <p:ph type="dt" sz="half" idx="10"/>
          </p:nvPr>
        </p:nvSpPr>
        <p:spPr>
          <a:xfrm>
            <a:off x="838200" y="6356350"/>
            <a:ext cx="2743200" cy="365125"/>
          </a:xfrm>
          <a:prstGeom prst="rect">
            <a:avLst/>
          </a:prstGeom>
        </p:spPr>
        <p:txBody>
          <a:bodyPr/>
          <a:lstStyle/>
          <a:p>
            <a:fld id="{4BD3DA3D-0C35-C241-84F0-1457564CCEF9}" type="datetimeFigureOut">
              <a:rPr lang="en-US" smtClean="0"/>
              <a:t>12/28/2022</a:t>
            </a:fld>
            <a:endParaRPr lang="en-US"/>
          </a:p>
        </p:txBody>
      </p:sp>
      <p:sp>
        <p:nvSpPr>
          <p:cNvPr id="8" name="Footer Placeholder 7">
            <a:extLst>
              <a:ext uri="{FF2B5EF4-FFF2-40B4-BE49-F238E27FC236}">
                <a16:creationId xmlns:a16="http://schemas.microsoft.com/office/drawing/2014/main" id="{80EC1E89-7AF9-698A-9E55-E32C6779B8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2DE5D89-0E6C-5A1B-2BE4-488A2038F246}"/>
              </a:ext>
            </a:extLst>
          </p:cNvPr>
          <p:cNvSpPr>
            <a:spLocks noGrp="1"/>
          </p:cNvSpPr>
          <p:nvPr>
            <p:ph type="sldNum" sz="quarter" idx="12"/>
          </p:nvPr>
        </p:nvSpPr>
        <p:spPr>
          <a:xfrm>
            <a:off x="8610600" y="6356350"/>
            <a:ext cx="2743200" cy="365125"/>
          </a:xfrm>
          <a:prstGeom prst="rect">
            <a:avLst/>
          </a:prstGeom>
        </p:spPr>
        <p:txBody>
          <a:bodyPr/>
          <a:lstStyle/>
          <a:p>
            <a:fld id="{205DDC3F-30A0-834A-8C7F-3499AF29F2B8}" type="slidenum">
              <a:rPr lang="en-US" smtClean="0"/>
              <a:t>‹#›</a:t>
            </a:fld>
            <a:endParaRPr lang="en-US"/>
          </a:p>
        </p:txBody>
      </p:sp>
    </p:spTree>
    <p:extLst>
      <p:ext uri="{BB962C8B-B14F-4D97-AF65-F5344CB8AC3E}">
        <p14:creationId xmlns:p14="http://schemas.microsoft.com/office/powerpoint/2010/main" val="317940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B29D-35EC-27CF-6A1E-E62AC33D397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83FAA28-F5BE-16C2-E7BD-C4FCA5367297}"/>
              </a:ext>
            </a:extLst>
          </p:cNvPr>
          <p:cNvSpPr>
            <a:spLocks noGrp="1"/>
          </p:cNvSpPr>
          <p:nvPr>
            <p:ph type="dt" sz="half" idx="10"/>
          </p:nvPr>
        </p:nvSpPr>
        <p:spPr>
          <a:xfrm>
            <a:off x="838200" y="6356350"/>
            <a:ext cx="2743200" cy="365125"/>
          </a:xfrm>
          <a:prstGeom prst="rect">
            <a:avLst/>
          </a:prstGeom>
        </p:spPr>
        <p:txBody>
          <a:bodyPr/>
          <a:lstStyle/>
          <a:p>
            <a:fld id="{4BD3DA3D-0C35-C241-84F0-1457564CCEF9}" type="datetimeFigureOut">
              <a:rPr lang="en-US" smtClean="0"/>
              <a:t>12/28/2022</a:t>
            </a:fld>
            <a:endParaRPr lang="en-US"/>
          </a:p>
        </p:txBody>
      </p:sp>
      <p:sp>
        <p:nvSpPr>
          <p:cNvPr id="4" name="Footer Placeholder 3">
            <a:extLst>
              <a:ext uri="{FF2B5EF4-FFF2-40B4-BE49-F238E27FC236}">
                <a16:creationId xmlns:a16="http://schemas.microsoft.com/office/drawing/2014/main" id="{6B35B5A1-641C-DE31-26F1-0360DEF341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A9BF3AA-E6BF-1C22-DC11-A84910E94947}"/>
              </a:ext>
            </a:extLst>
          </p:cNvPr>
          <p:cNvSpPr>
            <a:spLocks noGrp="1"/>
          </p:cNvSpPr>
          <p:nvPr>
            <p:ph type="sldNum" sz="quarter" idx="12"/>
          </p:nvPr>
        </p:nvSpPr>
        <p:spPr>
          <a:xfrm>
            <a:off x="8610600" y="6356350"/>
            <a:ext cx="2743200" cy="365125"/>
          </a:xfrm>
          <a:prstGeom prst="rect">
            <a:avLst/>
          </a:prstGeom>
        </p:spPr>
        <p:txBody>
          <a:bodyPr/>
          <a:lstStyle/>
          <a:p>
            <a:fld id="{205DDC3F-30A0-834A-8C7F-3499AF29F2B8}" type="slidenum">
              <a:rPr lang="en-US" smtClean="0"/>
              <a:t>‹#›</a:t>
            </a:fld>
            <a:endParaRPr lang="en-US"/>
          </a:p>
        </p:txBody>
      </p:sp>
    </p:spTree>
    <p:extLst>
      <p:ext uri="{BB962C8B-B14F-4D97-AF65-F5344CB8AC3E}">
        <p14:creationId xmlns:p14="http://schemas.microsoft.com/office/powerpoint/2010/main" val="418276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1E31E3-93E8-2C1F-1302-A98B1228D44C}"/>
              </a:ext>
            </a:extLst>
          </p:cNvPr>
          <p:cNvSpPr>
            <a:spLocks noGrp="1"/>
          </p:cNvSpPr>
          <p:nvPr>
            <p:ph type="dt" sz="half" idx="10"/>
          </p:nvPr>
        </p:nvSpPr>
        <p:spPr>
          <a:xfrm>
            <a:off x="838200" y="6356350"/>
            <a:ext cx="2743200" cy="365125"/>
          </a:xfrm>
          <a:prstGeom prst="rect">
            <a:avLst/>
          </a:prstGeom>
        </p:spPr>
        <p:txBody>
          <a:bodyPr/>
          <a:lstStyle/>
          <a:p>
            <a:fld id="{4BD3DA3D-0C35-C241-84F0-1457564CCEF9}" type="datetimeFigureOut">
              <a:rPr lang="en-US" smtClean="0"/>
              <a:t>12/28/2022</a:t>
            </a:fld>
            <a:endParaRPr lang="en-US"/>
          </a:p>
        </p:txBody>
      </p:sp>
      <p:sp>
        <p:nvSpPr>
          <p:cNvPr id="3" name="Footer Placeholder 2">
            <a:extLst>
              <a:ext uri="{FF2B5EF4-FFF2-40B4-BE49-F238E27FC236}">
                <a16:creationId xmlns:a16="http://schemas.microsoft.com/office/drawing/2014/main" id="{CDCA97CE-F671-3D52-98A1-D1621019C0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F517DC6-D8FC-63D7-895F-AA2A5DB8F3F6}"/>
              </a:ext>
            </a:extLst>
          </p:cNvPr>
          <p:cNvSpPr>
            <a:spLocks noGrp="1"/>
          </p:cNvSpPr>
          <p:nvPr>
            <p:ph type="sldNum" sz="quarter" idx="12"/>
          </p:nvPr>
        </p:nvSpPr>
        <p:spPr>
          <a:xfrm>
            <a:off x="8610600" y="6356350"/>
            <a:ext cx="2743200" cy="365125"/>
          </a:xfrm>
          <a:prstGeom prst="rect">
            <a:avLst/>
          </a:prstGeom>
        </p:spPr>
        <p:txBody>
          <a:bodyPr/>
          <a:lstStyle/>
          <a:p>
            <a:fld id="{205DDC3F-30A0-834A-8C7F-3499AF29F2B8}" type="slidenum">
              <a:rPr lang="en-US" smtClean="0"/>
              <a:t>‹#›</a:t>
            </a:fld>
            <a:endParaRPr lang="en-US"/>
          </a:p>
        </p:txBody>
      </p:sp>
    </p:spTree>
    <p:extLst>
      <p:ext uri="{BB962C8B-B14F-4D97-AF65-F5344CB8AC3E}">
        <p14:creationId xmlns:p14="http://schemas.microsoft.com/office/powerpoint/2010/main" val="245294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2AE7D-EBF6-FDA9-4A5A-E1FE75076B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5472633-C404-F551-C66A-B0B451A73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7A21BDF-611F-6CE1-4BA1-02A5C7F1A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AD6795-F4DE-818F-ABAE-B45DF623DA1E}"/>
              </a:ext>
            </a:extLst>
          </p:cNvPr>
          <p:cNvSpPr>
            <a:spLocks noGrp="1"/>
          </p:cNvSpPr>
          <p:nvPr>
            <p:ph type="dt" sz="half" idx="10"/>
          </p:nvPr>
        </p:nvSpPr>
        <p:spPr>
          <a:xfrm>
            <a:off x="838200" y="6356350"/>
            <a:ext cx="2743200" cy="365125"/>
          </a:xfrm>
          <a:prstGeom prst="rect">
            <a:avLst/>
          </a:prstGeom>
        </p:spPr>
        <p:txBody>
          <a:bodyPr/>
          <a:lstStyle/>
          <a:p>
            <a:fld id="{4BD3DA3D-0C35-C241-84F0-1457564CCEF9}" type="datetimeFigureOut">
              <a:rPr lang="en-US" smtClean="0"/>
              <a:t>12/28/2022</a:t>
            </a:fld>
            <a:endParaRPr lang="en-US"/>
          </a:p>
        </p:txBody>
      </p:sp>
      <p:sp>
        <p:nvSpPr>
          <p:cNvPr id="6" name="Footer Placeholder 5">
            <a:extLst>
              <a:ext uri="{FF2B5EF4-FFF2-40B4-BE49-F238E27FC236}">
                <a16:creationId xmlns:a16="http://schemas.microsoft.com/office/drawing/2014/main" id="{A4B48F1D-9FD2-DBB0-9363-F8FAA8666A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506FCF5-71E4-5C86-3079-05ED2589EDE8}"/>
              </a:ext>
            </a:extLst>
          </p:cNvPr>
          <p:cNvSpPr>
            <a:spLocks noGrp="1"/>
          </p:cNvSpPr>
          <p:nvPr>
            <p:ph type="sldNum" sz="quarter" idx="12"/>
          </p:nvPr>
        </p:nvSpPr>
        <p:spPr>
          <a:xfrm>
            <a:off x="8610600" y="6356350"/>
            <a:ext cx="2743200" cy="365125"/>
          </a:xfrm>
          <a:prstGeom prst="rect">
            <a:avLst/>
          </a:prstGeom>
        </p:spPr>
        <p:txBody>
          <a:bodyPr/>
          <a:lstStyle/>
          <a:p>
            <a:fld id="{205DDC3F-30A0-834A-8C7F-3499AF29F2B8}" type="slidenum">
              <a:rPr lang="en-US" smtClean="0"/>
              <a:t>‹#›</a:t>
            </a:fld>
            <a:endParaRPr lang="en-US"/>
          </a:p>
        </p:txBody>
      </p:sp>
    </p:spTree>
    <p:extLst>
      <p:ext uri="{BB962C8B-B14F-4D97-AF65-F5344CB8AC3E}">
        <p14:creationId xmlns:p14="http://schemas.microsoft.com/office/powerpoint/2010/main" val="379990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40CF-0D5A-A942-4FC1-126D0297C4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F95E1D-0EB8-BFBD-6B3A-8E0CC9F71B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9218B3-2D74-7F96-4B4C-E21877F60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789300-2AE5-D207-4C25-92E48CD78F08}"/>
              </a:ext>
            </a:extLst>
          </p:cNvPr>
          <p:cNvSpPr>
            <a:spLocks noGrp="1"/>
          </p:cNvSpPr>
          <p:nvPr>
            <p:ph type="dt" sz="half" idx="10"/>
          </p:nvPr>
        </p:nvSpPr>
        <p:spPr>
          <a:xfrm>
            <a:off x="838200" y="6356350"/>
            <a:ext cx="2743200" cy="365125"/>
          </a:xfrm>
          <a:prstGeom prst="rect">
            <a:avLst/>
          </a:prstGeom>
        </p:spPr>
        <p:txBody>
          <a:bodyPr/>
          <a:lstStyle/>
          <a:p>
            <a:fld id="{4BD3DA3D-0C35-C241-84F0-1457564CCEF9}" type="datetimeFigureOut">
              <a:rPr lang="en-US" smtClean="0"/>
              <a:t>12/28/2022</a:t>
            </a:fld>
            <a:endParaRPr lang="en-US"/>
          </a:p>
        </p:txBody>
      </p:sp>
      <p:sp>
        <p:nvSpPr>
          <p:cNvPr id="6" name="Footer Placeholder 5">
            <a:extLst>
              <a:ext uri="{FF2B5EF4-FFF2-40B4-BE49-F238E27FC236}">
                <a16:creationId xmlns:a16="http://schemas.microsoft.com/office/drawing/2014/main" id="{33A24C7A-7F83-759E-4DA1-53554AFE7C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7EB01C-C812-59BF-041E-D5E695ED73B4}"/>
              </a:ext>
            </a:extLst>
          </p:cNvPr>
          <p:cNvSpPr>
            <a:spLocks noGrp="1"/>
          </p:cNvSpPr>
          <p:nvPr>
            <p:ph type="sldNum" sz="quarter" idx="12"/>
          </p:nvPr>
        </p:nvSpPr>
        <p:spPr>
          <a:xfrm>
            <a:off x="8610600" y="6356350"/>
            <a:ext cx="2743200" cy="365125"/>
          </a:xfrm>
          <a:prstGeom prst="rect">
            <a:avLst/>
          </a:prstGeom>
        </p:spPr>
        <p:txBody>
          <a:bodyPr/>
          <a:lstStyle/>
          <a:p>
            <a:fld id="{205DDC3F-30A0-834A-8C7F-3499AF29F2B8}" type="slidenum">
              <a:rPr lang="en-US" smtClean="0"/>
              <a:t>‹#›</a:t>
            </a:fld>
            <a:endParaRPr lang="en-US"/>
          </a:p>
        </p:txBody>
      </p:sp>
    </p:spTree>
    <p:extLst>
      <p:ext uri="{BB962C8B-B14F-4D97-AF65-F5344CB8AC3E}">
        <p14:creationId xmlns:p14="http://schemas.microsoft.com/office/powerpoint/2010/main" val="42670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957247-CEF1-3D87-2CB3-9D7435DD95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F16D014-CE86-2120-1AC6-307967FD60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6178F404-116E-4A3B-AB3D-287F7C9AB9F3}"/>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3930643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IC"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IC"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IC"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IC"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police.vic.gov.au/police-assistance-line-and-online-report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egalaid.vic.gov.au/speak-us-your-language" TargetMode="External"/><Relationship Id="rId2" Type="http://schemas.openxmlformats.org/officeDocument/2006/relationships/hyperlink" Target="http://www.legalaid.vic.gov.au/contactus" TargetMode="External"/><Relationship Id="rId1" Type="http://schemas.openxmlformats.org/officeDocument/2006/relationships/slideLayout" Target="../slideLayouts/slideLayout2.xml"/><Relationship Id="rId4" Type="http://schemas.openxmlformats.org/officeDocument/2006/relationships/hyperlink" Target="http://www.liv.asn.au/Web/Content/For_the_Public/Referral/Referral_Search.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legislation.vic.gov.au/as-made/acts/summary-offences-amendment-nazi-symbol-prohibition-act-2022" TargetMode="External"/><Relationship Id="rId2" Type="http://schemas.openxmlformats.org/officeDocument/2006/relationships/hyperlink" Target="https://www.vic.gov.au/fact-sheet-nazi-symbol-prohibition" TargetMode="External"/><Relationship Id="rId1" Type="http://schemas.openxmlformats.org/officeDocument/2006/relationships/slideLayout" Target="../slideLayouts/slideLayout2.xml"/><Relationship Id="rId4" Type="http://schemas.openxmlformats.org/officeDocument/2006/relationships/hyperlink" Target="https://tinyurl.com/bdvayfb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jfif"/><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20F30-0EF9-F76C-8E20-ABA476156090}"/>
              </a:ext>
            </a:extLst>
          </p:cNvPr>
          <p:cNvSpPr/>
          <p:nvPr/>
        </p:nvSpPr>
        <p:spPr>
          <a:xfrm>
            <a:off x="783760" y="3886120"/>
            <a:ext cx="7093415" cy="698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BB2E94C-8FF8-CC2B-715B-5A4009239D9F}"/>
              </a:ext>
            </a:extLst>
          </p:cNvPr>
          <p:cNvSpPr/>
          <p:nvPr/>
        </p:nvSpPr>
        <p:spPr>
          <a:xfrm>
            <a:off x="783758" y="2143125"/>
            <a:ext cx="10995865" cy="1619811"/>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F9399B-0D67-1F9E-27DE-90B9FD986DE8}"/>
              </a:ext>
            </a:extLst>
          </p:cNvPr>
          <p:cNvSpPr>
            <a:spLocks noGrp="1"/>
          </p:cNvSpPr>
          <p:nvPr>
            <p:ph type="ctrTitle"/>
          </p:nvPr>
        </p:nvSpPr>
        <p:spPr>
          <a:xfrm>
            <a:off x="994077" y="2677714"/>
            <a:ext cx="10295472" cy="984739"/>
          </a:xfrm>
        </p:spPr>
        <p:txBody>
          <a:bodyPr>
            <a:noAutofit/>
          </a:bodyPr>
          <a:lstStyle/>
          <a:p>
            <a:pPr algn="l"/>
            <a:r>
              <a:rPr lang="en-US" sz="4800" dirty="0">
                <a:solidFill>
                  <a:schemeClr val="bg1"/>
                </a:solidFill>
                <a:latin typeface="VIC" pitchFamily="2" charset="77"/>
              </a:rPr>
              <a:t>About the Nazi </a:t>
            </a:r>
            <a:r>
              <a:rPr lang="en-US" sz="4800" b="1" dirty="0">
                <a:solidFill>
                  <a:schemeClr val="bg1"/>
                </a:solidFill>
              </a:rPr>
              <a:t>Hakenkreuz </a:t>
            </a:r>
            <a:r>
              <a:rPr lang="en-US" sz="4800" dirty="0">
                <a:solidFill>
                  <a:schemeClr val="bg1"/>
                </a:solidFill>
                <a:latin typeface="VIC" pitchFamily="2" charset="77"/>
              </a:rPr>
              <a:t>symbol ban</a:t>
            </a:r>
          </a:p>
        </p:txBody>
      </p:sp>
      <p:sp>
        <p:nvSpPr>
          <p:cNvPr id="3" name="Subtitle 2">
            <a:extLst>
              <a:ext uri="{FF2B5EF4-FFF2-40B4-BE49-F238E27FC236}">
                <a16:creationId xmlns:a16="http://schemas.microsoft.com/office/drawing/2014/main" id="{3D0648F3-DCAA-B002-86CE-B12F6A417B2B}"/>
              </a:ext>
            </a:extLst>
          </p:cNvPr>
          <p:cNvSpPr>
            <a:spLocks noGrp="1"/>
          </p:cNvSpPr>
          <p:nvPr>
            <p:ph type="subTitle" idx="1"/>
          </p:nvPr>
        </p:nvSpPr>
        <p:spPr>
          <a:xfrm>
            <a:off x="955425" y="4061683"/>
            <a:ext cx="10123806" cy="381835"/>
          </a:xfrm>
        </p:spPr>
        <p:txBody>
          <a:bodyPr>
            <a:noAutofit/>
          </a:bodyPr>
          <a:lstStyle/>
          <a:p>
            <a:pPr algn="l"/>
            <a:r>
              <a:rPr lang="en-US" sz="2800" b="1" dirty="0">
                <a:solidFill>
                  <a:schemeClr val="bg1"/>
                </a:solidFill>
              </a:rPr>
              <a:t>Key information on the new legislation</a:t>
            </a:r>
          </a:p>
        </p:txBody>
      </p:sp>
      <p:pic>
        <p:nvPicPr>
          <p:cNvPr id="10" name="Picture 9" descr="Shape&#10;&#10;Description automatically generated with medium confidence">
            <a:extLst>
              <a:ext uri="{FF2B5EF4-FFF2-40B4-BE49-F238E27FC236}">
                <a16:creationId xmlns:a16="http://schemas.microsoft.com/office/drawing/2014/main" id="{1300E554-B681-16FF-277F-37809DFB0CA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177670" y="5521702"/>
            <a:ext cx="1230571" cy="700478"/>
          </a:xfrm>
          <a:prstGeom prst="rect">
            <a:avLst/>
          </a:prstGeom>
        </p:spPr>
      </p:pic>
    </p:spTree>
    <p:extLst>
      <p:ext uri="{BB962C8B-B14F-4D97-AF65-F5344CB8AC3E}">
        <p14:creationId xmlns:p14="http://schemas.microsoft.com/office/powerpoint/2010/main" val="366540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31FD4-E878-148E-6B52-DEA85CAB07FF}"/>
              </a:ext>
            </a:extLst>
          </p:cNvPr>
          <p:cNvSpPr>
            <a:spLocks noGrp="1"/>
          </p:cNvSpPr>
          <p:nvPr>
            <p:ph idx="1"/>
          </p:nvPr>
        </p:nvSpPr>
        <p:spPr>
          <a:xfrm>
            <a:off x="838200" y="2518858"/>
            <a:ext cx="10515600" cy="4351338"/>
          </a:xfrm>
        </p:spPr>
        <p:txBody>
          <a:bodyPr>
            <a:normAutofit/>
          </a:bodyPr>
          <a:lstStyle/>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Police can speak with members of the community for the purpose of confirming the display is for genuine religious and cultural use, which is permitted by the new law. </a:t>
            </a:r>
          </a:p>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Victoria Police has developed guidance for its members regarding the new law. This guidance highlights that the new offences are only intended to apply to displays associated with the Nazi ideology.</a:t>
            </a:r>
          </a:p>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If Victoria Police receive a complaint that someone might be breaking the law, they may investigate and speak to the person who has been reported for displaying the Nazi Hakenkreuz symbol.</a:t>
            </a:r>
          </a:p>
          <a:p>
            <a:pPr marL="0" lvl="0" indent="0">
              <a:lnSpc>
                <a:spcPct val="115000"/>
              </a:lnSpc>
              <a:spcAft>
                <a:spcPts val="200"/>
              </a:spcAft>
              <a:buNone/>
            </a:pPr>
            <a:endParaRPr lang="en-AU" sz="1800" dirty="0">
              <a:effectLst/>
              <a:latin typeface="VIC" pitchFamily="2" charset="77"/>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EC52C28E-F329-514A-7949-2CF079BDAD9B}"/>
              </a:ext>
            </a:extLst>
          </p:cNvPr>
          <p:cNvSpPr/>
          <p:nvPr/>
        </p:nvSpPr>
        <p:spPr>
          <a:xfrm>
            <a:off x="838200" y="526850"/>
            <a:ext cx="9068810" cy="743150"/>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627C87E-5938-AB6C-1424-A969F0D42DA7}"/>
              </a:ext>
            </a:extLst>
          </p:cNvPr>
          <p:cNvSpPr txBox="1">
            <a:spLocks/>
          </p:cNvSpPr>
          <p:nvPr/>
        </p:nvSpPr>
        <p:spPr>
          <a:xfrm>
            <a:off x="939800" y="582124"/>
            <a:ext cx="9068810" cy="743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a:lstStyle>
          <a:p>
            <a:r>
              <a:rPr lang="en-US" sz="3600" dirty="0">
                <a:solidFill>
                  <a:schemeClr val="bg1"/>
                </a:solidFill>
                <a:ea typeface="BM HANNA 11yrs old OTF" panose="020B0600000101010101" pitchFamily="34" charset="-127"/>
              </a:rPr>
              <a:t>Will police approach me if I display the</a:t>
            </a:r>
          </a:p>
        </p:txBody>
      </p:sp>
      <p:sp>
        <p:nvSpPr>
          <p:cNvPr id="11" name="Rectangle 10">
            <a:extLst>
              <a:ext uri="{FF2B5EF4-FFF2-40B4-BE49-F238E27FC236}">
                <a16:creationId xmlns:a16="http://schemas.microsoft.com/office/drawing/2014/main" id="{88E2C494-625B-4927-67BE-71F9C887FF7B}"/>
              </a:ext>
            </a:extLst>
          </p:cNvPr>
          <p:cNvSpPr/>
          <p:nvPr/>
        </p:nvSpPr>
        <p:spPr>
          <a:xfrm>
            <a:off x="838200" y="1365050"/>
            <a:ext cx="4267200" cy="743150"/>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9C9FABB4-2B75-1F56-36DB-79A9BC1D8703}"/>
              </a:ext>
            </a:extLst>
          </p:cNvPr>
          <p:cNvSpPr txBox="1">
            <a:spLocks/>
          </p:cNvSpPr>
          <p:nvPr/>
        </p:nvSpPr>
        <p:spPr>
          <a:xfrm>
            <a:off x="939800" y="1420324"/>
            <a:ext cx="9068810" cy="743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a:lstStyle>
          <a:p>
            <a:r>
              <a:rPr lang="en-US" sz="3600" dirty="0">
                <a:solidFill>
                  <a:schemeClr val="bg1"/>
                </a:solidFill>
                <a:ea typeface="BM HANNA 11yrs old OTF" panose="020B0600000101010101" pitchFamily="34" charset="-127"/>
              </a:rPr>
              <a:t>sacred Swastika?</a:t>
            </a:r>
          </a:p>
        </p:txBody>
      </p:sp>
    </p:spTree>
    <p:extLst>
      <p:ext uri="{BB962C8B-B14F-4D97-AF65-F5344CB8AC3E}">
        <p14:creationId xmlns:p14="http://schemas.microsoft.com/office/powerpoint/2010/main" val="88728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31FD4-E878-148E-6B52-DEA85CAB07FF}"/>
              </a:ext>
            </a:extLst>
          </p:cNvPr>
          <p:cNvSpPr>
            <a:spLocks noGrp="1"/>
          </p:cNvSpPr>
          <p:nvPr>
            <p:ph idx="1"/>
          </p:nvPr>
        </p:nvSpPr>
        <p:spPr>
          <a:xfrm>
            <a:off x="838200" y="2506662"/>
            <a:ext cx="10515600" cy="4351338"/>
          </a:xfrm>
        </p:spPr>
        <p:txBody>
          <a:bodyPr>
            <a:normAutofit/>
          </a:bodyPr>
          <a:lstStyle/>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If you want to report a display of the Nazi Hakenkreuz symbol to police, you can: </a:t>
            </a:r>
          </a:p>
          <a:p>
            <a:pPr>
              <a:lnSpc>
                <a:spcPct val="115000"/>
              </a:lnSpc>
              <a:spcAft>
                <a:spcPts val="200"/>
              </a:spcAft>
            </a:pPr>
            <a:r>
              <a:rPr lang="en-AU" sz="1800" dirty="0">
                <a:effectLst/>
                <a:latin typeface="VIC" pitchFamily="2" charset="77"/>
                <a:ea typeface="Calibri" panose="020F0502020204030204" pitchFamily="34" charset="0"/>
                <a:cs typeface="Calibri" panose="020F0502020204030204" pitchFamily="34" charset="0"/>
              </a:rPr>
              <a:t>Call the Police Assistance Line on 131 444</a:t>
            </a:r>
          </a:p>
          <a:p>
            <a:pPr>
              <a:lnSpc>
                <a:spcPct val="115000"/>
              </a:lnSpc>
              <a:spcAft>
                <a:spcPts val="200"/>
              </a:spcAft>
            </a:pPr>
            <a:r>
              <a:rPr lang="en-AU" sz="1800" dirty="0">
                <a:effectLst/>
                <a:latin typeface="VIC" pitchFamily="2" charset="77"/>
                <a:ea typeface="Calibri" panose="020F0502020204030204" pitchFamily="34" charset="0"/>
                <a:cs typeface="Calibri" panose="020F0502020204030204" pitchFamily="34" charset="0"/>
              </a:rPr>
              <a:t>Report online via Police Assistance Line and Online Reporting (</a:t>
            </a:r>
            <a:r>
              <a:rPr lang="en-AU" sz="1800" dirty="0">
                <a:effectLst/>
                <a:latin typeface="VIC" pitchFamily="2" charset="77"/>
                <a:ea typeface="Calibri" panose="020F0502020204030204" pitchFamily="34" charset="0"/>
                <a:cs typeface="Calibri" panose="020F0502020204030204" pitchFamily="34" charset="0"/>
                <a:hlinkClick r:id="rId2"/>
              </a:rPr>
              <a:t>www.police.vic.gov.au/police-assistance-line-and-online-reporting</a:t>
            </a:r>
            <a:r>
              <a:rPr lang="en-AU" sz="1800" dirty="0">
                <a:effectLst/>
                <a:latin typeface="VIC" pitchFamily="2" charset="77"/>
                <a:ea typeface="Calibri" panose="020F0502020204030204" pitchFamily="34" charset="0"/>
                <a:cs typeface="Calibri" panose="020F0502020204030204" pitchFamily="34" charset="0"/>
              </a:rPr>
              <a:t>)</a:t>
            </a:r>
          </a:p>
          <a:p>
            <a:pPr>
              <a:lnSpc>
                <a:spcPct val="115000"/>
              </a:lnSpc>
              <a:spcAft>
                <a:spcPts val="200"/>
              </a:spcAft>
            </a:pPr>
            <a:r>
              <a:rPr lang="en-AU" sz="1800" dirty="0">
                <a:effectLst/>
                <a:latin typeface="VIC" pitchFamily="2" charset="77"/>
                <a:ea typeface="Calibri" panose="020F0502020204030204" pitchFamily="34" charset="0"/>
                <a:cs typeface="Calibri" panose="020F0502020204030204" pitchFamily="34" charset="0"/>
              </a:rPr>
              <a:t>Call Crime Stoppers on 1800 333 000, or </a:t>
            </a:r>
          </a:p>
          <a:p>
            <a:pPr>
              <a:lnSpc>
                <a:spcPct val="115000"/>
              </a:lnSpc>
              <a:spcAft>
                <a:spcPts val="200"/>
              </a:spcAft>
            </a:pPr>
            <a:r>
              <a:rPr lang="en-AU" sz="1800" dirty="0">
                <a:effectLst/>
                <a:latin typeface="VIC" pitchFamily="2" charset="77"/>
                <a:ea typeface="Calibri" panose="020F0502020204030204" pitchFamily="34" charset="0"/>
                <a:cs typeface="Calibri" panose="020F0502020204030204" pitchFamily="34" charset="0"/>
              </a:rPr>
              <a:t>Contact your local police station. </a:t>
            </a:r>
          </a:p>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If it is an emergency, please call Triple Zero (000).</a:t>
            </a:r>
          </a:p>
          <a:p>
            <a:pPr marL="0" lvl="0" indent="0">
              <a:lnSpc>
                <a:spcPct val="115000"/>
              </a:lnSpc>
              <a:spcAft>
                <a:spcPts val="200"/>
              </a:spcAft>
              <a:buNone/>
            </a:pPr>
            <a:endParaRPr lang="en-AU" sz="1800" dirty="0">
              <a:effectLst/>
              <a:latin typeface="VIC" pitchFamily="2" charset="77"/>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7D05E3FE-2A4B-8C86-31B1-3A2C596CA479}"/>
              </a:ext>
            </a:extLst>
          </p:cNvPr>
          <p:cNvSpPr/>
          <p:nvPr/>
        </p:nvSpPr>
        <p:spPr>
          <a:xfrm>
            <a:off x="838200" y="526850"/>
            <a:ext cx="8509000" cy="743150"/>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B5F5D5D-4A1F-9B0D-630D-FB16BD5AF250}"/>
              </a:ext>
            </a:extLst>
          </p:cNvPr>
          <p:cNvSpPr txBox="1">
            <a:spLocks/>
          </p:cNvSpPr>
          <p:nvPr/>
        </p:nvSpPr>
        <p:spPr>
          <a:xfrm>
            <a:off x="939800" y="582124"/>
            <a:ext cx="9068810" cy="743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a:lstStyle>
          <a:p>
            <a:r>
              <a:rPr lang="en-US" sz="3600" dirty="0">
                <a:solidFill>
                  <a:schemeClr val="bg1"/>
                </a:solidFill>
                <a:ea typeface="BM HANNA 11yrs old OTF" panose="020B0600000101010101" pitchFamily="34" charset="-127"/>
              </a:rPr>
              <a:t>How do I report a display of the Nazi</a:t>
            </a:r>
          </a:p>
        </p:txBody>
      </p:sp>
      <p:sp>
        <p:nvSpPr>
          <p:cNvPr id="6" name="Rectangle 5">
            <a:extLst>
              <a:ext uri="{FF2B5EF4-FFF2-40B4-BE49-F238E27FC236}">
                <a16:creationId xmlns:a16="http://schemas.microsoft.com/office/drawing/2014/main" id="{9C4B8B2E-DBD1-12DA-D4FC-069BC5CD216E}"/>
              </a:ext>
            </a:extLst>
          </p:cNvPr>
          <p:cNvSpPr/>
          <p:nvPr/>
        </p:nvSpPr>
        <p:spPr>
          <a:xfrm>
            <a:off x="838200" y="1365050"/>
            <a:ext cx="5037083" cy="743150"/>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003E50-1F7D-7BC1-E429-4DB0ADB50A9F}"/>
              </a:ext>
            </a:extLst>
          </p:cNvPr>
          <p:cNvSpPr txBox="1">
            <a:spLocks/>
          </p:cNvSpPr>
          <p:nvPr/>
        </p:nvSpPr>
        <p:spPr>
          <a:xfrm>
            <a:off x="939800" y="1420324"/>
            <a:ext cx="9068810" cy="743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a:lstStyle>
          <a:p>
            <a:r>
              <a:rPr lang="en-US" sz="3600" dirty="0">
                <a:solidFill>
                  <a:schemeClr val="bg1"/>
                </a:solidFill>
                <a:ea typeface="BM HANNA 11yrs old OTF" panose="020B0600000101010101" pitchFamily="34" charset="-127"/>
              </a:rPr>
              <a:t>Hakenkreuz symbol?</a:t>
            </a:r>
          </a:p>
        </p:txBody>
      </p:sp>
    </p:spTree>
    <p:extLst>
      <p:ext uri="{BB962C8B-B14F-4D97-AF65-F5344CB8AC3E}">
        <p14:creationId xmlns:p14="http://schemas.microsoft.com/office/powerpoint/2010/main" val="94712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31FD4-E878-148E-6B52-DEA85CAB07FF}"/>
              </a:ext>
            </a:extLst>
          </p:cNvPr>
          <p:cNvSpPr>
            <a:spLocks noGrp="1"/>
          </p:cNvSpPr>
          <p:nvPr>
            <p:ph idx="1"/>
          </p:nvPr>
        </p:nvSpPr>
        <p:spPr>
          <a:xfrm>
            <a:off x="838200" y="2506662"/>
            <a:ext cx="10515600" cy="4351338"/>
          </a:xfrm>
        </p:spPr>
        <p:txBody>
          <a:bodyPr>
            <a:normAutofit/>
          </a:bodyPr>
          <a:lstStyle/>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You can get advice or find a lawyer through the services listed below.</a:t>
            </a:r>
          </a:p>
          <a:p>
            <a:pPr>
              <a:lnSpc>
                <a:spcPct val="115000"/>
              </a:lnSpc>
              <a:spcAft>
                <a:spcPts val="200"/>
              </a:spcAft>
            </a:pPr>
            <a:r>
              <a:rPr lang="en-AU" sz="1800" b="1" dirty="0">
                <a:effectLst/>
                <a:latin typeface="VIC" pitchFamily="2" charset="77"/>
                <a:ea typeface="Calibri" panose="020F0502020204030204" pitchFamily="34" charset="0"/>
                <a:cs typeface="Calibri" panose="020F0502020204030204" pitchFamily="34" charset="0"/>
              </a:rPr>
              <a:t>Victoria Legal Aid </a:t>
            </a:r>
            <a:r>
              <a:rPr lang="en-AU" sz="1800" dirty="0">
                <a:effectLst/>
                <a:latin typeface="VIC" pitchFamily="2" charset="77"/>
                <a:ea typeface="Calibri" panose="020F0502020204030204" pitchFamily="34" charset="0"/>
                <a:cs typeface="Calibri" panose="020F0502020204030204" pitchFamily="34" charset="0"/>
              </a:rPr>
              <a:t>provides free legal advice to individuals on a range of matters. </a:t>
            </a:r>
            <a:r>
              <a:rPr lang="en-AU" sz="1800" dirty="0">
                <a:ea typeface="Calibri" panose="020F0502020204030204" pitchFamily="34" charset="0"/>
                <a:cs typeface="Calibri" panose="020F0502020204030204" pitchFamily="34" charset="0"/>
              </a:rPr>
              <a:t>Visit the </a:t>
            </a:r>
            <a:r>
              <a:rPr lang="en-AU" sz="1800" u="sng" dirty="0">
                <a:ea typeface="Calibri" panose="020F0502020204030204" pitchFamily="34" charset="0"/>
                <a:cs typeface="Calibri" panose="020F0502020204030204" pitchFamily="34" charset="0"/>
              </a:rPr>
              <a:t>Victoria Legal Aid website </a:t>
            </a:r>
            <a:r>
              <a:rPr lang="en-AU" sz="1800" dirty="0">
                <a:ea typeface="Calibri" panose="020F0502020204030204" pitchFamily="34" charset="0"/>
                <a:cs typeface="Calibri" panose="020F0502020204030204" pitchFamily="34" charset="0"/>
              </a:rPr>
              <a:t>(</a:t>
            </a:r>
            <a:r>
              <a:rPr lang="en-AU" sz="1800" dirty="0">
                <a:ea typeface="Calibri" panose="020F0502020204030204" pitchFamily="34" charset="0"/>
                <a:cs typeface="Calibri" panose="020F0502020204030204" pitchFamily="34" charset="0"/>
                <a:hlinkClick r:id="rId2"/>
              </a:rPr>
              <a:t>www.legalaid.vic.gov.au/contact-us</a:t>
            </a:r>
            <a:r>
              <a:rPr lang="en-AU" sz="1800" dirty="0">
                <a:ea typeface="Calibri" panose="020F0502020204030204" pitchFamily="34" charset="0"/>
                <a:cs typeface="Calibri" panose="020F0502020204030204" pitchFamily="34" charset="0"/>
              </a:rPr>
              <a:t>) or call on 1300 792 387 (Monday to Friday 8.00 AM – 6.00 PM). Phone help is available in languages other than English – visit Speak us in your language (</a:t>
            </a:r>
            <a:r>
              <a:rPr lang="en-AU" sz="1800" dirty="0">
                <a:ea typeface="Calibri" panose="020F0502020204030204" pitchFamily="34" charset="0"/>
                <a:cs typeface="Calibri" panose="020F0502020204030204" pitchFamily="34" charset="0"/>
                <a:hlinkClick r:id="rId3"/>
              </a:rPr>
              <a:t>www.legalaid.vic.gov.au/speak-us-your-language</a:t>
            </a:r>
            <a:r>
              <a:rPr lang="en-AU" sz="1800" dirty="0">
                <a:ea typeface="Calibri" panose="020F0502020204030204" pitchFamily="34" charset="0"/>
                <a:cs typeface="Calibri" panose="020F0502020204030204" pitchFamily="34" charset="0"/>
              </a:rPr>
              <a:t>) to find out more.</a:t>
            </a:r>
            <a:endParaRPr lang="en-AU" sz="1800" dirty="0">
              <a:effectLst/>
              <a:latin typeface="VIC" pitchFamily="2" charset="77"/>
              <a:ea typeface="Calibri" panose="020F0502020204030204" pitchFamily="34" charset="0"/>
              <a:cs typeface="Calibri" panose="020F0502020204030204" pitchFamily="34" charset="0"/>
            </a:endParaRPr>
          </a:p>
          <a:p>
            <a:pPr>
              <a:lnSpc>
                <a:spcPct val="115000"/>
              </a:lnSpc>
              <a:spcAft>
                <a:spcPts val="200"/>
              </a:spcAft>
            </a:pPr>
            <a:r>
              <a:rPr lang="en-AU" sz="1800" dirty="0">
                <a:effectLst/>
                <a:latin typeface="VIC" pitchFamily="2" charset="77"/>
                <a:ea typeface="Calibri" panose="020F0502020204030204" pitchFamily="34" charset="0"/>
                <a:cs typeface="Calibri" panose="020F0502020204030204" pitchFamily="34" charset="0"/>
              </a:rPr>
              <a:t>The </a:t>
            </a:r>
            <a:r>
              <a:rPr lang="en-AU" sz="1800" b="1" dirty="0">
                <a:ea typeface="Calibri" panose="020F0502020204030204" pitchFamily="34" charset="0"/>
                <a:cs typeface="Calibri" panose="020F0502020204030204" pitchFamily="34" charset="0"/>
              </a:rPr>
              <a:t>Law Institute of Victoria (LIV)</a:t>
            </a:r>
            <a:r>
              <a:rPr lang="en-AU" sz="1800" dirty="0">
                <a:ea typeface="Calibri" panose="020F0502020204030204" pitchFamily="34" charset="0"/>
                <a:cs typeface="Calibri" panose="020F0502020204030204" pitchFamily="34" charset="0"/>
              </a:rPr>
              <a:t> Legal Referral Service can help you find the right lawyer. Visit </a:t>
            </a:r>
            <a:r>
              <a:rPr lang="en-AU" sz="1800" u="sng" dirty="0">
                <a:ea typeface="Calibri" panose="020F0502020204030204" pitchFamily="34" charset="0"/>
                <a:cs typeface="Calibri" panose="020F0502020204030204" pitchFamily="34" charset="0"/>
              </a:rPr>
              <a:t>Find Your Lawyer Referral Service</a:t>
            </a:r>
            <a:r>
              <a:rPr lang="en-AU" sz="1800" dirty="0">
                <a:ea typeface="Calibri" panose="020F0502020204030204" pitchFamily="34" charset="0"/>
                <a:cs typeface="Calibri" panose="020F0502020204030204" pitchFamily="34" charset="0"/>
              </a:rPr>
              <a:t> (</a:t>
            </a:r>
            <a:r>
              <a:rPr lang="en-AU" sz="1800" dirty="0">
                <a:ea typeface="Calibri" panose="020F0502020204030204" pitchFamily="34" charset="0"/>
                <a:cs typeface="Calibri" panose="020F0502020204030204" pitchFamily="34" charset="0"/>
                <a:hlinkClick r:id="rId4"/>
              </a:rPr>
              <a:t>www.liv.asn.au/Web/Content/For_the_Public/Referral/Referral_Search.aspx</a:t>
            </a:r>
            <a:r>
              <a:rPr lang="en-AU" sz="1800" dirty="0">
                <a:ea typeface="Calibri" panose="020F0502020204030204" pitchFamily="34" charset="0"/>
                <a:cs typeface="Calibri" panose="020F0502020204030204" pitchFamily="34" charset="0"/>
              </a:rPr>
              <a:t>) online or call 9607 9550 (Monday to Friday 9.00 AM – 5.00 PM)</a:t>
            </a:r>
            <a:endParaRPr lang="en-AU" sz="1800" dirty="0">
              <a:effectLst/>
              <a:latin typeface="VIC" pitchFamily="2" charset="77"/>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7D05E3FE-2A4B-8C86-31B1-3A2C596CA479}"/>
              </a:ext>
            </a:extLst>
          </p:cNvPr>
          <p:cNvSpPr/>
          <p:nvPr/>
        </p:nvSpPr>
        <p:spPr>
          <a:xfrm>
            <a:off x="838200" y="526850"/>
            <a:ext cx="9417424" cy="743150"/>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B5F5D5D-4A1F-9B0D-630D-FB16BD5AF250}"/>
              </a:ext>
            </a:extLst>
          </p:cNvPr>
          <p:cNvSpPr txBox="1">
            <a:spLocks/>
          </p:cNvSpPr>
          <p:nvPr/>
        </p:nvSpPr>
        <p:spPr>
          <a:xfrm>
            <a:off x="939800" y="582124"/>
            <a:ext cx="9068810" cy="743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a:lstStyle>
          <a:p>
            <a:r>
              <a:rPr lang="en-US" sz="3600" dirty="0">
                <a:solidFill>
                  <a:schemeClr val="bg1"/>
                </a:solidFill>
                <a:ea typeface="BM HANNA 11yrs old OTF" panose="020B0600000101010101" pitchFamily="34" charset="-127"/>
              </a:rPr>
              <a:t>Who can give me legal advice about</a:t>
            </a:r>
          </a:p>
        </p:txBody>
      </p:sp>
      <p:sp>
        <p:nvSpPr>
          <p:cNvPr id="6" name="Rectangle 5">
            <a:extLst>
              <a:ext uri="{FF2B5EF4-FFF2-40B4-BE49-F238E27FC236}">
                <a16:creationId xmlns:a16="http://schemas.microsoft.com/office/drawing/2014/main" id="{9C4B8B2E-DBD1-12DA-D4FC-069BC5CD216E}"/>
              </a:ext>
            </a:extLst>
          </p:cNvPr>
          <p:cNvSpPr/>
          <p:nvPr/>
        </p:nvSpPr>
        <p:spPr>
          <a:xfrm>
            <a:off x="838198" y="1365050"/>
            <a:ext cx="7559568" cy="743150"/>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003E50-1F7D-7BC1-E429-4DB0ADB50A9F}"/>
              </a:ext>
            </a:extLst>
          </p:cNvPr>
          <p:cNvSpPr txBox="1">
            <a:spLocks/>
          </p:cNvSpPr>
          <p:nvPr/>
        </p:nvSpPr>
        <p:spPr>
          <a:xfrm>
            <a:off x="939800" y="1420324"/>
            <a:ext cx="9068810" cy="743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a:lstStyle>
          <a:p>
            <a:r>
              <a:rPr lang="en-US" sz="3600" dirty="0">
                <a:solidFill>
                  <a:schemeClr val="bg1"/>
                </a:solidFill>
                <a:ea typeface="BM HANNA 11yrs old OTF" panose="020B0600000101010101" pitchFamily="34" charset="-127"/>
              </a:rPr>
              <a:t>displaying the sacred Swastika?</a:t>
            </a:r>
          </a:p>
        </p:txBody>
      </p:sp>
    </p:spTree>
    <p:extLst>
      <p:ext uri="{BB962C8B-B14F-4D97-AF65-F5344CB8AC3E}">
        <p14:creationId xmlns:p14="http://schemas.microsoft.com/office/powerpoint/2010/main" val="217246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31FD4-E878-148E-6B52-DEA85CAB07FF}"/>
              </a:ext>
            </a:extLst>
          </p:cNvPr>
          <p:cNvSpPr>
            <a:spLocks noGrp="1"/>
          </p:cNvSpPr>
          <p:nvPr>
            <p:ph idx="1"/>
          </p:nvPr>
        </p:nvSpPr>
        <p:spPr/>
        <p:txBody>
          <a:bodyPr>
            <a:normAutofit/>
          </a:bodyPr>
          <a:lstStyle/>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Learn more about the legislation below:</a:t>
            </a:r>
          </a:p>
          <a:p>
            <a:pPr>
              <a:lnSpc>
                <a:spcPct val="115000"/>
              </a:lnSpc>
              <a:spcAft>
                <a:spcPts val="200"/>
              </a:spcAft>
            </a:pPr>
            <a:r>
              <a:rPr lang="en-AU" sz="1800" dirty="0">
                <a:effectLst/>
                <a:latin typeface="VIC" pitchFamily="2" charset="77"/>
                <a:ea typeface="Calibri" panose="020F0502020204030204" pitchFamily="34" charset="0"/>
                <a:cs typeface="Calibri" panose="020F0502020204030204" pitchFamily="34" charset="0"/>
              </a:rPr>
              <a:t>Victorian Government fact sheet (</a:t>
            </a:r>
            <a:r>
              <a:rPr lang="en-AU" sz="1800" dirty="0">
                <a:effectLst/>
                <a:latin typeface="VIC" pitchFamily="2" charset="77"/>
                <a:ea typeface="Calibri" panose="020F0502020204030204" pitchFamily="34" charset="0"/>
                <a:cs typeface="Calibri" panose="020F0502020204030204" pitchFamily="34" charset="0"/>
                <a:hlinkClick r:id="rId2"/>
              </a:rPr>
              <a:t>www.vic.gov.au/fact-sheet-nazi-symbol-prohibition</a:t>
            </a:r>
            <a:r>
              <a:rPr lang="en-AU" sz="1800" dirty="0">
                <a:effectLst/>
                <a:latin typeface="VIC" pitchFamily="2" charset="77"/>
                <a:ea typeface="Calibri" panose="020F0502020204030204" pitchFamily="34" charset="0"/>
                <a:cs typeface="Calibri" panose="020F0502020204030204" pitchFamily="34" charset="0"/>
              </a:rPr>
              <a:t>)</a:t>
            </a:r>
          </a:p>
          <a:p>
            <a:pPr>
              <a:lnSpc>
                <a:spcPct val="115000"/>
              </a:lnSpc>
              <a:spcAft>
                <a:spcPts val="200"/>
              </a:spcAft>
            </a:pPr>
            <a:r>
              <a:rPr lang="en-AU" sz="1800" dirty="0">
                <a:effectLst/>
                <a:latin typeface="VIC" pitchFamily="2" charset="77"/>
                <a:ea typeface="Calibri" panose="020F0502020204030204" pitchFamily="34" charset="0"/>
                <a:cs typeface="Calibri" panose="020F0502020204030204" pitchFamily="34" charset="0"/>
              </a:rPr>
              <a:t>Summary Offences Amendment (Nazi Symbol Prohibition) Act 2022 (</a:t>
            </a:r>
            <a:r>
              <a:rPr lang="en-AU" sz="1800" dirty="0">
                <a:effectLst/>
                <a:latin typeface="VIC" pitchFamily="2" charset="77"/>
                <a:ea typeface="Calibri" panose="020F0502020204030204" pitchFamily="34" charset="0"/>
                <a:cs typeface="Calibri" panose="020F0502020204030204" pitchFamily="34" charset="0"/>
                <a:hlinkClick r:id="rId3"/>
              </a:rPr>
              <a:t>www.legislation.vic.gov.au/as-made/acts/summary-offences-amendment-nazi-symbol-prohibition-act-2022</a:t>
            </a:r>
            <a:r>
              <a:rPr lang="en-AU" sz="1800" dirty="0">
                <a:effectLst/>
                <a:latin typeface="VIC" pitchFamily="2" charset="77"/>
                <a:ea typeface="Calibri" panose="020F0502020204030204" pitchFamily="34" charset="0"/>
                <a:cs typeface="Calibri" panose="020F0502020204030204" pitchFamily="34" charset="0"/>
              </a:rPr>
              <a:t>)</a:t>
            </a:r>
          </a:p>
          <a:p>
            <a:pPr>
              <a:lnSpc>
                <a:spcPct val="115000"/>
              </a:lnSpc>
              <a:spcAft>
                <a:spcPts val="200"/>
              </a:spcAft>
            </a:pPr>
            <a:r>
              <a:rPr lang="en-AU" sz="1800" dirty="0">
                <a:effectLst/>
                <a:latin typeface="VIC" pitchFamily="2" charset="77"/>
                <a:ea typeface="Calibri" panose="020F0502020204030204" pitchFamily="34" charset="0"/>
                <a:cs typeface="Calibri" panose="020F0502020204030204" pitchFamily="34" charset="0"/>
              </a:rPr>
              <a:t>Second Reading </a:t>
            </a:r>
            <a:r>
              <a:rPr lang="en-AU" sz="1800">
                <a:effectLst/>
                <a:latin typeface="VIC" pitchFamily="2" charset="77"/>
                <a:ea typeface="Calibri" panose="020F0502020204030204" pitchFamily="34" charset="0"/>
                <a:cs typeface="Calibri" panose="020F0502020204030204" pitchFamily="34" charset="0"/>
              </a:rPr>
              <a:t>Speech (</a:t>
            </a:r>
            <a:r>
              <a:rPr lang="en-AU" sz="1800">
                <a:effectLst/>
                <a:latin typeface="VIC" pitchFamily="2" charset="77"/>
                <a:ea typeface="Calibri" panose="020F0502020204030204" pitchFamily="34" charset="0"/>
                <a:cs typeface="Calibri" panose="020F0502020204030204" pitchFamily="34" charset="0"/>
                <a:hlinkClick r:id="rId4"/>
              </a:rPr>
              <a:t>https://tinyurl.com/bdvayfb9</a:t>
            </a:r>
            <a:r>
              <a:rPr lang="en-AU" sz="1800">
                <a:ea typeface="Calibri" panose="020F0502020204030204" pitchFamily="34" charset="0"/>
                <a:cs typeface="Calibri" panose="020F0502020204030204" pitchFamily="34" charset="0"/>
              </a:rPr>
              <a:t>)</a:t>
            </a:r>
            <a:endParaRPr lang="en-AU" sz="1800" dirty="0">
              <a:effectLst/>
              <a:latin typeface="VIC" pitchFamily="2" charset="77"/>
              <a:ea typeface="Calibri" panose="020F0502020204030204" pitchFamily="34" charset="0"/>
              <a:cs typeface="Calibri" panose="020F0502020204030204" pitchFamily="34" charset="0"/>
            </a:endParaRPr>
          </a:p>
          <a:p>
            <a:pPr>
              <a:lnSpc>
                <a:spcPct val="115000"/>
              </a:lnSpc>
              <a:spcAft>
                <a:spcPts val="200"/>
              </a:spcAft>
            </a:pPr>
            <a:endParaRPr lang="en-AU" sz="1800" dirty="0">
              <a:effectLst/>
              <a:latin typeface="VIC" pitchFamily="2" charset="77"/>
              <a:ea typeface="Calibri" panose="020F0502020204030204" pitchFamily="34" charset="0"/>
              <a:cs typeface="Calibri" panose="020F0502020204030204" pitchFamily="34" charset="0"/>
            </a:endParaRPr>
          </a:p>
          <a:p>
            <a:pPr marL="0" lvl="0" indent="0">
              <a:lnSpc>
                <a:spcPct val="115000"/>
              </a:lnSpc>
              <a:spcAft>
                <a:spcPts val="200"/>
              </a:spcAft>
              <a:buNone/>
            </a:pPr>
            <a:endParaRPr lang="en-AU" sz="1800" dirty="0">
              <a:effectLst/>
              <a:latin typeface="VIC" pitchFamily="2" charset="77"/>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EDCC4C70-6E6C-F231-725B-BF701C6A9CE3}"/>
              </a:ext>
            </a:extLst>
          </p:cNvPr>
          <p:cNvSpPr/>
          <p:nvPr/>
        </p:nvSpPr>
        <p:spPr>
          <a:xfrm>
            <a:off x="838200" y="587652"/>
            <a:ext cx="9321800" cy="829708"/>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C5FB479-180A-01E8-8ED6-A0190A171D0F}"/>
              </a:ext>
            </a:extLst>
          </p:cNvPr>
          <p:cNvSpPr txBox="1">
            <a:spLocks/>
          </p:cNvSpPr>
          <p:nvPr/>
        </p:nvSpPr>
        <p:spPr>
          <a:xfrm>
            <a:off x="1003300" y="377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a:lstStyle>
          <a:p>
            <a:r>
              <a:rPr lang="en-US" sz="4000" dirty="0">
                <a:solidFill>
                  <a:schemeClr val="bg1"/>
                </a:solidFill>
                <a:ea typeface="BM HANNA 11yrs old OTF" panose="020B0600000101010101" pitchFamily="34" charset="-127"/>
              </a:rPr>
              <a:t>Where can I find more information?</a:t>
            </a:r>
          </a:p>
        </p:txBody>
      </p:sp>
    </p:spTree>
    <p:extLst>
      <p:ext uri="{BB962C8B-B14F-4D97-AF65-F5344CB8AC3E}">
        <p14:creationId xmlns:p14="http://schemas.microsoft.com/office/powerpoint/2010/main" val="25341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E236C6-01ED-A90C-37A6-B3E870DEBDCE}"/>
              </a:ext>
            </a:extLst>
          </p:cNvPr>
          <p:cNvSpPr/>
          <p:nvPr/>
        </p:nvSpPr>
        <p:spPr>
          <a:xfrm>
            <a:off x="838200" y="587652"/>
            <a:ext cx="2895600" cy="829708"/>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0C110-AB1A-1C8D-2B09-D34967B8D244}"/>
              </a:ext>
            </a:extLst>
          </p:cNvPr>
          <p:cNvSpPr>
            <a:spLocks noGrp="1"/>
          </p:cNvSpPr>
          <p:nvPr>
            <p:ph type="title"/>
          </p:nvPr>
        </p:nvSpPr>
        <p:spPr>
          <a:xfrm>
            <a:off x="1003300" y="377825"/>
            <a:ext cx="10515600" cy="1325563"/>
          </a:xfrm>
        </p:spPr>
        <p:txBody>
          <a:bodyPr>
            <a:normAutofit/>
          </a:bodyPr>
          <a:lstStyle/>
          <a:p>
            <a:r>
              <a:rPr lang="en-US" sz="4000" b="1" dirty="0">
                <a:solidFill>
                  <a:schemeClr val="bg1"/>
                </a:solidFill>
                <a:latin typeface="VIC SemiBold" pitchFamily="2" charset="77"/>
                <a:ea typeface="BM HANNA 11yrs old OTF" panose="020B0600000101010101" pitchFamily="34" charset="-127"/>
              </a:rPr>
              <a:t>Overview</a:t>
            </a:r>
          </a:p>
        </p:txBody>
      </p:sp>
      <p:sp>
        <p:nvSpPr>
          <p:cNvPr id="7" name="Content Placeholder 2">
            <a:extLst>
              <a:ext uri="{FF2B5EF4-FFF2-40B4-BE49-F238E27FC236}">
                <a16:creationId xmlns:a16="http://schemas.microsoft.com/office/drawing/2014/main" id="{8B3BEFB7-873F-42D4-9FC1-A19906951838}"/>
              </a:ext>
            </a:extLst>
          </p:cNvPr>
          <p:cNvSpPr>
            <a:spLocks noGrp="1"/>
          </p:cNvSpPr>
          <p:nvPr>
            <p:ph idx="1"/>
          </p:nvPr>
        </p:nvSpPr>
        <p:spPr>
          <a:xfrm>
            <a:off x="838200" y="1825625"/>
            <a:ext cx="10515600" cy="4351338"/>
          </a:xfrm>
        </p:spPr>
        <p:txBody>
          <a:bodyPr>
            <a:normAutofit fontScale="92500" lnSpcReduction="10000"/>
          </a:bodyPr>
          <a:lstStyle/>
          <a:p>
            <a:pPr marL="342900" lvl="0" indent="-342900">
              <a:lnSpc>
                <a:spcPct val="115000"/>
              </a:lnSpc>
              <a:spcAft>
                <a:spcPts val="200"/>
              </a:spcAft>
              <a:buFont typeface="Arial" panose="020B0604020202020204" pitchFamily="34" charset="0"/>
              <a:buChar char="•"/>
            </a:pPr>
            <a:r>
              <a:rPr lang="en-AU" sz="1800" dirty="0">
                <a:effectLst/>
                <a:latin typeface="VIC" pitchFamily="2" charset="77"/>
                <a:ea typeface="Calibri" panose="020F0502020204030204" pitchFamily="34" charset="0"/>
                <a:cs typeface="Calibri" panose="020F0502020204030204" pitchFamily="34" charset="0"/>
              </a:rPr>
              <a:t>From 29 December 2022, it is illegal to intentionally display the Nazi </a:t>
            </a:r>
            <a:r>
              <a:rPr lang="en-AU" sz="1800" dirty="0">
                <a:ea typeface="Calibri" panose="020F0502020204030204" pitchFamily="34" charset="0"/>
                <a:cs typeface="Calibri" panose="020F0502020204030204" pitchFamily="34" charset="0"/>
              </a:rPr>
              <a:t>Hakenkreuz </a:t>
            </a:r>
            <a:r>
              <a:rPr lang="en-AU" sz="1800" dirty="0">
                <a:effectLst/>
                <a:latin typeface="VIC" pitchFamily="2" charset="77"/>
                <a:ea typeface="Calibri" panose="020F0502020204030204" pitchFamily="34" charset="0"/>
                <a:cs typeface="Calibri" panose="020F0502020204030204" pitchFamily="34" charset="0"/>
              </a:rPr>
              <a:t>symbol in public.</a:t>
            </a:r>
          </a:p>
          <a:p>
            <a:pPr marL="342900" lvl="0" indent="-342900">
              <a:lnSpc>
                <a:spcPct val="115000"/>
              </a:lnSpc>
              <a:spcAft>
                <a:spcPts val="200"/>
              </a:spcAft>
              <a:buFont typeface="Arial" panose="020B0604020202020204" pitchFamily="34" charset="0"/>
              <a:buChar char="•"/>
            </a:pPr>
            <a:r>
              <a:rPr lang="en-AU" sz="1800" dirty="0">
                <a:effectLst/>
                <a:latin typeface="VIC" pitchFamily="2" charset="77"/>
                <a:ea typeface="Calibri" panose="020F0502020204030204" pitchFamily="34" charset="0"/>
                <a:cs typeface="Calibri" panose="020F0502020204030204" pitchFamily="34" charset="0"/>
              </a:rPr>
              <a:t>Hindu, Buddhist, Jain, and other faith communities have long used the sacred Swastika as an auspicious symbol of purity, love, peace and good fortune. The sacred Swastika can continue to be publicly displayed for genuine cultural or religious purposes.</a:t>
            </a:r>
          </a:p>
          <a:p>
            <a:pPr marL="342900" indent="-342900">
              <a:lnSpc>
                <a:spcPct val="115000"/>
              </a:lnSpc>
              <a:spcAft>
                <a:spcPts val="200"/>
              </a:spcAft>
            </a:pPr>
            <a:r>
              <a:rPr lang="en-AU" sz="1800" dirty="0">
                <a:cs typeface="Calibri" panose="020F0502020204030204" pitchFamily="34" charset="0"/>
              </a:rPr>
              <a:t>The Nazi Hakenkreuz symbol is the most widely known Nazi symbol and </a:t>
            </a:r>
            <a:r>
              <a:rPr lang="en-AU" sz="1800" dirty="0">
                <a:effectLst/>
                <a:latin typeface="VIC" pitchFamily="2" charset="77"/>
                <a:ea typeface="Calibri" panose="020F0502020204030204" pitchFamily="34" charset="0"/>
                <a:cs typeface="Calibri" panose="020F0502020204030204" pitchFamily="34" charset="0"/>
              </a:rPr>
              <a:t>has become a symbol of the Nazi party and its heinous crimes against humanity. </a:t>
            </a:r>
            <a:r>
              <a:rPr lang="en-AU" sz="1800" dirty="0">
                <a:ea typeface="Calibri" panose="020F0502020204030204" pitchFamily="34" charset="0"/>
                <a:cs typeface="Calibri" panose="020F0502020204030204" pitchFamily="34" charset="0"/>
              </a:rPr>
              <a:t>Displaying this symbol publicly can be harmful, hence the ban.</a:t>
            </a:r>
          </a:p>
          <a:p>
            <a:pPr marL="342900" indent="-342900">
              <a:lnSpc>
                <a:spcPct val="115000"/>
              </a:lnSpc>
              <a:spcAft>
                <a:spcPts val="200"/>
              </a:spcAft>
            </a:pPr>
            <a:r>
              <a:rPr lang="en-AU" sz="1800" dirty="0">
                <a:cs typeface="Calibri" panose="020F0502020204030204" pitchFamily="34" charset="0"/>
              </a:rPr>
              <a:t>Hakenkreuz is a German word meaning ‘hooked cross’. The Hakenkreuz has nothing to do with and has no connection with the Sanskrit language term ‘Swastika’ which the Nazis did not know or speak.</a:t>
            </a:r>
          </a:p>
          <a:p>
            <a:pPr marL="342900" lvl="0" indent="-342900">
              <a:lnSpc>
                <a:spcPct val="115000"/>
              </a:lnSpc>
              <a:spcAft>
                <a:spcPts val="200"/>
              </a:spcAft>
              <a:buFont typeface="Arial" panose="020B0604020202020204" pitchFamily="34" charset="0"/>
              <a:buChar char="•"/>
            </a:pPr>
            <a:r>
              <a:rPr lang="en-AU" sz="1800" dirty="0">
                <a:effectLst/>
                <a:latin typeface="VIC" pitchFamily="2" charset="77"/>
                <a:ea typeface="Calibri" panose="020F0502020204030204" pitchFamily="34" charset="0"/>
                <a:cs typeface="Calibri" panose="020F0502020204030204" pitchFamily="34" charset="0"/>
              </a:rPr>
              <a:t>Nazi </a:t>
            </a:r>
            <a:r>
              <a:rPr lang="en-AU" sz="1800" dirty="0">
                <a:ea typeface="Calibri" panose="020F0502020204030204" pitchFamily="34" charset="0"/>
                <a:cs typeface="Calibri" panose="020F0502020204030204" pitchFamily="34" charset="0"/>
              </a:rPr>
              <a:t>Hakenkreuz </a:t>
            </a:r>
            <a:r>
              <a:rPr lang="en-AU" sz="1800" dirty="0">
                <a:effectLst/>
                <a:latin typeface="VIC" pitchFamily="2" charset="77"/>
                <a:ea typeface="Calibri" panose="020F0502020204030204" pitchFamily="34" charset="0"/>
                <a:cs typeface="Calibri" panose="020F0502020204030204" pitchFamily="34" charset="0"/>
              </a:rPr>
              <a:t>symbols can be displayed for genuine educational, scientific, academic, or artistic purposes.</a:t>
            </a:r>
          </a:p>
        </p:txBody>
      </p:sp>
    </p:spTree>
    <p:extLst>
      <p:ext uri="{BB962C8B-B14F-4D97-AF65-F5344CB8AC3E}">
        <p14:creationId xmlns:p14="http://schemas.microsoft.com/office/powerpoint/2010/main" val="345157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B2668-2A9E-06BB-865E-E679340AD81E}"/>
              </a:ext>
            </a:extLst>
          </p:cNvPr>
          <p:cNvSpPr/>
          <p:nvPr/>
        </p:nvSpPr>
        <p:spPr>
          <a:xfrm>
            <a:off x="838201" y="1520724"/>
            <a:ext cx="3912476" cy="829708"/>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941FCF-8C70-B3D7-C136-81A63B63C2C4}"/>
              </a:ext>
            </a:extLst>
          </p:cNvPr>
          <p:cNvSpPr/>
          <p:nvPr/>
        </p:nvSpPr>
        <p:spPr>
          <a:xfrm>
            <a:off x="838200" y="587652"/>
            <a:ext cx="9535510" cy="829708"/>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CCA5EBD-BBEB-770D-2BFA-89EF6B26D346}"/>
              </a:ext>
            </a:extLst>
          </p:cNvPr>
          <p:cNvSpPr txBox="1">
            <a:spLocks/>
          </p:cNvSpPr>
          <p:nvPr/>
        </p:nvSpPr>
        <p:spPr>
          <a:xfrm>
            <a:off x="1003300" y="377825"/>
            <a:ext cx="1118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a:lstStyle>
          <a:p>
            <a:r>
              <a:rPr lang="en-US" sz="4000" dirty="0">
                <a:solidFill>
                  <a:schemeClr val="bg1"/>
                </a:solidFill>
                <a:ea typeface="BM HANNA 11yrs old OTF" panose="020B0600000101010101" pitchFamily="34" charset="-127"/>
              </a:rPr>
              <a:t>Why the Nazi Hakenkreuz symbol is</a:t>
            </a:r>
          </a:p>
        </p:txBody>
      </p:sp>
      <p:sp>
        <p:nvSpPr>
          <p:cNvPr id="7" name="Title 1">
            <a:extLst>
              <a:ext uri="{FF2B5EF4-FFF2-40B4-BE49-F238E27FC236}">
                <a16:creationId xmlns:a16="http://schemas.microsoft.com/office/drawing/2014/main" id="{11242372-5AB3-1795-0AF7-8462177DBE28}"/>
              </a:ext>
            </a:extLst>
          </p:cNvPr>
          <p:cNvSpPr txBox="1">
            <a:spLocks/>
          </p:cNvSpPr>
          <p:nvPr/>
        </p:nvSpPr>
        <p:spPr>
          <a:xfrm>
            <a:off x="1003300" y="1301591"/>
            <a:ext cx="1118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a:lstStyle>
          <a:p>
            <a:r>
              <a:rPr lang="en-US" sz="4000" dirty="0">
                <a:solidFill>
                  <a:schemeClr val="bg1"/>
                </a:solidFill>
                <a:ea typeface="BM HANNA 11yrs old OTF" panose="020B0600000101010101" pitchFamily="34" charset="-127"/>
              </a:rPr>
              <a:t>being banned</a:t>
            </a:r>
          </a:p>
        </p:txBody>
      </p:sp>
      <p:sp>
        <p:nvSpPr>
          <p:cNvPr id="9" name="Content Placeholder 2">
            <a:extLst>
              <a:ext uri="{FF2B5EF4-FFF2-40B4-BE49-F238E27FC236}">
                <a16:creationId xmlns:a16="http://schemas.microsoft.com/office/drawing/2014/main" id="{7D311167-9120-4E32-9F8D-982A4957E6ED}"/>
              </a:ext>
            </a:extLst>
          </p:cNvPr>
          <p:cNvSpPr>
            <a:spLocks noGrp="1"/>
          </p:cNvSpPr>
          <p:nvPr>
            <p:ph idx="1"/>
          </p:nvPr>
        </p:nvSpPr>
        <p:spPr>
          <a:xfrm>
            <a:off x="838200" y="2417327"/>
            <a:ext cx="10515600" cy="4351338"/>
          </a:xfrm>
        </p:spPr>
        <p:txBody>
          <a:bodyPr>
            <a:normAutofit/>
          </a:bodyPr>
          <a:lstStyle/>
          <a:p>
            <a:pPr mar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The Nazi Hakenkreuz symbol is a hooked cross symbol used by the Nazi party and the Third Reich in Germany during the early 20</a:t>
            </a:r>
            <a:r>
              <a:rPr lang="en-AU" sz="1800" baseline="30000" dirty="0">
                <a:effectLst/>
                <a:latin typeface="VIC" pitchFamily="2" charset="77"/>
                <a:ea typeface="Calibri" panose="020F0502020204030204" pitchFamily="34" charset="0"/>
                <a:cs typeface="Calibri" panose="020F0502020204030204" pitchFamily="34" charset="0"/>
              </a:rPr>
              <a:t>th</a:t>
            </a:r>
            <a:r>
              <a:rPr lang="en-AU" sz="1800" dirty="0">
                <a:effectLst/>
                <a:latin typeface="VIC" pitchFamily="2" charset="77"/>
                <a:ea typeface="Calibri" panose="020F0502020204030204" pitchFamily="34" charset="0"/>
                <a:cs typeface="Calibri" panose="020F0502020204030204" pitchFamily="34" charset="0"/>
              </a:rPr>
              <a:t> century. </a:t>
            </a:r>
            <a:r>
              <a:rPr lang="en-AU" sz="1800" dirty="0">
                <a:cs typeface="Calibri" panose="020F0502020204030204" pitchFamily="34" charset="0"/>
              </a:rPr>
              <a:t>Hakenkreuz is a German word meaning ‘hooked cross’. The Hakenkreuz has nothing to do with and has no connection with the Sanskrit language term ‘Swastika’ which the Nazis did not know or speak.</a:t>
            </a:r>
            <a:endParaRPr lang="en-AU" sz="1800" dirty="0">
              <a:effectLst/>
              <a:latin typeface="VIC" pitchFamily="2" charset="77"/>
              <a:ea typeface="Calibri" panose="020F0502020204030204" pitchFamily="34" charset="0"/>
              <a:cs typeface="Calibri" panose="020F0502020204030204" pitchFamily="34" charset="0"/>
            </a:endParaRPr>
          </a:p>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The Nazi party perpetrated heinous crimes against humanity, against Jewish people. To this day, some people including neo-Nazi groups, still use the Nazi Hakenkreuz symbol to intimidate, incite hatred and spread messages of antisemitism, and </a:t>
            </a:r>
            <a:r>
              <a:rPr lang="en-AU" sz="1800" dirty="0">
                <a:ea typeface="Calibri" panose="020F0502020204030204" pitchFamily="34" charset="0"/>
                <a:cs typeface="Calibri" panose="020F0502020204030204" pitchFamily="34" charset="0"/>
              </a:rPr>
              <a:t>intolerance towards the Jewish community and other groups.</a:t>
            </a:r>
          </a:p>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Nazi symbols represent an ideology that is fundamentally incompatible with Victoria’s multicultural, multi-faith and democratic society. </a:t>
            </a:r>
            <a:r>
              <a:rPr lang="en-AU" sz="1800" dirty="0">
                <a:ea typeface="Calibri" panose="020F0502020204030204" pitchFamily="34" charset="0"/>
                <a:cs typeface="Calibri" panose="020F0502020204030204" pitchFamily="34" charset="0"/>
              </a:rPr>
              <a:t>Displaying them can be harmful, hence the ban.</a:t>
            </a:r>
            <a:endParaRPr lang="en-AU" sz="1800" dirty="0">
              <a:effectLst/>
              <a:latin typeface="VIC" pitchFamily="2" charset="77"/>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314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31FD4-E878-148E-6B52-DEA85CAB07FF}"/>
              </a:ext>
            </a:extLst>
          </p:cNvPr>
          <p:cNvSpPr>
            <a:spLocks noGrp="1"/>
          </p:cNvSpPr>
          <p:nvPr>
            <p:ph idx="1"/>
          </p:nvPr>
        </p:nvSpPr>
        <p:spPr/>
        <p:txBody>
          <a:bodyPr/>
          <a:lstStyle/>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Under the Summary Offences Amendment (Nazi Symbol Prohibition) Act 2022, it is a criminal offence to intentionally display the Nazi Hakenkreuz symbol if: </a:t>
            </a:r>
          </a:p>
          <a:p>
            <a:pPr marL="342900" lvl="0" indent="-342900">
              <a:lnSpc>
                <a:spcPct val="115000"/>
              </a:lnSpc>
              <a:spcAft>
                <a:spcPts val="200"/>
              </a:spcAft>
              <a:buFont typeface="Arial" panose="020B0604020202020204" pitchFamily="34" charset="0"/>
              <a:buChar char="•"/>
            </a:pPr>
            <a:r>
              <a:rPr lang="en-AU" sz="1800" dirty="0">
                <a:effectLst/>
                <a:latin typeface="VIC" pitchFamily="2" charset="77"/>
                <a:ea typeface="Calibri" panose="020F0502020204030204" pitchFamily="34" charset="0"/>
                <a:cs typeface="Calibri" panose="020F0502020204030204" pitchFamily="34" charset="0"/>
              </a:rPr>
              <a:t>you know, or ought to reasonably know, that the symbol is a symbol of Nazi ideology </a:t>
            </a:r>
          </a:p>
          <a:p>
            <a:pPr marL="342900" lvl="0" indent="-342900">
              <a:lnSpc>
                <a:spcPct val="115000"/>
              </a:lnSpc>
              <a:spcAft>
                <a:spcPts val="200"/>
              </a:spcAft>
              <a:buFont typeface="Arial" panose="020B0604020202020204" pitchFamily="34" charset="0"/>
              <a:buChar char="•"/>
            </a:pPr>
            <a:r>
              <a:rPr lang="en-AU" sz="1800" dirty="0">
                <a:effectLst/>
                <a:latin typeface="VIC" pitchFamily="2" charset="77"/>
                <a:ea typeface="Calibri" panose="020F0502020204030204" pitchFamily="34" charset="0"/>
                <a:cs typeface="Calibri" panose="020F0502020204030204" pitchFamily="34" charset="0"/>
              </a:rPr>
              <a:t>you display the symbol in a public place or in public view</a:t>
            </a:r>
          </a:p>
          <a:p>
            <a:pPr marL="342900" lvl="0" indent="-342900">
              <a:lnSpc>
                <a:spcPct val="115000"/>
              </a:lnSpc>
              <a:spcAft>
                <a:spcPts val="200"/>
              </a:spcAft>
              <a:buFont typeface="Arial" panose="020B0604020202020204" pitchFamily="34" charset="0"/>
              <a:buChar char="•"/>
            </a:pPr>
            <a:r>
              <a:rPr lang="en-AU" sz="1800" dirty="0">
                <a:effectLst/>
                <a:latin typeface="VIC" pitchFamily="2" charset="77"/>
                <a:ea typeface="Calibri" panose="020F0502020204030204" pitchFamily="34" charset="0"/>
                <a:cs typeface="Calibri" panose="020F0502020204030204" pitchFamily="34" charset="0"/>
              </a:rPr>
              <a:t>your display does not fall within one of several exceptions under the new law.</a:t>
            </a:r>
          </a:p>
          <a:p>
            <a:pPr marL="342900" lvl="0" indent="-342900">
              <a:lnSpc>
                <a:spcPct val="115000"/>
              </a:lnSpc>
              <a:spcAft>
                <a:spcPts val="200"/>
              </a:spcAft>
              <a:buFont typeface="Arial" panose="020B0604020202020204" pitchFamily="34" charset="0"/>
              <a:buChar char="•"/>
            </a:pPr>
            <a:endParaRPr lang="en-AU" sz="1800" dirty="0">
              <a:effectLst/>
              <a:latin typeface="VIC" pitchFamily="2" charset="77"/>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ED941FCF-8C70-B3D7-C136-81A63B63C2C4}"/>
              </a:ext>
            </a:extLst>
          </p:cNvPr>
          <p:cNvSpPr/>
          <p:nvPr/>
        </p:nvSpPr>
        <p:spPr>
          <a:xfrm>
            <a:off x="838200" y="587652"/>
            <a:ext cx="5702300" cy="829708"/>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CCA5EBD-BBEB-770D-2BFA-89EF6B26D346}"/>
              </a:ext>
            </a:extLst>
          </p:cNvPr>
          <p:cNvSpPr txBox="1">
            <a:spLocks/>
          </p:cNvSpPr>
          <p:nvPr/>
        </p:nvSpPr>
        <p:spPr>
          <a:xfrm>
            <a:off x="1003300" y="377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a:lstStyle>
          <a:p>
            <a:r>
              <a:rPr lang="en-US" sz="4000" dirty="0">
                <a:solidFill>
                  <a:schemeClr val="bg1"/>
                </a:solidFill>
                <a:ea typeface="BM HANNA 11yrs old OTF" panose="020B0600000101010101" pitchFamily="34" charset="-127"/>
              </a:rPr>
              <a:t>What is the new law?</a:t>
            </a:r>
          </a:p>
        </p:txBody>
      </p:sp>
    </p:spTree>
    <p:extLst>
      <p:ext uri="{BB962C8B-B14F-4D97-AF65-F5344CB8AC3E}">
        <p14:creationId xmlns:p14="http://schemas.microsoft.com/office/powerpoint/2010/main" val="280492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31FD4-E878-148E-6B52-DEA85CAB07FF}"/>
              </a:ext>
            </a:extLst>
          </p:cNvPr>
          <p:cNvSpPr>
            <a:spLocks noGrp="1"/>
          </p:cNvSpPr>
          <p:nvPr>
            <p:ph idx="1"/>
          </p:nvPr>
        </p:nvSpPr>
        <p:spPr/>
        <p:txBody>
          <a:bodyPr/>
          <a:lstStyle/>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The law recognises that the Swastika is an auspicious, ancient and sacred symbol of peace and good fortune for the Buddhist, Hindu, Jain, and other faith communities.</a:t>
            </a:r>
          </a:p>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It is not against the law to publicly display the sacred Swastika (which may be mistaken for the Nazi Hakenkreuz symbol) for genuine cultural or religious purposes. </a:t>
            </a:r>
          </a:p>
          <a:p>
            <a:pPr marL="0" lvl="0" indent="0">
              <a:lnSpc>
                <a:spcPct val="115000"/>
              </a:lnSpc>
              <a:spcAft>
                <a:spcPts val="200"/>
              </a:spcAft>
              <a:buNone/>
            </a:pPr>
            <a:endParaRPr lang="en-AU" sz="1800" dirty="0">
              <a:effectLst/>
              <a:latin typeface="VIC" pitchFamily="2" charset="77"/>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C6AC795F-3595-A303-E30F-73DD2C46D9FE}"/>
              </a:ext>
            </a:extLst>
          </p:cNvPr>
          <p:cNvSpPr/>
          <p:nvPr/>
        </p:nvSpPr>
        <p:spPr>
          <a:xfrm>
            <a:off x="838200" y="587652"/>
            <a:ext cx="10515600" cy="829708"/>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05C422F-5A6F-B13D-B3E3-5A7AE47957FA}"/>
              </a:ext>
            </a:extLst>
          </p:cNvPr>
          <p:cNvSpPr txBox="1">
            <a:spLocks/>
          </p:cNvSpPr>
          <p:nvPr/>
        </p:nvSpPr>
        <p:spPr>
          <a:xfrm>
            <a:off x="1003300" y="377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a:lstStyle>
          <a:p>
            <a:r>
              <a:rPr lang="en-US" sz="4000" dirty="0">
                <a:solidFill>
                  <a:schemeClr val="bg1"/>
                </a:solidFill>
                <a:ea typeface="BM HANNA 11yrs old OTF" panose="020B0600000101010101" pitchFamily="34" charset="-127"/>
              </a:rPr>
              <a:t>What are the exceptions to the new law?</a:t>
            </a:r>
          </a:p>
        </p:txBody>
      </p:sp>
    </p:spTree>
    <p:extLst>
      <p:ext uri="{BB962C8B-B14F-4D97-AF65-F5344CB8AC3E}">
        <p14:creationId xmlns:p14="http://schemas.microsoft.com/office/powerpoint/2010/main" val="401429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31FD4-E878-148E-6B52-DEA85CAB07FF}"/>
              </a:ext>
            </a:extLst>
          </p:cNvPr>
          <p:cNvSpPr>
            <a:spLocks noGrp="1"/>
          </p:cNvSpPr>
          <p:nvPr>
            <p:ph idx="1"/>
          </p:nvPr>
        </p:nvSpPr>
        <p:spPr>
          <a:xfrm>
            <a:off x="838199" y="2203250"/>
            <a:ext cx="10515600" cy="4351338"/>
          </a:xfrm>
        </p:spPr>
        <p:txBody>
          <a:bodyPr>
            <a:normAutofit fontScale="92500" lnSpcReduction="10000"/>
          </a:bodyPr>
          <a:lstStyle/>
          <a:p>
            <a:pPr marL="0" lvl="0" indent="0">
              <a:lnSpc>
                <a:spcPct val="115000"/>
              </a:lnSpc>
              <a:spcAft>
                <a:spcPts val="200"/>
              </a:spcAft>
              <a:buNone/>
            </a:pPr>
            <a:r>
              <a:rPr lang="en-AU" sz="1800" b="1" dirty="0">
                <a:effectLst/>
                <a:latin typeface="VIC" pitchFamily="2" charset="77"/>
                <a:ea typeface="Calibri" panose="020F0502020204030204" pitchFamily="34" charset="0"/>
                <a:cs typeface="Calibri" panose="020F0502020204030204" pitchFamily="34" charset="0"/>
              </a:rPr>
              <a:t>Faith communities use the Swastika at entrances of homes, in businesses, temples and in the community, while conducting religious rituals, and during cultural events and celebrations.</a:t>
            </a:r>
          </a:p>
          <a:p>
            <a:pPr mar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The law includes examples for people, like police officers, to understand when a person is not breaking the law.</a:t>
            </a:r>
          </a:p>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Examples of genuine religious and cultural purposes permitted under the law include:</a:t>
            </a:r>
          </a:p>
          <a:p>
            <a:pPr marL="342900" lvl="0" indent="-342900">
              <a:lnSpc>
                <a:spcPct val="115000"/>
              </a:lnSpc>
              <a:spcAft>
                <a:spcPts val="200"/>
              </a:spcAft>
              <a:buFont typeface="Arial" panose="020B0604020202020204" pitchFamily="34" charset="0"/>
              <a:buChar char="•"/>
            </a:pPr>
            <a:r>
              <a:rPr lang="en-AU" sz="1800" dirty="0">
                <a:effectLst/>
                <a:latin typeface="VIC" pitchFamily="2" charset="77"/>
                <a:ea typeface="Calibri" panose="020F0502020204030204" pitchFamily="34" charset="0"/>
                <a:cs typeface="Calibri" panose="020F0502020204030204" pitchFamily="34" charset="0"/>
              </a:rPr>
              <a:t>a person of Jain faith draws a sacred Swastika on a person's new vehicle before using it as a symbol of good fortune</a:t>
            </a:r>
          </a:p>
          <a:p>
            <a:pPr marL="342900" lvl="0" indent="-342900">
              <a:lnSpc>
                <a:spcPct val="115000"/>
              </a:lnSpc>
              <a:spcAft>
                <a:spcPts val="200"/>
              </a:spcAft>
              <a:buFont typeface="Arial" panose="020B0604020202020204" pitchFamily="34" charset="0"/>
              <a:buChar char="•"/>
            </a:pPr>
            <a:r>
              <a:rPr lang="en-AU" sz="1800" dirty="0">
                <a:effectLst/>
                <a:latin typeface="VIC" pitchFamily="2" charset="77"/>
                <a:ea typeface="Calibri" panose="020F0502020204030204" pitchFamily="34" charset="0"/>
                <a:cs typeface="Calibri" panose="020F0502020204030204" pitchFamily="34" charset="0"/>
              </a:rPr>
              <a:t>a person of Buddhist faith displays a sculpture of Buddha with a sacred Swastika on the chest, as a symbol of auspiciousness, at a Buddhist temple</a:t>
            </a:r>
          </a:p>
          <a:p>
            <a:pPr marL="342900" lvl="0" indent="-342900">
              <a:lnSpc>
                <a:spcPct val="115000"/>
              </a:lnSpc>
              <a:spcAft>
                <a:spcPts val="200"/>
              </a:spcAft>
              <a:buFont typeface="Arial" panose="020B0604020202020204" pitchFamily="34" charset="0"/>
              <a:buChar char="•"/>
            </a:pPr>
            <a:r>
              <a:rPr lang="en-AU" sz="1800" dirty="0">
                <a:effectLst/>
                <a:latin typeface="VIC" pitchFamily="2" charset="77"/>
                <a:ea typeface="Calibri" panose="020F0502020204030204" pitchFamily="34" charset="0"/>
                <a:cs typeface="Calibri" panose="020F0502020204030204" pitchFamily="34" charset="0"/>
              </a:rPr>
              <a:t>a member of the Hindu community wears a T-shirt in public with a sacred Swastika on the front as a symbol of peace</a:t>
            </a:r>
          </a:p>
          <a:p>
            <a:pPr marL="342900" lvl="0" indent="-342900">
              <a:lnSpc>
                <a:spcPct val="115000"/>
              </a:lnSpc>
              <a:spcAft>
                <a:spcPts val="200"/>
              </a:spcAft>
              <a:buFont typeface="Arial" panose="020B0604020202020204" pitchFamily="34" charset="0"/>
              <a:buChar char="•"/>
            </a:pPr>
            <a:r>
              <a:rPr lang="en-AU" sz="1800" dirty="0">
                <a:effectLst/>
                <a:latin typeface="VIC" pitchFamily="2" charset="77"/>
                <a:ea typeface="Calibri" panose="020F0502020204030204" pitchFamily="34" charset="0"/>
                <a:cs typeface="Calibri" panose="020F0502020204030204" pitchFamily="34" charset="0"/>
              </a:rPr>
              <a:t>a shop floor is patterned with sacred Swastikas in the hope of bringing prosperity.  </a:t>
            </a:r>
          </a:p>
        </p:txBody>
      </p:sp>
      <p:sp>
        <p:nvSpPr>
          <p:cNvPr id="6" name="Rectangle 5">
            <a:extLst>
              <a:ext uri="{FF2B5EF4-FFF2-40B4-BE49-F238E27FC236}">
                <a16:creationId xmlns:a16="http://schemas.microsoft.com/office/drawing/2014/main" id="{C6B38A96-197D-030C-E864-CE51B23AFDA9}"/>
              </a:ext>
            </a:extLst>
          </p:cNvPr>
          <p:cNvSpPr/>
          <p:nvPr/>
        </p:nvSpPr>
        <p:spPr>
          <a:xfrm>
            <a:off x="838200" y="526850"/>
            <a:ext cx="9170410" cy="743150"/>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0C110-AB1A-1C8D-2B09-D34967B8D244}"/>
              </a:ext>
            </a:extLst>
          </p:cNvPr>
          <p:cNvSpPr>
            <a:spLocks noGrp="1"/>
          </p:cNvSpPr>
          <p:nvPr>
            <p:ph type="title"/>
          </p:nvPr>
        </p:nvSpPr>
        <p:spPr>
          <a:xfrm>
            <a:off x="939800" y="582124"/>
            <a:ext cx="9068810" cy="743150"/>
          </a:xfrm>
        </p:spPr>
        <p:txBody>
          <a:bodyPr>
            <a:normAutofit/>
          </a:bodyPr>
          <a:lstStyle/>
          <a:p>
            <a:r>
              <a:rPr lang="en-US" sz="3600" b="1" dirty="0">
                <a:solidFill>
                  <a:schemeClr val="bg1"/>
                </a:solidFill>
                <a:latin typeface="VIC SemiBold" pitchFamily="2" charset="77"/>
                <a:ea typeface="BM HANNA 11yrs old OTF" panose="020B0600000101010101" pitchFamily="34" charset="-127"/>
              </a:rPr>
              <a:t>Examples of religious and cultural uses</a:t>
            </a:r>
          </a:p>
        </p:txBody>
      </p:sp>
      <p:sp>
        <p:nvSpPr>
          <p:cNvPr id="10" name="Rectangle 9">
            <a:extLst>
              <a:ext uri="{FF2B5EF4-FFF2-40B4-BE49-F238E27FC236}">
                <a16:creationId xmlns:a16="http://schemas.microsoft.com/office/drawing/2014/main" id="{DA3E6B4A-E3D0-4365-D242-0B03ECC82892}"/>
              </a:ext>
            </a:extLst>
          </p:cNvPr>
          <p:cNvSpPr/>
          <p:nvPr/>
        </p:nvSpPr>
        <p:spPr>
          <a:xfrm>
            <a:off x="838199" y="1365050"/>
            <a:ext cx="5457826" cy="743150"/>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8E84370-D3A0-0C2C-F29C-5BEDA9E1313B}"/>
              </a:ext>
            </a:extLst>
          </p:cNvPr>
          <p:cNvSpPr txBox="1">
            <a:spLocks/>
          </p:cNvSpPr>
          <p:nvPr/>
        </p:nvSpPr>
        <p:spPr>
          <a:xfrm>
            <a:off x="939800" y="1420324"/>
            <a:ext cx="9068810" cy="743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a:lstStyle>
          <a:p>
            <a:r>
              <a:rPr lang="en-US" sz="3600" dirty="0">
                <a:solidFill>
                  <a:schemeClr val="bg1"/>
                </a:solidFill>
                <a:ea typeface="BM HANNA 11yrs old OTF" panose="020B0600000101010101" pitchFamily="34" charset="-127"/>
              </a:rPr>
              <a:t>of the sacred Swastika</a:t>
            </a:r>
          </a:p>
        </p:txBody>
      </p:sp>
    </p:spTree>
    <p:extLst>
      <p:ext uri="{BB962C8B-B14F-4D97-AF65-F5344CB8AC3E}">
        <p14:creationId xmlns:p14="http://schemas.microsoft.com/office/powerpoint/2010/main" val="1700140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26313645-30ED-DD4D-2FDF-D1128010955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164146" y="2935454"/>
            <a:ext cx="1974573" cy="1965540"/>
          </a:xfrm>
          <a:prstGeom prst="rect">
            <a:avLst/>
          </a:prstGeom>
        </p:spPr>
      </p:pic>
      <p:pic>
        <p:nvPicPr>
          <p:cNvPr id="16" name="Picture 15" descr="Icon&#10;&#10;Description automatically generated">
            <a:extLst>
              <a:ext uri="{FF2B5EF4-FFF2-40B4-BE49-F238E27FC236}">
                <a16:creationId xmlns:a16="http://schemas.microsoft.com/office/drawing/2014/main" id="{DD5911A3-E484-8544-CBB8-9194F1E3B071}"/>
              </a:ext>
            </a:extLst>
          </p:cNvPr>
          <p:cNvPicPr>
            <a:picLocks noChangeAspect="1"/>
          </p:cNvPicPr>
          <p:nvPr/>
        </p:nvPicPr>
        <p:blipFill>
          <a:blip r:embed="rId3"/>
          <a:stretch>
            <a:fillRect/>
          </a:stretch>
        </p:blipFill>
        <p:spPr>
          <a:xfrm>
            <a:off x="1164146" y="4993381"/>
            <a:ext cx="1974573" cy="1298804"/>
          </a:xfrm>
          <a:prstGeom prst="rect">
            <a:avLst/>
          </a:prstGeom>
        </p:spPr>
      </p:pic>
      <p:sp>
        <p:nvSpPr>
          <p:cNvPr id="18" name="TextBox 17">
            <a:extLst>
              <a:ext uri="{FF2B5EF4-FFF2-40B4-BE49-F238E27FC236}">
                <a16:creationId xmlns:a16="http://schemas.microsoft.com/office/drawing/2014/main" id="{020B6F10-BD14-CD03-117A-62ED071F04FF}"/>
              </a:ext>
            </a:extLst>
          </p:cNvPr>
          <p:cNvSpPr txBox="1"/>
          <p:nvPr/>
        </p:nvSpPr>
        <p:spPr>
          <a:xfrm>
            <a:off x="1201058" y="6307651"/>
            <a:ext cx="1974573" cy="369332"/>
          </a:xfrm>
          <a:prstGeom prst="rect">
            <a:avLst/>
          </a:prstGeom>
          <a:noFill/>
        </p:spPr>
        <p:txBody>
          <a:bodyPr wrap="square">
            <a:spAutoFit/>
          </a:bodyPr>
          <a:lstStyle/>
          <a:p>
            <a:pPr algn="ctr"/>
            <a:r>
              <a:rPr lang="en-AU" sz="1800" dirty="0">
                <a:effectLst/>
                <a:latin typeface="VIC" pitchFamily="2" charset="77"/>
                <a:ea typeface="Calibri" panose="020F0502020204030204" pitchFamily="34" charset="0"/>
                <a:cs typeface="Calibri" panose="020F0502020204030204" pitchFamily="34" charset="0"/>
              </a:rPr>
              <a:t>Hindu </a:t>
            </a:r>
            <a:r>
              <a:rPr lang="en-AU" dirty="0">
                <a:latin typeface="VIC" pitchFamily="2" charset="77"/>
                <a:ea typeface="Calibri" panose="020F0502020204030204" pitchFamily="34" charset="0"/>
                <a:cs typeface="Calibri" panose="020F0502020204030204" pitchFamily="34" charset="0"/>
              </a:rPr>
              <a:t>S</a:t>
            </a:r>
            <a:r>
              <a:rPr lang="en-AU" sz="1800" dirty="0">
                <a:effectLst/>
                <a:latin typeface="VIC" pitchFamily="2" charset="77"/>
                <a:ea typeface="Calibri" panose="020F0502020204030204" pitchFamily="34" charset="0"/>
                <a:cs typeface="Calibri" panose="020F0502020204030204" pitchFamily="34" charset="0"/>
              </a:rPr>
              <a:t>wastika</a:t>
            </a:r>
            <a:endParaRPr lang="en-US" dirty="0"/>
          </a:p>
        </p:txBody>
      </p:sp>
      <p:sp>
        <p:nvSpPr>
          <p:cNvPr id="19" name="TextBox 18">
            <a:extLst>
              <a:ext uri="{FF2B5EF4-FFF2-40B4-BE49-F238E27FC236}">
                <a16:creationId xmlns:a16="http://schemas.microsoft.com/office/drawing/2014/main" id="{04E244D8-2B18-D633-E278-1EB436BBF351}"/>
              </a:ext>
            </a:extLst>
          </p:cNvPr>
          <p:cNvSpPr txBox="1"/>
          <p:nvPr/>
        </p:nvSpPr>
        <p:spPr>
          <a:xfrm>
            <a:off x="4293103" y="6298109"/>
            <a:ext cx="2913665" cy="369332"/>
          </a:xfrm>
          <a:prstGeom prst="rect">
            <a:avLst/>
          </a:prstGeom>
          <a:noFill/>
        </p:spPr>
        <p:txBody>
          <a:bodyPr wrap="square">
            <a:spAutoFit/>
          </a:bodyPr>
          <a:lstStyle/>
          <a:p>
            <a:pPr algn="ctr"/>
            <a:r>
              <a:rPr lang="en-AU" sz="1800" dirty="0">
                <a:effectLst/>
                <a:latin typeface="VIC" pitchFamily="2" charset="77"/>
                <a:ea typeface="Calibri" panose="020F0502020204030204" pitchFamily="34" charset="0"/>
                <a:cs typeface="Calibri" panose="020F0502020204030204" pitchFamily="34" charset="0"/>
              </a:rPr>
              <a:t>Buddhist Swastika</a:t>
            </a:r>
            <a:endParaRPr lang="en-US" dirty="0"/>
          </a:p>
        </p:txBody>
      </p:sp>
      <p:sp>
        <p:nvSpPr>
          <p:cNvPr id="20" name="TextBox 19">
            <a:extLst>
              <a:ext uri="{FF2B5EF4-FFF2-40B4-BE49-F238E27FC236}">
                <a16:creationId xmlns:a16="http://schemas.microsoft.com/office/drawing/2014/main" id="{9503E08B-AF4E-7F32-F196-5C0427989EAB}"/>
              </a:ext>
            </a:extLst>
          </p:cNvPr>
          <p:cNvSpPr txBox="1"/>
          <p:nvPr/>
        </p:nvSpPr>
        <p:spPr>
          <a:xfrm>
            <a:off x="8313001" y="6298109"/>
            <a:ext cx="1974573" cy="369332"/>
          </a:xfrm>
          <a:prstGeom prst="rect">
            <a:avLst/>
          </a:prstGeom>
          <a:noFill/>
        </p:spPr>
        <p:txBody>
          <a:bodyPr wrap="square">
            <a:spAutoFit/>
          </a:bodyPr>
          <a:lstStyle/>
          <a:p>
            <a:pPr algn="ctr"/>
            <a:r>
              <a:rPr lang="en-AU" sz="1800" dirty="0">
                <a:effectLst/>
                <a:latin typeface="VIC" pitchFamily="2" charset="77"/>
                <a:ea typeface="Calibri" panose="020F0502020204030204" pitchFamily="34" charset="0"/>
                <a:cs typeface="Calibri" panose="020F0502020204030204" pitchFamily="34" charset="0"/>
              </a:rPr>
              <a:t>Jain Swastika</a:t>
            </a:r>
            <a:endParaRPr lang="en-US" dirty="0"/>
          </a:p>
        </p:txBody>
      </p:sp>
      <p:sp>
        <p:nvSpPr>
          <p:cNvPr id="13" name="Rectangle 12">
            <a:extLst>
              <a:ext uri="{FF2B5EF4-FFF2-40B4-BE49-F238E27FC236}">
                <a16:creationId xmlns:a16="http://schemas.microsoft.com/office/drawing/2014/main" id="{07C2AE80-A682-EF62-8838-8B9BA2A5858A}"/>
              </a:ext>
            </a:extLst>
          </p:cNvPr>
          <p:cNvSpPr/>
          <p:nvPr/>
        </p:nvSpPr>
        <p:spPr>
          <a:xfrm>
            <a:off x="838201" y="526850"/>
            <a:ext cx="9169200" cy="743150"/>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A0BA311F-AE71-1684-0703-686E5CE6F387}"/>
              </a:ext>
            </a:extLst>
          </p:cNvPr>
          <p:cNvSpPr txBox="1">
            <a:spLocks/>
          </p:cNvSpPr>
          <p:nvPr/>
        </p:nvSpPr>
        <p:spPr>
          <a:xfrm>
            <a:off x="939800" y="582124"/>
            <a:ext cx="9068810" cy="743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a:lstStyle>
          <a:p>
            <a:r>
              <a:rPr lang="en-US" sz="3600" dirty="0">
                <a:solidFill>
                  <a:schemeClr val="bg1"/>
                </a:solidFill>
                <a:ea typeface="BM HANNA 11yrs old OTF" panose="020B0600000101010101" pitchFamily="34" charset="-127"/>
              </a:rPr>
              <a:t>Examples of religious and cultural uses</a:t>
            </a:r>
          </a:p>
        </p:txBody>
      </p:sp>
      <p:sp>
        <p:nvSpPr>
          <p:cNvPr id="17" name="Rectangle 16">
            <a:extLst>
              <a:ext uri="{FF2B5EF4-FFF2-40B4-BE49-F238E27FC236}">
                <a16:creationId xmlns:a16="http://schemas.microsoft.com/office/drawing/2014/main" id="{85A68728-95C3-E607-7138-450E68C4CB01}"/>
              </a:ext>
            </a:extLst>
          </p:cNvPr>
          <p:cNvSpPr/>
          <p:nvPr/>
        </p:nvSpPr>
        <p:spPr>
          <a:xfrm>
            <a:off x="838198" y="1365050"/>
            <a:ext cx="5457600" cy="743150"/>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A7E21A5F-DE4A-4860-413F-AC7EA7B9F3F8}"/>
              </a:ext>
            </a:extLst>
          </p:cNvPr>
          <p:cNvSpPr txBox="1">
            <a:spLocks/>
          </p:cNvSpPr>
          <p:nvPr/>
        </p:nvSpPr>
        <p:spPr>
          <a:xfrm>
            <a:off x="939800" y="1420324"/>
            <a:ext cx="9068810" cy="743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a:lstStyle>
          <a:p>
            <a:r>
              <a:rPr lang="en-US" sz="3600" dirty="0">
                <a:solidFill>
                  <a:schemeClr val="bg1"/>
                </a:solidFill>
                <a:ea typeface="BM HANNA 11yrs old OTF" panose="020B0600000101010101" pitchFamily="34" charset="-127"/>
              </a:rPr>
              <a:t>of the sacred Swastika</a:t>
            </a:r>
          </a:p>
        </p:txBody>
      </p:sp>
      <p:pic>
        <p:nvPicPr>
          <p:cNvPr id="5" name="Picture 4">
            <a:extLst>
              <a:ext uri="{FF2B5EF4-FFF2-40B4-BE49-F238E27FC236}">
                <a16:creationId xmlns:a16="http://schemas.microsoft.com/office/drawing/2014/main" id="{996F5865-D1EA-15E5-7C5F-CA4666E0539C}"/>
              </a:ext>
            </a:extLst>
          </p:cNvPr>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5059375" y="4953379"/>
            <a:ext cx="1381120" cy="1338806"/>
          </a:xfrm>
          <a:prstGeom prst="rect">
            <a:avLst/>
          </a:prstGeom>
        </p:spPr>
      </p:pic>
      <p:sp>
        <p:nvSpPr>
          <p:cNvPr id="3" name="TextBox 2">
            <a:extLst>
              <a:ext uri="{FF2B5EF4-FFF2-40B4-BE49-F238E27FC236}">
                <a16:creationId xmlns:a16="http://schemas.microsoft.com/office/drawing/2014/main" id="{FB39D9C0-1882-CA4F-EAED-3EF829C90969}"/>
              </a:ext>
            </a:extLst>
          </p:cNvPr>
          <p:cNvSpPr txBox="1"/>
          <p:nvPr/>
        </p:nvSpPr>
        <p:spPr>
          <a:xfrm>
            <a:off x="759509" y="2146830"/>
            <a:ext cx="11084148" cy="701667"/>
          </a:xfrm>
          <a:prstGeom prst="rect">
            <a:avLst/>
          </a:prstGeom>
          <a:noFill/>
        </p:spPr>
        <p:txBody>
          <a:bodyPr wrap="square">
            <a:spAutoFit/>
          </a:bodyPr>
          <a:lstStyle/>
          <a:p>
            <a:pPr marL="0" lvl="0" indent="0">
              <a:lnSpc>
                <a:spcPct val="115000"/>
              </a:lnSpc>
              <a:spcAft>
                <a:spcPts val="200"/>
              </a:spcAft>
              <a:buNone/>
            </a:pPr>
            <a:r>
              <a:rPr lang="en-AU" sz="1750" dirty="0">
                <a:effectLst/>
                <a:latin typeface="VIC" pitchFamily="2" charset="77"/>
                <a:ea typeface="Calibri" panose="020F0502020204030204" pitchFamily="34" charset="0"/>
                <a:cs typeface="Calibri" panose="020F0502020204030204" pitchFamily="34" charset="0"/>
              </a:rPr>
              <a:t>There are many variations of the sacred Swastika across and within faith groups. </a:t>
            </a:r>
            <a:br>
              <a:rPr lang="en-AU" sz="1750" dirty="0">
                <a:effectLst/>
                <a:latin typeface="VIC" pitchFamily="2" charset="77"/>
                <a:ea typeface="Calibri" panose="020F0502020204030204" pitchFamily="34" charset="0"/>
                <a:cs typeface="Calibri" panose="020F0502020204030204" pitchFamily="34" charset="0"/>
              </a:rPr>
            </a:br>
            <a:r>
              <a:rPr lang="en-AU" sz="1750" dirty="0">
                <a:effectLst/>
                <a:latin typeface="VIC" pitchFamily="2" charset="77"/>
                <a:ea typeface="Calibri" panose="020F0502020204030204" pitchFamily="34" charset="0"/>
                <a:cs typeface="Calibri" panose="020F0502020204030204" pitchFamily="34" charset="0"/>
              </a:rPr>
              <a:t>Some examples are shown here.</a:t>
            </a:r>
          </a:p>
        </p:txBody>
      </p:sp>
      <p:pic>
        <p:nvPicPr>
          <p:cNvPr id="4" name="Picture 3">
            <a:extLst>
              <a:ext uri="{FF2B5EF4-FFF2-40B4-BE49-F238E27FC236}">
                <a16:creationId xmlns:a16="http://schemas.microsoft.com/office/drawing/2014/main" id="{368ED29E-8B4F-6A55-47E7-04F7014E3B3F}"/>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4354829" y="2906571"/>
            <a:ext cx="2913665" cy="1960072"/>
          </a:xfrm>
          <a:prstGeom prst="rect">
            <a:avLst/>
          </a:prstGeom>
        </p:spPr>
      </p:pic>
      <p:pic>
        <p:nvPicPr>
          <p:cNvPr id="7" name="Picture 6">
            <a:extLst>
              <a:ext uri="{FF2B5EF4-FFF2-40B4-BE49-F238E27FC236}">
                <a16:creationId xmlns:a16="http://schemas.microsoft.com/office/drawing/2014/main" id="{35B3B0EB-E8F6-4165-0A03-B67BEED214E5}"/>
              </a:ext>
            </a:extLst>
          </p:cNvPr>
          <p:cNvPicPr>
            <a:picLocks noChangeAspect="1"/>
          </p:cNvPicPr>
          <p:nvPr/>
        </p:nvPicPr>
        <p:blipFill>
          <a:blip r:embed="rId8"/>
          <a:stretch>
            <a:fillRect/>
          </a:stretch>
        </p:blipFill>
        <p:spPr>
          <a:xfrm>
            <a:off x="8698505" y="4977985"/>
            <a:ext cx="1310105" cy="1314199"/>
          </a:xfrm>
          <a:prstGeom prst="rect">
            <a:avLst/>
          </a:prstGeom>
        </p:spPr>
      </p:pic>
      <p:pic>
        <p:nvPicPr>
          <p:cNvPr id="9" name="Picture 8" descr="Diagram&#10;&#10;Description automatically generated">
            <a:extLst>
              <a:ext uri="{FF2B5EF4-FFF2-40B4-BE49-F238E27FC236}">
                <a16:creationId xmlns:a16="http://schemas.microsoft.com/office/drawing/2014/main" id="{4B420E03-DC85-C323-0701-BC8DE6F55377}"/>
              </a:ext>
            </a:extLst>
          </p:cNvPr>
          <p:cNvPicPr>
            <a:picLocks noChangeAspect="1"/>
          </p:cNvPicPr>
          <p:nvPr/>
        </p:nvPicPr>
        <p:blipFill rotWithShape="1">
          <a:blip r:embed="rId9"/>
          <a:srcRect t="4361"/>
          <a:stretch/>
        </p:blipFill>
        <p:spPr>
          <a:xfrm>
            <a:off x="7864956" y="2780723"/>
            <a:ext cx="3031205" cy="2172656"/>
          </a:xfrm>
          <a:prstGeom prst="rect">
            <a:avLst/>
          </a:prstGeom>
        </p:spPr>
      </p:pic>
    </p:spTree>
    <p:extLst>
      <p:ext uri="{BB962C8B-B14F-4D97-AF65-F5344CB8AC3E}">
        <p14:creationId xmlns:p14="http://schemas.microsoft.com/office/powerpoint/2010/main" val="3097897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31FD4-E878-148E-6B52-DEA85CAB07FF}"/>
              </a:ext>
            </a:extLst>
          </p:cNvPr>
          <p:cNvSpPr>
            <a:spLocks noGrp="1"/>
          </p:cNvSpPr>
          <p:nvPr>
            <p:ph idx="1"/>
          </p:nvPr>
        </p:nvSpPr>
        <p:spPr/>
        <p:txBody>
          <a:bodyPr>
            <a:normAutofit/>
          </a:bodyPr>
          <a:lstStyle/>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Police can charge a person who is suspected of intentionally displaying a Nazi </a:t>
            </a:r>
            <a:r>
              <a:rPr lang="en-AU" sz="1800" dirty="0">
                <a:ea typeface="Calibri" panose="020F0502020204030204" pitchFamily="34" charset="0"/>
                <a:cs typeface="Calibri" panose="020F0502020204030204" pitchFamily="34" charset="0"/>
              </a:rPr>
              <a:t>Hakenkreuz </a:t>
            </a:r>
            <a:r>
              <a:rPr lang="en-AU" sz="1800" dirty="0">
                <a:effectLst/>
                <a:latin typeface="VIC" pitchFamily="2" charset="77"/>
                <a:ea typeface="Calibri" panose="020F0502020204030204" pitchFamily="34" charset="0"/>
                <a:cs typeface="Calibri" panose="020F0502020204030204" pitchFamily="34" charset="0"/>
              </a:rPr>
              <a:t>symbol in public, where the display does not fall within one of the exceptions. </a:t>
            </a:r>
          </a:p>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A person who is found guilty of the offence could face a fine of up to approximately $22,000 or 120 penalty units, up to 12 months’ imprisonment, or both.</a:t>
            </a:r>
          </a:p>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Police can also direct a person to remove a Nazi </a:t>
            </a:r>
            <a:r>
              <a:rPr lang="en-AU" sz="1800" dirty="0">
                <a:ea typeface="Calibri" panose="020F0502020204030204" pitchFamily="34" charset="0"/>
                <a:cs typeface="Calibri" panose="020F0502020204030204" pitchFamily="34" charset="0"/>
              </a:rPr>
              <a:t>Hakenkreuz </a:t>
            </a:r>
            <a:r>
              <a:rPr lang="en-AU" sz="1800" dirty="0">
                <a:effectLst/>
                <a:latin typeface="VIC" pitchFamily="2" charset="77"/>
                <a:ea typeface="Calibri" panose="020F0502020204030204" pitchFamily="34" charset="0"/>
                <a:cs typeface="Calibri" panose="020F0502020204030204" pitchFamily="34" charset="0"/>
              </a:rPr>
              <a:t>symbol from public view if they reasonably believe the person is committing an offence. </a:t>
            </a:r>
          </a:p>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A person who fails to remove the Nazi Hakenkreuz symbol from public view can face a fine of $1,800 or 10 penalty units.</a:t>
            </a:r>
          </a:p>
          <a:p>
            <a:pPr marL="0" lvl="0" indent="0">
              <a:lnSpc>
                <a:spcPct val="115000"/>
              </a:lnSpc>
              <a:spcAft>
                <a:spcPts val="200"/>
              </a:spcAft>
              <a:buNone/>
            </a:pPr>
            <a:endParaRPr lang="en-AU" sz="1800" dirty="0">
              <a:effectLst/>
              <a:latin typeface="VIC" pitchFamily="2" charset="77"/>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63BBE56-897E-8430-61FF-A997D2CBB524}"/>
              </a:ext>
            </a:extLst>
          </p:cNvPr>
          <p:cNvSpPr/>
          <p:nvPr/>
        </p:nvSpPr>
        <p:spPr>
          <a:xfrm>
            <a:off x="838200" y="587652"/>
            <a:ext cx="6451600" cy="829708"/>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5982313-7A56-0E01-4106-12C0172AFDF9}"/>
              </a:ext>
            </a:extLst>
          </p:cNvPr>
          <p:cNvSpPr txBox="1">
            <a:spLocks/>
          </p:cNvSpPr>
          <p:nvPr/>
        </p:nvSpPr>
        <p:spPr>
          <a:xfrm>
            <a:off x="1003300" y="377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a:lstStyle>
          <a:p>
            <a:r>
              <a:rPr lang="en-US" sz="4000" dirty="0">
                <a:solidFill>
                  <a:schemeClr val="bg1"/>
                </a:solidFill>
                <a:ea typeface="BM HANNA 11yrs old OTF" panose="020B0600000101010101" pitchFamily="34" charset="-127"/>
              </a:rPr>
              <a:t>How does the law work?</a:t>
            </a:r>
          </a:p>
        </p:txBody>
      </p:sp>
    </p:spTree>
    <p:extLst>
      <p:ext uri="{BB962C8B-B14F-4D97-AF65-F5344CB8AC3E}">
        <p14:creationId xmlns:p14="http://schemas.microsoft.com/office/powerpoint/2010/main" val="231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31FD4-E878-148E-6B52-DEA85CAB07FF}"/>
              </a:ext>
            </a:extLst>
          </p:cNvPr>
          <p:cNvSpPr>
            <a:spLocks noGrp="1"/>
          </p:cNvSpPr>
          <p:nvPr>
            <p:ph idx="1"/>
          </p:nvPr>
        </p:nvSpPr>
        <p:spPr/>
        <p:txBody>
          <a:bodyPr>
            <a:normAutofit/>
          </a:bodyPr>
          <a:lstStyle/>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The law makes it a criminal offence to publicly display the Nazi Hakenkreuz symbol</a:t>
            </a:r>
            <a:r>
              <a:rPr lang="en-AU" sz="1800" dirty="0">
                <a:cs typeface="Calibri" panose="020F0502020204030204" pitchFamily="34" charset="0"/>
              </a:rPr>
              <a:t>, the most widely known Nazi symbol. This prevents the symbol being used to harm Jewish and other communities in Victoria. </a:t>
            </a:r>
          </a:p>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The Nazi Hakenkreuz symbol represents an ideology that is fundamentally incompatible with Victoria's multicultural, multi-faith and democratic society. Displaying the symbol can be harmful, which is why it was banned.</a:t>
            </a:r>
          </a:p>
          <a:p>
            <a:pPr marL="0" lvl="0" indent="0">
              <a:lnSpc>
                <a:spcPct val="115000"/>
              </a:lnSpc>
              <a:spcAft>
                <a:spcPts val="200"/>
              </a:spcAft>
              <a:buNone/>
            </a:pPr>
            <a:r>
              <a:rPr lang="en-AU" sz="1800" dirty="0">
                <a:effectLst/>
                <a:latin typeface="VIC" pitchFamily="2" charset="77"/>
                <a:ea typeface="Calibri" panose="020F0502020204030204" pitchFamily="34" charset="0"/>
                <a:cs typeface="Calibri" panose="020F0502020204030204" pitchFamily="34" charset="0"/>
              </a:rPr>
              <a:t>The purpose of the law is </a:t>
            </a:r>
            <a:r>
              <a:rPr lang="en-AU" sz="1800" b="1" u="sng" dirty="0">
                <a:effectLst/>
                <a:latin typeface="VIC SemiBold" pitchFamily="2" charset="77"/>
                <a:ea typeface="Calibri" panose="020F0502020204030204" pitchFamily="34" charset="0"/>
                <a:cs typeface="Calibri" panose="020F0502020204030204" pitchFamily="34" charset="0"/>
              </a:rPr>
              <a:t>not</a:t>
            </a:r>
            <a:r>
              <a:rPr lang="en-AU" sz="1800" dirty="0">
                <a:effectLst/>
                <a:latin typeface="VIC" pitchFamily="2" charset="77"/>
                <a:ea typeface="Calibri" panose="020F0502020204030204" pitchFamily="34" charset="0"/>
                <a:cs typeface="Calibri" panose="020F0502020204030204" pitchFamily="34" charset="0"/>
              </a:rPr>
              <a:t> to ban the use of the sacred Swastika for genuine cultural or religious purposes by the Hindu, Buddhist, Jain, and other faith communities.</a:t>
            </a:r>
          </a:p>
          <a:p>
            <a:pPr marL="0" lvl="0" indent="0">
              <a:lnSpc>
                <a:spcPct val="115000"/>
              </a:lnSpc>
              <a:spcAft>
                <a:spcPts val="200"/>
              </a:spcAft>
              <a:buNone/>
            </a:pPr>
            <a:endParaRPr lang="en-AU" sz="1800" dirty="0">
              <a:effectLst/>
              <a:latin typeface="VIC" pitchFamily="2" charset="77"/>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41208A4-31CB-718D-014F-E97708B95835}"/>
              </a:ext>
            </a:extLst>
          </p:cNvPr>
          <p:cNvSpPr/>
          <p:nvPr/>
        </p:nvSpPr>
        <p:spPr>
          <a:xfrm>
            <a:off x="838200" y="587652"/>
            <a:ext cx="6921500" cy="829708"/>
          </a:xfrm>
          <a:prstGeom prst="rect">
            <a:avLst/>
          </a:prstGeom>
          <a:solidFill>
            <a:srgbClr val="F68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FDE5F69-8855-E0BF-3CF1-19F1B701C579}"/>
              </a:ext>
            </a:extLst>
          </p:cNvPr>
          <p:cNvSpPr txBox="1">
            <a:spLocks/>
          </p:cNvSpPr>
          <p:nvPr/>
        </p:nvSpPr>
        <p:spPr>
          <a:xfrm>
            <a:off x="1003300" y="377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VIC SemiBold" pitchFamily="2" charset="77"/>
                <a:ea typeface="+mj-ea"/>
                <a:cs typeface="+mj-cs"/>
              </a:defRPr>
            </a:lvl1pPr>
          </a:lstStyle>
          <a:p>
            <a:r>
              <a:rPr lang="en-US" sz="4000" dirty="0">
                <a:solidFill>
                  <a:schemeClr val="bg1"/>
                </a:solidFill>
                <a:ea typeface="BM HANNA 11yrs old OTF" panose="020B0600000101010101" pitchFamily="34" charset="-127"/>
              </a:rPr>
              <a:t>Why was the law created?</a:t>
            </a:r>
          </a:p>
        </p:txBody>
      </p:sp>
    </p:spTree>
    <p:extLst>
      <p:ext uri="{BB962C8B-B14F-4D97-AF65-F5344CB8AC3E}">
        <p14:creationId xmlns:p14="http://schemas.microsoft.com/office/powerpoint/2010/main" val="3807232027"/>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1346</Words>
  <Application>Microsoft Office PowerPoint</Application>
  <PresentationFormat>Widescreen</PresentationFormat>
  <Paragraphs>68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VIC</vt:lpstr>
      <vt:lpstr>VIC SemiBold</vt:lpstr>
      <vt:lpstr>Office Theme 2013 - 2022</vt:lpstr>
      <vt:lpstr>About the Nazi Hakenkreuz symbol ban</vt:lpstr>
      <vt:lpstr>Overview</vt:lpstr>
      <vt:lpstr>PowerPoint Presentation</vt:lpstr>
      <vt:lpstr>PowerPoint Presentation</vt:lpstr>
      <vt:lpstr>PowerPoint Presentation</vt:lpstr>
      <vt:lpstr>Examples of religious and cultural 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2022-12-28T06:17:08Z</dcterms:created>
  <dcterms:modified xsi:type="dcterms:W3CDTF">2022-12-28T07:12:58Z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e64453-338c-4f93-8a4d-0039a0a41f2a_Enabled">
    <vt:lpwstr>true</vt:lpwstr>
  </property>
  <property fmtid="{D5CDD505-2E9C-101B-9397-08002B2CF9AE}" pid="3" name="MSIP_Label_43e64453-338c-4f93-8a4d-0039a0a41f2a_SetDate">
    <vt:lpwstr>2022-12-28T07:12:40Z</vt:lpwstr>
  </property>
  <property fmtid="{D5CDD505-2E9C-101B-9397-08002B2CF9AE}" pid="4" name="MSIP_Label_43e64453-338c-4f93-8a4d-0039a0a41f2a_Method">
    <vt:lpwstr>Privileged</vt:lpwstr>
  </property>
  <property fmtid="{D5CDD505-2E9C-101B-9397-08002B2CF9AE}" pid="5" name="MSIP_Label_43e64453-338c-4f93-8a4d-0039a0a41f2a_Name">
    <vt:lpwstr>43e64453-338c-4f93-8a4d-0039a0a41f2a</vt:lpwstr>
  </property>
  <property fmtid="{D5CDD505-2E9C-101B-9397-08002B2CF9AE}" pid="6" name="MSIP_Label_43e64453-338c-4f93-8a4d-0039a0a41f2a_SiteId">
    <vt:lpwstr>c0e0601f-0fac-449c-9c88-a104c4eb9f28</vt:lpwstr>
  </property>
  <property fmtid="{D5CDD505-2E9C-101B-9397-08002B2CF9AE}" pid="7" name="MSIP_Label_43e64453-338c-4f93-8a4d-0039a0a41f2a_ActionId">
    <vt:lpwstr>a713548c-ea12-4fa7-afd4-ae2347082659</vt:lpwstr>
  </property>
  <property fmtid="{D5CDD505-2E9C-101B-9397-08002B2CF9AE}" pid="8" name="MSIP_Label_43e64453-338c-4f93-8a4d-0039a0a41f2a_ContentBits">
    <vt:lpwstr>2</vt:lpwstr>
  </property>
  <property fmtid="{D5CDD505-2E9C-101B-9397-08002B2CF9AE}" pid="9" name="_MarkAsFinal">
    <vt:bool>true</vt:bool>
  </property>
</Properties>
</file>