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3"/>
  </p:notesMasterIdLst>
  <p:sldIdLst>
    <p:sldId id="272" r:id="rId5"/>
    <p:sldId id="300" r:id="rId6"/>
    <p:sldId id="304" r:id="rId7"/>
    <p:sldId id="302" r:id="rId8"/>
    <p:sldId id="303" r:id="rId9"/>
    <p:sldId id="306" r:id="rId10"/>
    <p:sldId id="309" r:id="rId11"/>
    <p:sldId id="310" r:id="rId12"/>
    <p:sldId id="311" r:id="rId13"/>
    <p:sldId id="312" r:id="rId14"/>
    <p:sldId id="313" r:id="rId15"/>
    <p:sldId id="314" r:id="rId16"/>
    <p:sldId id="315" r:id="rId17"/>
    <p:sldId id="316" r:id="rId18"/>
    <p:sldId id="317" r:id="rId19"/>
    <p:sldId id="308" r:id="rId20"/>
    <p:sldId id="318" r:id="rId21"/>
    <p:sldId id="277" r:id="rId22"/>
  </p:sldIdLst>
  <p:sldSz cx="9144000" cy="5143500" type="screen16x9"/>
  <p:notesSz cx="6858000" cy="9144000"/>
  <p:defaultTextStyle>
    <a:defPPr>
      <a:defRPr lang="en-AU"/>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189D"/>
    <a:srgbClr val="C7B5DD"/>
    <a:srgbClr val="E3DAEE"/>
    <a:srgbClr val="9A7AC3"/>
    <a:srgbClr val="000000"/>
    <a:srgbClr val="5D469C"/>
    <a:srgbClr val="DFE1DF"/>
    <a:srgbClr val="6F4A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57" autoAdjust="0"/>
  </p:normalViewPr>
  <p:slideViewPr>
    <p:cSldViewPr snapToGrid="0">
      <p:cViewPr varScale="1">
        <p:scale>
          <a:sx n="150" d="100"/>
          <a:sy n="150" d="100"/>
        </p:scale>
        <p:origin x="47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593749-574D-4C83-A4C2-C7DEE6C3DCDB}" type="doc">
      <dgm:prSet loTypeId="urn:microsoft.com/office/officeart/2005/8/layout/hProcess9" loCatId="process" qsTypeId="urn:microsoft.com/office/officeart/2005/8/quickstyle/simple1" qsCatId="simple" csTypeId="urn:microsoft.com/office/officeart/2005/8/colors/accent4_1" csCatId="accent4" phldr="1"/>
      <dgm:spPr/>
    </dgm:pt>
    <dgm:pt modelId="{16D156CF-8D3E-4F35-BAB6-4572B55929A7}">
      <dgm:prSet phldrT="[Text]"/>
      <dgm:spPr/>
      <dgm:t>
        <a:bodyPr/>
        <a:lstStyle/>
        <a:p>
          <a:r>
            <a:rPr lang="en-AU" b="1"/>
            <a:t>Stage 1: </a:t>
          </a:r>
        </a:p>
        <a:p>
          <a:r>
            <a:rPr lang="en-AU"/>
            <a:t>Initial Assessment </a:t>
          </a:r>
        </a:p>
      </dgm:t>
    </dgm:pt>
    <dgm:pt modelId="{8AAD34E0-887B-4E80-8EA5-31F05CC58957}" type="parTrans" cxnId="{82FD11CC-ED08-46B1-B77A-7C617D111A60}">
      <dgm:prSet/>
      <dgm:spPr/>
      <dgm:t>
        <a:bodyPr/>
        <a:lstStyle/>
        <a:p>
          <a:endParaRPr lang="en-AU"/>
        </a:p>
      </dgm:t>
    </dgm:pt>
    <dgm:pt modelId="{29A798C5-B129-4FC9-A4AF-25514B326405}" type="sibTrans" cxnId="{82FD11CC-ED08-46B1-B77A-7C617D111A60}">
      <dgm:prSet/>
      <dgm:spPr/>
      <dgm:t>
        <a:bodyPr/>
        <a:lstStyle/>
        <a:p>
          <a:endParaRPr lang="en-AU"/>
        </a:p>
      </dgm:t>
    </dgm:pt>
    <dgm:pt modelId="{2900BB16-8904-4DC9-9498-D9F395C859E5}">
      <dgm:prSet phldrT="[Text]"/>
      <dgm:spPr/>
      <dgm:t>
        <a:bodyPr/>
        <a:lstStyle/>
        <a:p>
          <a:r>
            <a:rPr lang="en-AU" b="1"/>
            <a:t>Stage 2: </a:t>
          </a:r>
        </a:p>
        <a:p>
          <a:r>
            <a:rPr lang="en-AU"/>
            <a:t>Panel Review</a:t>
          </a:r>
        </a:p>
      </dgm:t>
    </dgm:pt>
    <dgm:pt modelId="{55E8649A-2046-4210-90F8-D332ACDDA5DA}" type="parTrans" cxnId="{BEC36AA5-B84F-498B-A45D-A87CD1FA2976}">
      <dgm:prSet/>
      <dgm:spPr/>
      <dgm:t>
        <a:bodyPr/>
        <a:lstStyle/>
        <a:p>
          <a:endParaRPr lang="en-AU"/>
        </a:p>
      </dgm:t>
    </dgm:pt>
    <dgm:pt modelId="{775C4A48-733A-4DB9-AE12-CCE848D79308}" type="sibTrans" cxnId="{BEC36AA5-B84F-498B-A45D-A87CD1FA2976}">
      <dgm:prSet/>
      <dgm:spPr/>
      <dgm:t>
        <a:bodyPr/>
        <a:lstStyle/>
        <a:p>
          <a:endParaRPr lang="en-AU"/>
        </a:p>
      </dgm:t>
    </dgm:pt>
    <dgm:pt modelId="{94F3F40E-102B-4DFD-9C2D-E0587701FC2C}">
      <dgm:prSet phldrT="[Text]"/>
      <dgm:spPr/>
      <dgm:t>
        <a:bodyPr/>
        <a:lstStyle/>
        <a:p>
          <a:r>
            <a:rPr lang="en-AU" b="1"/>
            <a:t>Stage 3:</a:t>
          </a:r>
        </a:p>
        <a:p>
          <a:r>
            <a:rPr lang="en-AU"/>
            <a:t>Ministerial Approval</a:t>
          </a:r>
        </a:p>
      </dgm:t>
    </dgm:pt>
    <dgm:pt modelId="{E8E27D77-C050-4B7C-B76B-3E3D29E7C479}" type="parTrans" cxnId="{63E92CBF-E189-46DE-983B-67B5B0BE3128}">
      <dgm:prSet/>
      <dgm:spPr/>
      <dgm:t>
        <a:bodyPr/>
        <a:lstStyle/>
        <a:p>
          <a:endParaRPr lang="en-AU"/>
        </a:p>
      </dgm:t>
    </dgm:pt>
    <dgm:pt modelId="{D115848D-2987-4C83-9299-596CA1C9E54D}" type="sibTrans" cxnId="{63E92CBF-E189-46DE-983B-67B5B0BE3128}">
      <dgm:prSet/>
      <dgm:spPr/>
      <dgm:t>
        <a:bodyPr/>
        <a:lstStyle/>
        <a:p>
          <a:endParaRPr lang="en-AU"/>
        </a:p>
      </dgm:t>
    </dgm:pt>
    <dgm:pt modelId="{097C5982-A6CF-478D-8E96-E9BB5704872A}" type="pres">
      <dgm:prSet presAssocID="{6A593749-574D-4C83-A4C2-C7DEE6C3DCDB}" presName="CompostProcess" presStyleCnt="0">
        <dgm:presLayoutVars>
          <dgm:dir/>
          <dgm:resizeHandles val="exact"/>
        </dgm:presLayoutVars>
      </dgm:prSet>
      <dgm:spPr/>
    </dgm:pt>
    <dgm:pt modelId="{2EABE792-A328-4815-B23C-2C8307DAA0E3}" type="pres">
      <dgm:prSet presAssocID="{6A593749-574D-4C83-A4C2-C7DEE6C3DCDB}" presName="arrow" presStyleLbl="bgShp" presStyleIdx="0" presStyleCnt="1" custLinFactNeighborX="-196" custLinFactNeighborY="-546"/>
      <dgm:spPr/>
    </dgm:pt>
    <dgm:pt modelId="{90648083-8354-4935-9A0B-672606D48980}" type="pres">
      <dgm:prSet presAssocID="{6A593749-574D-4C83-A4C2-C7DEE6C3DCDB}" presName="linearProcess" presStyleCnt="0"/>
      <dgm:spPr/>
    </dgm:pt>
    <dgm:pt modelId="{C2C705F5-03EB-480B-929A-B5C1492B686F}" type="pres">
      <dgm:prSet presAssocID="{16D156CF-8D3E-4F35-BAB6-4572B55929A7}" presName="textNode" presStyleLbl="node1" presStyleIdx="0" presStyleCnt="3">
        <dgm:presLayoutVars>
          <dgm:bulletEnabled val="1"/>
        </dgm:presLayoutVars>
      </dgm:prSet>
      <dgm:spPr/>
    </dgm:pt>
    <dgm:pt modelId="{763DEC5A-45A3-42E5-AC09-0BB81E1DB845}" type="pres">
      <dgm:prSet presAssocID="{29A798C5-B129-4FC9-A4AF-25514B326405}" presName="sibTrans" presStyleCnt="0"/>
      <dgm:spPr/>
    </dgm:pt>
    <dgm:pt modelId="{59620A91-7257-4FD9-BE86-B013F9DB92F4}" type="pres">
      <dgm:prSet presAssocID="{2900BB16-8904-4DC9-9498-D9F395C859E5}" presName="textNode" presStyleLbl="node1" presStyleIdx="1" presStyleCnt="3" custLinFactNeighborY="0">
        <dgm:presLayoutVars>
          <dgm:bulletEnabled val="1"/>
        </dgm:presLayoutVars>
      </dgm:prSet>
      <dgm:spPr/>
    </dgm:pt>
    <dgm:pt modelId="{DD2C6EA7-3E14-4943-BD8A-59A9914DF663}" type="pres">
      <dgm:prSet presAssocID="{775C4A48-733A-4DB9-AE12-CCE848D79308}" presName="sibTrans" presStyleCnt="0"/>
      <dgm:spPr/>
    </dgm:pt>
    <dgm:pt modelId="{6495B3CF-36D5-4E15-863E-E11808E6ABB7}" type="pres">
      <dgm:prSet presAssocID="{94F3F40E-102B-4DFD-9C2D-E0587701FC2C}" presName="textNode" presStyleLbl="node1" presStyleIdx="2" presStyleCnt="3">
        <dgm:presLayoutVars>
          <dgm:bulletEnabled val="1"/>
        </dgm:presLayoutVars>
      </dgm:prSet>
      <dgm:spPr/>
    </dgm:pt>
  </dgm:ptLst>
  <dgm:cxnLst>
    <dgm:cxn modelId="{15C61B5D-F46E-42AE-92B6-D5539B59C8E8}" type="presOf" srcId="{6A593749-574D-4C83-A4C2-C7DEE6C3DCDB}" destId="{097C5982-A6CF-478D-8E96-E9BB5704872A}" srcOrd="0" destOrd="0" presId="urn:microsoft.com/office/officeart/2005/8/layout/hProcess9"/>
    <dgm:cxn modelId="{BEC36AA5-B84F-498B-A45D-A87CD1FA2976}" srcId="{6A593749-574D-4C83-A4C2-C7DEE6C3DCDB}" destId="{2900BB16-8904-4DC9-9498-D9F395C859E5}" srcOrd="1" destOrd="0" parTransId="{55E8649A-2046-4210-90F8-D332ACDDA5DA}" sibTransId="{775C4A48-733A-4DB9-AE12-CCE848D79308}"/>
    <dgm:cxn modelId="{63E92CBF-E189-46DE-983B-67B5B0BE3128}" srcId="{6A593749-574D-4C83-A4C2-C7DEE6C3DCDB}" destId="{94F3F40E-102B-4DFD-9C2D-E0587701FC2C}" srcOrd="2" destOrd="0" parTransId="{E8E27D77-C050-4B7C-B76B-3E3D29E7C479}" sibTransId="{D115848D-2987-4C83-9299-596CA1C9E54D}"/>
    <dgm:cxn modelId="{82FD11CC-ED08-46B1-B77A-7C617D111A60}" srcId="{6A593749-574D-4C83-A4C2-C7DEE6C3DCDB}" destId="{16D156CF-8D3E-4F35-BAB6-4572B55929A7}" srcOrd="0" destOrd="0" parTransId="{8AAD34E0-887B-4E80-8EA5-31F05CC58957}" sibTransId="{29A798C5-B129-4FC9-A4AF-25514B326405}"/>
    <dgm:cxn modelId="{89C3B1D2-B131-4ABC-B5A0-C0F7229A55E8}" type="presOf" srcId="{16D156CF-8D3E-4F35-BAB6-4572B55929A7}" destId="{C2C705F5-03EB-480B-929A-B5C1492B686F}" srcOrd="0" destOrd="0" presId="urn:microsoft.com/office/officeart/2005/8/layout/hProcess9"/>
    <dgm:cxn modelId="{B8DEB7D8-EBE3-41B2-B27A-1E83123F1A11}" type="presOf" srcId="{94F3F40E-102B-4DFD-9C2D-E0587701FC2C}" destId="{6495B3CF-36D5-4E15-863E-E11808E6ABB7}" srcOrd="0" destOrd="0" presId="urn:microsoft.com/office/officeart/2005/8/layout/hProcess9"/>
    <dgm:cxn modelId="{85B317E2-3941-45FF-978A-22D1B397129B}" type="presOf" srcId="{2900BB16-8904-4DC9-9498-D9F395C859E5}" destId="{59620A91-7257-4FD9-BE86-B013F9DB92F4}" srcOrd="0" destOrd="0" presId="urn:microsoft.com/office/officeart/2005/8/layout/hProcess9"/>
    <dgm:cxn modelId="{0B8AF824-7665-455C-A702-8E46911CD806}" type="presParOf" srcId="{097C5982-A6CF-478D-8E96-E9BB5704872A}" destId="{2EABE792-A328-4815-B23C-2C8307DAA0E3}" srcOrd="0" destOrd="0" presId="urn:microsoft.com/office/officeart/2005/8/layout/hProcess9"/>
    <dgm:cxn modelId="{9D7ACD36-2790-4E60-A32A-2A5CB09FD237}" type="presParOf" srcId="{097C5982-A6CF-478D-8E96-E9BB5704872A}" destId="{90648083-8354-4935-9A0B-672606D48980}" srcOrd="1" destOrd="0" presId="urn:microsoft.com/office/officeart/2005/8/layout/hProcess9"/>
    <dgm:cxn modelId="{8F14278B-38DB-442A-8539-01A5A00BCAF3}" type="presParOf" srcId="{90648083-8354-4935-9A0B-672606D48980}" destId="{C2C705F5-03EB-480B-929A-B5C1492B686F}" srcOrd="0" destOrd="0" presId="urn:microsoft.com/office/officeart/2005/8/layout/hProcess9"/>
    <dgm:cxn modelId="{B05EA04A-042A-437A-9A3B-7B0C9DC7AC9C}" type="presParOf" srcId="{90648083-8354-4935-9A0B-672606D48980}" destId="{763DEC5A-45A3-42E5-AC09-0BB81E1DB845}" srcOrd="1" destOrd="0" presId="urn:microsoft.com/office/officeart/2005/8/layout/hProcess9"/>
    <dgm:cxn modelId="{EE12EFC1-EFD1-48FE-B690-3130CD0EC14B}" type="presParOf" srcId="{90648083-8354-4935-9A0B-672606D48980}" destId="{59620A91-7257-4FD9-BE86-B013F9DB92F4}" srcOrd="2" destOrd="0" presId="urn:microsoft.com/office/officeart/2005/8/layout/hProcess9"/>
    <dgm:cxn modelId="{5C38E696-00EA-4546-BCCA-3B7E520FE486}" type="presParOf" srcId="{90648083-8354-4935-9A0B-672606D48980}" destId="{DD2C6EA7-3E14-4943-BD8A-59A9914DF663}" srcOrd="3" destOrd="0" presId="urn:microsoft.com/office/officeart/2005/8/layout/hProcess9"/>
    <dgm:cxn modelId="{D0625774-ACC6-4E58-9771-BF5EB88B1D8C}" type="presParOf" srcId="{90648083-8354-4935-9A0B-672606D48980}" destId="{6495B3CF-36D5-4E15-863E-E11808E6ABB7}"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9287AE-93C2-4565-AE10-63495CCE9180}" type="doc">
      <dgm:prSet loTypeId="urn:microsoft.com/office/officeart/2005/8/layout/list1" loCatId="list" qsTypeId="urn:microsoft.com/office/officeart/2005/8/quickstyle/simple1" qsCatId="simple" csTypeId="urn:microsoft.com/office/officeart/2005/8/colors/accent4_1" csCatId="accent4" phldr="1"/>
      <dgm:spPr/>
      <dgm:t>
        <a:bodyPr/>
        <a:lstStyle/>
        <a:p>
          <a:endParaRPr lang="en-AU"/>
        </a:p>
      </dgm:t>
    </dgm:pt>
    <dgm:pt modelId="{7A79F2C4-41AC-4280-8EDA-A653939B4633}">
      <dgm:prSet phldrT="[Text]"/>
      <dgm:spPr/>
      <dgm:t>
        <a:bodyPr/>
        <a:lstStyle/>
        <a:p>
          <a:r>
            <a:rPr lang="en-AU"/>
            <a:t>Program Objectives (25%)</a:t>
          </a:r>
        </a:p>
      </dgm:t>
    </dgm:pt>
    <dgm:pt modelId="{53D9E952-A91E-47F5-9B3C-A763A0C6A221}" type="parTrans" cxnId="{F15FAC10-472F-46DE-8C29-9A8D9A1F0C47}">
      <dgm:prSet/>
      <dgm:spPr/>
      <dgm:t>
        <a:bodyPr/>
        <a:lstStyle/>
        <a:p>
          <a:endParaRPr lang="en-AU"/>
        </a:p>
      </dgm:t>
    </dgm:pt>
    <dgm:pt modelId="{D62C4110-D8A6-4CF9-B835-28D63345860C}" type="sibTrans" cxnId="{F15FAC10-472F-46DE-8C29-9A8D9A1F0C47}">
      <dgm:prSet/>
      <dgm:spPr/>
      <dgm:t>
        <a:bodyPr/>
        <a:lstStyle/>
        <a:p>
          <a:endParaRPr lang="en-AU"/>
        </a:p>
      </dgm:t>
    </dgm:pt>
    <dgm:pt modelId="{3B8A016D-E2F1-442E-8BF0-47587DA3E711}">
      <dgm:prSet phldrT="[Text]"/>
      <dgm:spPr/>
      <dgm:t>
        <a:bodyPr/>
        <a:lstStyle/>
        <a:p>
          <a:r>
            <a:rPr lang="en-AU"/>
            <a:t>Project Delivery (25%)</a:t>
          </a:r>
        </a:p>
      </dgm:t>
    </dgm:pt>
    <dgm:pt modelId="{331ACA3B-9AF6-4C5E-8600-11095FEC623C}" type="parTrans" cxnId="{C3C82D07-448D-418B-917D-27CF0BB9E8E7}">
      <dgm:prSet/>
      <dgm:spPr/>
      <dgm:t>
        <a:bodyPr/>
        <a:lstStyle/>
        <a:p>
          <a:endParaRPr lang="en-AU"/>
        </a:p>
      </dgm:t>
    </dgm:pt>
    <dgm:pt modelId="{495D137D-94DE-465A-8D95-3B0516E7E8BD}" type="sibTrans" cxnId="{C3C82D07-448D-418B-917D-27CF0BB9E8E7}">
      <dgm:prSet/>
      <dgm:spPr/>
      <dgm:t>
        <a:bodyPr/>
        <a:lstStyle/>
        <a:p>
          <a:endParaRPr lang="en-AU"/>
        </a:p>
      </dgm:t>
    </dgm:pt>
    <dgm:pt modelId="{1649CB9C-A19F-4274-906A-5761403D1895}">
      <dgm:prSet phldrT="[Text]"/>
      <dgm:spPr/>
      <dgm:t>
        <a:bodyPr/>
        <a:lstStyle/>
        <a:p>
          <a:r>
            <a:rPr lang="en-AU"/>
            <a:t>Project Outcomes (25%)</a:t>
          </a:r>
        </a:p>
      </dgm:t>
    </dgm:pt>
    <dgm:pt modelId="{8D53E84C-02BE-403E-9F1D-EC8202E032C3}" type="parTrans" cxnId="{450026A0-2978-4EF6-B337-48E56FA777C5}">
      <dgm:prSet/>
      <dgm:spPr/>
      <dgm:t>
        <a:bodyPr/>
        <a:lstStyle/>
        <a:p>
          <a:endParaRPr lang="en-AU"/>
        </a:p>
      </dgm:t>
    </dgm:pt>
    <dgm:pt modelId="{24C71E07-DF5F-4DCE-8482-875AFFDAAC9D}" type="sibTrans" cxnId="{450026A0-2978-4EF6-B337-48E56FA777C5}">
      <dgm:prSet/>
      <dgm:spPr/>
      <dgm:t>
        <a:bodyPr/>
        <a:lstStyle/>
        <a:p>
          <a:endParaRPr lang="en-AU"/>
        </a:p>
      </dgm:t>
    </dgm:pt>
    <dgm:pt modelId="{D88FCD5E-6D6F-4CEE-B03E-05BCB929F57D}">
      <dgm:prSet/>
      <dgm:spPr/>
      <dgm:t>
        <a:bodyPr/>
        <a:lstStyle/>
        <a:p>
          <a:r>
            <a:rPr lang="en-AU"/>
            <a:t>Project Impact (25%)</a:t>
          </a:r>
        </a:p>
      </dgm:t>
    </dgm:pt>
    <dgm:pt modelId="{C439239A-F2B8-4DD8-B12C-CB533F1651F6}" type="parTrans" cxnId="{A347989A-D497-4D91-ADD3-B9A4FA9D99B5}">
      <dgm:prSet/>
      <dgm:spPr/>
      <dgm:t>
        <a:bodyPr/>
        <a:lstStyle/>
        <a:p>
          <a:endParaRPr lang="en-AU"/>
        </a:p>
      </dgm:t>
    </dgm:pt>
    <dgm:pt modelId="{014E4AA3-03C8-4DFC-A585-6C914B7290BB}" type="sibTrans" cxnId="{A347989A-D497-4D91-ADD3-B9A4FA9D99B5}">
      <dgm:prSet/>
      <dgm:spPr/>
      <dgm:t>
        <a:bodyPr/>
        <a:lstStyle/>
        <a:p>
          <a:endParaRPr lang="en-AU"/>
        </a:p>
      </dgm:t>
    </dgm:pt>
    <dgm:pt modelId="{D748D535-35CA-44D9-97F3-5AD98DE8DF69}" type="pres">
      <dgm:prSet presAssocID="{3E9287AE-93C2-4565-AE10-63495CCE9180}" presName="linear" presStyleCnt="0">
        <dgm:presLayoutVars>
          <dgm:dir/>
          <dgm:animLvl val="lvl"/>
          <dgm:resizeHandles val="exact"/>
        </dgm:presLayoutVars>
      </dgm:prSet>
      <dgm:spPr/>
    </dgm:pt>
    <dgm:pt modelId="{30A3516D-3CA1-474B-9820-D65FB810C109}" type="pres">
      <dgm:prSet presAssocID="{7A79F2C4-41AC-4280-8EDA-A653939B4633}" presName="parentLin" presStyleCnt="0"/>
      <dgm:spPr/>
    </dgm:pt>
    <dgm:pt modelId="{C8785E27-6B8E-43CA-BB37-5F42A46A1D63}" type="pres">
      <dgm:prSet presAssocID="{7A79F2C4-41AC-4280-8EDA-A653939B4633}" presName="parentLeftMargin" presStyleLbl="node1" presStyleIdx="0" presStyleCnt="4"/>
      <dgm:spPr/>
    </dgm:pt>
    <dgm:pt modelId="{5099748F-E2C3-4543-B864-39DB12AE7C06}" type="pres">
      <dgm:prSet presAssocID="{7A79F2C4-41AC-4280-8EDA-A653939B4633}" presName="parentText" presStyleLbl="node1" presStyleIdx="0" presStyleCnt="4">
        <dgm:presLayoutVars>
          <dgm:chMax val="0"/>
          <dgm:bulletEnabled val="1"/>
        </dgm:presLayoutVars>
      </dgm:prSet>
      <dgm:spPr/>
    </dgm:pt>
    <dgm:pt modelId="{E4B215EB-37F9-4129-B15B-59D3F702C7E4}" type="pres">
      <dgm:prSet presAssocID="{7A79F2C4-41AC-4280-8EDA-A653939B4633}" presName="negativeSpace" presStyleCnt="0"/>
      <dgm:spPr/>
    </dgm:pt>
    <dgm:pt modelId="{EF53C802-E0A0-4946-9477-123694949D58}" type="pres">
      <dgm:prSet presAssocID="{7A79F2C4-41AC-4280-8EDA-A653939B4633}" presName="childText" presStyleLbl="conFgAcc1" presStyleIdx="0" presStyleCnt="4">
        <dgm:presLayoutVars>
          <dgm:bulletEnabled val="1"/>
        </dgm:presLayoutVars>
      </dgm:prSet>
      <dgm:spPr/>
    </dgm:pt>
    <dgm:pt modelId="{03971206-4485-4105-8BD3-CE1931B8A799}" type="pres">
      <dgm:prSet presAssocID="{D62C4110-D8A6-4CF9-B835-28D63345860C}" presName="spaceBetweenRectangles" presStyleCnt="0"/>
      <dgm:spPr/>
    </dgm:pt>
    <dgm:pt modelId="{170ACD1B-6B62-4F2F-B872-DAB153D8D648}" type="pres">
      <dgm:prSet presAssocID="{3B8A016D-E2F1-442E-8BF0-47587DA3E711}" presName="parentLin" presStyleCnt="0"/>
      <dgm:spPr/>
    </dgm:pt>
    <dgm:pt modelId="{CAC707E9-8CB2-450E-95B7-9FC893F2421E}" type="pres">
      <dgm:prSet presAssocID="{3B8A016D-E2F1-442E-8BF0-47587DA3E711}" presName="parentLeftMargin" presStyleLbl="node1" presStyleIdx="0" presStyleCnt="4"/>
      <dgm:spPr/>
    </dgm:pt>
    <dgm:pt modelId="{F6A5C4A8-B544-4EE4-975B-81766257AEDF}" type="pres">
      <dgm:prSet presAssocID="{3B8A016D-E2F1-442E-8BF0-47587DA3E711}" presName="parentText" presStyleLbl="node1" presStyleIdx="1" presStyleCnt="4">
        <dgm:presLayoutVars>
          <dgm:chMax val="0"/>
          <dgm:bulletEnabled val="1"/>
        </dgm:presLayoutVars>
      </dgm:prSet>
      <dgm:spPr/>
    </dgm:pt>
    <dgm:pt modelId="{D824D864-E1B0-425F-9941-80B53078F1D6}" type="pres">
      <dgm:prSet presAssocID="{3B8A016D-E2F1-442E-8BF0-47587DA3E711}" presName="negativeSpace" presStyleCnt="0"/>
      <dgm:spPr/>
    </dgm:pt>
    <dgm:pt modelId="{4E732AD5-F5BC-437E-872F-89DD24C56148}" type="pres">
      <dgm:prSet presAssocID="{3B8A016D-E2F1-442E-8BF0-47587DA3E711}" presName="childText" presStyleLbl="conFgAcc1" presStyleIdx="1" presStyleCnt="4">
        <dgm:presLayoutVars>
          <dgm:bulletEnabled val="1"/>
        </dgm:presLayoutVars>
      </dgm:prSet>
      <dgm:spPr/>
    </dgm:pt>
    <dgm:pt modelId="{098C760B-2083-4275-AFC4-EAB673A8342F}" type="pres">
      <dgm:prSet presAssocID="{495D137D-94DE-465A-8D95-3B0516E7E8BD}" presName="spaceBetweenRectangles" presStyleCnt="0"/>
      <dgm:spPr/>
    </dgm:pt>
    <dgm:pt modelId="{AEA42A8E-6E84-4F95-9019-8088C87B3CA5}" type="pres">
      <dgm:prSet presAssocID="{1649CB9C-A19F-4274-906A-5761403D1895}" presName="parentLin" presStyleCnt="0"/>
      <dgm:spPr/>
    </dgm:pt>
    <dgm:pt modelId="{5241AD29-04F1-4B8F-ADDA-E0DB729E863D}" type="pres">
      <dgm:prSet presAssocID="{1649CB9C-A19F-4274-906A-5761403D1895}" presName="parentLeftMargin" presStyleLbl="node1" presStyleIdx="1" presStyleCnt="4"/>
      <dgm:spPr/>
    </dgm:pt>
    <dgm:pt modelId="{B6F9C4C5-A614-427F-8B78-64EF29E36D68}" type="pres">
      <dgm:prSet presAssocID="{1649CB9C-A19F-4274-906A-5761403D1895}" presName="parentText" presStyleLbl="node1" presStyleIdx="2" presStyleCnt="4">
        <dgm:presLayoutVars>
          <dgm:chMax val="0"/>
          <dgm:bulletEnabled val="1"/>
        </dgm:presLayoutVars>
      </dgm:prSet>
      <dgm:spPr/>
    </dgm:pt>
    <dgm:pt modelId="{CC575827-FB76-4C94-A4BC-70392148D191}" type="pres">
      <dgm:prSet presAssocID="{1649CB9C-A19F-4274-906A-5761403D1895}" presName="negativeSpace" presStyleCnt="0"/>
      <dgm:spPr/>
    </dgm:pt>
    <dgm:pt modelId="{3C4E06C0-295F-48FB-98C1-3292A49D799F}" type="pres">
      <dgm:prSet presAssocID="{1649CB9C-A19F-4274-906A-5761403D1895}" presName="childText" presStyleLbl="conFgAcc1" presStyleIdx="2" presStyleCnt="4">
        <dgm:presLayoutVars>
          <dgm:bulletEnabled val="1"/>
        </dgm:presLayoutVars>
      </dgm:prSet>
      <dgm:spPr/>
    </dgm:pt>
    <dgm:pt modelId="{0EDEB1A0-DDB9-4D6F-A707-FED7AA812949}" type="pres">
      <dgm:prSet presAssocID="{24C71E07-DF5F-4DCE-8482-875AFFDAAC9D}" presName="spaceBetweenRectangles" presStyleCnt="0"/>
      <dgm:spPr/>
    </dgm:pt>
    <dgm:pt modelId="{9ED45299-D71B-46D2-98EF-065209178815}" type="pres">
      <dgm:prSet presAssocID="{D88FCD5E-6D6F-4CEE-B03E-05BCB929F57D}" presName="parentLin" presStyleCnt="0"/>
      <dgm:spPr/>
    </dgm:pt>
    <dgm:pt modelId="{AF9F2809-462C-42B3-83B2-04CF6EA81DF6}" type="pres">
      <dgm:prSet presAssocID="{D88FCD5E-6D6F-4CEE-B03E-05BCB929F57D}" presName="parentLeftMargin" presStyleLbl="node1" presStyleIdx="2" presStyleCnt="4"/>
      <dgm:spPr/>
    </dgm:pt>
    <dgm:pt modelId="{9EC09600-4FEC-4EAA-857E-88A651F1BCD0}" type="pres">
      <dgm:prSet presAssocID="{D88FCD5E-6D6F-4CEE-B03E-05BCB929F57D}" presName="parentText" presStyleLbl="node1" presStyleIdx="3" presStyleCnt="4">
        <dgm:presLayoutVars>
          <dgm:chMax val="0"/>
          <dgm:bulletEnabled val="1"/>
        </dgm:presLayoutVars>
      </dgm:prSet>
      <dgm:spPr/>
    </dgm:pt>
    <dgm:pt modelId="{24AB713D-19C7-46DB-B30B-84F9390F769C}" type="pres">
      <dgm:prSet presAssocID="{D88FCD5E-6D6F-4CEE-B03E-05BCB929F57D}" presName="negativeSpace" presStyleCnt="0"/>
      <dgm:spPr/>
    </dgm:pt>
    <dgm:pt modelId="{3AE3F7FF-AA58-4B3B-8AC3-351E911177F9}" type="pres">
      <dgm:prSet presAssocID="{D88FCD5E-6D6F-4CEE-B03E-05BCB929F57D}" presName="childText" presStyleLbl="conFgAcc1" presStyleIdx="3" presStyleCnt="4">
        <dgm:presLayoutVars>
          <dgm:bulletEnabled val="1"/>
        </dgm:presLayoutVars>
      </dgm:prSet>
      <dgm:spPr/>
    </dgm:pt>
  </dgm:ptLst>
  <dgm:cxnLst>
    <dgm:cxn modelId="{C3C82D07-448D-418B-917D-27CF0BB9E8E7}" srcId="{3E9287AE-93C2-4565-AE10-63495CCE9180}" destId="{3B8A016D-E2F1-442E-8BF0-47587DA3E711}" srcOrd="1" destOrd="0" parTransId="{331ACA3B-9AF6-4C5E-8600-11095FEC623C}" sibTransId="{495D137D-94DE-465A-8D95-3B0516E7E8BD}"/>
    <dgm:cxn modelId="{F15FAC10-472F-46DE-8C29-9A8D9A1F0C47}" srcId="{3E9287AE-93C2-4565-AE10-63495CCE9180}" destId="{7A79F2C4-41AC-4280-8EDA-A653939B4633}" srcOrd="0" destOrd="0" parTransId="{53D9E952-A91E-47F5-9B3C-A763A0C6A221}" sibTransId="{D62C4110-D8A6-4CF9-B835-28D63345860C}"/>
    <dgm:cxn modelId="{E54E3415-63BA-4C20-8B3F-220791FEEB95}" type="presOf" srcId="{3E9287AE-93C2-4565-AE10-63495CCE9180}" destId="{D748D535-35CA-44D9-97F3-5AD98DE8DF69}" srcOrd="0" destOrd="0" presId="urn:microsoft.com/office/officeart/2005/8/layout/list1"/>
    <dgm:cxn modelId="{467C8B28-E273-4025-A240-4670EDF26EE8}" type="presOf" srcId="{3B8A016D-E2F1-442E-8BF0-47587DA3E711}" destId="{F6A5C4A8-B544-4EE4-975B-81766257AEDF}" srcOrd="1" destOrd="0" presId="urn:microsoft.com/office/officeart/2005/8/layout/list1"/>
    <dgm:cxn modelId="{07F8AF36-82EE-4332-A66C-94E74D5371E3}" type="presOf" srcId="{1649CB9C-A19F-4274-906A-5761403D1895}" destId="{5241AD29-04F1-4B8F-ADDA-E0DB729E863D}" srcOrd="0" destOrd="0" presId="urn:microsoft.com/office/officeart/2005/8/layout/list1"/>
    <dgm:cxn modelId="{098BFC63-9C9B-4D64-96E7-5193728C1412}" type="presOf" srcId="{D88FCD5E-6D6F-4CEE-B03E-05BCB929F57D}" destId="{9EC09600-4FEC-4EAA-857E-88A651F1BCD0}" srcOrd="1" destOrd="0" presId="urn:microsoft.com/office/officeart/2005/8/layout/list1"/>
    <dgm:cxn modelId="{BBF1B745-D21F-42CF-BA42-A183A496FF72}" type="presOf" srcId="{D88FCD5E-6D6F-4CEE-B03E-05BCB929F57D}" destId="{AF9F2809-462C-42B3-83B2-04CF6EA81DF6}" srcOrd="0" destOrd="0" presId="urn:microsoft.com/office/officeart/2005/8/layout/list1"/>
    <dgm:cxn modelId="{2C898795-26A4-45B2-8DE1-82E5CFFD7A59}" type="presOf" srcId="{1649CB9C-A19F-4274-906A-5761403D1895}" destId="{B6F9C4C5-A614-427F-8B78-64EF29E36D68}" srcOrd="1" destOrd="0" presId="urn:microsoft.com/office/officeart/2005/8/layout/list1"/>
    <dgm:cxn modelId="{A347989A-D497-4D91-ADD3-B9A4FA9D99B5}" srcId="{3E9287AE-93C2-4565-AE10-63495CCE9180}" destId="{D88FCD5E-6D6F-4CEE-B03E-05BCB929F57D}" srcOrd="3" destOrd="0" parTransId="{C439239A-F2B8-4DD8-B12C-CB533F1651F6}" sibTransId="{014E4AA3-03C8-4DFC-A585-6C914B7290BB}"/>
    <dgm:cxn modelId="{450026A0-2978-4EF6-B337-48E56FA777C5}" srcId="{3E9287AE-93C2-4565-AE10-63495CCE9180}" destId="{1649CB9C-A19F-4274-906A-5761403D1895}" srcOrd="2" destOrd="0" parTransId="{8D53E84C-02BE-403E-9F1D-EC8202E032C3}" sibTransId="{24C71E07-DF5F-4DCE-8482-875AFFDAAC9D}"/>
    <dgm:cxn modelId="{9D1546EF-3A3E-44EA-B6B7-A5E31B6CFDBE}" type="presOf" srcId="{3B8A016D-E2F1-442E-8BF0-47587DA3E711}" destId="{CAC707E9-8CB2-450E-95B7-9FC893F2421E}" srcOrd="0" destOrd="0" presId="urn:microsoft.com/office/officeart/2005/8/layout/list1"/>
    <dgm:cxn modelId="{C40029F9-F141-4D70-8C61-D7F4497D0399}" type="presOf" srcId="{7A79F2C4-41AC-4280-8EDA-A653939B4633}" destId="{5099748F-E2C3-4543-B864-39DB12AE7C06}" srcOrd="1" destOrd="0" presId="urn:microsoft.com/office/officeart/2005/8/layout/list1"/>
    <dgm:cxn modelId="{CD4154FC-3534-499F-81BE-6774D67352A9}" type="presOf" srcId="{7A79F2C4-41AC-4280-8EDA-A653939B4633}" destId="{C8785E27-6B8E-43CA-BB37-5F42A46A1D63}" srcOrd="0" destOrd="0" presId="urn:microsoft.com/office/officeart/2005/8/layout/list1"/>
    <dgm:cxn modelId="{58C54D3E-C0AD-4085-BF51-BBB25BB2B16C}" type="presParOf" srcId="{D748D535-35CA-44D9-97F3-5AD98DE8DF69}" destId="{30A3516D-3CA1-474B-9820-D65FB810C109}" srcOrd="0" destOrd="0" presId="urn:microsoft.com/office/officeart/2005/8/layout/list1"/>
    <dgm:cxn modelId="{0644972B-441C-4C7D-9BBD-E7CC5D8F27CE}" type="presParOf" srcId="{30A3516D-3CA1-474B-9820-D65FB810C109}" destId="{C8785E27-6B8E-43CA-BB37-5F42A46A1D63}" srcOrd="0" destOrd="0" presId="urn:microsoft.com/office/officeart/2005/8/layout/list1"/>
    <dgm:cxn modelId="{6536A0B2-2D9F-432C-B782-63476C50372F}" type="presParOf" srcId="{30A3516D-3CA1-474B-9820-D65FB810C109}" destId="{5099748F-E2C3-4543-B864-39DB12AE7C06}" srcOrd="1" destOrd="0" presId="urn:microsoft.com/office/officeart/2005/8/layout/list1"/>
    <dgm:cxn modelId="{22AD8366-1878-43B6-BA8C-35E6B82497D2}" type="presParOf" srcId="{D748D535-35CA-44D9-97F3-5AD98DE8DF69}" destId="{E4B215EB-37F9-4129-B15B-59D3F702C7E4}" srcOrd="1" destOrd="0" presId="urn:microsoft.com/office/officeart/2005/8/layout/list1"/>
    <dgm:cxn modelId="{9CA01554-19E9-47A9-994E-D1E05E1DA66C}" type="presParOf" srcId="{D748D535-35CA-44D9-97F3-5AD98DE8DF69}" destId="{EF53C802-E0A0-4946-9477-123694949D58}" srcOrd="2" destOrd="0" presId="urn:microsoft.com/office/officeart/2005/8/layout/list1"/>
    <dgm:cxn modelId="{5BD3F0C5-FFB7-44A1-B5FC-5E897D41E9C4}" type="presParOf" srcId="{D748D535-35CA-44D9-97F3-5AD98DE8DF69}" destId="{03971206-4485-4105-8BD3-CE1931B8A799}" srcOrd="3" destOrd="0" presId="urn:microsoft.com/office/officeart/2005/8/layout/list1"/>
    <dgm:cxn modelId="{96B0337A-66B4-4714-9BD2-CCA6F8E9DB26}" type="presParOf" srcId="{D748D535-35CA-44D9-97F3-5AD98DE8DF69}" destId="{170ACD1B-6B62-4F2F-B872-DAB153D8D648}" srcOrd="4" destOrd="0" presId="urn:microsoft.com/office/officeart/2005/8/layout/list1"/>
    <dgm:cxn modelId="{88F3DE47-B55B-4F59-BCD8-A9BD702F2307}" type="presParOf" srcId="{170ACD1B-6B62-4F2F-B872-DAB153D8D648}" destId="{CAC707E9-8CB2-450E-95B7-9FC893F2421E}" srcOrd="0" destOrd="0" presId="urn:microsoft.com/office/officeart/2005/8/layout/list1"/>
    <dgm:cxn modelId="{861FF2B7-0900-4CF5-9276-2BF9FE2C12E4}" type="presParOf" srcId="{170ACD1B-6B62-4F2F-B872-DAB153D8D648}" destId="{F6A5C4A8-B544-4EE4-975B-81766257AEDF}" srcOrd="1" destOrd="0" presId="urn:microsoft.com/office/officeart/2005/8/layout/list1"/>
    <dgm:cxn modelId="{3AFC6503-CE7E-4B61-A16D-C8F6DBFCA245}" type="presParOf" srcId="{D748D535-35CA-44D9-97F3-5AD98DE8DF69}" destId="{D824D864-E1B0-425F-9941-80B53078F1D6}" srcOrd="5" destOrd="0" presId="urn:microsoft.com/office/officeart/2005/8/layout/list1"/>
    <dgm:cxn modelId="{5773718A-9DA5-4227-8174-7399AFDB4FBA}" type="presParOf" srcId="{D748D535-35CA-44D9-97F3-5AD98DE8DF69}" destId="{4E732AD5-F5BC-437E-872F-89DD24C56148}" srcOrd="6" destOrd="0" presId="urn:microsoft.com/office/officeart/2005/8/layout/list1"/>
    <dgm:cxn modelId="{E5417E27-2015-49F1-86E6-EA3E6607DA04}" type="presParOf" srcId="{D748D535-35CA-44D9-97F3-5AD98DE8DF69}" destId="{098C760B-2083-4275-AFC4-EAB673A8342F}" srcOrd="7" destOrd="0" presId="urn:microsoft.com/office/officeart/2005/8/layout/list1"/>
    <dgm:cxn modelId="{33361096-E4A3-4678-9CEF-4C5694139BEC}" type="presParOf" srcId="{D748D535-35CA-44D9-97F3-5AD98DE8DF69}" destId="{AEA42A8E-6E84-4F95-9019-8088C87B3CA5}" srcOrd="8" destOrd="0" presId="urn:microsoft.com/office/officeart/2005/8/layout/list1"/>
    <dgm:cxn modelId="{404CFC94-5BF9-4016-996A-E385D1692542}" type="presParOf" srcId="{AEA42A8E-6E84-4F95-9019-8088C87B3CA5}" destId="{5241AD29-04F1-4B8F-ADDA-E0DB729E863D}" srcOrd="0" destOrd="0" presId="urn:microsoft.com/office/officeart/2005/8/layout/list1"/>
    <dgm:cxn modelId="{41338324-15BB-4DEE-9EAD-8F918ECACAEF}" type="presParOf" srcId="{AEA42A8E-6E84-4F95-9019-8088C87B3CA5}" destId="{B6F9C4C5-A614-427F-8B78-64EF29E36D68}" srcOrd="1" destOrd="0" presId="urn:microsoft.com/office/officeart/2005/8/layout/list1"/>
    <dgm:cxn modelId="{F26A7BBC-D116-4997-B648-6CCDF9387EAC}" type="presParOf" srcId="{D748D535-35CA-44D9-97F3-5AD98DE8DF69}" destId="{CC575827-FB76-4C94-A4BC-70392148D191}" srcOrd="9" destOrd="0" presId="urn:microsoft.com/office/officeart/2005/8/layout/list1"/>
    <dgm:cxn modelId="{6C1ABBA9-1F64-438C-859D-DAE7EE2C9E70}" type="presParOf" srcId="{D748D535-35CA-44D9-97F3-5AD98DE8DF69}" destId="{3C4E06C0-295F-48FB-98C1-3292A49D799F}" srcOrd="10" destOrd="0" presId="urn:microsoft.com/office/officeart/2005/8/layout/list1"/>
    <dgm:cxn modelId="{B8D239A8-0E06-4921-8667-D718CC38715C}" type="presParOf" srcId="{D748D535-35CA-44D9-97F3-5AD98DE8DF69}" destId="{0EDEB1A0-DDB9-4D6F-A707-FED7AA812949}" srcOrd="11" destOrd="0" presId="urn:microsoft.com/office/officeart/2005/8/layout/list1"/>
    <dgm:cxn modelId="{3B0AA339-D035-46B0-80D1-C4146202B2C5}" type="presParOf" srcId="{D748D535-35CA-44D9-97F3-5AD98DE8DF69}" destId="{9ED45299-D71B-46D2-98EF-065209178815}" srcOrd="12" destOrd="0" presId="urn:microsoft.com/office/officeart/2005/8/layout/list1"/>
    <dgm:cxn modelId="{C7D449F6-2282-4255-971E-10A88783A845}" type="presParOf" srcId="{9ED45299-D71B-46D2-98EF-065209178815}" destId="{AF9F2809-462C-42B3-83B2-04CF6EA81DF6}" srcOrd="0" destOrd="0" presId="urn:microsoft.com/office/officeart/2005/8/layout/list1"/>
    <dgm:cxn modelId="{9F4D1A20-C93B-44AA-88C7-2EEE3C1E2AEF}" type="presParOf" srcId="{9ED45299-D71B-46D2-98EF-065209178815}" destId="{9EC09600-4FEC-4EAA-857E-88A651F1BCD0}" srcOrd="1" destOrd="0" presId="urn:microsoft.com/office/officeart/2005/8/layout/list1"/>
    <dgm:cxn modelId="{6A0791E2-4653-4658-8E00-66C75B4EB643}" type="presParOf" srcId="{D748D535-35CA-44D9-97F3-5AD98DE8DF69}" destId="{24AB713D-19C7-46DB-B30B-84F9390F769C}" srcOrd="13" destOrd="0" presId="urn:microsoft.com/office/officeart/2005/8/layout/list1"/>
    <dgm:cxn modelId="{D2841C62-80E1-466D-9CFD-F702CCAF9853}" type="presParOf" srcId="{D748D535-35CA-44D9-97F3-5AD98DE8DF69}" destId="{3AE3F7FF-AA58-4B3B-8AC3-351E911177F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BE792-A328-4815-B23C-2C8307DAA0E3}">
      <dsp:nvSpPr>
        <dsp:cNvPr id="0" name=""/>
        <dsp:cNvSpPr/>
      </dsp:nvSpPr>
      <dsp:spPr>
        <a:xfrm>
          <a:off x="479175" y="0"/>
          <a:ext cx="5554027" cy="3489325"/>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C705F5-03EB-480B-929A-B5C1492B686F}">
      <dsp:nvSpPr>
        <dsp:cNvPr id="0" name=""/>
        <dsp:cNvSpPr/>
      </dsp:nvSpPr>
      <dsp:spPr>
        <a:xfrm>
          <a:off x="7019" y="1046797"/>
          <a:ext cx="2103179" cy="139573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AU" sz="2400" b="1" kern="1200"/>
            <a:t>Stage 1: </a:t>
          </a:r>
        </a:p>
        <a:p>
          <a:pPr marL="0" lvl="0" indent="0" algn="ctr" defTabSz="1066800">
            <a:lnSpc>
              <a:spcPct val="90000"/>
            </a:lnSpc>
            <a:spcBef>
              <a:spcPct val="0"/>
            </a:spcBef>
            <a:spcAft>
              <a:spcPct val="35000"/>
            </a:spcAft>
            <a:buNone/>
          </a:pPr>
          <a:r>
            <a:rPr lang="en-AU" sz="2400" kern="1200"/>
            <a:t>Initial Assessment </a:t>
          </a:r>
        </a:p>
      </dsp:txBody>
      <dsp:txXfrm>
        <a:off x="75153" y="1114931"/>
        <a:ext cx="1966911" cy="1259462"/>
      </dsp:txXfrm>
    </dsp:sp>
    <dsp:sp modelId="{59620A91-7257-4FD9-BE86-B013F9DB92F4}">
      <dsp:nvSpPr>
        <dsp:cNvPr id="0" name=""/>
        <dsp:cNvSpPr/>
      </dsp:nvSpPr>
      <dsp:spPr>
        <a:xfrm>
          <a:off x="2215485" y="1046797"/>
          <a:ext cx="2103179" cy="139573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AU" sz="2400" b="1" kern="1200"/>
            <a:t>Stage 2: </a:t>
          </a:r>
        </a:p>
        <a:p>
          <a:pPr marL="0" lvl="0" indent="0" algn="ctr" defTabSz="1066800">
            <a:lnSpc>
              <a:spcPct val="90000"/>
            </a:lnSpc>
            <a:spcBef>
              <a:spcPct val="0"/>
            </a:spcBef>
            <a:spcAft>
              <a:spcPct val="35000"/>
            </a:spcAft>
            <a:buNone/>
          </a:pPr>
          <a:r>
            <a:rPr lang="en-AU" sz="2400" kern="1200"/>
            <a:t>Panel Review</a:t>
          </a:r>
        </a:p>
      </dsp:txBody>
      <dsp:txXfrm>
        <a:off x="2283619" y="1114931"/>
        <a:ext cx="1966911" cy="1259462"/>
      </dsp:txXfrm>
    </dsp:sp>
    <dsp:sp modelId="{6495B3CF-36D5-4E15-863E-E11808E6ABB7}">
      <dsp:nvSpPr>
        <dsp:cNvPr id="0" name=""/>
        <dsp:cNvSpPr/>
      </dsp:nvSpPr>
      <dsp:spPr>
        <a:xfrm>
          <a:off x="4423951" y="1046797"/>
          <a:ext cx="2103179" cy="139573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AU" sz="2400" b="1" kern="1200"/>
            <a:t>Stage 3:</a:t>
          </a:r>
        </a:p>
        <a:p>
          <a:pPr marL="0" lvl="0" indent="0" algn="ctr" defTabSz="1066800">
            <a:lnSpc>
              <a:spcPct val="90000"/>
            </a:lnSpc>
            <a:spcBef>
              <a:spcPct val="0"/>
            </a:spcBef>
            <a:spcAft>
              <a:spcPct val="35000"/>
            </a:spcAft>
            <a:buNone/>
          </a:pPr>
          <a:r>
            <a:rPr lang="en-AU" sz="2400" kern="1200"/>
            <a:t>Ministerial Approval</a:t>
          </a:r>
        </a:p>
      </dsp:txBody>
      <dsp:txXfrm>
        <a:off x="4492085" y="1114931"/>
        <a:ext cx="1966911" cy="12594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3C802-E0A0-4946-9477-123694949D58}">
      <dsp:nvSpPr>
        <dsp:cNvPr id="0" name=""/>
        <dsp:cNvSpPr/>
      </dsp:nvSpPr>
      <dsp:spPr>
        <a:xfrm>
          <a:off x="0" y="341318"/>
          <a:ext cx="6824585" cy="504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99748F-E2C3-4543-B864-39DB12AE7C06}">
      <dsp:nvSpPr>
        <dsp:cNvPr id="0" name=""/>
        <dsp:cNvSpPr/>
      </dsp:nvSpPr>
      <dsp:spPr>
        <a:xfrm>
          <a:off x="341229" y="46118"/>
          <a:ext cx="4777209" cy="59040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567" tIns="0" rIns="180567" bIns="0" numCol="1" spcCol="1270" anchor="ctr" anchorCtr="0">
          <a:noAutofit/>
        </a:bodyPr>
        <a:lstStyle/>
        <a:p>
          <a:pPr marL="0" lvl="0" indent="0" algn="l" defTabSz="889000">
            <a:lnSpc>
              <a:spcPct val="90000"/>
            </a:lnSpc>
            <a:spcBef>
              <a:spcPct val="0"/>
            </a:spcBef>
            <a:spcAft>
              <a:spcPct val="35000"/>
            </a:spcAft>
            <a:buNone/>
          </a:pPr>
          <a:r>
            <a:rPr lang="en-AU" sz="2000" kern="1200"/>
            <a:t>Program Objectives (25%)</a:t>
          </a:r>
        </a:p>
      </dsp:txBody>
      <dsp:txXfrm>
        <a:off x="370050" y="74939"/>
        <a:ext cx="4719567" cy="532758"/>
      </dsp:txXfrm>
    </dsp:sp>
    <dsp:sp modelId="{4E732AD5-F5BC-437E-872F-89DD24C56148}">
      <dsp:nvSpPr>
        <dsp:cNvPr id="0" name=""/>
        <dsp:cNvSpPr/>
      </dsp:nvSpPr>
      <dsp:spPr>
        <a:xfrm>
          <a:off x="0" y="1248518"/>
          <a:ext cx="6824585" cy="504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A5C4A8-B544-4EE4-975B-81766257AEDF}">
      <dsp:nvSpPr>
        <dsp:cNvPr id="0" name=""/>
        <dsp:cNvSpPr/>
      </dsp:nvSpPr>
      <dsp:spPr>
        <a:xfrm>
          <a:off x="341229" y="953318"/>
          <a:ext cx="4777209" cy="59040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567" tIns="0" rIns="180567" bIns="0" numCol="1" spcCol="1270" anchor="ctr" anchorCtr="0">
          <a:noAutofit/>
        </a:bodyPr>
        <a:lstStyle/>
        <a:p>
          <a:pPr marL="0" lvl="0" indent="0" algn="l" defTabSz="889000">
            <a:lnSpc>
              <a:spcPct val="90000"/>
            </a:lnSpc>
            <a:spcBef>
              <a:spcPct val="0"/>
            </a:spcBef>
            <a:spcAft>
              <a:spcPct val="35000"/>
            </a:spcAft>
            <a:buNone/>
          </a:pPr>
          <a:r>
            <a:rPr lang="en-AU" sz="2000" kern="1200"/>
            <a:t>Project Delivery (25%)</a:t>
          </a:r>
        </a:p>
      </dsp:txBody>
      <dsp:txXfrm>
        <a:off x="370050" y="982139"/>
        <a:ext cx="4719567" cy="532758"/>
      </dsp:txXfrm>
    </dsp:sp>
    <dsp:sp modelId="{3C4E06C0-295F-48FB-98C1-3292A49D799F}">
      <dsp:nvSpPr>
        <dsp:cNvPr id="0" name=""/>
        <dsp:cNvSpPr/>
      </dsp:nvSpPr>
      <dsp:spPr>
        <a:xfrm>
          <a:off x="0" y="2155718"/>
          <a:ext cx="6824585" cy="504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F9C4C5-A614-427F-8B78-64EF29E36D68}">
      <dsp:nvSpPr>
        <dsp:cNvPr id="0" name=""/>
        <dsp:cNvSpPr/>
      </dsp:nvSpPr>
      <dsp:spPr>
        <a:xfrm>
          <a:off x="341229" y="1860518"/>
          <a:ext cx="4777209" cy="59040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567" tIns="0" rIns="180567" bIns="0" numCol="1" spcCol="1270" anchor="ctr" anchorCtr="0">
          <a:noAutofit/>
        </a:bodyPr>
        <a:lstStyle/>
        <a:p>
          <a:pPr marL="0" lvl="0" indent="0" algn="l" defTabSz="889000">
            <a:lnSpc>
              <a:spcPct val="90000"/>
            </a:lnSpc>
            <a:spcBef>
              <a:spcPct val="0"/>
            </a:spcBef>
            <a:spcAft>
              <a:spcPct val="35000"/>
            </a:spcAft>
            <a:buNone/>
          </a:pPr>
          <a:r>
            <a:rPr lang="en-AU" sz="2000" kern="1200"/>
            <a:t>Project Outcomes (25%)</a:t>
          </a:r>
        </a:p>
      </dsp:txBody>
      <dsp:txXfrm>
        <a:off x="370050" y="1889339"/>
        <a:ext cx="4719567" cy="532758"/>
      </dsp:txXfrm>
    </dsp:sp>
    <dsp:sp modelId="{3AE3F7FF-AA58-4B3B-8AC3-351E911177F9}">
      <dsp:nvSpPr>
        <dsp:cNvPr id="0" name=""/>
        <dsp:cNvSpPr/>
      </dsp:nvSpPr>
      <dsp:spPr>
        <a:xfrm>
          <a:off x="0" y="3062918"/>
          <a:ext cx="6824585" cy="504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C09600-4FEC-4EAA-857E-88A651F1BCD0}">
      <dsp:nvSpPr>
        <dsp:cNvPr id="0" name=""/>
        <dsp:cNvSpPr/>
      </dsp:nvSpPr>
      <dsp:spPr>
        <a:xfrm>
          <a:off x="341229" y="2767718"/>
          <a:ext cx="4777209" cy="59040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567" tIns="0" rIns="180567" bIns="0" numCol="1" spcCol="1270" anchor="ctr" anchorCtr="0">
          <a:noAutofit/>
        </a:bodyPr>
        <a:lstStyle/>
        <a:p>
          <a:pPr marL="0" lvl="0" indent="0" algn="l" defTabSz="889000">
            <a:lnSpc>
              <a:spcPct val="90000"/>
            </a:lnSpc>
            <a:spcBef>
              <a:spcPct val="0"/>
            </a:spcBef>
            <a:spcAft>
              <a:spcPct val="35000"/>
            </a:spcAft>
            <a:buNone/>
          </a:pPr>
          <a:r>
            <a:rPr lang="en-AU" sz="2000" kern="1200"/>
            <a:t>Project Impact (25%)</a:t>
          </a:r>
        </a:p>
      </dsp:txBody>
      <dsp:txXfrm>
        <a:off x="370050" y="2796539"/>
        <a:ext cx="4719567"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5C3FFC-E40B-92B4-5A87-2CD7A7BDB4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pPr>
              <a:defRPr/>
            </a:pPr>
            <a:endParaRPr lang="en-AU"/>
          </a:p>
        </p:txBody>
      </p:sp>
      <p:sp>
        <p:nvSpPr>
          <p:cNvPr id="3" name="Date Placeholder 2">
            <a:extLst>
              <a:ext uri="{FF2B5EF4-FFF2-40B4-BE49-F238E27FC236}">
                <a16:creationId xmlns:a16="http://schemas.microsoft.com/office/drawing/2014/main" id="{FC714525-C459-31D3-D43B-99A6F8D24BF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pPr>
              <a:defRPr/>
            </a:pPr>
            <a:fld id="{1716CD2B-B772-46D0-99DB-8625C2251C68}" type="datetimeFigureOut">
              <a:rPr lang="en-AU"/>
              <a:pPr>
                <a:defRPr/>
              </a:pPr>
              <a:t>9/05/2023</a:t>
            </a:fld>
            <a:endParaRPr lang="en-AU"/>
          </a:p>
        </p:txBody>
      </p:sp>
      <p:sp>
        <p:nvSpPr>
          <p:cNvPr id="4" name="Slide Image Placeholder 3">
            <a:extLst>
              <a:ext uri="{FF2B5EF4-FFF2-40B4-BE49-F238E27FC236}">
                <a16:creationId xmlns:a16="http://schemas.microsoft.com/office/drawing/2014/main" id="{8CD553BE-87C6-74E5-7900-70350B65CAD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a:extLst>
              <a:ext uri="{FF2B5EF4-FFF2-40B4-BE49-F238E27FC236}">
                <a16:creationId xmlns:a16="http://schemas.microsoft.com/office/drawing/2014/main" id="{4743BBDF-1482-A0F7-0F00-10C1DDC9372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a:extLst>
              <a:ext uri="{FF2B5EF4-FFF2-40B4-BE49-F238E27FC236}">
                <a16:creationId xmlns:a16="http://schemas.microsoft.com/office/drawing/2014/main" id="{E8F83E0E-3FE6-DB0C-86CE-F58103B897A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pPr>
              <a:defRPr/>
            </a:pPr>
            <a:endParaRPr lang="en-AU"/>
          </a:p>
        </p:txBody>
      </p:sp>
      <p:sp>
        <p:nvSpPr>
          <p:cNvPr id="7" name="Slide Number Placeholder 6">
            <a:extLst>
              <a:ext uri="{FF2B5EF4-FFF2-40B4-BE49-F238E27FC236}">
                <a16:creationId xmlns:a16="http://schemas.microsoft.com/office/drawing/2014/main" id="{F4D3D80F-B872-1C73-1AF0-5C7F5833A71E}"/>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52B4282E-5513-45BD-A518-520573BB4431}"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1C7E2BF1-8051-DF16-1256-9042FC9BBA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1C91F6FB-633E-E081-83A9-902E84FE2A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72" name="Slide Number Placeholder 3">
            <a:extLst>
              <a:ext uri="{FF2B5EF4-FFF2-40B4-BE49-F238E27FC236}">
                <a16:creationId xmlns:a16="http://schemas.microsoft.com/office/drawing/2014/main" id="{574D5AF4-4E18-0BE4-906C-2C006574C9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95F81C2-F8B5-4F34-BF4E-A555952B6E03}" type="slidenum">
              <a:rPr lang="en-AU" altLang="en-US" smtClean="0"/>
              <a:pPr/>
              <a:t>1</a:t>
            </a:fld>
            <a:endParaRPr lang="en-AU"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DA5A96F7-F337-25CA-8E64-4E33A78D63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CE898EDB-B4FC-B507-CFF1-873E443EC7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altLang="en-US"/>
          </a:p>
        </p:txBody>
      </p:sp>
      <p:sp>
        <p:nvSpPr>
          <p:cNvPr id="25604" name="Slide Number Placeholder 3">
            <a:extLst>
              <a:ext uri="{FF2B5EF4-FFF2-40B4-BE49-F238E27FC236}">
                <a16:creationId xmlns:a16="http://schemas.microsoft.com/office/drawing/2014/main" id="{2C483D78-35FA-C9C7-451E-7D7BC15E28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3A3068D-BD28-4DE0-A253-5E2B94DF241F}" type="slidenum">
              <a:rPr lang="en-AU" altLang="en-US" smtClean="0"/>
              <a:pPr/>
              <a:t>10</a:t>
            </a:fld>
            <a:endParaRPr lang="en-AU"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B1EA1F57-8FAC-1D7E-62FF-5325FA2E8C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CF396280-BB8D-0BE1-3F4A-F3496972DF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p:txBody>
      </p:sp>
      <p:sp>
        <p:nvSpPr>
          <p:cNvPr id="27652" name="Slide Number Placeholder 3">
            <a:extLst>
              <a:ext uri="{FF2B5EF4-FFF2-40B4-BE49-F238E27FC236}">
                <a16:creationId xmlns:a16="http://schemas.microsoft.com/office/drawing/2014/main" id="{5CEA2B65-5511-6071-9B49-76BE064078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04A3460-2F1E-4496-8C57-5D1C3DFF3C29}" type="slidenum">
              <a:rPr lang="en-AU" altLang="en-US" smtClean="0"/>
              <a:pPr/>
              <a:t>11</a:t>
            </a:fld>
            <a:endParaRPr lang="en-AU"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40E730D9-75B1-40E7-ABA4-FDE21584D4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78793EB2-C39D-35E7-171F-423F025A17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9F462343-8D80-AB17-D628-557E5D3BB9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625681-BDBE-4F34-9CD1-2BFBE11B63EB}" type="slidenum">
              <a:rPr lang="en-AU" altLang="en-US" smtClean="0"/>
              <a:pPr/>
              <a:t>12</a:t>
            </a:fld>
            <a:endParaRPr lang="en-AU"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33A46BBC-A6AF-87AB-D98E-7A8AFB50EC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3C896596-85D7-91F9-30A3-1A69C3DC2D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a:p>
            <a:endParaRPr lang="en-AU" altLang="en-US"/>
          </a:p>
          <a:p>
            <a:endParaRPr lang="en-AU" altLang="en-US"/>
          </a:p>
          <a:p>
            <a:endParaRPr lang="en-AU" altLang="en-US" b="1"/>
          </a:p>
        </p:txBody>
      </p:sp>
      <p:sp>
        <p:nvSpPr>
          <p:cNvPr id="31748" name="Slide Number Placeholder 3">
            <a:extLst>
              <a:ext uri="{FF2B5EF4-FFF2-40B4-BE49-F238E27FC236}">
                <a16:creationId xmlns:a16="http://schemas.microsoft.com/office/drawing/2014/main" id="{E7421AAA-7D85-FCC0-867B-EE086921EA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C126CA2-711D-41F4-B1C0-DB30DD311D7D}" type="slidenum">
              <a:rPr lang="en-AU" altLang="en-US" smtClean="0"/>
              <a:pPr/>
              <a:t>13</a:t>
            </a:fld>
            <a:endParaRPr lang="en-AU"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DB6F4BB2-0081-6FE8-9083-35115F48CB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81801CB9-B485-9F44-8477-B15B4747D9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796" name="Slide Number Placeholder 3">
            <a:extLst>
              <a:ext uri="{FF2B5EF4-FFF2-40B4-BE49-F238E27FC236}">
                <a16:creationId xmlns:a16="http://schemas.microsoft.com/office/drawing/2014/main" id="{79E635D1-98DA-2B41-1511-1DB83B3E30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1533E7D-8CCE-43FF-85E0-6CC683891FE6}" type="slidenum">
              <a:rPr lang="en-AU" altLang="en-US" smtClean="0"/>
              <a:pPr/>
              <a:t>14</a:t>
            </a:fld>
            <a:endParaRPr lang="en-AU"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8C399803-0CD9-0A0F-A988-66394AC56A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630B8F05-34AF-FB52-797C-AE15E3DADF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p:txBody>
      </p:sp>
      <p:sp>
        <p:nvSpPr>
          <p:cNvPr id="35844" name="Slide Number Placeholder 3">
            <a:extLst>
              <a:ext uri="{FF2B5EF4-FFF2-40B4-BE49-F238E27FC236}">
                <a16:creationId xmlns:a16="http://schemas.microsoft.com/office/drawing/2014/main" id="{77FBB13A-5272-72D1-5173-513E6FAA87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8653BEE-A585-43F8-A0CD-06C8B54D5368}" type="slidenum">
              <a:rPr lang="en-AU" altLang="en-US" smtClean="0"/>
              <a:pPr/>
              <a:t>15</a:t>
            </a:fld>
            <a:endParaRPr lang="en-AU"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CBCCC45F-5309-3B7B-6693-45346E1BFA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CFC7EBEF-B633-354B-DDEE-C2CCD39AA5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7892" name="Slide Number Placeholder 3">
            <a:extLst>
              <a:ext uri="{FF2B5EF4-FFF2-40B4-BE49-F238E27FC236}">
                <a16:creationId xmlns:a16="http://schemas.microsoft.com/office/drawing/2014/main" id="{07252964-CFD5-58B0-A1E9-4D020522AC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E3F2EDF-45EF-445B-9C10-D2C4B72C7A15}" type="slidenum">
              <a:rPr lang="en-AU" altLang="en-US" smtClean="0"/>
              <a:pPr/>
              <a:t>16</a:t>
            </a:fld>
            <a:endParaRPr lang="en-AU"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C7F1A04A-35D3-54F5-534D-C78F11B9F1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83010600-EBF9-16D7-283E-3B23EBF4CB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20" name="Slide Number Placeholder 3">
            <a:extLst>
              <a:ext uri="{FF2B5EF4-FFF2-40B4-BE49-F238E27FC236}">
                <a16:creationId xmlns:a16="http://schemas.microsoft.com/office/drawing/2014/main" id="{F189B5F9-27EC-142D-4E25-330D537E03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2151B11-6ADE-46D0-9C11-E2B4DA648773}" type="slidenum">
              <a:rPr lang="en-AU" altLang="en-US" smtClean="0"/>
              <a:pPr/>
              <a:t>2</a:t>
            </a:fld>
            <a:endParaRPr lang="en-AU"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C5101BAA-3204-C245-673C-06837D03D0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86D19F47-DFDD-AE5E-3557-DC57120961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B590EFEC-083E-1523-E321-7FA6D99182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8BD4B33-06D8-4EC2-9B9D-52CE02BCC7B1}" type="slidenum">
              <a:rPr lang="en-AU" altLang="en-US" smtClean="0"/>
              <a:pPr/>
              <a:t>3</a:t>
            </a:fld>
            <a:endParaRPr lang="en-AU"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A6B5461-4298-396A-D998-A6F2CC681B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4DF978AF-24A9-2FB5-530C-20C7E6AD64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a:p>
            <a:endParaRPr lang="en-AU" altLang="en-US"/>
          </a:p>
        </p:txBody>
      </p:sp>
      <p:sp>
        <p:nvSpPr>
          <p:cNvPr id="13316" name="Slide Number Placeholder 3">
            <a:extLst>
              <a:ext uri="{FF2B5EF4-FFF2-40B4-BE49-F238E27FC236}">
                <a16:creationId xmlns:a16="http://schemas.microsoft.com/office/drawing/2014/main" id="{2D88C77C-EE6D-805D-B4E4-BA52D8F85A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1CAFA04-63DA-4A1D-A21D-AE3AA269425B}" type="slidenum">
              <a:rPr lang="en-AU" altLang="en-US" smtClean="0"/>
              <a:pPr/>
              <a:t>4</a:t>
            </a:fld>
            <a:endParaRPr lang="en-AU"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394B923B-90A8-77B9-F637-0010061E5C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41C9DC5F-2529-0E78-2097-E4962665D6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a:p>
            <a:endParaRPr lang="en-AU" altLang="en-US"/>
          </a:p>
          <a:p>
            <a:endParaRPr lang="en-AU" altLang="en-US"/>
          </a:p>
          <a:p>
            <a:endParaRPr lang="en-AU" altLang="en-US"/>
          </a:p>
        </p:txBody>
      </p:sp>
      <p:sp>
        <p:nvSpPr>
          <p:cNvPr id="15364" name="Slide Number Placeholder 3">
            <a:extLst>
              <a:ext uri="{FF2B5EF4-FFF2-40B4-BE49-F238E27FC236}">
                <a16:creationId xmlns:a16="http://schemas.microsoft.com/office/drawing/2014/main" id="{21205A0E-21ED-B6A2-D181-CCDAA09DA1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918A4D4-7CB3-4DF8-8143-CEEAA9B8E27F}" type="slidenum">
              <a:rPr lang="en-AU" altLang="en-US" smtClean="0"/>
              <a:pPr/>
              <a:t>5</a:t>
            </a:fld>
            <a:endParaRPr lang="en-AU"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60BECC5-DB18-7163-35E6-53551E3C9A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5D8091E5-DE4D-F9F4-B1EF-8B3824F166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2" name="Slide Number Placeholder 3">
            <a:extLst>
              <a:ext uri="{FF2B5EF4-FFF2-40B4-BE49-F238E27FC236}">
                <a16:creationId xmlns:a16="http://schemas.microsoft.com/office/drawing/2014/main" id="{4A88BCFC-78B7-39A1-D45D-CD74F1EF6C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EDB96BE-480E-46D3-AE80-65F8A09FC559}" type="slidenum">
              <a:rPr lang="en-AU" altLang="en-US" smtClean="0"/>
              <a:pPr/>
              <a:t>6</a:t>
            </a:fld>
            <a:endParaRPr lang="en-AU"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236BE70D-4104-40E9-EE78-7A2DEB4DAE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B190218A-EF80-6662-4DDE-0C74A0F0CA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a:p>
            <a:endParaRPr lang="en-AU" altLang="en-US"/>
          </a:p>
          <a:p>
            <a:endParaRPr lang="en-AU" altLang="en-US"/>
          </a:p>
        </p:txBody>
      </p:sp>
      <p:sp>
        <p:nvSpPr>
          <p:cNvPr id="19460" name="Slide Number Placeholder 3">
            <a:extLst>
              <a:ext uri="{FF2B5EF4-FFF2-40B4-BE49-F238E27FC236}">
                <a16:creationId xmlns:a16="http://schemas.microsoft.com/office/drawing/2014/main" id="{FE91376F-1057-8F6B-F8E1-C8D07A2ADA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117D0B5-84D5-4E73-A5D6-8D4AC54CA5D9}" type="slidenum">
              <a:rPr lang="en-AU" altLang="en-US" smtClean="0"/>
              <a:pPr/>
              <a:t>7</a:t>
            </a:fld>
            <a:endParaRPr lang="en-AU"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D40A28BC-5CD5-98D8-ED1F-895134328F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AB602AD4-7A13-526A-33BA-CCFC8589CE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8" name="Slide Number Placeholder 3">
            <a:extLst>
              <a:ext uri="{FF2B5EF4-FFF2-40B4-BE49-F238E27FC236}">
                <a16:creationId xmlns:a16="http://schemas.microsoft.com/office/drawing/2014/main" id="{53BDC48C-A6EE-35E4-3D74-ED32E6D44A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9839314-BCB0-46A1-9975-D89D5C3355C2}" type="slidenum">
              <a:rPr lang="en-AU" altLang="en-US" smtClean="0"/>
              <a:pPr/>
              <a:t>8</a:t>
            </a:fld>
            <a:endParaRPr lang="en-AU"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40C35021-F799-2D2D-D575-2B757576F3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1A10D043-370B-7C79-F526-09AEC96E75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a16="http://schemas.microsoft.com/office/drawing/2014/main" id="{0D08FCA1-D83D-F724-3576-EAF33E1E5D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3974F13-9C67-4608-BC96-246178373910}" type="slidenum">
              <a:rPr lang="en-AU" altLang="en-US" smtClean="0"/>
              <a:pPr/>
              <a:t>9</a:t>
            </a:fld>
            <a:endParaRPr lang="en-AU"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9999" y="649118"/>
            <a:ext cx="6803775" cy="1417807"/>
          </a:xfrm>
        </p:spPr>
        <p:txBody>
          <a:bodyPr anchor="b">
            <a:noAutofit/>
          </a:bodyPr>
          <a:lstStyle>
            <a:lvl1pPr>
              <a:defRPr sz="3200" baseline="0">
                <a:solidFill>
                  <a:srgbClr val="201547"/>
                </a:solidFill>
              </a:defRPr>
            </a:lvl1pPr>
          </a:lstStyle>
          <a:p>
            <a:r>
              <a:rPr lang="en-US"/>
              <a:t>Click to edit Master title style</a:t>
            </a:r>
          </a:p>
        </p:txBody>
      </p:sp>
      <p:sp>
        <p:nvSpPr>
          <p:cNvPr id="3" name="Subtitle 2"/>
          <p:cNvSpPr>
            <a:spLocks noGrp="1"/>
          </p:cNvSpPr>
          <p:nvPr>
            <p:ph type="subTitle" idx="1"/>
          </p:nvPr>
        </p:nvSpPr>
        <p:spPr>
          <a:xfrm>
            <a:off x="540000" y="2143125"/>
            <a:ext cx="4832100" cy="971551"/>
          </a:xfrm>
        </p:spPr>
        <p:txBody>
          <a:bodyPr>
            <a:noAutofit/>
          </a:bodyPr>
          <a:lstStyle>
            <a:lvl1pPr marL="0" indent="0" algn="l">
              <a:buNone/>
              <a:defRPr sz="2200" b="0" baseline="0">
                <a:solidFill>
                  <a:srgbClr val="201547"/>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Tree>
    <p:extLst>
      <p:ext uri="{BB962C8B-B14F-4D97-AF65-F5344CB8AC3E}">
        <p14:creationId xmlns:p14="http://schemas.microsoft.com/office/powerpoint/2010/main" val="2399318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ody 2">
    <p:spTree>
      <p:nvGrpSpPr>
        <p:cNvPr id="1" name=""/>
        <p:cNvGrpSpPr/>
        <p:nvPr/>
      </p:nvGrpSpPr>
      <p:grpSpPr>
        <a:xfrm>
          <a:off x="0" y="0"/>
          <a:ext cx="0" cy="0"/>
          <a:chOff x="0" y="0"/>
          <a:chExt cx="0" cy="0"/>
        </a:xfrm>
      </p:grpSpPr>
      <p:sp>
        <p:nvSpPr>
          <p:cNvPr id="2" name="Title 1"/>
          <p:cNvSpPr>
            <a:spLocks noGrp="1"/>
          </p:cNvSpPr>
          <p:nvPr>
            <p:ph type="title"/>
          </p:nvPr>
        </p:nvSpPr>
        <p:spPr>
          <a:xfrm>
            <a:off x="539751" y="202406"/>
            <a:ext cx="6654947" cy="809625"/>
          </a:xfrm>
        </p:spPr>
        <p:txBody>
          <a:bodyPr/>
          <a:lstStyle>
            <a:lvl1pPr>
              <a:lnSpc>
                <a:spcPct val="110000"/>
              </a:lnSpc>
              <a:defRPr baseline="0">
                <a:solidFill>
                  <a:srgbClr val="201547"/>
                </a:solidFill>
                <a:latin typeface="+mn-lt"/>
              </a:defRPr>
            </a:lvl1pPr>
          </a:lstStyle>
          <a:p>
            <a:r>
              <a:rPr lang="en-US"/>
              <a:t>Click to edit Master title style</a:t>
            </a:r>
          </a:p>
        </p:txBody>
      </p:sp>
      <p:sp>
        <p:nvSpPr>
          <p:cNvPr id="3" name="Content Placeholder 2"/>
          <p:cNvSpPr>
            <a:spLocks noGrp="1"/>
          </p:cNvSpPr>
          <p:nvPr>
            <p:ph idx="1"/>
          </p:nvPr>
        </p:nvSpPr>
        <p:spPr>
          <a:xfrm>
            <a:off x="539750" y="1368942"/>
            <a:ext cx="8243888" cy="3491189"/>
          </a:xfrm>
        </p:spPr>
        <p:txBody>
          <a:bodyPr/>
          <a:lstStyle>
            <a:lvl1pPr marL="0" indent="0">
              <a:lnSpc>
                <a:spcPct val="110000"/>
              </a:lnSpc>
              <a:defRPr baseline="0">
                <a:solidFill>
                  <a:srgbClr val="201547"/>
                </a:solidFill>
              </a:defRPr>
            </a:lvl1pPr>
            <a:lvl2pPr marL="0" indent="0">
              <a:lnSpc>
                <a:spcPct val="110000"/>
              </a:lnSpc>
              <a:defRPr/>
            </a:lvl2pPr>
            <a:lvl3pPr marL="252000" indent="-252000">
              <a:lnSpc>
                <a:spcPct val="110000"/>
              </a:lnSpc>
              <a:defRPr/>
            </a:lvl3pPr>
            <a:lvl4pPr marL="504000" indent="-252000">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C3019-0E09-F7E6-8FCD-6EECB6DB3E23}"/>
              </a:ext>
            </a:extLst>
          </p:cNvPr>
          <p:cNvSpPr>
            <a:spLocks noGrp="1"/>
          </p:cNvSpPr>
          <p:nvPr>
            <p:ph type="dt" sz="half" idx="10"/>
          </p:nvPr>
        </p:nvSpPr>
        <p:spPr/>
        <p:txBody>
          <a:bodyPr/>
          <a:lstStyle>
            <a:lvl1pPr>
              <a:defRPr/>
            </a:lvl1pPr>
          </a:lstStyle>
          <a:p>
            <a:pPr>
              <a:defRPr/>
            </a:pPr>
            <a:endParaRPr lang="en-AU"/>
          </a:p>
        </p:txBody>
      </p:sp>
      <p:sp>
        <p:nvSpPr>
          <p:cNvPr id="5" name="Footer Placeholder 4">
            <a:extLst>
              <a:ext uri="{FF2B5EF4-FFF2-40B4-BE49-F238E27FC236}">
                <a16:creationId xmlns:a16="http://schemas.microsoft.com/office/drawing/2014/main" id="{7861E4A9-798F-CEBA-C913-FD5217771EC3}"/>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20192C91-6213-B04A-A680-47A6E4725309}"/>
              </a:ext>
            </a:extLst>
          </p:cNvPr>
          <p:cNvSpPr>
            <a:spLocks noGrp="1"/>
          </p:cNvSpPr>
          <p:nvPr>
            <p:ph type="sldNum" sz="quarter" idx="12"/>
          </p:nvPr>
        </p:nvSpPr>
        <p:spPr>
          <a:xfrm>
            <a:off x="8243888" y="4859338"/>
            <a:ext cx="539750" cy="282575"/>
          </a:xfrm>
        </p:spPr>
        <p:txBody>
          <a:bodyPr/>
          <a:lstStyle>
            <a:lvl1pPr>
              <a:defRPr/>
            </a:lvl1pPr>
          </a:lstStyle>
          <a:p>
            <a:pPr>
              <a:defRPr/>
            </a:pPr>
            <a:fld id="{92656715-186A-4E0F-802D-651D07353450}" type="slidenum">
              <a:rPr lang="en-AU" altLang="en-US"/>
              <a:pPr>
                <a:defRPr/>
              </a:pPr>
              <a:t>‹#›</a:t>
            </a:fld>
            <a:endParaRPr lang="en-AU" altLang="en-US"/>
          </a:p>
        </p:txBody>
      </p:sp>
    </p:spTree>
    <p:extLst>
      <p:ext uri="{BB962C8B-B14F-4D97-AF65-F5344CB8AC3E}">
        <p14:creationId xmlns:p14="http://schemas.microsoft.com/office/powerpoint/2010/main" val="1369996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tandard bann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752" y="-1"/>
            <a:ext cx="6480000" cy="1093500"/>
          </a:xfrm>
        </p:spPr>
        <p:txBody>
          <a:bodyPr/>
          <a:lstStyle>
            <a:lvl1pPr>
              <a:lnSpc>
                <a:spcPct val="110000"/>
              </a:lnSpc>
              <a:defRPr b="1" baseline="0">
                <a:solidFill>
                  <a:srgbClr val="201547"/>
                </a:solidFill>
                <a:latin typeface="+mn-lt"/>
              </a:defRPr>
            </a:lvl1pPr>
          </a:lstStyle>
          <a:p>
            <a:r>
              <a:rPr lang="en-US"/>
              <a:t>Click to edit Master title style</a:t>
            </a:r>
          </a:p>
        </p:txBody>
      </p:sp>
      <p:sp>
        <p:nvSpPr>
          <p:cNvPr id="3" name="Content Placeholder 2"/>
          <p:cNvSpPr>
            <a:spLocks noGrp="1"/>
          </p:cNvSpPr>
          <p:nvPr>
            <p:ph idx="1"/>
          </p:nvPr>
        </p:nvSpPr>
        <p:spPr>
          <a:xfrm>
            <a:off x="539751" y="1421091"/>
            <a:ext cx="8243888" cy="3439040"/>
          </a:xfrm>
        </p:spPr>
        <p:txBody>
          <a:bodyPr/>
          <a:lstStyle>
            <a:lvl1pPr marL="0" indent="0">
              <a:lnSpc>
                <a:spcPct val="110000"/>
              </a:lnSpc>
              <a:defRPr baseline="0">
                <a:solidFill>
                  <a:srgbClr val="201547"/>
                </a:solidFill>
              </a:defRPr>
            </a:lvl1pPr>
            <a:lvl2pPr marL="0" indent="0">
              <a:lnSpc>
                <a:spcPct val="110000"/>
              </a:lnSpc>
              <a:defRPr/>
            </a:lvl2pPr>
            <a:lvl3pPr marL="189000" indent="-189000">
              <a:lnSpc>
                <a:spcPct val="110000"/>
              </a:lnSpc>
              <a:defRPr/>
            </a:lvl3pPr>
            <a:lvl4pPr marL="378000" indent="-189000">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D5BDB932-9476-08D3-63F7-9A64AECAEDD4}"/>
              </a:ext>
            </a:extLst>
          </p:cNvPr>
          <p:cNvSpPr>
            <a:spLocks noGrp="1"/>
          </p:cNvSpPr>
          <p:nvPr>
            <p:ph type="sldNum" sz="quarter" idx="10"/>
          </p:nvPr>
        </p:nvSpPr>
        <p:spPr>
          <a:xfrm>
            <a:off x="8243888" y="4860925"/>
            <a:ext cx="539750" cy="280988"/>
          </a:xfrm>
        </p:spPr>
        <p:txBody>
          <a:bodyPr/>
          <a:lstStyle>
            <a:lvl1pPr>
              <a:defRPr/>
            </a:lvl1pPr>
          </a:lstStyle>
          <a:p>
            <a:pPr>
              <a:defRPr/>
            </a:pPr>
            <a:fld id="{D73530EC-A620-47CC-9A68-0E174907AD4B}" type="slidenum">
              <a:rPr lang="en-AU" altLang="en-US"/>
              <a:pPr>
                <a:defRPr/>
              </a:pPr>
              <a:t>‹#›</a:t>
            </a:fld>
            <a:endParaRPr lang="en-AU" altLang="en-US"/>
          </a:p>
        </p:txBody>
      </p:sp>
    </p:spTree>
    <p:extLst>
      <p:ext uri="{BB962C8B-B14F-4D97-AF65-F5344CB8AC3E}">
        <p14:creationId xmlns:p14="http://schemas.microsoft.com/office/powerpoint/2010/main" val="3211564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BB33832-1774-9D20-510A-3FC43C0C7107}"/>
              </a:ext>
            </a:extLst>
          </p:cNvPr>
          <p:cNvSpPr>
            <a:spLocks noGrp="1" noChangeArrowheads="1"/>
          </p:cNvSpPr>
          <p:nvPr>
            <p:ph type="title"/>
          </p:nvPr>
        </p:nvSpPr>
        <p:spPr bwMode="auto">
          <a:xfrm>
            <a:off x="539750" y="201613"/>
            <a:ext cx="719931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AF41344-E1EE-8738-E738-5631C63D2AFC}"/>
              </a:ext>
            </a:extLst>
          </p:cNvPr>
          <p:cNvSpPr>
            <a:spLocks noGrp="1" noChangeArrowheads="1"/>
          </p:cNvSpPr>
          <p:nvPr>
            <p:ph type="body" idx="1"/>
          </p:nvPr>
        </p:nvSpPr>
        <p:spPr bwMode="auto">
          <a:xfrm>
            <a:off x="539750" y="1214438"/>
            <a:ext cx="8243888"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Date Placeholder 1">
            <a:extLst>
              <a:ext uri="{FF2B5EF4-FFF2-40B4-BE49-F238E27FC236}">
                <a16:creationId xmlns:a16="http://schemas.microsoft.com/office/drawing/2014/main" id="{9EF74DE2-159D-1859-7814-5D1E9CA5D811}"/>
              </a:ext>
            </a:extLst>
          </p:cNvPr>
          <p:cNvSpPr>
            <a:spLocks noGrp="1"/>
          </p:cNvSpPr>
          <p:nvPr>
            <p:ph type="dt" sz="half" idx="2"/>
          </p:nvPr>
        </p:nvSpPr>
        <p:spPr>
          <a:xfrm>
            <a:off x="6119813" y="4859338"/>
            <a:ext cx="1800225" cy="282575"/>
          </a:xfrm>
          <a:prstGeom prst="rect">
            <a:avLst/>
          </a:prstGeom>
        </p:spPr>
        <p:txBody>
          <a:bodyPr vert="horz" lIns="0" tIns="0" rIns="0" bIns="0" rtlCol="0" anchor="t" anchorCtr="0"/>
          <a:lstStyle>
            <a:lvl1pPr algn="r">
              <a:defRPr sz="1200">
                <a:solidFill>
                  <a:schemeClr val="tx1">
                    <a:lumMod val="65000"/>
                    <a:lumOff val="35000"/>
                  </a:schemeClr>
                </a:solidFill>
                <a:latin typeface="Arial" panose="020B0604020202020204" pitchFamily="34" charset="0"/>
              </a:defRPr>
            </a:lvl1pPr>
          </a:lstStyle>
          <a:p>
            <a:pPr>
              <a:defRPr/>
            </a:pPr>
            <a:endParaRPr lang="en-AU"/>
          </a:p>
        </p:txBody>
      </p:sp>
      <p:sp>
        <p:nvSpPr>
          <p:cNvPr id="3" name="Footer Placeholder 2">
            <a:extLst>
              <a:ext uri="{FF2B5EF4-FFF2-40B4-BE49-F238E27FC236}">
                <a16:creationId xmlns:a16="http://schemas.microsoft.com/office/drawing/2014/main" id="{61F0B7C6-2466-EF8B-9FD8-92A681E66C90}"/>
              </a:ext>
            </a:extLst>
          </p:cNvPr>
          <p:cNvSpPr>
            <a:spLocks noGrp="1"/>
          </p:cNvSpPr>
          <p:nvPr>
            <p:ph type="ftr" sz="quarter" idx="3"/>
          </p:nvPr>
        </p:nvSpPr>
        <p:spPr>
          <a:xfrm>
            <a:off x="539750" y="4859338"/>
            <a:ext cx="5400675" cy="282575"/>
          </a:xfrm>
          <a:prstGeom prst="rect">
            <a:avLst/>
          </a:prstGeom>
        </p:spPr>
        <p:txBody>
          <a:bodyPr vert="horz" lIns="0" tIns="0" rIns="0" bIns="0" rtlCol="0" anchor="t" anchorCtr="0"/>
          <a:lstStyle>
            <a:lvl1pPr algn="l">
              <a:defRPr sz="1200">
                <a:solidFill>
                  <a:schemeClr val="tx1">
                    <a:lumMod val="65000"/>
                    <a:lumOff val="35000"/>
                  </a:schemeClr>
                </a:solidFill>
                <a:latin typeface="Arial" panose="020B0604020202020204" pitchFamily="34" charset="0"/>
              </a:defRPr>
            </a:lvl1pPr>
          </a:lstStyle>
          <a:p>
            <a:pPr>
              <a:defRPr/>
            </a:pPr>
            <a:endParaRPr lang="en-AU"/>
          </a:p>
        </p:txBody>
      </p:sp>
      <p:sp>
        <p:nvSpPr>
          <p:cNvPr id="4" name="Slide Number Placeholder 3">
            <a:extLst>
              <a:ext uri="{FF2B5EF4-FFF2-40B4-BE49-F238E27FC236}">
                <a16:creationId xmlns:a16="http://schemas.microsoft.com/office/drawing/2014/main" id="{BDD39508-6E45-5074-3220-8C61B7514083}"/>
              </a:ext>
            </a:extLst>
          </p:cNvPr>
          <p:cNvSpPr>
            <a:spLocks noGrp="1"/>
          </p:cNvSpPr>
          <p:nvPr>
            <p:ph type="sldNum" sz="quarter" idx="4"/>
          </p:nvPr>
        </p:nvSpPr>
        <p:spPr>
          <a:xfrm>
            <a:off x="8243888" y="4865688"/>
            <a:ext cx="539750" cy="280987"/>
          </a:xfrm>
          <a:prstGeom prst="rect">
            <a:avLst/>
          </a:prstGeom>
        </p:spPr>
        <p:txBody>
          <a:bodyPr vert="horz" wrap="square" lIns="0" tIns="0" rIns="0" bIns="0" numCol="1" anchor="t" anchorCtr="0" compatLnSpc="1">
            <a:prstTxWarp prst="textNoShape">
              <a:avLst/>
            </a:prstTxWarp>
          </a:bodyPr>
          <a:lstStyle>
            <a:lvl1pPr algn="r">
              <a:defRPr sz="1200">
                <a:solidFill>
                  <a:srgbClr val="595959"/>
                </a:solidFill>
                <a:latin typeface="Arial" charset="0"/>
              </a:defRPr>
            </a:lvl1pPr>
          </a:lstStyle>
          <a:p>
            <a:pPr>
              <a:defRPr/>
            </a:pPr>
            <a:fld id="{424EDE45-AEE9-4072-AA20-7116FFA970CB}" type="slidenum">
              <a:rPr lang="en-AU" altLang="en-US"/>
              <a:pPr>
                <a:defRPr/>
              </a:pPr>
              <a:t>‹#›</a:t>
            </a:fld>
            <a:endParaRPr lang="en-AU" altLang="en-US"/>
          </a:p>
        </p:txBody>
      </p:sp>
      <p:sp>
        <p:nvSpPr>
          <p:cNvPr id="1031" name="MSIPCMContentMarking" descr="{&quot;HashCode&quot;:904758361,&quot;Placement&quot;:&quot;Footer&quot;,&quot;Top&quot;:382.448425,&quot;Left&quot;:323.117157,&quot;SlideWidth&quot;:720,&quot;SlideHeight&quot;:405}">
            <a:extLst>
              <a:ext uri="{FF2B5EF4-FFF2-40B4-BE49-F238E27FC236}">
                <a16:creationId xmlns:a16="http://schemas.microsoft.com/office/drawing/2014/main" id="{B2F29E32-3FD8-12E3-D12A-51835EB59D97}"/>
              </a:ext>
            </a:extLst>
          </p:cNvPr>
          <p:cNvSpPr txBox="1">
            <a:spLocks noChangeArrowheads="1"/>
          </p:cNvSpPr>
          <p:nvPr userDrawn="1"/>
        </p:nvSpPr>
        <p:spPr bwMode="auto">
          <a:xfrm>
            <a:off x="4103688" y="4857750"/>
            <a:ext cx="9366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AU" altLang="en-US" sz="1000">
                <a:solidFill>
                  <a:srgbClr val="000000"/>
                </a:solidFill>
                <a:latin typeface="Arial Black" panose="020B0A04020102020204" pitchFamily="34" charset="0"/>
              </a:rPr>
              <a:t>OFFICIAL</a:t>
            </a:r>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Lst>
  <p:hf sldNum="0" hdr="0" ftr="0" dt="0"/>
  <p:txStyles>
    <p:titleStyle>
      <a:lvl1pPr algn="l" defTabSz="457200" rtl="0" fontAlgn="base">
        <a:spcBef>
          <a:spcPct val="0"/>
        </a:spcBef>
        <a:spcAft>
          <a:spcPct val="0"/>
        </a:spcAft>
        <a:defRPr sz="2400" kern="1200">
          <a:solidFill>
            <a:srgbClr val="201547"/>
          </a:solidFill>
          <a:latin typeface="Arial"/>
          <a:ea typeface="ＭＳ Ｐゴシック" charset="0"/>
          <a:cs typeface="Arial"/>
        </a:defRPr>
      </a:lvl1pPr>
      <a:lvl2pPr algn="l" defTabSz="457200" rtl="0" fontAlgn="base">
        <a:spcBef>
          <a:spcPct val="0"/>
        </a:spcBef>
        <a:spcAft>
          <a:spcPct val="0"/>
        </a:spcAft>
        <a:defRPr sz="2400">
          <a:solidFill>
            <a:srgbClr val="201547"/>
          </a:solidFill>
          <a:latin typeface="Arial" charset="0"/>
          <a:ea typeface="ＭＳ Ｐゴシック" charset="0"/>
          <a:cs typeface="Arial" pitchFamily="34" charset="0"/>
        </a:defRPr>
      </a:lvl2pPr>
      <a:lvl3pPr algn="l" defTabSz="457200" rtl="0" fontAlgn="base">
        <a:spcBef>
          <a:spcPct val="0"/>
        </a:spcBef>
        <a:spcAft>
          <a:spcPct val="0"/>
        </a:spcAft>
        <a:defRPr sz="2400">
          <a:solidFill>
            <a:srgbClr val="201547"/>
          </a:solidFill>
          <a:latin typeface="Arial" charset="0"/>
          <a:ea typeface="ＭＳ Ｐゴシック" charset="0"/>
          <a:cs typeface="Arial" pitchFamily="34" charset="0"/>
        </a:defRPr>
      </a:lvl3pPr>
      <a:lvl4pPr algn="l" defTabSz="457200" rtl="0" fontAlgn="base">
        <a:spcBef>
          <a:spcPct val="0"/>
        </a:spcBef>
        <a:spcAft>
          <a:spcPct val="0"/>
        </a:spcAft>
        <a:defRPr sz="2400">
          <a:solidFill>
            <a:srgbClr val="201547"/>
          </a:solidFill>
          <a:latin typeface="Arial" charset="0"/>
          <a:ea typeface="ＭＳ Ｐゴシック" charset="0"/>
          <a:cs typeface="Arial" pitchFamily="34" charset="0"/>
        </a:defRPr>
      </a:lvl4pPr>
      <a:lvl5pPr algn="l" defTabSz="457200" rtl="0" fontAlgn="base">
        <a:spcBef>
          <a:spcPct val="0"/>
        </a:spcBef>
        <a:spcAft>
          <a:spcPct val="0"/>
        </a:spcAft>
        <a:defRPr sz="2400">
          <a:solidFill>
            <a:srgbClr val="201547"/>
          </a:solidFill>
          <a:latin typeface="Arial" charset="0"/>
          <a:ea typeface="ＭＳ Ｐゴシック" charset="0"/>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fontAlgn="base">
        <a:lnSpc>
          <a:spcPct val="110000"/>
        </a:lnSpc>
        <a:spcBef>
          <a:spcPts val="800"/>
        </a:spcBef>
        <a:spcAft>
          <a:spcPts val="800"/>
        </a:spcAft>
        <a:defRPr sz="2200" b="1" kern="1200">
          <a:solidFill>
            <a:srgbClr val="201547"/>
          </a:solidFill>
          <a:latin typeface="+mn-lt"/>
          <a:ea typeface="ＭＳ Ｐゴシック" charset="0"/>
          <a:cs typeface="ＭＳ Ｐゴシック" charset="0"/>
        </a:defRPr>
      </a:lvl1pPr>
      <a:lvl2pPr algn="l" defTabSz="457200" rtl="0" fontAlgn="base">
        <a:lnSpc>
          <a:spcPct val="110000"/>
        </a:lnSpc>
        <a:spcBef>
          <a:spcPct val="0"/>
        </a:spcBef>
        <a:spcAft>
          <a:spcPts val="800"/>
        </a:spcAft>
        <a:defRPr sz="2000" kern="1200">
          <a:solidFill>
            <a:schemeClr val="tx1"/>
          </a:solidFill>
          <a:latin typeface="+mn-lt"/>
          <a:ea typeface="ＭＳ Ｐゴシック" charset="0"/>
          <a:cs typeface="+mn-cs"/>
        </a:defRPr>
      </a:lvl2pPr>
      <a:lvl3pPr marL="250825" indent="-250825" algn="l" defTabSz="457200" rtl="0" fontAlgn="base">
        <a:lnSpc>
          <a:spcPct val="110000"/>
        </a:lnSpc>
        <a:spcBef>
          <a:spcPct val="0"/>
        </a:spcBef>
        <a:spcAft>
          <a:spcPts val="800"/>
        </a:spcAft>
        <a:buFont typeface="Arial" panose="020B0604020202020204" pitchFamily="34" charset="0"/>
        <a:buChar char="•"/>
        <a:defRPr sz="2000" kern="1200">
          <a:solidFill>
            <a:schemeClr val="tx1"/>
          </a:solidFill>
          <a:latin typeface="+mn-lt"/>
          <a:ea typeface="ＭＳ Ｐゴシック" charset="0"/>
          <a:cs typeface="+mn-cs"/>
        </a:defRPr>
      </a:lvl3pPr>
      <a:lvl4pPr marL="503238" indent="-250825" algn="l" defTabSz="457200" rtl="0" fontAlgn="base">
        <a:lnSpc>
          <a:spcPct val="110000"/>
        </a:lnSpc>
        <a:spcBef>
          <a:spcPct val="0"/>
        </a:spcBef>
        <a:spcAft>
          <a:spcPts val="800"/>
        </a:spcAft>
        <a:buFont typeface="Arial" panose="020B0604020202020204" pitchFamily="34" charset="0"/>
        <a:buChar char="–"/>
        <a:defRPr sz="2000" kern="1200">
          <a:solidFill>
            <a:schemeClr val="tx1"/>
          </a:solidFill>
          <a:latin typeface="+mn-lt"/>
          <a:ea typeface="ＭＳ Ｐゴシック" charset="0"/>
          <a:cs typeface="+mn-cs"/>
        </a:defRPr>
      </a:lvl4pPr>
      <a:lvl5pPr marL="755650" indent="-250825" algn="l" defTabSz="457200" rtl="0" fontAlgn="base">
        <a:lnSpc>
          <a:spcPct val="110000"/>
        </a:lnSpc>
        <a:spcBef>
          <a:spcPct val="0"/>
        </a:spcBef>
        <a:spcAft>
          <a:spcPts val="80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www.grantsgateway.vic.gov.au/" TargetMode="External"/><Relationship Id="rId2" Type="http://schemas.openxmlformats.org/officeDocument/2006/relationships/hyperlink" Target="mailto:Women.Victoria@dffh.vic.gov.au" TargetMode="External"/><Relationship Id="rId1" Type="http://schemas.openxmlformats.org/officeDocument/2006/relationships/slideLayout" Target="../slideLayouts/slideLayout2.xml"/><Relationship Id="rId4" Type="http://schemas.openxmlformats.org/officeDocument/2006/relationships/hyperlink" Target="http://www.vic.gov.au/investing-in-women-grassroots-grant-progra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hyperlink" Target="mailto:women.victoria@dffh.vic.gov.au" TargetMode="External"/><Relationship Id="rId1" Type="http://schemas.openxmlformats.org/officeDocument/2006/relationships/slideLayout" Target="../slideLayouts/slideLayout3.xml"/><Relationship Id="rId4" Type="http://schemas.openxmlformats.org/officeDocument/2006/relationships/hyperlink" Target="https://www.vic.gov.au/investing-women-grassroots-grant-progra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BE9894-8523-3B7C-2AF9-73DF2FF0E7A6}"/>
              </a:ext>
            </a:extLst>
          </p:cNvPr>
          <p:cNvSpPr>
            <a:spLocks noGrp="1"/>
          </p:cNvSpPr>
          <p:nvPr>
            <p:ph type="ctrTitle"/>
          </p:nvPr>
        </p:nvSpPr>
        <p:spPr>
          <a:xfrm>
            <a:off x="581025" y="1154113"/>
            <a:ext cx="7431088" cy="1417637"/>
          </a:xfrm>
        </p:spPr>
        <p:txBody>
          <a:bodyPr/>
          <a:lstStyle/>
          <a:p>
            <a:pPr>
              <a:lnSpc>
                <a:spcPts val="2880"/>
              </a:lnSpc>
              <a:spcBef>
                <a:spcPts val="600"/>
              </a:spcBef>
              <a:spcAft>
                <a:spcPts val="1200"/>
              </a:spcAft>
              <a:defRPr/>
            </a:pPr>
            <a:r>
              <a:rPr lang="en-AU" sz="2400" b="1">
                <a:solidFill>
                  <a:schemeClr val="tx1"/>
                </a:solidFill>
                <a:latin typeface="+mj-lt"/>
                <a:ea typeface="ＭＳ Ｐゴシック"/>
              </a:rPr>
              <a:t>Investing in Women Grassroots Grant Program</a:t>
            </a:r>
            <a:br>
              <a:rPr lang="en-AU" b="1">
                <a:solidFill>
                  <a:schemeClr val="tx1"/>
                </a:solidFill>
                <a:latin typeface="VIC" panose="00000500000000000000" pitchFamily="2" charset="0"/>
                <a:ea typeface="ＭＳ Ｐゴシック"/>
              </a:rPr>
            </a:br>
            <a:r>
              <a:rPr lang="en-AU" sz="2200">
                <a:solidFill>
                  <a:schemeClr val="tx1"/>
                </a:solidFill>
                <a:latin typeface="+mj-lt"/>
                <a:ea typeface="ＭＳ Ｐゴシック"/>
              </a:rPr>
              <a:t>Applicant Information Session</a:t>
            </a:r>
          </a:p>
        </p:txBody>
      </p:sp>
      <p:sp>
        <p:nvSpPr>
          <p:cNvPr id="6147" name="Subtitle 2">
            <a:extLst>
              <a:ext uri="{FF2B5EF4-FFF2-40B4-BE49-F238E27FC236}">
                <a16:creationId xmlns:a16="http://schemas.microsoft.com/office/drawing/2014/main" id="{94DF1138-01A7-E8D8-4575-5396D0C825A1}"/>
              </a:ext>
            </a:extLst>
          </p:cNvPr>
          <p:cNvSpPr txBox="1">
            <a:spLocks noChangeArrowheads="1"/>
          </p:cNvSpPr>
          <p:nvPr/>
        </p:nvSpPr>
        <p:spPr bwMode="auto">
          <a:xfrm>
            <a:off x="539750" y="2970213"/>
            <a:ext cx="25368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110000"/>
              </a:lnSpc>
              <a:spcBef>
                <a:spcPts val="800"/>
              </a:spcBef>
              <a:spcAft>
                <a:spcPts val="800"/>
              </a:spcAft>
              <a:defRPr sz="2200" b="1">
                <a:solidFill>
                  <a:srgbClr val="201547"/>
                </a:solidFill>
                <a:latin typeface="Arial" panose="020B0604020202020204" pitchFamily="34" charset="0"/>
                <a:ea typeface="ＭＳ Ｐゴシック" panose="020B0600070205080204" pitchFamily="34" charset="-128"/>
              </a:defRPr>
            </a:lvl1pPr>
            <a:lvl2pPr>
              <a:lnSpc>
                <a:spcPct val="110000"/>
              </a:lnSpc>
              <a:spcAft>
                <a:spcPts val="800"/>
              </a:spcAft>
              <a:defRPr sz="2000">
                <a:solidFill>
                  <a:schemeClr val="tx1"/>
                </a:solidFill>
                <a:latin typeface="Arial" panose="020B0604020202020204" pitchFamily="34" charset="0"/>
                <a:ea typeface="ＭＳ Ｐゴシック" panose="020B0600070205080204" pitchFamily="34" charset="-128"/>
              </a:defRPr>
            </a:lvl2pPr>
            <a:lvl3pPr>
              <a:lnSpc>
                <a:spcPct val="110000"/>
              </a:lnSpc>
              <a:spcAft>
                <a:spcPts val="80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3pPr>
            <a:lvl4pPr>
              <a:lnSpc>
                <a:spcPct val="110000"/>
              </a:lnSpc>
              <a:spcAft>
                <a:spcPts val="80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a:lnSpc>
                <a:spcPct val="110000"/>
              </a:lnSpc>
              <a:spcAft>
                <a:spcPts val="80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defTabSz="457200" fontAlgn="base">
              <a:lnSpc>
                <a:spcPct val="110000"/>
              </a:lnSpc>
              <a:spcBef>
                <a:spcPct val="0"/>
              </a:spcBef>
              <a:spcAft>
                <a:spcPts val="80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defTabSz="457200" fontAlgn="base">
              <a:lnSpc>
                <a:spcPct val="110000"/>
              </a:lnSpc>
              <a:spcBef>
                <a:spcPct val="0"/>
              </a:spcBef>
              <a:spcAft>
                <a:spcPts val="80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defTabSz="457200" fontAlgn="base">
              <a:lnSpc>
                <a:spcPct val="110000"/>
              </a:lnSpc>
              <a:spcBef>
                <a:spcPct val="0"/>
              </a:spcBef>
              <a:spcAft>
                <a:spcPts val="80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defTabSz="457200" fontAlgn="base">
              <a:lnSpc>
                <a:spcPct val="110000"/>
              </a:lnSpc>
              <a:spcBef>
                <a:spcPct val="0"/>
              </a:spcBef>
              <a:spcAft>
                <a:spcPts val="80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chemeClr val="tx1"/>
                </a:solidFill>
                <a:cs typeface="Arial" panose="020B0604020202020204" pitchFamily="34" charset="0"/>
              </a:rPr>
              <a:t>OFFICIAL</a:t>
            </a:r>
            <a:r>
              <a:rPr lang="en-AU" altLang="en-US" sz="1200" b="0">
                <a:solidFill>
                  <a:srgbClr val="53565A"/>
                </a:solidFill>
                <a:cs typeface="Arial" panose="020B0604020202020204" pitchFamily="34" charset="0"/>
              </a:rPr>
              <a:t> </a:t>
            </a:r>
          </a:p>
          <a:p>
            <a:pPr eaLnBrk="1" hangingPunct="1"/>
            <a:endParaRPr lang="en-GB" altLang="en-US" sz="1200" b="0">
              <a:solidFill>
                <a:srgbClr val="53565A"/>
              </a:solidFill>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8276C-D166-78D1-26E7-FE18377DF0CB}"/>
              </a:ext>
            </a:extLst>
          </p:cNvPr>
          <p:cNvSpPr>
            <a:spLocks noGrp="1"/>
          </p:cNvSpPr>
          <p:nvPr>
            <p:ph type="title"/>
          </p:nvPr>
        </p:nvSpPr>
        <p:spPr>
          <a:xfrm>
            <a:off x="539750" y="201613"/>
            <a:ext cx="6654800" cy="809625"/>
          </a:xfrm>
        </p:spPr>
        <p:txBody>
          <a:bodyPr/>
          <a:lstStyle/>
          <a:p>
            <a:pPr>
              <a:defRPr/>
            </a:pPr>
            <a:r>
              <a:rPr lang="en-AU" b="1" dirty="0"/>
              <a:t>Assessment criteria</a:t>
            </a:r>
          </a:p>
        </p:txBody>
      </p:sp>
      <p:graphicFrame>
        <p:nvGraphicFramePr>
          <p:cNvPr id="4" name="Diagram 3">
            <a:extLst>
              <a:ext uri="{FF2B5EF4-FFF2-40B4-BE49-F238E27FC236}">
                <a16:creationId xmlns:a16="http://schemas.microsoft.com/office/drawing/2014/main" id="{10AB40A5-7DBE-3028-EA16-225C26DAB9E4}"/>
              </a:ext>
            </a:extLst>
          </p:cNvPr>
          <p:cNvGraphicFramePr/>
          <p:nvPr/>
        </p:nvGraphicFramePr>
        <p:xfrm>
          <a:off x="849085" y="1190170"/>
          <a:ext cx="6824585" cy="3613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F21A0-0670-3068-585E-ECE96FD7227C}"/>
              </a:ext>
            </a:extLst>
          </p:cNvPr>
          <p:cNvSpPr>
            <a:spLocks noGrp="1"/>
          </p:cNvSpPr>
          <p:nvPr>
            <p:ph type="title"/>
          </p:nvPr>
        </p:nvSpPr>
        <p:spPr>
          <a:xfrm>
            <a:off x="539750" y="201613"/>
            <a:ext cx="6654800" cy="809625"/>
          </a:xfrm>
        </p:spPr>
        <p:txBody>
          <a:bodyPr/>
          <a:lstStyle/>
          <a:p>
            <a:pPr>
              <a:defRPr/>
            </a:pPr>
            <a:r>
              <a:rPr lang="en-AU" b="1"/>
              <a:t>What will be funded?</a:t>
            </a:r>
          </a:p>
        </p:txBody>
      </p:sp>
      <p:pic>
        <p:nvPicPr>
          <p:cNvPr id="5" name="Content Placeholder 4" descr="&quot;&quot;">
            <a:extLst>
              <a:ext uri="{FF2B5EF4-FFF2-40B4-BE49-F238E27FC236}">
                <a16:creationId xmlns:a16="http://schemas.microsoft.com/office/drawing/2014/main" id="{96600D67-4F6E-5518-3C52-7022C568507E}"/>
              </a:ext>
            </a:extLst>
          </p:cNvPr>
          <p:cNvPicPr>
            <a:picLocks noGrp="1" noChangeAspect="1"/>
          </p:cNvPicPr>
          <p:nvPr>
            <p:ph idx="1"/>
          </p:nvPr>
        </p:nvPicPr>
        <p:blipFill>
          <a:blip r:embed="rId3"/>
          <a:stretch>
            <a:fillRect/>
          </a:stretch>
        </p:blipFill>
        <p:spPr>
          <a:xfrm>
            <a:off x="539750" y="1249363"/>
            <a:ext cx="666750" cy="666750"/>
          </a:xfrm>
        </p:spPr>
      </p:pic>
      <p:sp>
        <p:nvSpPr>
          <p:cNvPr id="26628" name="TextBox 5">
            <a:extLst>
              <a:ext uri="{FF2B5EF4-FFF2-40B4-BE49-F238E27FC236}">
                <a16:creationId xmlns:a16="http://schemas.microsoft.com/office/drawing/2014/main" id="{880AAE97-96CD-A5AF-4885-C0B22A2BABAC}"/>
              </a:ext>
            </a:extLst>
          </p:cNvPr>
          <p:cNvSpPr txBox="1">
            <a:spLocks noChangeArrowheads="1"/>
          </p:cNvSpPr>
          <p:nvPr/>
        </p:nvSpPr>
        <p:spPr bwMode="auto">
          <a:xfrm>
            <a:off x="1379538" y="1249363"/>
            <a:ext cx="6654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AU" altLang="en-US" b="1"/>
              <a:t>Partnering with organisations</a:t>
            </a:r>
            <a:r>
              <a:rPr lang="en-AU" altLang="en-US"/>
              <a:t>, community leaders or sporting clubs to </a:t>
            </a:r>
            <a:r>
              <a:rPr lang="en-AU" altLang="en-US" b="1"/>
              <a:t>promote gender equality </a:t>
            </a:r>
            <a:r>
              <a:rPr lang="en-AU" altLang="en-US"/>
              <a:t>and collaborate on initiatives in </a:t>
            </a:r>
            <a:r>
              <a:rPr lang="en-AU" altLang="en-US" b="1"/>
              <a:t>community settings</a:t>
            </a:r>
          </a:p>
          <a:p>
            <a:endParaRPr lang="en-AU" altLang="en-US"/>
          </a:p>
          <a:p>
            <a:r>
              <a:rPr lang="en-AU" altLang="en-US"/>
              <a:t>Development of initiatives that </a:t>
            </a:r>
            <a:r>
              <a:rPr lang="en-AU" altLang="en-US" b="1"/>
              <a:t>educate, improve access and reduce stigma</a:t>
            </a:r>
            <a:r>
              <a:rPr lang="en-AU" altLang="en-US"/>
              <a:t> around </a:t>
            </a:r>
            <a:r>
              <a:rPr lang="en-AU" altLang="en-US" b="1"/>
              <a:t>women’s health issues</a:t>
            </a:r>
          </a:p>
          <a:p>
            <a:endParaRPr lang="en-AU" altLang="en-US"/>
          </a:p>
          <a:p>
            <a:r>
              <a:rPr lang="en-AU" altLang="en-US"/>
              <a:t>Deliver </a:t>
            </a:r>
            <a:r>
              <a:rPr lang="en-AU" altLang="en-US" b="1"/>
              <a:t>community-led initiatives </a:t>
            </a:r>
            <a:r>
              <a:rPr lang="en-AU" altLang="en-US"/>
              <a:t>that educate the broader community on </a:t>
            </a:r>
            <a:r>
              <a:rPr lang="en-AU" altLang="en-US" b="1"/>
              <a:t>safe and respectful relationships</a:t>
            </a:r>
          </a:p>
          <a:p>
            <a:endParaRPr lang="en-AU" altLang="en-US"/>
          </a:p>
          <a:p>
            <a:r>
              <a:rPr lang="en-AU" altLang="en-US" b="1"/>
              <a:t>Mentoring programs, upskilling workshops</a:t>
            </a:r>
            <a:r>
              <a:rPr lang="en-AU" altLang="en-US"/>
              <a:t> or development of initiatives to support </a:t>
            </a:r>
            <a:r>
              <a:rPr lang="en-AU" altLang="en-US" b="1"/>
              <a:t>women’s leadership and progression</a:t>
            </a:r>
          </a:p>
        </p:txBody>
      </p:sp>
      <p:pic>
        <p:nvPicPr>
          <p:cNvPr id="7" name="Content Placeholder 4" descr="&quot;&quot;">
            <a:extLst>
              <a:ext uri="{FF2B5EF4-FFF2-40B4-BE49-F238E27FC236}">
                <a16:creationId xmlns:a16="http://schemas.microsoft.com/office/drawing/2014/main" id="{08CB107E-A86D-344B-841B-D852C3049070}"/>
              </a:ext>
            </a:extLst>
          </p:cNvPr>
          <p:cNvPicPr>
            <a:picLocks noChangeAspect="1"/>
          </p:cNvPicPr>
          <p:nvPr/>
        </p:nvPicPr>
        <p:blipFill>
          <a:blip r:embed="rId3"/>
          <a:stretch>
            <a:fillRect/>
          </a:stretch>
        </p:blipFill>
        <p:spPr bwMode="auto">
          <a:xfrm>
            <a:off x="539750" y="2344738"/>
            <a:ext cx="666750" cy="666750"/>
          </a:xfrm>
          <a:prstGeom prst="rect">
            <a:avLst/>
          </a:prstGeom>
          <a:noFill/>
          <a:ln>
            <a:noFill/>
          </a:ln>
        </p:spPr>
      </p:pic>
      <p:pic>
        <p:nvPicPr>
          <p:cNvPr id="8" name="Content Placeholder 4" descr="&quot;&quot;">
            <a:extLst>
              <a:ext uri="{FF2B5EF4-FFF2-40B4-BE49-F238E27FC236}">
                <a16:creationId xmlns:a16="http://schemas.microsoft.com/office/drawing/2014/main" id="{A7D89659-2A87-D1D9-A6F0-13493AC86750}"/>
              </a:ext>
            </a:extLst>
          </p:cNvPr>
          <p:cNvPicPr>
            <a:picLocks noChangeAspect="1"/>
          </p:cNvPicPr>
          <p:nvPr/>
        </p:nvPicPr>
        <p:blipFill>
          <a:blip r:embed="rId3"/>
          <a:stretch>
            <a:fillRect/>
          </a:stretch>
        </p:blipFill>
        <p:spPr bwMode="auto">
          <a:xfrm>
            <a:off x="539750" y="3136900"/>
            <a:ext cx="666750" cy="668338"/>
          </a:xfrm>
          <a:prstGeom prst="rect">
            <a:avLst/>
          </a:prstGeom>
          <a:noFill/>
          <a:ln>
            <a:noFill/>
          </a:ln>
        </p:spPr>
      </p:pic>
      <p:pic>
        <p:nvPicPr>
          <p:cNvPr id="9" name="Content Placeholder 4" descr="&quot;&quot;">
            <a:extLst>
              <a:ext uri="{FF2B5EF4-FFF2-40B4-BE49-F238E27FC236}">
                <a16:creationId xmlns:a16="http://schemas.microsoft.com/office/drawing/2014/main" id="{BCBD9CCA-70FF-2EE8-2114-13C033AB4CFE}"/>
              </a:ext>
            </a:extLst>
          </p:cNvPr>
          <p:cNvPicPr>
            <a:picLocks noChangeAspect="1"/>
          </p:cNvPicPr>
          <p:nvPr/>
        </p:nvPicPr>
        <p:blipFill>
          <a:blip r:embed="rId3"/>
          <a:stretch>
            <a:fillRect/>
          </a:stretch>
        </p:blipFill>
        <p:spPr bwMode="auto">
          <a:xfrm>
            <a:off x="555625" y="3997325"/>
            <a:ext cx="666750" cy="6683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3B840-A689-E65C-BA0A-1AC8CAF9C021}"/>
              </a:ext>
            </a:extLst>
          </p:cNvPr>
          <p:cNvSpPr>
            <a:spLocks noGrp="1"/>
          </p:cNvSpPr>
          <p:nvPr>
            <p:ph type="title"/>
          </p:nvPr>
        </p:nvSpPr>
        <p:spPr>
          <a:xfrm>
            <a:off x="539750" y="201613"/>
            <a:ext cx="6654800" cy="809625"/>
          </a:xfrm>
        </p:spPr>
        <p:txBody>
          <a:bodyPr/>
          <a:lstStyle/>
          <a:p>
            <a:pPr>
              <a:defRPr/>
            </a:pPr>
            <a:r>
              <a:rPr lang="en-AU" b="1"/>
              <a:t>What will not be funded</a:t>
            </a:r>
          </a:p>
        </p:txBody>
      </p:sp>
      <p:sp>
        <p:nvSpPr>
          <p:cNvPr id="28675" name="TextBox 6">
            <a:extLst>
              <a:ext uri="{FF2B5EF4-FFF2-40B4-BE49-F238E27FC236}">
                <a16:creationId xmlns:a16="http://schemas.microsoft.com/office/drawing/2014/main" id="{969F82AC-6C2A-EF94-49FB-57D7EE6A961D}"/>
              </a:ext>
            </a:extLst>
          </p:cNvPr>
          <p:cNvSpPr txBox="1">
            <a:spLocks noChangeArrowheads="1"/>
          </p:cNvSpPr>
          <p:nvPr/>
        </p:nvSpPr>
        <p:spPr bwMode="auto">
          <a:xfrm>
            <a:off x="652463" y="1400175"/>
            <a:ext cx="3840162"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AU" altLang="en-US" sz="1700"/>
              <a:t>Activities not aligned with program principles and objectives</a:t>
            </a:r>
          </a:p>
          <a:p>
            <a:endParaRPr lang="en-AU" altLang="en-US" sz="1700"/>
          </a:p>
          <a:p>
            <a:r>
              <a:rPr lang="en-AU" altLang="en-US" sz="1700"/>
              <a:t>Research activities</a:t>
            </a:r>
          </a:p>
          <a:p>
            <a:endParaRPr lang="en-AU" altLang="en-US" sz="1700"/>
          </a:p>
          <a:p>
            <a:r>
              <a:rPr lang="en-AU" altLang="en-US" sz="1700"/>
              <a:t>Commercial or fundraising activities</a:t>
            </a:r>
          </a:p>
          <a:p>
            <a:endParaRPr lang="en-AU" altLang="en-US" sz="1700"/>
          </a:p>
          <a:p>
            <a:r>
              <a:rPr lang="en-AU" altLang="en-US" sz="1700"/>
              <a:t>Promotion of political views or activities held for politically partisan purposes </a:t>
            </a:r>
          </a:p>
          <a:p>
            <a:endParaRPr lang="en-AU" altLang="en-US" sz="1700"/>
          </a:p>
          <a:p>
            <a:r>
              <a:rPr lang="en-AU" altLang="en-US" sz="1700"/>
              <a:t>Activities taking place outside of Victoria</a:t>
            </a:r>
          </a:p>
        </p:txBody>
      </p:sp>
      <p:pic>
        <p:nvPicPr>
          <p:cNvPr id="8" name="Graphic 7" descr="&quot;&quot;">
            <a:extLst>
              <a:ext uri="{FF2B5EF4-FFF2-40B4-BE49-F238E27FC236}">
                <a16:creationId xmlns:a16="http://schemas.microsoft.com/office/drawing/2014/main" id="{919ADC66-90CF-C2D0-72B4-5A00A46B3DE6}"/>
              </a:ext>
            </a:extLst>
          </p:cNvPr>
          <p:cNvPicPr>
            <a:picLocks noChangeAspect="1"/>
          </p:cNvPicPr>
          <p:nvPr/>
        </p:nvPicPr>
        <p:blipFill>
          <a:blip r:embed="rId3"/>
          <a:stretch>
            <a:fillRect/>
          </a:stretch>
        </p:blipFill>
        <p:spPr>
          <a:xfrm>
            <a:off x="196850" y="2116138"/>
            <a:ext cx="455613" cy="455612"/>
          </a:xfrm>
          <a:prstGeom prst="rect">
            <a:avLst/>
          </a:prstGeom>
        </p:spPr>
      </p:pic>
      <p:pic>
        <p:nvPicPr>
          <p:cNvPr id="9" name="Graphic 8" descr="&quot;&quot;">
            <a:extLst>
              <a:ext uri="{FF2B5EF4-FFF2-40B4-BE49-F238E27FC236}">
                <a16:creationId xmlns:a16="http://schemas.microsoft.com/office/drawing/2014/main" id="{A1AF9B08-B514-013C-93F7-2868D5735833}"/>
              </a:ext>
            </a:extLst>
          </p:cNvPr>
          <p:cNvPicPr>
            <a:picLocks noChangeAspect="1"/>
          </p:cNvPicPr>
          <p:nvPr/>
        </p:nvPicPr>
        <p:blipFill>
          <a:blip r:embed="rId3"/>
          <a:stretch>
            <a:fillRect/>
          </a:stretch>
        </p:blipFill>
        <p:spPr>
          <a:xfrm>
            <a:off x="171450" y="1493838"/>
            <a:ext cx="457200" cy="455612"/>
          </a:xfrm>
          <a:prstGeom prst="rect">
            <a:avLst/>
          </a:prstGeom>
        </p:spPr>
      </p:pic>
      <p:pic>
        <p:nvPicPr>
          <p:cNvPr id="10" name="Graphic 9" descr="&quot;&quot;">
            <a:extLst>
              <a:ext uri="{FF2B5EF4-FFF2-40B4-BE49-F238E27FC236}">
                <a16:creationId xmlns:a16="http://schemas.microsoft.com/office/drawing/2014/main" id="{6888612B-A9E4-241F-232C-D501131F09A2}"/>
              </a:ext>
            </a:extLst>
          </p:cNvPr>
          <p:cNvPicPr>
            <a:picLocks noChangeAspect="1"/>
          </p:cNvPicPr>
          <p:nvPr/>
        </p:nvPicPr>
        <p:blipFill>
          <a:blip r:embed="rId3"/>
          <a:stretch>
            <a:fillRect/>
          </a:stretch>
        </p:blipFill>
        <p:spPr>
          <a:xfrm>
            <a:off x="201613" y="2660650"/>
            <a:ext cx="455612" cy="455613"/>
          </a:xfrm>
          <a:prstGeom prst="rect">
            <a:avLst/>
          </a:prstGeom>
        </p:spPr>
      </p:pic>
      <p:pic>
        <p:nvPicPr>
          <p:cNvPr id="11" name="Graphic 10" descr="&quot;&quot;">
            <a:extLst>
              <a:ext uri="{FF2B5EF4-FFF2-40B4-BE49-F238E27FC236}">
                <a16:creationId xmlns:a16="http://schemas.microsoft.com/office/drawing/2014/main" id="{F18F14B0-55FB-6CED-63C2-0937BCC1D7BD}"/>
              </a:ext>
            </a:extLst>
          </p:cNvPr>
          <p:cNvPicPr>
            <a:picLocks noChangeAspect="1"/>
          </p:cNvPicPr>
          <p:nvPr/>
        </p:nvPicPr>
        <p:blipFill>
          <a:blip r:embed="rId3"/>
          <a:stretch>
            <a:fillRect/>
          </a:stretch>
        </p:blipFill>
        <p:spPr>
          <a:xfrm>
            <a:off x="196850" y="3446463"/>
            <a:ext cx="455613" cy="457200"/>
          </a:xfrm>
          <a:prstGeom prst="rect">
            <a:avLst/>
          </a:prstGeom>
        </p:spPr>
      </p:pic>
      <p:pic>
        <p:nvPicPr>
          <p:cNvPr id="12" name="Graphic 11" descr="&quot;&quot;">
            <a:extLst>
              <a:ext uri="{FF2B5EF4-FFF2-40B4-BE49-F238E27FC236}">
                <a16:creationId xmlns:a16="http://schemas.microsoft.com/office/drawing/2014/main" id="{30BA4D21-025C-0756-BF37-FB43D294D1DF}"/>
              </a:ext>
            </a:extLst>
          </p:cNvPr>
          <p:cNvPicPr>
            <a:picLocks noChangeAspect="1"/>
          </p:cNvPicPr>
          <p:nvPr/>
        </p:nvPicPr>
        <p:blipFill>
          <a:blip r:embed="rId3"/>
          <a:stretch>
            <a:fillRect/>
          </a:stretch>
        </p:blipFill>
        <p:spPr>
          <a:xfrm>
            <a:off x="196850" y="4314825"/>
            <a:ext cx="455613" cy="455613"/>
          </a:xfrm>
          <a:prstGeom prst="rect">
            <a:avLst/>
          </a:prstGeom>
        </p:spPr>
      </p:pic>
      <p:sp>
        <p:nvSpPr>
          <p:cNvPr id="28681" name="TextBox 12">
            <a:extLst>
              <a:ext uri="{FF2B5EF4-FFF2-40B4-BE49-F238E27FC236}">
                <a16:creationId xmlns:a16="http://schemas.microsoft.com/office/drawing/2014/main" id="{A5B1F7F1-A01B-A152-08A8-CBDC7E0296F4}"/>
              </a:ext>
            </a:extLst>
          </p:cNvPr>
          <p:cNvSpPr txBox="1">
            <a:spLocks noChangeArrowheads="1"/>
          </p:cNvSpPr>
          <p:nvPr/>
        </p:nvSpPr>
        <p:spPr bwMode="auto">
          <a:xfrm>
            <a:off x="4945063" y="1381125"/>
            <a:ext cx="4237037"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AU" altLang="en-US" sz="1700"/>
              <a:t>Retrospective funding for projects or programs that have already started </a:t>
            </a:r>
          </a:p>
          <a:p>
            <a:endParaRPr lang="en-AU" altLang="en-US" sz="1700"/>
          </a:p>
          <a:p>
            <a:r>
              <a:rPr lang="en-AU" altLang="en-US" sz="1700"/>
              <a:t>Salaries for staff</a:t>
            </a:r>
          </a:p>
          <a:p>
            <a:endParaRPr lang="en-AU" altLang="en-US" sz="1700"/>
          </a:p>
          <a:p>
            <a:r>
              <a:rPr lang="en-AU" altLang="en-US" sz="1700"/>
              <a:t>Buying alcohol</a:t>
            </a:r>
          </a:p>
          <a:p>
            <a:endParaRPr lang="en-AU" altLang="en-US" sz="1700"/>
          </a:p>
          <a:p>
            <a:r>
              <a:rPr lang="en-AU" altLang="en-US" sz="1700"/>
              <a:t>Building works</a:t>
            </a:r>
          </a:p>
          <a:p>
            <a:endParaRPr lang="en-AU" altLang="en-US" sz="1700"/>
          </a:p>
          <a:p>
            <a:r>
              <a:rPr lang="en-AU" altLang="en-US" sz="1700"/>
              <a:t>Interstate and international travel</a:t>
            </a:r>
          </a:p>
          <a:p>
            <a:endParaRPr lang="en-AU" altLang="en-US" sz="1700"/>
          </a:p>
          <a:p>
            <a:r>
              <a:rPr lang="en-AU" altLang="en-US" sz="1700"/>
              <a:t>Items not clearly described or labelled ‘miscellaneous’ in application</a:t>
            </a:r>
          </a:p>
        </p:txBody>
      </p:sp>
      <p:pic>
        <p:nvPicPr>
          <p:cNvPr id="14" name="Graphic 13" descr="&quot;&quot;">
            <a:extLst>
              <a:ext uri="{FF2B5EF4-FFF2-40B4-BE49-F238E27FC236}">
                <a16:creationId xmlns:a16="http://schemas.microsoft.com/office/drawing/2014/main" id="{69A95456-05F5-8BA6-6358-B8842C482BCC}"/>
              </a:ext>
            </a:extLst>
          </p:cNvPr>
          <p:cNvPicPr>
            <a:picLocks noChangeAspect="1"/>
          </p:cNvPicPr>
          <p:nvPr/>
        </p:nvPicPr>
        <p:blipFill>
          <a:blip r:embed="rId3"/>
          <a:stretch>
            <a:fillRect/>
          </a:stretch>
        </p:blipFill>
        <p:spPr>
          <a:xfrm>
            <a:off x="4516438" y="1495425"/>
            <a:ext cx="457200" cy="457200"/>
          </a:xfrm>
          <a:prstGeom prst="rect">
            <a:avLst/>
          </a:prstGeom>
        </p:spPr>
      </p:pic>
      <p:pic>
        <p:nvPicPr>
          <p:cNvPr id="15" name="Graphic 14" descr="&quot;&quot;">
            <a:extLst>
              <a:ext uri="{FF2B5EF4-FFF2-40B4-BE49-F238E27FC236}">
                <a16:creationId xmlns:a16="http://schemas.microsoft.com/office/drawing/2014/main" id="{D0461A98-345F-F100-C6A2-E37209E72407}"/>
              </a:ext>
            </a:extLst>
          </p:cNvPr>
          <p:cNvPicPr>
            <a:picLocks noChangeAspect="1"/>
          </p:cNvPicPr>
          <p:nvPr/>
        </p:nvPicPr>
        <p:blipFill>
          <a:blip r:embed="rId3"/>
          <a:stretch>
            <a:fillRect/>
          </a:stretch>
        </p:blipFill>
        <p:spPr>
          <a:xfrm>
            <a:off x="4487863" y="2135188"/>
            <a:ext cx="457200" cy="455612"/>
          </a:xfrm>
          <a:prstGeom prst="rect">
            <a:avLst/>
          </a:prstGeom>
        </p:spPr>
      </p:pic>
      <p:pic>
        <p:nvPicPr>
          <p:cNvPr id="16" name="Graphic 15" descr="&quot;&quot;">
            <a:extLst>
              <a:ext uri="{FF2B5EF4-FFF2-40B4-BE49-F238E27FC236}">
                <a16:creationId xmlns:a16="http://schemas.microsoft.com/office/drawing/2014/main" id="{9FAC828F-00D6-49D4-F018-A6E7037DCF67}"/>
              </a:ext>
            </a:extLst>
          </p:cNvPr>
          <p:cNvPicPr>
            <a:picLocks noChangeAspect="1"/>
          </p:cNvPicPr>
          <p:nvPr/>
        </p:nvPicPr>
        <p:blipFill>
          <a:blip r:embed="rId3"/>
          <a:stretch>
            <a:fillRect/>
          </a:stretch>
        </p:blipFill>
        <p:spPr>
          <a:xfrm>
            <a:off x="4487863" y="2652713"/>
            <a:ext cx="457200" cy="457200"/>
          </a:xfrm>
          <a:prstGeom prst="rect">
            <a:avLst/>
          </a:prstGeom>
        </p:spPr>
      </p:pic>
      <p:pic>
        <p:nvPicPr>
          <p:cNvPr id="17" name="Graphic 16" descr="&quot;&quot;">
            <a:extLst>
              <a:ext uri="{FF2B5EF4-FFF2-40B4-BE49-F238E27FC236}">
                <a16:creationId xmlns:a16="http://schemas.microsoft.com/office/drawing/2014/main" id="{C7928B7E-DD60-EDB0-6B95-3E1CAE6CD42D}"/>
              </a:ext>
            </a:extLst>
          </p:cNvPr>
          <p:cNvPicPr>
            <a:picLocks noChangeAspect="1"/>
          </p:cNvPicPr>
          <p:nvPr/>
        </p:nvPicPr>
        <p:blipFill>
          <a:blip r:embed="rId3"/>
          <a:stretch>
            <a:fillRect/>
          </a:stretch>
        </p:blipFill>
        <p:spPr>
          <a:xfrm>
            <a:off x="4487863" y="3171825"/>
            <a:ext cx="457200" cy="455613"/>
          </a:xfrm>
          <a:prstGeom prst="rect">
            <a:avLst/>
          </a:prstGeom>
        </p:spPr>
      </p:pic>
      <p:pic>
        <p:nvPicPr>
          <p:cNvPr id="18" name="Graphic 17" descr="&quot;&quot;">
            <a:extLst>
              <a:ext uri="{FF2B5EF4-FFF2-40B4-BE49-F238E27FC236}">
                <a16:creationId xmlns:a16="http://schemas.microsoft.com/office/drawing/2014/main" id="{450B8690-3A15-9D33-5B6C-83625E3BE8FE}"/>
              </a:ext>
            </a:extLst>
          </p:cNvPr>
          <p:cNvPicPr>
            <a:picLocks noChangeAspect="1"/>
          </p:cNvPicPr>
          <p:nvPr/>
        </p:nvPicPr>
        <p:blipFill>
          <a:blip r:embed="rId3"/>
          <a:stretch>
            <a:fillRect/>
          </a:stretch>
        </p:blipFill>
        <p:spPr>
          <a:xfrm>
            <a:off x="4487863" y="3675063"/>
            <a:ext cx="457200" cy="455612"/>
          </a:xfrm>
          <a:prstGeom prst="rect">
            <a:avLst/>
          </a:prstGeom>
        </p:spPr>
      </p:pic>
      <p:pic>
        <p:nvPicPr>
          <p:cNvPr id="19" name="Graphic 18" descr="&quot;&quot;">
            <a:extLst>
              <a:ext uri="{FF2B5EF4-FFF2-40B4-BE49-F238E27FC236}">
                <a16:creationId xmlns:a16="http://schemas.microsoft.com/office/drawing/2014/main" id="{DEBBEA1D-1EBA-8198-D79B-6D3D79D97AFC}"/>
              </a:ext>
            </a:extLst>
          </p:cNvPr>
          <p:cNvPicPr>
            <a:picLocks noChangeAspect="1"/>
          </p:cNvPicPr>
          <p:nvPr/>
        </p:nvPicPr>
        <p:blipFill>
          <a:blip r:embed="rId3"/>
          <a:stretch>
            <a:fillRect/>
          </a:stretch>
        </p:blipFill>
        <p:spPr>
          <a:xfrm>
            <a:off x="4487863" y="4314825"/>
            <a:ext cx="457200" cy="4572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37ACF-EB91-1F9D-962C-1AFDB2191D84}"/>
              </a:ext>
            </a:extLst>
          </p:cNvPr>
          <p:cNvSpPr>
            <a:spLocks noGrp="1"/>
          </p:cNvSpPr>
          <p:nvPr>
            <p:ph type="title"/>
          </p:nvPr>
        </p:nvSpPr>
        <p:spPr>
          <a:xfrm>
            <a:off x="539750" y="201613"/>
            <a:ext cx="6654800" cy="809625"/>
          </a:xfrm>
        </p:spPr>
        <p:txBody>
          <a:bodyPr/>
          <a:lstStyle/>
          <a:p>
            <a:pPr>
              <a:defRPr/>
            </a:pPr>
            <a:r>
              <a:rPr lang="en-AU" b="1"/>
              <a:t>Tips for writing a strong application</a:t>
            </a:r>
          </a:p>
        </p:txBody>
      </p:sp>
      <p:sp>
        <p:nvSpPr>
          <p:cNvPr id="30723" name="Content Placeholder 2">
            <a:extLst>
              <a:ext uri="{FF2B5EF4-FFF2-40B4-BE49-F238E27FC236}">
                <a16:creationId xmlns:a16="http://schemas.microsoft.com/office/drawing/2014/main" id="{6AA8B585-B80C-BAE6-4789-DBA1CF7CF477}"/>
              </a:ext>
            </a:extLst>
          </p:cNvPr>
          <p:cNvSpPr>
            <a:spLocks noGrp="1" noChangeArrowheads="1"/>
          </p:cNvSpPr>
          <p:nvPr>
            <p:ph idx="1"/>
          </p:nvPr>
        </p:nvSpPr>
        <p:spPr>
          <a:xfrm>
            <a:off x="539750" y="1368425"/>
            <a:ext cx="8243888" cy="3490913"/>
          </a:xfrm>
        </p:spPr>
        <p:txBody>
          <a:bodyPr/>
          <a:lstStyle/>
          <a:p>
            <a:pPr marL="342900" indent="-342900">
              <a:buFontTx/>
              <a:buChar char="•"/>
            </a:pPr>
            <a:r>
              <a:rPr lang="en-AU" altLang="en-US" sz="1800" b="0">
                <a:ea typeface="ＭＳ Ｐゴシック" panose="020B0600070205080204" pitchFamily="34" charset="-128"/>
              </a:rPr>
              <a:t>Have a clear understanding of your project before starting</a:t>
            </a:r>
          </a:p>
          <a:p>
            <a:pPr marL="342900" indent="-342900">
              <a:buFontTx/>
              <a:buChar char="•"/>
            </a:pPr>
            <a:r>
              <a:rPr lang="en-AU" altLang="en-US" sz="1800" b="0">
                <a:ea typeface="ＭＳ Ｐゴシック" panose="020B0600070205080204" pitchFamily="34" charset="-128"/>
              </a:rPr>
              <a:t>Read (and re-read) the program guidelines</a:t>
            </a:r>
          </a:p>
          <a:p>
            <a:pPr marL="342900" indent="-342900">
              <a:buFontTx/>
              <a:buChar char="•"/>
            </a:pPr>
            <a:r>
              <a:rPr lang="en-AU" altLang="en-US" sz="1800" b="0">
                <a:ea typeface="ＭＳ Ｐゴシック" panose="020B0600070205080204" pitchFamily="34" charset="-128"/>
              </a:rPr>
              <a:t>Engage your stakeholders</a:t>
            </a:r>
          </a:p>
          <a:p>
            <a:pPr marL="342900" indent="-342900">
              <a:buFontTx/>
              <a:buChar char="•"/>
            </a:pPr>
            <a:r>
              <a:rPr lang="en-AU" altLang="en-US" sz="1800" b="0">
                <a:ea typeface="ＭＳ Ｐゴシック" panose="020B0600070205080204" pitchFamily="34" charset="-128"/>
              </a:rPr>
              <a:t>Make your application easy to read</a:t>
            </a:r>
          </a:p>
          <a:p>
            <a:pPr marL="342900" indent="-342900">
              <a:buFontTx/>
              <a:buChar char="•"/>
            </a:pPr>
            <a:r>
              <a:rPr lang="en-AU" altLang="en-US" sz="1800" b="0">
                <a:ea typeface="ＭＳ Ｐゴシック" panose="020B0600070205080204" pitchFamily="34" charset="-128"/>
              </a:rPr>
              <a:t>Propose realistic plans </a:t>
            </a:r>
          </a:p>
          <a:p>
            <a:pPr marL="342900" indent="-342900">
              <a:buFontTx/>
              <a:buChar char="•"/>
            </a:pPr>
            <a:r>
              <a:rPr lang="en-AU" altLang="en-US" sz="1800" b="0">
                <a:ea typeface="ＭＳ Ｐゴシック" panose="020B0600070205080204" pitchFamily="34" charset="-128"/>
              </a:rPr>
              <a:t>Include in-kind support in your budget</a:t>
            </a:r>
          </a:p>
        </p:txBody>
      </p:sp>
      <p:pic>
        <p:nvPicPr>
          <p:cNvPr id="4" name="Graphic 3" descr="&quot;&quot;">
            <a:extLst>
              <a:ext uri="{FF2B5EF4-FFF2-40B4-BE49-F238E27FC236}">
                <a16:creationId xmlns:a16="http://schemas.microsoft.com/office/drawing/2014/main" id="{7DAC5E47-0D45-021A-6ED4-6B75953C9CE5}"/>
              </a:ext>
            </a:extLst>
          </p:cNvPr>
          <p:cNvPicPr>
            <a:picLocks noChangeAspect="1"/>
          </p:cNvPicPr>
          <p:nvPr/>
        </p:nvPicPr>
        <p:blipFill>
          <a:blip r:embed="rId3"/>
          <a:stretch>
            <a:fillRect/>
          </a:stretch>
        </p:blipFill>
        <p:spPr>
          <a:xfrm>
            <a:off x="6972300" y="3238500"/>
            <a:ext cx="1825625" cy="179228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84AF5-B090-3CE5-0571-66E672BAE3E9}"/>
              </a:ext>
            </a:extLst>
          </p:cNvPr>
          <p:cNvSpPr>
            <a:spLocks noGrp="1"/>
          </p:cNvSpPr>
          <p:nvPr>
            <p:ph type="title"/>
          </p:nvPr>
        </p:nvSpPr>
        <p:spPr>
          <a:xfrm>
            <a:off x="555625" y="182563"/>
            <a:ext cx="6654800" cy="809625"/>
          </a:xfrm>
        </p:spPr>
        <p:txBody>
          <a:bodyPr/>
          <a:lstStyle/>
          <a:p>
            <a:pPr>
              <a:defRPr/>
            </a:pPr>
            <a:r>
              <a:rPr lang="en-AU" b="1"/>
              <a:t>Online Grant Portal</a:t>
            </a:r>
          </a:p>
        </p:txBody>
      </p:sp>
      <p:pic>
        <p:nvPicPr>
          <p:cNvPr id="5" name="Picture 4" descr="A screenshot of the log in screen for the grant applicant portal. The portal is light blue and reads Grants Gateway, and asks for a username and password. There are options for user to register an account and log into an existing one. ">
            <a:extLst>
              <a:ext uri="{FF2B5EF4-FFF2-40B4-BE49-F238E27FC236}">
                <a16:creationId xmlns:a16="http://schemas.microsoft.com/office/drawing/2014/main" id="{5E9F8E3A-9A5A-4B88-619E-8C2522230A4F}"/>
              </a:ext>
            </a:extLst>
          </p:cNvPr>
          <p:cNvPicPr>
            <a:picLocks noChangeAspect="1"/>
          </p:cNvPicPr>
          <p:nvPr/>
        </p:nvPicPr>
        <p:blipFill>
          <a:blip r:embed="rId3"/>
          <a:stretch>
            <a:fillRect/>
          </a:stretch>
        </p:blipFill>
        <p:spPr>
          <a:xfrm>
            <a:off x="1177925" y="1195388"/>
            <a:ext cx="2336800" cy="2752725"/>
          </a:xfrm>
          <a:prstGeom prst="rect">
            <a:avLst/>
          </a:prstGeom>
          <a:effectLst>
            <a:outerShdw blurRad="76200" dir="13500000" sy="23000" kx="1200000" algn="br" rotWithShape="0">
              <a:prstClr val="black">
                <a:alpha val="20000"/>
              </a:prstClr>
            </a:outerShdw>
          </a:effectLst>
        </p:spPr>
      </p:pic>
      <p:pic>
        <p:nvPicPr>
          <p:cNvPr id="9" name="Picture 8" descr="A screenshot of the registration screen for the grant application portal. The screen reads grants gateway and asks for user information such as: First and Last Name, Email Address and Phone number. ">
            <a:extLst>
              <a:ext uri="{FF2B5EF4-FFF2-40B4-BE49-F238E27FC236}">
                <a16:creationId xmlns:a16="http://schemas.microsoft.com/office/drawing/2014/main" id="{08375FD3-E33D-51A4-82E2-8D9EE0A8B41D}"/>
              </a:ext>
            </a:extLst>
          </p:cNvPr>
          <p:cNvPicPr>
            <a:picLocks noChangeAspect="1"/>
          </p:cNvPicPr>
          <p:nvPr/>
        </p:nvPicPr>
        <p:blipFill>
          <a:blip r:embed="rId4"/>
          <a:stretch>
            <a:fillRect/>
          </a:stretch>
        </p:blipFill>
        <p:spPr>
          <a:xfrm>
            <a:off x="4740275" y="1260475"/>
            <a:ext cx="2532063" cy="3498850"/>
          </a:xfrm>
          <a:prstGeom prst="rect">
            <a:avLst/>
          </a:prstGeom>
          <a:effectLst>
            <a:outerShdw blurRad="76200" dir="13500000" sy="23000" kx="1200000" algn="br" rotWithShape="0">
              <a:prstClr val="black">
                <a:alpha val="20000"/>
              </a:prstClr>
            </a:outerShdw>
          </a:effectLst>
        </p:spPr>
      </p:pic>
      <p:sp>
        <p:nvSpPr>
          <p:cNvPr id="10" name="Rectangle 9">
            <a:extLst>
              <a:ext uri="{FF2B5EF4-FFF2-40B4-BE49-F238E27FC236}">
                <a16:creationId xmlns:a16="http://schemas.microsoft.com/office/drawing/2014/main" id="{752D3F1C-0E81-4067-E4F9-7B5A41CDCBED}"/>
              </a:ext>
            </a:extLst>
          </p:cNvPr>
          <p:cNvSpPr/>
          <p:nvPr/>
        </p:nvSpPr>
        <p:spPr>
          <a:xfrm>
            <a:off x="2554288" y="3403600"/>
            <a:ext cx="877887" cy="180975"/>
          </a:xfrm>
          <a:prstGeom prst="rect">
            <a:avLst/>
          </a:prstGeom>
          <a:noFill/>
          <a:ln w="28575">
            <a:solidFill>
              <a:srgbClr val="87189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cxnSp>
        <p:nvCxnSpPr>
          <p:cNvPr id="20" name="Connector: Elbow 19">
            <a:extLst>
              <a:ext uri="{FF2B5EF4-FFF2-40B4-BE49-F238E27FC236}">
                <a16:creationId xmlns:a16="http://schemas.microsoft.com/office/drawing/2014/main" id="{4B20C920-0BA0-AAA6-3422-8B4EBBA102A6}"/>
              </a:ext>
            </a:extLst>
          </p:cNvPr>
          <p:cNvCxnSpPr>
            <a:cxnSpLocks/>
            <a:stCxn id="32776" idx="3"/>
          </p:cNvCxnSpPr>
          <p:nvPr/>
        </p:nvCxnSpPr>
        <p:spPr>
          <a:xfrm flipV="1">
            <a:off x="2224088" y="3606800"/>
            <a:ext cx="911225" cy="952500"/>
          </a:xfrm>
          <a:prstGeom prst="bentConnector2">
            <a:avLst/>
          </a:prstGeom>
          <a:ln>
            <a:solidFill>
              <a:srgbClr val="87189D"/>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1BC5E52F-4E27-85AD-F7CA-BD2A8AB0E769}"/>
              </a:ext>
            </a:extLst>
          </p:cNvPr>
          <p:cNvSpPr/>
          <p:nvPr/>
        </p:nvSpPr>
        <p:spPr>
          <a:xfrm>
            <a:off x="388938" y="4314825"/>
            <a:ext cx="1835150" cy="523875"/>
          </a:xfrm>
          <a:prstGeom prst="rect">
            <a:avLst/>
          </a:prstGeom>
          <a:noFill/>
          <a:ln w="28575">
            <a:solidFill>
              <a:srgbClr val="87189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32776" name="TextBox 24">
            <a:extLst>
              <a:ext uri="{FF2B5EF4-FFF2-40B4-BE49-F238E27FC236}">
                <a16:creationId xmlns:a16="http://schemas.microsoft.com/office/drawing/2014/main" id="{6C7B7188-DAC5-CA0B-8EF2-62E48444F535}"/>
              </a:ext>
            </a:extLst>
          </p:cNvPr>
          <p:cNvSpPr txBox="1">
            <a:spLocks noChangeArrowheads="1"/>
          </p:cNvSpPr>
          <p:nvPr/>
        </p:nvSpPr>
        <p:spPr bwMode="auto">
          <a:xfrm>
            <a:off x="436563" y="4359275"/>
            <a:ext cx="1787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AU" altLang="en-US" sz="1000" b="1"/>
              <a:t>Step 1:</a:t>
            </a:r>
          </a:p>
          <a:p>
            <a:r>
              <a:rPr lang="en-AU" altLang="en-US" sz="1000"/>
              <a:t>Click New? Register Here</a:t>
            </a:r>
          </a:p>
        </p:txBody>
      </p:sp>
      <p:sp>
        <p:nvSpPr>
          <p:cNvPr id="45" name="Rectangle 44">
            <a:extLst>
              <a:ext uri="{FF2B5EF4-FFF2-40B4-BE49-F238E27FC236}">
                <a16:creationId xmlns:a16="http://schemas.microsoft.com/office/drawing/2014/main" id="{D4974B7D-2B20-AA58-177B-844C38CE83D9}"/>
              </a:ext>
            </a:extLst>
          </p:cNvPr>
          <p:cNvSpPr/>
          <p:nvPr/>
        </p:nvSpPr>
        <p:spPr>
          <a:xfrm>
            <a:off x="4937125" y="2232025"/>
            <a:ext cx="2152650" cy="330200"/>
          </a:xfrm>
          <a:prstGeom prst="rect">
            <a:avLst/>
          </a:prstGeom>
          <a:noFill/>
          <a:ln w="28575">
            <a:solidFill>
              <a:srgbClr val="87189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46" name="Rectangle 45">
            <a:extLst>
              <a:ext uri="{FF2B5EF4-FFF2-40B4-BE49-F238E27FC236}">
                <a16:creationId xmlns:a16="http://schemas.microsoft.com/office/drawing/2014/main" id="{C027E94E-E9BC-465B-F90A-65CE47AA4D06}"/>
              </a:ext>
            </a:extLst>
          </p:cNvPr>
          <p:cNvSpPr/>
          <p:nvPr/>
        </p:nvSpPr>
        <p:spPr>
          <a:xfrm>
            <a:off x="4937125" y="2617788"/>
            <a:ext cx="2152650" cy="330200"/>
          </a:xfrm>
          <a:prstGeom prst="rect">
            <a:avLst/>
          </a:prstGeom>
          <a:noFill/>
          <a:ln w="28575">
            <a:solidFill>
              <a:srgbClr val="87189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47" name="Rectangle 46">
            <a:extLst>
              <a:ext uri="{FF2B5EF4-FFF2-40B4-BE49-F238E27FC236}">
                <a16:creationId xmlns:a16="http://schemas.microsoft.com/office/drawing/2014/main" id="{AFF8DB03-509B-A67A-9500-4E3574B95546}"/>
              </a:ext>
            </a:extLst>
          </p:cNvPr>
          <p:cNvSpPr/>
          <p:nvPr/>
        </p:nvSpPr>
        <p:spPr>
          <a:xfrm>
            <a:off x="4937125" y="3005138"/>
            <a:ext cx="2152650" cy="330200"/>
          </a:xfrm>
          <a:prstGeom prst="rect">
            <a:avLst/>
          </a:prstGeom>
          <a:noFill/>
          <a:ln w="28575">
            <a:solidFill>
              <a:srgbClr val="87189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48" name="Rectangle 47">
            <a:extLst>
              <a:ext uri="{FF2B5EF4-FFF2-40B4-BE49-F238E27FC236}">
                <a16:creationId xmlns:a16="http://schemas.microsoft.com/office/drawing/2014/main" id="{5B6E4B92-0EA2-EF9A-2FF4-6267161D72CD}"/>
              </a:ext>
            </a:extLst>
          </p:cNvPr>
          <p:cNvSpPr/>
          <p:nvPr/>
        </p:nvSpPr>
        <p:spPr>
          <a:xfrm>
            <a:off x="4937125" y="3392488"/>
            <a:ext cx="2152650" cy="330200"/>
          </a:xfrm>
          <a:prstGeom prst="rect">
            <a:avLst/>
          </a:prstGeom>
          <a:noFill/>
          <a:ln w="28575">
            <a:solidFill>
              <a:srgbClr val="87189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49" name="Rectangle 48">
            <a:extLst>
              <a:ext uri="{FF2B5EF4-FFF2-40B4-BE49-F238E27FC236}">
                <a16:creationId xmlns:a16="http://schemas.microsoft.com/office/drawing/2014/main" id="{5913B3F2-E71F-466C-CB4E-3985CD2352B2}"/>
              </a:ext>
            </a:extLst>
          </p:cNvPr>
          <p:cNvSpPr/>
          <p:nvPr/>
        </p:nvSpPr>
        <p:spPr>
          <a:xfrm>
            <a:off x="4953000" y="3778250"/>
            <a:ext cx="2152650" cy="330200"/>
          </a:xfrm>
          <a:prstGeom prst="rect">
            <a:avLst/>
          </a:prstGeom>
          <a:noFill/>
          <a:ln w="28575">
            <a:solidFill>
              <a:srgbClr val="87189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50" name="Rectangle 49">
            <a:extLst>
              <a:ext uri="{FF2B5EF4-FFF2-40B4-BE49-F238E27FC236}">
                <a16:creationId xmlns:a16="http://schemas.microsoft.com/office/drawing/2014/main" id="{B229517C-EFC7-4CCC-C20A-ABCA22E80BFC}"/>
              </a:ext>
            </a:extLst>
          </p:cNvPr>
          <p:cNvSpPr/>
          <p:nvPr/>
        </p:nvSpPr>
        <p:spPr>
          <a:xfrm>
            <a:off x="4937125" y="4164013"/>
            <a:ext cx="2152650" cy="330200"/>
          </a:xfrm>
          <a:prstGeom prst="rect">
            <a:avLst/>
          </a:prstGeom>
          <a:noFill/>
          <a:ln w="28575">
            <a:solidFill>
              <a:srgbClr val="87189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51" name="Rectangle 50">
            <a:extLst>
              <a:ext uri="{FF2B5EF4-FFF2-40B4-BE49-F238E27FC236}">
                <a16:creationId xmlns:a16="http://schemas.microsoft.com/office/drawing/2014/main" id="{B53AA107-BC66-0409-BC96-174B5028F749}"/>
              </a:ext>
            </a:extLst>
          </p:cNvPr>
          <p:cNvSpPr/>
          <p:nvPr/>
        </p:nvSpPr>
        <p:spPr>
          <a:xfrm>
            <a:off x="7275513" y="1820863"/>
            <a:ext cx="1600200" cy="411162"/>
          </a:xfrm>
          <a:prstGeom prst="rect">
            <a:avLst/>
          </a:prstGeom>
          <a:noFill/>
          <a:ln w="28575">
            <a:solidFill>
              <a:srgbClr val="87189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32784" name="TextBox 51">
            <a:extLst>
              <a:ext uri="{FF2B5EF4-FFF2-40B4-BE49-F238E27FC236}">
                <a16:creationId xmlns:a16="http://schemas.microsoft.com/office/drawing/2014/main" id="{DC1FB5A1-601E-CEEE-DF61-9ECDF8DC557A}"/>
              </a:ext>
            </a:extLst>
          </p:cNvPr>
          <p:cNvSpPr txBox="1">
            <a:spLocks noChangeArrowheads="1"/>
          </p:cNvSpPr>
          <p:nvPr/>
        </p:nvSpPr>
        <p:spPr bwMode="auto">
          <a:xfrm>
            <a:off x="7286625" y="1847850"/>
            <a:ext cx="142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AU" altLang="en-US" sz="1000" b="1"/>
              <a:t>Step 2:</a:t>
            </a:r>
          </a:p>
          <a:p>
            <a:r>
              <a:rPr lang="en-AU" altLang="en-US" sz="1000"/>
              <a:t>Enter Title</a:t>
            </a:r>
          </a:p>
        </p:txBody>
      </p:sp>
      <p:sp>
        <p:nvSpPr>
          <p:cNvPr id="53" name="Rectangle 52">
            <a:extLst>
              <a:ext uri="{FF2B5EF4-FFF2-40B4-BE49-F238E27FC236}">
                <a16:creationId xmlns:a16="http://schemas.microsoft.com/office/drawing/2014/main" id="{605D5DE0-0F5E-E909-F8DF-B73E5ADB1818}"/>
              </a:ext>
            </a:extLst>
          </p:cNvPr>
          <p:cNvSpPr/>
          <p:nvPr/>
        </p:nvSpPr>
        <p:spPr>
          <a:xfrm>
            <a:off x="7272338" y="2289175"/>
            <a:ext cx="1600200" cy="411163"/>
          </a:xfrm>
          <a:prstGeom prst="rect">
            <a:avLst/>
          </a:prstGeom>
          <a:noFill/>
          <a:ln w="28575">
            <a:solidFill>
              <a:srgbClr val="87189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32786" name="TextBox 53">
            <a:extLst>
              <a:ext uri="{FF2B5EF4-FFF2-40B4-BE49-F238E27FC236}">
                <a16:creationId xmlns:a16="http://schemas.microsoft.com/office/drawing/2014/main" id="{D41ED7A5-25FC-B3DE-6E7A-0F2D3CAD3DBA}"/>
              </a:ext>
            </a:extLst>
          </p:cNvPr>
          <p:cNvSpPr txBox="1">
            <a:spLocks noChangeArrowheads="1"/>
          </p:cNvSpPr>
          <p:nvPr/>
        </p:nvSpPr>
        <p:spPr bwMode="auto">
          <a:xfrm>
            <a:off x="7272338" y="2330450"/>
            <a:ext cx="142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AU" altLang="en-US" sz="1000" b="1"/>
              <a:t>Step 3:</a:t>
            </a:r>
          </a:p>
          <a:p>
            <a:r>
              <a:rPr lang="en-AU" altLang="en-US" sz="1000"/>
              <a:t>Enter First Name</a:t>
            </a:r>
          </a:p>
        </p:txBody>
      </p:sp>
      <p:sp>
        <p:nvSpPr>
          <p:cNvPr id="55" name="Rectangle 54">
            <a:extLst>
              <a:ext uri="{FF2B5EF4-FFF2-40B4-BE49-F238E27FC236}">
                <a16:creationId xmlns:a16="http://schemas.microsoft.com/office/drawing/2014/main" id="{6374CD48-7E11-7E6A-3E30-E7C7E35B8CB0}"/>
              </a:ext>
            </a:extLst>
          </p:cNvPr>
          <p:cNvSpPr/>
          <p:nvPr/>
        </p:nvSpPr>
        <p:spPr>
          <a:xfrm>
            <a:off x="7272338" y="3287713"/>
            <a:ext cx="1600200" cy="412750"/>
          </a:xfrm>
          <a:prstGeom prst="rect">
            <a:avLst/>
          </a:prstGeom>
          <a:noFill/>
          <a:ln w="28575">
            <a:solidFill>
              <a:srgbClr val="87189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32788" name="TextBox 55">
            <a:extLst>
              <a:ext uri="{FF2B5EF4-FFF2-40B4-BE49-F238E27FC236}">
                <a16:creationId xmlns:a16="http://schemas.microsoft.com/office/drawing/2014/main" id="{DAAA8FC7-2C3F-2286-FC6D-8B851A1BB251}"/>
              </a:ext>
            </a:extLst>
          </p:cNvPr>
          <p:cNvSpPr txBox="1">
            <a:spLocks noChangeArrowheads="1"/>
          </p:cNvSpPr>
          <p:nvPr/>
        </p:nvSpPr>
        <p:spPr bwMode="auto">
          <a:xfrm>
            <a:off x="7272338" y="2827338"/>
            <a:ext cx="142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AU" altLang="en-US" sz="1000" b="1"/>
              <a:t>Step 4:</a:t>
            </a:r>
          </a:p>
          <a:p>
            <a:r>
              <a:rPr lang="en-AU" altLang="en-US" sz="1000"/>
              <a:t>Enter Last Name</a:t>
            </a:r>
          </a:p>
        </p:txBody>
      </p:sp>
      <p:sp>
        <p:nvSpPr>
          <p:cNvPr id="57" name="Rectangle 56">
            <a:extLst>
              <a:ext uri="{FF2B5EF4-FFF2-40B4-BE49-F238E27FC236}">
                <a16:creationId xmlns:a16="http://schemas.microsoft.com/office/drawing/2014/main" id="{3F553E4E-B398-B181-DCE5-5E0A2DD8D50B}"/>
              </a:ext>
            </a:extLst>
          </p:cNvPr>
          <p:cNvSpPr/>
          <p:nvPr/>
        </p:nvSpPr>
        <p:spPr>
          <a:xfrm>
            <a:off x="7272338" y="2786063"/>
            <a:ext cx="1600200" cy="411162"/>
          </a:xfrm>
          <a:prstGeom prst="rect">
            <a:avLst/>
          </a:prstGeom>
          <a:noFill/>
          <a:ln w="28575">
            <a:solidFill>
              <a:srgbClr val="87189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32790" name="TextBox 57">
            <a:extLst>
              <a:ext uri="{FF2B5EF4-FFF2-40B4-BE49-F238E27FC236}">
                <a16:creationId xmlns:a16="http://schemas.microsoft.com/office/drawing/2014/main" id="{D3CAE832-C98E-A2D8-BBF5-A9E4183451A9}"/>
              </a:ext>
            </a:extLst>
          </p:cNvPr>
          <p:cNvSpPr txBox="1">
            <a:spLocks noChangeArrowheads="1"/>
          </p:cNvSpPr>
          <p:nvPr/>
        </p:nvSpPr>
        <p:spPr bwMode="auto">
          <a:xfrm>
            <a:off x="7254875" y="3325813"/>
            <a:ext cx="142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AU" altLang="en-US" sz="1000" b="1"/>
              <a:t>Step 5:</a:t>
            </a:r>
          </a:p>
          <a:p>
            <a:r>
              <a:rPr lang="en-AU" altLang="en-US" sz="1000"/>
              <a:t>Enter Email</a:t>
            </a:r>
          </a:p>
        </p:txBody>
      </p:sp>
      <p:sp>
        <p:nvSpPr>
          <p:cNvPr id="59" name="Rectangle 58">
            <a:extLst>
              <a:ext uri="{FF2B5EF4-FFF2-40B4-BE49-F238E27FC236}">
                <a16:creationId xmlns:a16="http://schemas.microsoft.com/office/drawing/2014/main" id="{21A3848A-8F23-CFFE-EF0A-80916AFAB1B9}"/>
              </a:ext>
            </a:extLst>
          </p:cNvPr>
          <p:cNvSpPr/>
          <p:nvPr/>
        </p:nvSpPr>
        <p:spPr>
          <a:xfrm>
            <a:off x="7272338" y="3778250"/>
            <a:ext cx="1600200" cy="411163"/>
          </a:xfrm>
          <a:prstGeom prst="rect">
            <a:avLst/>
          </a:prstGeom>
          <a:noFill/>
          <a:ln w="28575">
            <a:solidFill>
              <a:srgbClr val="87189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32792" name="TextBox 59">
            <a:extLst>
              <a:ext uri="{FF2B5EF4-FFF2-40B4-BE49-F238E27FC236}">
                <a16:creationId xmlns:a16="http://schemas.microsoft.com/office/drawing/2014/main" id="{2F2DBBC2-B5B4-90C7-F9D4-023D24A086D5}"/>
              </a:ext>
            </a:extLst>
          </p:cNvPr>
          <p:cNvSpPr txBox="1">
            <a:spLocks noChangeArrowheads="1"/>
          </p:cNvSpPr>
          <p:nvPr/>
        </p:nvSpPr>
        <p:spPr bwMode="auto">
          <a:xfrm>
            <a:off x="7254875" y="3822700"/>
            <a:ext cx="142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AU" altLang="en-US" sz="1000" b="1"/>
              <a:t>Step 6:</a:t>
            </a:r>
          </a:p>
          <a:p>
            <a:r>
              <a:rPr lang="en-AU" altLang="en-US" sz="1000"/>
              <a:t>Enter Phone Number</a:t>
            </a:r>
          </a:p>
        </p:txBody>
      </p:sp>
      <p:sp>
        <p:nvSpPr>
          <p:cNvPr id="61" name="Rectangle 60">
            <a:extLst>
              <a:ext uri="{FF2B5EF4-FFF2-40B4-BE49-F238E27FC236}">
                <a16:creationId xmlns:a16="http://schemas.microsoft.com/office/drawing/2014/main" id="{B06BFC24-790F-0EE2-B08B-6F6A89BB1806}"/>
              </a:ext>
            </a:extLst>
          </p:cNvPr>
          <p:cNvSpPr/>
          <p:nvPr/>
        </p:nvSpPr>
        <p:spPr>
          <a:xfrm>
            <a:off x="7286625" y="4389438"/>
            <a:ext cx="1600200" cy="412750"/>
          </a:xfrm>
          <a:prstGeom prst="rect">
            <a:avLst/>
          </a:prstGeom>
          <a:noFill/>
          <a:ln w="28575">
            <a:solidFill>
              <a:srgbClr val="87189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32794" name="TextBox 61">
            <a:extLst>
              <a:ext uri="{FF2B5EF4-FFF2-40B4-BE49-F238E27FC236}">
                <a16:creationId xmlns:a16="http://schemas.microsoft.com/office/drawing/2014/main" id="{8A4677E3-483A-55C5-72ED-BF1E494CD6EC}"/>
              </a:ext>
            </a:extLst>
          </p:cNvPr>
          <p:cNvSpPr txBox="1">
            <a:spLocks noChangeArrowheads="1"/>
          </p:cNvSpPr>
          <p:nvPr/>
        </p:nvSpPr>
        <p:spPr bwMode="auto">
          <a:xfrm>
            <a:off x="7285038" y="4394200"/>
            <a:ext cx="142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AU" altLang="en-US" sz="1000" b="1"/>
              <a:t>Step 7:</a:t>
            </a:r>
          </a:p>
          <a:p>
            <a:r>
              <a:rPr lang="en-AU" altLang="en-US" sz="1000"/>
              <a:t>Click Sign Up</a:t>
            </a:r>
          </a:p>
        </p:txBody>
      </p:sp>
      <p:cxnSp>
        <p:nvCxnSpPr>
          <p:cNvPr id="69" name="Connector: Elbow 68">
            <a:extLst>
              <a:ext uri="{FF2B5EF4-FFF2-40B4-BE49-F238E27FC236}">
                <a16:creationId xmlns:a16="http://schemas.microsoft.com/office/drawing/2014/main" id="{977B4508-66CC-8FCB-3F30-184EBCD4643F}"/>
              </a:ext>
            </a:extLst>
          </p:cNvPr>
          <p:cNvCxnSpPr/>
          <p:nvPr/>
        </p:nvCxnSpPr>
        <p:spPr>
          <a:xfrm rot="10800000">
            <a:off x="5756275" y="4559300"/>
            <a:ext cx="1527175" cy="200025"/>
          </a:xfrm>
          <a:prstGeom prst="bentConnector3">
            <a:avLst>
              <a:gd name="adj1" fmla="val 99495"/>
            </a:avLst>
          </a:prstGeom>
          <a:ln w="28575">
            <a:solidFill>
              <a:srgbClr val="87189D"/>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CF80-E8E0-CDDF-E547-A387F2FB09E3}"/>
              </a:ext>
            </a:extLst>
          </p:cNvPr>
          <p:cNvSpPr>
            <a:spLocks noGrp="1"/>
          </p:cNvSpPr>
          <p:nvPr>
            <p:ph type="title"/>
          </p:nvPr>
        </p:nvSpPr>
        <p:spPr>
          <a:xfrm>
            <a:off x="539750" y="201613"/>
            <a:ext cx="6654800" cy="809625"/>
          </a:xfrm>
        </p:spPr>
        <p:txBody>
          <a:bodyPr/>
          <a:lstStyle/>
          <a:p>
            <a:pPr>
              <a:defRPr/>
            </a:pPr>
            <a:r>
              <a:rPr lang="en-AU" b="1"/>
              <a:t>Online Grants Portal</a:t>
            </a:r>
          </a:p>
        </p:txBody>
      </p:sp>
      <p:pic>
        <p:nvPicPr>
          <p:cNvPr id="34819" name="Picture 4" descr="A screenshot of the Grant Portal user Home Page. The home page has eight different tiles of navigation. The tiles are: Available Grants, My Draft Applications, My Submitted Applications, My Open Grants, My Closed Grants, My Draft Reports, Help Guides and Documents, My Enquiries. ">
            <a:extLst>
              <a:ext uri="{FF2B5EF4-FFF2-40B4-BE49-F238E27FC236}">
                <a16:creationId xmlns:a16="http://schemas.microsoft.com/office/drawing/2014/main" id="{D1CE8F61-5487-974C-71E6-445560B3D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12850"/>
            <a:ext cx="45339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B0F1AE0D-C648-38BE-09BA-CA5120209FB7}"/>
              </a:ext>
            </a:extLst>
          </p:cNvPr>
          <p:cNvSpPr/>
          <p:nvPr/>
        </p:nvSpPr>
        <p:spPr>
          <a:xfrm>
            <a:off x="304800" y="1212850"/>
            <a:ext cx="1130300" cy="615950"/>
          </a:xfrm>
          <a:prstGeom prst="rect">
            <a:avLst/>
          </a:prstGeom>
          <a:noFill/>
          <a:ln w="28575">
            <a:solidFill>
              <a:srgbClr val="87189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8" name="Rectangle 7">
            <a:extLst>
              <a:ext uri="{FF2B5EF4-FFF2-40B4-BE49-F238E27FC236}">
                <a16:creationId xmlns:a16="http://schemas.microsoft.com/office/drawing/2014/main" id="{F668A701-66CA-BE6C-AC86-F583E77F9803}"/>
              </a:ext>
            </a:extLst>
          </p:cNvPr>
          <p:cNvSpPr/>
          <p:nvPr/>
        </p:nvSpPr>
        <p:spPr>
          <a:xfrm>
            <a:off x="295275" y="3665538"/>
            <a:ext cx="1684338" cy="565150"/>
          </a:xfrm>
          <a:prstGeom prst="rect">
            <a:avLst/>
          </a:prstGeom>
          <a:noFill/>
          <a:ln w="28575">
            <a:solidFill>
              <a:srgbClr val="87189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9" name="Rectangle 8">
            <a:extLst>
              <a:ext uri="{FF2B5EF4-FFF2-40B4-BE49-F238E27FC236}">
                <a16:creationId xmlns:a16="http://schemas.microsoft.com/office/drawing/2014/main" id="{240867F7-9CD8-567B-D6B1-542A7DD5F36B}"/>
              </a:ext>
            </a:extLst>
          </p:cNvPr>
          <p:cNvSpPr/>
          <p:nvPr/>
        </p:nvSpPr>
        <p:spPr>
          <a:xfrm>
            <a:off x="279400" y="2281238"/>
            <a:ext cx="1447800" cy="939800"/>
          </a:xfrm>
          <a:prstGeom prst="rect">
            <a:avLst/>
          </a:prstGeom>
          <a:noFill/>
          <a:ln w="28575">
            <a:solidFill>
              <a:srgbClr val="87189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10" name="Rectangle 9">
            <a:extLst>
              <a:ext uri="{FF2B5EF4-FFF2-40B4-BE49-F238E27FC236}">
                <a16:creationId xmlns:a16="http://schemas.microsoft.com/office/drawing/2014/main" id="{B9E0FA1E-94AF-151D-C55C-AF9731ECD819}"/>
              </a:ext>
            </a:extLst>
          </p:cNvPr>
          <p:cNvSpPr/>
          <p:nvPr/>
        </p:nvSpPr>
        <p:spPr>
          <a:xfrm>
            <a:off x="2455863" y="3425825"/>
            <a:ext cx="1543050" cy="1011238"/>
          </a:xfrm>
          <a:prstGeom prst="rect">
            <a:avLst/>
          </a:prstGeom>
          <a:noFill/>
          <a:ln w="28575">
            <a:solidFill>
              <a:srgbClr val="87189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11" name="Rectangle 10">
            <a:extLst>
              <a:ext uri="{FF2B5EF4-FFF2-40B4-BE49-F238E27FC236}">
                <a16:creationId xmlns:a16="http://schemas.microsoft.com/office/drawing/2014/main" id="{EE59D630-6DE8-D919-82AD-79EA985623E5}"/>
              </a:ext>
            </a:extLst>
          </p:cNvPr>
          <p:cNvSpPr/>
          <p:nvPr/>
        </p:nvSpPr>
        <p:spPr>
          <a:xfrm>
            <a:off x="4146550" y="3425825"/>
            <a:ext cx="1447800" cy="1000125"/>
          </a:xfrm>
          <a:prstGeom prst="rect">
            <a:avLst/>
          </a:prstGeom>
          <a:noFill/>
          <a:ln w="28575">
            <a:solidFill>
              <a:srgbClr val="87189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12" name="Rectangle 11">
            <a:extLst>
              <a:ext uri="{FF2B5EF4-FFF2-40B4-BE49-F238E27FC236}">
                <a16:creationId xmlns:a16="http://schemas.microsoft.com/office/drawing/2014/main" id="{E8100F1D-8152-D728-BF07-B008E6E7ED43}"/>
              </a:ext>
            </a:extLst>
          </p:cNvPr>
          <p:cNvSpPr/>
          <p:nvPr/>
        </p:nvSpPr>
        <p:spPr>
          <a:xfrm>
            <a:off x="6502400" y="1352550"/>
            <a:ext cx="1631950" cy="809625"/>
          </a:xfrm>
          <a:prstGeom prst="rect">
            <a:avLst/>
          </a:prstGeom>
          <a:noFill/>
          <a:ln w="28575">
            <a:solidFill>
              <a:srgbClr val="87189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13" name="Rectangle 12">
            <a:extLst>
              <a:ext uri="{FF2B5EF4-FFF2-40B4-BE49-F238E27FC236}">
                <a16:creationId xmlns:a16="http://schemas.microsoft.com/office/drawing/2014/main" id="{3B464E2D-0364-0B49-F0EE-878D147D7978}"/>
              </a:ext>
            </a:extLst>
          </p:cNvPr>
          <p:cNvSpPr/>
          <p:nvPr/>
        </p:nvSpPr>
        <p:spPr>
          <a:xfrm>
            <a:off x="6502400" y="2389188"/>
            <a:ext cx="1631950" cy="939800"/>
          </a:xfrm>
          <a:prstGeom prst="rect">
            <a:avLst/>
          </a:prstGeom>
          <a:noFill/>
          <a:ln w="28575">
            <a:solidFill>
              <a:srgbClr val="87189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14" name="Rectangle 13">
            <a:extLst>
              <a:ext uri="{FF2B5EF4-FFF2-40B4-BE49-F238E27FC236}">
                <a16:creationId xmlns:a16="http://schemas.microsoft.com/office/drawing/2014/main" id="{1B008EFA-A9F8-EF01-1B49-9606980BC75A}"/>
              </a:ext>
            </a:extLst>
          </p:cNvPr>
          <p:cNvSpPr/>
          <p:nvPr/>
        </p:nvSpPr>
        <p:spPr>
          <a:xfrm>
            <a:off x="6502400" y="3533775"/>
            <a:ext cx="1631950" cy="939800"/>
          </a:xfrm>
          <a:prstGeom prst="rect">
            <a:avLst/>
          </a:prstGeom>
          <a:noFill/>
          <a:ln w="28575">
            <a:solidFill>
              <a:srgbClr val="87189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34828" name="TextBox 14">
            <a:extLst>
              <a:ext uri="{FF2B5EF4-FFF2-40B4-BE49-F238E27FC236}">
                <a16:creationId xmlns:a16="http://schemas.microsoft.com/office/drawing/2014/main" id="{033FF41A-A284-DCF2-F8E5-3A0212D42A93}"/>
              </a:ext>
            </a:extLst>
          </p:cNvPr>
          <p:cNvSpPr txBox="1">
            <a:spLocks noChangeArrowheads="1"/>
          </p:cNvSpPr>
          <p:nvPr/>
        </p:nvSpPr>
        <p:spPr bwMode="auto">
          <a:xfrm>
            <a:off x="279400" y="1249363"/>
            <a:ext cx="11811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AU" altLang="en-US" sz="1000" b="1"/>
              <a:t>Available Grants</a:t>
            </a:r>
          </a:p>
          <a:p>
            <a:r>
              <a:rPr lang="en-AU" altLang="en-US" sz="900"/>
              <a:t>List of all grants available at DFFH</a:t>
            </a:r>
          </a:p>
        </p:txBody>
      </p:sp>
      <p:sp>
        <p:nvSpPr>
          <p:cNvPr id="34829" name="TextBox 15">
            <a:extLst>
              <a:ext uri="{FF2B5EF4-FFF2-40B4-BE49-F238E27FC236}">
                <a16:creationId xmlns:a16="http://schemas.microsoft.com/office/drawing/2014/main" id="{49E96604-BB0A-66DC-011F-7D8071D16E07}"/>
              </a:ext>
            </a:extLst>
          </p:cNvPr>
          <p:cNvSpPr txBox="1">
            <a:spLocks noChangeArrowheads="1"/>
          </p:cNvSpPr>
          <p:nvPr/>
        </p:nvSpPr>
        <p:spPr bwMode="auto">
          <a:xfrm>
            <a:off x="279400" y="2295525"/>
            <a:ext cx="14732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AU" altLang="en-US" sz="1000" b="1"/>
              <a:t>Draft Applications</a:t>
            </a:r>
          </a:p>
          <a:p>
            <a:r>
              <a:rPr lang="en-AU" altLang="en-US" sz="900"/>
              <a:t>If you have started and saved an application, please return here. Do not create a new application</a:t>
            </a:r>
          </a:p>
        </p:txBody>
      </p:sp>
      <p:sp>
        <p:nvSpPr>
          <p:cNvPr id="34830" name="TextBox 16">
            <a:extLst>
              <a:ext uri="{FF2B5EF4-FFF2-40B4-BE49-F238E27FC236}">
                <a16:creationId xmlns:a16="http://schemas.microsoft.com/office/drawing/2014/main" id="{95E5DFC9-1E69-E5CB-F4F8-656EDC478BEA}"/>
              </a:ext>
            </a:extLst>
          </p:cNvPr>
          <p:cNvSpPr txBox="1">
            <a:spLocks noChangeArrowheads="1"/>
          </p:cNvSpPr>
          <p:nvPr/>
        </p:nvSpPr>
        <p:spPr bwMode="auto">
          <a:xfrm>
            <a:off x="279400" y="3675063"/>
            <a:ext cx="1625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AU" altLang="en-US" sz="1000" b="1"/>
              <a:t>Closed Grants</a:t>
            </a:r>
          </a:p>
          <a:p>
            <a:r>
              <a:rPr lang="en-AU" altLang="en-US" sz="900"/>
              <a:t>Previously completed grants will be available here</a:t>
            </a:r>
          </a:p>
        </p:txBody>
      </p:sp>
      <p:sp>
        <p:nvSpPr>
          <p:cNvPr id="34831" name="TextBox 17">
            <a:extLst>
              <a:ext uri="{FF2B5EF4-FFF2-40B4-BE49-F238E27FC236}">
                <a16:creationId xmlns:a16="http://schemas.microsoft.com/office/drawing/2014/main" id="{7D146F21-FCFF-DAB4-446E-D0A3CD748B11}"/>
              </a:ext>
            </a:extLst>
          </p:cNvPr>
          <p:cNvSpPr txBox="1">
            <a:spLocks noChangeArrowheads="1"/>
          </p:cNvSpPr>
          <p:nvPr/>
        </p:nvSpPr>
        <p:spPr bwMode="auto">
          <a:xfrm>
            <a:off x="2462213" y="3497263"/>
            <a:ext cx="14732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AU" altLang="en-US" sz="1000" b="1"/>
              <a:t>My Draft Reports</a:t>
            </a:r>
          </a:p>
          <a:p>
            <a:r>
              <a:rPr lang="en-AU" altLang="en-US" sz="900"/>
              <a:t>If you have started and saved online progress or final report it will be visible here until you submit. </a:t>
            </a:r>
          </a:p>
        </p:txBody>
      </p:sp>
      <p:sp>
        <p:nvSpPr>
          <p:cNvPr id="34832" name="TextBox 18">
            <a:extLst>
              <a:ext uri="{FF2B5EF4-FFF2-40B4-BE49-F238E27FC236}">
                <a16:creationId xmlns:a16="http://schemas.microsoft.com/office/drawing/2014/main" id="{94C622CD-567D-9381-72FA-E99A17D9F4EC}"/>
              </a:ext>
            </a:extLst>
          </p:cNvPr>
          <p:cNvSpPr txBox="1">
            <a:spLocks noChangeArrowheads="1"/>
          </p:cNvSpPr>
          <p:nvPr/>
        </p:nvSpPr>
        <p:spPr bwMode="auto">
          <a:xfrm>
            <a:off x="4133850" y="3471863"/>
            <a:ext cx="14732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AU" altLang="en-US" sz="1000" b="1"/>
              <a:t>Help Guides and Documents</a:t>
            </a:r>
          </a:p>
          <a:p>
            <a:r>
              <a:rPr lang="en-AU" altLang="en-US" sz="900"/>
              <a:t>You can find help guides and documents to assist in navigating the gateway</a:t>
            </a:r>
          </a:p>
        </p:txBody>
      </p:sp>
      <p:sp>
        <p:nvSpPr>
          <p:cNvPr id="34833" name="TextBox 20">
            <a:extLst>
              <a:ext uri="{FF2B5EF4-FFF2-40B4-BE49-F238E27FC236}">
                <a16:creationId xmlns:a16="http://schemas.microsoft.com/office/drawing/2014/main" id="{97F3059D-7E25-5F75-401C-E055F0B5EC8B}"/>
              </a:ext>
            </a:extLst>
          </p:cNvPr>
          <p:cNvSpPr txBox="1">
            <a:spLocks noChangeArrowheads="1"/>
          </p:cNvSpPr>
          <p:nvPr/>
        </p:nvSpPr>
        <p:spPr bwMode="auto">
          <a:xfrm>
            <a:off x="6502400" y="1416050"/>
            <a:ext cx="17462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AU" altLang="en-US" sz="1000" b="1"/>
              <a:t>Submitted Applications</a:t>
            </a:r>
          </a:p>
          <a:p>
            <a:r>
              <a:rPr lang="en-AU" altLang="en-US" sz="900"/>
              <a:t>Once you have submitted an application you can view it here with any attachments.</a:t>
            </a:r>
          </a:p>
        </p:txBody>
      </p:sp>
      <p:sp>
        <p:nvSpPr>
          <p:cNvPr id="34834" name="TextBox 21">
            <a:extLst>
              <a:ext uri="{FF2B5EF4-FFF2-40B4-BE49-F238E27FC236}">
                <a16:creationId xmlns:a16="http://schemas.microsoft.com/office/drawing/2014/main" id="{D5E6486B-F7C3-1969-2098-FF68685F576A}"/>
              </a:ext>
            </a:extLst>
          </p:cNvPr>
          <p:cNvSpPr txBox="1">
            <a:spLocks noChangeArrowheads="1"/>
          </p:cNvSpPr>
          <p:nvPr/>
        </p:nvSpPr>
        <p:spPr bwMode="auto">
          <a:xfrm>
            <a:off x="6502400" y="2465388"/>
            <a:ext cx="16319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AU" altLang="en-US" sz="1000" b="1"/>
              <a:t>My Open Grants</a:t>
            </a:r>
          </a:p>
          <a:p>
            <a:r>
              <a:rPr lang="en-AU" altLang="en-US" sz="900"/>
              <a:t>You will be able to view any of your current and active grants with DFFH here. </a:t>
            </a:r>
          </a:p>
        </p:txBody>
      </p:sp>
      <p:sp>
        <p:nvSpPr>
          <p:cNvPr id="34835" name="TextBox 22">
            <a:extLst>
              <a:ext uri="{FF2B5EF4-FFF2-40B4-BE49-F238E27FC236}">
                <a16:creationId xmlns:a16="http://schemas.microsoft.com/office/drawing/2014/main" id="{AB101C7B-EC9B-C515-E796-344FD0A8F7A2}"/>
              </a:ext>
            </a:extLst>
          </p:cNvPr>
          <p:cNvSpPr txBox="1">
            <a:spLocks noChangeArrowheads="1"/>
          </p:cNvSpPr>
          <p:nvPr/>
        </p:nvSpPr>
        <p:spPr bwMode="auto">
          <a:xfrm>
            <a:off x="6515100" y="3606800"/>
            <a:ext cx="16319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AU" altLang="en-US" sz="1000" b="1"/>
              <a:t>My Enquiries</a:t>
            </a:r>
          </a:p>
          <a:p>
            <a:r>
              <a:rPr lang="en-AU" altLang="en-US" sz="900"/>
              <a:t>From here you can email us directly, your enquiry will be recorded and monitored and actioned. </a:t>
            </a:r>
          </a:p>
        </p:txBody>
      </p:sp>
      <p:cxnSp>
        <p:nvCxnSpPr>
          <p:cNvPr id="25" name="Connector: Elbow 24">
            <a:extLst>
              <a:ext uri="{FF2B5EF4-FFF2-40B4-BE49-F238E27FC236}">
                <a16:creationId xmlns:a16="http://schemas.microsoft.com/office/drawing/2014/main" id="{BC8AA7B1-5F5C-4145-A271-46B6F8811026}"/>
              </a:ext>
            </a:extLst>
          </p:cNvPr>
          <p:cNvCxnSpPr/>
          <p:nvPr/>
        </p:nvCxnSpPr>
        <p:spPr>
          <a:xfrm>
            <a:off x="1435100" y="1385888"/>
            <a:ext cx="1111250" cy="273050"/>
          </a:xfrm>
          <a:prstGeom prst="bentConnector3">
            <a:avLst>
              <a:gd name="adj1" fmla="val 99143"/>
            </a:avLst>
          </a:prstGeom>
          <a:ln w="28575">
            <a:solidFill>
              <a:srgbClr val="87189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Connector: Elbow 27">
            <a:extLst>
              <a:ext uri="{FF2B5EF4-FFF2-40B4-BE49-F238E27FC236}">
                <a16:creationId xmlns:a16="http://schemas.microsoft.com/office/drawing/2014/main" id="{AE9A0E65-CAF0-432E-4B97-05528E9E1409}"/>
              </a:ext>
            </a:extLst>
          </p:cNvPr>
          <p:cNvCxnSpPr/>
          <p:nvPr/>
        </p:nvCxnSpPr>
        <p:spPr>
          <a:xfrm flipV="1">
            <a:off x="1460500" y="2065338"/>
            <a:ext cx="1606550" cy="203200"/>
          </a:xfrm>
          <a:prstGeom prst="bentConnector3">
            <a:avLst>
              <a:gd name="adj1" fmla="val -988"/>
            </a:avLst>
          </a:prstGeom>
          <a:ln w="28575">
            <a:solidFill>
              <a:srgbClr val="87189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Connector: Elbow 30">
            <a:extLst>
              <a:ext uri="{FF2B5EF4-FFF2-40B4-BE49-F238E27FC236}">
                <a16:creationId xmlns:a16="http://schemas.microsoft.com/office/drawing/2014/main" id="{C8DDA820-5B12-CD34-723E-D172068CFF03}"/>
              </a:ext>
            </a:extLst>
          </p:cNvPr>
          <p:cNvCxnSpPr/>
          <p:nvPr/>
        </p:nvCxnSpPr>
        <p:spPr>
          <a:xfrm rot="5400000" flipH="1" flipV="1">
            <a:off x="1726407" y="3126581"/>
            <a:ext cx="538162" cy="536575"/>
          </a:xfrm>
          <a:prstGeom prst="bentConnector3">
            <a:avLst/>
          </a:prstGeom>
          <a:ln w="28575">
            <a:solidFill>
              <a:srgbClr val="87189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9083CD03-ADE2-4BD2-9560-98C130D8F018}"/>
              </a:ext>
            </a:extLst>
          </p:cNvPr>
          <p:cNvCxnSpPr/>
          <p:nvPr/>
        </p:nvCxnSpPr>
        <p:spPr>
          <a:xfrm flipV="1">
            <a:off x="3594100" y="3090863"/>
            <a:ext cx="0" cy="334962"/>
          </a:xfrm>
          <a:prstGeom prst="straightConnector1">
            <a:avLst/>
          </a:prstGeom>
          <a:ln w="28575">
            <a:solidFill>
              <a:srgbClr val="87189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72F8955A-B021-F29A-50CB-D06342DBEC7A}"/>
              </a:ext>
            </a:extLst>
          </p:cNvPr>
          <p:cNvCxnSpPr/>
          <p:nvPr/>
        </p:nvCxnSpPr>
        <p:spPr>
          <a:xfrm flipV="1">
            <a:off x="4489450" y="3090863"/>
            <a:ext cx="0" cy="334962"/>
          </a:xfrm>
          <a:prstGeom prst="straightConnector1">
            <a:avLst/>
          </a:prstGeom>
          <a:ln w="28575">
            <a:solidFill>
              <a:srgbClr val="87189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Connector: Elbow 35">
            <a:extLst>
              <a:ext uri="{FF2B5EF4-FFF2-40B4-BE49-F238E27FC236}">
                <a16:creationId xmlns:a16="http://schemas.microsoft.com/office/drawing/2014/main" id="{9D4003F2-423E-E7A9-35AC-B8A78EC61AA1}"/>
              </a:ext>
            </a:extLst>
          </p:cNvPr>
          <p:cNvCxnSpPr>
            <a:stCxn id="14" idx="1"/>
          </p:cNvCxnSpPr>
          <p:nvPr/>
        </p:nvCxnSpPr>
        <p:spPr>
          <a:xfrm rot="10800000">
            <a:off x="5924550" y="3125788"/>
            <a:ext cx="577850" cy="877887"/>
          </a:xfrm>
          <a:prstGeom prst="bentConnector2">
            <a:avLst/>
          </a:prstGeom>
          <a:ln w="28575">
            <a:solidFill>
              <a:srgbClr val="87189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Connector: Elbow 37">
            <a:extLst>
              <a:ext uri="{FF2B5EF4-FFF2-40B4-BE49-F238E27FC236}">
                <a16:creationId xmlns:a16="http://schemas.microsoft.com/office/drawing/2014/main" id="{420D5A54-7293-4600-30E7-CE0E908CE327}"/>
              </a:ext>
            </a:extLst>
          </p:cNvPr>
          <p:cNvCxnSpPr>
            <a:cxnSpLocks/>
          </p:cNvCxnSpPr>
          <p:nvPr/>
        </p:nvCxnSpPr>
        <p:spPr>
          <a:xfrm rot="10800000">
            <a:off x="6070600" y="2362200"/>
            <a:ext cx="444500" cy="731838"/>
          </a:xfrm>
          <a:prstGeom prst="bentConnector2">
            <a:avLst/>
          </a:prstGeom>
          <a:ln w="28575">
            <a:solidFill>
              <a:srgbClr val="87189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Connector: Elbow 39">
            <a:extLst>
              <a:ext uri="{FF2B5EF4-FFF2-40B4-BE49-F238E27FC236}">
                <a16:creationId xmlns:a16="http://schemas.microsoft.com/office/drawing/2014/main" id="{9F47DD3D-6142-6C1E-DFAC-70AEDCF138A3}"/>
              </a:ext>
            </a:extLst>
          </p:cNvPr>
          <p:cNvCxnSpPr>
            <a:cxnSpLocks/>
          </p:cNvCxnSpPr>
          <p:nvPr/>
        </p:nvCxnSpPr>
        <p:spPr>
          <a:xfrm rot="10800000" flipV="1">
            <a:off x="5181600" y="1844675"/>
            <a:ext cx="1333500" cy="377825"/>
          </a:xfrm>
          <a:prstGeom prst="bentConnector3">
            <a:avLst>
              <a:gd name="adj1" fmla="val 50000"/>
            </a:avLst>
          </a:prstGeom>
          <a:ln w="28575">
            <a:solidFill>
              <a:srgbClr val="87189D"/>
            </a:solidFill>
            <a:tailEnd type="triangle"/>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quot;&quot;">
            <a:extLst>
              <a:ext uri="{FF2B5EF4-FFF2-40B4-BE49-F238E27FC236}">
                <a16:creationId xmlns:a16="http://schemas.microsoft.com/office/drawing/2014/main" id="{430D2C39-F24B-35DF-6E21-C9F71BB8D0CB}"/>
              </a:ext>
            </a:extLst>
          </p:cNvPr>
          <p:cNvPicPr>
            <a:picLocks noChangeAspect="1"/>
          </p:cNvPicPr>
          <p:nvPr/>
        </p:nvPicPr>
        <p:blipFill>
          <a:blip r:embed="rId3"/>
          <a:stretch>
            <a:fillRect/>
          </a:stretch>
        </p:blipFill>
        <p:spPr>
          <a:xfrm>
            <a:off x="2827338" y="490538"/>
            <a:ext cx="3324225" cy="3324225"/>
          </a:xfrm>
          <a:prstGeom prst="rect">
            <a:avLst/>
          </a:prstGeom>
        </p:spPr>
      </p:pic>
      <p:sp>
        <p:nvSpPr>
          <p:cNvPr id="36867" name="TextBox 5">
            <a:extLst>
              <a:ext uri="{FF2B5EF4-FFF2-40B4-BE49-F238E27FC236}">
                <a16:creationId xmlns:a16="http://schemas.microsoft.com/office/drawing/2014/main" id="{09962CC6-0EFE-6B63-1C5D-8AD0963DAE16}"/>
              </a:ext>
            </a:extLst>
          </p:cNvPr>
          <p:cNvSpPr txBox="1">
            <a:spLocks noChangeArrowheads="1"/>
          </p:cNvSpPr>
          <p:nvPr/>
        </p:nvSpPr>
        <p:spPr bwMode="auto">
          <a:xfrm>
            <a:off x="-1935163" y="409575"/>
            <a:ext cx="6137276"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AU" altLang="en-US" sz="2400" b="1"/>
              <a:t>Questions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D09D3-04A7-17A3-8007-BBE5ADD34615}"/>
              </a:ext>
            </a:extLst>
          </p:cNvPr>
          <p:cNvSpPr>
            <a:spLocks noGrp="1"/>
          </p:cNvSpPr>
          <p:nvPr>
            <p:ph type="title"/>
          </p:nvPr>
        </p:nvSpPr>
        <p:spPr>
          <a:xfrm>
            <a:off x="539750" y="201613"/>
            <a:ext cx="6654800" cy="809625"/>
          </a:xfrm>
        </p:spPr>
        <p:txBody>
          <a:bodyPr/>
          <a:lstStyle/>
          <a:p>
            <a:pPr>
              <a:defRPr/>
            </a:pPr>
            <a:r>
              <a:rPr lang="en-AU" b="1"/>
              <a:t>Additional Resources</a:t>
            </a:r>
          </a:p>
        </p:txBody>
      </p:sp>
      <p:sp>
        <p:nvSpPr>
          <p:cNvPr id="38915" name="Content Placeholder 2">
            <a:extLst>
              <a:ext uri="{FF2B5EF4-FFF2-40B4-BE49-F238E27FC236}">
                <a16:creationId xmlns:a16="http://schemas.microsoft.com/office/drawing/2014/main" id="{E5ED9182-EC59-BD19-E893-646321E449F7}"/>
              </a:ext>
            </a:extLst>
          </p:cNvPr>
          <p:cNvSpPr>
            <a:spLocks noGrp="1" noChangeArrowheads="1"/>
          </p:cNvSpPr>
          <p:nvPr>
            <p:ph idx="1"/>
          </p:nvPr>
        </p:nvSpPr>
        <p:spPr>
          <a:xfrm>
            <a:off x="539750" y="1368425"/>
            <a:ext cx="8243888" cy="3490913"/>
          </a:xfrm>
        </p:spPr>
        <p:txBody>
          <a:bodyPr/>
          <a:lstStyle/>
          <a:p>
            <a:r>
              <a:rPr lang="en-AU" altLang="en-US" b="0">
                <a:ea typeface="ＭＳ Ｐゴシック" panose="020B0600070205080204" pitchFamily="34" charset="-128"/>
              </a:rPr>
              <a:t>If you have further questions, or need help with your application, you can:</a:t>
            </a:r>
          </a:p>
          <a:p>
            <a:r>
              <a:rPr lang="en-AU" altLang="en-US">
                <a:ea typeface="ＭＳ Ｐゴシック" panose="020B0600070205080204" pitchFamily="34" charset="-128"/>
              </a:rPr>
              <a:t>Email: </a:t>
            </a:r>
            <a:r>
              <a:rPr lang="en-AU" altLang="en-US" b="0">
                <a:ea typeface="ＭＳ Ｐゴシック" panose="020B0600070205080204" pitchFamily="34" charset="-128"/>
                <a:hlinkClick r:id="rId2"/>
              </a:rPr>
              <a:t>Women.Victoria@dffh.vic.gov.au</a:t>
            </a:r>
            <a:endParaRPr lang="en-AU" altLang="en-US" b="0">
              <a:ea typeface="ＭＳ Ｐゴシック" panose="020B0600070205080204" pitchFamily="34" charset="-128"/>
            </a:endParaRPr>
          </a:p>
          <a:p>
            <a:r>
              <a:rPr lang="en-AU" altLang="en-US">
                <a:ea typeface="ＭＳ Ｐゴシック" panose="020B0600070205080204" pitchFamily="34" charset="-128"/>
              </a:rPr>
              <a:t>Access: </a:t>
            </a:r>
            <a:r>
              <a:rPr lang="en-AU" altLang="en-US" b="0">
                <a:ea typeface="ＭＳ Ｐゴシック" panose="020B0600070205080204" pitchFamily="34" charset="-128"/>
              </a:rPr>
              <a:t>User Help Guides on the Grants Gateway (</a:t>
            </a:r>
            <a:r>
              <a:rPr lang="en-AU" altLang="en-US" b="0">
                <a:ea typeface="ＭＳ Ｐゴシック" panose="020B0600070205080204" pitchFamily="34" charset="-128"/>
                <a:hlinkClick r:id="rId3"/>
              </a:rPr>
              <a:t>www.grantsgateway.vic.gov.au</a:t>
            </a:r>
            <a:r>
              <a:rPr lang="en-AU" altLang="en-US" b="0">
                <a:ea typeface="ＭＳ Ｐゴシック" panose="020B0600070205080204" pitchFamily="34" charset="-128"/>
              </a:rPr>
              <a:t>)</a:t>
            </a:r>
          </a:p>
          <a:p>
            <a:r>
              <a:rPr lang="en-AU" altLang="en-US">
                <a:ea typeface="ＭＳ Ｐゴシック" panose="020B0600070205080204" pitchFamily="34" charset="-128"/>
              </a:rPr>
              <a:t>Download: </a:t>
            </a:r>
            <a:r>
              <a:rPr lang="en-AU" altLang="en-US" b="0">
                <a:ea typeface="ＭＳ Ｐゴシック" panose="020B0600070205080204" pitchFamily="34" charset="-128"/>
              </a:rPr>
              <a:t>The grant program guidelines from the Investing in Women Grassroots Program website </a:t>
            </a:r>
            <a:br>
              <a:rPr lang="en-AU" altLang="en-US" b="0">
                <a:ea typeface="ＭＳ Ｐゴシック" panose="020B0600070205080204" pitchFamily="34" charset="-128"/>
              </a:rPr>
            </a:br>
            <a:r>
              <a:rPr lang="en-AU" altLang="en-US" b="0">
                <a:ea typeface="ＭＳ Ｐゴシック" panose="020B0600070205080204" pitchFamily="34" charset="-128"/>
              </a:rPr>
              <a:t>(</a:t>
            </a:r>
            <a:r>
              <a:rPr lang="en-AU" altLang="en-US" b="0">
                <a:ea typeface="ＭＳ Ｐゴシック" panose="020B0600070205080204" pitchFamily="34" charset="-128"/>
                <a:hlinkClick r:id="rId4"/>
              </a:rPr>
              <a:t>www.vic.gov.au/investing-in-women-grassroots-grant-program</a:t>
            </a:r>
            <a:r>
              <a:rPr lang="en-AU" altLang="en-US" b="0">
                <a:ea typeface="ＭＳ Ｐゴシック" panose="020B0600070205080204" pitchFamily="34" charset="-128"/>
              </a:rPr>
              <a:t>)</a:t>
            </a:r>
            <a:endParaRPr lang="en-AU" altLang="en-US">
              <a:ea typeface="ＭＳ Ｐゴシック" panose="020B0600070205080204" pitchFamily="34"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AE571-1A2D-5A41-6E1C-AF787550A331}"/>
              </a:ext>
            </a:extLst>
          </p:cNvPr>
          <p:cNvSpPr>
            <a:spLocks noGrp="1"/>
          </p:cNvSpPr>
          <p:nvPr>
            <p:ph type="title"/>
          </p:nvPr>
        </p:nvSpPr>
        <p:spPr>
          <a:xfrm>
            <a:off x="539750" y="0"/>
            <a:ext cx="6480175" cy="1093788"/>
          </a:xfrm>
        </p:spPr>
        <p:txBody>
          <a:bodyPr/>
          <a:lstStyle/>
          <a:p>
            <a:pPr>
              <a:defRPr/>
            </a:pPr>
            <a:r>
              <a:rPr lang="en-AU"/>
              <a:t>Accessibility statement and publisher information</a:t>
            </a:r>
          </a:p>
        </p:txBody>
      </p:sp>
      <p:sp>
        <p:nvSpPr>
          <p:cNvPr id="39939" name="Content Placeholder 2">
            <a:extLst>
              <a:ext uri="{FF2B5EF4-FFF2-40B4-BE49-F238E27FC236}">
                <a16:creationId xmlns:a16="http://schemas.microsoft.com/office/drawing/2014/main" id="{7EB6C53C-4FE2-8F04-361E-F877073BD740}"/>
              </a:ext>
            </a:extLst>
          </p:cNvPr>
          <p:cNvSpPr>
            <a:spLocks noGrp="1" noChangeArrowheads="1"/>
          </p:cNvSpPr>
          <p:nvPr>
            <p:ph idx="4294967295"/>
          </p:nvPr>
        </p:nvSpPr>
        <p:spPr>
          <a:xfrm>
            <a:off x="539750" y="1420813"/>
            <a:ext cx="8243888" cy="3438525"/>
          </a:xfrm>
        </p:spPr>
        <p:txBody>
          <a:bodyPr/>
          <a:lstStyle/>
          <a:p>
            <a:pPr lvl="1"/>
            <a:r>
              <a:rPr lang="en-AU" altLang="en-US" sz="1200">
                <a:ea typeface="ＭＳ Ｐゴシック" panose="020B0600070205080204" pitchFamily="34" charset="-128"/>
              </a:rPr>
              <a:t>To receive this presentation in another format </a:t>
            </a:r>
            <a:r>
              <a:rPr lang="en-AU" altLang="en-US" sz="1200">
                <a:ea typeface="ＭＳ Ｐゴシック" panose="020B0600070205080204" pitchFamily="34" charset="-128"/>
                <a:hlinkClick r:id="rId2"/>
              </a:rPr>
              <a:t>email </a:t>
            </a:r>
            <a:r>
              <a:rPr lang="en-AU" altLang="en-US" sz="1200">
                <a:solidFill>
                  <a:srgbClr val="87189D"/>
                </a:solidFill>
                <a:ea typeface="ＭＳ Ｐゴシック" panose="020B0600070205080204" pitchFamily="34" charset="-128"/>
                <a:hlinkClick r:id="rId2"/>
              </a:rPr>
              <a:t>the Office for Women </a:t>
            </a:r>
            <a:r>
              <a:rPr lang="en-AU" altLang="en-US" sz="1200">
                <a:ea typeface="ＭＳ Ｐゴシック" panose="020B0600070205080204" pitchFamily="34" charset="-128"/>
              </a:rPr>
              <a:t>&lt;women.victoria@dffh.vic.gov.au&gt;.</a:t>
            </a:r>
          </a:p>
          <a:p>
            <a:pPr lvl="1"/>
            <a:r>
              <a:rPr lang="en-AU" altLang="en-US" sz="1200">
                <a:ea typeface="ＭＳ Ｐゴシック" panose="020B0600070205080204" pitchFamily="34" charset="-128"/>
              </a:rPr>
              <a:t>Authorised and published by the Victorian Government, 1 Treasury Place, Melbourne.</a:t>
            </a:r>
          </a:p>
          <a:p>
            <a:pPr lvl="1"/>
            <a:r>
              <a:rPr lang="en-AU" altLang="en-US" sz="1200">
                <a:ea typeface="ＭＳ Ｐゴシック" panose="020B0600070205080204" pitchFamily="34" charset="-128"/>
              </a:rPr>
              <a:t>© State of Victoria, Australia, Department of Families, Fairness and Housing, May, 2023</a:t>
            </a:r>
          </a:p>
          <a:p>
            <a:pPr lvl="1"/>
            <a:r>
              <a:rPr lang="en-AU" altLang="en-US" sz="1200">
                <a:ea typeface="ＭＳ Ｐゴシック" panose="020B0600070205080204" pitchFamily="34" charset="-128"/>
              </a:rPr>
              <a:t>With the exception of any images, photographs or branding (including, but not limited to the Victorian Coat of Arms, the Victorian Government logo or the Department of Families, Fairness and Housing logo), this work is licensed under a Creative Commons Attribution 4.0 licence.</a:t>
            </a:r>
          </a:p>
          <a:p>
            <a:pPr lvl="1"/>
            <a:r>
              <a:rPr lang="en-AU" altLang="en-US" sz="1200">
                <a:ea typeface="ＭＳ Ｐゴシック" panose="020B0600070205080204" pitchFamily="34" charset="-128"/>
              </a:rPr>
              <a:t>The terms and conditions of this licence, including disclaimer of warranties and limitation of liability are available at </a:t>
            </a:r>
            <a:r>
              <a:rPr lang="en-AU" altLang="en-US" sz="1200">
                <a:ea typeface="ＭＳ Ｐゴシック" panose="020B0600070205080204" pitchFamily="34" charset="-128"/>
                <a:hlinkClick r:id="rId3"/>
              </a:rPr>
              <a:t>Creative Commons Attribution 4.0 International Public License </a:t>
            </a:r>
            <a:r>
              <a:rPr lang="en-AU" altLang="en-US" sz="1200">
                <a:ea typeface="ＭＳ Ｐゴシック" panose="020B0600070205080204" pitchFamily="34" charset="-128"/>
              </a:rPr>
              <a:t>&lt;https://creativecommons.org/licenses/by/4.0/&gt;.</a:t>
            </a:r>
          </a:p>
          <a:p>
            <a:pPr lvl="1"/>
            <a:r>
              <a:rPr lang="en-AU" altLang="en-US" sz="1200">
                <a:ea typeface="ＭＳ Ｐゴシック" panose="020B0600070205080204" pitchFamily="34" charset="-128"/>
              </a:rPr>
              <a:t>In this presentation, ‘Aboriginal’ refers to both Aboriginal and Torres Strait Islander people. ‘Indigenous’ or ‘Koori/Koorie’ is retained when part of the title of a report, program or quotation.</a:t>
            </a:r>
          </a:p>
          <a:p>
            <a:pPr lvl="1"/>
            <a:r>
              <a:rPr lang="en-AU" altLang="en-US" sz="1200">
                <a:ea typeface="ＭＳ Ｐゴシック" panose="020B0600070205080204" pitchFamily="34" charset="-128"/>
              </a:rPr>
              <a:t>ISBN/ISSN 978-1-76130-130-8 (online/PDF/Word)</a:t>
            </a:r>
          </a:p>
          <a:p>
            <a:pPr lvl="1"/>
            <a:r>
              <a:rPr lang="en-AU" altLang="en-US" sz="1200">
                <a:ea typeface="ＭＳ Ｐゴシック" panose="020B0600070205080204" pitchFamily="34" charset="-128"/>
              </a:rPr>
              <a:t>Available at </a:t>
            </a:r>
            <a:r>
              <a:rPr lang="en-AU" altLang="en-US" sz="1200">
                <a:solidFill>
                  <a:srgbClr val="87189D"/>
                </a:solidFill>
                <a:ea typeface="ＭＳ Ｐゴシック" panose="020B0600070205080204" pitchFamily="34" charset="-128"/>
                <a:hlinkClick r:id="rId4"/>
              </a:rPr>
              <a:t>Investing in Women’s Grassroots Grants Program </a:t>
            </a:r>
            <a:r>
              <a:rPr lang="en-AU" altLang="en-US" sz="1200">
                <a:solidFill>
                  <a:srgbClr val="87189D"/>
                </a:solidFill>
                <a:ea typeface="ＭＳ Ｐゴシック" panose="020B0600070205080204" pitchFamily="34" charset="-128"/>
              </a:rPr>
              <a:t>&lt;</a:t>
            </a:r>
            <a:r>
              <a:rPr lang="en-AU" altLang="en-US" sz="1200">
                <a:ea typeface="ＭＳ Ｐゴシック" panose="020B0600070205080204" pitchFamily="34" charset="-128"/>
              </a:rPr>
              <a:t>https://www.vic.gov.au/investing-women-grassroots-grant-program&gt;</a:t>
            </a:r>
            <a:endParaRPr lang="en-AU" altLang="en-US">
              <a:ea typeface="ＭＳ Ｐゴシック" panose="020B0600070205080204"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355F2-9EF1-16BE-78B3-3386921F8507}"/>
              </a:ext>
            </a:extLst>
          </p:cNvPr>
          <p:cNvSpPr>
            <a:spLocks noGrp="1"/>
          </p:cNvSpPr>
          <p:nvPr>
            <p:ph type="title"/>
          </p:nvPr>
        </p:nvSpPr>
        <p:spPr>
          <a:xfrm>
            <a:off x="539750" y="201613"/>
            <a:ext cx="6654800" cy="809625"/>
          </a:xfrm>
        </p:spPr>
        <p:txBody>
          <a:bodyPr/>
          <a:lstStyle/>
          <a:p>
            <a:pPr>
              <a:defRPr/>
            </a:pPr>
            <a:r>
              <a:rPr lang="en-AU" b="1" dirty="0"/>
              <a:t>Overview of todays session</a:t>
            </a:r>
          </a:p>
        </p:txBody>
      </p:sp>
      <p:sp>
        <p:nvSpPr>
          <p:cNvPr id="8195" name="TextBox 3">
            <a:extLst>
              <a:ext uri="{FF2B5EF4-FFF2-40B4-BE49-F238E27FC236}">
                <a16:creationId xmlns:a16="http://schemas.microsoft.com/office/drawing/2014/main" id="{CB87C81E-08AC-85AA-4C8D-06C9AB265F14}"/>
              </a:ext>
            </a:extLst>
          </p:cNvPr>
          <p:cNvSpPr txBox="1">
            <a:spLocks noChangeArrowheads="1"/>
          </p:cNvSpPr>
          <p:nvPr/>
        </p:nvSpPr>
        <p:spPr bwMode="auto">
          <a:xfrm>
            <a:off x="220663" y="1316038"/>
            <a:ext cx="53800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pPr>
            <a:r>
              <a:rPr lang="en-AU" altLang="en-US" sz="2400"/>
              <a:t>Key dates and assessment process</a:t>
            </a:r>
          </a:p>
          <a:p>
            <a:pPr>
              <a:buFont typeface="Arial" panose="020B0604020202020204" pitchFamily="34" charset="0"/>
              <a:buChar char="•"/>
            </a:pPr>
            <a:r>
              <a:rPr lang="en-AU" altLang="en-US" sz="2400"/>
              <a:t>Program aims and priorities</a:t>
            </a:r>
          </a:p>
          <a:p>
            <a:pPr>
              <a:buFont typeface="Arial" panose="020B0604020202020204" pitchFamily="34" charset="0"/>
              <a:buChar char="•"/>
            </a:pPr>
            <a:r>
              <a:rPr lang="en-AU" altLang="en-US" sz="2400"/>
              <a:t>Eligibility</a:t>
            </a:r>
          </a:p>
          <a:p>
            <a:pPr>
              <a:buFont typeface="Arial" panose="020B0604020202020204" pitchFamily="34" charset="0"/>
              <a:buChar char="•"/>
            </a:pPr>
            <a:r>
              <a:rPr lang="en-AU" altLang="en-US" sz="2400"/>
              <a:t>Assessment Criteria</a:t>
            </a:r>
          </a:p>
          <a:p>
            <a:pPr>
              <a:buFont typeface="Arial" panose="020B0604020202020204" pitchFamily="34" charset="0"/>
              <a:buChar char="•"/>
            </a:pPr>
            <a:r>
              <a:rPr lang="en-AU" altLang="en-US" sz="2400"/>
              <a:t>Online grants portal</a:t>
            </a:r>
          </a:p>
          <a:p>
            <a:pPr>
              <a:buFont typeface="Arial" panose="020B0604020202020204" pitchFamily="34" charset="0"/>
              <a:buChar char="•"/>
            </a:pPr>
            <a:r>
              <a:rPr lang="en-AU" altLang="en-US" sz="2400"/>
              <a:t>Q &amp; A</a:t>
            </a:r>
          </a:p>
        </p:txBody>
      </p:sp>
      <p:pic>
        <p:nvPicPr>
          <p:cNvPr id="19" name="Picture 18" descr="Four women stand arm in arm, smiling at the camera. The women are dressed casually and come from a ranges of ages and cultural backgrounds">
            <a:extLst>
              <a:ext uri="{FF2B5EF4-FFF2-40B4-BE49-F238E27FC236}">
                <a16:creationId xmlns:a16="http://schemas.microsoft.com/office/drawing/2014/main" id="{56847037-9961-AD4A-E58B-E766B80C53DB}"/>
              </a:ext>
            </a:extLst>
          </p:cNvPr>
          <p:cNvPicPr>
            <a:picLocks noChangeAspect="1"/>
          </p:cNvPicPr>
          <p:nvPr/>
        </p:nvPicPr>
        <p:blipFill>
          <a:blip r:embed="rId3">
            <a:alphaModFix/>
          </a:blip>
          <a:stretch>
            <a:fillRect/>
          </a:stretch>
        </p:blipFill>
        <p:spPr>
          <a:xfrm>
            <a:off x="4572000" y="1933593"/>
            <a:ext cx="4143769" cy="2762231"/>
          </a:xfrm>
          <a:prstGeom prst="rect">
            <a:avLst/>
          </a:prstGeom>
          <a:effectLst>
            <a:softEdge rad="127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0A777-D9A2-E4A9-D257-CE91438B0EFD}"/>
              </a:ext>
            </a:extLst>
          </p:cNvPr>
          <p:cNvSpPr>
            <a:spLocks noGrp="1"/>
          </p:cNvSpPr>
          <p:nvPr>
            <p:ph type="title"/>
          </p:nvPr>
        </p:nvSpPr>
        <p:spPr>
          <a:xfrm>
            <a:off x="539750" y="201613"/>
            <a:ext cx="6654800" cy="809625"/>
          </a:xfrm>
        </p:spPr>
        <p:txBody>
          <a:bodyPr/>
          <a:lstStyle/>
          <a:p>
            <a:pPr>
              <a:defRPr/>
            </a:pPr>
            <a:r>
              <a:rPr lang="en-AU" b="1" dirty="0"/>
              <a:t>Key dates</a:t>
            </a:r>
          </a:p>
        </p:txBody>
      </p:sp>
      <p:graphicFrame>
        <p:nvGraphicFramePr>
          <p:cNvPr id="3" name="Table 3">
            <a:extLst>
              <a:ext uri="{FF2B5EF4-FFF2-40B4-BE49-F238E27FC236}">
                <a16:creationId xmlns:a16="http://schemas.microsoft.com/office/drawing/2014/main" id="{F929DD94-E221-2D95-342E-16D880092DA0}"/>
              </a:ext>
            </a:extLst>
          </p:cNvPr>
          <p:cNvGraphicFramePr>
            <a:graphicFrameLocks noGrp="1"/>
          </p:cNvGraphicFramePr>
          <p:nvPr/>
        </p:nvGraphicFramePr>
        <p:xfrm>
          <a:off x="254000" y="1387475"/>
          <a:ext cx="7805738" cy="3354390"/>
        </p:xfrm>
        <a:graphic>
          <a:graphicData uri="http://schemas.openxmlformats.org/drawingml/2006/table">
            <a:tbl>
              <a:tblPr firstRow="1" bandRow="1">
                <a:tableStyleId>{00A15C55-8517-42AA-B614-E9B94910E393}</a:tableStyleId>
              </a:tblPr>
              <a:tblGrid>
                <a:gridCol w="3902869">
                  <a:extLst>
                    <a:ext uri="{9D8B030D-6E8A-4147-A177-3AD203B41FA5}">
                      <a16:colId xmlns:a16="http://schemas.microsoft.com/office/drawing/2014/main" val="20000"/>
                    </a:ext>
                  </a:extLst>
                </a:gridCol>
                <a:gridCol w="3902869">
                  <a:extLst>
                    <a:ext uri="{9D8B030D-6E8A-4147-A177-3AD203B41FA5}">
                      <a16:colId xmlns:a16="http://schemas.microsoft.com/office/drawing/2014/main" val="20001"/>
                    </a:ext>
                  </a:extLst>
                </a:gridCol>
              </a:tblGrid>
              <a:tr h="514215">
                <a:tc>
                  <a:txBody>
                    <a:bodyPr/>
                    <a:lstStyle/>
                    <a:p>
                      <a:r>
                        <a:rPr lang="en-AU" sz="1800" dirty="0"/>
                        <a:t>Date</a:t>
                      </a:r>
                    </a:p>
                  </a:txBody>
                  <a:tcPr marL="91445" marR="91445" marT="45714" marB="45714"/>
                </a:tc>
                <a:tc>
                  <a:txBody>
                    <a:bodyPr/>
                    <a:lstStyle/>
                    <a:p>
                      <a:r>
                        <a:rPr lang="en-AU" sz="1800" dirty="0"/>
                        <a:t>Activity</a:t>
                      </a:r>
                    </a:p>
                  </a:txBody>
                  <a:tcPr marL="91445" marR="91445" marT="45714" marB="45714"/>
                </a:tc>
                <a:extLst>
                  <a:ext uri="{0D108BD9-81ED-4DB2-BD59-A6C34878D82A}">
                    <a16:rowId xmlns:a16="http://schemas.microsoft.com/office/drawing/2014/main" val="10000"/>
                  </a:ext>
                </a:extLst>
              </a:tr>
              <a:tr h="514215">
                <a:tc>
                  <a:txBody>
                    <a:bodyPr/>
                    <a:lstStyle/>
                    <a:p>
                      <a:r>
                        <a:rPr lang="en-AU" sz="1600"/>
                        <a:t>Monday, 24 April 2023</a:t>
                      </a:r>
                    </a:p>
                  </a:txBody>
                  <a:tcPr marL="91445" marR="91445" marT="45714" marB="45714" anchor="ctr">
                    <a:solidFill>
                      <a:srgbClr val="E3DAEE"/>
                    </a:solidFill>
                  </a:tcPr>
                </a:tc>
                <a:tc>
                  <a:txBody>
                    <a:bodyPr/>
                    <a:lstStyle/>
                    <a:p>
                      <a:r>
                        <a:rPr lang="en-AU" sz="1600"/>
                        <a:t>Applications Open</a:t>
                      </a:r>
                    </a:p>
                  </a:txBody>
                  <a:tcPr marL="91445" marR="91445" marT="45714" marB="45714" anchor="ctr">
                    <a:solidFill>
                      <a:srgbClr val="E3DAEE"/>
                    </a:solidFill>
                  </a:tcPr>
                </a:tc>
                <a:extLst>
                  <a:ext uri="{0D108BD9-81ED-4DB2-BD59-A6C34878D82A}">
                    <a16:rowId xmlns:a16="http://schemas.microsoft.com/office/drawing/2014/main" val="10001"/>
                  </a:ext>
                </a:extLst>
              </a:tr>
              <a:tr h="514215">
                <a:tc>
                  <a:txBody>
                    <a:bodyPr/>
                    <a:lstStyle/>
                    <a:p>
                      <a:r>
                        <a:rPr lang="en-AU" sz="1600"/>
                        <a:t>Monday, 22 May 2023 at 3:00pm</a:t>
                      </a:r>
                    </a:p>
                  </a:txBody>
                  <a:tcPr marL="91445" marR="91445" marT="45714" marB="45714" anchor="ctr"/>
                </a:tc>
                <a:tc>
                  <a:txBody>
                    <a:bodyPr/>
                    <a:lstStyle/>
                    <a:p>
                      <a:r>
                        <a:rPr lang="en-AU" sz="1600"/>
                        <a:t>Applications Close</a:t>
                      </a:r>
                    </a:p>
                  </a:txBody>
                  <a:tcPr marL="91445" marR="91445" marT="45714" marB="45714" anchor="ctr"/>
                </a:tc>
                <a:extLst>
                  <a:ext uri="{0D108BD9-81ED-4DB2-BD59-A6C34878D82A}">
                    <a16:rowId xmlns:a16="http://schemas.microsoft.com/office/drawing/2014/main" val="10002"/>
                  </a:ext>
                </a:extLst>
              </a:tr>
              <a:tr h="648765">
                <a:tc>
                  <a:txBody>
                    <a:bodyPr/>
                    <a:lstStyle/>
                    <a:p>
                      <a:r>
                        <a:rPr lang="en-AU" sz="1600"/>
                        <a:t>May-June 2023</a:t>
                      </a:r>
                    </a:p>
                  </a:txBody>
                  <a:tcPr marL="91445" marR="91445" marT="45714" marB="45714" anchor="ctr">
                    <a:solidFill>
                      <a:srgbClr val="E3DAEE"/>
                    </a:solidFill>
                  </a:tcPr>
                </a:tc>
                <a:tc>
                  <a:txBody>
                    <a:bodyPr/>
                    <a:lstStyle/>
                    <a:p>
                      <a:r>
                        <a:rPr lang="en-AU" sz="1600"/>
                        <a:t>Assessment, approvals, notification and contract establishment</a:t>
                      </a:r>
                    </a:p>
                  </a:txBody>
                  <a:tcPr marL="91445" marR="91445" marT="45714" marB="45714" anchor="ctr">
                    <a:solidFill>
                      <a:srgbClr val="E3DAEE"/>
                    </a:solidFill>
                  </a:tcPr>
                </a:tc>
                <a:extLst>
                  <a:ext uri="{0D108BD9-81ED-4DB2-BD59-A6C34878D82A}">
                    <a16:rowId xmlns:a16="http://schemas.microsoft.com/office/drawing/2014/main" val="10003"/>
                  </a:ext>
                </a:extLst>
              </a:tr>
              <a:tr h="648765">
                <a:tc>
                  <a:txBody>
                    <a:bodyPr/>
                    <a:lstStyle/>
                    <a:p>
                      <a:r>
                        <a:rPr lang="en-AU" sz="1600"/>
                        <a:t>30 June – 31 March 2024</a:t>
                      </a:r>
                    </a:p>
                  </a:txBody>
                  <a:tcPr marL="91445" marR="91445" marT="45714" marB="45714" anchor="ctr"/>
                </a:tc>
                <a:tc>
                  <a:txBody>
                    <a:bodyPr/>
                    <a:lstStyle/>
                    <a:p>
                      <a:r>
                        <a:rPr lang="en-AU" sz="1600"/>
                        <a:t>Grant activities to be delivered</a:t>
                      </a:r>
                    </a:p>
                    <a:p>
                      <a:r>
                        <a:rPr lang="en-AU" sz="1600"/>
                        <a:t>All grant funds to be fully expended</a:t>
                      </a:r>
                    </a:p>
                  </a:txBody>
                  <a:tcPr marL="91445" marR="91445" marT="45714" marB="45714" anchor="ctr"/>
                </a:tc>
                <a:extLst>
                  <a:ext uri="{0D108BD9-81ED-4DB2-BD59-A6C34878D82A}">
                    <a16:rowId xmlns:a16="http://schemas.microsoft.com/office/drawing/2014/main" val="10004"/>
                  </a:ext>
                </a:extLst>
              </a:tr>
              <a:tr h="514215">
                <a:tc>
                  <a:txBody>
                    <a:bodyPr/>
                    <a:lstStyle/>
                    <a:p>
                      <a:r>
                        <a:rPr lang="en-AU" sz="1600"/>
                        <a:t>31 March 2024</a:t>
                      </a:r>
                    </a:p>
                  </a:txBody>
                  <a:tcPr marL="91445" marR="91445" marT="45714" marB="45714" anchor="ctr">
                    <a:solidFill>
                      <a:srgbClr val="E3DAEE"/>
                    </a:solidFill>
                  </a:tcPr>
                </a:tc>
                <a:tc>
                  <a:txBody>
                    <a:bodyPr/>
                    <a:lstStyle/>
                    <a:p>
                      <a:r>
                        <a:rPr lang="en-AU" sz="1600" dirty="0"/>
                        <a:t>Final reports due</a:t>
                      </a:r>
                    </a:p>
                  </a:txBody>
                  <a:tcPr marL="91445" marR="91445" marT="45714" marB="45714" anchor="ctr">
                    <a:solidFill>
                      <a:srgbClr val="E3DAEE"/>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2D802-BF87-5B03-A578-F760466CA448}"/>
              </a:ext>
            </a:extLst>
          </p:cNvPr>
          <p:cNvSpPr>
            <a:spLocks noGrp="1"/>
          </p:cNvSpPr>
          <p:nvPr>
            <p:ph type="title"/>
          </p:nvPr>
        </p:nvSpPr>
        <p:spPr>
          <a:xfrm>
            <a:off x="577850" y="190500"/>
            <a:ext cx="6654800" cy="809625"/>
          </a:xfrm>
        </p:spPr>
        <p:txBody>
          <a:bodyPr/>
          <a:lstStyle/>
          <a:p>
            <a:pPr>
              <a:defRPr/>
            </a:pPr>
            <a:r>
              <a:rPr lang="en-AU" b="1" dirty="0"/>
              <a:t>Assessment process</a:t>
            </a:r>
          </a:p>
        </p:txBody>
      </p:sp>
      <p:graphicFrame>
        <p:nvGraphicFramePr>
          <p:cNvPr id="3" name="Diagram 2">
            <a:extLst>
              <a:ext uri="{FF2B5EF4-FFF2-40B4-BE49-F238E27FC236}">
                <a16:creationId xmlns:a16="http://schemas.microsoft.com/office/drawing/2014/main" id="{0D666D78-AA34-3825-AFD0-69FE30B8298A}"/>
              </a:ext>
            </a:extLst>
          </p:cNvPr>
          <p:cNvGraphicFramePr/>
          <p:nvPr/>
        </p:nvGraphicFramePr>
        <p:xfrm>
          <a:off x="1304925" y="1181099"/>
          <a:ext cx="6534150" cy="3489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B8144-DA71-1E34-CF9E-2FC74C1BB0B1}"/>
              </a:ext>
            </a:extLst>
          </p:cNvPr>
          <p:cNvSpPr>
            <a:spLocks noGrp="1"/>
          </p:cNvSpPr>
          <p:nvPr>
            <p:ph type="title"/>
          </p:nvPr>
        </p:nvSpPr>
        <p:spPr>
          <a:xfrm>
            <a:off x="539750" y="201613"/>
            <a:ext cx="6654800" cy="809625"/>
          </a:xfrm>
        </p:spPr>
        <p:txBody>
          <a:bodyPr/>
          <a:lstStyle/>
          <a:p>
            <a:pPr>
              <a:defRPr/>
            </a:pPr>
            <a:r>
              <a:rPr lang="en-AU" b="1"/>
              <a:t>What are the program aims?</a:t>
            </a:r>
          </a:p>
        </p:txBody>
      </p:sp>
      <p:pic>
        <p:nvPicPr>
          <p:cNvPr id="16" name="Graphic 15" descr="&quot;&quot;">
            <a:extLst>
              <a:ext uri="{FF2B5EF4-FFF2-40B4-BE49-F238E27FC236}">
                <a16:creationId xmlns:a16="http://schemas.microsoft.com/office/drawing/2014/main" id="{FEA1CC75-B2C9-9E9E-AB10-ED8F4C4D73F5}"/>
              </a:ext>
            </a:extLst>
          </p:cNvPr>
          <p:cNvPicPr>
            <a:picLocks noChangeAspect="1"/>
          </p:cNvPicPr>
          <p:nvPr/>
        </p:nvPicPr>
        <p:blipFill>
          <a:blip r:embed="rId3"/>
          <a:stretch>
            <a:fillRect/>
          </a:stretch>
        </p:blipFill>
        <p:spPr>
          <a:xfrm>
            <a:off x="7358063" y="3427413"/>
            <a:ext cx="1603375" cy="1573212"/>
          </a:xfrm>
          <a:prstGeom prst="rect">
            <a:avLst/>
          </a:prstGeom>
        </p:spPr>
      </p:pic>
      <p:sp>
        <p:nvSpPr>
          <p:cNvPr id="22" name="TextBox 21">
            <a:extLst>
              <a:ext uri="{FF2B5EF4-FFF2-40B4-BE49-F238E27FC236}">
                <a16:creationId xmlns:a16="http://schemas.microsoft.com/office/drawing/2014/main" id="{B1C324E3-65B4-F659-21F4-31C55283ABAF}"/>
              </a:ext>
            </a:extLst>
          </p:cNvPr>
          <p:cNvSpPr txBox="1"/>
          <p:nvPr/>
        </p:nvSpPr>
        <p:spPr>
          <a:xfrm>
            <a:off x="1042988" y="1362075"/>
            <a:ext cx="6654800" cy="3138488"/>
          </a:xfrm>
          <a:prstGeom prst="rect">
            <a:avLst/>
          </a:prstGeom>
          <a:noFill/>
        </p:spPr>
        <p:txBody>
          <a:bodyPr>
            <a:spAutoFit/>
          </a:bodyPr>
          <a:lstStyle/>
          <a:p>
            <a:pPr>
              <a:defRPr/>
            </a:pPr>
            <a:r>
              <a:rPr lang="en-AU" b="1">
                <a:latin typeface="Arial" charset="0"/>
              </a:rPr>
              <a:t>Cultural Change: </a:t>
            </a:r>
            <a:r>
              <a:rPr lang="en-AU">
                <a:latin typeface="Arial" charset="0"/>
              </a:rPr>
              <a:t>Victoria is free from gender stereotypes, gender roles and prejudices</a:t>
            </a:r>
          </a:p>
          <a:p>
            <a:pPr marL="285750" indent="-285750">
              <a:buFont typeface="Arial" panose="020B0604020202020204" pitchFamily="34" charset="0"/>
              <a:buChar char="•"/>
              <a:defRPr/>
            </a:pPr>
            <a:endParaRPr lang="en-AU">
              <a:latin typeface="Arial" charset="0"/>
            </a:endParaRPr>
          </a:p>
          <a:p>
            <a:pPr>
              <a:defRPr/>
            </a:pPr>
            <a:r>
              <a:rPr lang="en-AU" b="1">
                <a:latin typeface="Arial" charset="0"/>
              </a:rPr>
              <a:t>Health and Wellbeing: </a:t>
            </a:r>
            <a:r>
              <a:rPr lang="en-AU">
                <a:latin typeface="Arial" charset="0"/>
              </a:rPr>
              <a:t>The health and wellbeing of Victorians is not limited by gender</a:t>
            </a:r>
          </a:p>
          <a:p>
            <a:pPr marL="285750" indent="-285750">
              <a:buFont typeface="Arial" panose="020B0604020202020204" pitchFamily="34" charset="0"/>
              <a:buChar char="•"/>
              <a:defRPr/>
            </a:pPr>
            <a:endParaRPr lang="en-AU">
              <a:latin typeface="Arial" charset="0"/>
            </a:endParaRPr>
          </a:p>
          <a:p>
            <a:pPr>
              <a:defRPr/>
            </a:pPr>
            <a:r>
              <a:rPr lang="en-AU" b="1">
                <a:latin typeface="Arial" charset="0"/>
              </a:rPr>
              <a:t>Safety and Respect: </a:t>
            </a:r>
            <a:r>
              <a:rPr lang="en-AU">
                <a:latin typeface="Arial" charset="0"/>
              </a:rPr>
              <a:t>All Victorians are safe and treated with respect</a:t>
            </a:r>
          </a:p>
          <a:p>
            <a:pPr>
              <a:defRPr/>
            </a:pPr>
            <a:endParaRPr lang="en-AU">
              <a:latin typeface="Arial" charset="0"/>
            </a:endParaRPr>
          </a:p>
          <a:p>
            <a:pPr>
              <a:defRPr/>
            </a:pPr>
            <a:r>
              <a:rPr lang="en-AU" b="1">
                <a:latin typeface="Arial" charset="0"/>
              </a:rPr>
              <a:t>Economic and Material Security: </a:t>
            </a:r>
            <a:r>
              <a:rPr lang="en-AU">
                <a:latin typeface="Arial" charset="0"/>
              </a:rPr>
              <a:t>Victorians have equal access to economic and material security</a:t>
            </a:r>
            <a:endParaRPr lang="en-AU" b="1">
              <a:latin typeface="Arial" charset="0"/>
            </a:endParaRPr>
          </a:p>
        </p:txBody>
      </p:sp>
      <p:pic>
        <p:nvPicPr>
          <p:cNvPr id="24" name="Graphic 23" descr="&quot;&quot;">
            <a:extLst>
              <a:ext uri="{FF2B5EF4-FFF2-40B4-BE49-F238E27FC236}">
                <a16:creationId xmlns:a16="http://schemas.microsoft.com/office/drawing/2014/main" id="{C531BAE5-0355-DD25-00AD-5E055D74E2F4}"/>
              </a:ext>
            </a:extLst>
          </p:cNvPr>
          <p:cNvPicPr>
            <a:picLocks noChangeAspect="1"/>
          </p:cNvPicPr>
          <p:nvPr/>
        </p:nvPicPr>
        <p:blipFill>
          <a:blip r:embed="rId4"/>
          <a:stretch>
            <a:fillRect/>
          </a:stretch>
        </p:blipFill>
        <p:spPr>
          <a:xfrm>
            <a:off x="279400" y="2139950"/>
            <a:ext cx="704850" cy="704850"/>
          </a:xfrm>
          <a:prstGeom prst="rect">
            <a:avLst/>
          </a:prstGeom>
        </p:spPr>
      </p:pic>
      <p:pic>
        <p:nvPicPr>
          <p:cNvPr id="28" name="Graphic 27" descr="&quot;&quot;">
            <a:extLst>
              <a:ext uri="{FF2B5EF4-FFF2-40B4-BE49-F238E27FC236}">
                <a16:creationId xmlns:a16="http://schemas.microsoft.com/office/drawing/2014/main" id="{970B611D-8635-E33F-D01B-9E941F51F3D4}"/>
              </a:ext>
            </a:extLst>
          </p:cNvPr>
          <p:cNvPicPr>
            <a:picLocks noChangeAspect="1"/>
          </p:cNvPicPr>
          <p:nvPr/>
        </p:nvPicPr>
        <p:blipFill>
          <a:blip r:embed="rId5"/>
          <a:stretch>
            <a:fillRect/>
          </a:stretch>
        </p:blipFill>
        <p:spPr>
          <a:xfrm>
            <a:off x="279400" y="1357313"/>
            <a:ext cx="704850" cy="704850"/>
          </a:xfrm>
          <a:prstGeom prst="rect">
            <a:avLst/>
          </a:prstGeom>
        </p:spPr>
      </p:pic>
      <p:pic>
        <p:nvPicPr>
          <p:cNvPr id="30" name="Graphic 29" descr="&quot;&quot;">
            <a:extLst>
              <a:ext uri="{FF2B5EF4-FFF2-40B4-BE49-F238E27FC236}">
                <a16:creationId xmlns:a16="http://schemas.microsoft.com/office/drawing/2014/main" id="{92A6CE10-3AAC-4A59-02C1-2803288FF0D7}"/>
              </a:ext>
            </a:extLst>
          </p:cNvPr>
          <p:cNvPicPr>
            <a:picLocks noChangeAspect="1"/>
          </p:cNvPicPr>
          <p:nvPr/>
        </p:nvPicPr>
        <p:blipFill>
          <a:blip r:embed="rId6"/>
          <a:stretch>
            <a:fillRect/>
          </a:stretch>
        </p:blipFill>
        <p:spPr>
          <a:xfrm>
            <a:off x="239713" y="2925763"/>
            <a:ext cx="784225" cy="784225"/>
          </a:xfrm>
          <a:prstGeom prst="rect">
            <a:avLst/>
          </a:prstGeom>
        </p:spPr>
      </p:pic>
      <p:pic>
        <p:nvPicPr>
          <p:cNvPr id="32" name="Graphic 31" descr="&quot;&quot;">
            <a:extLst>
              <a:ext uri="{FF2B5EF4-FFF2-40B4-BE49-F238E27FC236}">
                <a16:creationId xmlns:a16="http://schemas.microsoft.com/office/drawing/2014/main" id="{FFF1501E-08C5-2E2F-FB48-50EE6EB75782}"/>
              </a:ext>
            </a:extLst>
          </p:cNvPr>
          <p:cNvPicPr>
            <a:picLocks noChangeAspect="1"/>
          </p:cNvPicPr>
          <p:nvPr/>
        </p:nvPicPr>
        <p:blipFill>
          <a:blip r:embed="rId7"/>
          <a:stretch>
            <a:fillRect/>
          </a:stretch>
        </p:blipFill>
        <p:spPr>
          <a:xfrm>
            <a:off x="220663" y="3713163"/>
            <a:ext cx="782637" cy="7842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DB59C-C127-3ABB-8499-718B09E2F2E2}"/>
              </a:ext>
            </a:extLst>
          </p:cNvPr>
          <p:cNvSpPr>
            <a:spLocks noGrp="1"/>
          </p:cNvSpPr>
          <p:nvPr>
            <p:ph type="title"/>
          </p:nvPr>
        </p:nvSpPr>
        <p:spPr>
          <a:xfrm>
            <a:off x="539750" y="201613"/>
            <a:ext cx="6654800" cy="809625"/>
          </a:xfrm>
        </p:spPr>
        <p:txBody>
          <a:bodyPr/>
          <a:lstStyle/>
          <a:p>
            <a:pPr>
              <a:defRPr/>
            </a:pPr>
            <a:r>
              <a:rPr lang="en-AU" b="1" dirty="0"/>
              <a:t>Overarching considerations</a:t>
            </a:r>
          </a:p>
        </p:txBody>
      </p:sp>
      <p:sp>
        <p:nvSpPr>
          <p:cNvPr id="3" name="Rectangle 2">
            <a:extLst>
              <a:ext uri="{FF2B5EF4-FFF2-40B4-BE49-F238E27FC236}">
                <a16:creationId xmlns:a16="http://schemas.microsoft.com/office/drawing/2014/main" id="{0C382B7D-719D-7373-14C1-A18ACA2321CE}"/>
              </a:ext>
            </a:extLst>
          </p:cNvPr>
          <p:cNvSpPr/>
          <p:nvPr/>
        </p:nvSpPr>
        <p:spPr>
          <a:xfrm>
            <a:off x="304800" y="1428750"/>
            <a:ext cx="4975225" cy="1323975"/>
          </a:xfrm>
          <a:prstGeom prst="rect">
            <a:avLst/>
          </a:prstGeom>
          <a:solidFill>
            <a:srgbClr val="C7B5DD"/>
          </a:solidFill>
          <a:ln>
            <a:solidFill>
              <a:srgbClr val="C7B5DD"/>
            </a:solidFill>
          </a:ln>
          <a:effectLst/>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AU"/>
          </a:p>
        </p:txBody>
      </p:sp>
      <p:sp>
        <p:nvSpPr>
          <p:cNvPr id="4" name="Rectangle 3">
            <a:extLst>
              <a:ext uri="{FF2B5EF4-FFF2-40B4-BE49-F238E27FC236}">
                <a16:creationId xmlns:a16="http://schemas.microsoft.com/office/drawing/2014/main" id="{143731D7-7267-61F8-18E9-8E2D1B0DA139}"/>
              </a:ext>
            </a:extLst>
          </p:cNvPr>
          <p:cNvSpPr/>
          <p:nvPr/>
        </p:nvSpPr>
        <p:spPr>
          <a:xfrm>
            <a:off x="3867150" y="3170238"/>
            <a:ext cx="4695825" cy="1323975"/>
          </a:xfrm>
          <a:prstGeom prst="rect">
            <a:avLst/>
          </a:prstGeom>
          <a:solidFill>
            <a:srgbClr val="C7B5DD"/>
          </a:solidFill>
          <a:ln>
            <a:solidFill>
              <a:srgbClr val="C7B5DD"/>
            </a:solidFill>
          </a:ln>
          <a:effectLst/>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AU"/>
          </a:p>
        </p:txBody>
      </p:sp>
      <p:pic>
        <p:nvPicPr>
          <p:cNvPr id="9" name="Graphic 8" descr="&quot;&quot;">
            <a:extLst>
              <a:ext uri="{FF2B5EF4-FFF2-40B4-BE49-F238E27FC236}">
                <a16:creationId xmlns:a16="http://schemas.microsoft.com/office/drawing/2014/main" id="{EA67B576-88F6-3B93-B111-3A0A19A1028C}"/>
              </a:ext>
            </a:extLst>
          </p:cNvPr>
          <p:cNvPicPr>
            <a:picLocks noChangeAspect="1"/>
          </p:cNvPicPr>
          <p:nvPr/>
        </p:nvPicPr>
        <p:blipFill>
          <a:blip r:embed="rId3"/>
          <a:stretch>
            <a:fillRect/>
          </a:stretch>
        </p:blipFill>
        <p:spPr>
          <a:xfrm>
            <a:off x="390525" y="1428750"/>
            <a:ext cx="1163638" cy="1163638"/>
          </a:xfrm>
          <a:prstGeom prst="rect">
            <a:avLst/>
          </a:prstGeom>
        </p:spPr>
      </p:pic>
      <p:pic>
        <p:nvPicPr>
          <p:cNvPr id="15" name="Graphic 14" descr="&quot;&quot;">
            <a:extLst>
              <a:ext uri="{FF2B5EF4-FFF2-40B4-BE49-F238E27FC236}">
                <a16:creationId xmlns:a16="http://schemas.microsoft.com/office/drawing/2014/main" id="{7E0B76D1-30C8-2610-88F0-5CC16432E70B}"/>
              </a:ext>
            </a:extLst>
          </p:cNvPr>
          <p:cNvPicPr>
            <a:picLocks noChangeAspect="1"/>
          </p:cNvPicPr>
          <p:nvPr/>
        </p:nvPicPr>
        <p:blipFill>
          <a:blip r:embed="rId4"/>
          <a:stretch>
            <a:fillRect/>
          </a:stretch>
        </p:blipFill>
        <p:spPr>
          <a:xfrm>
            <a:off x="7372350" y="3302000"/>
            <a:ext cx="1190625" cy="1192213"/>
          </a:xfrm>
          <a:prstGeom prst="rect">
            <a:avLst/>
          </a:prstGeom>
        </p:spPr>
      </p:pic>
      <p:sp>
        <p:nvSpPr>
          <p:cNvPr id="16391" name="TextBox 15">
            <a:extLst>
              <a:ext uri="{FF2B5EF4-FFF2-40B4-BE49-F238E27FC236}">
                <a16:creationId xmlns:a16="http://schemas.microsoft.com/office/drawing/2014/main" id="{52F827C9-8B1D-369A-7A50-CF442B52B5CB}"/>
              </a:ext>
            </a:extLst>
          </p:cNvPr>
          <p:cNvSpPr txBox="1">
            <a:spLocks noChangeArrowheads="1"/>
          </p:cNvSpPr>
          <p:nvPr/>
        </p:nvSpPr>
        <p:spPr bwMode="auto">
          <a:xfrm>
            <a:off x="1554163" y="1766888"/>
            <a:ext cx="35956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AU" altLang="en-US" b="1"/>
              <a:t>Whole of life: </a:t>
            </a:r>
            <a:r>
              <a:rPr lang="en-AU" altLang="en-US"/>
              <a:t>Support for women at all stages of their lives</a:t>
            </a:r>
            <a:endParaRPr lang="en-AU" altLang="en-US" b="1"/>
          </a:p>
        </p:txBody>
      </p:sp>
      <p:sp>
        <p:nvSpPr>
          <p:cNvPr id="16392" name="TextBox 17">
            <a:extLst>
              <a:ext uri="{FF2B5EF4-FFF2-40B4-BE49-F238E27FC236}">
                <a16:creationId xmlns:a16="http://schemas.microsoft.com/office/drawing/2014/main" id="{BE6E3CED-7D78-9572-D8BB-E96A0AEA3DF1}"/>
              </a:ext>
            </a:extLst>
          </p:cNvPr>
          <p:cNvSpPr txBox="1">
            <a:spLocks noChangeArrowheads="1"/>
          </p:cNvSpPr>
          <p:nvPr/>
        </p:nvSpPr>
        <p:spPr bwMode="auto">
          <a:xfrm>
            <a:off x="3867150" y="3370263"/>
            <a:ext cx="36750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AU" altLang="en-US" b="1"/>
              <a:t>Intersectionality: </a:t>
            </a:r>
            <a:r>
              <a:rPr lang="en-AU" altLang="en-US"/>
              <a:t>Many women experience overlapping forms of discrimination or disadvantage</a:t>
            </a:r>
            <a:endParaRPr lang="en-AU" altLang="en-US"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916BF-7855-5C10-4827-F4FD0864FC45}"/>
              </a:ext>
            </a:extLst>
          </p:cNvPr>
          <p:cNvSpPr>
            <a:spLocks noGrp="1"/>
          </p:cNvSpPr>
          <p:nvPr>
            <p:ph type="title"/>
          </p:nvPr>
        </p:nvSpPr>
        <p:spPr>
          <a:xfrm>
            <a:off x="539750" y="201613"/>
            <a:ext cx="6654800" cy="809625"/>
          </a:xfrm>
        </p:spPr>
        <p:txBody>
          <a:bodyPr/>
          <a:lstStyle/>
          <a:p>
            <a:pPr>
              <a:defRPr/>
            </a:pPr>
            <a:r>
              <a:rPr lang="en-AU" b="1"/>
              <a:t>Who can apply?</a:t>
            </a:r>
          </a:p>
        </p:txBody>
      </p:sp>
      <p:sp>
        <p:nvSpPr>
          <p:cNvPr id="3" name="Content Placeholder 2">
            <a:extLst>
              <a:ext uri="{FF2B5EF4-FFF2-40B4-BE49-F238E27FC236}">
                <a16:creationId xmlns:a16="http://schemas.microsoft.com/office/drawing/2014/main" id="{993E25F9-80B0-AB12-D3C1-8A02B3B31922}"/>
              </a:ext>
            </a:extLst>
          </p:cNvPr>
          <p:cNvSpPr>
            <a:spLocks noGrp="1"/>
          </p:cNvSpPr>
          <p:nvPr>
            <p:ph idx="1"/>
          </p:nvPr>
        </p:nvSpPr>
        <p:spPr>
          <a:xfrm>
            <a:off x="406400" y="1320800"/>
            <a:ext cx="8631238" cy="3490913"/>
          </a:xfrm>
        </p:spPr>
        <p:txBody>
          <a:bodyPr/>
          <a:lstStyle/>
          <a:p>
            <a:pPr>
              <a:defRPr/>
            </a:pPr>
            <a:r>
              <a:rPr lang="en-AU" sz="1800"/>
              <a:t>You must be either: </a:t>
            </a:r>
          </a:p>
          <a:p>
            <a:pPr marL="342900" indent="-342900">
              <a:lnSpc>
                <a:spcPct val="100000"/>
              </a:lnSpc>
              <a:spcBef>
                <a:spcPts val="0"/>
              </a:spcBef>
              <a:spcAft>
                <a:spcPts val="0"/>
              </a:spcAft>
              <a:buFont typeface="Arial" panose="020B0604020202020204" pitchFamily="34" charset="0"/>
              <a:buChar char="•"/>
              <a:defRPr/>
            </a:pPr>
            <a:r>
              <a:rPr lang="en-AU" sz="1800" b="0"/>
              <a:t>An organisation incorporated under the </a:t>
            </a:r>
            <a:r>
              <a:rPr lang="en-AU" sz="1800" b="0" i="1"/>
              <a:t>Associations Incorporation Reform Act 2012, Corporations Act 2001 </a:t>
            </a:r>
            <a:r>
              <a:rPr lang="en-AU" sz="1800" b="0"/>
              <a:t>(</a:t>
            </a:r>
            <a:r>
              <a:rPr lang="en-AU" sz="1800" b="0" err="1"/>
              <a:t>Cth</a:t>
            </a:r>
            <a:r>
              <a:rPr lang="en-AU" sz="1800" b="0"/>
              <a:t>) or equivalent law; or</a:t>
            </a:r>
          </a:p>
          <a:p>
            <a:pPr marL="342900" indent="-342900">
              <a:lnSpc>
                <a:spcPct val="100000"/>
              </a:lnSpc>
              <a:spcBef>
                <a:spcPts val="0"/>
              </a:spcBef>
              <a:spcAft>
                <a:spcPts val="0"/>
              </a:spcAft>
              <a:buFont typeface="Arial" panose="020B0604020202020204" pitchFamily="34" charset="0"/>
              <a:buChar char="•"/>
              <a:defRPr/>
            </a:pPr>
            <a:r>
              <a:rPr lang="en-AU" sz="1800" b="0"/>
              <a:t>A company incorporated under the </a:t>
            </a:r>
            <a:r>
              <a:rPr lang="en-AU" sz="1800" b="0" i="1"/>
              <a:t>Corporations Act 2001</a:t>
            </a:r>
            <a:r>
              <a:rPr lang="en-AU" sz="1800" b="0"/>
              <a:t> and registered as not-for-profit through the Australian Charities and Not-for-profits Commission (ACNC)</a:t>
            </a:r>
          </a:p>
          <a:p>
            <a:pPr>
              <a:defRPr/>
            </a:pPr>
            <a:r>
              <a:rPr lang="en-AU" sz="1700"/>
              <a:t>You must have: </a:t>
            </a:r>
          </a:p>
          <a:p>
            <a:pPr marL="285750" indent="-285750">
              <a:spcBef>
                <a:spcPts val="0"/>
              </a:spcBef>
              <a:spcAft>
                <a:spcPts val="0"/>
              </a:spcAft>
              <a:buFont typeface="Arial" panose="020B0604020202020204" pitchFamily="34" charset="0"/>
              <a:buChar char="•"/>
              <a:defRPr/>
            </a:pPr>
            <a:r>
              <a:rPr lang="en-AU" sz="1800" b="0"/>
              <a:t>A current Australian Business Number (ABN)</a:t>
            </a:r>
          </a:p>
          <a:p>
            <a:pPr marL="285750" indent="-285750">
              <a:spcBef>
                <a:spcPts val="0"/>
              </a:spcBef>
              <a:spcAft>
                <a:spcPts val="0"/>
              </a:spcAft>
              <a:buFont typeface="Arial" panose="020B0604020202020204" pitchFamily="34" charset="0"/>
              <a:buChar char="•"/>
              <a:defRPr/>
            </a:pPr>
            <a:r>
              <a:rPr lang="en-AU" sz="1800" b="0"/>
              <a:t>At least $10million in public liability insurance</a:t>
            </a:r>
          </a:p>
          <a:p>
            <a:pPr marL="285750" indent="-285750">
              <a:spcBef>
                <a:spcPts val="0"/>
              </a:spcBef>
              <a:spcAft>
                <a:spcPts val="0"/>
              </a:spcAft>
              <a:buFont typeface="Arial" panose="020B0604020202020204" pitchFamily="34" charset="0"/>
              <a:buChar char="•"/>
              <a:defRPr/>
            </a:pPr>
            <a:r>
              <a:rPr lang="en-AU" sz="1800" b="0"/>
              <a:t>No outstanding final reports from other departmental grants</a:t>
            </a:r>
          </a:p>
        </p:txBody>
      </p:sp>
      <p:pic>
        <p:nvPicPr>
          <p:cNvPr id="4" name="Graphic 3" descr="&quot;&quot;">
            <a:extLst>
              <a:ext uri="{FF2B5EF4-FFF2-40B4-BE49-F238E27FC236}">
                <a16:creationId xmlns:a16="http://schemas.microsoft.com/office/drawing/2014/main" id="{3FD219B2-DBEF-1EDF-A502-1345A7BC1AFD}"/>
              </a:ext>
            </a:extLst>
          </p:cNvPr>
          <p:cNvPicPr>
            <a:picLocks noChangeAspect="1"/>
          </p:cNvPicPr>
          <p:nvPr/>
        </p:nvPicPr>
        <p:blipFill>
          <a:blip r:embed="rId3"/>
          <a:stretch>
            <a:fillRect/>
          </a:stretch>
        </p:blipFill>
        <p:spPr>
          <a:xfrm>
            <a:off x="7358063" y="3427413"/>
            <a:ext cx="1603375" cy="157321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815BC-D152-E7F0-A6BB-0527051754E6}"/>
              </a:ext>
            </a:extLst>
          </p:cNvPr>
          <p:cNvSpPr>
            <a:spLocks noGrp="1"/>
          </p:cNvSpPr>
          <p:nvPr>
            <p:ph type="title"/>
          </p:nvPr>
        </p:nvSpPr>
        <p:spPr>
          <a:xfrm>
            <a:off x="539750" y="201613"/>
            <a:ext cx="6654800" cy="809625"/>
          </a:xfrm>
        </p:spPr>
        <p:txBody>
          <a:bodyPr/>
          <a:lstStyle/>
          <a:p>
            <a:pPr>
              <a:defRPr/>
            </a:pPr>
            <a:r>
              <a:rPr lang="en-AU" b="1"/>
              <a:t>Who cannot apply?</a:t>
            </a:r>
          </a:p>
        </p:txBody>
      </p:sp>
      <p:sp>
        <p:nvSpPr>
          <p:cNvPr id="20483" name="TextBox 3">
            <a:extLst>
              <a:ext uri="{FF2B5EF4-FFF2-40B4-BE49-F238E27FC236}">
                <a16:creationId xmlns:a16="http://schemas.microsoft.com/office/drawing/2014/main" id="{2DF99927-8AC4-B6CF-512D-5475B0005037}"/>
              </a:ext>
            </a:extLst>
          </p:cNvPr>
          <p:cNvSpPr txBox="1">
            <a:spLocks noChangeArrowheads="1"/>
          </p:cNvSpPr>
          <p:nvPr/>
        </p:nvSpPr>
        <p:spPr bwMode="auto">
          <a:xfrm>
            <a:off x="312738" y="1312863"/>
            <a:ext cx="7350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AU" altLang="en-US"/>
              <a:t>The following entities are not eligible to apply for these grants</a:t>
            </a:r>
          </a:p>
        </p:txBody>
      </p:sp>
      <p:sp>
        <p:nvSpPr>
          <p:cNvPr id="5" name="Rectangle: Rounded Corners 4">
            <a:extLst>
              <a:ext uri="{FF2B5EF4-FFF2-40B4-BE49-F238E27FC236}">
                <a16:creationId xmlns:a16="http://schemas.microsoft.com/office/drawing/2014/main" id="{74C28A83-E888-5E1B-E091-146F0DC4E2E9}"/>
              </a:ext>
            </a:extLst>
          </p:cNvPr>
          <p:cNvSpPr/>
          <p:nvPr/>
        </p:nvSpPr>
        <p:spPr>
          <a:xfrm>
            <a:off x="531813" y="1885950"/>
            <a:ext cx="2220912" cy="1371600"/>
          </a:xfrm>
          <a:prstGeom prst="roundRect">
            <a:avLst/>
          </a:prstGeom>
          <a:solidFill>
            <a:srgbClr val="C7B5DD"/>
          </a:solidFill>
          <a:ln>
            <a:solidFill>
              <a:srgbClr val="87189D"/>
            </a:solidFill>
          </a:ln>
          <a:effectLst/>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AU"/>
          </a:p>
        </p:txBody>
      </p:sp>
      <p:sp>
        <p:nvSpPr>
          <p:cNvPr id="20485" name="TextBox 10">
            <a:extLst>
              <a:ext uri="{FF2B5EF4-FFF2-40B4-BE49-F238E27FC236}">
                <a16:creationId xmlns:a16="http://schemas.microsoft.com/office/drawing/2014/main" id="{D978E4D8-8861-0332-7A31-08519BD7724B}"/>
              </a:ext>
            </a:extLst>
          </p:cNvPr>
          <p:cNvSpPr txBox="1">
            <a:spLocks noChangeArrowheads="1"/>
          </p:cNvSpPr>
          <p:nvPr/>
        </p:nvSpPr>
        <p:spPr bwMode="auto">
          <a:xfrm>
            <a:off x="241300" y="1973263"/>
            <a:ext cx="2801938"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AU" altLang="en-US"/>
              <a:t>State and Federal Government Departments and agencies</a:t>
            </a:r>
          </a:p>
        </p:txBody>
      </p:sp>
      <p:sp>
        <p:nvSpPr>
          <p:cNvPr id="12" name="Rectangle: Rounded Corners 11">
            <a:extLst>
              <a:ext uri="{FF2B5EF4-FFF2-40B4-BE49-F238E27FC236}">
                <a16:creationId xmlns:a16="http://schemas.microsoft.com/office/drawing/2014/main" id="{DDE73D68-C28E-33E9-FCA7-2931F8783BA7}"/>
              </a:ext>
            </a:extLst>
          </p:cNvPr>
          <p:cNvSpPr/>
          <p:nvPr/>
        </p:nvSpPr>
        <p:spPr>
          <a:xfrm>
            <a:off x="3228975" y="1885950"/>
            <a:ext cx="2220913" cy="1371600"/>
          </a:xfrm>
          <a:prstGeom prst="roundRect">
            <a:avLst/>
          </a:prstGeom>
          <a:solidFill>
            <a:srgbClr val="C7B5DD"/>
          </a:solidFill>
          <a:ln>
            <a:solidFill>
              <a:srgbClr val="87189D"/>
            </a:solidFill>
          </a:ln>
          <a:effectLst/>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AU"/>
          </a:p>
        </p:txBody>
      </p:sp>
      <p:sp>
        <p:nvSpPr>
          <p:cNvPr id="13" name="Rectangle: Rounded Corners 12">
            <a:extLst>
              <a:ext uri="{FF2B5EF4-FFF2-40B4-BE49-F238E27FC236}">
                <a16:creationId xmlns:a16="http://schemas.microsoft.com/office/drawing/2014/main" id="{F3DB0835-C8EC-FD5F-9607-F21078E1380F}"/>
              </a:ext>
            </a:extLst>
          </p:cNvPr>
          <p:cNvSpPr/>
          <p:nvPr/>
        </p:nvSpPr>
        <p:spPr>
          <a:xfrm>
            <a:off x="5929313" y="1897063"/>
            <a:ext cx="2220912" cy="1371600"/>
          </a:xfrm>
          <a:prstGeom prst="roundRect">
            <a:avLst/>
          </a:prstGeom>
          <a:solidFill>
            <a:srgbClr val="C7B5DD"/>
          </a:solidFill>
          <a:ln>
            <a:solidFill>
              <a:srgbClr val="87189D"/>
            </a:solidFill>
          </a:ln>
          <a:effectLst/>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AU"/>
          </a:p>
        </p:txBody>
      </p:sp>
      <p:sp>
        <p:nvSpPr>
          <p:cNvPr id="14" name="Rectangle: Rounded Corners 13">
            <a:extLst>
              <a:ext uri="{FF2B5EF4-FFF2-40B4-BE49-F238E27FC236}">
                <a16:creationId xmlns:a16="http://schemas.microsoft.com/office/drawing/2014/main" id="{94E1445C-E305-0299-7928-811C00401C80}"/>
              </a:ext>
            </a:extLst>
          </p:cNvPr>
          <p:cNvSpPr/>
          <p:nvPr/>
        </p:nvSpPr>
        <p:spPr>
          <a:xfrm>
            <a:off x="538163" y="3449638"/>
            <a:ext cx="2220912" cy="1371600"/>
          </a:xfrm>
          <a:prstGeom prst="roundRect">
            <a:avLst/>
          </a:prstGeom>
          <a:solidFill>
            <a:srgbClr val="C7B5DD"/>
          </a:solidFill>
          <a:ln>
            <a:solidFill>
              <a:srgbClr val="87189D"/>
            </a:solidFill>
          </a:ln>
          <a:effectLst/>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AU"/>
          </a:p>
        </p:txBody>
      </p:sp>
      <p:sp>
        <p:nvSpPr>
          <p:cNvPr id="15" name="Rectangle: Rounded Corners 14">
            <a:extLst>
              <a:ext uri="{FF2B5EF4-FFF2-40B4-BE49-F238E27FC236}">
                <a16:creationId xmlns:a16="http://schemas.microsoft.com/office/drawing/2014/main" id="{E47D655D-235D-9C3F-6011-CFAF8D7FDE8A}"/>
              </a:ext>
            </a:extLst>
          </p:cNvPr>
          <p:cNvSpPr/>
          <p:nvPr/>
        </p:nvSpPr>
        <p:spPr>
          <a:xfrm>
            <a:off x="3228975" y="3460750"/>
            <a:ext cx="2220913" cy="1371600"/>
          </a:xfrm>
          <a:prstGeom prst="roundRect">
            <a:avLst/>
          </a:prstGeom>
          <a:solidFill>
            <a:srgbClr val="C7B5DD"/>
          </a:solidFill>
          <a:ln>
            <a:solidFill>
              <a:srgbClr val="87189D"/>
            </a:solidFill>
          </a:ln>
          <a:effectLst/>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AU"/>
          </a:p>
        </p:txBody>
      </p:sp>
      <p:sp>
        <p:nvSpPr>
          <p:cNvPr id="16" name="Rectangle: Rounded Corners 15">
            <a:extLst>
              <a:ext uri="{FF2B5EF4-FFF2-40B4-BE49-F238E27FC236}">
                <a16:creationId xmlns:a16="http://schemas.microsoft.com/office/drawing/2014/main" id="{67CF4C18-8CFD-4587-8A07-472207CE7844}"/>
              </a:ext>
            </a:extLst>
          </p:cNvPr>
          <p:cNvSpPr/>
          <p:nvPr/>
        </p:nvSpPr>
        <p:spPr>
          <a:xfrm>
            <a:off x="5929313" y="3460750"/>
            <a:ext cx="2220912" cy="1371600"/>
          </a:xfrm>
          <a:prstGeom prst="roundRect">
            <a:avLst/>
          </a:prstGeom>
          <a:solidFill>
            <a:srgbClr val="C7B5DD"/>
          </a:solidFill>
          <a:ln>
            <a:solidFill>
              <a:srgbClr val="87189D"/>
            </a:solidFill>
          </a:ln>
          <a:effectLst/>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AU"/>
          </a:p>
        </p:txBody>
      </p:sp>
      <p:sp>
        <p:nvSpPr>
          <p:cNvPr id="20491" name="TextBox 16">
            <a:extLst>
              <a:ext uri="{FF2B5EF4-FFF2-40B4-BE49-F238E27FC236}">
                <a16:creationId xmlns:a16="http://schemas.microsoft.com/office/drawing/2014/main" id="{9D02DB17-6BF3-8EE0-ED56-45B8EED68E6E}"/>
              </a:ext>
            </a:extLst>
          </p:cNvPr>
          <p:cNvSpPr txBox="1">
            <a:spLocks noChangeArrowheads="1"/>
          </p:cNvSpPr>
          <p:nvPr/>
        </p:nvSpPr>
        <p:spPr bwMode="auto">
          <a:xfrm>
            <a:off x="3141663" y="2247900"/>
            <a:ext cx="2317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AU" altLang="en-US"/>
              <a:t>Commercial Enterprises</a:t>
            </a:r>
          </a:p>
        </p:txBody>
      </p:sp>
      <p:sp>
        <p:nvSpPr>
          <p:cNvPr id="20492" name="TextBox 17">
            <a:extLst>
              <a:ext uri="{FF2B5EF4-FFF2-40B4-BE49-F238E27FC236}">
                <a16:creationId xmlns:a16="http://schemas.microsoft.com/office/drawing/2014/main" id="{FF60D690-6D9E-D9EA-B8AA-5E14AF50D4D3}"/>
              </a:ext>
            </a:extLst>
          </p:cNvPr>
          <p:cNvSpPr txBox="1">
            <a:spLocks noChangeArrowheads="1"/>
          </p:cNvSpPr>
          <p:nvPr/>
        </p:nvSpPr>
        <p:spPr bwMode="auto">
          <a:xfrm>
            <a:off x="5880100" y="2247900"/>
            <a:ext cx="2319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AU" altLang="en-US"/>
              <a:t>Local Government Authorities</a:t>
            </a:r>
          </a:p>
        </p:txBody>
      </p:sp>
      <p:sp>
        <p:nvSpPr>
          <p:cNvPr id="20493" name="TextBox 18">
            <a:extLst>
              <a:ext uri="{FF2B5EF4-FFF2-40B4-BE49-F238E27FC236}">
                <a16:creationId xmlns:a16="http://schemas.microsoft.com/office/drawing/2014/main" id="{DFA11BD0-0A22-482F-540A-83103C99EFC0}"/>
              </a:ext>
            </a:extLst>
          </p:cNvPr>
          <p:cNvSpPr txBox="1">
            <a:spLocks noChangeArrowheads="1"/>
          </p:cNvSpPr>
          <p:nvPr/>
        </p:nvSpPr>
        <p:spPr bwMode="auto">
          <a:xfrm>
            <a:off x="490538" y="3533775"/>
            <a:ext cx="2317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AU" altLang="en-US"/>
              <a:t>Registered primary and secondary schools, preschools and universities</a:t>
            </a:r>
          </a:p>
        </p:txBody>
      </p:sp>
      <p:sp>
        <p:nvSpPr>
          <p:cNvPr id="20494" name="TextBox 19">
            <a:extLst>
              <a:ext uri="{FF2B5EF4-FFF2-40B4-BE49-F238E27FC236}">
                <a16:creationId xmlns:a16="http://schemas.microsoft.com/office/drawing/2014/main" id="{DE6DC279-9D08-9E7B-F304-BE2DB01461D8}"/>
              </a:ext>
            </a:extLst>
          </p:cNvPr>
          <p:cNvSpPr txBox="1">
            <a:spLocks noChangeArrowheads="1"/>
          </p:cNvSpPr>
          <p:nvPr/>
        </p:nvSpPr>
        <p:spPr bwMode="auto">
          <a:xfrm>
            <a:off x="3141663" y="3543300"/>
            <a:ext cx="2317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AU" altLang="en-US"/>
              <a:t>Applicants with overdue or outstanding final reports with DFFH</a:t>
            </a:r>
          </a:p>
        </p:txBody>
      </p:sp>
      <p:sp>
        <p:nvSpPr>
          <p:cNvPr id="20495" name="TextBox 20">
            <a:extLst>
              <a:ext uri="{FF2B5EF4-FFF2-40B4-BE49-F238E27FC236}">
                <a16:creationId xmlns:a16="http://schemas.microsoft.com/office/drawing/2014/main" id="{1BE4733C-943B-3498-A38C-FF5ECEAC5B0C}"/>
              </a:ext>
            </a:extLst>
          </p:cNvPr>
          <p:cNvSpPr txBox="1">
            <a:spLocks noChangeArrowheads="1"/>
          </p:cNvSpPr>
          <p:nvPr/>
        </p:nvSpPr>
        <p:spPr bwMode="auto">
          <a:xfrm>
            <a:off x="5880100" y="3821113"/>
            <a:ext cx="23193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AU" altLang="en-US"/>
              <a:t>Applicants based outside of Victoria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6B0D3-D626-D833-DF42-412CC2D5338B}"/>
              </a:ext>
            </a:extLst>
          </p:cNvPr>
          <p:cNvSpPr>
            <a:spLocks noGrp="1"/>
          </p:cNvSpPr>
          <p:nvPr>
            <p:ph type="title"/>
          </p:nvPr>
        </p:nvSpPr>
        <p:spPr>
          <a:xfrm>
            <a:off x="539750" y="201613"/>
            <a:ext cx="6654800" cy="809625"/>
          </a:xfrm>
        </p:spPr>
        <p:txBody>
          <a:bodyPr/>
          <a:lstStyle/>
          <a:p>
            <a:pPr>
              <a:defRPr/>
            </a:pPr>
            <a:r>
              <a:rPr lang="en-AU" b="1"/>
              <a:t>Auspice arrangements </a:t>
            </a:r>
          </a:p>
        </p:txBody>
      </p:sp>
      <p:sp>
        <p:nvSpPr>
          <p:cNvPr id="22531" name="Content Placeholder 2">
            <a:extLst>
              <a:ext uri="{FF2B5EF4-FFF2-40B4-BE49-F238E27FC236}">
                <a16:creationId xmlns:a16="http://schemas.microsoft.com/office/drawing/2014/main" id="{D038DC50-C0E6-4E3E-A5D0-593B73448168}"/>
              </a:ext>
            </a:extLst>
          </p:cNvPr>
          <p:cNvSpPr>
            <a:spLocks noGrp="1" noChangeArrowheads="1"/>
          </p:cNvSpPr>
          <p:nvPr>
            <p:ph idx="1"/>
          </p:nvPr>
        </p:nvSpPr>
        <p:spPr>
          <a:xfrm>
            <a:off x="539750" y="1552575"/>
            <a:ext cx="5332413" cy="3370263"/>
          </a:xfrm>
        </p:spPr>
        <p:txBody>
          <a:bodyPr/>
          <a:lstStyle/>
          <a:p>
            <a:pPr marL="342900" indent="-342900">
              <a:buFontTx/>
              <a:buChar char="•"/>
            </a:pPr>
            <a:r>
              <a:rPr lang="en-AU" altLang="en-US" sz="1800" b="0">
                <a:ea typeface="ＭＳ Ｐゴシック" panose="020B0600070205080204" pitchFamily="34" charset="-128"/>
              </a:rPr>
              <a:t>Consider using an auspice if your organisation is not eligible</a:t>
            </a:r>
          </a:p>
          <a:p>
            <a:pPr marL="342900" indent="-342900">
              <a:buFontTx/>
              <a:buChar char="•"/>
            </a:pPr>
            <a:r>
              <a:rPr lang="en-AU" altLang="en-US" sz="1800" b="0">
                <a:ea typeface="ＭＳ Ｐゴシック" panose="020B0600070205080204" pitchFamily="34" charset="-128"/>
              </a:rPr>
              <a:t>An auspice organisation must meet eligibility criteria, have a current ABN and appropriate Public Liability insurance</a:t>
            </a:r>
          </a:p>
          <a:p>
            <a:pPr marL="342900" indent="-342900">
              <a:buFontTx/>
              <a:buChar char="•"/>
            </a:pPr>
            <a:r>
              <a:rPr lang="en-AU" altLang="en-US" sz="1800" b="0">
                <a:ea typeface="ＭＳ Ｐゴシック" panose="020B0600070205080204" pitchFamily="34" charset="-128"/>
              </a:rPr>
              <a:t>A support letter must be provided with application</a:t>
            </a:r>
          </a:p>
        </p:txBody>
      </p:sp>
      <p:pic>
        <p:nvPicPr>
          <p:cNvPr id="4" name="Graphic 3" descr="&quot;&quot;">
            <a:extLst>
              <a:ext uri="{FF2B5EF4-FFF2-40B4-BE49-F238E27FC236}">
                <a16:creationId xmlns:a16="http://schemas.microsoft.com/office/drawing/2014/main" id="{1E951248-DEAA-F692-B5B7-085E93979D1D}"/>
              </a:ext>
            </a:extLst>
          </p:cNvPr>
          <p:cNvPicPr>
            <a:picLocks noChangeAspect="1"/>
          </p:cNvPicPr>
          <p:nvPr/>
        </p:nvPicPr>
        <p:blipFill>
          <a:blip r:embed="rId3"/>
          <a:stretch>
            <a:fillRect/>
          </a:stretch>
        </p:blipFill>
        <p:spPr>
          <a:xfrm>
            <a:off x="6950075" y="3244850"/>
            <a:ext cx="1825625" cy="1792288"/>
          </a:xfrm>
          <a:prstGeom prst="rect">
            <a:avLst/>
          </a:prstGeom>
        </p:spPr>
      </p:pic>
    </p:spTree>
  </p:cSld>
  <p:clrMapOvr>
    <a:masterClrMapping/>
  </p:clrMapOvr>
</p:sld>
</file>

<file path=ppt/theme/theme1.xml><?xml version="1.0" encoding="utf-8"?>
<a:theme xmlns:a="http://schemas.openxmlformats.org/drawingml/2006/main" name="DHHS Presentation 02 Purple 2602 for Office 2007 and 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FFH purple 16x9 presentation.pptx" id="{8DC47444-496F-4BE7-8B82-4C433EAA0C6E}" vid="{BC91DFB6-D6DC-46FD-B1E5-BE237C0DF6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Meeting Agenda" ma:contentTypeID="0x0101001A49865C2CE65A46A1E4730F111DDE2400061159562D0343408036745226B44FDF" ma:contentTypeVersion="8" ma:contentTypeDescription="" ma:contentTypeScope="" ma:versionID="e060c7fe78e43a00504eac708cd42515">
  <xsd:schema xmlns:xsd="http://www.w3.org/2001/XMLSchema" xmlns:xs="http://www.w3.org/2001/XMLSchema" xmlns:p="http://schemas.microsoft.com/office/2006/metadata/properties" xmlns:ns2="023f17a2-bdf0-4069-8a2f-2d2d025919fa" targetNamespace="http://schemas.microsoft.com/office/2006/metadata/properties" ma:root="true" ma:fieldsID="fb44d5d8251e98cc8161cada25c157f2" ns2:_="">
    <xsd:import namespace="023f17a2-bdf0-4069-8a2f-2d2d025919fa"/>
    <xsd:element name="properties">
      <xsd:complexType>
        <xsd:sequence>
          <xsd:element name="documentManagement">
            <xsd:complexType>
              <xsd:all>
                <xsd:element ref="ns2:Obsolete" minOccurs="0"/>
                <xsd:element ref="ns2:AddedtoCM"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3f17a2-bdf0-4069-8a2f-2d2d025919fa" elementFormDefault="qualified">
    <xsd:import namespace="http://schemas.microsoft.com/office/2006/documentManagement/types"/>
    <xsd:import namespace="http://schemas.microsoft.com/office/infopath/2007/PartnerControls"/>
    <xsd:element name="Obsolete" ma:index="8" nillable="true" ma:displayName="Obsolete" ma:default="0" ma:internalName="Obsolete" ma:readOnly="false">
      <xsd:simpleType>
        <xsd:restriction base="dms:Boolean"/>
      </xsd:simpleType>
    </xsd:element>
    <xsd:element name="AddedtoCM" ma:index="9" nillable="true" ma:displayName="Added to CM" ma:default="0" ma:description="Note that working documents often don't need to go in CM - final versions, contracts and decisions do. " ma:internalName="AddedtoCM" ma:readOnly="fals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Obsolete xmlns="023f17a2-bdf0-4069-8a2f-2d2d025919fa">false</Obsolete>
    <AddedtoCM xmlns="023f17a2-bdf0-4069-8a2f-2d2d025919fa">false</AddedtoCM>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F4ABB7-4543-4634-97F2-FC57BFE48C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3f17a2-bdf0-4069-8a2f-2d2d025919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C09E27-95E5-4520-8D36-A21543484D4C}">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023f17a2-bdf0-4069-8a2f-2d2d025919fa"/>
    <ds:schemaRef ds:uri="http://www.w3.org/XML/1998/namespace"/>
  </ds:schemaRefs>
</ds:datastoreItem>
</file>

<file path=customXml/itemProps3.xml><?xml version="1.0" encoding="utf-8"?>
<ds:datastoreItem xmlns:ds="http://schemas.openxmlformats.org/officeDocument/2006/customXml" ds:itemID="{48B705AE-3BD0-4F8C-806D-C693A5E577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DFFH purple 16x9 presentation</Template>
  <TotalTime>48</TotalTime>
  <Words>1060</Words>
  <Application>Microsoft Office PowerPoint</Application>
  <PresentationFormat>On-screen Show (16:9)</PresentationFormat>
  <Paragraphs>170</Paragraphs>
  <Slides>18</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Arial Black</vt:lpstr>
      <vt:lpstr>Calibri</vt:lpstr>
      <vt:lpstr>VIC</vt:lpstr>
      <vt:lpstr>DHHS Presentation 02 Purple 2602 for Office 2007 and 2010</vt:lpstr>
      <vt:lpstr>Investing in Women Grassroots Grant Program Applicant Information Session</vt:lpstr>
      <vt:lpstr>Overview of todays session</vt:lpstr>
      <vt:lpstr>Key dates</vt:lpstr>
      <vt:lpstr>Assessment process</vt:lpstr>
      <vt:lpstr>What are the program aims?</vt:lpstr>
      <vt:lpstr>Overarching considerations</vt:lpstr>
      <vt:lpstr>Who can apply?</vt:lpstr>
      <vt:lpstr>Who cannot apply?</vt:lpstr>
      <vt:lpstr>Auspice arrangements </vt:lpstr>
      <vt:lpstr>Assessment criteria</vt:lpstr>
      <vt:lpstr>What will be funded?</vt:lpstr>
      <vt:lpstr>What will not be funded</vt:lpstr>
      <vt:lpstr>Tips for writing a strong application</vt:lpstr>
      <vt:lpstr>Online Grant Portal</vt:lpstr>
      <vt:lpstr>Online Grants Portal</vt:lpstr>
      <vt:lpstr>PowerPoint Presentation</vt:lpstr>
      <vt:lpstr>Additional Resources</vt:lpstr>
      <vt:lpstr>Accessibility statement and publisher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Fairer Victoria Grants Reform   May 2022 Update</dc:title>
  <dc:creator>Amy Egan (DFFH)</dc:creator>
  <cp:lastModifiedBy>Andrea MacGlashan (DFFH)</cp:lastModifiedBy>
  <cp:revision>6</cp:revision>
  <dcterms:created xsi:type="dcterms:W3CDTF">2022-05-16T23:24:59Z</dcterms:created>
  <dcterms:modified xsi:type="dcterms:W3CDTF">2023-05-09T06:48:39Z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version">
    <vt:lpwstr>v4 19022021</vt:lpwstr>
  </property>
  <property fmtid="{D5CDD505-2E9C-101B-9397-08002B2CF9AE}" pid="4" name="ContentTypeId">
    <vt:lpwstr>0x0101001A49865C2CE65A46A1E4730F111DDE2400061159562D0343408036745226B44FDF</vt:lpwstr>
  </property>
  <property fmtid="{D5CDD505-2E9C-101B-9397-08002B2CF9AE}" pid="5" name="SharedWithUsers">
    <vt:lpwstr>14;#Caroline Duyvestyn (DFFH);#344;#Holly McGavin (DFFH);#243;#David Kensit (DFFH);#441;#Alice McDonald (DFFH);#37;#Ellen Rule (DFFH);#259;#Michele Clark (DFFH);#733;#Creative Studio (DFFH)</vt:lpwstr>
  </property>
  <property fmtid="{D5CDD505-2E9C-101B-9397-08002B2CF9AE}" pid="6" name="MSIP_Label_43e64453-338c-4f93-8a4d-0039a0a41f2a_Enabled">
    <vt:lpwstr>true</vt:lpwstr>
  </property>
  <property fmtid="{D5CDD505-2E9C-101B-9397-08002B2CF9AE}" pid="7" name="MSIP_Label_43e64453-338c-4f93-8a4d-0039a0a41f2a_SetDate">
    <vt:lpwstr>2023-05-09T06:48:39Z</vt:lpwstr>
  </property>
  <property fmtid="{D5CDD505-2E9C-101B-9397-08002B2CF9AE}" pid="8" name="MSIP_Label_43e64453-338c-4f93-8a4d-0039a0a41f2a_Method">
    <vt:lpwstr>Privileged</vt:lpwstr>
  </property>
  <property fmtid="{D5CDD505-2E9C-101B-9397-08002B2CF9AE}" pid="9" name="MSIP_Label_43e64453-338c-4f93-8a4d-0039a0a41f2a_Name">
    <vt:lpwstr>43e64453-338c-4f93-8a4d-0039a0a41f2a</vt:lpwstr>
  </property>
  <property fmtid="{D5CDD505-2E9C-101B-9397-08002B2CF9AE}" pid="10" name="MSIP_Label_43e64453-338c-4f93-8a4d-0039a0a41f2a_SiteId">
    <vt:lpwstr>c0e0601f-0fac-449c-9c88-a104c4eb9f28</vt:lpwstr>
  </property>
  <property fmtid="{D5CDD505-2E9C-101B-9397-08002B2CF9AE}" pid="11" name="MSIP_Label_43e64453-338c-4f93-8a4d-0039a0a41f2a_ActionId">
    <vt:lpwstr>f7322d99-7064-4491-a0ba-2a3aefb44607</vt:lpwstr>
  </property>
  <property fmtid="{D5CDD505-2E9C-101B-9397-08002B2CF9AE}" pid="12" name="MSIP_Label_43e64453-338c-4f93-8a4d-0039a0a41f2a_ContentBits">
    <vt:lpwstr>2</vt:lpwstr>
  </property>
</Properties>
</file>