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Ex1.xml" ContentType="application/vnd.ms-office.chartex+xml"/>
  <Override PartName="/ppt/charts/style3.xml" ContentType="application/vnd.ms-office.chartstyle+xml"/>
  <Override PartName="/ppt/charts/colors3.xml" ContentType="application/vnd.ms-office.chartcolorstyle+xml"/>
  <Override PartName="/ppt/charts/chart3.xml" ContentType="application/vnd.openxmlformats-officedocument.drawingml.chart+xml"/>
  <Override PartName="/ppt/charts/style4.xml" ContentType="application/vnd.ms-office.chartstyle+xml"/>
  <Override PartName="/ppt/charts/colors4.xml" ContentType="application/vnd.ms-office.chartcolorstyle+xml"/>
  <Override PartName="/ppt/charts/chart4.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5.xml" ContentType="application/vnd.openxmlformats-officedocument.drawingml.chart+xml"/>
  <Override PartName="/ppt/charts/style6.xml" ContentType="application/vnd.ms-office.chartstyle+xml"/>
  <Override PartName="/ppt/charts/colors6.xml" ContentType="application/vnd.ms-office.chartcolorstyl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rts/chart6.xml" ContentType="application/vnd.openxmlformats-officedocument.drawingml.chart+xml"/>
  <Override PartName="/ppt/charts/style7.xml" ContentType="application/vnd.ms-office.chartstyle+xml"/>
  <Override PartName="/ppt/charts/colors7.xml" ContentType="application/vnd.ms-office.chartcolorstyle+xml"/>
  <Override PartName="/ppt/charts/chart7.xml" ContentType="application/vnd.openxmlformats-officedocument.drawingml.chart+xml"/>
  <Override PartName="/ppt/charts/style8.xml" ContentType="application/vnd.ms-office.chartstyle+xml"/>
  <Override PartName="/ppt/charts/colors8.xml" ContentType="application/vnd.ms-office.chartcolorstyle+xml"/>
  <Override PartName="/ppt/charts/chart8.xml" ContentType="application/vnd.openxmlformats-officedocument.drawingml.chart+xml"/>
  <Override PartName="/ppt/charts/style9.xml" ContentType="application/vnd.ms-office.chartstyle+xml"/>
  <Override PartName="/ppt/charts/colors9.xml" ContentType="application/vnd.ms-office.chartcolorstyle+xml"/>
  <Override PartName="/ppt/charts/chart9.xml" ContentType="application/vnd.openxmlformats-officedocument.drawingml.chart+xml"/>
  <Override PartName="/ppt/charts/style10.xml" ContentType="application/vnd.ms-office.chartstyle+xml"/>
  <Override PartName="/ppt/charts/colors10.xml" ContentType="application/vnd.ms-office.chartcolorstyle+xml"/>
  <Override PartName="/ppt/drawings/drawing1.xml" ContentType="application/vnd.openxmlformats-officedocument.drawingml.chartshapes+xml"/>
  <Override PartName="/ppt/charts/chart10.xml" ContentType="application/vnd.openxmlformats-officedocument.drawingml.chart+xml"/>
  <Override PartName="/ppt/charts/style11.xml" ContentType="application/vnd.ms-office.chartstyle+xml"/>
  <Override PartName="/ppt/charts/colors11.xml" ContentType="application/vnd.ms-office.chartcolorstyle+xml"/>
  <Override PartName="/ppt/drawings/drawing2.xml" ContentType="application/vnd.openxmlformats-officedocument.drawingml.chartshapes+xml"/>
  <Override PartName="/ppt/charts/chart11.xml" ContentType="application/vnd.openxmlformats-officedocument.drawingml.chart+xml"/>
  <Override PartName="/ppt/charts/style12.xml" ContentType="application/vnd.ms-office.chartstyle+xml"/>
  <Override PartName="/ppt/charts/colors12.xml" ContentType="application/vnd.ms-office.chartcolorstyl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8" r:id="rId4"/>
    <p:sldMasterId id="2147483713" r:id="rId5"/>
  </p:sldMasterIdLst>
  <p:notesMasterIdLst>
    <p:notesMasterId r:id="rId65"/>
  </p:notesMasterIdLst>
  <p:handoutMasterIdLst>
    <p:handoutMasterId r:id="rId66"/>
  </p:handoutMasterIdLst>
  <p:sldIdLst>
    <p:sldId id="257" r:id="rId6"/>
    <p:sldId id="1783" r:id="rId7"/>
    <p:sldId id="9350" r:id="rId8"/>
    <p:sldId id="9200" r:id="rId9"/>
    <p:sldId id="9349" r:id="rId10"/>
    <p:sldId id="9274" r:id="rId11"/>
    <p:sldId id="9301" r:id="rId12"/>
    <p:sldId id="9302" r:id="rId13"/>
    <p:sldId id="9330" r:id="rId14"/>
    <p:sldId id="9303" r:id="rId15"/>
    <p:sldId id="9304" r:id="rId16"/>
    <p:sldId id="9305" r:id="rId17"/>
    <p:sldId id="9167" r:id="rId18"/>
    <p:sldId id="9178" r:id="rId19"/>
    <p:sldId id="9307" r:id="rId20"/>
    <p:sldId id="9308" r:id="rId21"/>
    <p:sldId id="9168" r:id="rId22"/>
    <p:sldId id="9309" r:id="rId23"/>
    <p:sldId id="9310" r:id="rId24"/>
    <p:sldId id="9311" r:id="rId25"/>
    <p:sldId id="9306" r:id="rId26"/>
    <p:sldId id="9312" r:id="rId27"/>
    <p:sldId id="9313" r:id="rId28"/>
    <p:sldId id="9318" r:id="rId29"/>
    <p:sldId id="9315" r:id="rId30"/>
    <p:sldId id="9205" r:id="rId31"/>
    <p:sldId id="9317" r:id="rId32"/>
    <p:sldId id="9170" r:id="rId33"/>
    <p:sldId id="9325" r:id="rId34"/>
    <p:sldId id="9326" r:id="rId35"/>
    <p:sldId id="9327" r:id="rId36"/>
    <p:sldId id="9188" r:id="rId37"/>
    <p:sldId id="9328" r:id="rId38"/>
    <p:sldId id="9329" r:id="rId39"/>
    <p:sldId id="9255" r:id="rId40"/>
    <p:sldId id="9331" r:id="rId41"/>
    <p:sldId id="9332" r:id="rId42"/>
    <p:sldId id="9333" r:id="rId43"/>
    <p:sldId id="9334" r:id="rId44"/>
    <p:sldId id="9335" r:id="rId45"/>
    <p:sldId id="9336" r:id="rId46"/>
    <p:sldId id="9337" r:id="rId47"/>
    <p:sldId id="9338" r:id="rId48"/>
    <p:sldId id="9169" r:id="rId49"/>
    <p:sldId id="9339" r:id="rId50"/>
    <p:sldId id="9340" r:id="rId51"/>
    <p:sldId id="9341" r:id="rId52"/>
    <p:sldId id="9342" r:id="rId53"/>
    <p:sldId id="9343" r:id="rId54"/>
    <p:sldId id="9344" r:id="rId55"/>
    <p:sldId id="9353" r:id="rId56"/>
    <p:sldId id="9345" r:id="rId57"/>
    <p:sldId id="9171" r:id="rId58"/>
    <p:sldId id="9346" r:id="rId59"/>
    <p:sldId id="9348" r:id="rId60"/>
    <p:sldId id="9347" r:id="rId61"/>
    <p:sldId id="663" r:id="rId62"/>
    <p:sldId id="9201" r:id="rId63"/>
    <p:sldId id="9108" r:id="rId64"/>
  </p:sldIdLst>
  <p:sldSz cx="9906000" cy="6858000" type="A4"/>
  <p:notesSz cx="9872663" cy="67976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DC5340D-57DD-E9AD-979D-C0D92A0461BD}" name="Alex Blashki (DTF)" initials="AB(" userId="S::alex.blashki@dtf.vic.gov.au::c8a1d94b-365a-43ad-a663-d4252503e35f" providerId="AD"/>
  <p188:author id="{3136C317-F084-B6CE-A627-64107D38B5E2}" name="Danny S Colgan (DJPR)" initials="D(" userId="S::danny.colgan@ecodev.vic.gov.au::c19cfac9-b517-43c5-853e-f9e871b265b7" providerId="AD"/>
  <p188:author id="{46FD6018-8A3E-5D08-F870-5F01E0EFAAE3}" name="Melissa Skilbeck" initials="MS" userId="S::mskilbeck@thinksapere.com::7105319b-0ef3-4d09-8aef-90854e53b577" providerId="AD"/>
  <p188:author id="{2DFCE532-F66D-9D69-1417-438CF9DA703D}" name="Zabard Hartmann" initials="ZH" userId="S::zhartmann@thinksapere.com::db9af351-fdb9-4a12-919c-6133b18aabd7" providerId="AD"/>
  <p188:author id="{35E1B640-F997-6CDF-ADC9-8CC9697C7A7A}" name="Emma Doust" initials="ED" userId="S::edoust@thinksapere.com::1651741e-128c-4924-b139-efc4269fafd0" providerId="AD"/>
  <p188:author id="{BE061E4C-94F2-0AC4-AE0C-361757F404B4}" name="Anna Schuck" initials="AS" userId="S::aschuck@thinksapere.com::0442e005-6840-4390-ab7e-ada6ebb6db38" providerId="AD"/>
  <p188:author id="{67AD2D6B-EE4B-DB22-FF00-BF705BC4F8BA}" name="Sally Carrick" initials="SC" userId="S::scarrick@thinksapere.com::e30e00fd-e0c1-4f4e-b204-81aefaf3969c" providerId="AD"/>
  <p188:author id="{0331656C-4468-8128-4E93-E6C1D4573A65}" name="Michelle Hall" initials="MH" userId="S::mhall@thinkSapere.com::f656f8fe-ac41-48d1-807f-486cc944d463" providerId="AD"/>
  <p188:author id="{CBA1036D-4ACC-06A0-8A6A-EAC7344B2C08}" name="Damian Thomson (DTF)" initials="DT(" userId="S::damian.thomson@invest.vic.gov.au::e3104c74-6a4f-494c-bc6a-09044763c4dd" providerId="AD"/>
  <p188:author id="{A498AC87-7959-C557-F6E5-93208ABD7EF0}" name="Bryce Grant (DTF)" initials="BG(" userId="S::bryce.grant@invest.vic.gov.au::494fece3-0d9a-4961-9685-ea24cd46860e" providerId="AD"/>
  <p188:author id="{31898BA0-827A-7187-5710-19C1D3FBEE46}" name="Danny S Colgan (DJPR)" initials="DSC(" userId="S::danny.colgan@ecodev.vic.gov.au::39d162d7-f317-4341-9103-e848ced15ddf" providerId="AD"/>
  <p188:author id="{DA50F0C3-6E33-D1C5-7847-34E1F2407AEC}" name="Sebastian Dunlop (DTF)" initials="SD(" userId="S::sebastian.dunlop@dtf.vic.gov.au::2c47e734-3f94-4339-8df3-8de95f1a2efd" providerId="AD"/>
  <p188:author id="{503B9EDA-1014-0409-47B7-16895BD17E9F}" name="Rosa Harrison (DJPR)" initials="RH(" userId="S::rosa.harrison@ecodev.vic.gov.au::e8dc7879-2f85-4980-ae14-c3e35d0df4cc" providerId="AD"/>
  <p188:author id="{FF3F3CE1-6A64-F52F-B293-52C42628E991}" name="Matt Balmford" initials="MB" userId="S::mbalmford@thinksapere.com::7a4d1ffa-5a78-40d2-b119-0661e8209366" providerId="AD"/>
  <p188:author id="{54F0D2E1-9F81-9622-CCBD-178150B8F1B0}" name="Tula Siassios (DJPR)" initials="TS(" userId="S::Tula.Siassios@ecodev.vic.gov.au::2ad8345b-3a56-46a3-b5c3-2ab2d8b8fb26" providerId="AD"/>
  <p188:author id="{43ADACE8-0A40-CEE6-2659-D0D81CBAAACD}" name="William Li" initials="WL" userId="S::wli@thinksapere.com::5ff5b163-54e8-43c3-9b55-3552d4b31f39"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Michelle Hall" initials="MH" lastIdx="14" clrIdx="0">
    <p:extLst>
      <p:ext uri="{19B8F6BF-5375-455C-9EA6-DF929625EA0E}">
        <p15:presenceInfo xmlns:p15="http://schemas.microsoft.com/office/powerpoint/2012/main" userId="S::mhall@thinkSapere.com::f656f8fe-ac41-48d1-807f-486cc944d463" providerId="AD"/>
      </p:ext>
    </p:extLst>
  </p:cmAuthor>
  <p:cmAuthor id="2" name="Sally Carrick" initials="SC" lastIdx="3" clrIdx="1">
    <p:extLst>
      <p:ext uri="{19B8F6BF-5375-455C-9EA6-DF929625EA0E}">
        <p15:presenceInfo xmlns:p15="http://schemas.microsoft.com/office/powerpoint/2012/main" userId="S::scarrick@thinksapere.com::e30e00fd-e0c1-4f4e-b204-81aefaf3969c" providerId="AD"/>
      </p:ext>
    </p:extLst>
  </p:cmAuthor>
  <p:cmAuthor id="3" name="David Graham" initials="DG" lastIdx="1" clrIdx="2">
    <p:extLst>
      <p:ext uri="{19B8F6BF-5375-455C-9EA6-DF929625EA0E}">
        <p15:presenceInfo xmlns:p15="http://schemas.microsoft.com/office/powerpoint/2012/main" userId="S::dgraham@thinksapere.com::0b48df81-5413-4636-8cf2-54ecb7c05c3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E1CB"/>
    <a:srgbClr val="D3EBF1"/>
    <a:srgbClr val="D9D9D9"/>
    <a:srgbClr val="AEA472"/>
    <a:srgbClr val="C4BC96"/>
    <a:srgbClr val="CCFFCC"/>
    <a:srgbClr val="FFCCCC"/>
    <a:srgbClr val="D8D0E2"/>
    <a:srgbClr val="E9F5F8"/>
    <a:srgbClr val="74589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0223B07-DB52-4982-B6C8-2B6FC122863C}" v="13" dt="2023-09-15T02:23:15.991"/>
  </p1510:revLst>
</p1510:revInfo>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1" d="100"/>
          <a:sy n="71" d="100"/>
        </p:scale>
        <p:origin x="974" y="28"/>
      </p:cViewPr>
      <p:guideLst>
        <p:guide orient="horz" pos="2160"/>
        <p:guide pos="3120"/>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1.xml"/><Relationship Id="rId21" Type="http://schemas.openxmlformats.org/officeDocument/2006/relationships/slide" Target="slides/slide16.xml"/><Relationship Id="rId42" Type="http://schemas.openxmlformats.org/officeDocument/2006/relationships/slide" Target="slides/slide37.xml"/><Relationship Id="rId47" Type="http://schemas.openxmlformats.org/officeDocument/2006/relationships/slide" Target="slides/slide42.xml"/><Relationship Id="rId63" Type="http://schemas.openxmlformats.org/officeDocument/2006/relationships/slide" Target="slides/slide58.xml"/><Relationship Id="rId68"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slide" Target="slides/slide53.xml"/><Relationship Id="rId66" Type="http://schemas.openxmlformats.org/officeDocument/2006/relationships/handoutMaster" Target="handoutMasters/handoutMaster1.xml"/><Relationship Id="rId74" Type="http://schemas.microsoft.com/office/2018/10/relationships/authors" Target="authors.xml"/><Relationship Id="rId5" Type="http://schemas.openxmlformats.org/officeDocument/2006/relationships/slideMaster" Target="slideMasters/slideMaster2.xml"/><Relationship Id="rId61" Type="http://schemas.openxmlformats.org/officeDocument/2006/relationships/slide" Target="slides/slide56.xml"/><Relationship Id="rId19" Type="http://schemas.openxmlformats.org/officeDocument/2006/relationships/slide" Target="slides/slide1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64" Type="http://schemas.openxmlformats.org/officeDocument/2006/relationships/slide" Target="slides/slide59.xml"/><Relationship Id="rId69" Type="http://schemas.openxmlformats.org/officeDocument/2006/relationships/viewProps" Target="viewProps.xml"/><Relationship Id="rId8" Type="http://schemas.openxmlformats.org/officeDocument/2006/relationships/slide" Target="slides/slide3.xml"/><Relationship Id="rId51" Type="http://schemas.openxmlformats.org/officeDocument/2006/relationships/slide" Target="slides/slide46.xml"/><Relationship Id="rId72" Type="http://schemas.microsoft.com/office/2016/11/relationships/changesInfo" Target="changesInfos/changesInfo1.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slide" Target="slides/slide54.xml"/><Relationship Id="rId67" Type="http://schemas.openxmlformats.org/officeDocument/2006/relationships/commentAuthors" Target="commentAuthors.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slide" Target="slides/slide57.xml"/><Relationship Id="rId7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10" Type="http://schemas.openxmlformats.org/officeDocument/2006/relationships/slide" Target="slides/slide5.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slide" Target="slides/slide55.xml"/><Relationship Id="rId65" Type="http://schemas.openxmlformats.org/officeDocument/2006/relationships/notesMaster" Target="notesMasters/notesMaster1.xml"/><Relationship Id="rId73"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4.xml"/><Relationship Id="rId13" Type="http://schemas.openxmlformats.org/officeDocument/2006/relationships/slide" Target="slides/slide8.xml"/><Relationship Id="rId18" Type="http://schemas.openxmlformats.org/officeDocument/2006/relationships/slide" Target="slides/slide13.xml"/><Relationship Id="rId39" Type="http://schemas.openxmlformats.org/officeDocument/2006/relationships/slide" Target="slides/slide34.xml"/><Relationship Id="rId34" Type="http://schemas.openxmlformats.org/officeDocument/2006/relationships/slide" Target="slides/slide29.xml"/><Relationship Id="rId50" Type="http://schemas.openxmlformats.org/officeDocument/2006/relationships/slide" Target="slides/slide45.xml"/><Relationship Id="rId55" Type="http://schemas.openxmlformats.org/officeDocument/2006/relationships/slide" Target="slides/slide50.xml"/><Relationship Id="rId7" Type="http://schemas.openxmlformats.org/officeDocument/2006/relationships/slide" Target="slides/slide2.xml"/><Relationship Id="rId71"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illiam Li" userId="5ff5b163-54e8-43c3-9b55-3552d4b31f39" providerId="ADAL" clId="{8B09BB14-A323-47FE-AF8C-2B79F1C7F738}"/>
    <pc:docChg chg="modSld">
      <pc:chgData name="William Li" userId="5ff5b163-54e8-43c3-9b55-3552d4b31f39" providerId="ADAL" clId="{8B09BB14-A323-47FE-AF8C-2B79F1C7F738}" dt="2023-09-07T07:31:15.599" v="1" actId="14100"/>
      <pc:docMkLst>
        <pc:docMk/>
      </pc:docMkLst>
      <pc:sldChg chg="modSp mod">
        <pc:chgData name="William Li" userId="5ff5b163-54e8-43c3-9b55-3552d4b31f39" providerId="ADAL" clId="{8B09BB14-A323-47FE-AF8C-2B79F1C7F738}" dt="2023-09-07T07:30:23.362" v="0" actId="20577"/>
        <pc:sldMkLst>
          <pc:docMk/>
          <pc:sldMk cId="2648167175" sldId="1783"/>
        </pc:sldMkLst>
        <pc:graphicFrameChg chg="modGraphic">
          <ac:chgData name="William Li" userId="5ff5b163-54e8-43c3-9b55-3552d4b31f39" providerId="ADAL" clId="{8B09BB14-A323-47FE-AF8C-2B79F1C7F738}" dt="2023-09-07T07:30:23.362" v="0" actId="20577"/>
          <ac:graphicFrameMkLst>
            <pc:docMk/>
            <pc:sldMk cId="2648167175" sldId="1783"/>
            <ac:graphicFrameMk id="3" creationId="{3E018283-1DD7-7170-3C01-661D4DA2294C}"/>
          </ac:graphicFrameMkLst>
        </pc:graphicFrameChg>
      </pc:sldChg>
      <pc:sldChg chg="modSp mod">
        <pc:chgData name="William Li" userId="5ff5b163-54e8-43c3-9b55-3552d4b31f39" providerId="ADAL" clId="{8B09BB14-A323-47FE-AF8C-2B79F1C7F738}" dt="2023-09-07T07:31:15.599" v="1" actId="14100"/>
        <pc:sldMkLst>
          <pc:docMk/>
          <pc:sldMk cId="3988214934" sldId="9326"/>
        </pc:sldMkLst>
        <pc:cxnChg chg="mod">
          <ac:chgData name="William Li" userId="5ff5b163-54e8-43c3-9b55-3552d4b31f39" providerId="ADAL" clId="{8B09BB14-A323-47FE-AF8C-2B79F1C7F738}" dt="2023-09-07T07:31:15.599" v="1" actId="14100"/>
          <ac:cxnSpMkLst>
            <pc:docMk/>
            <pc:sldMk cId="3988214934" sldId="9326"/>
            <ac:cxnSpMk id="17" creationId="{7CBE492B-D4F2-26AD-C9FF-D2555E39B39B}"/>
          </ac:cxnSpMkLst>
        </pc:cxnChg>
      </pc:sldChg>
    </pc:docChg>
  </pc:docChgLst>
  <pc:docChgLst>
    <pc:chgData name="Melissa Skilbeck" userId="7105319b-0ef3-4d09-8aef-90854e53b577" providerId="ADAL" clId="{40223B07-DB52-4982-B6C8-2B6FC122863C}"/>
    <pc:docChg chg="undo custSel delSld modSld">
      <pc:chgData name="Melissa Skilbeck" userId="7105319b-0ef3-4d09-8aef-90854e53b577" providerId="ADAL" clId="{40223B07-DB52-4982-B6C8-2B6FC122863C}" dt="2023-09-15T02:27:21.173" v="868" actId="20577"/>
      <pc:docMkLst>
        <pc:docMk/>
      </pc:docMkLst>
      <pc:sldChg chg="modSp mod">
        <pc:chgData name="Melissa Skilbeck" userId="7105319b-0ef3-4d09-8aef-90854e53b577" providerId="ADAL" clId="{40223B07-DB52-4982-B6C8-2B6FC122863C}" dt="2023-09-15T02:27:21.173" v="868" actId="20577"/>
        <pc:sldMkLst>
          <pc:docMk/>
          <pc:sldMk cId="1264824405" sldId="257"/>
        </pc:sldMkLst>
        <pc:spChg chg="mod">
          <ac:chgData name="Melissa Skilbeck" userId="7105319b-0ef3-4d09-8aef-90854e53b577" providerId="ADAL" clId="{40223B07-DB52-4982-B6C8-2B6FC122863C}" dt="2023-09-15T02:27:21.173" v="868" actId="20577"/>
          <ac:spMkLst>
            <pc:docMk/>
            <pc:sldMk cId="1264824405" sldId="257"/>
            <ac:spMk id="4" creationId="{83FB7A04-397B-4E6B-8427-4B5229EB9A8D}"/>
          </ac:spMkLst>
        </pc:spChg>
      </pc:sldChg>
      <pc:sldChg chg="modSp mod">
        <pc:chgData name="Melissa Skilbeck" userId="7105319b-0ef3-4d09-8aef-90854e53b577" providerId="ADAL" clId="{40223B07-DB52-4982-B6C8-2B6FC122863C}" dt="2023-09-07T07:23:00.803" v="761" actId="313"/>
        <pc:sldMkLst>
          <pc:docMk/>
          <pc:sldMk cId="1984477760" sldId="663"/>
        </pc:sldMkLst>
        <pc:spChg chg="mod">
          <ac:chgData name="Melissa Skilbeck" userId="7105319b-0ef3-4d09-8aef-90854e53b577" providerId="ADAL" clId="{40223B07-DB52-4982-B6C8-2B6FC122863C}" dt="2023-09-07T07:23:00.803" v="761" actId="313"/>
          <ac:spMkLst>
            <pc:docMk/>
            <pc:sldMk cId="1984477760" sldId="663"/>
            <ac:spMk id="2" creationId="{325A90F7-F75E-4C53-A38B-4294BFAE3D5E}"/>
          </ac:spMkLst>
        </pc:spChg>
      </pc:sldChg>
      <pc:sldChg chg="del">
        <pc:chgData name="Melissa Skilbeck" userId="7105319b-0ef3-4d09-8aef-90854e53b577" providerId="ADAL" clId="{40223B07-DB52-4982-B6C8-2B6FC122863C}" dt="2023-09-07T07:12:31.078" v="654" actId="2696"/>
        <pc:sldMkLst>
          <pc:docMk/>
          <pc:sldMk cId="2083058235" sldId="819"/>
        </pc:sldMkLst>
      </pc:sldChg>
      <pc:sldChg chg="modSp mod">
        <pc:chgData name="Melissa Skilbeck" userId="7105319b-0ef3-4d09-8aef-90854e53b577" providerId="ADAL" clId="{40223B07-DB52-4982-B6C8-2B6FC122863C}" dt="2023-09-07T07:23:01.655" v="762" actId="313"/>
        <pc:sldMkLst>
          <pc:docMk/>
          <pc:sldMk cId="2648167175" sldId="1783"/>
        </pc:sldMkLst>
        <pc:graphicFrameChg chg="modGraphic">
          <ac:chgData name="Melissa Skilbeck" userId="7105319b-0ef3-4d09-8aef-90854e53b577" providerId="ADAL" clId="{40223B07-DB52-4982-B6C8-2B6FC122863C}" dt="2023-09-07T07:23:01.655" v="762" actId="313"/>
          <ac:graphicFrameMkLst>
            <pc:docMk/>
            <pc:sldMk cId="2648167175" sldId="1783"/>
            <ac:graphicFrameMk id="3" creationId="{3E018283-1DD7-7170-3C01-661D4DA2294C}"/>
          </ac:graphicFrameMkLst>
        </pc:graphicFrameChg>
      </pc:sldChg>
      <pc:sldChg chg="del">
        <pc:chgData name="Melissa Skilbeck" userId="7105319b-0ef3-4d09-8aef-90854e53b577" providerId="ADAL" clId="{40223B07-DB52-4982-B6C8-2B6FC122863C}" dt="2023-09-07T07:12:31.078" v="654" actId="2696"/>
        <pc:sldMkLst>
          <pc:docMk/>
          <pc:sldMk cId="3325388546" sldId="1905"/>
        </pc:sldMkLst>
      </pc:sldChg>
      <pc:sldChg chg="del">
        <pc:chgData name="Melissa Skilbeck" userId="7105319b-0ef3-4d09-8aef-90854e53b577" providerId="ADAL" clId="{40223B07-DB52-4982-B6C8-2B6FC122863C}" dt="2023-09-07T07:11:34.073" v="648" actId="2696"/>
        <pc:sldMkLst>
          <pc:docMk/>
          <pc:sldMk cId="384752740" sldId="1937"/>
        </pc:sldMkLst>
      </pc:sldChg>
      <pc:sldChg chg="del">
        <pc:chgData name="Melissa Skilbeck" userId="7105319b-0ef3-4d09-8aef-90854e53b577" providerId="ADAL" clId="{40223B07-DB52-4982-B6C8-2B6FC122863C}" dt="2023-09-07T07:11:34.073" v="648" actId="2696"/>
        <pc:sldMkLst>
          <pc:docMk/>
          <pc:sldMk cId="2956400453" sldId="1962"/>
        </pc:sldMkLst>
      </pc:sldChg>
      <pc:sldChg chg="del">
        <pc:chgData name="Melissa Skilbeck" userId="7105319b-0ef3-4d09-8aef-90854e53b577" providerId="ADAL" clId="{40223B07-DB52-4982-B6C8-2B6FC122863C}" dt="2023-09-07T07:11:34.073" v="648" actId="2696"/>
        <pc:sldMkLst>
          <pc:docMk/>
          <pc:sldMk cId="3646645700" sldId="1963"/>
        </pc:sldMkLst>
      </pc:sldChg>
      <pc:sldChg chg="del">
        <pc:chgData name="Melissa Skilbeck" userId="7105319b-0ef3-4d09-8aef-90854e53b577" providerId="ADAL" clId="{40223B07-DB52-4982-B6C8-2B6FC122863C}" dt="2023-09-07T07:11:34.073" v="648" actId="2696"/>
        <pc:sldMkLst>
          <pc:docMk/>
          <pc:sldMk cId="3774998113" sldId="1964"/>
        </pc:sldMkLst>
      </pc:sldChg>
      <pc:sldChg chg="del">
        <pc:chgData name="Melissa Skilbeck" userId="7105319b-0ef3-4d09-8aef-90854e53b577" providerId="ADAL" clId="{40223B07-DB52-4982-B6C8-2B6FC122863C}" dt="2023-09-07T07:11:34.073" v="648" actId="2696"/>
        <pc:sldMkLst>
          <pc:docMk/>
          <pc:sldMk cId="796793396" sldId="9104"/>
        </pc:sldMkLst>
      </pc:sldChg>
      <pc:sldChg chg="del">
        <pc:chgData name="Melissa Skilbeck" userId="7105319b-0ef3-4d09-8aef-90854e53b577" providerId="ADAL" clId="{40223B07-DB52-4982-B6C8-2B6FC122863C}" dt="2023-09-07T07:11:46.081" v="649" actId="2696"/>
        <pc:sldMkLst>
          <pc:docMk/>
          <pc:sldMk cId="843750745" sldId="9174"/>
        </pc:sldMkLst>
      </pc:sldChg>
      <pc:sldChg chg="del">
        <pc:chgData name="Melissa Skilbeck" userId="7105319b-0ef3-4d09-8aef-90854e53b577" providerId="ADAL" clId="{40223B07-DB52-4982-B6C8-2B6FC122863C}" dt="2023-09-07T07:12:07.747" v="652" actId="2696"/>
        <pc:sldMkLst>
          <pc:docMk/>
          <pc:sldMk cId="98517934" sldId="9175"/>
        </pc:sldMkLst>
      </pc:sldChg>
      <pc:sldChg chg="del">
        <pc:chgData name="Melissa Skilbeck" userId="7105319b-0ef3-4d09-8aef-90854e53b577" providerId="ADAL" clId="{40223B07-DB52-4982-B6C8-2B6FC122863C}" dt="2023-09-07T07:12:31.078" v="654" actId="2696"/>
        <pc:sldMkLst>
          <pc:docMk/>
          <pc:sldMk cId="1955590729" sldId="9176"/>
        </pc:sldMkLst>
      </pc:sldChg>
      <pc:sldChg chg="del">
        <pc:chgData name="Melissa Skilbeck" userId="7105319b-0ef3-4d09-8aef-90854e53b577" providerId="ADAL" clId="{40223B07-DB52-4982-B6C8-2B6FC122863C}" dt="2023-09-07T07:13:31.963" v="657" actId="2696"/>
        <pc:sldMkLst>
          <pc:docMk/>
          <pc:sldMk cId="63515463" sldId="9177"/>
        </pc:sldMkLst>
      </pc:sldChg>
      <pc:sldChg chg="del">
        <pc:chgData name="Melissa Skilbeck" userId="7105319b-0ef3-4d09-8aef-90854e53b577" providerId="ADAL" clId="{40223B07-DB52-4982-B6C8-2B6FC122863C}" dt="2023-09-07T07:11:46.081" v="649" actId="2696"/>
        <pc:sldMkLst>
          <pc:docMk/>
          <pc:sldMk cId="3823311564" sldId="9197"/>
        </pc:sldMkLst>
      </pc:sldChg>
      <pc:sldChg chg="del">
        <pc:chgData name="Melissa Skilbeck" userId="7105319b-0ef3-4d09-8aef-90854e53b577" providerId="ADAL" clId="{40223B07-DB52-4982-B6C8-2B6FC122863C}" dt="2023-09-07T07:12:07.747" v="652" actId="2696"/>
        <pc:sldMkLst>
          <pc:docMk/>
          <pc:sldMk cId="1638451363" sldId="9198"/>
        </pc:sldMkLst>
      </pc:sldChg>
      <pc:sldChg chg="modSp mod">
        <pc:chgData name="Melissa Skilbeck" userId="7105319b-0ef3-4d09-8aef-90854e53b577" providerId="ADAL" clId="{40223B07-DB52-4982-B6C8-2B6FC122863C}" dt="2023-09-07T07:15:46.244" v="686" actId="20577"/>
        <pc:sldMkLst>
          <pc:docMk/>
          <pc:sldMk cId="1653427532" sldId="9200"/>
        </pc:sldMkLst>
        <pc:graphicFrameChg chg="modGraphic">
          <ac:chgData name="Melissa Skilbeck" userId="7105319b-0ef3-4d09-8aef-90854e53b577" providerId="ADAL" clId="{40223B07-DB52-4982-B6C8-2B6FC122863C}" dt="2023-09-07T07:15:46.244" v="686" actId="20577"/>
          <ac:graphicFrameMkLst>
            <pc:docMk/>
            <pc:sldMk cId="1653427532" sldId="9200"/>
            <ac:graphicFrameMk id="2" creationId="{F0A84611-8032-3B35-667A-8496E3A148BE}"/>
          </ac:graphicFrameMkLst>
        </pc:graphicFrameChg>
        <pc:graphicFrameChg chg="modGraphic">
          <ac:chgData name="Melissa Skilbeck" userId="7105319b-0ef3-4d09-8aef-90854e53b577" providerId="ADAL" clId="{40223B07-DB52-4982-B6C8-2B6FC122863C}" dt="2023-09-07T07:15:37.198" v="680" actId="20577"/>
          <ac:graphicFrameMkLst>
            <pc:docMk/>
            <pc:sldMk cId="1653427532" sldId="9200"/>
            <ac:graphicFrameMk id="7" creationId="{4AF0CD9B-6EAB-5E6A-8677-0547CBF69F3A}"/>
          </ac:graphicFrameMkLst>
        </pc:graphicFrameChg>
      </pc:sldChg>
      <pc:sldChg chg="modSp mod">
        <pc:chgData name="Melissa Skilbeck" userId="7105319b-0ef3-4d09-8aef-90854e53b577" providerId="ADAL" clId="{40223B07-DB52-4982-B6C8-2B6FC122863C}" dt="2023-09-15T02:26:32.466" v="865" actId="313"/>
        <pc:sldMkLst>
          <pc:docMk/>
          <pc:sldMk cId="914526841" sldId="9205"/>
        </pc:sldMkLst>
        <pc:spChg chg="mod">
          <ac:chgData name="Melissa Skilbeck" userId="7105319b-0ef3-4d09-8aef-90854e53b577" providerId="ADAL" clId="{40223B07-DB52-4982-B6C8-2B6FC122863C}" dt="2023-09-15T02:24:23.690" v="864" actId="20577"/>
          <ac:spMkLst>
            <pc:docMk/>
            <pc:sldMk cId="914526841" sldId="9205"/>
            <ac:spMk id="38" creationId="{98127161-8995-FF1C-0567-F406BDC63B23}"/>
          </ac:spMkLst>
        </pc:spChg>
        <pc:spChg chg="mod">
          <ac:chgData name="Melissa Skilbeck" userId="7105319b-0ef3-4d09-8aef-90854e53b577" providerId="ADAL" clId="{40223B07-DB52-4982-B6C8-2B6FC122863C}" dt="2023-09-15T02:26:32.466" v="865" actId="313"/>
          <ac:spMkLst>
            <pc:docMk/>
            <pc:sldMk cId="914526841" sldId="9205"/>
            <ac:spMk id="46" creationId="{21903938-9927-C664-2827-4E994EF0C4A7}"/>
          </ac:spMkLst>
        </pc:spChg>
      </pc:sldChg>
      <pc:sldChg chg="del">
        <pc:chgData name="Melissa Skilbeck" userId="7105319b-0ef3-4d09-8aef-90854e53b577" providerId="ADAL" clId="{40223B07-DB52-4982-B6C8-2B6FC122863C}" dt="2023-09-07T07:13:31.963" v="657" actId="2696"/>
        <pc:sldMkLst>
          <pc:docMk/>
          <pc:sldMk cId="4275505855" sldId="9209"/>
        </pc:sldMkLst>
      </pc:sldChg>
      <pc:sldChg chg="del">
        <pc:chgData name="Melissa Skilbeck" userId="7105319b-0ef3-4d09-8aef-90854e53b577" providerId="ADAL" clId="{40223B07-DB52-4982-B6C8-2B6FC122863C}" dt="2023-09-07T07:13:31.963" v="657" actId="2696"/>
        <pc:sldMkLst>
          <pc:docMk/>
          <pc:sldMk cId="553600537" sldId="9210"/>
        </pc:sldMkLst>
      </pc:sldChg>
      <pc:sldChg chg="del">
        <pc:chgData name="Melissa Skilbeck" userId="7105319b-0ef3-4d09-8aef-90854e53b577" providerId="ADAL" clId="{40223B07-DB52-4982-B6C8-2B6FC122863C}" dt="2023-09-07T07:12:45.419" v="655" actId="2696"/>
        <pc:sldMkLst>
          <pc:docMk/>
          <pc:sldMk cId="743857101" sldId="9245"/>
        </pc:sldMkLst>
      </pc:sldChg>
      <pc:sldChg chg="del">
        <pc:chgData name="Melissa Skilbeck" userId="7105319b-0ef3-4d09-8aef-90854e53b577" providerId="ADAL" clId="{40223B07-DB52-4982-B6C8-2B6FC122863C}" dt="2023-09-07T07:11:25.338" v="647" actId="2696"/>
        <pc:sldMkLst>
          <pc:docMk/>
          <pc:sldMk cId="1278825299" sldId="9259"/>
        </pc:sldMkLst>
      </pc:sldChg>
      <pc:sldChg chg="del">
        <pc:chgData name="Melissa Skilbeck" userId="7105319b-0ef3-4d09-8aef-90854e53b577" providerId="ADAL" clId="{40223B07-DB52-4982-B6C8-2B6FC122863C}" dt="2023-09-07T07:13:25.379" v="656" actId="2696"/>
        <pc:sldMkLst>
          <pc:docMk/>
          <pc:sldMk cId="4054569135" sldId="9267"/>
        </pc:sldMkLst>
      </pc:sldChg>
      <pc:sldChg chg="del">
        <pc:chgData name="Melissa Skilbeck" userId="7105319b-0ef3-4d09-8aef-90854e53b577" providerId="ADAL" clId="{40223B07-DB52-4982-B6C8-2B6FC122863C}" dt="2023-09-07T07:13:25.379" v="656" actId="2696"/>
        <pc:sldMkLst>
          <pc:docMk/>
          <pc:sldMk cId="3750101742" sldId="9268"/>
        </pc:sldMkLst>
      </pc:sldChg>
      <pc:sldChg chg="del">
        <pc:chgData name="Melissa Skilbeck" userId="7105319b-0ef3-4d09-8aef-90854e53b577" providerId="ADAL" clId="{40223B07-DB52-4982-B6C8-2B6FC122863C}" dt="2023-09-07T07:11:46.081" v="649" actId="2696"/>
        <pc:sldMkLst>
          <pc:docMk/>
          <pc:sldMk cId="4008582113" sldId="9279"/>
        </pc:sldMkLst>
      </pc:sldChg>
      <pc:sldChg chg="del">
        <pc:chgData name="Melissa Skilbeck" userId="7105319b-0ef3-4d09-8aef-90854e53b577" providerId="ADAL" clId="{40223B07-DB52-4982-B6C8-2B6FC122863C}" dt="2023-09-07T07:11:46.081" v="649" actId="2696"/>
        <pc:sldMkLst>
          <pc:docMk/>
          <pc:sldMk cId="1406061667" sldId="9280"/>
        </pc:sldMkLst>
      </pc:sldChg>
      <pc:sldChg chg="del">
        <pc:chgData name="Melissa Skilbeck" userId="7105319b-0ef3-4d09-8aef-90854e53b577" providerId="ADAL" clId="{40223B07-DB52-4982-B6C8-2B6FC122863C}" dt="2023-09-07T07:11:46.081" v="649" actId="2696"/>
        <pc:sldMkLst>
          <pc:docMk/>
          <pc:sldMk cId="284349365" sldId="9281"/>
        </pc:sldMkLst>
      </pc:sldChg>
      <pc:sldChg chg="del">
        <pc:chgData name="Melissa Skilbeck" userId="7105319b-0ef3-4d09-8aef-90854e53b577" providerId="ADAL" clId="{40223B07-DB52-4982-B6C8-2B6FC122863C}" dt="2023-09-07T07:11:56.731" v="650" actId="2696"/>
        <pc:sldMkLst>
          <pc:docMk/>
          <pc:sldMk cId="2111285594" sldId="9282"/>
        </pc:sldMkLst>
      </pc:sldChg>
      <pc:sldChg chg="del">
        <pc:chgData name="Melissa Skilbeck" userId="7105319b-0ef3-4d09-8aef-90854e53b577" providerId="ADAL" clId="{40223B07-DB52-4982-B6C8-2B6FC122863C}" dt="2023-09-07T07:11:56.731" v="650" actId="2696"/>
        <pc:sldMkLst>
          <pc:docMk/>
          <pc:sldMk cId="1954537369" sldId="9283"/>
        </pc:sldMkLst>
      </pc:sldChg>
      <pc:sldChg chg="del">
        <pc:chgData name="Melissa Skilbeck" userId="7105319b-0ef3-4d09-8aef-90854e53b577" providerId="ADAL" clId="{40223B07-DB52-4982-B6C8-2B6FC122863C}" dt="2023-09-07T07:12:07.747" v="652" actId="2696"/>
        <pc:sldMkLst>
          <pc:docMk/>
          <pc:sldMk cId="561122986" sldId="9297"/>
        </pc:sldMkLst>
      </pc:sldChg>
      <pc:sldChg chg="del">
        <pc:chgData name="Melissa Skilbeck" userId="7105319b-0ef3-4d09-8aef-90854e53b577" providerId="ADAL" clId="{40223B07-DB52-4982-B6C8-2B6FC122863C}" dt="2023-09-07T07:12:07.747" v="652" actId="2696"/>
        <pc:sldMkLst>
          <pc:docMk/>
          <pc:sldMk cId="2918872237" sldId="9298"/>
        </pc:sldMkLst>
      </pc:sldChg>
      <pc:sldChg chg="del">
        <pc:chgData name="Melissa Skilbeck" userId="7105319b-0ef3-4d09-8aef-90854e53b577" providerId="ADAL" clId="{40223B07-DB52-4982-B6C8-2B6FC122863C}" dt="2023-09-07T07:12:07.747" v="652" actId="2696"/>
        <pc:sldMkLst>
          <pc:docMk/>
          <pc:sldMk cId="319837636" sldId="9299"/>
        </pc:sldMkLst>
      </pc:sldChg>
      <pc:sldChg chg="del">
        <pc:chgData name="Melissa Skilbeck" userId="7105319b-0ef3-4d09-8aef-90854e53b577" providerId="ADAL" clId="{40223B07-DB52-4982-B6C8-2B6FC122863C}" dt="2023-09-07T07:12:11.581" v="653" actId="2696"/>
        <pc:sldMkLst>
          <pc:docMk/>
          <pc:sldMk cId="3743331086" sldId="9300"/>
        </pc:sldMkLst>
      </pc:sldChg>
      <pc:sldChg chg="modSp mod">
        <pc:chgData name="Melissa Skilbeck" userId="7105319b-0ef3-4d09-8aef-90854e53b577" providerId="ADAL" clId="{40223B07-DB52-4982-B6C8-2B6FC122863C}" dt="2023-09-07T07:22:58.948" v="759" actId="313"/>
        <pc:sldMkLst>
          <pc:docMk/>
          <pc:sldMk cId="3808145576" sldId="9307"/>
        </pc:sldMkLst>
        <pc:spChg chg="mod">
          <ac:chgData name="Melissa Skilbeck" userId="7105319b-0ef3-4d09-8aef-90854e53b577" providerId="ADAL" clId="{40223B07-DB52-4982-B6C8-2B6FC122863C}" dt="2023-09-07T07:22:58.948" v="759" actId="313"/>
          <ac:spMkLst>
            <pc:docMk/>
            <pc:sldMk cId="3808145576" sldId="9307"/>
            <ac:spMk id="10" creationId="{BA77EF6D-794F-0CBE-FF61-27A3BF479F29}"/>
          </ac:spMkLst>
        </pc:spChg>
        <pc:graphicFrameChg chg="modGraphic">
          <ac:chgData name="Melissa Skilbeck" userId="7105319b-0ef3-4d09-8aef-90854e53b577" providerId="ADAL" clId="{40223B07-DB52-4982-B6C8-2B6FC122863C}" dt="2023-09-07T07:18:02.186" v="752" actId="20577"/>
          <ac:graphicFrameMkLst>
            <pc:docMk/>
            <pc:sldMk cId="3808145576" sldId="9307"/>
            <ac:graphicFrameMk id="13" creationId="{97A7748C-4229-3DEC-2599-DA26B10A0EA9}"/>
          </ac:graphicFrameMkLst>
        </pc:graphicFrameChg>
      </pc:sldChg>
      <pc:sldChg chg="modSp mod">
        <pc:chgData name="Melissa Skilbeck" userId="7105319b-0ef3-4d09-8aef-90854e53b577" providerId="ADAL" clId="{40223B07-DB52-4982-B6C8-2B6FC122863C}" dt="2023-09-08T06:15:12.082" v="794" actId="2062"/>
        <pc:sldMkLst>
          <pc:docMk/>
          <pc:sldMk cId="3588031507" sldId="9310"/>
        </pc:sldMkLst>
        <pc:spChg chg="mod">
          <ac:chgData name="Melissa Skilbeck" userId="7105319b-0ef3-4d09-8aef-90854e53b577" providerId="ADAL" clId="{40223B07-DB52-4982-B6C8-2B6FC122863C}" dt="2023-09-07T07:18:12.110" v="755" actId="6549"/>
          <ac:spMkLst>
            <pc:docMk/>
            <pc:sldMk cId="3588031507" sldId="9310"/>
            <ac:spMk id="11" creationId="{795B78B1-0F47-45B9-014C-A52C24B57C78}"/>
          </ac:spMkLst>
        </pc:spChg>
        <pc:graphicFrameChg chg="modGraphic">
          <ac:chgData name="Melissa Skilbeck" userId="7105319b-0ef3-4d09-8aef-90854e53b577" providerId="ADAL" clId="{40223B07-DB52-4982-B6C8-2B6FC122863C}" dt="2023-09-08T06:15:12.082" v="794" actId="2062"/>
          <ac:graphicFrameMkLst>
            <pc:docMk/>
            <pc:sldMk cId="3588031507" sldId="9310"/>
            <ac:graphicFrameMk id="8" creationId="{E30F1AF0-2A97-0FE1-71BB-308A22A86C16}"/>
          </ac:graphicFrameMkLst>
        </pc:graphicFrameChg>
      </pc:sldChg>
      <pc:sldChg chg="delSp modSp del mod">
        <pc:chgData name="Melissa Skilbeck" userId="7105319b-0ef3-4d09-8aef-90854e53b577" providerId="ADAL" clId="{40223B07-DB52-4982-B6C8-2B6FC122863C}" dt="2023-09-07T07:04:05.792" v="510" actId="2696"/>
        <pc:sldMkLst>
          <pc:docMk/>
          <pc:sldMk cId="231720557" sldId="9316"/>
        </pc:sldMkLst>
        <pc:spChg chg="del">
          <ac:chgData name="Melissa Skilbeck" userId="7105319b-0ef3-4d09-8aef-90854e53b577" providerId="ADAL" clId="{40223B07-DB52-4982-B6C8-2B6FC122863C}" dt="2023-09-07T05:47:03.572" v="103" actId="478"/>
          <ac:spMkLst>
            <pc:docMk/>
            <pc:sldMk cId="231720557" sldId="9316"/>
            <ac:spMk id="2" creationId="{7E9AB894-1838-9F7A-EEF8-2B49B6E548F7}"/>
          </ac:spMkLst>
        </pc:spChg>
        <pc:spChg chg="del">
          <ac:chgData name="Melissa Skilbeck" userId="7105319b-0ef3-4d09-8aef-90854e53b577" providerId="ADAL" clId="{40223B07-DB52-4982-B6C8-2B6FC122863C}" dt="2023-09-07T05:47:03.572" v="103" actId="478"/>
          <ac:spMkLst>
            <pc:docMk/>
            <pc:sldMk cId="231720557" sldId="9316"/>
            <ac:spMk id="6" creationId="{79D8133F-C4FE-B5C4-44CE-5DDA327199E2}"/>
          </ac:spMkLst>
        </pc:spChg>
        <pc:spChg chg="del">
          <ac:chgData name="Melissa Skilbeck" userId="7105319b-0ef3-4d09-8aef-90854e53b577" providerId="ADAL" clId="{40223B07-DB52-4982-B6C8-2B6FC122863C}" dt="2023-09-07T05:47:03.572" v="103" actId="478"/>
          <ac:spMkLst>
            <pc:docMk/>
            <pc:sldMk cId="231720557" sldId="9316"/>
            <ac:spMk id="8" creationId="{5D253547-C46D-F2E7-C0E2-590EBBD9128A}"/>
          </ac:spMkLst>
        </pc:spChg>
        <pc:spChg chg="mod">
          <ac:chgData name="Melissa Skilbeck" userId="7105319b-0ef3-4d09-8aef-90854e53b577" providerId="ADAL" clId="{40223B07-DB52-4982-B6C8-2B6FC122863C}" dt="2023-09-07T05:55:37.341" v="201" actId="6549"/>
          <ac:spMkLst>
            <pc:docMk/>
            <pc:sldMk cId="231720557" sldId="9316"/>
            <ac:spMk id="9" creationId="{C9E10821-FECD-21F5-DF90-1E80F52D47C7}"/>
          </ac:spMkLst>
        </pc:spChg>
        <pc:spChg chg="mod">
          <ac:chgData name="Melissa Skilbeck" userId="7105319b-0ef3-4d09-8aef-90854e53b577" providerId="ADAL" clId="{40223B07-DB52-4982-B6C8-2B6FC122863C}" dt="2023-09-07T05:56:01.514" v="202" actId="21"/>
          <ac:spMkLst>
            <pc:docMk/>
            <pc:sldMk cId="231720557" sldId="9316"/>
            <ac:spMk id="10" creationId="{BA77EF6D-794F-0CBE-FF61-27A3BF479F29}"/>
          </ac:spMkLst>
        </pc:spChg>
        <pc:spChg chg="del">
          <ac:chgData name="Melissa Skilbeck" userId="7105319b-0ef3-4d09-8aef-90854e53b577" providerId="ADAL" clId="{40223B07-DB52-4982-B6C8-2B6FC122863C}" dt="2023-09-07T05:47:03.572" v="103" actId="478"/>
          <ac:spMkLst>
            <pc:docMk/>
            <pc:sldMk cId="231720557" sldId="9316"/>
            <ac:spMk id="12" creationId="{049BB384-AB2A-3D93-433A-B19E6F334C31}"/>
          </ac:spMkLst>
        </pc:spChg>
        <pc:graphicFrameChg chg="del">
          <ac:chgData name="Melissa Skilbeck" userId="7105319b-0ef3-4d09-8aef-90854e53b577" providerId="ADAL" clId="{40223B07-DB52-4982-B6C8-2B6FC122863C}" dt="2023-09-07T05:47:03.572" v="103" actId="478"/>
          <ac:graphicFrameMkLst>
            <pc:docMk/>
            <pc:sldMk cId="231720557" sldId="9316"/>
            <ac:graphicFrameMk id="3" creationId="{F3F74D95-75DA-283B-8645-DB67DE53C68D}"/>
          </ac:graphicFrameMkLst>
        </pc:graphicFrameChg>
        <pc:graphicFrameChg chg="del">
          <ac:chgData name="Melissa Skilbeck" userId="7105319b-0ef3-4d09-8aef-90854e53b577" providerId="ADAL" clId="{40223B07-DB52-4982-B6C8-2B6FC122863C}" dt="2023-09-07T05:47:03.572" v="103" actId="478"/>
          <ac:graphicFrameMkLst>
            <pc:docMk/>
            <pc:sldMk cId="231720557" sldId="9316"/>
            <ac:graphicFrameMk id="7" creationId="{654571D8-BDB2-C296-53DE-31E5BF9AFECC}"/>
          </ac:graphicFrameMkLst>
        </pc:graphicFrameChg>
      </pc:sldChg>
      <pc:sldChg chg="addSp modSp mod">
        <pc:chgData name="Melissa Skilbeck" userId="7105319b-0ef3-4d09-8aef-90854e53b577" providerId="ADAL" clId="{40223B07-DB52-4982-B6C8-2B6FC122863C}" dt="2023-09-08T06:16:38.190" v="800" actId="20577"/>
        <pc:sldMkLst>
          <pc:docMk/>
          <pc:sldMk cId="2651441628" sldId="9317"/>
        </pc:sldMkLst>
        <pc:spChg chg="mod">
          <ac:chgData name="Melissa Skilbeck" userId="7105319b-0ef3-4d09-8aef-90854e53b577" providerId="ADAL" clId="{40223B07-DB52-4982-B6C8-2B6FC122863C}" dt="2023-09-07T07:04:26.480" v="512" actId="20577"/>
          <ac:spMkLst>
            <pc:docMk/>
            <pc:sldMk cId="2651441628" sldId="9317"/>
            <ac:spMk id="3" creationId="{33E21F75-7A7A-DDBD-7F60-2DE243912E99}"/>
          </ac:spMkLst>
        </pc:spChg>
        <pc:spChg chg="mod">
          <ac:chgData name="Melissa Skilbeck" userId="7105319b-0ef3-4d09-8aef-90854e53b577" providerId="ADAL" clId="{40223B07-DB52-4982-B6C8-2B6FC122863C}" dt="2023-09-07T05:52:35.519" v="151" actId="14100"/>
          <ac:spMkLst>
            <pc:docMk/>
            <pc:sldMk cId="2651441628" sldId="9317"/>
            <ac:spMk id="6" creationId="{531EDD75-7880-FCC4-AB99-6A75419B624D}"/>
          </ac:spMkLst>
        </pc:spChg>
        <pc:spChg chg="add mod">
          <ac:chgData name="Melissa Skilbeck" userId="7105319b-0ef3-4d09-8aef-90854e53b577" providerId="ADAL" clId="{40223B07-DB52-4982-B6C8-2B6FC122863C}" dt="2023-09-08T06:16:38.190" v="800" actId="20577"/>
          <ac:spMkLst>
            <pc:docMk/>
            <pc:sldMk cId="2651441628" sldId="9317"/>
            <ac:spMk id="7" creationId="{2EECE591-5D72-3C17-289D-CA5818822924}"/>
          </ac:spMkLst>
        </pc:spChg>
        <pc:spChg chg="add mod">
          <ac:chgData name="Melissa Skilbeck" userId="7105319b-0ef3-4d09-8aef-90854e53b577" providerId="ADAL" clId="{40223B07-DB52-4982-B6C8-2B6FC122863C}" dt="2023-09-07T07:00:42.368" v="310" actId="14100"/>
          <ac:spMkLst>
            <pc:docMk/>
            <pc:sldMk cId="2651441628" sldId="9317"/>
            <ac:spMk id="8" creationId="{D36357E0-176A-BAC6-699E-CEE312024F0B}"/>
          </ac:spMkLst>
        </pc:spChg>
        <pc:spChg chg="mod">
          <ac:chgData name="Melissa Skilbeck" userId="7105319b-0ef3-4d09-8aef-90854e53b577" providerId="ADAL" clId="{40223B07-DB52-4982-B6C8-2B6FC122863C}" dt="2023-09-07T07:04:02.458" v="509" actId="20577"/>
          <ac:spMkLst>
            <pc:docMk/>
            <pc:sldMk cId="2651441628" sldId="9317"/>
            <ac:spMk id="9" creationId="{C9E10821-FECD-21F5-DF90-1E80F52D47C7}"/>
          </ac:spMkLst>
        </pc:spChg>
        <pc:spChg chg="mod">
          <ac:chgData name="Melissa Skilbeck" userId="7105319b-0ef3-4d09-8aef-90854e53b577" providerId="ADAL" clId="{40223B07-DB52-4982-B6C8-2B6FC122863C}" dt="2023-09-07T05:58:11.665" v="211" actId="21"/>
          <ac:spMkLst>
            <pc:docMk/>
            <pc:sldMk cId="2651441628" sldId="9317"/>
            <ac:spMk id="10" creationId="{BA77EF6D-794F-0CBE-FF61-27A3BF479F29}"/>
          </ac:spMkLst>
        </pc:spChg>
        <pc:spChg chg="mod">
          <ac:chgData name="Melissa Skilbeck" userId="7105319b-0ef3-4d09-8aef-90854e53b577" providerId="ADAL" clId="{40223B07-DB52-4982-B6C8-2B6FC122863C}" dt="2023-09-07T06:59:01.846" v="219" actId="1076"/>
          <ac:spMkLst>
            <pc:docMk/>
            <pc:sldMk cId="2651441628" sldId="9317"/>
            <ac:spMk id="17" creationId="{F69C36EA-94BB-E363-F013-4613F0D78692}"/>
          </ac:spMkLst>
        </pc:spChg>
        <pc:spChg chg="mod">
          <ac:chgData name="Melissa Skilbeck" userId="7105319b-0ef3-4d09-8aef-90854e53b577" providerId="ADAL" clId="{40223B07-DB52-4982-B6C8-2B6FC122863C}" dt="2023-09-07T06:59:26.947" v="229" actId="1035"/>
          <ac:spMkLst>
            <pc:docMk/>
            <pc:sldMk cId="2651441628" sldId="9317"/>
            <ac:spMk id="20" creationId="{95058A1B-9B95-141D-613F-8424515A2CCB}"/>
          </ac:spMkLst>
        </pc:spChg>
        <pc:graphicFrameChg chg="mod modGraphic">
          <ac:chgData name="Melissa Skilbeck" userId="7105319b-0ef3-4d09-8aef-90854e53b577" providerId="ADAL" clId="{40223B07-DB52-4982-B6C8-2B6FC122863C}" dt="2023-09-07T06:59:50.479" v="266" actId="1036"/>
          <ac:graphicFrameMkLst>
            <pc:docMk/>
            <pc:sldMk cId="2651441628" sldId="9317"/>
            <ac:graphicFrameMk id="2" creationId="{B60D121D-2BAD-479D-BD32-242E42AD1D58}"/>
          </ac:graphicFrameMkLst>
        </pc:graphicFrameChg>
        <pc:graphicFrameChg chg="mod">
          <ac:chgData name="Melissa Skilbeck" userId="7105319b-0ef3-4d09-8aef-90854e53b577" providerId="ADAL" clId="{40223B07-DB52-4982-B6C8-2B6FC122863C}" dt="2023-09-07T06:59:01.846" v="219" actId="1076"/>
          <ac:graphicFrameMkLst>
            <pc:docMk/>
            <pc:sldMk cId="2651441628" sldId="9317"/>
            <ac:graphicFrameMk id="11" creationId="{7CC7AED2-10CE-01C1-4030-33B270D5EFC0}"/>
          </ac:graphicFrameMkLst>
        </pc:graphicFrameChg>
        <pc:graphicFrameChg chg="mod modGraphic">
          <ac:chgData name="Melissa Skilbeck" userId="7105319b-0ef3-4d09-8aef-90854e53b577" providerId="ADAL" clId="{40223B07-DB52-4982-B6C8-2B6FC122863C}" dt="2023-09-07T07:03:49.398" v="507" actId="1036"/>
          <ac:graphicFrameMkLst>
            <pc:docMk/>
            <pc:sldMk cId="2651441628" sldId="9317"/>
            <ac:graphicFrameMk id="19" creationId="{7EFFCADF-4E86-8C13-C567-9F715CC2E3FF}"/>
          </ac:graphicFrameMkLst>
        </pc:graphicFrameChg>
      </pc:sldChg>
      <pc:sldChg chg="modSp mod">
        <pc:chgData name="Melissa Skilbeck" userId="7105319b-0ef3-4d09-8aef-90854e53b577" providerId="ADAL" clId="{40223B07-DB52-4982-B6C8-2B6FC122863C}" dt="2023-09-07T07:22:59.955" v="760" actId="313"/>
        <pc:sldMkLst>
          <pc:docMk/>
          <pc:sldMk cId="2614761268" sldId="9318"/>
        </pc:sldMkLst>
        <pc:spChg chg="mod">
          <ac:chgData name="Melissa Skilbeck" userId="7105319b-0ef3-4d09-8aef-90854e53b577" providerId="ADAL" clId="{40223B07-DB52-4982-B6C8-2B6FC122863C}" dt="2023-09-07T07:22:59.955" v="760" actId="313"/>
          <ac:spMkLst>
            <pc:docMk/>
            <pc:sldMk cId="2614761268" sldId="9318"/>
            <ac:spMk id="10" creationId="{BA77EF6D-794F-0CBE-FF61-27A3BF479F29}"/>
          </ac:spMkLst>
        </pc:spChg>
      </pc:sldChg>
      <pc:sldChg chg="del">
        <pc:chgData name="Melissa Skilbeck" userId="7105319b-0ef3-4d09-8aef-90854e53b577" providerId="ADAL" clId="{40223B07-DB52-4982-B6C8-2B6FC122863C}" dt="2023-09-07T07:11:56.731" v="650" actId="2696"/>
        <pc:sldMkLst>
          <pc:docMk/>
          <pc:sldMk cId="3261445816" sldId="9319"/>
        </pc:sldMkLst>
      </pc:sldChg>
      <pc:sldChg chg="del">
        <pc:chgData name="Melissa Skilbeck" userId="7105319b-0ef3-4d09-8aef-90854e53b577" providerId="ADAL" clId="{40223B07-DB52-4982-B6C8-2B6FC122863C}" dt="2023-09-07T07:11:56.731" v="650" actId="2696"/>
        <pc:sldMkLst>
          <pc:docMk/>
          <pc:sldMk cId="6385078" sldId="9320"/>
        </pc:sldMkLst>
      </pc:sldChg>
      <pc:sldChg chg="del">
        <pc:chgData name="Melissa Skilbeck" userId="7105319b-0ef3-4d09-8aef-90854e53b577" providerId="ADAL" clId="{40223B07-DB52-4982-B6C8-2B6FC122863C}" dt="2023-09-07T07:11:56.731" v="650" actId="2696"/>
        <pc:sldMkLst>
          <pc:docMk/>
          <pc:sldMk cId="3199587222" sldId="9321"/>
        </pc:sldMkLst>
      </pc:sldChg>
      <pc:sldChg chg="del">
        <pc:chgData name="Melissa Skilbeck" userId="7105319b-0ef3-4d09-8aef-90854e53b577" providerId="ADAL" clId="{40223B07-DB52-4982-B6C8-2B6FC122863C}" dt="2023-09-07T07:11:56.731" v="650" actId="2696"/>
        <pc:sldMkLst>
          <pc:docMk/>
          <pc:sldMk cId="3142127211" sldId="9322"/>
        </pc:sldMkLst>
      </pc:sldChg>
      <pc:sldChg chg="del">
        <pc:chgData name="Melissa Skilbeck" userId="7105319b-0ef3-4d09-8aef-90854e53b577" providerId="ADAL" clId="{40223B07-DB52-4982-B6C8-2B6FC122863C}" dt="2023-09-07T07:11:59.723" v="651" actId="2696"/>
        <pc:sldMkLst>
          <pc:docMk/>
          <pc:sldMk cId="4042594956" sldId="9324"/>
        </pc:sldMkLst>
      </pc:sldChg>
      <pc:sldChg chg="modSp mod">
        <pc:chgData name="Melissa Skilbeck" userId="7105319b-0ef3-4d09-8aef-90854e53b577" providerId="ADAL" clId="{40223B07-DB52-4982-B6C8-2B6FC122863C}" dt="2023-09-08T06:12:22.819" v="764" actId="1076"/>
        <pc:sldMkLst>
          <pc:docMk/>
          <pc:sldMk cId="3313378122" sldId="9330"/>
        </pc:sldMkLst>
        <pc:spChg chg="mod">
          <ac:chgData name="Melissa Skilbeck" userId="7105319b-0ef3-4d09-8aef-90854e53b577" providerId="ADAL" clId="{40223B07-DB52-4982-B6C8-2B6FC122863C}" dt="2023-09-07T07:17:23.797" v="727" actId="20577"/>
          <ac:spMkLst>
            <pc:docMk/>
            <pc:sldMk cId="3313378122" sldId="9330"/>
            <ac:spMk id="6" creationId="{E5ECE1FB-574B-7951-6C14-6DA0DCE7A31C}"/>
          </ac:spMkLst>
        </pc:spChg>
        <pc:graphicFrameChg chg="mod">
          <ac:chgData name="Melissa Skilbeck" userId="7105319b-0ef3-4d09-8aef-90854e53b577" providerId="ADAL" clId="{40223B07-DB52-4982-B6C8-2B6FC122863C}" dt="2023-09-08T06:12:22.819" v="764" actId="1076"/>
          <ac:graphicFrameMkLst>
            <pc:docMk/>
            <pc:sldMk cId="3313378122" sldId="9330"/>
            <ac:graphicFrameMk id="5" creationId="{8C222BC4-604C-A739-1CED-ECFD97734D0F}"/>
          </ac:graphicFrameMkLst>
        </pc:graphicFrameChg>
      </pc:sldChg>
      <pc:sldChg chg="modSp mod">
        <pc:chgData name="Melissa Skilbeck" userId="7105319b-0ef3-4d09-8aef-90854e53b577" providerId="ADAL" clId="{40223B07-DB52-4982-B6C8-2B6FC122863C}" dt="2023-09-07T07:10:26.049" v="646" actId="1036"/>
        <pc:sldMkLst>
          <pc:docMk/>
          <pc:sldMk cId="2421682809" sldId="9341"/>
        </pc:sldMkLst>
        <pc:spChg chg="mod">
          <ac:chgData name="Melissa Skilbeck" userId="7105319b-0ef3-4d09-8aef-90854e53b577" providerId="ADAL" clId="{40223B07-DB52-4982-B6C8-2B6FC122863C}" dt="2023-09-07T07:10:26.049" v="646" actId="1036"/>
          <ac:spMkLst>
            <pc:docMk/>
            <pc:sldMk cId="2421682809" sldId="9341"/>
            <ac:spMk id="6" creationId="{26C9869E-ABC5-A6C8-6CA1-570610E65B33}"/>
          </ac:spMkLst>
        </pc:spChg>
        <pc:spChg chg="mod">
          <ac:chgData name="Melissa Skilbeck" userId="7105319b-0ef3-4d09-8aef-90854e53b577" providerId="ADAL" clId="{40223B07-DB52-4982-B6C8-2B6FC122863C}" dt="2023-09-07T07:10:26.049" v="646" actId="1036"/>
          <ac:spMkLst>
            <pc:docMk/>
            <pc:sldMk cId="2421682809" sldId="9341"/>
            <ac:spMk id="7" creationId="{68534E41-CFB3-A511-C679-36AB116A4D13}"/>
          </ac:spMkLst>
        </pc:spChg>
        <pc:spChg chg="mod">
          <ac:chgData name="Melissa Skilbeck" userId="7105319b-0ef3-4d09-8aef-90854e53b577" providerId="ADAL" clId="{40223B07-DB52-4982-B6C8-2B6FC122863C}" dt="2023-09-07T07:10:14.965" v="625" actId="20577"/>
          <ac:spMkLst>
            <pc:docMk/>
            <pc:sldMk cId="2421682809" sldId="9341"/>
            <ac:spMk id="11" creationId="{00010491-96DD-6F1A-827F-48CC9FA87BAC}"/>
          </ac:spMkLst>
        </pc:spChg>
        <pc:spChg chg="mod">
          <ac:chgData name="Melissa Skilbeck" userId="7105319b-0ef3-4d09-8aef-90854e53b577" providerId="ADAL" clId="{40223B07-DB52-4982-B6C8-2B6FC122863C}" dt="2023-09-07T07:08:53.637" v="603" actId="20577"/>
          <ac:spMkLst>
            <pc:docMk/>
            <pc:sldMk cId="2421682809" sldId="9341"/>
            <ac:spMk id="12" creationId="{C346EC70-3298-7655-C803-5F5F6A2F918A}"/>
          </ac:spMkLst>
        </pc:spChg>
        <pc:graphicFrameChg chg="mod modGraphic">
          <ac:chgData name="Melissa Skilbeck" userId="7105319b-0ef3-4d09-8aef-90854e53b577" providerId="ADAL" clId="{40223B07-DB52-4982-B6C8-2B6FC122863C}" dt="2023-09-07T07:10:26.049" v="646" actId="1036"/>
          <ac:graphicFrameMkLst>
            <pc:docMk/>
            <pc:sldMk cId="2421682809" sldId="9341"/>
            <ac:graphicFrameMk id="2" creationId="{A44C0AB8-9CD6-77A7-6B27-A8554470E8CC}"/>
          </ac:graphicFrameMkLst>
        </pc:graphicFrameChg>
      </pc:sldChg>
      <pc:sldChg chg="modSp mod">
        <pc:chgData name="Melissa Skilbeck" userId="7105319b-0ef3-4d09-8aef-90854e53b577" providerId="ADAL" clId="{40223B07-DB52-4982-B6C8-2B6FC122863C}" dt="2023-09-07T07:19:40.714" v="758" actId="6549"/>
        <pc:sldMkLst>
          <pc:docMk/>
          <pc:sldMk cId="3403269215" sldId="9343"/>
        </pc:sldMkLst>
        <pc:spChg chg="mod">
          <ac:chgData name="Melissa Skilbeck" userId="7105319b-0ef3-4d09-8aef-90854e53b577" providerId="ADAL" clId="{40223B07-DB52-4982-B6C8-2B6FC122863C}" dt="2023-09-07T07:19:40.714" v="758" actId="6549"/>
          <ac:spMkLst>
            <pc:docMk/>
            <pc:sldMk cId="3403269215" sldId="9343"/>
            <ac:spMk id="11" creationId="{00010491-96DD-6F1A-827F-48CC9FA87BAC}"/>
          </ac:spMkLst>
        </pc:spChg>
      </pc:sldChg>
      <pc:sldChg chg="modSp mod">
        <pc:chgData name="Melissa Skilbeck" userId="7105319b-0ef3-4d09-8aef-90854e53b577" providerId="ADAL" clId="{40223B07-DB52-4982-B6C8-2B6FC122863C}" dt="2023-09-08T06:18:46.940" v="801" actId="20577"/>
        <pc:sldMkLst>
          <pc:docMk/>
          <pc:sldMk cId="3156822825" sldId="9348"/>
        </pc:sldMkLst>
        <pc:spChg chg="mod">
          <ac:chgData name="Melissa Skilbeck" userId="7105319b-0ef3-4d09-8aef-90854e53b577" providerId="ADAL" clId="{40223B07-DB52-4982-B6C8-2B6FC122863C}" dt="2023-09-08T06:18:46.940" v="801" actId="20577"/>
          <ac:spMkLst>
            <pc:docMk/>
            <pc:sldMk cId="3156822825" sldId="9348"/>
            <ac:spMk id="6" creationId="{B62A20CC-A4C7-3D25-46B2-EEB5A112941D}"/>
          </ac:spMkLst>
        </pc:spChg>
      </pc:sldChg>
      <pc:sldChg chg="modSp mod">
        <pc:chgData name="Melissa Skilbeck" userId="7105319b-0ef3-4d09-8aef-90854e53b577" providerId="ADAL" clId="{40223B07-DB52-4982-B6C8-2B6FC122863C}" dt="2023-09-15T02:22:43.556" v="823" actId="20577"/>
        <pc:sldMkLst>
          <pc:docMk/>
          <pc:sldMk cId="396141008" sldId="9349"/>
        </pc:sldMkLst>
        <pc:graphicFrameChg chg="modGraphic">
          <ac:chgData name="Melissa Skilbeck" userId="7105319b-0ef3-4d09-8aef-90854e53b577" providerId="ADAL" clId="{40223B07-DB52-4982-B6C8-2B6FC122863C}" dt="2023-09-15T02:22:43.556" v="823" actId="20577"/>
          <ac:graphicFrameMkLst>
            <pc:docMk/>
            <pc:sldMk cId="396141008" sldId="9349"/>
            <ac:graphicFrameMk id="3" creationId="{87DB7A41-5CA4-0941-DB5F-CA8FDDC6DB0B}"/>
          </ac:graphicFrameMkLst>
        </pc:graphicFrameChg>
      </pc:sldChg>
      <pc:sldChg chg="modSp mod">
        <pc:chgData name="Melissa Skilbeck" userId="7105319b-0ef3-4d09-8aef-90854e53b577" providerId="ADAL" clId="{40223B07-DB52-4982-B6C8-2B6FC122863C}" dt="2023-09-07T07:16:27.177" v="716" actId="20577"/>
        <pc:sldMkLst>
          <pc:docMk/>
          <pc:sldMk cId="1394173159" sldId="9350"/>
        </pc:sldMkLst>
        <pc:graphicFrameChg chg="modGraphic">
          <ac:chgData name="Melissa Skilbeck" userId="7105319b-0ef3-4d09-8aef-90854e53b577" providerId="ADAL" clId="{40223B07-DB52-4982-B6C8-2B6FC122863C}" dt="2023-09-07T07:16:27.177" v="716" actId="20577"/>
          <ac:graphicFrameMkLst>
            <pc:docMk/>
            <pc:sldMk cId="1394173159" sldId="9350"/>
            <ac:graphicFrameMk id="7" creationId="{4AF0CD9B-6EAB-5E6A-8677-0547CBF69F3A}"/>
          </ac:graphicFrameMkLst>
        </pc:graphicFrameChg>
      </pc:sldChg>
      <pc:sldChg chg="del">
        <pc:chgData name="Melissa Skilbeck" userId="7105319b-0ef3-4d09-8aef-90854e53b577" providerId="ADAL" clId="{40223B07-DB52-4982-B6C8-2B6FC122863C}" dt="2023-09-07T07:11:34.073" v="648" actId="2696"/>
        <pc:sldMkLst>
          <pc:docMk/>
          <pc:sldMk cId="777192477" sldId="9351"/>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srgexpert-my.sharepoint.com/personal/mskilbeck_thinksapere_com/Documents/Desktop/BFCHA%20summary%20chart.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C:\Users\wli\Downloads\Data_All_230703_Responses\Evaluation%20of%20the%20Building%20Financial%20Capabilities%20in%20Housing%20Associations%20BFCHA%20program_Summary.xlsx" TargetMode="External"/><Relationship Id="rId2" Type="http://schemas.microsoft.com/office/2011/relationships/chartColorStyle" Target="colors11.xml"/><Relationship Id="rId1" Type="http://schemas.microsoft.com/office/2011/relationships/chartStyle" Target="style11.xml"/><Relationship Id="rId4" Type="http://schemas.openxmlformats.org/officeDocument/2006/relationships/chartUserShapes" Target="../drawings/drawing2.xml"/></Relationships>
</file>

<file path=ppt/charts/_rels/chart11.xml.rels><?xml version="1.0" encoding="UTF-8" standalone="yes"?>
<Relationships xmlns="http://schemas.openxmlformats.org/package/2006/relationships"><Relationship Id="rId3" Type="http://schemas.openxmlformats.org/officeDocument/2006/relationships/oleObject" Target="https://srgexpert.sharepoint.com/sites/Sapere/Consulting/Case/91003%20-%20BFCHA/Planning/Interview%20Questions%20&amp;%20CHA%20Survey%20Questions/Survey%20results/Evaluation%20of%20the%20Building%20Financial%20Capabilities%20in%20Housing%20Associations%20BFCHA%20" TargetMode="External"/><Relationship Id="rId2" Type="http://schemas.microsoft.com/office/2011/relationships/chartColorStyle" Target="colors12.xml"/><Relationship Id="rId1" Type="http://schemas.microsoft.com/office/2011/relationships/chartStyle" Target="style12.xml"/></Relationships>
</file>

<file path=ppt/charts/_rels/chart2.xml.rels><?xml version="1.0" encoding="UTF-8" standalone="yes"?>
<Relationships xmlns="http://schemas.openxmlformats.org/package/2006/relationships"><Relationship Id="rId3" Type="http://schemas.openxmlformats.org/officeDocument/2006/relationships/oleObject" Target="https://srgexpert.sharepoint.com/sites/Sapere/Consulting/Case/91003%20-%20BFCHA/Planning/Evaluation%20and%20Stakeholder%20Engagement%20Plan/Application%20data_Housing%20Agency%20Status%20and%20other%20stakeholders%20%5bSapere%5d%20-%20COMMERCIAL-IN-CONFIDENCE"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s://srgexpert.sharepoint.com/sites/Sapere/Consulting/Case/91003%20-%20BFCHA/Planning/Interview%20Questions%20&amp;%20CHA%20Survey%20Questions/Survey%20results/Evaluation%20of%20the%20Building%20Financial%20Capabilities%20in%20Housing%20Associations%20BFCHA%20" TargetMode="External"/><Relationship Id="rId2" Type="http://schemas.microsoft.com/office/2011/relationships/chartColorStyle" Target="colors4.xml"/><Relationship Id="rId1" Type="http://schemas.microsoft.com/office/2011/relationships/chartStyle" Target="style4.xml"/></Relationships>
</file>

<file path=ppt/charts/_rels/chart4.xml.rels><?xml version="1.0" encoding="UTF-8" standalone="yes"?>
<Relationships xmlns="http://schemas.openxmlformats.org/package/2006/relationships"><Relationship Id="rId3" Type="http://schemas.openxmlformats.org/officeDocument/2006/relationships/oleObject" Target="https://srgexpert.sharepoint.com/sites/Sapere/Consulting/Case/91003%20-%20BFCHA/Research/20230628HIST20_TCV_Fixed_Rate_Loans%20-%20month%20end%20rates.xlsx" TargetMode="External"/><Relationship Id="rId2" Type="http://schemas.microsoft.com/office/2011/relationships/chartColorStyle" Target="colors5.xml"/><Relationship Id="rId1" Type="http://schemas.microsoft.com/office/2011/relationships/chartStyle" Target="style5.xml"/></Relationships>
</file>

<file path=ppt/charts/_rels/chart5.xml.rels><?xml version="1.0" encoding="UTF-8" standalone="yes"?>
<Relationships xmlns="http://schemas.openxmlformats.org/package/2006/relationships"><Relationship Id="rId3" Type="http://schemas.openxmlformats.org/officeDocument/2006/relationships/oleObject" Target="https://srgexpert.sharepoint.com/sites/Sapere/Consulting/Case/91003%20-%20BFCHA/Planning/Interview%20Questions%20&amp;%20CHA%20Survey%20Questions/Survey%20results/Evaluation%20of%20the%20Building%20Financial%20Capabilities%20in%20Housing%20Associations%20BFCHA%20" TargetMode="External"/><Relationship Id="rId2" Type="http://schemas.microsoft.com/office/2011/relationships/chartColorStyle" Target="colors6.xml"/><Relationship Id="rId1" Type="http://schemas.microsoft.com/office/2011/relationships/chartStyle" Target="style6.xml"/></Relationships>
</file>

<file path=ppt/charts/_rels/chart6.xml.rels><?xml version="1.0" encoding="UTF-8" standalone="yes"?>
<Relationships xmlns="http://schemas.openxmlformats.org/package/2006/relationships"><Relationship Id="rId3" Type="http://schemas.openxmlformats.org/officeDocument/2006/relationships/oleObject" Target="https://srgexpert.sharepoint.com/sites/Sapere/Consulting/Case/91003%20-%20BFCHA/Planning/Interview%20Questions%20&amp;%20CHA%20Survey%20Questions/Survey%20results/Evaluation%20of%20the%20Building%20Financial%20Capabilities%20in%20Housing%20Associations%20BFCHA%20" TargetMode="External"/><Relationship Id="rId2" Type="http://schemas.microsoft.com/office/2011/relationships/chartColorStyle" Target="colors7.xml"/><Relationship Id="rId1" Type="http://schemas.microsoft.com/office/2011/relationships/chartStyle" Target="style7.xml"/></Relationships>
</file>

<file path=ppt/charts/_rels/chart7.xml.rels><?xml version="1.0" encoding="UTF-8" standalone="yes"?>
<Relationships xmlns="http://schemas.openxmlformats.org/package/2006/relationships"><Relationship Id="rId3" Type="http://schemas.openxmlformats.org/officeDocument/2006/relationships/oleObject" Target="https://srgexpert.sharepoint.com/sites/Sapere/Consulting/Case/91003%20-%20BFCHA/Planning/Interview%20Questions%20&amp;%20CHA%20Survey%20Questions/Survey%20results/Evaluation%20of%20the%20Building%20Financial%20Capabilities%20in%20Housing%20Associations%20BFCHA%20" TargetMode="External"/><Relationship Id="rId2" Type="http://schemas.microsoft.com/office/2011/relationships/chartColorStyle" Target="colors8.xml"/><Relationship Id="rId1" Type="http://schemas.microsoft.com/office/2011/relationships/chartStyle" Target="style8.xml"/></Relationships>
</file>

<file path=ppt/charts/_rels/chart8.xml.rels><?xml version="1.0" encoding="UTF-8" standalone="yes"?>
<Relationships xmlns="http://schemas.openxmlformats.org/package/2006/relationships"><Relationship Id="rId3" Type="http://schemas.openxmlformats.org/officeDocument/2006/relationships/oleObject" Target="https://srgexpert.sharepoint.com/sites/Sapere/Consulting/Case/91003%20-%20BFCHA/Planning/Interview%20Questions%20&amp;%20CHA%20Survey%20Questions/Survey%20results/Evaluation%20of%20the%20Building%20Financial%20Capabilities%20in%20Housing%20Associations%20BFCHA%20" TargetMode="External"/><Relationship Id="rId2" Type="http://schemas.microsoft.com/office/2011/relationships/chartColorStyle" Target="colors9.xml"/><Relationship Id="rId1" Type="http://schemas.microsoft.com/office/2011/relationships/chartStyle" Target="style9.xml"/></Relationships>
</file>

<file path=ppt/charts/_rels/chart9.xml.rels><?xml version="1.0" encoding="UTF-8" standalone="yes"?>
<Relationships xmlns="http://schemas.openxmlformats.org/package/2006/relationships"><Relationship Id="rId3" Type="http://schemas.openxmlformats.org/officeDocument/2006/relationships/oleObject" Target="https://srgexpert.sharepoint.com/sites/Sapere/Consulting/Case/91003%20-%20BFCHA/Planning/Evaluation%20and%20Stakeholder%20Engagement%20Plan/Application%20data_Housing%20Agency%20Status%20and%20other%20stakeholders%20%5bSapere%5d%20-%20COMMERCIAL-IN-CONFIDENCE" TargetMode="External"/><Relationship Id="rId2" Type="http://schemas.microsoft.com/office/2011/relationships/chartColorStyle" Target="colors10.xml"/><Relationship Id="rId1" Type="http://schemas.microsoft.com/office/2011/relationships/chartStyle" Target="style10.xml"/><Relationship Id="rId4" Type="http://schemas.openxmlformats.org/officeDocument/2006/relationships/chartUserShapes" Target="../drawings/drawing1.xml"/></Relationships>
</file>

<file path=ppt/charts/_rels/chartEx1.xml.rels><?xml version="1.0" encoding="UTF-8" standalone="yes"?>
<Relationships xmlns="http://schemas.openxmlformats.org/package/2006/relationships"><Relationship Id="rId3" Type="http://schemas.microsoft.com/office/2011/relationships/chartColorStyle" Target="colors3.xml"/><Relationship Id="rId2" Type="http://schemas.microsoft.com/office/2011/relationships/chartStyle" Target="style3.xml"/><Relationship Id="rId1" Type="http://schemas.openxmlformats.org/officeDocument/2006/relationships/oleObject" Target="https://srgexpert.sharepoint.com/sites/Sapere/Consulting/Case/91003%20-%20BFCHA/Research/DTF%20background%20docs/10.%20&amp;%2011.%20Details%20of%20participants%20and%20Credit%20Assessment%20examples/FSAH%20borrower%20and%20loan%20overview.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200" b="1" i="0" baseline="0">
                <a:solidFill>
                  <a:schemeClr val="accent2"/>
                </a:solidFill>
                <a:effectLst/>
              </a:rPr>
              <a:t>Dominance of large CHAs in BFCHA loans</a:t>
            </a:r>
            <a:endParaRPr lang="en-AU" sz="1200" b="1">
              <a:solidFill>
                <a:schemeClr val="accent2"/>
              </a:solidFill>
              <a:effectLst/>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percentStacked"/>
        <c:varyColors val="0"/>
        <c:ser>
          <c:idx val="0"/>
          <c:order val="0"/>
          <c:tx>
            <c:strRef>
              <c:f>'[BFCHA summary chart.xlsx]Sheet1'!$C$8</c:f>
              <c:strCache>
                <c:ptCount val="1"/>
                <c:pt idx="0">
                  <c:v>Tier 1</c:v>
                </c:pt>
              </c:strCache>
            </c:strRef>
          </c:tx>
          <c:spPr>
            <a:solidFill>
              <a:schemeClr val="accent1"/>
            </a:solidFill>
            <a:ln>
              <a:noFill/>
            </a:ln>
            <a:effectLst/>
          </c:spPr>
          <c:invertIfNegative val="0"/>
          <c:cat>
            <c:strRef>
              <c:f>'[BFCHA summary chart.xlsx]Sheet1'!$B$9:$B$10</c:f>
              <c:strCache>
                <c:ptCount val="2"/>
                <c:pt idx="0">
                  <c:v>Number of applications</c:v>
                </c:pt>
                <c:pt idx="1">
                  <c:v>Value of approved loans</c:v>
                </c:pt>
              </c:strCache>
            </c:strRef>
          </c:cat>
          <c:val>
            <c:numRef>
              <c:f>'[BFCHA summary chart.xlsx]Sheet1'!$C$9:$C$10</c:f>
              <c:numCache>
                <c:formatCode>General</c:formatCode>
                <c:ptCount val="2"/>
                <c:pt idx="0">
                  <c:v>58</c:v>
                </c:pt>
                <c:pt idx="1">
                  <c:v>93</c:v>
                </c:pt>
              </c:numCache>
            </c:numRef>
          </c:val>
          <c:extLst>
            <c:ext xmlns:c16="http://schemas.microsoft.com/office/drawing/2014/chart" uri="{C3380CC4-5D6E-409C-BE32-E72D297353CC}">
              <c16:uniqueId val="{00000000-85AB-4FB1-9107-D80295C55EF1}"/>
            </c:ext>
          </c:extLst>
        </c:ser>
        <c:ser>
          <c:idx val="1"/>
          <c:order val="1"/>
          <c:tx>
            <c:strRef>
              <c:f>'[BFCHA summary chart.xlsx]Sheet1'!$D$8</c:f>
              <c:strCache>
                <c:ptCount val="1"/>
                <c:pt idx="0">
                  <c:v>Tier 2</c:v>
                </c:pt>
              </c:strCache>
            </c:strRef>
          </c:tx>
          <c:spPr>
            <a:solidFill>
              <a:schemeClr val="accent2"/>
            </a:solidFill>
            <a:ln>
              <a:noFill/>
            </a:ln>
            <a:effectLst/>
          </c:spPr>
          <c:invertIfNegative val="0"/>
          <c:cat>
            <c:strRef>
              <c:f>'[BFCHA summary chart.xlsx]Sheet1'!$B$9:$B$10</c:f>
              <c:strCache>
                <c:ptCount val="2"/>
                <c:pt idx="0">
                  <c:v>Number of applications</c:v>
                </c:pt>
                <c:pt idx="1">
                  <c:v>Value of approved loans</c:v>
                </c:pt>
              </c:strCache>
            </c:strRef>
          </c:cat>
          <c:val>
            <c:numRef>
              <c:f>'[BFCHA summary chart.xlsx]Sheet1'!$D$9:$D$10</c:f>
              <c:numCache>
                <c:formatCode>General</c:formatCode>
                <c:ptCount val="2"/>
                <c:pt idx="0">
                  <c:v>26</c:v>
                </c:pt>
                <c:pt idx="1">
                  <c:v>5</c:v>
                </c:pt>
              </c:numCache>
            </c:numRef>
          </c:val>
          <c:extLst>
            <c:ext xmlns:c16="http://schemas.microsoft.com/office/drawing/2014/chart" uri="{C3380CC4-5D6E-409C-BE32-E72D297353CC}">
              <c16:uniqueId val="{00000001-85AB-4FB1-9107-D80295C55EF1}"/>
            </c:ext>
          </c:extLst>
        </c:ser>
        <c:ser>
          <c:idx val="2"/>
          <c:order val="2"/>
          <c:tx>
            <c:strRef>
              <c:f>'[BFCHA summary chart.xlsx]Sheet1'!$E$8</c:f>
              <c:strCache>
                <c:ptCount val="1"/>
                <c:pt idx="0">
                  <c:v>Tier 3</c:v>
                </c:pt>
              </c:strCache>
            </c:strRef>
          </c:tx>
          <c:spPr>
            <a:solidFill>
              <a:schemeClr val="accent3"/>
            </a:solidFill>
            <a:ln>
              <a:noFill/>
            </a:ln>
            <a:effectLst/>
          </c:spPr>
          <c:invertIfNegative val="0"/>
          <c:cat>
            <c:strRef>
              <c:f>'[BFCHA summary chart.xlsx]Sheet1'!$B$9:$B$10</c:f>
              <c:strCache>
                <c:ptCount val="2"/>
                <c:pt idx="0">
                  <c:v>Number of applications</c:v>
                </c:pt>
                <c:pt idx="1">
                  <c:v>Value of approved loans</c:v>
                </c:pt>
              </c:strCache>
            </c:strRef>
          </c:cat>
          <c:val>
            <c:numRef>
              <c:f>'[BFCHA summary chart.xlsx]Sheet1'!$E$9:$E$10</c:f>
              <c:numCache>
                <c:formatCode>General</c:formatCode>
                <c:ptCount val="2"/>
                <c:pt idx="0">
                  <c:v>16</c:v>
                </c:pt>
                <c:pt idx="1">
                  <c:v>2</c:v>
                </c:pt>
              </c:numCache>
            </c:numRef>
          </c:val>
          <c:extLst>
            <c:ext xmlns:c16="http://schemas.microsoft.com/office/drawing/2014/chart" uri="{C3380CC4-5D6E-409C-BE32-E72D297353CC}">
              <c16:uniqueId val="{00000002-85AB-4FB1-9107-D80295C55EF1}"/>
            </c:ext>
          </c:extLst>
        </c:ser>
        <c:dLbls>
          <c:showLegendKey val="0"/>
          <c:showVal val="0"/>
          <c:showCatName val="0"/>
          <c:showSerName val="0"/>
          <c:showPercent val="0"/>
          <c:showBubbleSize val="0"/>
        </c:dLbls>
        <c:gapWidth val="150"/>
        <c:overlap val="100"/>
        <c:axId val="889292320"/>
        <c:axId val="889290400"/>
      </c:barChart>
      <c:catAx>
        <c:axId val="8892923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89290400"/>
        <c:crosses val="autoZero"/>
        <c:auto val="1"/>
        <c:lblAlgn val="ctr"/>
        <c:lblOffset val="100"/>
        <c:noMultiLvlLbl val="0"/>
      </c:catAx>
      <c:valAx>
        <c:axId val="88929040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89292320"/>
        <c:crosses val="autoZero"/>
        <c:crossBetween val="between"/>
        <c:majorUnit val="0.2"/>
      </c:valAx>
      <c:spPr>
        <a:noFill/>
        <a:ln>
          <a:noFill/>
        </a:ln>
        <a:effectLst/>
      </c:spPr>
    </c:plotArea>
    <c:legend>
      <c:legendPos val="r"/>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'Question 19'!$B$3</c:f>
              <c:strCache>
                <c:ptCount val="1"/>
                <c:pt idx="0">
                  <c:v>Responses</c:v>
                </c:pt>
              </c:strCache>
            </c:strRef>
          </c:tx>
          <c:spPr>
            <a:solidFill>
              <a:schemeClr val="accent1"/>
            </a:solidFill>
            <a:ln>
              <a:noFill/>
            </a:ln>
            <a:effectLst/>
          </c:spPr>
          <c:invertIfNegative val="0"/>
          <c:dPt>
            <c:idx val="2"/>
            <c:invertIfNegative val="0"/>
            <c:bubble3D val="0"/>
            <c:spPr>
              <a:solidFill>
                <a:schemeClr val="bg2">
                  <a:lumMod val="90000"/>
                </a:schemeClr>
              </a:solidFill>
              <a:ln>
                <a:solidFill>
                  <a:schemeClr val="accent1"/>
                </a:solidFill>
              </a:ln>
              <a:effectLst/>
            </c:spPr>
            <c:extLst>
              <c:ext xmlns:c16="http://schemas.microsoft.com/office/drawing/2014/chart" uri="{C3380CC4-5D6E-409C-BE32-E72D297353CC}">
                <c16:uniqueId val="{00000001-F2F9-47E6-B8BB-FBC629086CA0}"/>
              </c:ext>
            </c:extLst>
          </c:dPt>
          <c:cat>
            <c:strRef>
              <c:f>'Question 19'!$A$4:$A$8</c:f>
              <c:strCache>
                <c:ptCount val="5"/>
                <c:pt idx="0">
                  <c:v>We would not have been able to proceed with any of our social housing projects</c:v>
                </c:pt>
                <c:pt idx="1">
                  <c:v>Our social housing project would have fewer social housing units</c:v>
                </c:pt>
                <c:pt idx="2">
                  <c:v>There would have been no change to our social housing projects</c:v>
                </c:pt>
                <c:pt idx="3">
                  <c:v>Our social housing project would have a different composition</c:v>
                </c:pt>
                <c:pt idx="4">
                  <c:v>We would only be able to proceed with a smaller number of social housing projects</c:v>
                </c:pt>
              </c:strCache>
            </c:strRef>
          </c:cat>
          <c:val>
            <c:numRef>
              <c:f>'Question 19'!$B$4:$B$8</c:f>
              <c:numCache>
                <c:formatCode>0%</c:formatCode>
                <c:ptCount val="5"/>
                <c:pt idx="0">
                  <c:v>0</c:v>
                </c:pt>
                <c:pt idx="1">
                  <c:v>0.22220000000000001</c:v>
                </c:pt>
                <c:pt idx="2">
                  <c:v>0.33329999999999999</c:v>
                </c:pt>
                <c:pt idx="3">
                  <c:v>0.44440000000000002</c:v>
                </c:pt>
                <c:pt idx="4">
                  <c:v>0.44440000000000002</c:v>
                </c:pt>
              </c:numCache>
            </c:numRef>
          </c:val>
          <c:extLst>
            <c:ext xmlns:c16="http://schemas.microsoft.com/office/drawing/2014/chart" uri="{C3380CC4-5D6E-409C-BE32-E72D297353CC}">
              <c16:uniqueId val="{00000002-F2F9-47E6-B8BB-FBC629086CA0}"/>
            </c:ext>
          </c:extLst>
        </c:ser>
        <c:dLbls>
          <c:showLegendKey val="0"/>
          <c:showVal val="0"/>
          <c:showCatName val="0"/>
          <c:showSerName val="0"/>
          <c:showPercent val="0"/>
          <c:showBubbleSize val="0"/>
        </c:dLbls>
        <c:gapWidth val="150"/>
        <c:axId val="10"/>
        <c:axId val="100"/>
      </c:barChart>
      <c:valAx>
        <c:axId val="100"/>
        <c:scaling>
          <c:orientation val="minMax"/>
        </c:scaling>
        <c:delete val="0"/>
        <c:axPos val="b"/>
        <c:majorGridlines>
          <c:spPr>
            <a:ln w="6350" cap="flat" cmpd="sng" algn="ctr">
              <a:solidFill>
                <a:schemeClr val="tx1">
                  <a:tint val="75000"/>
                </a:schemeClr>
              </a:solidFill>
              <a:prstDash val="solid"/>
              <a:round/>
            </a:ln>
            <a:effectLst/>
          </c:spPr>
        </c:majorGridlines>
        <c:numFmt formatCode="0%" sourceLinked="1"/>
        <c:majorTickMark val="out"/>
        <c:minorTickMark val="none"/>
        <c:tickLblPos val="nextTo"/>
        <c:spPr>
          <a:noFill/>
          <a:ln w="6350" cap="flat" cmpd="sng" algn="ctr">
            <a:solidFill>
              <a:schemeClr val="tx1">
                <a:tint val="75000"/>
              </a:schemeClr>
            </a:solidFill>
            <a:prstDash val="solid"/>
            <a:round/>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en-US"/>
          </a:p>
        </c:txPr>
        <c:crossAx val="10"/>
        <c:crosses val="autoZero"/>
        <c:crossBetween val="between"/>
        <c:majorUnit val="0.1"/>
      </c:valAx>
      <c:catAx>
        <c:axId val="10"/>
        <c:scaling>
          <c:orientation val="minMax"/>
        </c:scaling>
        <c:delete val="0"/>
        <c:axPos val="l"/>
        <c:numFmt formatCode="General" sourceLinked="1"/>
        <c:majorTickMark val="out"/>
        <c:minorTickMark val="none"/>
        <c:tickLblPos val="nextTo"/>
        <c:spPr>
          <a:noFill/>
          <a:ln w="6350" cap="flat" cmpd="sng" algn="ctr">
            <a:solidFill>
              <a:schemeClr val="tx1">
                <a:tint val="75000"/>
              </a:schemeClr>
            </a:solidFill>
            <a:prstDash val="solid"/>
            <a:round/>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en-US"/>
          </a:p>
        </c:txPr>
        <c:crossAx val="100"/>
        <c:crosses val="autoZero"/>
        <c:auto val="0"/>
        <c:lblAlgn val="ctr"/>
        <c:lblOffset val="100"/>
        <c:noMultiLvlLbl val="0"/>
      </c:catAx>
      <c:spPr>
        <a:noFill/>
        <a:ln>
          <a:noFill/>
        </a:ln>
        <a:effectLst/>
      </c:spPr>
    </c:plotArea>
    <c:plotVisOnly val="0"/>
    <c:dispBlanksAs val="gap"/>
    <c:showDLblsOverMax val="0"/>
  </c:chart>
  <c:spPr>
    <a:noFill/>
    <a:ln w="6350" cap="flat" cmpd="sng" algn="ctr">
      <a:noFill/>
      <a:prstDash val="solid"/>
      <a:miter lim="800000"/>
    </a:ln>
    <a:effectLst/>
  </c:spPr>
  <c:txPr>
    <a:bodyPr/>
    <a:lstStyle/>
    <a:p>
      <a:pPr>
        <a:defRPr sz="800"/>
      </a:pPr>
      <a:endParaRPr lang="en-US"/>
    </a:p>
  </c:txPr>
  <c:externalData r:id="rId3">
    <c:autoUpdate val="0"/>
  </c:externalData>
  <c:userShapes r:id="rId4"/>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percentStacked"/>
        <c:varyColors val="0"/>
        <c:ser>
          <c:idx val="0"/>
          <c:order val="0"/>
          <c:tx>
            <c:strRef>
              <c:f>'[Evaluation of the Building Financial Capabilities in Housing Associations BFCHA program_Summary.xlsx]Question 18'!$B$3</c:f>
              <c:strCache>
                <c:ptCount val="1"/>
                <c:pt idx="0">
                  <c:v>Strongly agree</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'[Evaluation of the Building Financial Capabilities in Housing Associations BFCHA program_Summary.xlsx]Question 18'!$A$4:$A$7</c:f>
              <c:strCache>
                <c:ptCount val="4"/>
                <c:pt idx="0">
                  <c:v>Be more financially sustainable</c:v>
                </c:pt>
                <c:pt idx="1">
                  <c:v>Have more participants/providers</c:v>
                </c:pt>
                <c:pt idx="2">
                  <c:v>Provide a larger number of social housing units</c:v>
                </c:pt>
                <c:pt idx="3">
                  <c:v>Provide a greater variety of social housing units</c:v>
                </c:pt>
              </c:strCache>
            </c:strRef>
          </c:cat>
          <c:val>
            <c:numRef>
              <c:f>'[Evaluation of the Building Financial Capabilities in Housing Associations BFCHA program_Summary.xlsx]Question 18'!$C$4:$C$7</c:f>
              <c:numCache>
                <c:formatCode>General</c:formatCode>
                <c:ptCount val="4"/>
                <c:pt idx="0">
                  <c:v>4</c:v>
                </c:pt>
                <c:pt idx="1">
                  <c:v>1</c:v>
                </c:pt>
                <c:pt idx="2">
                  <c:v>4</c:v>
                </c:pt>
                <c:pt idx="3">
                  <c:v>1</c:v>
                </c:pt>
              </c:numCache>
            </c:numRef>
          </c:val>
          <c:extLst>
            <c:ext xmlns:c16="http://schemas.microsoft.com/office/drawing/2014/chart" uri="{C3380CC4-5D6E-409C-BE32-E72D297353CC}">
              <c16:uniqueId val="{00000000-28C3-401C-9A52-D5EC7959A5A0}"/>
            </c:ext>
          </c:extLst>
        </c:ser>
        <c:ser>
          <c:idx val="1"/>
          <c:order val="1"/>
          <c:tx>
            <c:strRef>
              <c:f>'[Evaluation of the Building Financial Capabilities in Housing Associations BFCHA program_Summary.xlsx]Question 18'!$D$3</c:f>
              <c:strCache>
                <c:ptCount val="1"/>
                <c:pt idx="0">
                  <c:v>Agree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'[Evaluation of the Building Financial Capabilities in Housing Associations BFCHA program_Summary.xlsx]Question 18'!$A$4:$A$7</c:f>
              <c:strCache>
                <c:ptCount val="4"/>
                <c:pt idx="0">
                  <c:v>Be more financially sustainable</c:v>
                </c:pt>
                <c:pt idx="1">
                  <c:v>Have more participants/providers</c:v>
                </c:pt>
                <c:pt idx="2">
                  <c:v>Provide a larger number of social housing units</c:v>
                </c:pt>
                <c:pt idx="3">
                  <c:v>Provide a greater variety of social housing units</c:v>
                </c:pt>
              </c:strCache>
            </c:strRef>
          </c:cat>
          <c:val>
            <c:numRef>
              <c:f>'[Evaluation of the Building Financial Capabilities in Housing Associations BFCHA program_Summary.xlsx]Question 18'!$E$4:$E$7</c:f>
              <c:numCache>
                <c:formatCode>General</c:formatCode>
                <c:ptCount val="4"/>
                <c:pt idx="0">
                  <c:v>2</c:v>
                </c:pt>
                <c:pt idx="1">
                  <c:v>2</c:v>
                </c:pt>
                <c:pt idx="2">
                  <c:v>2</c:v>
                </c:pt>
                <c:pt idx="3">
                  <c:v>4</c:v>
                </c:pt>
              </c:numCache>
            </c:numRef>
          </c:val>
          <c:extLst>
            <c:ext xmlns:c16="http://schemas.microsoft.com/office/drawing/2014/chart" uri="{C3380CC4-5D6E-409C-BE32-E72D297353CC}">
              <c16:uniqueId val="{00000001-28C3-401C-9A52-D5EC7959A5A0}"/>
            </c:ext>
          </c:extLst>
        </c:ser>
        <c:ser>
          <c:idx val="2"/>
          <c:order val="2"/>
          <c:tx>
            <c:strRef>
              <c:f>'[Evaluation of the Building Financial Capabilities in Housing Associations BFCHA program_Summary.xlsx]Question 18'!$F$3</c:f>
              <c:strCache>
                <c:ptCount val="1"/>
                <c:pt idx="0">
                  <c:v>Neither agree nor disagree</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'[Evaluation of the Building Financial Capabilities in Housing Associations BFCHA program_Summary.xlsx]Question 18'!$A$4:$A$7</c:f>
              <c:strCache>
                <c:ptCount val="4"/>
                <c:pt idx="0">
                  <c:v>Be more financially sustainable</c:v>
                </c:pt>
                <c:pt idx="1">
                  <c:v>Have more participants/providers</c:v>
                </c:pt>
                <c:pt idx="2">
                  <c:v>Provide a larger number of social housing units</c:v>
                </c:pt>
                <c:pt idx="3">
                  <c:v>Provide a greater variety of social housing units</c:v>
                </c:pt>
              </c:strCache>
            </c:strRef>
          </c:cat>
          <c:val>
            <c:numRef>
              <c:f>'[Evaluation of the Building Financial Capabilities in Housing Associations BFCHA program_Summary.xlsx]Question 18'!$G$4:$G$7</c:f>
              <c:numCache>
                <c:formatCode>General</c:formatCode>
                <c:ptCount val="4"/>
                <c:pt idx="0">
                  <c:v>1</c:v>
                </c:pt>
                <c:pt idx="1">
                  <c:v>5</c:v>
                </c:pt>
                <c:pt idx="2">
                  <c:v>2</c:v>
                </c:pt>
                <c:pt idx="3">
                  <c:v>4</c:v>
                </c:pt>
              </c:numCache>
            </c:numRef>
          </c:val>
          <c:extLst>
            <c:ext xmlns:c16="http://schemas.microsoft.com/office/drawing/2014/chart" uri="{C3380CC4-5D6E-409C-BE32-E72D297353CC}">
              <c16:uniqueId val="{00000002-28C3-401C-9A52-D5EC7959A5A0}"/>
            </c:ext>
          </c:extLst>
        </c:ser>
        <c:ser>
          <c:idx val="3"/>
          <c:order val="3"/>
          <c:tx>
            <c:strRef>
              <c:f>'[Evaluation of the Building Financial Capabilities in Housing Associations BFCHA program_Summary.xlsx]Question 18'!$H$3</c:f>
              <c:strCache>
                <c:ptCount val="1"/>
                <c:pt idx="0">
                  <c:v>Disagree</c:v>
                </c:pt>
              </c:strCache>
            </c:strRef>
          </c:tx>
          <c:spPr>
            <a:solidFill>
              <a:schemeClr val="accent1">
                <a:lumMod val="60000"/>
                <a:lumOff val="40000"/>
              </a:schemeClr>
            </a:solidFill>
            <a:ln>
              <a:noFill/>
            </a:ln>
            <a:effectLst/>
          </c:spPr>
          <c:invertIfNegative val="0"/>
          <c:dLbls>
            <c:delete val="1"/>
          </c:dLbls>
          <c:cat>
            <c:strRef>
              <c:f>'[Evaluation of the Building Financial Capabilities in Housing Associations BFCHA program_Summary.xlsx]Question 18'!$A$4:$A$7</c:f>
              <c:strCache>
                <c:ptCount val="4"/>
                <c:pt idx="0">
                  <c:v>Be more financially sustainable</c:v>
                </c:pt>
                <c:pt idx="1">
                  <c:v>Have more participants/providers</c:v>
                </c:pt>
                <c:pt idx="2">
                  <c:v>Provide a larger number of social housing units</c:v>
                </c:pt>
                <c:pt idx="3">
                  <c:v>Provide a greater variety of social housing units</c:v>
                </c:pt>
              </c:strCache>
            </c:strRef>
          </c:cat>
          <c:val>
            <c:numRef>
              <c:f>'[Evaluation of the Building Financial Capabilities in Housing Associations BFCHA program_Summary.xlsx]Question 18'!$H$4:$H$7</c:f>
              <c:numCache>
                <c:formatCode>0%</c:formatCode>
                <c:ptCount val="4"/>
                <c:pt idx="0">
                  <c:v>0</c:v>
                </c:pt>
                <c:pt idx="1">
                  <c:v>0</c:v>
                </c:pt>
                <c:pt idx="2">
                  <c:v>0</c:v>
                </c:pt>
                <c:pt idx="3">
                  <c:v>0</c:v>
                </c:pt>
              </c:numCache>
            </c:numRef>
          </c:val>
          <c:extLst>
            <c:ext xmlns:c16="http://schemas.microsoft.com/office/drawing/2014/chart" uri="{C3380CC4-5D6E-409C-BE32-E72D297353CC}">
              <c16:uniqueId val="{00000003-28C3-401C-9A52-D5EC7959A5A0}"/>
            </c:ext>
          </c:extLst>
        </c:ser>
        <c:ser>
          <c:idx val="4"/>
          <c:order val="4"/>
          <c:tx>
            <c:strRef>
              <c:f>'[Evaluation of the Building Financial Capabilities in Housing Associations BFCHA program_Summary.xlsx]Question 18'!$J$3</c:f>
              <c:strCache>
                <c:ptCount val="1"/>
                <c:pt idx="0">
                  <c:v>Strongly disagree</c:v>
                </c:pt>
              </c:strCache>
            </c:strRef>
          </c:tx>
          <c:spPr>
            <a:solidFill>
              <a:schemeClr val="accent5"/>
            </a:solidFill>
            <a:ln>
              <a:noFill/>
            </a:ln>
            <a:effectLst/>
          </c:spPr>
          <c:invertIfNegative val="0"/>
          <c:dLbls>
            <c:delete val="1"/>
          </c:dLbls>
          <c:cat>
            <c:strRef>
              <c:f>'[Evaluation of the Building Financial Capabilities in Housing Associations BFCHA program_Summary.xlsx]Question 18'!$A$4:$A$7</c:f>
              <c:strCache>
                <c:ptCount val="4"/>
                <c:pt idx="0">
                  <c:v>Be more financially sustainable</c:v>
                </c:pt>
                <c:pt idx="1">
                  <c:v>Have more participants/providers</c:v>
                </c:pt>
                <c:pt idx="2">
                  <c:v>Provide a larger number of social housing units</c:v>
                </c:pt>
                <c:pt idx="3">
                  <c:v>Provide a greater variety of social housing units</c:v>
                </c:pt>
              </c:strCache>
            </c:strRef>
          </c:cat>
          <c:val>
            <c:numRef>
              <c:f>'[Evaluation of the Building Financial Capabilities in Housing Associations BFCHA program_Summary.xlsx]Question 18'!$J$4:$J$7</c:f>
              <c:numCache>
                <c:formatCode>0%</c:formatCode>
                <c:ptCount val="4"/>
                <c:pt idx="0">
                  <c:v>0</c:v>
                </c:pt>
                <c:pt idx="1">
                  <c:v>0</c:v>
                </c:pt>
                <c:pt idx="2">
                  <c:v>0</c:v>
                </c:pt>
                <c:pt idx="3">
                  <c:v>0</c:v>
                </c:pt>
              </c:numCache>
            </c:numRef>
          </c:val>
          <c:extLst>
            <c:ext xmlns:c16="http://schemas.microsoft.com/office/drawing/2014/chart" uri="{C3380CC4-5D6E-409C-BE32-E72D297353CC}">
              <c16:uniqueId val="{00000004-28C3-401C-9A52-D5EC7959A5A0}"/>
            </c:ext>
          </c:extLst>
        </c:ser>
        <c:ser>
          <c:idx val="5"/>
          <c:order val="5"/>
          <c:tx>
            <c:strRef>
              <c:f>'[Evaluation of the Building Financial Capabilities in Housing Associations BFCHA program_Summary.xlsx]Question 18'!$L$3</c:f>
              <c:strCache>
                <c:ptCount val="1"/>
                <c:pt idx="0">
                  <c:v>Don't know/can't say</c:v>
                </c:pt>
              </c:strCache>
            </c:strRef>
          </c:tx>
          <c:spPr>
            <a:solidFill>
              <a:schemeClr val="accent6"/>
            </a:solidFill>
            <a:ln>
              <a:noFill/>
            </a:ln>
            <a:effectLst/>
          </c:spPr>
          <c:invertIfNegative val="0"/>
          <c:dLbls>
            <c:dLbl>
              <c:idx val="3"/>
              <c:delete val="1"/>
              <c:extLst>
                <c:ext xmlns:c15="http://schemas.microsoft.com/office/drawing/2012/chart" uri="{CE6537A1-D6FC-4f65-9D91-7224C49458BB}"/>
                <c:ext xmlns:c16="http://schemas.microsoft.com/office/drawing/2014/chart" uri="{C3380CC4-5D6E-409C-BE32-E72D297353CC}">
                  <c16:uniqueId val="{00000005-28C3-401C-9A52-D5EC7959A5A0}"/>
                </c:ext>
              </c:extLst>
            </c:dLbl>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'[Evaluation of the Building Financial Capabilities in Housing Associations BFCHA program_Summary.xlsx]Question 18'!$A$4:$A$7</c:f>
              <c:strCache>
                <c:ptCount val="4"/>
                <c:pt idx="0">
                  <c:v>Be more financially sustainable</c:v>
                </c:pt>
                <c:pt idx="1">
                  <c:v>Have more participants/providers</c:v>
                </c:pt>
                <c:pt idx="2">
                  <c:v>Provide a larger number of social housing units</c:v>
                </c:pt>
                <c:pt idx="3">
                  <c:v>Provide a greater variety of social housing units</c:v>
                </c:pt>
              </c:strCache>
            </c:strRef>
          </c:cat>
          <c:val>
            <c:numRef>
              <c:f>'[Evaluation of the Building Financial Capabilities in Housing Associations BFCHA program_Summary.xlsx]Question 18'!$M$4:$M$7</c:f>
              <c:numCache>
                <c:formatCode>General</c:formatCode>
                <c:ptCount val="4"/>
                <c:pt idx="0">
                  <c:v>2</c:v>
                </c:pt>
                <c:pt idx="1">
                  <c:v>1</c:v>
                </c:pt>
                <c:pt idx="2">
                  <c:v>1</c:v>
                </c:pt>
                <c:pt idx="3">
                  <c:v>0</c:v>
                </c:pt>
              </c:numCache>
            </c:numRef>
          </c:val>
          <c:extLst>
            <c:ext xmlns:c16="http://schemas.microsoft.com/office/drawing/2014/chart" uri="{C3380CC4-5D6E-409C-BE32-E72D297353CC}">
              <c16:uniqueId val="{00000006-28C3-401C-9A52-D5EC7959A5A0}"/>
            </c:ext>
          </c:extLst>
        </c:ser>
        <c:dLbls>
          <c:dLblPos val="ctr"/>
          <c:showLegendKey val="0"/>
          <c:showVal val="1"/>
          <c:showCatName val="0"/>
          <c:showSerName val="0"/>
          <c:showPercent val="0"/>
          <c:showBubbleSize val="0"/>
        </c:dLbls>
        <c:gapWidth val="150"/>
        <c:overlap val="100"/>
        <c:axId val="10"/>
        <c:axId val="100"/>
      </c:barChart>
      <c:valAx>
        <c:axId val="100"/>
        <c:scaling>
          <c:orientation val="minMax"/>
        </c:scaling>
        <c:delete val="0"/>
        <c:axPos val="b"/>
        <c:majorGridlines>
          <c:spPr>
            <a:ln w="6350" cap="flat" cmpd="sng" algn="ctr">
              <a:solidFill>
                <a:schemeClr val="tx1">
                  <a:tint val="75000"/>
                </a:schemeClr>
              </a:solidFill>
              <a:prstDash val="solid"/>
              <a:round/>
            </a:ln>
            <a:effectLst/>
          </c:spPr>
        </c:majorGridlines>
        <c:numFmt formatCode="0%" sourceLinked="1"/>
        <c:majorTickMark val="out"/>
        <c:minorTickMark val="none"/>
        <c:tickLblPos val="nextTo"/>
        <c:spPr>
          <a:noFill/>
          <a:ln w="6350" cap="flat" cmpd="sng" algn="ctr">
            <a:solidFill>
              <a:schemeClr val="tx1">
                <a:tint val="75000"/>
              </a:schemeClr>
            </a:solidFill>
            <a:prstDash val="solid"/>
            <a:round/>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en-US"/>
          </a:p>
        </c:txPr>
        <c:crossAx val="10"/>
        <c:crosses val="autoZero"/>
        <c:crossBetween val="between"/>
      </c:valAx>
      <c:catAx>
        <c:axId val="10"/>
        <c:scaling>
          <c:orientation val="minMax"/>
        </c:scaling>
        <c:delete val="0"/>
        <c:axPos val="l"/>
        <c:numFmt formatCode="General" sourceLinked="1"/>
        <c:majorTickMark val="out"/>
        <c:minorTickMark val="none"/>
        <c:tickLblPos val="nextTo"/>
        <c:spPr>
          <a:noFill/>
          <a:ln w="6350" cap="flat" cmpd="sng" algn="ctr">
            <a:solidFill>
              <a:schemeClr val="tx1">
                <a:tint val="75000"/>
              </a:schemeClr>
            </a:solidFill>
            <a:prstDash val="solid"/>
            <a:round/>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en-US"/>
          </a:p>
        </c:txPr>
        <c:crossAx val="100"/>
        <c:crosses val="autoZero"/>
        <c:auto val="0"/>
        <c:lblAlgn val="ctr"/>
        <c:lblOffset val="100"/>
        <c:noMultiLvlLbl val="0"/>
      </c:catAx>
      <c:spPr>
        <a:noFill/>
        <a:ln>
          <a:noFill/>
        </a:ln>
        <a:effectLst/>
      </c:spPr>
    </c:plotArea>
    <c:legend>
      <c:legendPos val="r"/>
      <c:overlay val="0"/>
      <c:spPr>
        <a:noFill/>
        <a:ln>
          <a:noFill/>
        </a:ln>
        <a:effectLst/>
      </c:spPr>
      <c:txPr>
        <a:bodyPr rot="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en-US"/>
        </a:p>
      </c:txPr>
    </c:legend>
    <c:plotVisOnly val="0"/>
    <c:dispBlanksAs val="gap"/>
    <c:showDLblsOverMax val="0"/>
  </c:chart>
  <c:spPr>
    <a:noFill/>
    <a:ln w="6350" cap="flat" cmpd="sng" algn="ctr">
      <a:noFill/>
      <a:prstDash val="solid"/>
      <a:miter lim="800000"/>
    </a:ln>
    <a:effectLst/>
  </c:spPr>
  <c:txPr>
    <a:bodyPr/>
    <a:lstStyle/>
    <a:p>
      <a:pPr>
        <a:defRPr sz="800"/>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'[Application data_Housing Agency Status and other stakeholders (Sapere) - COMMERCIAL-IN-CONFIDENCE.xlsx]Sheet1'!$Q$59</c:f>
              <c:strCache>
                <c:ptCount val="1"/>
                <c:pt idx="0">
                  <c:v>Provider</c:v>
                </c:pt>
              </c:strCache>
            </c:strRef>
          </c:tx>
          <c:spPr>
            <a:solidFill>
              <a:schemeClr val="accent1"/>
            </a:solidFill>
            <a:ln>
              <a:noFill/>
            </a:ln>
            <a:effectLst/>
          </c:spPr>
          <c:invertIfNegative val="0"/>
          <c:cat>
            <c:strRef>
              <c:f>'[Application data_Housing Agency Status and other stakeholders (Sapere) - COMMERCIAL-IN-CONFIDENCE.xlsx]Sheet1'!$P$60:$P$66</c:f>
              <c:strCache>
                <c:ptCount val="7"/>
                <c:pt idx="0">
                  <c:v>0-49</c:v>
                </c:pt>
                <c:pt idx="1">
                  <c:v>50-99</c:v>
                </c:pt>
                <c:pt idx="2">
                  <c:v>100-199</c:v>
                </c:pt>
                <c:pt idx="3">
                  <c:v>200-499</c:v>
                </c:pt>
                <c:pt idx="4">
                  <c:v>500-999</c:v>
                </c:pt>
                <c:pt idx="5">
                  <c:v>1000-1999</c:v>
                </c:pt>
                <c:pt idx="6">
                  <c:v>&gt;2000</c:v>
                </c:pt>
              </c:strCache>
            </c:strRef>
          </c:cat>
          <c:val>
            <c:numRef>
              <c:f>'[Application data_Housing Agency Status and other stakeholders (Sapere) - COMMERCIAL-IN-CONFIDENCE.xlsx]Sheet1'!$Q$60:$Q$66</c:f>
              <c:numCache>
                <c:formatCode>General</c:formatCode>
                <c:ptCount val="7"/>
                <c:pt idx="0">
                  <c:v>9</c:v>
                </c:pt>
                <c:pt idx="1">
                  <c:v>4</c:v>
                </c:pt>
                <c:pt idx="2">
                  <c:v>5</c:v>
                </c:pt>
                <c:pt idx="3">
                  <c:v>6</c:v>
                </c:pt>
                <c:pt idx="4">
                  <c:v>3</c:v>
                </c:pt>
                <c:pt idx="5">
                  <c:v>2</c:v>
                </c:pt>
                <c:pt idx="6">
                  <c:v>3</c:v>
                </c:pt>
              </c:numCache>
            </c:numRef>
          </c:val>
          <c:extLst>
            <c:ext xmlns:c16="http://schemas.microsoft.com/office/drawing/2014/chart" uri="{C3380CC4-5D6E-409C-BE32-E72D297353CC}">
              <c16:uniqueId val="{00000000-5537-4573-8900-8C2C616C96AD}"/>
            </c:ext>
          </c:extLst>
        </c:ser>
        <c:ser>
          <c:idx val="1"/>
          <c:order val="1"/>
          <c:tx>
            <c:strRef>
              <c:f>'[Application data_Housing Agency Status and other stakeholders (Sapere) - COMMERCIAL-IN-CONFIDENCE.xlsx]Sheet1'!$R$59</c:f>
              <c:strCache>
                <c:ptCount val="1"/>
                <c:pt idx="0">
                  <c:v>Association</c:v>
                </c:pt>
              </c:strCache>
            </c:strRef>
          </c:tx>
          <c:spPr>
            <a:solidFill>
              <a:schemeClr val="accent2"/>
            </a:solidFill>
            <a:ln>
              <a:noFill/>
            </a:ln>
            <a:effectLst/>
          </c:spPr>
          <c:invertIfNegative val="0"/>
          <c:cat>
            <c:strRef>
              <c:f>'[Application data_Housing Agency Status and other stakeholders (Sapere) - COMMERCIAL-IN-CONFIDENCE.xlsx]Sheet1'!$P$60:$P$66</c:f>
              <c:strCache>
                <c:ptCount val="7"/>
                <c:pt idx="0">
                  <c:v>0-49</c:v>
                </c:pt>
                <c:pt idx="1">
                  <c:v>50-99</c:v>
                </c:pt>
                <c:pt idx="2">
                  <c:v>100-199</c:v>
                </c:pt>
                <c:pt idx="3">
                  <c:v>200-499</c:v>
                </c:pt>
                <c:pt idx="4">
                  <c:v>500-999</c:v>
                </c:pt>
                <c:pt idx="5">
                  <c:v>1000-1999</c:v>
                </c:pt>
                <c:pt idx="6">
                  <c:v>&gt;2000</c:v>
                </c:pt>
              </c:strCache>
            </c:strRef>
          </c:cat>
          <c:val>
            <c:numRef>
              <c:f>'[Application data_Housing Agency Status and other stakeholders (Sapere) - COMMERCIAL-IN-CONFIDENCE.xlsx]Sheet1'!$R$60:$R$66</c:f>
              <c:numCache>
                <c:formatCode>General</c:formatCode>
                <c:ptCount val="7"/>
                <c:pt idx="0">
                  <c:v>0</c:v>
                </c:pt>
                <c:pt idx="1">
                  <c:v>0</c:v>
                </c:pt>
                <c:pt idx="2">
                  <c:v>0</c:v>
                </c:pt>
                <c:pt idx="3">
                  <c:v>1</c:v>
                </c:pt>
                <c:pt idx="4">
                  <c:v>2</c:v>
                </c:pt>
                <c:pt idx="5">
                  <c:v>1</c:v>
                </c:pt>
                <c:pt idx="6">
                  <c:v>2</c:v>
                </c:pt>
              </c:numCache>
            </c:numRef>
          </c:val>
          <c:extLst>
            <c:ext xmlns:c16="http://schemas.microsoft.com/office/drawing/2014/chart" uri="{C3380CC4-5D6E-409C-BE32-E72D297353CC}">
              <c16:uniqueId val="{00000001-5537-4573-8900-8C2C616C96AD}"/>
            </c:ext>
          </c:extLst>
        </c:ser>
        <c:dLbls>
          <c:showLegendKey val="0"/>
          <c:showVal val="0"/>
          <c:showCatName val="0"/>
          <c:showSerName val="0"/>
          <c:showPercent val="0"/>
          <c:showBubbleSize val="0"/>
        </c:dLbls>
        <c:gapWidth val="219"/>
        <c:overlap val="100"/>
        <c:axId val="439870672"/>
        <c:axId val="439877328"/>
      </c:barChart>
      <c:catAx>
        <c:axId val="4398706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en-US"/>
          </a:p>
        </c:txPr>
        <c:crossAx val="439877328"/>
        <c:crosses val="autoZero"/>
        <c:auto val="1"/>
        <c:lblAlgn val="ctr"/>
        <c:lblOffset val="100"/>
        <c:noMultiLvlLbl val="0"/>
      </c:catAx>
      <c:valAx>
        <c:axId val="43987732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en-US"/>
          </a:p>
        </c:txPr>
        <c:crossAx val="43987067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800"/>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percentStacked"/>
        <c:varyColors val="0"/>
        <c:ser>
          <c:idx val="0"/>
          <c:order val="0"/>
          <c:tx>
            <c:strRef>
              <c:f>'[Evaluation of the Building Financial Capabilities in Housing Associations BFCHA program_Summary.xlsx]Question 24'!$B$3</c:f>
              <c:strCache>
                <c:ptCount val="1"/>
                <c:pt idx="0">
                  <c:v>Strongly agree</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8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'[Evaluation of the Building Financial Capabilities in Housing Associations BFCHA program_Summary.xlsx]Question 24'!$A$4:$A$7</c:f>
              <c:strCache>
                <c:ptCount val="2"/>
                <c:pt idx="0">
                  <c:v>Has lower interest rates</c:v>
                </c:pt>
                <c:pt idx="1">
                  <c:v>Has more favourable terms for loans</c:v>
                </c:pt>
              </c:strCache>
              <c:extLst/>
            </c:strRef>
          </c:cat>
          <c:val>
            <c:numRef>
              <c:f>'[Evaluation of the Building Financial Capabilities in Housing Associations BFCHA program_Summary.xlsx]Question 24'!$C$4:$C$7</c:f>
              <c:numCache>
                <c:formatCode>General</c:formatCode>
                <c:ptCount val="2"/>
                <c:pt idx="0">
                  <c:v>4</c:v>
                </c:pt>
                <c:pt idx="1">
                  <c:v>3</c:v>
                </c:pt>
              </c:numCache>
              <c:extLst/>
            </c:numRef>
          </c:val>
          <c:extLst>
            <c:ext xmlns:c16="http://schemas.microsoft.com/office/drawing/2014/chart" uri="{C3380CC4-5D6E-409C-BE32-E72D297353CC}">
              <c16:uniqueId val="{00000000-3A95-47A7-BBDD-ECC42CA9C87F}"/>
            </c:ext>
          </c:extLst>
        </c:ser>
        <c:ser>
          <c:idx val="1"/>
          <c:order val="1"/>
          <c:tx>
            <c:strRef>
              <c:f>'[Evaluation of the Building Financial Capabilities in Housing Associations BFCHA program_Summary.xlsx]Question 24'!$D$3</c:f>
              <c:strCache>
                <c:ptCount val="1"/>
                <c:pt idx="0">
                  <c:v>Agree</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8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'[Evaluation of the Building Financial Capabilities in Housing Associations BFCHA program_Summary.xlsx]Question 24'!$A$4:$A$7</c:f>
              <c:strCache>
                <c:ptCount val="2"/>
                <c:pt idx="0">
                  <c:v>Has lower interest rates</c:v>
                </c:pt>
                <c:pt idx="1">
                  <c:v>Has more favourable terms for loans</c:v>
                </c:pt>
              </c:strCache>
              <c:extLst/>
            </c:strRef>
          </c:cat>
          <c:val>
            <c:numRef>
              <c:f>'[Evaluation of the Building Financial Capabilities in Housing Associations BFCHA program_Summary.xlsx]Question 24'!$E$4:$E$7</c:f>
              <c:numCache>
                <c:formatCode>General</c:formatCode>
                <c:ptCount val="2"/>
                <c:pt idx="0">
                  <c:v>6</c:v>
                </c:pt>
                <c:pt idx="1">
                  <c:v>5</c:v>
                </c:pt>
              </c:numCache>
              <c:extLst/>
            </c:numRef>
          </c:val>
          <c:extLst>
            <c:ext xmlns:c16="http://schemas.microsoft.com/office/drawing/2014/chart" uri="{C3380CC4-5D6E-409C-BE32-E72D297353CC}">
              <c16:uniqueId val="{00000001-3A95-47A7-BBDD-ECC42CA9C87F}"/>
            </c:ext>
          </c:extLst>
        </c:ser>
        <c:ser>
          <c:idx val="2"/>
          <c:order val="2"/>
          <c:tx>
            <c:strRef>
              <c:f>'[Evaluation of the Building Financial Capabilities in Housing Associations BFCHA program_Summary.xlsx]Question 24'!$F$3</c:f>
              <c:strCache>
                <c:ptCount val="1"/>
                <c:pt idx="0">
                  <c:v>Neither agree nor disagree</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'[Evaluation of the Building Financial Capabilities in Housing Associations BFCHA program_Summary.xlsx]Question 24'!$A$4:$A$7</c:f>
              <c:strCache>
                <c:ptCount val="2"/>
                <c:pt idx="0">
                  <c:v>Has lower interest rates</c:v>
                </c:pt>
                <c:pt idx="1">
                  <c:v>Has more favourable terms for loans</c:v>
                </c:pt>
              </c:strCache>
              <c:extLst/>
            </c:strRef>
          </c:cat>
          <c:val>
            <c:numRef>
              <c:f>'[Evaluation of the Building Financial Capabilities in Housing Associations BFCHA program_Summary.xlsx]Question 24'!$G$4:$G$7</c:f>
              <c:numCache>
                <c:formatCode>General</c:formatCode>
                <c:ptCount val="2"/>
                <c:pt idx="0">
                  <c:v>2</c:v>
                </c:pt>
                <c:pt idx="1">
                  <c:v>2</c:v>
                </c:pt>
              </c:numCache>
              <c:extLst/>
            </c:numRef>
          </c:val>
          <c:extLst>
            <c:ext xmlns:c16="http://schemas.microsoft.com/office/drawing/2014/chart" uri="{C3380CC4-5D6E-409C-BE32-E72D297353CC}">
              <c16:uniqueId val="{00000002-3A95-47A7-BBDD-ECC42CA9C87F}"/>
            </c:ext>
          </c:extLst>
        </c:ser>
        <c:ser>
          <c:idx val="3"/>
          <c:order val="3"/>
          <c:tx>
            <c:strRef>
              <c:f>'[Evaluation of the Building Financial Capabilities in Housing Associations BFCHA program_Summary.xlsx]Question 24'!$H$3</c:f>
              <c:strCache>
                <c:ptCount val="1"/>
                <c:pt idx="0">
                  <c:v>Disagree</c:v>
                </c:pt>
              </c:strCache>
            </c:strRef>
          </c:tx>
          <c:spPr>
            <a:solidFill>
              <a:schemeClr val="accent1">
                <a:lumMod val="60000"/>
                <a:lumOff val="40000"/>
              </a:schemeClr>
            </a:solidFill>
            <a:ln>
              <a:no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3-3A95-47A7-BBDD-ECC42CA9C87F}"/>
                </c:ext>
              </c:extLst>
            </c:dLbl>
            <c:spPr>
              <a:noFill/>
              <a:ln>
                <a:noFill/>
              </a:ln>
              <a:effectLst/>
            </c:spPr>
            <c:txPr>
              <a:bodyPr rot="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'[Evaluation of the Building Financial Capabilities in Housing Associations BFCHA program_Summary.xlsx]Question 24'!$A$4:$A$7</c:f>
              <c:strCache>
                <c:ptCount val="2"/>
                <c:pt idx="0">
                  <c:v>Has lower interest rates</c:v>
                </c:pt>
                <c:pt idx="1">
                  <c:v>Has more favourable terms for loans</c:v>
                </c:pt>
              </c:strCache>
              <c:extLst/>
            </c:strRef>
          </c:cat>
          <c:val>
            <c:numRef>
              <c:f>'[Evaluation of the Building Financial Capabilities in Housing Associations BFCHA program_Summary.xlsx]Question 24'!$I$4:$I$7</c:f>
              <c:numCache>
                <c:formatCode>General</c:formatCode>
                <c:ptCount val="2"/>
                <c:pt idx="0">
                  <c:v>0</c:v>
                </c:pt>
                <c:pt idx="1">
                  <c:v>1</c:v>
                </c:pt>
              </c:numCache>
              <c:extLst/>
            </c:numRef>
          </c:val>
          <c:extLst>
            <c:ext xmlns:c16="http://schemas.microsoft.com/office/drawing/2014/chart" uri="{C3380CC4-5D6E-409C-BE32-E72D297353CC}">
              <c16:uniqueId val="{00000004-3A95-47A7-BBDD-ECC42CA9C87F}"/>
            </c:ext>
          </c:extLst>
        </c:ser>
        <c:ser>
          <c:idx val="4"/>
          <c:order val="4"/>
          <c:tx>
            <c:strRef>
              <c:f>'[Evaluation of the Building Financial Capabilities in Housing Associations BFCHA program_Summary.xlsx]Question 24'!$J$3</c:f>
              <c:strCache>
                <c:ptCount val="1"/>
                <c:pt idx="0">
                  <c:v>Strongly disagree</c:v>
                </c:pt>
              </c:strCache>
            </c:strRef>
          </c:tx>
          <c:spPr>
            <a:solidFill>
              <a:schemeClr val="accent5"/>
            </a:solidFill>
            <a:ln>
              <a:noFill/>
            </a:ln>
            <a:effectLst/>
          </c:spPr>
          <c:invertIfNegative val="0"/>
          <c:cat>
            <c:strRef>
              <c:f>'[Evaluation of the Building Financial Capabilities in Housing Associations BFCHA program_Summary.xlsx]Question 24'!$A$4:$A$7</c:f>
              <c:strCache>
                <c:ptCount val="2"/>
                <c:pt idx="0">
                  <c:v>Has lower interest rates</c:v>
                </c:pt>
                <c:pt idx="1">
                  <c:v>Has more favourable terms for loans</c:v>
                </c:pt>
              </c:strCache>
              <c:extLst/>
            </c:strRef>
          </c:cat>
          <c:val>
            <c:numRef>
              <c:f>'[Evaluation of the Building Financial Capabilities in Housing Associations BFCHA program_Summary.xlsx]Question 24'!$K$4:$K$7</c:f>
              <c:numCache>
                <c:formatCode>General</c:formatCode>
                <c:ptCount val="2"/>
                <c:pt idx="0">
                  <c:v>0</c:v>
                </c:pt>
                <c:pt idx="1">
                  <c:v>0</c:v>
                </c:pt>
              </c:numCache>
              <c:extLst/>
            </c:numRef>
          </c:val>
          <c:extLst>
            <c:ext xmlns:c16="http://schemas.microsoft.com/office/drawing/2014/chart" uri="{C3380CC4-5D6E-409C-BE32-E72D297353CC}">
              <c16:uniqueId val="{00000007-3A95-47A7-BBDD-ECC42CA9C87F}"/>
            </c:ext>
          </c:extLst>
        </c:ser>
        <c:ser>
          <c:idx val="5"/>
          <c:order val="5"/>
          <c:tx>
            <c:strRef>
              <c:f>'[Evaluation of the Building Financial Capabilities in Housing Associations BFCHA program_Summary.xlsx]Question 24'!$L$3</c:f>
              <c:strCache>
                <c:ptCount val="1"/>
                <c:pt idx="0">
                  <c:v>Don't know/can't say</c:v>
                </c:pt>
              </c:strCache>
            </c:strRef>
          </c:tx>
          <c:spPr>
            <a:solidFill>
              <a:schemeClr val="accent6"/>
            </a:solidFill>
            <a:ln>
              <a:noFill/>
            </a:ln>
            <a:effectLst/>
          </c:spPr>
          <c:invertIfNegative val="0"/>
          <c:dLbls>
            <c:spPr>
              <a:noFill/>
              <a:ln>
                <a:noFill/>
              </a:ln>
              <a:effectLst/>
            </c:spPr>
            <c:txPr>
              <a:bodyPr rot="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'[Evaluation of the Building Financial Capabilities in Housing Associations BFCHA program_Summary.xlsx]Question 24'!$A$4:$A$7</c:f>
              <c:strCache>
                <c:ptCount val="2"/>
                <c:pt idx="0">
                  <c:v>Has lower interest rates</c:v>
                </c:pt>
                <c:pt idx="1">
                  <c:v>Has more favourable terms for loans</c:v>
                </c:pt>
              </c:strCache>
              <c:extLst/>
            </c:strRef>
          </c:cat>
          <c:val>
            <c:numRef>
              <c:f>'[Evaluation of the Building Financial Capabilities in Housing Associations BFCHA program_Summary.xlsx]Question 24'!$M$4:$M$7</c:f>
              <c:numCache>
                <c:formatCode>General</c:formatCode>
                <c:ptCount val="2"/>
                <c:pt idx="0">
                  <c:v>3</c:v>
                </c:pt>
                <c:pt idx="1">
                  <c:v>4</c:v>
                </c:pt>
              </c:numCache>
              <c:extLst/>
            </c:numRef>
          </c:val>
          <c:extLst>
            <c:ext xmlns:c16="http://schemas.microsoft.com/office/drawing/2014/chart" uri="{C3380CC4-5D6E-409C-BE32-E72D297353CC}">
              <c16:uniqueId val="{00000008-3A95-47A7-BBDD-ECC42CA9C87F}"/>
            </c:ext>
          </c:extLst>
        </c:ser>
        <c:dLbls>
          <c:showLegendKey val="0"/>
          <c:showVal val="0"/>
          <c:showCatName val="0"/>
          <c:showSerName val="0"/>
          <c:showPercent val="0"/>
          <c:showBubbleSize val="0"/>
        </c:dLbls>
        <c:gapWidth val="150"/>
        <c:overlap val="100"/>
        <c:axId val="10"/>
        <c:axId val="100"/>
      </c:barChart>
      <c:valAx>
        <c:axId val="100"/>
        <c:scaling>
          <c:orientation val="minMax"/>
        </c:scaling>
        <c:delete val="0"/>
        <c:axPos val="b"/>
        <c:majorGridlines>
          <c:spPr>
            <a:ln w="6350" cap="flat" cmpd="sng" algn="ctr">
              <a:solidFill>
                <a:schemeClr val="tx1">
                  <a:tint val="75000"/>
                </a:schemeClr>
              </a:solidFill>
              <a:prstDash val="solid"/>
              <a:round/>
            </a:ln>
            <a:effectLst/>
          </c:spPr>
        </c:majorGridlines>
        <c:numFmt formatCode="0%" sourceLinked="1"/>
        <c:majorTickMark val="out"/>
        <c:minorTickMark val="none"/>
        <c:tickLblPos val="nextTo"/>
        <c:spPr>
          <a:noFill/>
          <a:ln w="6350" cap="flat" cmpd="sng" algn="ctr">
            <a:solidFill>
              <a:schemeClr val="tx1">
                <a:tint val="75000"/>
              </a:schemeClr>
            </a:solidFill>
            <a:prstDash val="solid"/>
            <a:round/>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en-US"/>
          </a:p>
        </c:txPr>
        <c:crossAx val="10"/>
        <c:crosses val="autoZero"/>
        <c:crossBetween val="between"/>
        <c:majorUnit val="0.2"/>
      </c:valAx>
      <c:catAx>
        <c:axId val="10"/>
        <c:scaling>
          <c:orientation val="minMax"/>
        </c:scaling>
        <c:delete val="0"/>
        <c:axPos val="l"/>
        <c:numFmt formatCode="General" sourceLinked="1"/>
        <c:majorTickMark val="out"/>
        <c:minorTickMark val="none"/>
        <c:tickLblPos val="nextTo"/>
        <c:spPr>
          <a:noFill/>
          <a:ln w="6350" cap="flat" cmpd="sng" algn="ctr">
            <a:solidFill>
              <a:schemeClr val="tx1">
                <a:tint val="75000"/>
              </a:schemeClr>
            </a:solidFill>
            <a:prstDash val="solid"/>
            <a:round/>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en-US"/>
          </a:p>
        </c:txPr>
        <c:crossAx val="100"/>
        <c:crosses val="autoZero"/>
        <c:auto val="0"/>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en-US"/>
        </a:p>
      </c:txPr>
    </c:legend>
    <c:plotVisOnly val="0"/>
    <c:dispBlanksAs val="gap"/>
    <c:showDLblsOverMax val="0"/>
  </c:chart>
  <c:spPr>
    <a:noFill/>
    <a:ln w="6350" cap="flat" cmpd="sng" algn="ctr">
      <a:noFill/>
      <a:prstDash val="solid"/>
      <a:miter lim="800000"/>
    </a:ln>
    <a:effectLst/>
  </c:spPr>
  <c:txPr>
    <a:bodyPr/>
    <a:lstStyle/>
    <a:p>
      <a:pPr>
        <a:defRPr sz="800"/>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v>TCV</c:v>
          </c:tx>
          <c:spPr>
            <a:ln w="28575" cap="rnd">
              <a:solidFill>
                <a:schemeClr val="accent1"/>
              </a:solidFill>
              <a:round/>
            </a:ln>
            <a:effectLst/>
          </c:spPr>
          <c:marker>
            <c:symbol val="none"/>
          </c:marker>
          <c:cat>
            <c:numRef>
              <c:f>'20230628HIST20_TCV_Fixed_Rate_L'!$A$172:$A$217</c:f>
              <c:numCache>
                <c:formatCode>m/d/yyyy</c:formatCode>
                <c:ptCount val="46"/>
                <c:pt idx="0">
                  <c:v>43677</c:v>
                </c:pt>
                <c:pt idx="1">
                  <c:v>43707</c:v>
                </c:pt>
                <c:pt idx="2">
                  <c:v>43738</c:v>
                </c:pt>
                <c:pt idx="3">
                  <c:v>43769</c:v>
                </c:pt>
                <c:pt idx="4">
                  <c:v>43798</c:v>
                </c:pt>
                <c:pt idx="5">
                  <c:v>43830</c:v>
                </c:pt>
                <c:pt idx="6">
                  <c:v>43861</c:v>
                </c:pt>
                <c:pt idx="7">
                  <c:v>43889</c:v>
                </c:pt>
                <c:pt idx="8">
                  <c:v>43921</c:v>
                </c:pt>
                <c:pt idx="9">
                  <c:v>43951</c:v>
                </c:pt>
                <c:pt idx="10">
                  <c:v>43980</c:v>
                </c:pt>
                <c:pt idx="11">
                  <c:v>44012</c:v>
                </c:pt>
                <c:pt idx="12">
                  <c:v>44043</c:v>
                </c:pt>
                <c:pt idx="13">
                  <c:v>44074</c:v>
                </c:pt>
                <c:pt idx="14">
                  <c:v>44104</c:v>
                </c:pt>
                <c:pt idx="15">
                  <c:v>44134</c:v>
                </c:pt>
                <c:pt idx="16">
                  <c:v>44165</c:v>
                </c:pt>
                <c:pt idx="17">
                  <c:v>44196</c:v>
                </c:pt>
                <c:pt idx="18">
                  <c:v>44225</c:v>
                </c:pt>
                <c:pt idx="19">
                  <c:v>44253</c:v>
                </c:pt>
                <c:pt idx="20">
                  <c:v>44286</c:v>
                </c:pt>
                <c:pt idx="21">
                  <c:v>44316</c:v>
                </c:pt>
                <c:pt idx="22">
                  <c:v>44347</c:v>
                </c:pt>
                <c:pt idx="23">
                  <c:v>44377</c:v>
                </c:pt>
                <c:pt idx="24">
                  <c:v>44407</c:v>
                </c:pt>
                <c:pt idx="25">
                  <c:v>44439</c:v>
                </c:pt>
                <c:pt idx="26">
                  <c:v>44469</c:v>
                </c:pt>
                <c:pt idx="27">
                  <c:v>44498</c:v>
                </c:pt>
                <c:pt idx="28">
                  <c:v>44530</c:v>
                </c:pt>
                <c:pt idx="29">
                  <c:v>44561</c:v>
                </c:pt>
                <c:pt idx="30">
                  <c:v>44592</c:v>
                </c:pt>
                <c:pt idx="31">
                  <c:v>44620</c:v>
                </c:pt>
                <c:pt idx="32">
                  <c:v>44651</c:v>
                </c:pt>
                <c:pt idx="33">
                  <c:v>44680</c:v>
                </c:pt>
                <c:pt idx="34">
                  <c:v>44712</c:v>
                </c:pt>
                <c:pt idx="35">
                  <c:v>44742</c:v>
                </c:pt>
                <c:pt idx="36">
                  <c:v>44771</c:v>
                </c:pt>
                <c:pt idx="37">
                  <c:v>44804</c:v>
                </c:pt>
                <c:pt idx="38">
                  <c:v>44834</c:v>
                </c:pt>
                <c:pt idx="39">
                  <c:v>44865</c:v>
                </c:pt>
                <c:pt idx="40">
                  <c:v>44895</c:v>
                </c:pt>
                <c:pt idx="41">
                  <c:v>44925</c:v>
                </c:pt>
                <c:pt idx="42">
                  <c:v>44957</c:v>
                </c:pt>
                <c:pt idx="43">
                  <c:v>44985</c:v>
                </c:pt>
                <c:pt idx="44">
                  <c:v>45016</c:v>
                </c:pt>
                <c:pt idx="45">
                  <c:v>45044</c:v>
                </c:pt>
              </c:numCache>
            </c:numRef>
          </c:cat>
          <c:val>
            <c:numRef>
              <c:f>'20230628HIST20_TCV_Fixed_Rate_L'!$D$172:$D$217</c:f>
              <c:numCache>
                <c:formatCode>General</c:formatCode>
                <c:ptCount val="46"/>
                <c:pt idx="0">
                  <c:v>1.9865999999999999</c:v>
                </c:pt>
                <c:pt idx="1">
                  <c:v>1.7271000000000001</c:v>
                </c:pt>
                <c:pt idx="2">
                  <c:v>1.841</c:v>
                </c:pt>
                <c:pt idx="3">
                  <c:v>1.9626999999999999</c:v>
                </c:pt>
                <c:pt idx="4">
                  <c:v>1.8511</c:v>
                </c:pt>
                <c:pt idx="5">
                  <c:v>2.2025999999999999</c:v>
                </c:pt>
                <c:pt idx="6">
                  <c:v>1.7685</c:v>
                </c:pt>
                <c:pt idx="7">
                  <c:v>1.6533</c:v>
                </c:pt>
                <c:pt idx="8">
                  <c:v>1.8537999999999999</c:v>
                </c:pt>
                <c:pt idx="9">
                  <c:v>1.9669000000000001</c:v>
                </c:pt>
                <c:pt idx="10">
                  <c:v>1.9292</c:v>
                </c:pt>
                <c:pt idx="11">
                  <c:v>1.8409</c:v>
                </c:pt>
                <c:pt idx="12">
                  <c:v>1.8458000000000001</c:v>
                </c:pt>
                <c:pt idx="13">
                  <c:v>1.9129</c:v>
                </c:pt>
                <c:pt idx="14">
                  <c:v>1.7402</c:v>
                </c:pt>
                <c:pt idx="15">
                  <c:v>1.7143999999999999</c:v>
                </c:pt>
                <c:pt idx="16">
                  <c:v>1.6873</c:v>
                </c:pt>
                <c:pt idx="17">
                  <c:v>1.7926</c:v>
                </c:pt>
                <c:pt idx="18">
                  <c:v>1.9188000000000001</c:v>
                </c:pt>
                <c:pt idx="19">
                  <c:v>2.6737000000000002</c:v>
                </c:pt>
                <c:pt idx="20">
                  <c:v>2.5390000000000001</c:v>
                </c:pt>
                <c:pt idx="21">
                  <c:v>2.4407000000000001</c:v>
                </c:pt>
                <c:pt idx="22">
                  <c:v>2.4291</c:v>
                </c:pt>
                <c:pt idx="23">
                  <c:v>2.2387999999999999</c:v>
                </c:pt>
                <c:pt idx="24">
                  <c:v>1.9601999999999999</c:v>
                </c:pt>
                <c:pt idx="25">
                  <c:v>1.9698</c:v>
                </c:pt>
                <c:pt idx="26">
                  <c:v>2.3666</c:v>
                </c:pt>
                <c:pt idx="27">
                  <c:v>2.8921999999999999</c:v>
                </c:pt>
                <c:pt idx="28">
                  <c:v>2.5240999999999998</c:v>
                </c:pt>
                <c:pt idx="29">
                  <c:v>2.5137999999999998</c:v>
                </c:pt>
                <c:pt idx="30">
                  <c:v>2.7121</c:v>
                </c:pt>
                <c:pt idx="31">
                  <c:v>2.8820999999999999</c:v>
                </c:pt>
                <c:pt idx="32">
                  <c:v>3.5676000000000001</c:v>
                </c:pt>
                <c:pt idx="33">
                  <c:v>3.8170999999999999</c:v>
                </c:pt>
                <c:pt idx="34">
                  <c:v>4.1192000000000002</c:v>
                </c:pt>
                <c:pt idx="35">
                  <c:v>4.5168999999999997</c:v>
                </c:pt>
                <c:pt idx="36">
                  <c:v>3.9857999999999998</c:v>
                </c:pt>
                <c:pt idx="37">
                  <c:v>4.5327999999999999</c:v>
                </c:pt>
                <c:pt idx="38">
                  <c:v>4.8204000000000002</c:v>
                </c:pt>
                <c:pt idx="39">
                  <c:v>4.8487999999999998</c:v>
                </c:pt>
                <c:pt idx="40">
                  <c:v>4.6132</c:v>
                </c:pt>
                <c:pt idx="41">
                  <c:v>5.1492000000000004</c:v>
                </c:pt>
                <c:pt idx="42">
                  <c:v>4.7009999999999996</c:v>
                </c:pt>
                <c:pt idx="43">
                  <c:v>4.9339000000000004</c:v>
                </c:pt>
                <c:pt idx="44">
                  <c:v>4.4458000000000002</c:v>
                </c:pt>
                <c:pt idx="45">
                  <c:v>4.5084999999999997</c:v>
                </c:pt>
              </c:numCache>
            </c:numRef>
          </c:val>
          <c:smooth val="0"/>
          <c:extLst>
            <c:ext xmlns:c16="http://schemas.microsoft.com/office/drawing/2014/chart" uri="{C3380CC4-5D6E-409C-BE32-E72D297353CC}">
              <c16:uniqueId val="{00000000-E2A5-4D98-9549-D2A866A4C66A}"/>
            </c:ext>
          </c:extLst>
        </c:ser>
        <c:ser>
          <c:idx val="1"/>
          <c:order val="1"/>
          <c:tx>
            <c:v>Commercial proxy</c:v>
          </c:tx>
          <c:spPr>
            <a:ln w="28575" cap="rnd">
              <a:solidFill>
                <a:schemeClr val="accent2"/>
              </a:solidFill>
              <a:round/>
            </a:ln>
            <a:effectLst/>
          </c:spPr>
          <c:marker>
            <c:symbol val="none"/>
          </c:marker>
          <c:cat>
            <c:numRef>
              <c:f>'20230628HIST20_TCV_Fixed_Rate_L'!$A$172:$A$217</c:f>
              <c:numCache>
                <c:formatCode>m/d/yyyy</c:formatCode>
                <c:ptCount val="46"/>
                <c:pt idx="0">
                  <c:v>43677</c:v>
                </c:pt>
                <c:pt idx="1">
                  <c:v>43707</c:v>
                </c:pt>
                <c:pt idx="2">
                  <c:v>43738</c:v>
                </c:pt>
                <c:pt idx="3">
                  <c:v>43769</c:v>
                </c:pt>
                <c:pt idx="4">
                  <c:v>43798</c:v>
                </c:pt>
                <c:pt idx="5">
                  <c:v>43830</c:v>
                </c:pt>
                <c:pt idx="6">
                  <c:v>43861</c:v>
                </c:pt>
                <c:pt idx="7">
                  <c:v>43889</c:v>
                </c:pt>
                <c:pt idx="8">
                  <c:v>43921</c:v>
                </c:pt>
                <c:pt idx="9">
                  <c:v>43951</c:v>
                </c:pt>
                <c:pt idx="10">
                  <c:v>43980</c:v>
                </c:pt>
                <c:pt idx="11">
                  <c:v>44012</c:v>
                </c:pt>
                <c:pt idx="12">
                  <c:v>44043</c:v>
                </c:pt>
                <c:pt idx="13">
                  <c:v>44074</c:v>
                </c:pt>
                <c:pt idx="14">
                  <c:v>44104</c:v>
                </c:pt>
                <c:pt idx="15">
                  <c:v>44134</c:v>
                </c:pt>
                <c:pt idx="16">
                  <c:v>44165</c:v>
                </c:pt>
                <c:pt idx="17">
                  <c:v>44196</c:v>
                </c:pt>
                <c:pt idx="18">
                  <c:v>44225</c:v>
                </c:pt>
                <c:pt idx="19">
                  <c:v>44253</c:v>
                </c:pt>
                <c:pt idx="20">
                  <c:v>44286</c:v>
                </c:pt>
                <c:pt idx="21">
                  <c:v>44316</c:v>
                </c:pt>
                <c:pt idx="22">
                  <c:v>44347</c:v>
                </c:pt>
                <c:pt idx="23">
                  <c:v>44377</c:v>
                </c:pt>
                <c:pt idx="24">
                  <c:v>44407</c:v>
                </c:pt>
                <c:pt idx="25">
                  <c:v>44439</c:v>
                </c:pt>
                <c:pt idx="26">
                  <c:v>44469</c:v>
                </c:pt>
                <c:pt idx="27">
                  <c:v>44498</c:v>
                </c:pt>
                <c:pt idx="28">
                  <c:v>44530</c:v>
                </c:pt>
                <c:pt idx="29">
                  <c:v>44561</c:v>
                </c:pt>
                <c:pt idx="30">
                  <c:v>44592</c:v>
                </c:pt>
                <c:pt idx="31">
                  <c:v>44620</c:v>
                </c:pt>
                <c:pt idx="32">
                  <c:v>44651</c:v>
                </c:pt>
                <c:pt idx="33">
                  <c:v>44680</c:v>
                </c:pt>
                <c:pt idx="34">
                  <c:v>44712</c:v>
                </c:pt>
                <c:pt idx="35">
                  <c:v>44742</c:v>
                </c:pt>
                <c:pt idx="36">
                  <c:v>44771</c:v>
                </c:pt>
                <c:pt idx="37">
                  <c:v>44804</c:v>
                </c:pt>
                <c:pt idx="38">
                  <c:v>44834</c:v>
                </c:pt>
                <c:pt idx="39">
                  <c:v>44865</c:v>
                </c:pt>
                <c:pt idx="40">
                  <c:v>44895</c:v>
                </c:pt>
                <c:pt idx="41">
                  <c:v>44925</c:v>
                </c:pt>
                <c:pt idx="42">
                  <c:v>44957</c:v>
                </c:pt>
                <c:pt idx="43">
                  <c:v>44985</c:v>
                </c:pt>
                <c:pt idx="44">
                  <c:v>45016</c:v>
                </c:pt>
                <c:pt idx="45">
                  <c:v>45044</c:v>
                </c:pt>
              </c:numCache>
            </c:numRef>
          </c:cat>
          <c:val>
            <c:numRef>
              <c:f>'20230628HIST20_TCV_Fixed_Rate_L'!$I$172:$I$217</c:f>
              <c:numCache>
                <c:formatCode>General</c:formatCode>
                <c:ptCount val="46"/>
                <c:pt idx="0">
                  <c:v>4.1500000000000004</c:v>
                </c:pt>
                <c:pt idx="1">
                  <c:v>4.1500000000000004</c:v>
                </c:pt>
                <c:pt idx="2">
                  <c:v>3.9</c:v>
                </c:pt>
                <c:pt idx="3">
                  <c:v>3.79</c:v>
                </c:pt>
                <c:pt idx="4">
                  <c:v>3.68</c:v>
                </c:pt>
                <c:pt idx="5">
                  <c:v>3.65</c:v>
                </c:pt>
                <c:pt idx="6">
                  <c:v>3.57</c:v>
                </c:pt>
                <c:pt idx="7">
                  <c:v>3.46</c:v>
                </c:pt>
                <c:pt idx="8">
                  <c:v>3.22</c:v>
                </c:pt>
                <c:pt idx="9">
                  <c:v>2.75</c:v>
                </c:pt>
                <c:pt idx="10">
                  <c:v>2.87</c:v>
                </c:pt>
                <c:pt idx="11">
                  <c:v>2.77</c:v>
                </c:pt>
                <c:pt idx="12">
                  <c:v>2.79</c:v>
                </c:pt>
                <c:pt idx="13">
                  <c:v>2.82</c:v>
                </c:pt>
                <c:pt idx="14">
                  <c:v>2.79</c:v>
                </c:pt>
                <c:pt idx="15">
                  <c:v>2.79</c:v>
                </c:pt>
                <c:pt idx="16">
                  <c:v>2.4300000000000002</c:v>
                </c:pt>
                <c:pt idx="17">
                  <c:v>2.31</c:v>
                </c:pt>
                <c:pt idx="18">
                  <c:v>2.41</c:v>
                </c:pt>
                <c:pt idx="19">
                  <c:v>2.4</c:v>
                </c:pt>
                <c:pt idx="20">
                  <c:v>2.36</c:v>
                </c:pt>
                <c:pt idx="21">
                  <c:v>2.44</c:v>
                </c:pt>
                <c:pt idx="22">
                  <c:v>2.5299999999999998</c:v>
                </c:pt>
                <c:pt idx="23">
                  <c:v>2.58</c:v>
                </c:pt>
                <c:pt idx="24">
                  <c:v>2.65</c:v>
                </c:pt>
                <c:pt idx="25">
                  <c:v>2.66</c:v>
                </c:pt>
                <c:pt idx="26">
                  <c:v>2.68</c:v>
                </c:pt>
                <c:pt idx="27">
                  <c:v>2.73</c:v>
                </c:pt>
                <c:pt idx="28">
                  <c:v>2.91</c:v>
                </c:pt>
                <c:pt idx="29">
                  <c:v>3.21</c:v>
                </c:pt>
                <c:pt idx="30">
                  <c:v>3.31</c:v>
                </c:pt>
                <c:pt idx="31">
                  <c:v>3.52</c:v>
                </c:pt>
                <c:pt idx="32">
                  <c:v>3.81</c:v>
                </c:pt>
                <c:pt idx="33">
                  <c:v>4.1100000000000003</c:v>
                </c:pt>
                <c:pt idx="34">
                  <c:v>4.45</c:v>
                </c:pt>
                <c:pt idx="35">
                  <c:v>4.7300000000000004</c:v>
                </c:pt>
                <c:pt idx="36">
                  <c:v>5.19</c:v>
                </c:pt>
                <c:pt idx="37">
                  <c:v>5.58</c:v>
                </c:pt>
                <c:pt idx="38">
                  <c:v>5.71</c:v>
                </c:pt>
                <c:pt idx="39">
                  <c:v>5.72</c:v>
                </c:pt>
                <c:pt idx="40">
                  <c:v>5.92</c:v>
                </c:pt>
                <c:pt idx="41">
                  <c:v>6.25</c:v>
                </c:pt>
                <c:pt idx="42">
                  <c:v>6.25</c:v>
                </c:pt>
                <c:pt idx="43">
                  <c:v>6.2</c:v>
                </c:pt>
                <c:pt idx="44">
                  <c:v>6.6</c:v>
                </c:pt>
                <c:pt idx="45">
                  <c:v>6.58</c:v>
                </c:pt>
              </c:numCache>
            </c:numRef>
          </c:val>
          <c:smooth val="0"/>
          <c:extLst>
            <c:ext xmlns:c16="http://schemas.microsoft.com/office/drawing/2014/chart" uri="{C3380CC4-5D6E-409C-BE32-E72D297353CC}">
              <c16:uniqueId val="{00000001-E2A5-4D98-9549-D2A866A4C66A}"/>
            </c:ext>
          </c:extLst>
        </c:ser>
        <c:dLbls>
          <c:showLegendKey val="0"/>
          <c:showVal val="0"/>
          <c:showCatName val="0"/>
          <c:showSerName val="0"/>
          <c:showPercent val="0"/>
          <c:showBubbleSize val="0"/>
        </c:dLbls>
        <c:smooth val="0"/>
        <c:axId val="1325652656"/>
        <c:axId val="1325651824"/>
      </c:lineChart>
      <c:dateAx>
        <c:axId val="1325652656"/>
        <c:scaling>
          <c:orientation val="minMax"/>
        </c:scaling>
        <c:delete val="0"/>
        <c:axPos val="b"/>
        <c:numFmt formatCode="mmm\-yy" sourceLinked="0"/>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25651824"/>
        <c:crosses val="autoZero"/>
        <c:auto val="1"/>
        <c:lblOffset val="100"/>
        <c:baseTimeUnit val="months"/>
      </c:dateAx>
      <c:valAx>
        <c:axId val="132565182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256526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percentStacked"/>
        <c:varyColors val="0"/>
        <c:ser>
          <c:idx val="0"/>
          <c:order val="0"/>
          <c:tx>
            <c:strRef>
              <c:f>'[Evaluation of the Building Financial Capabilities in Housing Associations BFCHA program_Summary.xlsx]Question 9'!$B$3</c:f>
              <c:strCache>
                <c:ptCount val="1"/>
                <c:pt idx="0">
                  <c:v>Strongly agree</c:v>
                </c:pt>
              </c:strCache>
            </c:strRef>
          </c:tx>
          <c:spPr>
            <a:solidFill>
              <a:schemeClr val="accent1"/>
            </a:solidFill>
            <a:ln>
              <a:noFill/>
            </a:ln>
            <a:effectLst/>
          </c:spPr>
          <c:invertIfNegative val="0"/>
          <c:dLbls>
            <c:dLbl>
              <c:idx val="2"/>
              <c:delete val="1"/>
              <c:extLst>
                <c:ext xmlns:c15="http://schemas.microsoft.com/office/drawing/2012/chart" uri="{CE6537A1-D6FC-4f65-9D91-7224C49458BB}"/>
                <c:ext xmlns:c16="http://schemas.microsoft.com/office/drawing/2014/chart" uri="{C3380CC4-5D6E-409C-BE32-E72D297353CC}">
                  <c16:uniqueId val="{00000000-8CC9-4CC8-9747-432E832A0B4E}"/>
                </c:ext>
              </c:extLst>
            </c:dLbl>
            <c:spPr>
              <a:noFill/>
              <a:ln>
                <a:noFill/>
              </a:ln>
              <a:effectLst/>
            </c:spPr>
            <c:txPr>
              <a:bodyPr rot="0" spcFirstLastPara="1" vertOverflow="ellipsis" vert="horz" wrap="square" anchor="ctr" anchorCtr="1"/>
              <a:lstStyle/>
              <a:p>
                <a:pPr>
                  <a:defRPr sz="8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'[Evaluation of the Building Financial Capabilities in Housing Associations BFCHA program_Summary.xlsx]Question 9'!$A$4:$A$7</c:f>
              <c:strCache>
                <c:ptCount val="3"/>
                <c:pt idx="0">
                  <c:v>The documentation and time required for the application was reasonable</c:v>
                </c:pt>
                <c:pt idx="1">
                  <c:v>Communication with DTF and TCV throughout the application process was sufficient and helpful</c:v>
                </c:pt>
                <c:pt idx="2">
                  <c:v>The time between applying and being approved was reasonable</c:v>
                </c:pt>
              </c:strCache>
              <c:extLst/>
            </c:strRef>
          </c:cat>
          <c:val>
            <c:numRef>
              <c:f>'[Evaluation of the Building Financial Capabilities in Housing Associations BFCHA program_Summary.xlsx]Question 9'!$C$4:$C$7</c:f>
              <c:numCache>
                <c:formatCode>General</c:formatCode>
                <c:ptCount val="3"/>
                <c:pt idx="0">
                  <c:v>1</c:v>
                </c:pt>
                <c:pt idx="1">
                  <c:v>1</c:v>
                </c:pt>
                <c:pt idx="2">
                  <c:v>0</c:v>
                </c:pt>
              </c:numCache>
              <c:extLst/>
            </c:numRef>
          </c:val>
          <c:extLst>
            <c:ext xmlns:c16="http://schemas.microsoft.com/office/drawing/2014/chart" uri="{C3380CC4-5D6E-409C-BE32-E72D297353CC}">
              <c16:uniqueId val="{00000001-8CC9-4CC8-9747-432E832A0B4E}"/>
            </c:ext>
          </c:extLst>
        </c:ser>
        <c:ser>
          <c:idx val="1"/>
          <c:order val="1"/>
          <c:tx>
            <c:strRef>
              <c:f>'[Evaluation of the Building Financial Capabilities in Housing Associations BFCHA program_Summary.xlsx]Question 9'!$D$3</c:f>
              <c:strCache>
                <c:ptCount val="1"/>
                <c:pt idx="0">
                  <c:v>Agree</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8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'[Evaluation of the Building Financial Capabilities in Housing Associations BFCHA program_Summary.xlsx]Question 9'!$A$4:$A$7</c:f>
              <c:strCache>
                <c:ptCount val="3"/>
                <c:pt idx="0">
                  <c:v>The documentation and time required for the application was reasonable</c:v>
                </c:pt>
                <c:pt idx="1">
                  <c:v>Communication with DTF and TCV throughout the application process was sufficient and helpful</c:v>
                </c:pt>
                <c:pt idx="2">
                  <c:v>The time between applying and being approved was reasonable</c:v>
                </c:pt>
              </c:strCache>
              <c:extLst/>
            </c:strRef>
          </c:cat>
          <c:val>
            <c:numRef>
              <c:f>'[Evaluation of the Building Financial Capabilities in Housing Associations BFCHA program_Summary.xlsx]Question 9'!$E$4:$E$7</c:f>
              <c:numCache>
                <c:formatCode>General</c:formatCode>
                <c:ptCount val="3"/>
                <c:pt idx="0">
                  <c:v>5</c:v>
                </c:pt>
                <c:pt idx="1">
                  <c:v>6</c:v>
                </c:pt>
                <c:pt idx="2">
                  <c:v>6</c:v>
                </c:pt>
              </c:numCache>
              <c:extLst/>
            </c:numRef>
          </c:val>
          <c:extLst>
            <c:ext xmlns:c16="http://schemas.microsoft.com/office/drawing/2014/chart" uri="{C3380CC4-5D6E-409C-BE32-E72D297353CC}">
              <c16:uniqueId val="{00000002-8CC9-4CC8-9747-432E832A0B4E}"/>
            </c:ext>
          </c:extLst>
        </c:ser>
        <c:ser>
          <c:idx val="2"/>
          <c:order val="2"/>
          <c:tx>
            <c:strRef>
              <c:f>'[Evaluation of the Building Financial Capabilities in Housing Associations BFCHA program_Summary.xlsx]Question 9'!$F$3</c:f>
              <c:strCache>
                <c:ptCount val="1"/>
                <c:pt idx="0">
                  <c:v>Neither agree nor disagree</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'[Evaluation of the Building Financial Capabilities in Housing Associations BFCHA program_Summary.xlsx]Question 9'!$A$4:$A$7</c:f>
              <c:strCache>
                <c:ptCount val="3"/>
                <c:pt idx="0">
                  <c:v>The documentation and time required for the application was reasonable</c:v>
                </c:pt>
                <c:pt idx="1">
                  <c:v>Communication with DTF and TCV throughout the application process was sufficient and helpful</c:v>
                </c:pt>
                <c:pt idx="2">
                  <c:v>The time between applying and being approved was reasonable</c:v>
                </c:pt>
              </c:strCache>
              <c:extLst/>
            </c:strRef>
          </c:cat>
          <c:val>
            <c:numRef>
              <c:f>'[Evaluation of the Building Financial Capabilities in Housing Associations BFCHA program_Summary.xlsx]Question 9'!$G$4:$G$7</c:f>
              <c:numCache>
                <c:formatCode>General</c:formatCode>
                <c:ptCount val="3"/>
                <c:pt idx="0">
                  <c:v>1</c:v>
                </c:pt>
                <c:pt idx="1">
                  <c:v>2</c:v>
                </c:pt>
                <c:pt idx="2">
                  <c:v>1</c:v>
                </c:pt>
              </c:numCache>
              <c:extLst/>
            </c:numRef>
          </c:val>
          <c:extLst>
            <c:ext xmlns:c16="http://schemas.microsoft.com/office/drawing/2014/chart" uri="{C3380CC4-5D6E-409C-BE32-E72D297353CC}">
              <c16:uniqueId val="{00000003-8CC9-4CC8-9747-432E832A0B4E}"/>
            </c:ext>
          </c:extLst>
        </c:ser>
        <c:ser>
          <c:idx val="3"/>
          <c:order val="3"/>
          <c:tx>
            <c:strRef>
              <c:f>'[Evaluation of the Building Financial Capabilities in Housing Associations BFCHA program_Summary.xlsx]Question 9'!$H$3</c:f>
              <c:strCache>
                <c:ptCount val="1"/>
                <c:pt idx="0">
                  <c:v>Disagree</c:v>
                </c:pt>
              </c:strCache>
            </c:strRef>
          </c:tx>
          <c:spPr>
            <a:solidFill>
              <a:schemeClr val="accent1">
                <a:lumMod val="60000"/>
                <a:lumOff val="40000"/>
              </a:schemeClr>
            </a:solidFill>
            <a:ln>
              <a:noFill/>
            </a:ln>
            <a:effectLst/>
          </c:spPr>
          <c:invertIfNegative val="0"/>
          <c:dLbls>
            <c:dLbl>
              <c:idx val="1"/>
              <c:delete val="1"/>
              <c:extLst>
                <c:ext xmlns:c15="http://schemas.microsoft.com/office/drawing/2012/chart" uri="{CE6537A1-D6FC-4f65-9D91-7224C49458BB}"/>
                <c:ext xmlns:c16="http://schemas.microsoft.com/office/drawing/2014/chart" uri="{C3380CC4-5D6E-409C-BE32-E72D297353CC}">
                  <c16:uniqueId val="{00000004-8CC9-4CC8-9747-432E832A0B4E}"/>
                </c:ext>
              </c:extLst>
            </c:dLbl>
            <c:spPr>
              <a:noFill/>
              <a:ln>
                <a:noFill/>
              </a:ln>
              <a:effectLst/>
            </c:spPr>
            <c:txPr>
              <a:bodyPr rot="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'[Evaluation of the Building Financial Capabilities in Housing Associations BFCHA program_Summary.xlsx]Question 9'!$A$4:$A$7</c:f>
              <c:strCache>
                <c:ptCount val="3"/>
                <c:pt idx="0">
                  <c:v>The documentation and time required for the application was reasonable</c:v>
                </c:pt>
                <c:pt idx="1">
                  <c:v>Communication with DTF and TCV throughout the application process was sufficient and helpful</c:v>
                </c:pt>
                <c:pt idx="2">
                  <c:v>The time between applying and being approved was reasonable</c:v>
                </c:pt>
              </c:strCache>
              <c:extLst/>
            </c:strRef>
          </c:cat>
          <c:val>
            <c:numRef>
              <c:f>'[Evaluation of the Building Financial Capabilities in Housing Associations BFCHA program_Summary.xlsx]Question 9'!$I$4:$I$7</c:f>
              <c:numCache>
                <c:formatCode>General</c:formatCode>
                <c:ptCount val="3"/>
                <c:pt idx="0">
                  <c:v>2</c:v>
                </c:pt>
                <c:pt idx="1">
                  <c:v>0</c:v>
                </c:pt>
                <c:pt idx="2">
                  <c:v>2</c:v>
                </c:pt>
              </c:numCache>
              <c:extLst/>
            </c:numRef>
          </c:val>
          <c:extLst>
            <c:ext xmlns:c16="http://schemas.microsoft.com/office/drawing/2014/chart" uri="{C3380CC4-5D6E-409C-BE32-E72D297353CC}">
              <c16:uniqueId val="{00000005-8CC9-4CC8-9747-432E832A0B4E}"/>
            </c:ext>
          </c:extLst>
        </c:ser>
        <c:ser>
          <c:idx val="4"/>
          <c:order val="4"/>
          <c:tx>
            <c:strRef>
              <c:f>'[Evaluation of the Building Financial Capabilities in Housing Associations BFCHA program_Summary.xlsx]Question 9'!$J$3</c:f>
              <c:strCache>
                <c:ptCount val="1"/>
                <c:pt idx="0">
                  <c:v>Strongly disagree</c:v>
                </c:pt>
              </c:strCache>
            </c:strRef>
          </c:tx>
          <c:spPr>
            <a:solidFill>
              <a:schemeClr val="accent5"/>
            </a:solidFill>
            <a:ln>
              <a:noFill/>
            </a:ln>
            <a:effectLst/>
          </c:spPr>
          <c:invertIfNegative val="0"/>
          <c:cat>
            <c:strRef>
              <c:f>'[Evaluation of the Building Financial Capabilities in Housing Associations BFCHA program_Summary.xlsx]Question 9'!$A$4:$A$7</c:f>
              <c:strCache>
                <c:ptCount val="3"/>
                <c:pt idx="0">
                  <c:v>The documentation and time required for the application was reasonable</c:v>
                </c:pt>
                <c:pt idx="1">
                  <c:v>Communication with DTF and TCV throughout the application process was sufficient and helpful</c:v>
                </c:pt>
                <c:pt idx="2">
                  <c:v>The time between applying and being approved was reasonable</c:v>
                </c:pt>
              </c:strCache>
              <c:extLst/>
            </c:strRef>
          </c:cat>
          <c:val>
            <c:numRef>
              <c:f>'[Evaluation of the Building Financial Capabilities in Housing Associations BFCHA program_Summary.xlsx]Question 9'!$J$4:$J$7</c:f>
              <c:numCache>
                <c:formatCode>0%</c:formatCode>
                <c:ptCount val="3"/>
                <c:pt idx="0">
                  <c:v>0</c:v>
                </c:pt>
                <c:pt idx="1">
                  <c:v>0</c:v>
                </c:pt>
                <c:pt idx="2">
                  <c:v>0</c:v>
                </c:pt>
              </c:numCache>
              <c:extLst/>
            </c:numRef>
          </c:val>
          <c:extLst>
            <c:ext xmlns:c16="http://schemas.microsoft.com/office/drawing/2014/chart" uri="{C3380CC4-5D6E-409C-BE32-E72D297353CC}">
              <c16:uniqueId val="{00000006-8CC9-4CC8-9747-432E832A0B4E}"/>
            </c:ext>
          </c:extLst>
        </c:ser>
        <c:ser>
          <c:idx val="5"/>
          <c:order val="5"/>
          <c:tx>
            <c:strRef>
              <c:f>'[Evaluation of the Building Financial Capabilities in Housing Associations BFCHA program_Summary.xlsx]Question 9'!$L$3</c:f>
              <c:strCache>
                <c:ptCount val="1"/>
                <c:pt idx="0">
                  <c:v>Don't know/can't say</c:v>
                </c:pt>
              </c:strCache>
            </c:strRef>
          </c:tx>
          <c:spPr>
            <a:solidFill>
              <a:schemeClr val="accent6"/>
            </a:solidFill>
            <a:ln>
              <a:noFill/>
            </a:ln>
            <a:effectLst/>
          </c:spPr>
          <c:invertIfNegative val="0"/>
          <c:cat>
            <c:strRef>
              <c:f>'[Evaluation of the Building Financial Capabilities in Housing Associations BFCHA program_Summary.xlsx]Question 9'!$A$4:$A$7</c:f>
              <c:strCache>
                <c:ptCount val="3"/>
                <c:pt idx="0">
                  <c:v>The documentation and time required for the application was reasonable</c:v>
                </c:pt>
                <c:pt idx="1">
                  <c:v>Communication with DTF and TCV throughout the application process was sufficient and helpful</c:v>
                </c:pt>
                <c:pt idx="2">
                  <c:v>The time between applying and being approved was reasonable</c:v>
                </c:pt>
              </c:strCache>
              <c:extLst/>
            </c:strRef>
          </c:cat>
          <c:val>
            <c:numRef>
              <c:f>'[Evaluation of the Building Financial Capabilities in Housing Associations BFCHA program_Summary.xlsx]Question 9'!$M$4:$M$7</c:f>
              <c:numCache>
                <c:formatCode>General</c:formatCode>
                <c:ptCount val="3"/>
                <c:pt idx="0">
                  <c:v>0</c:v>
                </c:pt>
                <c:pt idx="1">
                  <c:v>0</c:v>
                </c:pt>
                <c:pt idx="2">
                  <c:v>0</c:v>
                </c:pt>
              </c:numCache>
              <c:extLst/>
            </c:numRef>
          </c:val>
          <c:extLst>
            <c:ext xmlns:c16="http://schemas.microsoft.com/office/drawing/2014/chart" uri="{C3380CC4-5D6E-409C-BE32-E72D297353CC}">
              <c16:uniqueId val="{00000007-8CC9-4CC8-9747-432E832A0B4E}"/>
            </c:ext>
          </c:extLst>
        </c:ser>
        <c:dLbls>
          <c:showLegendKey val="0"/>
          <c:showVal val="0"/>
          <c:showCatName val="0"/>
          <c:showSerName val="0"/>
          <c:showPercent val="0"/>
          <c:showBubbleSize val="0"/>
        </c:dLbls>
        <c:gapWidth val="150"/>
        <c:overlap val="100"/>
        <c:axId val="10"/>
        <c:axId val="100"/>
      </c:barChart>
      <c:valAx>
        <c:axId val="100"/>
        <c:scaling>
          <c:orientation val="minMax"/>
        </c:scaling>
        <c:delete val="0"/>
        <c:axPos val="b"/>
        <c:majorGridlines>
          <c:spPr>
            <a:ln w="6350" cap="flat" cmpd="sng" algn="ctr">
              <a:solidFill>
                <a:schemeClr val="tx1">
                  <a:tint val="75000"/>
                </a:schemeClr>
              </a:solidFill>
              <a:prstDash val="solid"/>
              <a:round/>
            </a:ln>
            <a:effectLst/>
          </c:spPr>
        </c:majorGridlines>
        <c:numFmt formatCode="0%" sourceLinked="1"/>
        <c:majorTickMark val="out"/>
        <c:minorTickMark val="none"/>
        <c:tickLblPos val="nextTo"/>
        <c:spPr>
          <a:noFill/>
          <a:ln w="6350" cap="flat" cmpd="sng" algn="ctr">
            <a:solidFill>
              <a:schemeClr val="tx1">
                <a:tint val="75000"/>
              </a:schemeClr>
            </a:solidFill>
            <a:prstDash val="solid"/>
            <a:round/>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en-US"/>
          </a:p>
        </c:txPr>
        <c:crossAx val="10"/>
        <c:crosses val="autoZero"/>
        <c:crossBetween val="between"/>
        <c:majorUnit val="0.2"/>
      </c:valAx>
      <c:catAx>
        <c:axId val="10"/>
        <c:scaling>
          <c:orientation val="minMax"/>
        </c:scaling>
        <c:delete val="0"/>
        <c:axPos val="l"/>
        <c:numFmt formatCode="General" sourceLinked="1"/>
        <c:majorTickMark val="out"/>
        <c:minorTickMark val="none"/>
        <c:tickLblPos val="nextTo"/>
        <c:spPr>
          <a:noFill/>
          <a:ln w="6350" cap="flat" cmpd="sng" algn="ctr">
            <a:solidFill>
              <a:schemeClr val="tx1">
                <a:tint val="75000"/>
              </a:schemeClr>
            </a:solidFill>
            <a:prstDash val="solid"/>
            <a:round/>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en-US"/>
          </a:p>
        </c:txPr>
        <c:crossAx val="100"/>
        <c:crosses val="autoZero"/>
        <c:auto val="0"/>
        <c:lblAlgn val="ctr"/>
        <c:lblOffset val="100"/>
        <c:noMultiLvlLbl val="0"/>
      </c:catAx>
      <c:spPr>
        <a:noFill/>
        <a:ln>
          <a:noFill/>
        </a:ln>
        <a:effectLst/>
      </c:spPr>
    </c:plotArea>
    <c:legend>
      <c:legendPos val="r"/>
      <c:overlay val="0"/>
      <c:spPr>
        <a:noFill/>
        <a:ln>
          <a:noFill/>
        </a:ln>
        <a:effectLst/>
      </c:spPr>
      <c:txPr>
        <a:bodyPr rot="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en-US"/>
        </a:p>
      </c:txPr>
    </c:legend>
    <c:plotVisOnly val="0"/>
    <c:dispBlanksAs val="gap"/>
    <c:showDLblsOverMax val="0"/>
  </c:chart>
  <c:spPr>
    <a:noFill/>
    <a:ln w="6350" cap="flat" cmpd="sng" algn="ctr">
      <a:noFill/>
      <a:prstDash val="solid"/>
      <a:miter lim="800000"/>
    </a:ln>
    <a:effectLst/>
  </c:spPr>
  <c:txPr>
    <a:bodyPr/>
    <a:lstStyle/>
    <a:p>
      <a:pPr>
        <a:defRPr sz="800"/>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percentStacked"/>
        <c:varyColors val="0"/>
        <c:ser>
          <c:idx val="0"/>
          <c:order val="0"/>
          <c:tx>
            <c:strRef>
              <c:f>'[Evaluation of the Building Financial Capabilities in Housing Associations BFCHA program_Summary.xlsx]Question 10'!$B$3</c:f>
              <c:strCache>
                <c:ptCount val="1"/>
                <c:pt idx="0">
                  <c:v>Strongly agree</c:v>
                </c:pt>
              </c:strCache>
            </c:strRef>
          </c:tx>
          <c:spPr>
            <a:solidFill>
              <a:schemeClr val="accent1"/>
            </a:solidFill>
            <a:ln>
              <a:noFill/>
            </a:ln>
            <a:effectLst/>
          </c:spPr>
          <c:invertIfNegative val="0"/>
          <c:cat>
            <c:strRef>
              <c:f>'[Evaluation of the Building Financial Capabilities in Housing Associations BFCHA program_Summary.xlsx]Question 10'!$A$4:$A$5</c:f>
              <c:strCache>
                <c:ptCount val="2"/>
                <c:pt idx="0">
                  <c:v>The time between approval and the establishment of the facility agreement was reasonable</c:v>
                </c:pt>
                <c:pt idx="1">
                  <c:v>The financial covenants and security under the facility agreement were reasonable</c:v>
                </c:pt>
              </c:strCache>
            </c:strRef>
          </c:cat>
          <c:val>
            <c:numRef>
              <c:f>'[Evaluation of the Building Financial Capabilities in Housing Associations BFCHA program_Summary.xlsx]Question 10'!$B$4:$B$5</c:f>
              <c:numCache>
                <c:formatCode>0%</c:formatCode>
                <c:ptCount val="2"/>
                <c:pt idx="0">
                  <c:v>0</c:v>
                </c:pt>
                <c:pt idx="1">
                  <c:v>0</c:v>
                </c:pt>
              </c:numCache>
            </c:numRef>
          </c:val>
          <c:extLst>
            <c:ext xmlns:c16="http://schemas.microsoft.com/office/drawing/2014/chart" uri="{C3380CC4-5D6E-409C-BE32-E72D297353CC}">
              <c16:uniqueId val="{00000000-2D0D-4F16-9A51-46AAA1BAF38F}"/>
            </c:ext>
          </c:extLst>
        </c:ser>
        <c:ser>
          <c:idx val="1"/>
          <c:order val="1"/>
          <c:tx>
            <c:strRef>
              <c:f>'[Evaluation of the Building Financial Capabilities in Housing Associations BFCHA program_Summary.xlsx]Question 10'!$D$3</c:f>
              <c:strCache>
                <c:ptCount val="1"/>
                <c:pt idx="0">
                  <c:v>Agree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'[Evaluation of the Building Financial Capabilities in Housing Associations BFCHA program_Summary.xlsx]Question 10'!$A$4:$A$5</c:f>
              <c:strCache>
                <c:ptCount val="2"/>
                <c:pt idx="0">
                  <c:v>The time between approval and the establishment of the facility agreement was reasonable</c:v>
                </c:pt>
                <c:pt idx="1">
                  <c:v>The financial covenants and security under the facility agreement were reasonable</c:v>
                </c:pt>
              </c:strCache>
            </c:strRef>
          </c:cat>
          <c:val>
            <c:numRef>
              <c:f>'[Evaluation of the Building Financial Capabilities in Housing Associations BFCHA program_Summary.xlsx]Question 10'!$E$4:$E$5</c:f>
              <c:numCache>
                <c:formatCode>General</c:formatCode>
                <c:ptCount val="2"/>
                <c:pt idx="0">
                  <c:v>4</c:v>
                </c:pt>
                <c:pt idx="1">
                  <c:v>3</c:v>
                </c:pt>
              </c:numCache>
            </c:numRef>
          </c:val>
          <c:extLst>
            <c:ext xmlns:c16="http://schemas.microsoft.com/office/drawing/2014/chart" uri="{C3380CC4-5D6E-409C-BE32-E72D297353CC}">
              <c16:uniqueId val="{00000001-2D0D-4F16-9A51-46AAA1BAF38F}"/>
            </c:ext>
          </c:extLst>
        </c:ser>
        <c:ser>
          <c:idx val="2"/>
          <c:order val="2"/>
          <c:tx>
            <c:strRef>
              <c:f>'[Evaluation of the Building Financial Capabilities in Housing Associations BFCHA program_Summary.xlsx]Question 10'!$F$3</c:f>
              <c:strCache>
                <c:ptCount val="1"/>
                <c:pt idx="0">
                  <c:v>Neither agree nor disagree</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'[Evaluation of the Building Financial Capabilities in Housing Associations BFCHA program_Summary.xlsx]Question 10'!$A$4:$A$5</c:f>
              <c:strCache>
                <c:ptCount val="2"/>
                <c:pt idx="0">
                  <c:v>The time between approval and the establishment of the facility agreement was reasonable</c:v>
                </c:pt>
                <c:pt idx="1">
                  <c:v>The financial covenants and security under the facility agreement were reasonable</c:v>
                </c:pt>
              </c:strCache>
            </c:strRef>
          </c:cat>
          <c:val>
            <c:numRef>
              <c:f>'[Evaluation of the Building Financial Capabilities in Housing Associations BFCHA program_Summary.xlsx]Question 10'!$G$4:$G$5</c:f>
              <c:numCache>
                <c:formatCode>General</c:formatCode>
                <c:ptCount val="2"/>
                <c:pt idx="0">
                  <c:v>2</c:v>
                </c:pt>
                <c:pt idx="1">
                  <c:v>1</c:v>
                </c:pt>
              </c:numCache>
            </c:numRef>
          </c:val>
          <c:extLst>
            <c:ext xmlns:c16="http://schemas.microsoft.com/office/drawing/2014/chart" uri="{C3380CC4-5D6E-409C-BE32-E72D297353CC}">
              <c16:uniqueId val="{00000002-2D0D-4F16-9A51-46AAA1BAF38F}"/>
            </c:ext>
          </c:extLst>
        </c:ser>
        <c:ser>
          <c:idx val="3"/>
          <c:order val="3"/>
          <c:tx>
            <c:strRef>
              <c:f>'[Evaluation of the Building Financial Capabilities in Housing Associations BFCHA program_Summary.xlsx]Question 10'!$H$3</c:f>
              <c:strCache>
                <c:ptCount val="1"/>
                <c:pt idx="0">
                  <c:v>Disagree</c:v>
                </c:pt>
              </c:strCache>
            </c:strRef>
          </c:tx>
          <c:spPr>
            <a:solidFill>
              <a:schemeClr val="accent1">
                <a:lumMod val="60000"/>
                <a:lumOff val="40000"/>
              </a:schemeClr>
            </a:solidFill>
            <a:ln>
              <a:noFill/>
            </a:ln>
            <a:effectLst/>
          </c:spPr>
          <c:invertIfNegative val="0"/>
          <c:dLbls>
            <c:dLbl>
              <c:idx val="0"/>
              <c:delete val="1"/>
              <c:extLst xmlns:c15="http://schemas.microsoft.com/office/drawing/2012/chart">
                <c:ext xmlns:c15="http://schemas.microsoft.com/office/drawing/2012/chart" uri="{CE6537A1-D6FC-4f65-9D91-7224C49458BB}"/>
                <c:ext xmlns:c16="http://schemas.microsoft.com/office/drawing/2014/chart" uri="{C3380CC4-5D6E-409C-BE32-E72D297353CC}">
                  <c16:uniqueId val="{00000003-2D0D-4F16-9A51-46AAA1BAF38F}"/>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'[Evaluation of the Building Financial Capabilities in Housing Associations BFCHA program_Summary.xlsx]Question 10'!$A$4:$A$5</c:f>
              <c:strCache>
                <c:ptCount val="2"/>
                <c:pt idx="0">
                  <c:v>The time between approval and the establishment of the facility agreement was reasonable</c:v>
                </c:pt>
                <c:pt idx="1">
                  <c:v>The financial covenants and security under the facility agreement were reasonable</c:v>
                </c:pt>
              </c:strCache>
            </c:strRef>
          </c:cat>
          <c:val>
            <c:numRef>
              <c:f>'[Evaluation of the Building Financial Capabilities in Housing Associations BFCHA program_Summary.xlsx]Question 10'!$I$4:$I$5</c:f>
              <c:numCache>
                <c:formatCode>General</c:formatCode>
                <c:ptCount val="2"/>
                <c:pt idx="0">
                  <c:v>0</c:v>
                </c:pt>
                <c:pt idx="1">
                  <c:v>3</c:v>
                </c:pt>
              </c:numCache>
            </c:numRef>
          </c:val>
          <c:extLst>
            <c:ext xmlns:c16="http://schemas.microsoft.com/office/drawing/2014/chart" uri="{C3380CC4-5D6E-409C-BE32-E72D297353CC}">
              <c16:uniqueId val="{00000004-2D0D-4F16-9A51-46AAA1BAF38F}"/>
            </c:ext>
          </c:extLst>
        </c:ser>
        <c:ser>
          <c:idx val="4"/>
          <c:order val="4"/>
          <c:tx>
            <c:strRef>
              <c:f>'[Evaluation of the Building Financial Capabilities in Housing Associations BFCHA program_Summary.xlsx]Question 10'!$J$3</c:f>
              <c:strCache>
                <c:ptCount val="1"/>
                <c:pt idx="0">
                  <c:v>Strongly disagree</c:v>
                </c:pt>
              </c:strCache>
            </c:strRef>
          </c:tx>
          <c:spPr>
            <a:solidFill>
              <a:schemeClr val="accent5"/>
            </a:solidFill>
            <a:ln>
              <a:noFill/>
            </a:ln>
            <a:effectLst/>
          </c:spPr>
          <c:invertIfNegative val="0"/>
          <c:dLbls>
            <c:dLbl>
              <c:idx val="1"/>
              <c:delete val="1"/>
              <c:extLst>
                <c:ext xmlns:c15="http://schemas.microsoft.com/office/drawing/2012/chart" uri="{CE6537A1-D6FC-4f65-9D91-7224C49458BB}"/>
                <c:ext xmlns:c16="http://schemas.microsoft.com/office/drawing/2014/chart" uri="{C3380CC4-5D6E-409C-BE32-E72D297353CC}">
                  <c16:uniqueId val="{00000005-2D0D-4F16-9A51-46AAA1BAF38F}"/>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'[Evaluation of the Building Financial Capabilities in Housing Associations BFCHA program_Summary.xlsx]Question 10'!$A$4:$A$5</c:f>
              <c:strCache>
                <c:ptCount val="2"/>
                <c:pt idx="0">
                  <c:v>The time between approval and the establishment of the facility agreement was reasonable</c:v>
                </c:pt>
                <c:pt idx="1">
                  <c:v>The financial covenants and security under the facility agreement were reasonable</c:v>
                </c:pt>
              </c:strCache>
            </c:strRef>
          </c:cat>
          <c:val>
            <c:numRef>
              <c:f>'[Evaluation of the Building Financial Capabilities in Housing Associations BFCHA program_Summary.xlsx]Question 10'!$K$4:$K$5</c:f>
              <c:numCache>
                <c:formatCode>General</c:formatCode>
                <c:ptCount val="2"/>
                <c:pt idx="0">
                  <c:v>1</c:v>
                </c:pt>
                <c:pt idx="1">
                  <c:v>0</c:v>
                </c:pt>
              </c:numCache>
            </c:numRef>
          </c:val>
          <c:extLst>
            <c:ext xmlns:c16="http://schemas.microsoft.com/office/drawing/2014/chart" uri="{C3380CC4-5D6E-409C-BE32-E72D297353CC}">
              <c16:uniqueId val="{00000006-2D0D-4F16-9A51-46AAA1BAF38F}"/>
            </c:ext>
          </c:extLst>
        </c:ser>
        <c:ser>
          <c:idx val="5"/>
          <c:order val="5"/>
          <c:tx>
            <c:strRef>
              <c:f>'[Evaluation of the Building Financial Capabilities in Housing Associations BFCHA program_Summary.xlsx]Question 10'!$L$3</c:f>
              <c:strCache>
                <c:ptCount val="1"/>
                <c:pt idx="0">
                  <c:v>Don't know/can't say</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'[Evaluation of the Building Financial Capabilities in Housing Associations BFCHA program_Summary.xlsx]Question 10'!$A$4:$A$5</c:f>
              <c:strCache>
                <c:ptCount val="2"/>
                <c:pt idx="0">
                  <c:v>The time between approval and the establishment of the facility agreement was reasonable</c:v>
                </c:pt>
                <c:pt idx="1">
                  <c:v>The financial covenants and security under the facility agreement were reasonable</c:v>
                </c:pt>
              </c:strCache>
            </c:strRef>
          </c:cat>
          <c:val>
            <c:numRef>
              <c:f>'[Evaluation of the Building Financial Capabilities in Housing Associations BFCHA program_Summary.xlsx]Question 10'!$M$4:$M$5</c:f>
              <c:numCache>
                <c:formatCode>General</c:formatCode>
                <c:ptCount val="2"/>
                <c:pt idx="0">
                  <c:v>2</c:v>
                </c:pt>
                <c:pt idx="1">
                  <c:v>2</c:v>
                </c:pt>
              </c:numCache>
            </c:numRef>
          </c:val>
          <c:extLst>
            <c:ext xmlns:c16="http://schemas.microsoft.com/office/drawing/2014/chart" uri="{C3380CC4-5D6E-409C-BE32-E72D297353CC}">
              <c16:uniqueId val="{00000007-2D0D-4F16-9A51-46AAA1BAF38F}"/>
            </c:ext>
          </c:extLst>
        </c:ser>
        <c:dLbls>
          <c:showLegendKey val="0"/>
          <c:showVal val="0"/>
          <c:showCatName val="0"/>
          <c:showSerName val="0"/>
          <c:showPercent val="0"/>
          <c:showBubbleSize val="0"/>
        </c:dLbls>
        <c:gapWidth val="150"/>
        <c:overlap val="100"/>
        <c:axId val="10"/>
        <c:axId val="100"/>
      </c:barChart>
      <c:valAx>
        <c:axId val="100"/>
        <c:scaling>
          <c:orientation val="minMax"/>
        </c:scaling>
        <c:delete val="0"/>
        <c:axPos val="b"/>
        <c:majorGridlines>
          <c:spPr>
            <a:ln w="6350" cap="flat" cmpd="sng" algn="ctr">
              <a:solidFill>
                <a:schemeClr val="tx1">
                  <a:tint val="75000"/>
                </a:schemeClr>
              </a:solidFill>
              <a:prstDash val="solid"/>
              <a:round/>
            </a:ln>
            <a:effectLst/>
          </c:spPr>
        </c:majorGridlines>
        <c:numFmt formatCode="0%" sourceLinked="1"/>
        <c:majorTickMark val="out"/>
        <c:minorTickMark val="none"/>
        <c:tickLblPos val="nextTo"/>
        <c:spPr>
          <a:noFill/>
          <a:ln w="6350" cap="flat" cmpd="sng" algn="ctr">
            <a:solidFill>
              <a:schemeClr val="tx1">
                <a:tint val="75000"/>
              </a:schemeClr>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10"/>
        <c:crosses val="autoZero"/>
        <c:crossBetween val="between"/>
        <c:majorUnit val="0.2"/>
      </c:valAx>
      <c:catAx>
        <c:axId val="10"/>
        <c:scaling>
          <c:orientation val="minMax"/>
        </c:scaling>
        <c:delete val="0"/>
        <c:axPos val="l"/>
        <c:numFmt formatCode="General" sourceLinked="1"/>
        <c:majorTickMark val="out"/>
        <c:minorTickMark val="none"/>
        <c:tickLblPos val="nextTo"/>
        <c:spPr>
          <a:noFill/>
          <a:ln w="6350" cap="flat" cmpd="sng" algn="ctr">
            <a:solidFill>
              <a:schemeClr val="tx1">
                <a:tint val="75000"/>
              </a:schemeClr>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100"/>
        <c:crosses val="autoZero"/>
        <c:auto val="0"/>
        <c:lblAlgn val="ctr"/>
        <c:lblOffset val="100"/>
        <c:noMultiLvlLbl val="0"/>
      </c:catAx>
      <c:spPr>
        <a:noFill/>
        <a:ln>
          <a:noFill/>
        </a:ln>
        <a:effectLst/>
      </c:spPr>
    </c:plotArea>
    <c:legend>
      <c:legendPos val="r"/>
      <c:overlay val="0"/>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legend>
    <c:plotVisOnly val="0"/>
    <c:dispBlanksAs val="gap"/>
    <c:showDLblsOverMax val="0"/>
  </c:chart>
  <c:spPr>
    <a:noFill/>
    <a:ln w="6350" cap="flat" cmpd="sng" algn="ctr">
      <a:noFill/>
      <a:prstDash val="solid"/>
      <a:miter lim="800000"/>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percentStacked"/>
        <c:varyColors val="0"/>
        <c:ser>
          <c:idx val="0"/>
          <c:order val="0"/>
          <c:tx>
            <c:strRef>
              <c:f>'[Evaluation of the Building Financial Capabilities in Housing Associations BFCHA program_Summary.xlsx]Question 16'!$B$3</c:f>
              <c:strCache>
                <c:ptCount val="1"/>
                <c:pt idx="0">
                  <c:v>Strongly agree</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'[Evaluation of the Building Financial Capabilities in Housing Associations BFCHA program_Summary.xlsx]Question 16'!$A$4:$A$6</c:f>
              <c:strCache>
                <c:ptCount val="3"/>
                <c:pt idx="0">
                  <c:v>Was able to access financing that they otherwise wouldn’t have been able to</c:v>
                </c:pt>
                <c:pt idx="1">
                  <c:v>Was more easily able to access financing for social housing projects</c:v>
                </c:pt>
                <c:pt idx="2">
                  <c:v>Saved on interest expense and other savings</c:v>
                </c:pt>
              </c:strCache>
            </c:strRef>
          </c:cat>
          <c:val>
            <c:numRef>
              <c:f>'[Evaluation of the Building Financial Capabilities in Housing Associations BFCHA program_Summary.xlsx]Question 16'!$C$4:$C$6</c:f>
              <c:numCache>
                <c:formatCode>General</c:formatCode>
                <c:ptCount val="3"/>
                <c:pt idx="0">
                  <c:v>1</c:v>
                </c:pt>
                <c:pt idx="1">
                  <c:v>3</c:v>
                </c:pt>
                <c:pt idx="2">
                  <c:v>4</c:v>
                </c:pt>
              </c:numCache>
            </c:numRef>
          </c:val>
          <c:extLst>
            <c:ext xmlns:c16="http://schemas.microsoft.com/office/drawing/2014/chart" uri="{C3380CC4-5D6E-409C-BE32-E72D297353CC}">
              <c16:uniqueId val="{00000000-0490-4F76-9725-DDEF3853634F}"/>
            </c:ext>
          </c:extLst>
        </c:ser>
        <c:ser>
          <c:idx val="1"/>
          <c:order val="1"/>
          <c:tx>
            <c:strRef>
              <c:f>'[Evaluation of the Building Financial Capabilities in Housing Associations BFCHA program_Summary.xlsx]Question 16'!$D$3</c:f>
              <c:strCache>
                <c:ptCount val="1"/>
                <c:pt idx="0">
                  <c:v>Agree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'[Evaluation of the Building Financial Capabilities in Housing Associations BFCHA program_Summary.xlsx]Question 16'!$A$4:$A$6</c:f>
              <c:strCache>
                <c:ptCount val="3"/>
                <c:pt idx="0">
                  <c:v>Was able to access financing that they otherwise wouldn’t have been able to</c:v>
                </c:pt>
                <c:pt idx="1">
                  <c:v>Was more easily able to access financing for social housing projects</c:v>
                </c:pt>
                <c:pt idx="2">
                  <c:v>Saved on interest expense and other savings</c:v>
                </c:pt>
              </c:strCache>
            </c:strRef>
          </c:cat>
          <c:val>
            <c:numRef>
              <c:f>'[Evaluation of the Building Financial Capabilities in Housing Associations BFCHA program_Summary.xlsx]Question 16'!$E$4:$E$6</c:f>
              <c:numCache>
                <c:formatCode>General</c:formatCode>
                <c:ptCount val="3"/>
                <c:pt idx="0">
                  <c:v>2</c:v>
                </c:pt>
                <c:pt idx="1">
                  <c:v>3</c:v>
                </c:pt>
                <c:pt idx="2">
                  <c:v>4</c:v>
                </c:pt>
              </c:numCache>
            </c:numRef>
          </c:val>
          <c:extLst>
            <c:ext xmlns:c16="http://schemas.microsoft.com/office/drawing/2014/chart" uri="{C3380CC4-5D6E-409C-BE32-E72D297353CC}">
              <c16:uniqueId val="{00000001-0490-4F76-9725-DDEF3853634F}"/>
            </c:ext>
          </c:extLst>
        </c:ser>
        <c:ser>
          <c:idx val="2"/>
          <c:order val="2"/>
          <c:tx>
            <c:strRef>
              <c:f>'[Evaluation of the Building Financial Capabilities in Housing Associations BFCHA program_Summary.xlsx]Question 16'!$F$3</c:f>
              <c:strCache>
                <c:ptCount val="1"/>
                <c:pt idx="0">
                  <c:v>Neither agree nor disagree</c:v>
                </c:pt>
              </c:strCache>
            </c:strRef>
          </c:tx>
          <c:spPr>
            <a:solidFill>
              <a:schemeClr val="accent3"/>
            </a:solidFill>
            <a:ln>
              <a:noFill/>
            </a:ln>
            <a:effectLst/>
          </c:spPr>
          <c:invertIfNegative val="0"/>
          <c:dLbls>
            <c:dLbl>
              <c:idx val="1"/>
              <c:delete val="1"/>
              <c:extLst>
                <c:ext xmlns:c15="http://schemas.microsoft.com/office/drawing/2012/chart" uri="{CE6537A1-D6FC-4f65-9D91-7224C49458BB}"/>
                <c:ext xmlns:c16="http://schemas.microsoft.com/office/drawing/2014/chart" uri="{C3380CC4-5D6E-409C-BE32-E72D297353CC}">
                  <c16:uniqueId val="{00000002-0490-4F76-9725-DDEF3853634F}"/>
                </c:ext>
              </c:extLst>
            </c:dLbl>
            <c:dLbl>
              <c:idx val="2"/>
              <c:delete val="1"/>
              <c:extLst>
                <c:ext xmlns:c15="http://schemas.microsoft.com/office/drawing/2012/chart" uri="{CE6537A1-D6FC-4f65-9D91-7224C49458BB}"/>
                <c:ext xmlns:c16="http://schemas.microsoft.com/office/drawing/2014/chart" uri="{C3380CC4-5D6E-409C-BE32-E72D297353CC}">
                  <c16:uniqueId val="{00000003-0490-4F76-9725-DDEF3853634F}"/>
                </c:ext>
              </c:extLst>
            </c:dLbl>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'[Evaluation of the Building Financial Capabilities in Housing Associations BFCHA program_Summary.xlsx]Question 16'!$A$4:$A$6</c:f>
              <c:strCache>
                <c:ptCount val="3"/>
                <c:pt idx="0">
                  <c:v>Was able to access financing that they otherwise wouldn’t have been able to</c:v>
                </c:pt>
                <c:pt idx="1">
                  <c:v>Was more easily able to access financing for social housing projects</c:v>
                </c:pt>
                <c:pt idx="2">
                  <c:v>Saved on interest expense and other savings</c:v>
                </c:pt>
              </c:strCache>
            </c:strRef>
          </c:cat>
          <c:val>
            <c:numRef>
              <c:f>'[Evaluation of the Building Financial Capabilities in Housing Associations BFCHA program_Summary.xlsx]Question 16'!$G$4:$G$6</c:f>
              <c:numCache>
                <c:formatCode>General</c:formatCode>
                <c:ptCount val="3"/>
                <c:pt idx="0">
                  <c:v>3</c:v>
                </c:pt>
                <c:pt idx="1">
                  <c:v>0</c:v>
                </c:pt>
                <c:pt idx="2">
                  <c:v>0</c:v>
                </c:pt>
              </c:numCache>
            </c:numRef>
          </c:val>
          <c:extLst>
            <c:ext xmlns:c16="http://schemas.microsoft.com/office/drawing/2014/chart" uri="{C3380CC4-5D6E-409C-BE32-E72D297353CC}">
              <c16:uniqueId val="{00000004-0490-4F76-9725-DDEF3853634F}"/>
            </c:ext>
          </c:extLst>
        </c:ser>
        <c:ser>
          <c:idx val="3"/>
          <c:order val="3"/>
          <c:tx>
            <c:strRef>
              <c:f>'[Evaluation of the Building Financial Capabilities in Housing Associations BFCHA program_Summary.xlsx]Question 16'!$H$3</c:f>
              <c:strCache>
                <c:ptCount val="1"/>
                <c:pt idx="0">
                  <c:v>Disagree</c:v>
                </c:pt>
              </c:strCache>
            </c:strRef>
          </c:tx>
          <c:spPr>
            <a:solidFill>
              <a:schemeClr val="accent1">
                <a:lumMod val="60000"/>
                <a:lumOff val="40000"/>
              </a:schemeClr>
            </a:solidFill>
            <a:ln>
              <a:noFill/>
            </a:ln>
            <a:effectLst/>
          </c:spPr>
          <c:invertIfNegative val="0"/>
          <c:dLbls>
            <c:dLbl>
              <c:idx val="2"/>
              <c:delete val="1"/>
              <c:extLst>
                <c:ext xmlns:c15="http://schemas.microsoft.com/office/drawing/2012/chart" uri="{CE6537A1-D6FC-4f65-9D91-7224C49458BB}"/>
                <c:ext xmlns:c16="http://schemas.microsoft.com/office/drawing/2014/chart" uri="{C3380CC4-5D6E-409C-BE32-E72D297353CC}">
                  <c16:uniqueId val="{00000005-0490-4F76-9725-DDEF3853634F}"/>
                </c:ext>
              </c:extLst>
            </c:dLbl>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'[Evaluation of the Building Financial Capabilities in Housing Associations BFCHA program_Summary.xlsx]Question 16'!$A$4:$A$6</c:f>
              <c:strCache>
                <c:ptCount val="3"/>
                <c:pt idx="0">
                  <c:v>Was able to access financing that they otherwise wouldn’t have been able to</c:v>
                </c:pt>
                <c:pt idx="1">
                  <c:v>Was more easily able to access financing for social housing projects</c:v>
                </c:pt>
                <c:pt idx="2">
                  <c:v>Saved on interest expense and other savings</c:v>
                </c:pt>
              </c:strCache>
            </c:strRef>
          </c:cat>
          <c:val>
            <c:numRef>
              <c:f>'[Evaluation of the Building Financial Capabilities in Housing Associations BFCHA program_Summary.xlsx]Question 16'!$I$4:$I$6</c:f>
              <c:numCache>
                <c:formatCode>General</c:formatCode>
                <c:ptCount val="3"/>
                <c:pt idx="0">
                  <c:v>2</c:v>
                </c:pt>
                <c:pt idx="1">
                  <c:v>1</c:v>
                </c:pt>
                <c:pt idx="2">
                  <c:v>0</c:v>
                </c:pt>
              </c:numCache>
            </c:numRef>
          </c:val>
          <c:extLst>
            <c:ext xmlns:c16="http://schemas.microsoft.com/office/drawing/2014/chart" uri="{C3380CC4-5D6E-409C-BE32-E72D297353CC}">
              <c16:uniqueId val="{00000006-0490-4F76-9725-DDEF3853634F}"/>
            </c:ext>
          </c:extLst>
        </c:ser>
        <c:ser>
          <c:idx val="4"/>
          <c:order val="4"/>
          <c:tx>
            <c:strRef>
              <c:f>'[Evaluation of the Building Financial Capabilities in Housing Associations BFCHA program_Summary.xlsx]Question 16'!$J$3</c:f>
              <c:strCache>
                <c:ptCount val="1"/>
                <c:pt idx="0">
                  <c:v>Strongly disagree</c:v>
                </c:pt>
              </c:strCache>
            </c:strRef>
          </c:tx>
          <c:spPr>
            <a:solidFill>
              <a:schemeClr val="accent5"/>
            </a:solidFill>
            <a:ln>
              <a:noFill/>
            </a:ln>
            <a:effectLst/>
          </c:spPr>
          <c:invertIfNegative val="0"/>
          <c:cat>
            <c:strRef>
              <c:f>'[Evaluation of the Building Financial Capabilities in Housing Associations BFCHA program_Summary.xlsx]Question 16'!$A$4:$A$6</c:f>
              <c:strCache>
                <c:ptCount val="3"/>
                <c:pt idx="0">
                  <c:v>Was able to access financing that they otherwise wouldn’t have been able to</c:v>
                </c:pt>
                <c:pt idx="1">
                  <c:v>Was more easily able to access financing for social housing projects</c:v>
                </c:pt>
                <c:pt idx="2">
                  <c:v>Saved on interest expense and other savings</c:v>
                </c:pt>
              </c:strCache>
            </c:strRef>
          </c:cat>
          <c:val>
            <c:numRef>
              <c:f>'[Evaluation of the Building Financial Capabilities in Housing Associations BFCHA program_Summary.xlsx]Question 16'!$K$4:$K$6</c:f>
              <c:numCache>
                <c:formatCode>General</c:formatCode>
                <c:ptCount val="3"/>
                <c:pt idx="0">
                  <c:v>0</c:v>
                </c:pt>
                <c:pt idx="1">
                  <c:v>0</c:v>
                </c:pt>
                <c:pt idx="2">
                  <c:v>0</c:v>
                </c:pt>
              </c:numCache>
            </c:numRef>
          </c:val>
          <c:extLst>
            <c:ext xmlns:c16="http://schemas.microsoft.com/office/drawing/2014/chart" uri="{C3380CC4-5D6E-409C-BE32-E72D297353CC}">
              <c16:uniqueId val="{00000007-0490-4F76-9725-DDEF3853634F}"/>
            </c:ext>
          </c:extLst>
        </c:ser>
        <c:ser>
          <c:idx val="5"/>
          <c:order val="5"/>
          <c:tx>
            <c:strRef>
              <c:f>'[Evaluation of the Building Financial Capabilities in Housing Associations BFCHA program_Summary.xlsx]Question 16'!$L$3</c:f>
              <c:strCache>
                <c:ptCount val="1"/>
                <c:pt idx="0">
                  <c:v>Don't know/can't say</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'[Evaluation of the Building Financial Capabilities in Housing Associations BFCHA program_Summary.xlsx]Question 16'!$A$4:$A$6</c:f>
              <c:strCache>
                <c:ptCount val="3"/>
                <c:pt idx="0">
                  <c:v>Was able to access financing that they otherwise wouldn’t have been able to</c:v>
                </c:pt>
                <c:pt idx="1">
                  <c:v>Was more easily able to access financing for social housing projects</c:v>
                </c:pt>
                <c:pt idx="2">
                  <c:v>Saved on interest expense and other savings</c:v>
                </c:pt>
              </c:strCache>
            </c:strRef>
          </c:cat>
          <c:val>
            <c:numRef>
              <c:f>'[Evaluation of the Building Financial Capabilities in Housing Associations BFCHA program_Summary.xlsx]Question 16'!$M$4:$M$6</c:f>
              <c:numCache>
                <c:formatCode>General</c:formatCode>
                <c:ptCount val="3"/>
                <c:pt idx="0">
                  <c:v>1</c:v>
                </c:pt>
                <c:pt idx="1">
                  <c:v>2</c:v>
                </c:pt>
                <c:pt idx="2">
                  <c:v>1</c:v>
                </c:pt>
              </c:numCache>
            </c:numRef>
          </c:val>
          <c:extLst>
            <c:ext xmlns:c16="http://schemas.microsoft.com/office/drawing/2014/chart" uri="{C3380CC4-5D6E-409C-BE32-E72D297353CC}">
              <c16:uniqueId val="{00000008-0490-4F76-9725-DDEF3853634F}"/>
            </c:ext>
          </c:extLst>
        </c:ser>
        <c:dLbls>
          <c:showLegendKey val="0"/>
          <c:showVal val="0"/>
          <c:showCatName val="0"/>
          <c:showSerName val="0"/>
          <c:showPercent val="0"/>
          <c:showBubbleSize val="0"/>
        </c:dLbls>
        <c:gapWidth val="150"/>
        <c:overlap val="100"/>
        <c:axId val="10"/>
        <c:axId val="100"/>
      </c:barChart>
      <c:valAx>
        <c:axId val="100"/>
        <c:scaling>
          <c:orientation val="minMax"/>
        </c:scaling>
        <c:delete val="0"/>
        <c:axPos val="b"/>
        <c:majorGridlines>
          <c:spPr>
            <a:ln w="6350" cap="flat" cmpd="sng" algn="ctr">
              <a:solidFill>
                <a:schemeClr val="tx1">
                  <a:tint val="75000"/>
                </a:schemeClr>
              </a:solidFill>
              <a:prstDash val="solid"/>
              <a:round/>
            </a:ln>
            <a:effectLst/>
          </c:spPr>
        </c:majorGridlines>
        <c:numFmt formatCode="0%" sourceLinked="1"/>
        <c:majorTickMark val="out"/>
        <c:minorTickMark val="none"/>
        <c:tickLblPos val="nextTo"/>
        <c:spPr>
          <a:noFill/>
          <a:ln w="6350" cap="flat" cmpd="sng" algn="ctr">
            <a:solidFill>
              <a:schemeClr val="tx1">
                <a:tint val="75000"/>
              </a:schemeClr>
            </a:solidFill>
            <a:prstDash val="solid"/>
            <a:round/>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en-US"/>
          </a:p>
        </c:txPr>
        <c:crossAx val="10"/>
        <c:crosses val="autoZero"/>
        <c:crossBetween val="between"/>
      </c:valAx>
      <c:catAx>
        <c:axId val="10"/>
        <c:scaling>
          <c:orientation val="minMax"/>
        </c:scaling>
        <c:delete val="0"/>
        <c:axPos val="l"/>
        <c:numFmt formatCode="General" sourceLinked="1"/>
        <c:majorTickMark val="out"/>
        <c:minorTickMark val="none"/>
        <c:tickLblPos val="nextTo"/>
        <c:spPr>
          <a:noFill/>
          <a:ln w="6350" cap="flat" cmpd="sng" algn="ctr">
            <a:solidFill>
              <a:schemeClr val="tx1">
                <a:tint val="75000"/>
              </a:schemeClr>
            </a:solidFill>
            <a:prstDash val="solid"/>
            <a:round/>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en-US"/>
          </a:p>
        </c:txPr>
        <c:crossAx val="100"/>
        <c:crosses val="autoZero"/>
        <c:auto val="0"/>
        <c:lblAlgn val="ctr"/>
        <c:lblOffset val="100"/>
        <c:noMultiLvlLbl val="0"/>
      </c:catAx>
      <c:spPr>
        <a:noFill/>
        <a:ln>
          <a:noFill/>
        </a:ln>
        <a:effectLst/>
      </c:spPr>
    </c:plotArea>
    <c:legend>
      <c:legendPos val="r"/>
      <c:overlay val="0"/>
      <c:spPr>
        <a:noFill/>
        <a:ln>
          <a:noFill/>
        </a:ln>
        <a:effectLst/>
      </c:spPr>
      <c:txPr>
        <a:bodyPr rot="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en-US"/>
        </a:p>
      </c:txPr>
    </c:legend>
    <c:plotVisOnly val="0"/>
    <c:dispBlanksAs val="gap"/>
    <c:showDLblsOverMax val="0"/>
  </c:chart>
  <c:spPr>
    <a:noFill/>
    <a:ln w="6350" cap="flat" cmpd="sng" algn="ctr">
      <a:noFill/>
      <a:prstDash val="solid"/>
      <a:miter lim="800000"/>
    </a:ln>
    <a:effectLst/>
  </c:spPr>
  <c:txPr>
    <a:bodyPr/>
    <a:lstStyle/>
    <a:p>
      <a:pPr>
        <a:defRPr sz="800"/>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percentStacked"/>
        <c:varyColors val="0"/>
        <c:ser>
          <c:idx val="0"/>
          <c:order val="0"/>
          <c:tx>
            <c:strRef>
              <c:f>'[Evaluation of the Building Financial Capabilities in Housing Associations BFCHA program_Summary.xlsx]Question 17'!$B$3</c:f>
              <c:strCache>
                <c:ptCount val="1"/>
                <c:pt idx="0">
                  <c:v>Strongly agree</c:v>
                </c:pt>
              </c:strCache>
            </c:strRef>
          </c:tx>
          <c:spPr>
            <a:solidFill>
              <a:schemeClr val="accent1"/>
            </a:solidFill>
            <a:ln>
              <a:noFill/>
            </a:ln>
            <a:effectLst/>
          </c:spPr>
          <c:invertIfNegative val="0"/>
          <c:cat>
            <c:strRef>
              <c:f>'[Evaluation of the Building Financial Capabilities in Housing Associations BFCHA program_Summary.xlsx]Question 17'!$A$4:$A$6</c:f>
              <c:strCache>
                <c:ptCount val="1"/>
                <c:pt idx="0">
                  <c:v>Has improved its financial literacy and capability</c:v>
                </c:pt>
              </c:strCache>
              <c:extLst/>
            </c:strRef>
          </c:cat>
          <c:val>
            <c:numRef>
              <c:f>'[Evaluation of the Building Financial Capabilities in Housing Associations BFCHA program_Summary.xlsx]Question 17'!$C$4:$C$6</c:f>
              <c:numCache>
                <c:formatCode>General</c:formatCode>
                <c:ptCount val="1"/>
                <c:pt idx="0">
                  <c:v>0</c:v>
                </c:pt>
              </c:numCache>
              <c:extLst/>
            </c:numRef>
          </c:val>
          <c:extLst>
            <c:ext xmlns:c16="http://schemas.microsoft.com/office/drawing/2014/chart" uri="{C3380CC4-5D6E-409C-BE32-E72D297353CC}">
              <c16:uniqueId val="{00000001-A98C-42F8-8E85-76805D60D2D9}"/>
            </c:ext>
          </c:extLst>
        </c:ser>
        <c:ser>
          <c:idx val="1"/>
          <c:order val="1"/>
          <c:tx>
            <c:strRef>
              <c:f>'[Evaluation of the Building Financial Capabilities in Housing Associations BFCHA program_Summary.xlsx]Question 17'!$D$3</c:f>
              <c:strCache>
                <c:ptCount val="1"/>
                <c:pt idx="0">
                  <c:v>Agree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'[Evaluation of the Building Financial Capabilities in Housing Associations BFCHA program_Summary.xlsx]Question 17'!$A$4:$A$6</c:f>
              <c:strCache>
                <c:ptCount val="1"/>
                <c:pt idx="0">
                  <c:v>Has improved its financial literacy and capability</c:v>
                </c:pt>
              </c:strCache>
              <c:extLst/>
            </c:strRef>
          </c:cat>
          <c:val>
            <c:numRef>
              <c:f>'[Evaluation of the Building Financial Capabilities in Housing Associations BFCHA program_Summary.xlsx]Question 17'!$E$4:$E$6</c:f>
              <c:numCache>
                <c:formatCode>General</c:formatCode>
                <c:ptCount val="1"/>
                <c:pt idx="0">
                  <c:v>6</c:v>
                </c:pt>
              </c:numCache>
              <c:extLst/>
            </c:numRef>
          </c:val>
          <c:extLst>
            <c:ext xmlns:c16="http://schemas.microsoft.com/office/drawing/2014/chart" uri="{C3380CC4-5D6E-409C-BE32-E72D297353CC}">
              <c16:uniqueId val="{00000002-A98C-42F8-8E85-76805D60D2D9}"/>
            </c:ext>
          </c:extLst>
        </c:ser>
        <c:ser>
          <c:idx val="2"/>
          <c:order val="2"/>
          <c:tx>
            <c:strRef>
              <c:f>'[Evaluation of the Building Financial Capabilities in Housing Associations BFCHA program_Summary.xlsx]Question 17'!$F$3</c:f>
              <c:strCache>
                <c:ptCount val="1"/>
                <c:pt idx="0">
                  <c:v>Neither agree nor disagree</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'[Evaluation of the Building Financial Capabilities in Housing Associations BFCHA program_Summary.xlsx]Question 17'!$A$4:$A$6</c:f>
              <c:strCache>
                <c:ptCount val="1"/>
                <c:pt idx="0">
                  <c:v>Has improved its financial literacy and capability</c:v>
                </c:pt>
              </c:strCache>
              <c:extLst/>
            </c:strRef>
          </c:cat>
          <c:val>
            <c:numRef>
              <c:f>'[Evaluation of the Building Financial Capabilities in Housing Associations BFCHA program_Summary.xlsx]Question 17'!$G$4:$G$6</c:f>
              <c:numCache>
                <c:formatCode>General</c:formatCode>
                <c:ptCount val="1"/>
                <c:pt idx="0">
                  <c:v>1</c:v>
                </c:pt>
              </c:numCache>
              <c:extLst/>
            </c:numRef>
          </c:val>
          <c:extLst>
            <c:ext xmlns:c16="http://schemas.microsoft.com/office/drawing/2014/chart" uri="{C3380CC4-5D6E-409C-BE32-E72D297353CC}">
              <c16:uniqueId val="{00000003-A98C-42F8-8E85-76805D60D2D9}"/>
            </c:ext>
          </c:extLst>
        </c:ser>
        <c:ser>
          <c:idx val="3"/>
          <c:order val="3"/>
          <c:tx>
            <c:strRef>
              <c:f>'[Evaluation of the Building Financial Capabilities in Housing Associations BFCHA program_Summary.xlsx]Question 17'!$H$3</c:f>
              <c:strCache>
                <c:ptCount val="1"/>
                <c:pt idx="0">
                  <c:v>Disagree</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'[Evaluation of the Building Financial Capabilities in Housing Associations BFCHA program_Summary.xlsx]Question 17'!$A$4:$A$6</c:f>
              <c:strCache>
                <c:ptCount val="1"/>
                <c:pt idx="0">
                  <c:v>Has improved its financial literacy and capability</c:v>
                </c:pt>
              </c:strCache>
              <c:extLst/>
            </c:strRef>
          </c:cat>
          <c:val>
            <c:numRef>
              <c:f>'[Evaluation of the Building Financial Capabilities in Housing Associations BFCHA program_Summary.xlsx]Question 17'!$I$4:$I$6</c:f>
              <c:numCache>
                <c:formatCode>General</c:formatCode>
                <c:ptCount val="1"/>
                <c:pt idx="0">
                  <c:v>1</c:v>
                </c:pt>
              </c:numCache>
              <c:extLst/>
            </c:numRef>
          </c:val>
          <c:extLst>
            <c:ext xmlns:c16="http://schemas.microsoft.com/office/drawing/2014/chart" uri="{C3380CC4-5D6E-409C-BE32-E72D297353CC}">
              <c16:uniqueId val="{00000004-A98C-42F8-8E85-76805D60D2D9}"/>
            </c:ext>
          </c:extLst>
        </c:ser>
        <c:ser>
          <c:idx val="4"/>
          <c:order val="4"/>
          <c:tx>
            <c:strRef>
              <c:f>'[Evaluation of the Building Financial Capabilities in Housing Associations BFCHA program_Summary.xlsx]Question 17'!$J$3</c:f>
              <c:strCache>
                <c:ptCount val="1"/>
                <c:pt idx="0">
                  <c:v>Strongly disagree</c:v>
                </c:pt>
              </c:strCache>
            </c:strRef>
          </c:tx>
          <c:spPr>
            <a:solidFill>
              <a:schemeClr val="accent5"/>
            </a:solidFill>
            <a:ln>
              <a:noFill/>
            </a:ln>
            <a:effectLst/>
          </c:spPr>
          <c:invertIfNegative val="0"/>
          <c:cat>
            <c:strRef>
              <c:f>'[Evaluation of the Building Financial Capabilities in Housing Associations BFCHA program_Summary.xlsx]Question 17'!$A$4:$A$6</c:f>
              <c:strCache>
                <c:ptCount val="1"/>
                <c:pt idx="0">
                  <c:v>Has improved its financial literacy and capability</c:v>
                </c:pt>
              </c:strCache>
              <c:extLst/>
            </c:strRef>
          </c:cat>
          <c:val>
            <c:numRef>
              <c:f>'[Evaluation of the Building Financial Capabilities in Housing Associations BFCHA program_Summary.xlsx]Question 17'!$K$4:$K$6</c:f>
              <c:numCache>
                <c:formatCode>General</c:formatCode>
                <c:ptCount val="1"/>
                <c:pt idx="0">
                  <c:v>0</c:v>
                </c:pt>
              </c:numCache>
              <c:extLst/>
            </c:numRef>
          </c:val>
          <c:extLst>
            <c:ext xmlns:c16="http://schemas.microsoft.com/office/drawing/2014/chart" uri="{C3380CC4-5D6E-409C-BE32-E72D297353CC}">
              <c16:uniqueId val="{00000005-A98C-42F8-8E85-76805D60D2D9}"/>
            </c:ext>
          </c:extLst>
        </c:ser>
        <c:ser>
          <c:idx val="5"/>
          <c:order val="5"/>
          <c:tx>
            <c:strRef>
              <c:f>'[Evaluation of the Building Financial Capabilities in Housing Associations BFCHA program_Summary.xlsx]Question 17'!$L$3</c:f>
              <c:strCache>
                <c:ptCount val="1"/>
                <c:pt idx="0">
                  <c:v>Don't know/can't say</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'[Evaluation of the Building Financial Capabilities in Housing Associations BFCHA program_Summary.xlsx]Question 17'!$A$4:$A$6</c:f>
              <c:strCache>
                <c:ptCount val="1"/>
                <c:pt idx="0">
                  <c:v>Has improved its financial literacy and capability</c:v>
                </c:pt>
              </c:strCache>
              <c:extLst/>
            </c:strRef>
          </c:cat>
          <c:val>
            <c:numRef>
              <c:f>'[Evaluation of the Building Financial Capabilities in Housing Associations BFCHA program_Summary.xlsx]Question 17'!$M$4:$M$6</c:f>
              <c:numCache>
                <c:formatCode>General</c:formatCode>
                <c:ptCount val="1"/>
                <c:pt idx="0">
                  <c:v>1</c:v>
                </c:pt>
              </c:numCache>
              <c:extLst/>
            </c:numRef>
          </c:val>
          <c:extLst>
            <c:ext xmlns:c16="http://schemas.microsoft.com/office/drawing/2014/chart" uri="{C3380CC4-5D6E-409C-BE32-E72D297353CC}">
              <c16:uniqueId val="{00000006-A98C-42F8-8E85-76805D60D2D9}"/>
            </c:ext>
          </c:extLst>
        </c:ser>
        <c:dLbls>
          <c:showLegendKey val="0"/>
          <c:showVal val="0"/>
          <c:showCatName val="0"/>
          <c:showSerName val="0"/>
          <c:showPercent val="0"/>
          <c:showBubbleSize val="0"/>
        </c:dLbls>
        <c:gapWidth val="150"/>
        <c:overlap val="100"/>
        <c:axId val="10"/>
        <c:axId val="100"/>
      </c:barChart>
      <c:valAx>
        <c:axId val="100"/>
        <c:scaling>
          <c:orientation val="minMax"/>
        </c:scaling>
        <c:delete val="0"/>
        <c:axPos val="b"/>
        <c:majorGridlines>
          <c:spPr>
            <a:ln w="6350" cap="flat" cmpd="sng" algn="ctr">
              <a:solidFill>
                <a:schemeClr val="tx1">
                  <a:tint val="75000"/>
                </a:schemeClr>
              </a:solidFill>
              <a:prstDash val="solid"/>
              <a:round/>
            </a:ln>
            <a:effectLst/>
          </c:spPr>
        </c:majorGridlines>
        <c:numFmt formatCode="0%" sourceLinked="1"/>
        <c:majorTickMark val="out"/>
        <c:minorTickMark val="none"/>
        <c:tickLblPos val="nextTo"/>
        <c:spPr>
          <a:noFill/>
          <a:ln w="6350" cap="flat" cmpd="sng" algn="ctr">
            <a:solidFill>
              <a:schemeClr val="tx1">
                <a:tint val="75000"/>
              </a:schemeClr>
            </a:solidFill>
            <a:prstDash val="solid"/>
            <a:round/>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en-US"/>
          </a:p>
        </c:txPr>
        <c:crossAx val="10"/>
        <c:crosses val="autoZero"/>
        <c:crossBetween val="between"/>
      </c:valAx>
      <c:catAx>
        <c:axId val="10"/>
        <c:scaling>
          <c:orientation val="minMax"/>
        </c:scaling>
        <c:delete val="0"/>
        <c:axPos val="l"/>
        <c:numFmt formatCode="General" sourceLinked="1"/>
        <c:majorTickMark val="out"/>
        <c:minorTickMark val="none"/>
        <c:tickLblPos val="nextTo"/>
        <c:spPr>
          <a:noFill/>
          <a:ln w="6350" cap="flat" cmpd="sng" algn="ctr">
            <a:solidFill>
              <a:schemeClr val="tx1">
                <a:tint val="75000"/>
              </a:schemeClr>
            </a:solidFill>
            <a:prstDash val="solid"/>
            <a:round/>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en-US"/>
          </a:p>
        </c:txPr>
        <c:crossAx val="100"/>
        <c:crosses val="autoZero"/>
        <c:auto val="0"/>
        <c:lblAlgn val="ctr"/>
        <c:lblOffset val="100"/>
        <c:noMultiLvlLbl val="0"/>
      </c:catAx>
      <c:spPr>
        <a:noFill/>
        <a:ln>
          <a:noFill/>
        </a:ln>
        <a:effectLst/>
      </c:spPr>
    </c:plotArea>
    <c:legend>
      <c:legendPos val="r"/>
      <c:overlay val="0"/>
      <c:spPr>
        <a:noFill/>
        <a:ln>
          <a:noFill/>
        </a:ln>
        <a:effectLst/>
      </c:spPr>
      <c:txPr>
        <a:bodyPr rot="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en-US"/>
        </a:p>
      </c:txPr>
    </c:legend>
    <c:plotVisOnly val="0"/>
    <c:dispBlanksAs val="gap"/>
    <c:showDLblsOverMax val="0"/>
  </c:chart>
  <c:spPr>
    <a:noFill/>
    <a:ln w="6350" cap="flat" cmpd="sng" algn="ctr">
      <a:noFill/>
      <a:prstDash val="solid"/>
      <a:miter lim="800000"/>
    </a:ln>
    <a:effectLst/>
  </c:spPr>
  <c:txPr>
    <a:bodyPr/>
    <a:lstStyle/>
    <a:p>
      <a:pPr>
        <a:defRPr sz="800"/>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3340728128610569E-2"/>
          <c:y val="3.9856721221207654E-2"/>
          <c:w val="0.88855642887775765"/>
          <c:h val="0.7025476062429834"/>
        </c:manualLayout>
      </c:layout>
      <c:scatterChart>
        <c:scatterStyle val="lineMarker"/>
        <c:varyColors val="0"/>
        <c:ser>
          <c:idx val="0"/>
          <c:order val="0"/>
          <c:tx>
            <c:v>2018</c:v>
          </c:tx>
          <c:spPr>
            <a:ln w="19050" cap="rnd">
              <a:noFill/>
              <a:round/>
            </a:ln>
            <a:effectLst/>
          </c:spPr>
          <c:marker>
            <c:symbol val="circle"/>
            <c:size val="5"/>
            <c:spPr>
              <a:solidFill>
                <a:schemeClr val="accent1"/>
              </a:solidFill>
              <a:ln w="9525">
                <a:solidFill>
                  <a:schemeClr val="accent1"/>
                </a:solidFill>
              </a:ln>
              <a:effectLst/>
            </c:spPr>
          </c:marker>
          <c:dPt>
            <c:idx val="5"/>
            <c:marker>
              <c:symbol val="circle"/>
              <c:size val="5"/>
              <c:spPr>
                <a:noFill/>
                <a:ln w="9525">
                  <a:noFill/>
                </a:ln>
                <a:effectLst/>
              </c:spPr>
            </c:marker>
            <c:bubble3D val="0"/>
            <c:spPr>
              <a:ln w="19050" cap="rnd">
                <a:noFill/>
                <a:round/>
              </a:ln>
              <a:effectLst/>
            </c:spPr>
            <c:extLst>
              <c:ext xmlns:c16="http://schemas.microsoft.com/office/drawing/2014/chart" uri="{C3380CC4-5D6E-409C-BE32-E72D297353CC}">
                <c16:uniqueId val="{00000005-CF7C-4A97-8BC0-E72A232D7755}"/>
              </c:ext>
            </c:extLst>
          </c:dPt>
          <c:dLbls>
            <c:dLbl>
              <c:idx val="0"/>
              <c:layout>
                <c:manualLayout>
                  <c:x val="-2.567772456270925E-2"/>
                  <c:y val="-2.8986706342696608E-2"/>
                </c:manualLayout>
              </c:layout>
              <c:tx>
                <c:rich>
                  <a:bodyPr/>
                  <a:lstStyle/>
                  <a:p>
                    <a:r>
                      <a:rPr lang="en-US"/>
                      <a:t>AHVL (2018)</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CF7C-4A97-8BC0-E72A232D7755}"/>
                </c:ext>
              </c:extLst>
            </c:dLbl>
            <c:dLbl>
              <c:idx val="1"/>
              <c:layout>
                <c:manualLayout>
                  <c:x val="-6.5620851660256968E-2"/>
                  <c:y val="1.4493353171348205E-2"/>
                </c:manualLayout>
              </c:layout>
              <c:tx>
                <c:rich>
                  <a:bodyPr/>
                  <a:lstStyle/>
                  <a:p>
                    <a:r>
                      <a:rPr lang="en-US" sz="600"/>
                      <a:t>CEHL (2018)</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CF7C-4A97-8BC0-E72A232D7755}"/>
                </c:ext>
              </c:extLst>
            </c:dLbl>
            <c:dLbl>
              <c:idx val="2"/>
              <c:tx>
                <c:rich>
                  <a:bodyPr/>
                  <a:lstStyle/>
                  <a:p>
                    <a:r>
                      <a:rPr lang="en-US"/>
                      <a:t>CHVL (2018)</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2-CF7C-4A97-8BC0-E72A232D7755}"/>
                </c:ext>
              </c:extLst>
            </c:dLbl>
            <c:dLbl>
              <c:idx val="3"/>
              <c:tx>
                <c:rich>
                  <a:bodyPr/>
                  <a:lstStyle/>
                  <a:p>
                    <a:r>
                      <a:rPr lang="en-US"/>
                      <a:t>HCA (2018)</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3-CF7C-4A97-8BC0-E72A232D7755}"/>
                </c:ext>
              </c:extLst>
            </c:dLbl>
            <c:dLbl>
              <c:idx val="4"/>
              <c:tx>
                <c:rich>
                  <a:bodyPr/>
                  <a:lstStyle/>
                  <a:p>
                    <a:r>
                      <a:rPr lang="en-US"/>
                      <a:t>HF (2018)</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4-CF7C-4A97-8BC0-E72A232D7755}"/>
                </c:ext>
              </c:extLst>
            </c:dLbl>
            <c:dLbl>
              <c:idx val="5"/>
              <c:layout>
                <c:manualLayout>
                  <c:x val="-0.30955923500599497"/>
                  <c:y val="-2.8986781649624746E-2"/>
                </c:manualLayout>
              </c:layout>
              <c:tx>
                <c:rich>
                  <a:bodyPr/>
                  <a:lstStyle/>
                  <a:p>
                    <a:r>
                      <a:rPr lang="en-US"/>
                      <a:t>HHS </a:t>
                    </a:r>
                    <a:r>
                      <a:rPr lang="en-US" baseline="0"/>
                      <a:t>(2018)</a:t>
                    </a:r>
                    <a:endParaRPr lang="en-US"/>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5-CF7C-4A97-8BC0-E72A232D7755}"/>
                </c:ext>
              </c:extLst>
            </c:dLbl>
            <c:dLbl>
              <c:idx val="6"/>
              <c:tx>
                <c:rich>
                  <a:bodyPr/>
                  <a:lstStyle/>
                  <a:p>
                    <a:r>
                      <a:rPr lang="en-US"/>
                      <a:t>BH (2018)</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6-CF7C-4A97-8BC0-E72A232D7755}"/>
                </c:ext>
              </c:extLst>
            </c:dLbl>
            <c:dLbl>
              <c:idx val="7"/>
              <c:tx>
                <c:rich>
                  <a:bodyPr/>
                  <a:lstStyle/>
                  <a:p>
                    <a:r>
                      <a:rPr lang="en-US"/>
                      <a:t>UHL</a:t>
                    </a:r>
                    <a:r>
                      <a:rPr lang="en-US" baseline="0"/>
                      <a:t> (2018)</a:t>
                    </a:r>
                    <a:endParaRPr lang="en-US"/>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7-CF7C-4A97-8BC0-E72A232D7755}"/>
                </c:ext>
              </c:extLst>
            </c:dLbl>
            <c:dLbl>
              <c:idx val="9"/>
              <c:layout>
                <c:manualLayout>
                  <c:x val="-9.9857817743869304E-3"/>
                  <c:y val="-1.4493353171348238E-2"/>
                </c:manualLayout>
              </c:layout>
              <c:tx>
                <c:rich>
                  <a:bodyPr/>
                  <a:lstStyle/>
                  <a:p>
                    <a:r>
                      <a:rPr lang="en-US"/>
                      <a:t>WHL (2018)</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8-CF7C-4A97-8BC0-E72A232D7755}"/>
                </c:ext>
              </c:extLst>
            </c:dLbl>
            <c:dLbl>
              <c:idx val="22"/>
              <c:tx>
                <c:rich>
                  <a:bodyPr/>
                  <a:lstStyle/>
                  <a:p>
                    <a:r>
                      <a:rPr lang="en-US"/>
                      <a:t>LHL (2018)</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9-CF7C-4A97-8BC0-E72A232D7755}"/>
                </c:ext>
              </c:extLst>
            </c:dLbl>
            <c:dLbl>
              <c:idx val="44"/>
              <c:layout>
                <c:manualLayout>
                  <c:x val="-5.7061610139353888E-3"/>
                  <c:y val="-1.811669146418543E-2"/>
                </c:manualLayout>
              </c:layout>
              <c:tx>
                <c:rich>
                  <a:bodyPr/>
                  <a:lstStyle/>
                  <a:p>
                    <a:r>
                      <a:rPr lang="en-US"/>
                      <a:t>WPI (2018)</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A-CF7C-4A97-8BC0-E72A232D7755}"/>
                </c:ext>
              </c:extLst>
            </c:dLbl>
            <c:spPr>
              <a:noFill/>
              <a:ln>
                <a:noFill/>
              </a:ln>
              <a:effectLst/>
            </c:spPr>
            <c:txPr>
              <a:bodyPr rot="0" spcFirstLastPara="1" vertOverflow="ellipsis" vert="horz" wrap="square" lIns="38100" tIns="19050" rIns="38100" bIns="19050" anchor="ctr" anchorCtr="1">
                <a:spAutoFit/>
              </a:bodyPr>
              <a:lstStyle/>
              <a:p>
                <a:pPr>
                  <a:defRPr sz="6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xVal>
            <c:numRef>
              <c:f>'[Application data_Housing Agency Status and other stakeholders (Sapere) - COMMERCIAL-IN-CONFIDENCE.xlsx]Sheet1'!$R$2:$R$47</c:f>
              <c:numCache>
                <c:formatCode>General</c:formatCode>
                <c:ptCount val="46"/>
                <c:pt idx="0">
                  <c:v>1548</c:v>
                </c:pt>
                <c:pt idx="1">
                  <c:v>2120</c:v>
                </c:pt>
                <c:pt idx="2">
                  <c:v>1833</c:v>
                </c:pt>
                <c:pt idx="3">
                  <c:v>2162</c:v>
                </c:pt>
                <c:pt idx="4">
                  <c:v>1083</c:v>
                </c:pt>
                <c:pt idx="5">
                  <c:v>2600</c:v>
                </c:pt>
                <c:pt idx="6">
                  <c:v>721</c:v>
                </c:pt>
                <c:pt idx="7">
                  <c:v>2330</c:v>
                </c:pt>
                <c:pt idx="8">
                  <c:v>512</c:v>
                </c:pt>
                <c:pt idx="9">
                  <c:v>404</c:v>
                </c:pt>
                <c:pt idx="12">
                  <c:v>84</c:v>
                </c:pt>
                <c:pt idx="13">
                  <c:v>88</c:v>
                </c:pt>
                <c:pt idx="14">
                  <c:v>0</c:v>
                </c:pt>
                <c:pt idx="16">
                  <c:v>0</c:v>
                </c:pt>
                <c:pt idx="17">
                  <c:v>60</c:v>
                </c:pt>
                <c:pt idx="18">
                  <c:v>159</c:v>
                </c:pt>
                <c:pt idx="20">
                  <c:v>0</c:v>
                </c:pt>
                <c:pt idx="21">
                  <c:v>6</c:v>
                </c:pt>
                <c:pt idx="22">
                  <c:v>971</c:v>
                </c:pt>
                <c:pt idx="23">
                  <c:v>12</c:v>
                </c:pt>
                <c:pt idx="25">
                  <c:v>6</c:v>
                </c:pt>
                <c:pt idx="26">
                  <c:v>0</c:v>
                </c:pt>
                <c:pt idx="27">
                  <c:v>31</c:v>
                </c:pt>
                <c:pt idx="28">
                  <c:v>58</c:v>
                </c:pt>
                <c:pt idx="30">
                  <c:v>826</c:v>
                </c:pt>
                <c:pt idx="31">
                  <c:v>4</c:v>
                </c:pt>
                <c:pt idx="32">
                  <c:v>284</c:v>
                </c:pt>
                <c:pt idx="33">
                  <c:v>166</c:v>
                </c:pt>
                <c:pt idx="34">
                  <c:v>324</c:v>
                </c:pt>
                <c:pt idx="35">
                  <c:v>35</c:v>
                </c:pt>
                <c:pt idx="36">
                  <c:v>32</c:v>
                </c:pt>
                <c:pt idx="37">
                  <c:v>102</c:v>
                </c:pt>
                <c:pt idx="38">
                  <c:v>245</c:v>
                </c:pt>
                <c:pt idx="40">
                  <c:v>410</c:v>
                </c:pt>
                <c:pt idx="41">
                  <c:v>363</c:v>
                </c:pt>
                <c:pt idx="42">
                  <c:v>31</c:v>
                </c:pt>
                <c:pt idx="43">
                  <c:v>36</c:v>
                </c:pt>
                <c:pt idx="44">
                  <c:v>84</c:v>
                </c:pt>
                <c:pt idx="45">
                  <c:v>260</c:v>
                </c:pt>
              </c:numCache>
            </c:numRef>
          </c:xVal>
          <c:yVal>
            <c:numRef>
              <c:f>'[Application data_Housing Agency Status and other stakeholders (Sapere) - COMMERCIAL-IN-CONFIDENCE.xlsx]Sheet1'!$L$2:$L$47</c:f>
              <c:numCache>
                <c:formatCode>_-"$"* #,##0_-;\-"$"* #,##0_-;_-"$"* "-"??_-;_-@_-</c:formatCode>
                <c:ptCount val="46"/>
                <c:pt idx="0">
                  <c:v>0</c:v>
                </c:pt>
                <c:pt idx="1">
                  <c:v>63812240</c:v>
                </c:pt>
                <c:pt idx="2">
                  <c:v>36000000</c:v>
                </c:pt>
                <c:pt idx="3">
                  <c:v>50900000</c:v>
                </c:pt>
                <c:pt idx="4">
                  <c:v>36998253</c:v>
                </c:pt>
                <c:pt idx="5">
                  <c:v>58664567</c:v>
                </c:pt>
                <c:pt idx="6">
                  <c:v>8000000</c:v>
                </c:pt>
                <c:pt idx="7">
                  <c:v>26344542</c:v>
                </c:pt>
                <c:pt idx="8">
                  <c:v>250000</c:v>
                </c:pt>
                <c:pt idx="9">
                  <c:v>4560000</c:v>
                </c:pt>
                <c:pt idx="12">
                  <c:v>0</c:v>
                </c:pt>
                <c:pt idx="13">
                  <c:v>0</c:v>
                </c:pt>
                <c:pt idx="16">
                  <c:v>0</c:v>
                </c:pt>
                <c:pt idx="17">
                  <c:v>3016382</c:v>
                </c:pt>
                <c:pt idx="18">
                  <c:v>40700</c:v>
                </c:pt>
                <c:pt idx="21">
                  <c:v>0</c:v>
                </c:pt>
                <c:pt idx="22">
                  <c:v>3300000</c:v>
                </c:pt>
                <c:pt idx="23">
                  <c:v>0</c:v>
                </c:pt>
                <c:pt idx="25">
                  <c:v>2187000</c:v>
                </c:pt>
                <c:pt idx="27">
                  <c:v>0</c:v>
                </c:pt>
                <c:pt idx="28">
                  <c:v>0</c:v>
                </c:pt>
                <c:pt idx="31">
                  <c:v>0</c:v>
                </c:pt>
                <c:pt idx="32">
                  <c:v>1100000</c:v>
                </c:pt>
                <c:pt idx="33">
                  <c:v>0</c:v>
                </c:pt>
                <c:pt idx="34">
                  <c:v>0</c:v>
                </c:pt>
                <c:pt idx="35">
                  <c:v>0</c:v>
                </c:pt>
                <c:pt idx="36">
                  <c:v>0</c:v>
                </c:pt>
                <c:pt idx="37">
                  <c:v>0</c:v>
                </c:pt>
                <c:pt idx="38">
                  <c:v>271000</c:v>
                </c:pt>
                <c:pt idx="39">
                  <c:v>0</c:v>
                </c:pt>
                <c:pt idx="40">
                  <c:v>0</c:v>
                </c:pt>
                <c:pt idx="41">
                  <c:v>0</c:v>
                </c:pt>
                <c:pt idx="42">
                  <c:v>0</c:v>
                </c:pt>
                <c:pt idx="43">
                  <c:v>0</c:v>
                </c:pt>
                <c:pt idx="44">
                  <c:v>3402958</c:v>
                </c:pt>
                <c:pt idx="45">
                  <c:v>0</c:v>
                </c:pt>
              </c:numCache>
            </c:numRef>
          </c:yVal>
          <c:smooth val="0"/>
          <c:extLst>
            <c:ext xmlns:c16="http://schemas.microsoft.com/office/drawing/2014/chart" uri="{C3380CC4-5D6E-409C-BE32-E72D297353CC}">
              <c16:uniqueId val="{0000000B-CF7C-4A97-8BC0-E72A232D7755}"/>
            </c:ext>
          </c:extLst>
        </c:ser>
        <c:ser>
          <c:idx val="1"/>
          <c:order val="1"/>
          <c:tx>
            <c:v>2022</c:v>
          </c:tx>
          <c:spPr>
            <a:ln w="25400" cap="rnd">
              <a:noFill/>
              <a:round/>
            </a:ln>
            <a:effectLst/>
          </c:spPr>
          <c:marker>
            <c:symbol val="diamond"/>
            <c:size val="7"/>
            <c:spPr>
              <a:solidFill>
                <a:schemeClr val="accent5">
                  <a:lumMod val="75000"/>
                </a:schemeClr>
              </a:solidFill>
              <a:ln w="9525">
                <a:noFill/>
              </a:ln>
              <a:effectLst/>
            </c:spPr>
          </c:marker>
          <c:dPt>
            <c:idx val="4"/>
            <c:marker>
              <c:symbol val="diamond"/>
              <c:size val="7"/>
              <c:spPr>
                <a:solidFill>
                  <a:schemeClr val="accent5">
                    <a:lumMod val="75000"/>
                  </a:schemeClr>
                </a:solidFill>
                <a:ln w="9525">
                  <a:noFill/>
                </a:ln>
                <a:effectLst/>
              </c:spPr>
            </c:marker>
            <c:bubble3D val="0"/>
            <c:extLst>
              <c:ext xmlns:c16="http://schemas.microsoft.com/office/drawing/2014/chart" uri="{C3380CC4-5D6E-409C-BE32-E72D297353CC}">
                <c16:uniqueId val="{0000000C-CF7C-4A97-8BC0-E72A232D7755}"/>
              </c:ext>
            </c:extLst>
          </c:dPt>
          <c:dLbls>
            <c:dLbl>
              <c:idx val="0"/>
              <c:tx>
                <c:rich>
                  <a:bodyPr/>
                  <a:lstStyle/>
                  <a:p>
                    <a:r>
                      <a:rPr lang="en-US" sz="600"/>
                      <a:t>AHVL (2022)</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D-CF7C-4A97-8BC0-E72A232D7755}"/>
                </c:ext>
              </c:extLst>
            </c:dLbl>
            <c:dLbl>
              <c:idx val="1"/>
              <c:tx>
                <c:rich>
                  <a:bodyPr rot="0" spcFirstLastPara="1" vertOverflow="ellipsis" vert="horz" wrap="square" lIns="38100" tIns="19050" rIns="38100" bIns="19050" anchor="ctr" anchorCtr="1">
                    <a:spAutoFit/>
                  </a:bodyPr>
                  <a:lstStyle/>
                  <a:p>
                    <a:pPr>
                      <a:defRPr sz="600" b="0" i="0" u="none" strike="noStrike" kern="1200" baseline="0">
                        <a:solidFill>
                          <a:schemeClr val="tx1">
                            <a:lumMod val="75000"/>
                            <a:lumOff val="25000"/>
                          </a:schemeClr>
                        </a:solidFill>
                        <a:latin typeface="+mn-lt"/>
                        <a:ea typeface="+mn-ea"/>
                        <a:cs typeface="+mn-cs"/>
                      </a:defRPr>
                    </a:pPr>
                    <a:r>
                      <a:rPr lang="en-US" sz="600"/>
                      <a:t>CEHL (2022)</a:t>
                    </a:r>
                  </a:p>
                </c:rich>
              </c:tx>
              <c:spPr>
                <a:noFill/>
                <a:ln>
                  <a:noFill/>
                </a:ln>
                <a:effectLst/>
              </c:spPr>
              <c:txPr>
                <a:bodyPr rot="0" spcFirstLastPara="1" vertOverflow="ellipsis" vert="horz" wrap="square" lIns="38100" tIns="19050" rIns="38100" bIns="19050" anchor="ctr" anchorCtr="1">
                  <a:spAutoFit/>
                </a:bodyPr>
                <a:lstStyle/>
                <a:p>
                  <a:pPr>
                    <a:defRPr sz="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E-CF7C-4A97-8BC0-E72A232D7755}"/>
                </c:ext>
              </c:extLst>
            </c:dLbl>
            <c:dLbl>
              <c:idx val="2"/>
              <c:tx>
                <c:rich>
                  <a:bodyPr rot="0" spcFirstLastPara="1" vertOverflow="ellipsis" vert="horz" wrap="square" lIns="38100" tIns="19050" rIns="38100" bIns="19050" anchor="ctr" anchorCtr="1">
                    <a:spAutoFit/>
                  </a:bodyPr>
                  <a:lstStyle/>
                  <a:p>
                    <a:pPr>
                      <a:defRPr sz="600" b="0" i="0" u="none" strike="noStrike" kern="1200" baseline="0">
                        <a:solidFill>
                          <a:schemeClr val="tx1">
                            <a:lumMod val="75000"/>
                            <a:lumOff val="25000"/>
                          </a:schemeClr>
                        </a:solidFill>
                        <a:latin typeface="+mn-lt"/>
                        <a:ea typeface="+mn-ea"/>
                        <a:cs typeface="+mn-cs"/>
                      </a:defRPr>
                    </a:pPr>
                    <a:r>
                      <a:rPr lang="en-US" sz="600"/>
                      <a:t>CHVL (2022)</a:t>
                    </a:r>
                  </a:p>
                </c:rich>
              </c:tx>
              <c:spPr>
                <a:noFill/>
                <a:ln>
                  <a:noFill/>
                </a:ln>
                <a:effectLst/>
              </c:spPr>
              <c:txPr>
                <a:bodyPr rot="0" spcFirstLastPara="1" vertOverflow="ellipsis" vert="horz" wrap="square" lIns="38100" tIns="19050" rIns="38100" bIns="19050" anchor="ctr" anchorCtr="1">
                  <a:spAutoFit/>
                </a:bodyPr>
                <a:lstStyle/>
                <a:p>
                  <a:pPr>
                    <a:defRPr sz="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F-CF7C-4A97-8BC0-E72A232D7755}"/>
                </c:ext>
              </c:extLst>
            </c:dLbl>
            <c:dLbl>
              <c:idx val="3"/>
              <c:layout>
                <c:manualLayout>
                  <c:x val="-4.2796207604516466E-3"/>
                  <c:y val="-2.174002975702239E-2"/>
                </c:manualLayout>
              </c:layout>
              <c:tx>
                <c:rich>
                  <a:bodyPr rot="0" spcFirstLastPara="1" vertOverflow="ellipsis" vert="horz" wrap="square" lIns="38100" tIns="19050" rIns="38100" bIns="19050" anchor="ctr" anchorCtr="1">
                    <a:spAutoFit/>
                  </a:bodyPr>
                  <a:lstStyle/>
                  <a:p>
                    <a:pPr>
                      <a:defRPr sz="600" b="0" i="0" u="none" strike="noStrike" kern="1200" baseline="0">
                        <a:solidFill>
                          <a:schemeClr val="tx1">
                            <a:lumMod val="75000"/>
                            <a:lumOff val="25000"/>
                          </a:schemeClr>
                        </a:solidFill>
                        <a:latin typeface="+mn-lt"/>
                        <a:ea typeface="+mn-ea"/>
                        <a:cs typeface="+mn-cs"/>
                      </a:defRPr>
                    </a:pPr>
                    <a:r>
                      <a:rPr lang="en-US" sz="600"/>
                      <a:t>HCA (2022)</a:t>
                    </a:r>
                  </a:p>
                </c:rich>
              </c:tx>
              <c:spPr>
                <a:noFill/>
                <a:ln>
                  <a:noFill/>
                </a:ln>
                <a:effectLst/>
              </c:spPr>
              <c:txPr>
                <a:bodyPr rot="0" spcFirstLastPara="1" vertOverflow="ellipsis" vert="horz" wrap="square" lIns="38100" tIns="19050" rIns="38100" bIns="19050" anchor="ctr" anchorCtr="1">
                  <a:spAutoFit/>
                </a:bodyPr>
                <a:lstStyle/>
                <a:p>
                  <a:pPr>
                    <a:defRPr sz="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10-CF7C-4A97-8BC0-E72A232D7755}"/>
                </c:ext>
              </c:extLst>
            </c:dLbl>
            <c:dLbl>
              <c:idx val="4"/>
              <c:tx>
                <c:rich>
                  <a:bodyPr rot="0" spcFirstLastPara="1" vertOverflow="ellipsis" vert="horz" wrap="square" lIns="38100" tIns="19050" rIns="38100" bIns="19050" anchor="ctr" anchorCtr="1">
                    <a:spAutoFit/>
                  </a:bodyPr>
                  <a:lstStyle/>
                  <a:p>
                    <a:pPr>
                      <a:defRPr sz="600" b="0" i="0" u="none" strike="noStrike" kern="1200" baseline="0">
                        <a:solidFill>
                          <a:schemeClr val="tx1">
                            <a:lumMod val="75000"/>
                            <a:lumOff val="25000"/>
                          </a:schemeClr>
                        </a:solidFill>
                        <a:latin typeface="+mn-lt"/>
                        <a:ea typeface="+mn-ea"/>
                        <a:cs typeface="+mn-cs"/>
                      </a:defRPr>
                    </a:pPr>
                    <a:r>
                      <a:rPr lang="en-US" sz="600"/>
                      <a:t>HF (2022)</a:t>
                    </a:r>
                  </a:p>
                </c:rich>
              </c:tx>
              <c:spPr>
                <a:noFill/>
                <a:ln>
                  <a:noFill/>
                </a:ln>
                <a:effectLst/>
              </c:spPr>
              <c:txPr>
                <a:bodyPr rot="0" spcFirstLastPara="1" vertOverflow="ellipsis" vert="horz" wrap="square" lIns="38100" tIns="19050" rIns="38100" bIns="19050" anchor="ctr" anchorCtr="1">
                  <a:spAutoFit/>
                </a:bodyPr>
                <a:lstStyle/>
                <a:p>
                  <a:pPr>
                    <a:defRPr sz="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C-CF7C-4A97-8BC0-E72A232D7755}"/>
                </c:ext>
              </c:extLst>
            </c:dLbl>
            <c:dLbl>
              <c:idx val="5"/>
              <c:layout>
                <c:manualLayout>
                  <c:x val="-5.7061610139353888E-3"/>
                  <c:y val="-2.1740029757022359E-2"/>
                </c:manualLayout>
              </c:layout>
              <c:tx>
                <c:rich>
                  <a:bodyPr rot="0" spcFirstLastPara="1" vertOverflow="ellipsis" vert="horz" wrap="square" lIns="38100" tIns="19050" rIns="38100" bIns="19050" anchor="ctr" anchorCtr="1">
                    <a:spAutoFit/>
                  </a:bodyPr>
                  <a:lstStyle/>
                  <a:p>
                    <a:pPr>
                      <a:defRPr sz="600" b="0" i="0" u="none" strike="noStrike" kern="1200" baseline="0">
                        <a:solidFill>
                          <a:schemeClr val="tx1">
                            <a:lumMod val="75000"/>
                            <a:lumOff val="25000"/>
                          </a:schemeClr>
                        </a:solidFill>
                        <a:latin typeface="+mn-lt"/>
                        <a:ea typeface="+mn-ea"/>
                        <a:cs typeface="+mn-cs"/>
                      </a:defRPr>
                    </a:pPr>
                    <a:r>
                      <a:rPr lang="en-US" sz="600"/>
                      <a:t>HHS (</a:t>
                    </a:r>
                    <a:r>
                      <a:rPr lang="en-US" sz="600" baseline="0"/>
                      <a:t>2022)</a:t>
                    </a:r>
                    <a:endParaRPr lang="en-US" sz="600"/>
                  </a:p>
                </c:rich>
              </c:tx>
              <c:spPr>
                <a:noFill/>
                <a:ln>
                  <a:noFill/>
                </a:ln>
                <a:effectLst/>
              </c:spPr>
              <c:txPr>
                <a:bodyPr rot="0" spcFirstLastPara="1" vertOverflow="ellipsis" vert="horz" wrap="square" lIns="38100" tIns="19050" rIns="38100" bIns="19050" anchor="ctr" anchorCtr="1">
                  <a:spAutoFit/>
                </a:bodyPr>
                <a:lstStyle/>
                <a:p>
                  <a:pPr>
                    <a:defRPr sz="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11-CF7C-4A97-8BC0-E72A232D7755}"/>
                </c:ext>
              </c:extLst>
            </c:dLbl>
            <c:dLbl>
              <c:idx val="6"/>
              <c:tx>
                <c:rich>
                  <a:bodyPr/>
                  <a:lstStyle/>
                  <a:p>
                    <a:r>
                      <a:rPr lang="en-US" sz="600"/>
                      <a:t>BH (2022)</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12-CF7C-4A97-8BC0-E72A232D7755}"/>
                </c:ext>
              </c:extLst>
            </c:dLbl>
            <c:dLbl>
              <c:idx val="7"/>
              <c:tx>
                <c:rich>
                  <a:bodyPr rot="0" spcFirstLastPara="1" vertOverflow="ellipsis" vert="horz" wrap="square" lIns="38100" tIns="19050" rIns="38100" bIns="19050" anchor="ctr" anchorCtr="1">
                    <a:spAutoFit/>
                  </a:bodyPr>
                  <a:lstStyle/>
                  <a:p>
                    <a:pPr>
                      <a:defRPr sz="600" b="0" i="0" u="none" strike="noStrike" kern="1200" baseline="0">
                        <a:solidFill>
                          <a:schemeClr val="tx1">
                            <a:lumMod val="75000"/>
                            <a:lumOff val="25000"/>
                          </a:schemeClr>
                        </a:solidFill>
                        <a:latin typeface="+mn-lt"/>
                        <a:ea typeface="+mn-ea"/>
                        <a:cs typeface="+mn-cs"/>
                      </a:defRPr>
                    </a:pPr>
                    <a:r>
                      <a:rPr lang="en-US" sz="600"/>
                      <a:t>UHL</a:t>
                    </a:r>
                    <a:r>
                      <a:rPr lang="en-US" sz="600" baseline="0"/>
                      <a:t> (2022)</a:t>
                    </a:r>
                    <a:endParaRPr lang="en-US" sz="600"/>
                  </a:p>
                </c:rich>
              </c:tx>
              <c:spPr>
                <a:noFill/>
                <a:ln>
                  <a:noFill/>
                </a:ln>
                <a:effectLst/>
              </c:spPr>
              <c:txPr>
                <a:bodyPr rot="0" spcFirstLastPara="1" vertOverflow="ellipsis" vert="horz" wrap="square" lIns="38100" tIns="19050" rIns="38100" bIns="19050" anchor="ctr" anchorCtr="1">
                  <a:spAutoFit/>
                </a:bodyPr>
                <a:lstStyle/>
                <a:p>
                  <a:pPr>
                    <a:defRPr sz="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13-CF7C-4A97-8BC0-E72A232D7755}"/>
                </c:ext>
              </c:extLst>
            </c:dLbl>
            <c:dLbl>
              <c:idx val="9"/>
              <c:tx>
                <c:rich>
                  <a:bodyPr rot="0" spcFirstLastPara="1" vertOverflow="ellipsis" vert="horz" wrap="square" lIns="38100" tIns="19050" rIns="38100" bIns="19050" anchor="ctr" anchorCtr="1">
                    <a:spAutoFit/>
                  </a:bodyPr>
                  <a:lstStyle/>
                  <a:p>
                    <a:pPr>
                      <a:defRPr sz="600" b="0" i="0" u="none" strike="noStrike" kern="1200" baseline="0">
                        <a:solidFill>
                          <a:schemeClr val="tx1">
                            <a:lumMod val="75000"/>
                            <a:lumOff val="25000"/>
                          </a:schemeClr>
                        </a:solidFill>
                        <a:latin typeface="+mn-lt"/>
                        <a:ea typeface="+mn-ea"/>
                        <a:cs typeface="+mn-cs"/>
                      </a:defRPr>
                    </a:pPr>
                    <a:r>
                      <a:rPr lang="en-US" sz="600"/>
                      <a:t>WHL (2022)</a:t>
                    </a:r>
                  </a:p>
                </c:rich>
              </c:tx>
              <c:spPr>
                <a:noFill/>
                <a:ln>
                  <a:noFill/>
                </a:ln>
                <a:effectLst/>
              </c:spPr>
              <c:txPr>
                <a:bodyPr rot="0" spcFirstLastPara="1" vertOverflow="ellipsis" vert="horz" wrap="square" lIns="38100" tIns="19050" rIns="38100" bIns="19050" anchor="ctr" anchorCtr="1">
                  <a:spAutoFit/>
                </a:bodyPr>
                <a:lstStyle/>
                <a:p>
                  <a:pPr>
                    <a:defRPr sz="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14-CF7C-4A97-8BC0-E72A232D7755}"/>
                </c:ext>
              </c:extLst>
            </c:dLbl>
            <c:dLbl>
              <c:idx val="22"/>
              <c:tx>
                <c:rich>
                  <a:bodyPr rot="0" spcFirstLastPara="1" vertOverflow="ellipsis" vert="horz" wrap="square" lIns="38100" tIns="19050" rIns="38100" bIns="19050" anchor="ctr" anchorCtr="1">
                    <a:spAutoFit/>
                  </a:bodyPr>
                  <a:lstStyle/>
                  <a:p>
                    <a:pPr>
                      <a:defRPr sz="600" b="0" i="0" u="none" strike="noStrike" kern="1200" baseline="0">
                        <a:solidFill>
                          <a:schemeClr val="tx1">
                            <a:lumMod val="75000"/>
                            <a:lumOff val="25000"/>
                          </a:schemeClr>
                        </a:solidFill>
                        <a:latin typeface="+mn-lt"/>
                        <a:ea typeface="+mn-ea"/>
                        <a:cs typeface="+mn-cs"/>
                      </a:defRPr>
                    </a:pPr>
                    <a:r>
                      <a:rPr lang="en-US" sz="600"/>
                      <a:t>LHL (2022)</a:t>
                    </a:r>
                  </a:p>
                </c:rich>
              </c:tx>
              <c:spPr>
                <a:noFill/>
                <a:ln>
                  <a:noFill/>
                </a:ln>
                <a:effectLst/>
              </c:spPr>
              <c:txPr>
                <a:bodyPr rot="0" spcFirstLastPara="1" vertOverflow="ellipsis" vert="horz" wrap="square" lIns="38100" tIns="19050" rIns="38100" bIns="19050" anchor="ctr" anchorCtr="1">
                  <a:spAutoFit/>
                </a:bodyPr>
                <a:lstStyle/>
                <a:p>
                  <a:pPr>
                    <a:defRPr sz="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15-CF7C-4A97-8BC0-E72A232D7755}"/>
                </c:ext>
              </c:extLst>
            </c:dLbl>
            <c:dLbl>
              <c:idx val="44"/>
              <c:layout>
                <c:manualLayout>
                  <c:x val="-1.4265402534838472E-2"/>
                  <c:y val="-1.8116691464185299E-2"/>
                </c:manualLayout>
              </c:layout>
              <c:tx>
                <c:rich>
                  <a:bodyPr rot="0" spcFirstLastPara="1" vertOverflow="ellipsis" vert="horz" wrap="square" lIns="38100" tIns="19050" rIns="38100" bIns="19050" anchor="ctr" anchorCtr="1">
                    <a:spAutoFit/>
                  </a:bodyPr>
                  <a:lstStyle/>
                  <a:p>
                    <a:pPr>
                      <a:defRPr sz="600" b="0" i="0" u="none" strike="noStrike" kern="1200" baseline="0">
                        <a:solidFill>
                          <a:schemeClr val="tx1">
                            <a:lumMod val="75000"/>
                            <a:lumOff val="25000"/>
                          </a:schemeClr>
                        </a:solidFill>
                        <a:latin typeface="+mn-lt"/>
                        <a:ea typeface="+mn-ea"/>
                        <a:cs typeface="+mn-cs"/>
                      </a:defRPr>
                    </a:pPr>
                    <a:r>
                      <a:rPr lang="en-US" sz="600"/>
                      <a:t>WPI (2022)</a:t>
                    </a:r>
                  </a:p>
                </c:rich>
              </c:tx>
              <c:spPr>
                <a:noFill/>
                <a:ln>
                  <a:noFill/>
                </a:ln>
                <a:effectLst/>
              </c:spPr>
              <c:txPr>
                <a:bodyPr rot="0" spcFirstLastPara="1" vertOverflow="ellipsis" vert="horz" wrap="square" lIns="38100" tIns="19050" rIns="38100" bIns="19050" anchor="ctr" anchorCtr="1">
                  <a:spAutoFit/>
                </a:bodyPr>
                <a:lstStyle/>
                <a:p>
                  <a:pPr>
                    <a:defRPr sz="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16-CF7C-4A97-8BC0-E72A232D7755}"/>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numRef>
              <c:f>'[Application data_Housing Agency Status and other stakeholders (Sapere) - COMMERCIAL-IN-CONFIDENCE.xlsx]Sheet1'!$Q$2:$Q$47</c:f>
              <c:numCache>
                <c:formatCode>General</c:formatCode>
                <c:ptCount val="46"/>
                <c:pt idx="0">
                  <c:v>1578</c:v>
                </c:pt>
                <c:pt idx="1">
                  <c:v>2119</c:v>
                </c:pt>
                <c:pt idx="2">
                  <c:v>2050</c:v>
                </c:pt>
                <c:pt idx="3">
                  <c:v>2374</c:v>
                </c:pt>
                <c:pt idx="4">
                  <c:v>1426</c:v>
                </c:pt>
                <c:pt idx="5">
                  <c:v>2226</c:v>
                </c:pt>
                <c:pt idx="6">
                  <c:v>718</c:v>
                </c:pt>
                <c:pt idx="7">
                  <c:v>2700</c:v>
                </c:pt>
                <c:pt idx="8">
                  <c:v>614</c:v>
                </c:pt>
                <c:pt idx="9">
                  <c:v>332</c:v>
                </c:pt>
                <c:pt idx="12">
                  <c:v>105</c:v>
                </c:pt>
                <c:pt idx="13">
                  <c:v>126</c:v>
                </c:pt>
                <c:pt idx="16">
                  <c:v>74</c:v>
                </c:pt>
                <c:pt idx="17">
                  <c:v>168</c:v>
                </c:pt>
                <c:pt idx="18">
                  <c:v>160</c:v>
                </c:pt>
                <c:pt idx="20">
                  <c:v>0</c:v>
                </c:pt>
                <c:pt idx="21">
                  <c:v>47</c:v>
                </c:pt>
                <c:pt idx="22">
                  <c:v>1186</c:v>
                </c:pt>
                <c:pt idx="23">
                  <c:v>11</c:v>
                </c:pt>
                <c:pt idx="25">
                  <c:v>6</c:v>
                </c:pt>
                <c:pt idx="26">
                  <c:v>14</c:v>
                </c:pt>
                <c:pt idx="27">
                  <c:v>38</c:v>
                </c:pt>
                <c:pt idx="28">
                  <c:v>59</c:v>
                </c:pt>
                <c:pt idx="30">
                  <c:v>926</c:v>
                </c:pt>
                <c:pt idx="31">
                  <c:v>95</c:v>
                </c:pt>
                <c:pt idx="32">
                  <c:v>295</c:v>
                </c:pt>
                <c:pt idx="33">
                  <c:v>204</c:v>
                </c:pt>
                <c:pt idx="34">
                  <c:v>345</c:v>
                </c:pt>
                <c:pt idx="35">
                  <c:v>35</c:v>
                </c:pt>
                <c:pt idx="36">
                  <c:v>86</c:v>
                </c:pt>
                <c:pt idx="37">
                  <c:v>142</c:v>
                </c:pt>
                <c:pt idx="38">
                  <c:v>651</c:v>
                </c:pt>
                <c:pt idx="40">
                  <c:v>331</c:v>
                </c:pt>
                <c:pt idx="41">
                  <c:v>502</c:v>
                </c:pt>
                <c:pt idx="42">
                  <c:v>31</c:v>
                </c:pt>
                <c:pt idx="43">
                  <c:v>36</c:v>
                </c:pt>
                <c:pt idx="44">
                  <c:v>256</c:v>
                </c:pt>
                <c:pt idx="45">
                  <c:v>302</c:v>
                </c:pt>
              </c:numCache>
            </c:numRef>
          </c:xVal>
          <c:yVal>
            <c:numRef>
              <c:f>'[Application data_Housing Agency Status and other stakeholders (Sapere) - COMMERCIAL-IN-CONFIDENCE.xlsx]Sheet1'!$K$2:$K$47</c:f>
              <c:numCache>
                <c:formatCode>_-"$"* #,##0_-;\-"$"* #,##0_-;_-"$"* "-"??_-;_-@_-</c:formatCode>
                <c:ptCount val="46"/>
                <c:pt idx="0">
                  <c:v>0</c:v>
                </c:pt>
                <c:pt idx="1">
                  <c:v>91203173</c:v>
                </c:pt>
                <c:pt idx="2">
                  <c:v>42000000</c:v>
                </c:pt>
                <c:pt idx="3">
                  <c:v>80800000</c:v>
                </c:pt>
                <c:pt idx="4">
                  <c:v>68000000</c:v>
                </c:pt>
                <c:pt idx="5">
                  <c:v>65000000</c:v>
                </c:pt>
                <c:pt idx="6">
                  <c:v>15700000</c:v>
                </c:pt>
                <c:pt idx="7">
                  <c:v>53000000</c:v>
                </c:pt>
                <c:pt idx="8">
                  <c:v>215600</c:v>
                </c:pt>
                <c:pt idx="9">
                  <c:v>31000000</c:v>
                </c:pt>
                <c:pt idx="12">
                  <c:v>25000</c:v>
                </c:pt>
                <c:pt idx="13">
                  <c:v>0</c:v>
                </c:pt>
                <c:pt idx="15">
                  <c:v>508446592</c:v>
                </c:pt>
                <c:pt idx="16">
                  <c:v>3359743</c:v>
                </c:pt>
                <c:pt idx="17">
                  <c:v>0</c:v>
                </c:pt>
                <c:pt idx="18">
                  <c:v>0</c:v>
                </c:pt>
                <c:pt idx="21">
                  <c:v>0</c:v>
                </c:pt>
                <c:pt idx="22">
                  <c:v>8000000</c:v>
                </c:pt>
                <c:pt idx="23">
                  <c:v>825000</c:v>
                </c:pt>
                <c:pt idx="25">
                  <c:v>2187000</c:v>
                </c:pt>
                <c:pt idx="27">
                  <c:v>0</c:v>
                </c:pt>
                <c:pt idx="28">
                  <c:v>270500</c:v>
                </c:pt>
                <c:pt idx="31">
                  <c:v>0</c:v>
                </c:pt>
                <c:pt idx="32">
                  <c:v>0</c:v>
                </c:pt>
                <c:pt idx="33">
                  <c:v>0</c:v>
                </c:pt>
                <c:pt idx="34">
                  <c:v>4116106</c:v>
                </c:pt>
                <c:pt idx="38">
                  <c:v>89000</c:v>
                </c:pt>
                <c:pt idx="39">
                  <c:v>0</c:v>
                </c:pt>
                <c:pt idx="40">
                  <c:v>0</c:v>
                </c:pt>
                <c:pt idx="41">
                  <c:v>0</c:v>
                </c:pt>
                <c:pt idx="42">
                  <c:v>0</c:v>
                </c:pt>
                <c:pt idx="43">
                  <c:v>0</c:v>
                </c:pt>
                <c:pt idx="44">
                  <c:v>10100000</c:v>
                </c:pt>
                <c:pt idx="45">
                  <c:v>0</c:v>
                </c:pt>
              </c:numCache>
            </c:numRef>
          </c:yVal>
          <c:smooth val="0"/>
          <c:extLst>
            <c:ext xmlns:c16="http://schemas.microsoft.com/office/drawing/2014/chart" uri="{C3380CC4-5D6E-409C-BE32-E72D297353CC}">
              <c16:uniqueId val="{00000017-CF7C-4A97-8BC0-E72A232D7755}"/>
            </c:ext>
          </c:extLst>
        </c:ser>
        <c:dLbls>
          <c:showLegendKey val="0"/>
          <c:showVal val="0"/>
          <c:showCatName val="0"/>
          <c:showSerName val="0"/>
          <c:showPercent val="0"/>
          <c:showBubbleSize val="0"/>
        </c:dLbls>
        <c:axId val="1214820784"/>
        <c:axId val="1214816624"/>
      </c:scatterChart>
      <c:valAx>
        <c:axId val="1214820784"/>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AU" b="1"/>
                  <a:t>Number</a:t>
                </a:r>
                <a:r>
                  <a:rPr lang="en-AU" b="1" baseline="0"/>
                  <a:t> of tenancy units managed by CHA</a:t>
                </a:r>
                <a:endParaRPr lang="en-AU" b="1"/>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14816624"/>
        <c:crosses val="autoZero"/>
        <c:crossBetween val="midCat"/>
      </c:valAx>
      <c:valAx>
        <c:axId val="1214816624"/>
        <c:scaling>
          <c:orientation val="minMax"/>
          <c:max val="1000000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AU" b="1"/>
                  <a:t>$ millions in debt holdings</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quot;$&quot;#,,"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14820784"/>
        <c:crosses val="autoZero"/>
        <c:crossBetween val="midCat"/>
        <c:majorUnit val="20000000"/>
      </c:valAx>
      <c:spPr>
        <a:noFill/>
        <a:ln>
          <a:noFill/>
        </a:ln>
        <a:effectLst/>
      </c:spPr>
    </c:plotArea>
    <c:legend>
      <c:legendPos val="b"/>
      <c:layout>
        <c:manualLayout>
          <c:xMode val="edge"/>
          <c:yMode val="edge"/>
          <c:x val="0.44834845952748037"/>
          <c:y val="0.88459581946645627"/>
          <c:w val="0.10330308094503911"/>
          <c:h val="6.4677444433824866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3">
    <c:autoUpdate val="0"/>
  </c:externalData>
  <c:userShapes r:id="rId4"/>
</c:chartSpace>
</file>

<file path=ppt/charts/chartEx1.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at">
        <cx:f>Sheet2!$U$11:$Y$11</cx:f>
        <cx:lvl ptCount="5">
          <cx:pt idx="0">Initial</cx:pt>
          <cx:pt idx="1">Phase 1</cx:pt>
          <cx:pt idx="2">Phase 2</cx:pt>
          <cx:pt idx="3">Phase 3</cx:pt>
          <cx:pt idx="4">Remaining</cx:pt>
        </cx:lvl>
      </cx:strDim>
      <cx:numDim type="val">
        <cx:f>Sheet2!$U$12:$Y$12</cx:f>
        <cx:lvl ptCount="5" formatCode="General">
          <cx:pt idx="0">1100000000</cx:pt>
          <cx:pt idx="1">-363874758</cx:pt>
          <cx:pt idx="2">-130621326</cx:pt>
          <cx:pt idx="3">-103500000</cx:pt>
          <cx:pt idx="4">-502003916</cx:pt>
        </cx:lvl>
      </cx:numDim>
    </cx:data>
  </cx:chartData>
  <cx:chart>
    <cx:plotArea>
      <cx:plotAreaRegion>
        <cx:series layoutId="waterfall" uniqueId="{8BFC9DDF-D301-49E8-B0B9-66DBE28DC2DC}">
          <cx:tx>
            <cx:txData>
              <cx:f>Sheet2!$T$12</cx:f>
              <cx:v>Loan amount</cx:v>
            </cx:txData>
          </cx:tx>
          <cx:dataPt idx="4">
            <cx:spPr>
              <a:solidFill>
                <a:srgbClr val="7B5E05"/>
              </a:solidFill>
            </cx:spPr>
          </cx:dataPt>
          <cx:dataId val="0"/>
          <cx:layoutPr>
            <cx:subtotals/>
          </cx:layoutPr>
        </cx:series>
      </cx:plotAreaRegion>
      <cx:axis id="0">
        <cx:catScaling gapWidth="0.5"/>
        <cx:tickLabels/>
      </cx:axis>
      <cx:axis id="1">
        <cx:valScaling max="1100000000"/>
        <cx:title>
          <cx:tx>
            <cx:txData>
              <cx:v>$ millions</cx:v>
            </cx:txData>
          </cx:tx>
          <cx:txPr>
            <a:bodyPr spcFirstLastPara="1" vertOverflow="ellipsis" horzOverflow="overflow" wrap="square" lIns="0" tIns="0" rIns="0" bIns="0" anchor="ctr" anchorCtr="1"/>
            <a:lstStyle/>
            <a:p>
              <a:pPr algn="ctr" rtl="0">
                <a:defRPr/>
              </a:pPr>
              <a:r>
                <a:rPr lang="en-US" sz="900" b="0" i="0" u="none" strike="noStrike" baseline="0">
                  <a:solidFill>
                    <a:sysClr val="windowText" lastClr="000000">
                      <a:lumMod val="65000"/>
                      <a:lumOff val="35000"/>
                    </a:sysClr>
                  </a:solidFill>
                  <a:latin typeface="Calibri" panose="020F0502020204030204"/>
                </a:rPr>
                <a:t>$ millions</a:t>
              </a:r>
            </a:p>
          </cx:txPr>
        </cx:title>
        <cx:majorGridlines/>
        <cx:tickLabels/>
        <cx:numFmt formatCode="$#,," sourceLinked="0"/>
      </cx:axis>
    </cx:plotArea>
  </cx:chart>
  <cx:spPr>
    <a:ln>
      <a:noFill/>
    </a:ln>
  </cx:spPr>
</cx: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12.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395">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tx1">
        <a:lumMod val="65000"/>
        <a:lumOff val="35000"/>
      </a:schemeClr>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charts/style4.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7.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8.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9.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EF92F81-C14B-49FA-97D9-FCF9EDEBB1F2}" type="doc">
      <dgm:prSet loTypeId="urn:microsoft.com/office/officeart/2005/8/layout/hChevron3" loCatId="process" qsTypeId="urn:microsoft.com/office/officeart/2005/8/quickstyle/simple1" qsCatId="simple" csTypeId="urn:microsoft.com/office/officeart/2005/8/colors/accent1_2" csCatId="accent1" phldr="1"/>
      <dgm:spPr/>
    </dgm:pt>
    <dgm:pt modelId="{F94BDE25-B9E7-4C1A-8C01-9844068276AE}">
      <dgm:prSet phldrT="[Text]" custT="1"/>
      <dgm:spPr/>
      <dgm:t>
        <a:bodyPr/>
        <a:lstStyle/>
        <a:p>
          <a:r>
            <a:rPr lang="en-AU" sz="800"/>
            <a:t>Policy assessment</a:t>
          </a:r>
        </a:p>
      </dgm:t>
    </dgm:pt>
    <dgm:pt modelId="{3DDBD7BB-56B9-4C55-A430-1B5B31441881}" type="parTrans" cxnId="{7EB61745-EC1E-4242-BC18-98DD11D7531A}">
      <dgm:prSet/>
      <dgm:spPr/>
      <dgm:t>
        <a:bodyPr/>
        <a:lstStyle/>
        <a:p>
          <a:endParaRPr lang="en-AU"/>
        </a:p>
      </dgm:t>
    </dgm:pt>
    <dgm:pt modelId="{CCC7B1A1-269E-48BB-852D-6EF4CFCEA997}" type="sibTrans" cxnId="{7EB61745-EC1E-4242-BC18-98DD11D7531A}">
      <dgm:prSet/>
      <dgm:spPr/>
      <dgm:t>
        <a:bodyPr/>
        <a:lstStyle/>
        <a:p>
          <a:endParaRPr lang="en-AU"/>
        </a:p>
      </dgm:t>
    </dgm:pt>
    <dgm:pt modelId="{43D6881C-3127-4C0C-AE7B-6E02921CEA1A}">
      <dgm:prSet phldrT="[Text]" custT="1"/>
      <dgm:spPr/>
      <dgm:t>
        <a:bodyPr/>
        <a:lstStyle/>
        <a:p>
          <a:r>
            <a:rPr lang="en-AU" sz="800"/>
            <a:t>Value for money and Deliverability </a:t>
          </a:r>
        </a:p>
      </dgm:t>
    </dgm:pt>
    <dgm:pt modelId="{BA515C43-0395-4C1A-9CB5-5EFDC2BE3F63}" type="parTrans" cxnId="{5B238F5D-1EAF-4A5B-8CAE-68FCECCEFF97}">
      <dgm:prSet/>
      <dgm:spPr/>
      <dgm:t>
        <a:bodyPr/>
        <a:lstStyle/>
        <a:p>
          <a:endParaRPr lang="en-AU"/>
        </a:p>
      </dgm:t>
    </dgm:pt>
    <dgm:pt modelId="{81D7AFC2-E58E-4BDE-AB78-01DC5538FC15}" type="sibTrans" cxnId="{5B238F5D-1EAF-4A5B-8CAE-68FCECCEFF97}">
      <dgm:prSet/>
      <dgm:spPr/>
      <dgm:t>
        <a:bodyPr/>
        <a:lstStyle/>
        <a:p>
          <a:endParaRPr lang="en-AU"/>
        </a:p>
      </dgm:t>
    </dgm:pt>
    <dgm:pt modelId="{EDB48F43-C3E0-4045-BFFA-599186812571}">
      <dgm:prSet phldrT="[Text]" custT="1"/>
      <dgm:spPr/>
      <dgm:t>
        <a:bodyPr/>
        <a:lstStyle/>
        <a:p>
          <a:r>
            <a:rPr lang="en-AU" sz="800"/>
            <a:t>Credit analysis</a:t>
          </a:r>
        </a:p>
      </dgm:t>
    </dgm:pt>
    <dgm:pt modelId="{D4CF9530-8F74-4529-9C02-A084C27DF6C3}" type="parTrans" cxnId="{C074E71C-24FC-4AD5-94D4-3CF44BD723B7}">
      <dgm:prSet/>
      <dgm:spPr/>
      <dgm:t>
        <a:bodyPr/>
        <a:lstStyle/>
        <a:p>
          <a:endParaRPr lang="en-AU"/>
        </a:p>
      </dgm:t>
    </dgm:pt>
    <dgm:pt modelId="{2E2A56F7-5D98-430D-A375-11B1E0EC681F}" type="sibTrans" cxnId="{C074E71C-24FC-4AD5-94D4-3CF44BD723B7}">
      <dgm:prSet/>
      <dgm:spPr/>
      <dgm:t>
        <a:bodyPr/>
        <a:lstStyle/>
        <a:p>
          <a:endParaRPr lang="en-AU"/>
        </a:p>
      </dgm:t>
    </dgm:pt>
    <dgm:pt modelId="{6C7F3373-AE01-423A-8779-C0C4F675B900}" type="pres">
      <dgm:prSet presAssocID="{6EF92F81-C14B-49FA-97D9-FCF9EDEBB1F2}" presName="Name0" presStyleCnt="0">
        <dgm:presLayoutVars>
          <dgm:dir/>
          <dgm:resizeHandles val="exact"/>
        </dgm:presLayoutVars>
      </dgm:prSet>
      <dgm:spPr/>
    </dgm:pt>
    <dgm:pt modelId="{C70EC3CD-9564-4CE1-A1FB-0264A31DF5E9}" type="pres">
      <dgm:prSet presAssocID="{F94BDE25-B9E7-4C1A-8C01-9844068276AE}" presName="parTxOnly" presStyleLbl="node1" presStyleIdx="0" presStyleCnt="3">
        <dgm:presLayoutVars>
          <dgm:bulletEnabled val="1"/>
        </dgm:presLayoutVars>
      </dgm:prSet>
      <dgm:spPr/>
    </dgm:pt>
    <dgm:pt modelId="{A037901C-496C-4056-B994-5754C5EF6D6C}" type="pres">
      <dgm:prSet presAssocID="{CCC7B1A1-269E-48BB-852D-6EF4CFCEA997}" presName="parSpace" presStyleCnt="0"/>
      <dgm:spPr/>
    </dgm:pt>
    <dgm:pt modelId="{C98E4D8D-18AE-43C1-86EC-F300D288233B}" type="pres">
      <dgm:prSet presAssocID="{43D6881C-3127-4C0C-AE7B-6E02921CEA1A}" presName="parTxOnly" presStyleLbl="node1" presStyleIdx="1" presStyleCnt="3">
        <dgm:presLayoutVars>
          <dgm:bulletEnabled val="1"/>
        </dgm:presLayoutVars>
      </dgm:prSet>
      <dgm:spPr/>
    </dgm:pt>
    <dgm:pt modelId="{D89D10EB-DF9D-4D72-80FA-62D7B310DDB0}" type="pres">
      <dgm:prSet presAssocID="{81D7AFC2-E58E-4BDE-AB78-01DC5538FC15}" presName="parSpace" presStyleCnt="0"/>
      <dgm:spPr/>
    </dgm:pt>
    <dgm:pt modelId="{7A722C7E-FCE8-4017-BD6A-E5DFD1B21994}" type="pres">
      <dgm:prSet presAssocID="{EDB48F43-C3E0-4045-BFFA-599186812571}" presName="parTxOnly" presStyleLbl="node1" presStyleIdx="2" presStyleCnt="3">
        <dgm:presLayoutVars>
          <dgm:bulletEnabled val="1"/>
        </dgm:presLayoutVars>
      </dgm:prSet>
      <dgm:spPr/>
    </dgm:pt>
  </dgm:ptLst>
  <dgm:cxnLst>
    <dgm:cxn modelId="{C074E71C-24FC-4AD5-94D4-3CF44BD723B7}" srcId="{6EF92F81-C14B-49FA-97D9-FCF9EDEBB1F2}" destId="{EDB48F43-C3E0-4045-BFFA-599186812571}" srcOrd="2" destOrd="0" parTransId="{D4CF9530-8F74-4529-9C02-A084C27DF6C3}" sibTransId="{2E2A56F7-5D98-430D-A375-11B1E0EC681F}"/>
    <dgm:cxn modelId="{5B238F5D-1EAF-4A5B-8CAE-68FCECCEFF97}" srcId="{6EF92F81-C14B-49FA-97D9-FCF9EDEBB1F2}" destId="{43D6881C-3127-4C0C-AE7B-6E02921CEA1A}" srcOrd="1" destOrd="0" parTransId="{BA515C43-0395-4C1A-9CB5-5EFDC2BE3F63}" sibTransId="{81D7AFC2-E58E-4BDE-AB78-01DC5538FC15}"/>
    <dgm:cxn modelId="{9A60A45D-C4FD-4924-9791-A4595964F863}" type="presOf" srcId="{6EF92F81-C14B-49FA-97D9-FCF9EDEBB1F2}" destId="{6C7F3373-AE01-423A-8779-C0C4F675B900}" srcOrd="0" destOrd="0" presId="urn:microsoft.com/office/officeart/2005/8/layout/hChevron3"/>
    <dgm:cxn modelId="{717F3043-EB6C-46D7-8067-1457DEC353A9}" type="presOf" srcId="{F94BDE25-B9E7-4C1A-8C01-9844068276AE}" destId="{C70EC3CD-9564-4CE1-A1FB-0264A31DF5E9}" srcOrd="0" destOrd="0" presId="urn:microsoft.com/office/officeart/2005/8/layout/hChevron3"/>
    <dgm:cxn modelId="{7EB61745-EC1E-4242-BC18-98DD11D7531A}" srcId="{6EF92F81-C14B-49FA-97D9-FCF9EDEBB1F2}" destId="{F94BDE25-B9E7-4C1A-8C01-9844068276AE}" srcOrd="0" destOrd="0" parTransId="{3DDBD7BB-56B9-4C55-A430-1B5B31441881}" sibTransId="{CCC7B1A1-269E-48BB-852D-6EF4CFCEA997}"/>
    <dgm:cxn modelId="{852C4756-5A42-4392-A89D-9D7F97488133}" type="presOf" srcId="{43D6881C-3127-4C0C-AE7B-6E02921CEA1A}" destId="{C98E4D8D-18AE-43C1-86EC-F300D288233B}" srcOrd="0" destOrd="0" presId="urn:microsoft.com/office/officeart/2005/8/layout/hChevron3"/>
    <dgm:cxn modelId="{727F3CC9-C79B-4179-B8D9-F1123395E995}" type="presOf" srcId="{EDB48F43-C3E0-4045-BFFA-599186812571}" destId="{7A722C7E-FCE8-4017-BD6A-E5DFD1B21994}" srcOrd="0" destOrd="0" presId="urn:microsoft.com/office/officeart/2005/8/layout/hChevron3"/>
    <dgm:cxn modelId="{9943E77C-EFFA-49DF-9CD1-67610E6AB6FF}" type="presParOf" srcId="{6C7F3373-AE01-423A-8779-C0C4F675B900}" destId="{C70EC3CD-9564-4CE1-A1FB-0264A31DF5E9}" srcOrd="0" destOrd="0" presId="urn:microsoft.com/office/officeart/2005/8/layout/hChevron3"/>
    <dgm:cxn modelId="{3272F5CA-2648-4848-846A-D5D9F032682A}" type="presParOf" srcId="{6C7F3373-AE01-423A-8779-C0C4F675B900}" destId="{A037901C-496C-4056-B994-5754C5EF6D6C}" srcOrd="1" destOrd="0" presId="urn:microsoft.com/office/officeart/2005/8/layout/hChevron3"/>
    <dgm:cxn modelId="{5C959AB9-8246-4889-A4A5-FDF5F1C18D0F}" type="presParOf" srcId="{6C7F3373-AE01-423A-8779-C0C4F675B900}" destId="{C98E4D8D-18AE-43C1-86EC-F300D288233B}" srcOrd="2" destOrd="0" presId="urn:microsoft.com/office/officeart/2005/8/layout/hChevron3"/>
    <dgm:cxn modelId="{D09B44E4-26B2-4736-A13C-94D020DF5147}" type="presParOf" srcId="{6C7F3373-AE01-423A-8779-C0C4F675B900}" destId="{D89D10EB-DF9D-4D72-80FA-62D7B310DDB0}" srcOrd="3" destOrd="0" presId="urn:microsoft.com/office/officeart/2005/8/layout/hChevron3"/>
    <dgm:cxn modelId="{38808E2E-138B-4DE6-A720-F09BD2DD70E6}" type="presParOf" srcId="{6C7F3373-AE01-423A-8779-C0C4F675B900}" destId="{7A722C7E-FCE8-4017-BD6A-E5DFD1B21994}" srcOrd="4" destOrd="0" presId="urn:microsoft.com/office/officeart/2005/8/layout/hChevro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EF92F81-C14B-49FA-97D9-FCF9EDEBB1F2}" type="doc">
      <dgm:prSet loTypeId="urn:microsoft.com/office/officeart/2005/8/layout/hChevron3" loCatId="process" qsTypeId="urn:microsoft.com/office/officeart/2005/8/quickstyle/simple1" qsCatId="simple" csTypeId="urn:microsoft.com/office/officeart/2005/8/colors/accent1_2" csCatId="accent1" phldr="1"/>
      <dgm:spPr/>
    </dgm:pt>
    <dgm:pt modelId="{F94BDE25-B9E7-4C1A-8C01-9844068276AE}">
      <dgm:prSet phldrT="[Text]" custT="1"/>
      <dgm:spPr/>
      <dgm:t>
        <a:bodyPr/>
        <a:lstStyle/>
        <a:p>
          <a:r>
            <a:rPr lang="en-AU" sz="800"/>
            <a:t>Documentation	</a:t>
          </a:r>
        </a:p>
      </dgm:t>
    </dgm:pt>
    <dgm:pt modelId="{3DDBD7BB-56B9-4C55-A430-1B5B31441881}" type="parTrans" cxnId="{7EB61745-EC1E-4242-BC18-98DD11D7531A}">
      <dgm:prSet/>
      <dgm:spPr/>
      <dgm:t>
        <a:bodyPr/>
        <a:lstStyle/>
        <a:p>
          <a:endParaRPr lang="en-AU"/>
        </a:p>
      </dgm:t>
    </dgm:pt>
    <dgm:pt modelId="{CCC7B1A1-269E-48BB-852D-6EF4CFCEA997}" type="sibTrans" cxnId="{7EB61745-EC1E-4242-BC18-98DD11D7531A}">
      <dgm:prSet/>
      <dgm:spPr/>
      <dgm:t>
        <a:bodyPr/>
        <a:lstStyle/>
        <a:p>
          <a:endParaRPr lang="en-AU"/>
        </a:p>
      </dgm:t>
    </dgm:pt>
    <dgm:pt modelId="{43D6881C-3127-4C0C-AE7B-6E02921CEA1A}">
      <dgm:prSet phldrT="[Text]" custT="1"/>
      <dgm:spPr/>
      <dgm:t>
        <a:bodyPr/>
        <a:lstStyle/>
        <a:p>
          <a:r>
            <a:rPr lang="en-AU" sz="800"/>
            <a:t>Funds released by TCV / State Guarantee issued by DTF</a:t>
          </a:r>
        </a:p>
      </dgm:t>
    </dgm:pt>
    <dgm:pt modelId="{BA515C43-0395-4C1A-9CB5-5EFDC2BE3F63}" type="parTrans" cxnId="{5B238F5D-1EAF-4A5B-8CAE-68FCECCEFF97}">
      <dgm:prSet/>
      <dgm:spPr/>
      <dgm:t>
        <a:bodyPr/>
        <a:lstStyle/>
        <a:p>
          <a:endParaRPr lang="en-AU"/>
        </a:p>
      </dgm:t>
    </dgm:pt>
    <dgm:pt modelId="{81D7AFC2-E58E-4BDE-AB78-01DC5538FC15}" type="sibTrans" cxnId="{5B238F5D-1EAF-4A5B-8CAE-68FCECCEFF97}">
      <dgm:prSet/>
      <dgm:spPr/>
      <dgm:t>
        <a:bodyPr/>
        <a:lstStyle/>
        <a:p>
          <a:endParaRPr lang="en-AU"/>
        </a:p>
      </dgm:t>
    </dgm:pt>
    <dgm:pt modelId="{EDB48F43-C3E0-4045-BFFA-599186812571}">
      <dgm:prSet phldrT="[Text]" custT="1"/>
      <dgm:spPr/>
      <dgm:t>
        <a:bodyPr/>
        <a:lstStyle/>
        <a:p>
          <a:r>
            <a:rPr lang="en-AU" sz="800"/>
            <a:t>Ongoing monitoring and reporting</a:t>
          </a:r>
        </a:p>
      </dgm:t>
    </dgm:pt>
    <dgm:pt modelId="{D4CF9530-8F74-4529-9C02-A084C27DF6C3}" type="parTrans" cxnId="{C074E71C-24FC-4AD5-94D4-3CF44BD723B7}">
      <dgm:prSet/>
      <dgm:spPr/>
      <dgm:t>
        <a:bodyPr/>
        <a:lstStyle/>
        <a:p>
          <a:endParaRPr lang="en-AU"/>
        </a:p>
      </dgm:t>
    </dgm:pt>
    <dgm:pt modelId="{2E2A56F7-5D98-430D-A375-11B1E0EC681F}" type="sibTrans" cxnId="{C074E71C-24FC-4AD5-94D4-3CF44BD723B7}">
      <dgm:prSet/>
      <dgm:spPr/>
      <dgm:t>
        <a:bodyPr/>
        <a:lstStyle/>
        <a:p>
          <a:endParaRPr lang="en-AU"/>
        </a:p>
      </dgm:t>
    </dgm:pt>
    <dgm:pt modelId="{6C7F3373-AE01-423A-8779-C0C4F675B900}" type="pres">
      <dgm:prSet presAssocID="{6EF92F81-C14B-49FA-97D9-FCF9EDEBB1F2}" presName="Name0" presStyleCnt="0">
        <dgm:presLayoutVars>
          <dgm:dir/>
          <dgm:resizeHandles val="exact"/>
        </dgm:presLayoutVars>
      </dgm:prSet>
      <dgm:spPr/>
    </dgm:pt>
    <dgm:pt modelId="{C70EC3CD-9564-4CE1-A1FB-0264A31DF5E9}" type="pres">
      <dgm:prSet presAssocID="{F94BDE25-B9E7-4C1A-8C01-9844068276AE}" presName="parTxOnly" presStyleLbl="node1" presStyleIdx="0" presStyleCnt="3">
        <dgm:presLayoutVars>
          <dgm:bulletEnabled val="1"/>
        </dgm:presLayoutVars>
      </dgm:prSet>
      <dgm:spPr/>
    </dgm:pt>
    <dgm:pt modelId="{A037901C-496C-4056-B994-5754C5EF6D6C}" type="pres">
      <dgm:prSet presAssocID="{CCC7B1A1-269E-48BB-852D-6EF4CFCEA997}" presName="parSpace" presStyleCnt="0"/>
      <dgm:spPr/>
    </dgm:pt>
    <dgm:pt modelId="{C98E4D8D-18AE-43C1-86EC-F300D288233B}" type="pres">
      <dgm:prSet presAssocID="{43D6881C-3127-4C0C-AE7B-6E02921CEA1A}" presName="parTxOnly" presStyleLbl="node1" presStyleIdx="1" presStyleCnt="3">
        <dgm:presLayoutVars>
          <dgm:bulletEnabled val="1"/>
        </dgm:presLayoutVars>
      </dgm:prSet>
      <dgm:spPr/>
    </dgm:pt>
    <dgm:pt modelId="{D89D10EB-DF9D-4D72-80FA-62D7B310DDB0}" type="pres">
      <dgm:prSet presAssocID="{81D7AFC2-E58E-4BDE-AB78-01DC5538FC15}" presName="parSpace" presStyleCnt="0"/>
      <dgm:spPr/>
    </dgm:pt>
    <dgm:pt modelId="{7A722C7E-FCE8-4017-BD6A-E5DFD1B21994}" type="pres">
      <dgm:prSet presAssocID="{EDB48F43-C3E0-4045-BFFA-599186812571}" presName="parTxOnly" presStyleLbl="node1" presStyleIdx="2" presStyleCnt="3">
        <dgm:presLayoutVars>
          <dgm:bulletEnabled val="1"/>
        </dgm:presLayoutVars>
      </dgm:prSet>
      <dgm:spPr/>
    </dgm:pt>
  </dgm:ptLst>
  <dgm:cxnLst>
    <dgm:cxn modelId="{C074E71C-24FC-4AD5-94D4-3CF44BD723B7}" srcId="{6EF92F81-C14B-49FA-97D9-FCF9EDEBB1F2}" destId="{EDB48F43-C3E0-4045-BFFA-599186812571}" srcOrd="2" destOrd="0" parTransId="{D4CF9530-8F74-4529-9C02-A084C27DF6C3}" sibTransId="{2E2A56F7-5D98-430D-A375-11B1E0EC681F}"/>
    <dgm:cxn modelId="{5B238F5D-1EAF-4A5B-8CAE-68FCECCEFF97}" srcId="{6EF92F81-C14B-49FA-97D9-FCF9EDEBB1F2}" destId="{43D6881C-3127-4C0C-AE7B-6E02921CEA1A}" srcOrd="1" destOrd="0" parTransId="{BA515C43-0395-4C1A-9CB5-5EFDC2BE3F63}" sibTransId="{81D7AFC2-E58E-4BDE-AB78-01DC5538FC15}"/>
    <dgm:cxn modelId="{9A60A45D-C4FD-4924-9791-A4595964F863}" type="presOf" srcId="{6EF92F81-C14B-49FA-97D9-FCF9EDEBB1F2}" destId="{6C7F3373-AE01-423A-8779-C0C4F675B900}" srcOrd="0" destOrd="0" presId="urn:microsoft.com/office/officeart/2005/8/layout/hChevron3"/>
    <dgm:cxn modelId="{717F3043-EB6C-46D7-8067-1457DEC353A9}" type="presOf" srcId="{F94BDE25-B9E7-4C1A-8C01-9844068276AE}" destId="{C70EC3CD-9564-4CE1-A1FB-0264A31DF5E9}" srcOrd="0" destOrd="0" presId="urn:microsoft.com/office/officeart/2005/8/layout/hChevron3"/>
    <dgm:cxn modelId="{7EB61745-EC1E-4242-BC18-98DD11D7531A}" srcId="{6EF92F81-C14B-49FA-97D9-FCF9EDEBB1F2}" destId="{F94BDE25-B9E7-4C1A-8C01-9844068276AE}" srcOrd="0" destOrd="0" parTransId="{3DDBD7BB-56B9-4C55-A430-1B5B31441881}" sibTransId="{CCC7B1A1-269E-48BB-852D-6EF4CFCEA997}"/>
    <dgm:cxn modelId="{852C4756-5A42-4392-A89D-9D7F97488133}" type="presOf" srcId="{43D6881C-3127-4C0C-AE7B-6E02921CEA1A}" destId="{C98E4D8D-18AE-43C1-86EC-F300D288233B}" srcOrd="0" destOrd="0" presId="urn:microsoft.com/office/officeart/2005/8/layout/hChevron3"/>
    <dgm:cxn modelId="{727F3CC9-C79B-4179-B8D9-F1123395E995}" type="presOf" srcId="{EDB48F43-C3E0-4045-BFFA-599186812571}" destId="{7A722C7E-FCE8-4017-BD6A-E5DFD1B21994}" srcOrd="0" destOrd="0" presId="urn:microsoft.com/office/officeart/2005/8/layout/hChevron3"/>
    <dgm:cxn modelId="{9943E77C-EFFA-49DF-9CD1-67610E6AB6FF}" type="presParOf" srcId="{6C7F3373-AE01-423A-8779-C0C4F675B900}" destId="{C70EC3CD-9564-4CE1-A1FB-0264A31DF5E9}" srcOrd="0" destOrd="0" presId="urn:microsoft.com/office/officeart/2005/8/layout/hChevron3"/>
    <dgm:cxn modelId="{3272F5CA-2648-4848-846A-D5D9F032682A}" type="presParOf" srcId="{6C7F3373-AE01-423A-8779-C0C4F675B900}" destId="{A037901C-496C-4056-B994-5754C5EF6D6C}" srcOrd="1" destOrd="0" presId="urn:microsoft.com/office/officeart/2005/8/layout/hChevron3"/>
    <dgm:cxn modelId="{5C959AB9-8246-4889-A4A5-FDF5F1C18D0F}" type="presParOf" srcId="{6C7F3373-AE01-423A-8779-C0C4F675B900}" destId="{C98E4D8D-18AE-43C1-86EC-F300D288233B}" srcOrd="2" destOrd="0" presId="urn:microsoft.com/office/officeart/2005/8/layout/hChevron3"/>
    <dgm:cxn modelId="{D09B44E4-26B2-4736-A13C-94D020DF5147}" type="presParOf" srcId="{6C7F3373-AE01-423A-8779-C0C4F675B900}" destId="{D89D10EB-DF9D-4D72-80FA-62D7B310DDB0}" srcOrd="3" destOrd="0" presId="urn:microsoft.com/office/officeart/2005/8/layout/hChevron3"/>
    <dgm:cxn modelId="{38808E2E-138B-4DE6-A720-F09BD2DD70E6}" type="presParOf" srcId="{6C7F3373-AE01-423A-8779-C0C4F675B900}" destId="{7A722C7E-FCE8-4017-BD6A-E5DFD1B21994}" srcOrd="4" destOrd="0" presId="urn:microsoft.com/office/officeart/2005/8/layout/hChevron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0EC3CD-9564-4CE1-A1FB-0264A31DF5E9}">
      <dsp:nvSpPr>
        <dsp:cNvPr id="0" name=""/>
        <dsp:cNvSpPr/>
      </dsp:nvSpPr>
      <dsp:spPr>
        <a:xfrm>
          <a:off x="1404" y="787307"/>
          <a:ext cx="1228230" cy="491292"/>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2672" tIns="21336" rIns="10668" bIns="21336" numCol="1" spcCol="1270" anchor="ctr" anchorCtr="0">
          <a:noAutofit/>
        </a:bodyPr>
        <a:lstStyle/>
        <a:p>
          <a:pPr marL="0" lvl="0" indent="0" algn="ctr" defTabSz="355600">
            <a:lnSpc>
              <a:spcPct val="90000"/>
            </a:lnSpc>
            <a:spcBef>
              <a:spcPct val="0"/>
            </a:spcBef>
            <a:spcAft>
              <a:spcPct val="35000"/>
            </a:spcAft>
            <a:buNone/>
          </a:pPr>
          <a:r>
            <a:rPr lang="en-AU" sz="800" kern="1200"/>
            <a:t>Policy assessment</a:t>
          </a:r>
        </a:p>
      </dsp:txBody>
      <dsp:txXfrm>
        <a:off x="1404" y="787307"/>
        <a:ext cx="1105407" cy="491292"/>
      </dsp:txXfrm>
    </dsp:sp>
    <dsp:sp modelId="{C98E4D8D-18AE-43C1-86EC-F300D288233B}">
      <dsp:nvSpPr>
        <dsp:cNvPr id="0" name=""/>
        <dsp:cNvSpPr/>
      </dsp:nvSpPr>
      <dsp:spPr>
        <a:xfrm>
          <a:off x="983988" y="787307"/>
          <a:ext cx="1228230" cy="491292"/>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004" tIns="21336" rIns="10668" bIns="21336" numCol="1" spcCol="1270" anchor="ctr" anchorCtr="0">
          <a:noAutofit/>
        </a:bodyPr>
        <a:lstStyle/>
        <a:p>
          <a:pPr marL="0" lvl="0" indent="0" algn="ctr" defTabSz="355600">
            <a:lnSpc>
              <a:spcPct val="90000"/>
            </a:lnSpc>
            <a:spcBef>
              <a:spcPct val="0"/>
            </a:spcBef>
            <a:spcAft>
              <a:spcPct val="35000"/>
            </a:spcAft>
            <a:buNone/>
          </a:pPr>
          <a:r>
            <a:rPr lang="en-AU" sz="800" kern="1200"/>
            <a:t>Value for money and Deliverability </a:t>
          </a:r>
        </a:p>
      </dsp:txBody>
      <dsp:txXfrm>
        <a:off x="1229634" y="787307"/>
        <a:ext cx="736938" cy="491292"/>
      </dsp:txXfrm>
    </dsp:sp>
    <dsp:sp modelId="{7A722C7E-FCE8-4017-BD6A-E5DFD1B21994}">
      <dsp:nvSpPr>
        <dsp:cNvPr id="0" name=""/>
        <dsp:cNvSpPr/>
      </dsp:nvSpPr>
      <dsp:spPr>
        <a:xfrm>
          <a:off x="1966573" y="787307"/>
          <a:ext cx="1228230" cy="491292"/>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004" tIns="21336" rIns="10668" bIns="21336" numCol="1" spcCol="1270" anchor="ctr" anchorCtr="0">
          <a:noAutofit/>
        </a:bodyPr>
        <a:lstStyle/>
        <a:p>
          <a:pPr marL="0" lvl="0" indent="0" algn="ctr" defTabSz="355600">
            <a:lnSpc>
              <a:spcPct val="90000"/>
            </a:lnSpc>
            <a:spcBef>
              <a:spcPct val="0"/>
            </a:spcBef>
            <a:spcAft>
              <a:spcPct val="35000"/>
            </a:spcAft>
            <a:buNone/>
          </a:pPr>
          <a:r>
            <a:rPr lang="en-AU" sz="800" kern="1200"/>
            <a:t>Credit analysis</a:t>
          </a:r>
        </a:p>
      </dsp:txBody>
      <dsp:txXfrm>
        <a:off x="2212219" y="787307"/>
        <a:ext cx="736938" cy="49129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0EC3CD-9564-4CE1-A1FB-0264A31DF5E9}">
      <dsp:nvSpPr>
        <dsp:cNvPr id="0" name=""/>
        <dsp:cNvSpPr/>
      </dsp:nvSpPr>
      <dsp:spPr>
        <a:xfrm>
          <a:off x="1404" y="787307"/>
          <a:ext cx="1228230" cy="491292"/>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2672" tIns="21336" rIns="10668" bIns="21336" numCol="1" spcCol="1270" anchor="ctr" anchorCtr="0">
          <a:noAutofit/>
        </a:bodyPr>
        <a:lstStyle/>
        <a:p>
          <a:pPr marL="0" lvl="0" indent="0" algn="ctr" defTabSz="355600">
            <a:lnSpc>
              <a:spcPct val="90000"/>
            </a:lnSpc>
            <a:spcBef>
              <a:spcPct val="0"/>
            </a:spcBef>
            <a:spcAft>
              <a:spcPct val="35000"/>
            </a:spcAft>
            <a:buNone/>
          </a:pPr>
          <a:r>
            <a:rPr lang="en-AU" sz="800" kern="1200"/>
            <a:t>Documentation	</a:t>
          </a:r>
        </a:p>
      </dsp:txBody>
      <dsp:txXfrm>
        <a:off x="1404" y="787307"/>
        <a:ext cx="1105407" cy="491292"/>
      </dsp:txXfrm>
    </dsp:sp>
    <dsp:sp modelId="{C98E4D8D-18AE-43C1-86EC-F300D288233B}">
      <dsp:nvSpPr>
        <dsp:cNvPr id="0" name=""/>
        <dsp:cNvSpPr/>
      </dsp:nvSpPr>
      <dsp:spPr>
        <a:xfrm>
          <a:off x="983988" y="787307"/>
          <a:ext cx="1228230" cy="491292"/>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004" tIns="21336" rIns="10668" bIns="21336" numCol="1" spcCol="1270" anchor="ctr" anchorCtr="0">
          <a:noAutofit/>
        </a:bodyPr>
        <a:lstStyle/>
        <a:p>
          <a:pPr marL="0" lvl="0" indent="0" algn="ctr" defTabSz="355600">
            <a:lnSpc>
              <a:spcPct val="90000"/>
            </a:lnSpc>
            <a:spcBef>
              <a:spcPct val="0"/>
            </a:spcBef>
            <a:spcAft>
              <a:spcPct val="35000"/>
            </a:spcAft>
            <a:buNone/>
          </a:pPr>
          <a:r>
            <a:rPr lang="en-AU" sz="800" kern="1200"/>
            <a:t>Funds released by TCV / State Guarantee issued by DTF</a:t>
          </a:r>
        </a:p>
      </dsp:txBody>
      <dsp:txXfrm>
        <a:off x="1229634" y="787307"/>
        <a:ext cx="736938" cy="491292"/>
      </dsp:txXfrm>
    </dsp:sp>
    <dsp:sp modelId="{7A722C7E-FCE8-4017-BD6A-E5DFD1B21994}">
      <dsp:nvSpPr>
        <dsp:cNvPr id="0" name=""/>
        <dsp:cNvSpPr/>
      </dsp:nvSpPr>
      <dsp:spPr>
        <a:xfrm>
          <a:off x="1966573" y="787307"/>
          <a:ext cx="1228230" cy="491292"/>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004" tIns="21336" rIns="10668" bIns="21336" numCol="1" spcCol="1270" anchor="ctr" anchorCtr="0">
          <a:noAutofit/>
        </a:bodyPr>
        <a:lstStyle/>
        <a:p>
          <a:pPr marL="0" lvl="0" indent="0" algn="ctr" defTabSz="355600">
            <a:lnSpc>
              <a:spcPct val="90000"/>
            </a:lnSpc>
            <a:spcBef>
              <a:spcPct val="0"/>
            </a:spcBef>
            <a:spcAft>
              <a:spcPct val="35000"/>
            </a:spcAft>
            <a:buNone/>
          </a:pPr>
          <a:r>
            <a:rPr lang="en-AU" sz="800" kern="1200"/>
            <a:t>Ongoing monitoring and reporting</a:t>
          </a:r>
        </a:p>
      </dsp:txBody>
      <dsp:txXfrm>
        <a:off x="2212219" y="787307"/>
        <a:ext cx="736938" cy="491292"/>
      </dsp:txXfrm>
    </dsp:sp>
  </dsp:spTree>
</dsp:drawing>
</file>

<file path=ppt/diagrams/layout1.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0.29481</cdr:x>
      <cdr:y>0.64348</cdr:y>
    </cdr:from>
    <cdr:to>
      <cdr:x>0.29481</cdr:x>
      <cdr:y>0.66955</cdr:y>
    </cdr:to>
    <cdr:cxnSp macro="">
      <cdr:nvCxnSpPr>
        <cdr:cNvPr id="6" name="Straight Arrow Connector 5">
          <a:extLst xmlns:a="http://schemas.openxmlformats.org/drawingml/2006/main">
            <a:ext uri="{FF2B5EF4-FFF2-40B4-BE49-F238E27FC236}">
              <a16:creationId xmlns:a16="http://schemas.microsoft.com/office/drawing/2014/main" id="{87DB66C8-2B74-94C4-ED3C-B9BECC56F887}"/>
            </a:ext>
          </a:extLst>
        </cdr:cNvPr>
        <cdr:cNvCxnSpPr/>
      </cdr:nvCxnSpPr>
      <cdr:spPr>
        <a:xfrm xmlns:a="http://schemas.openxmlformats.org/drawingml/2006/main" flipV="1">
          <a:off x="2624577" y="2255448"/>
          <a:ext cx="0" cy="91367"/>
        </a:xfrm>
        <a:prstGeom xmlns:a="http://schemas.openxmlformats.org/drawingml/2006/main" prst="straightConnector1">
          <a:avLst/>
        </a:prstGeom>
        <a:ln xmlns:a="http://schemas.openxmlformats.org/drawingml/2006/main">
          <a:solidFill>
            <a:schemeClr val="accent1">
              <a:lumMod val="60000"/>
              <a:lumOff val="40000"/>
            </a:schemeClr>
          </a:solidFill>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0.37675</cdr:x>
      <cdr:y>0.68696</cdr:y>
    </cdr:from>
    <cdr:to>
      <cdr:x>0.42468</cdr:x>
      <cdr:y>0.71305</cdr:y>
    </cdr:to>
    <cdr:cxnSp macro="">
      <cdr:nvCxnSpPr>
        <cdr:cNvPr id="8" name="Straight Arrow Connector 7">
          <a:extLst xmlns:a="http://schemas.openxmlformats.org/drawingml/2006/main">
            <a:ext uri="{FF2B5EF4-FFF2-40B4-BE49-F238E27FC236}">
              <a16:creationId xmlns:a16="http://schemas.microsoft.com/office/drawing/2014/main" id="{87DB66C8-2B74-94C4-ED3C-B9BECC56F887}"/>
            </a:ext>
          </a:extLst>
        </cdr:cNvPr>
        <cdr:cNvCxnSpPr/>
      </cdr:nvCxnSpPr>
      <cdr:spPr>
        <a:xfrm xmlns:a="http://schemas.openxmlformats.org/drawingml/2006/main" flipV="1">
          <a:off x="3354049" y="2407848"/>
          <a:ext cx="426720" cy="91440"/>
        </a:xfrm>
        <a:prstGeom xmlns:a="http://schemas.openxmlformats.org/drawingml/2006/main" prst="straightConnector1">
          <a:avLst/>
        </a:prstGeom>
        <a:ln xmlns:a="http://schemas.openxmlformats.org/drawingml/2006/main">
          <a:solidFill>
            <a:schemeClr val="accent1">
              <a:lumMod val="60000"/>
              <a:lumOff val="40000"/>
            </a:schemeClr>
          </a:solidFill>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0.40471</cdr:x>
      <cdr:y>0.2826</cdr:y>
    </cdr:from>
    <cdr:to>
      <cdr:x>0.49658</cdr:x>
      <cdr:y>0.46449</cdr:y>
    </cdr:to>
    <cdr:cxnSp macro="">
      <cdr:nvCxnSpPr>
        <cdr:cNvPr id="11" name="Straight Arrow Connector 10">
          <a:extLst xmlns:a="http://schemas.openxmlformats.org/drawingml/2006/main">
            <a:ext uri="{FF2B5EF4-FFF2-40B4-BE49-F238E27FC236}">
              <a16:creationId xmlns:a16="http://schemas.microsoft.com/office/drawing/2014/main" id="{7E339F50-E32A-B7E1-86BD-26D09B6AF0A2}"/>
            </a:ext>
          </a:extLst>
        </cdr:cNvPr>
        <cdr:cNvCxnSpPr/>
      </cdr:nvCxnSpPr>
      <cdr:spPr>
        <a:xfrm xmlns:a="http://schemas.openxmlformats.org/drawingml/2006/main" flipV="1">
          <a:off x="3602969" y="990528"/>
          <a:ext cx="817880" cy="637540"/>
        </a:xfrm>
        <a:prstGeom xmlns:a="http://schemas.openxmlformats.org/drawingml/2006/main" prst="straightConnector1">
          <a:avLst/>
        </a:prstGeom>
        <a:ln xmlns:a="http://schemas.openxmlformats.org/drawingml/2006/main">
          <a:solidFill>
            <a:schemeClr val="accent1">
              <a:lumMod val="60000"/>
              <a:lumOff val="40000"/>
            </a:schemeClr>
          </a:solidFill>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0.62953</cdr:x>
      <cdr:y>0.45</cdr:y>
    </cdr:from>
    <cdr:to>
      <cdr:x>0.6806</cdr:x>
      <cdr:y>0.47681</cdr:y>
    </cdr:to>
    <cdr:cxnSp macro="">
      <cdr:nvCxnSpPr>
        <cdr:cNvPr id="14" name="Straight Arrow Connector 13">
          <a:extLst xmlns:a="http://schemas.openxmlformats.org/drawingml/2006/main">
            <a:ext uri="{FF2B5EF4-FFF2-40B4-BE49-F238E27FC236}">
              <a16:creationId xmlns:a16="http://schemas.microsoft.com/office/drawing/2014/main" id="{CBFEAD55-0FC0-5FCD-96FF-FA9FA9F58547}"/>
            </a:ext>
          </a:extLst>
        </cdr:cNvPr>
        <cdr:cNvCxnSpPr/>
      </cdr:nvCxnSpPr>
      <cdr:spPr>
        <a:xfrm xmlns:a="http://schemas.openxmlformats.org/drawingml/2006/main" flipV="1">
          <a:off x="5604489" y="1577268"/>
          <a:ext cx="454660" cy="93980"/>
        </a:xfrm>
        <a:prstGeom xmlns:a="http://schemas.openxmlformats.org/drawingml/2006/main" prst="straightConnector1">
          <a:avLst/>
        </a:prstGeom>
        <a:ln xmlns:a="http://schemas.openxmlformats.org/drawingml/2006/main">
          <a:solidFill>
            <a:schemeClr val="accent1">
              <a:lumMod val="60000"/>
              <a:lumOff val="40000"/>
            </a:schemeClr>
          </a:solidFill>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0.70885</cdr:x>
      <cdr:y>0.11738</cdr:y>
    </cdr:from>
    <cdr:to>
      <cdr:x>0.70885</cdr:x>
      <cdr:y>0.27443</cdr:y>
    </cdr:to>
    <cdr:cxnSp macro="">
      <cdr:nvCxnSpPr>
        <cdr:cNvPr id="16" name="Straight Arrow Connector 15">
          <a:extLst xmlns:a="http://schemas.openxmlformats.org/drawingml/2006/main">
            <a:ext uri="{FF2B5EF4-FFF2-40B4-BE49-F238E27FC236}">
              <a16:creationId xmlns:a16="http://schemas.microsoft.com/office/drawing/2014/main" id="{20E6521A-1BD3-00D2-6BAE-8F0BD35F8058}"/>
            </a:ext>
          </a:extLst>
        </cdr:cNvPr>
        <cdr:cNvCxnSpPr/>
      </cdr:nvCxnSpPr>
      <cdr:spPr>
        <a:xfrm xmlns:a="http://schemas.openxmlformats.org/drawingml/2006/main" flipV="1">
          <a:off x="6310649" y="411423"/>
          <a:ext cx="0" cy="550466"/>
        </a:xfrm>
        <a:prstGeom xmlns:a="http://schemas.openxmlformats.org/drawingml/2006/main" prst="straightConnector1">
          <a:avLst/>
        </a:prstGeom>
        <a:ln xmlns:a="http://schemas.openxmlformats.org/drawingml/2006/main">
          <a:solidFill>
            <a:schemeClr val="accent1">
              <a:lumMod val="60000"/>
              <a:lumOff val="40000"/>
            </a:schemeClr>
          </a:solidFill>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0.72949</cdr:x>
      <cdr:y>0.19564</cdr:y>
    </cdr:from>
    <cdr:to>
      <cdr:x>0.77818</cdr:x>
      <cdr:y>0.36521</cdr:y>
    </cdr:to>
    <cdr:cxnSp macro="">
      <cdr:nvCxnSpPr>
        <cdr:cNvPr id="18" name="Straight Arrow Connector 17">
          <a:extLst xmlns:a="http://schemas.openxmlformats.org/drawingml/2006/main">
            <a:ext uri="{FF2B5EF4-FFF2-40B4-BE49-F238E27FC236}">
              <a16:creationId xmlns:a16="http://schemas.microsoft.com/office/drawing/2014/main" id="{D2E1BAC2-E247-0B7C-F39F-972663E50EBA}"/>
            </a:ext>
          </a:extLst>
        </cdr:cNvPr>
        <cdr:cNvCxnSpPr/>
      </cdr:nvCxnSpPr>
      <cdr:spPr>
        <a:xfrm xmlns:a="http://schemas.openxmlformats.org/drawingml/2006/main" flipV="1">
          <a:off x="6494443" y="685728"/>
          <a:ext cx="433386" cy="594360"/>
        </a:xfrm>
        <a:prstGeom xmlns:a="http://schemas.openxmlformats.org/drawingml/2006/main" prst="straightConnector1">
          <a:avLst/>
        </a:prstGeom>
        <a:ln xmlns:a="http://schemas.openxmlformats.org/drawingml/2006/main">
          <a:solidFill>
            <a:schemeClr val="accent1">
              <a:lumMod val="60000"/>
              <a:lumOff val="40000"/>
            </a:schemeClr>
          </a:solidFill>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0.77571</cdr:x>
      <cdr:y>0.38478</cdr:y>
    </cdr:from>
    <cdr:to>
      <cdr:x>0.87575</cdr:x>
      <cdr:y>0.54086</cdr:y>
    </cdr:to>
    <cdr:cxnSp macro="">
      <cdr:nvCxnSpPr>
        <cdr:cNvPr id="24" name="Straight Arrow Connector 23">
          <a:extLst xmlns:a="http://schemas.openxmlformats.org/drawingml/2006/main">
            <a:ext uri="{FF2B5EF4-FFF2-40B4-BE49-F238E27FC236}">
              <a16:creationId xmlns:a16="http://schemas.microsoft.com/office/drawing/2014/main" id="{DDC3743D-7640-CE1C-2A65-C5BD72DFA700}"/>
            </a:ext>
          </a:extLst>
        </cdr:cNvPr>
        <cdr:cNvCxnSpPr/>
      </cdr:nvCxnSpPr>
      <cdr:spPr>
        <a:xfrm xmlns:a="http://schemas.openxmlformats.org/drawingml/2006/main" flipV="1">
          <a:off x="6905923" y="1348668"/>
          <a:ext cx="890586" cy="547061"/>
        </a:xfrm>
        <a:prstGeom xmlns:a="http://schemas.openxmlformats.org/drawingml/2006/main" prst="straightConnector1">
          <a:avLst/>
        </a:prstGeom>
        <a:ln xmlns:a="http://schemas.openxmlformats.org/drawingml/2006/main">
          <a:solidFill>
            <a:schemeClr val="accent1">
              <a:lumMod val="60000"/>
              <a:lumOff val="40000"/>
            </a:schemeClr>
          </a:solidFill>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0.03566</cdr:x>
      <cdr:y>0.75759</cdr:y>
    </cdr:from>
    <cdr:to>
      <cdr:x>0.83916</cdr:x>
      <cdr:y>1</cdr:y>
    </cdr:to>
    <cdr:sp macro="" textlink="">
      <cdr:nvSpPr>
        <cdr:cNvPr id="27" name="TextBox 26">
          <a:extLst xmlns:a="http://schemas.openxmlformats.org/drawingml/2006/main">
            <a:ext uri="{FF2B5EF4-FFF2-40B4-BE49-F238E27FC236}">
              <a16:creationId xmlns:a16="http://schemas.microsoft.com/office/drawing/2014/main" id="{C27232F6-DCFB-7F15-830E-9A096A937857}"/>
            </a:ext>
          </a:extLst>
        </cdr:cNvPr>
        <cdr:cNvSpPr txBox="1"/>
      </cdr:nvSpPr>
      <cdr:spPr>
        <a:xfrm xmlns:a="http://schemas.openxmlformats.org/drawingml/2006/main">
          <a:off x="317479" y="3524178"/>
          <a:ext cx="7153275" cy="84967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AU" sz="1100" dirty="0"/>
        </a:p>
      </cdr:txBody>
    </cdr:sp>
  </cdr:relSizeAnchor>
  <cdr:relSizeAnchor xmlns:cdr="http://schemas.openxmlformats.org/drawingml/2006/chartDrawing">
    <cdr:from>
      <cdr:x>0.5649</cdr:x>
      <cdr:y>0.28733</cdr:y>
    </cdr:from>
    <cdr:to>
      <cdr:x>0.7356</cdr:x>
      <cdr:y>0.33477</cdr:y>
    </cdr:to>
    <cdr:cxnSp macro="">
      <cdr:nvCxnSpPr>
        <cdr:cNvPr id="2" name="Straight Arrow Connector 1">
          <a:extLst xmlns:a="http://schemas.openxmlformats.org/drawingml/2006/main">
            <a:ext uri="{FF2B5EF4-FFF2-40B4-BE49-F238E27FC236}">
              <a16:creationId xmlns:a16="http://schemas.microsoft.com/office/drawing/2014/main" id="{6132A52B-D8AF-31DC-22D3-EAEEA8B8A0E3}"/>
            </a:ext>
          </a:extLst>
        </cdr:cNvPr>
        <cdr:cNvCxnSpPr/>
      </cdr:nvCxnSpPr>
      <cdr:spPr>
        <a:xfrm xmlns:a="http://schemas.openxmlformats.org/drawingml/2006/main" flipV="1">
          <a:off x="5029153" y="833227"/>
          <a:ext cx="1519605" cy="137561"/>
        </a:xfrm>
        <a:prstGeom xmlns:a="http://schemas.openxmlformats.org/drawingml/2006/main" prst="straightConnector1">
          <a:avLst/>
        </a:prstGeom>
        <a:ln xmlns:a="http://schemas.openxmlformats.org/drawingml/2006/main">
          <a:solidFill>
            <a:schemeClr val="accent1">
              <a:lumMod val="60000"/>
              <a:lumOff val="40000"/>
            </a:schemeClr>
          </a:solidFill>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2.xml><?xml version="1.0" encoding="utf-8"?>
<c:userShapes xmlns:c="http://schemas.openxmlformats.org/drawingml/2006/chart">
  <cdr:relSizeAnchor xmlns:cdr="http://schemas.openxmlformats.org/drawingml/2006/chartDrawing">
    <cdr:from>
      <cdr:x>0.89503</cdr:x>
      <cdr:y>0.09108</cdr:y>
    </cdr:from>
    <cdr:to>
      <cdr:x>0.96053</cdr:x>
      <cdr:y>0.23548</cdr:y>
    </cdr:to>
    <cdr:sp macro="" textlink="">
      <cdr:nvSpPr>
        <cdr:cNvPr id="2" name="TextBox 1">
          <a:extLst xmlns:a="http://schemas.openxmlformats.org/drawingml/2006/main">
            <a:ext uri="{FF2B5EF4-FFF2-40B4-BE49-F238E27FC236}">
              <a16:creationId xmlns:a16="http://schemas.microsoft.com/office/drawing/2014/main" id="{290AB876-8038-7F5A-F150-C0A848AA2D99}"/>
            </a:ext>
          </a:extLst>
        </cdr:cNvPr>
        <cdr:cNvSpPr txBox="1"/>
      </cdr:nvSpPr>
      <cdr:spPr>
        <a:xfrm xmlns:a="http://schemas.openxmlformats.org/drawingml/2006/main">
          <a:off x="3699494" y="188247"/>
          <a:ext cx="270746" cy="29845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AU" sz="800" dirty="0"/>
            <a:t>4</a:t>
          </a:r>
        </a:p>
      </cdr:txBody>
    </cdr:sp>
  </cdr:relSizeAnchor>
  <cdr:relSizeAnchor xmlns:cdr="http://schemas.openxmlformats.org/drawingml/2006/chartDrawing">
    <cdr:from>
      <cdr:x>0.89042</cdr:x>
      <cdr:y>0.24776</cdr:y>
    </cdr:from>
    <cdr:to>
      <cdr:x>0.95592</cdr:x>
      <cdr:y>0.39216</cdr:y>
    </cdr:to>
    <cdr:sp macro="" textlink="">
      <cdr:nvSpPr>
        <cdr:cNvPr id="3" name="TextBox 1">
          <a:extLst xmlns:a="http://schemas.openxmlformats.org/drawingml/2006/main">
            <a:ext uri="{FF2B5EF4-FFF2-40B4-BE49-F238E27FC236}">
              <a16:creationId xmlns:a16="http://schemas.microsoft.com/office/drawing/2014/main" id="{8E692847-0BC6-2573-BF78-B9D6D213458C}"/>
            </a:ext>
          </a:extLst>
        </cdr:cNvPr>
        <cdr:cNvSpPr txBox="1"/>
      </cdr:nvSpPr>
      <cdr:spPr>
        <a:xfrm xmlns:a="http://schemas.openxmlformats.org/drawingml/2006/main">
          <a:off x="3680444" y="512097"/>
          <a:ext cx="270746" cy="298450"/>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AU" sz="800" dirty="0"/>
            <a:t>4</a:t>
          </a:r>
        </a:p>
      </cdr:txBody>
    </cdr:sp>
  </cdr:relSizeAnchor>
  <cdr:relSizeAnchor xmlns:cdr="http://schemas.openxmlformats.org/drawingml/2006/chartDrawing">
    <cdr:from>
      <cdr:x>0.79517</cdr:x>
      <cdr:y>0.41048</cdr:y>
    </cdr:from>
    <cdr:to>
      <cdr:x>0.86068</cdr:x>
      <cdr:y>0.55488</cdr:y>
    </cdr:to>
    <cdr:sp macro="" textlink="">
      <cdr:nvSpPr>
        <cdr:cNvPr id="4" name="TextBox 1">
          <a:extLst xmlns:a="http://schemas.openxmlformats.org/drawingml/2006/main">
            <a:ext uri="{FF2B5EF4-FFF2-40B4-BE49-F238E27FC236}">
              <a16:creationId xmlns:a16="http://schemas.microsoft.com/office/drawing/2014/main" id="{8E692847-0BC6-2573-BF78-B9D6D213458C}"/>
            </a:ext>
          </a:extLst>
        </cdr:cNvPr>
        <cdr:cNvSpPr txBox="1"/>
      </cdr:nvSpPr>
      <cdr:spPr>
        <a:xfrm xmlns:a="http://schemas.openxmlformats.org/drawingml/2006/main">
          <a:off x="3286744" y="848415"/>
          <a:ext cx="270746" cy="298450"/>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AU" sz="800" dirty="0"/>
            <a:t>3     </a:t>
          </a:r>
        </a:p>
      </cdr:txBody>
    </cdr:sp>
  </cdr:relSizeAnchor>
  <cdr:relSizeAnchor xmlns:cdr="http://schemas.openxmlformats.org/drawingml/2006/chartDrawing">
    <cdr:from>
      <cdr:x>0.68763</cdr:x>
      <cdr:y>0.57343</cdr:y>
    </cdr:from>
    <cdr:to>
      <cdr:x>0.75314</cdr:x>
      <cdr:y>0.71782</cdr:y>
    </cdr:to>
    <cdr:sp macro="" textlink="">
      <cdr:nvSpPr>
        <cdr:cNvPr id="5" name="TextBox 1">
          <a:extLst xmlns:a="http://schemas.openxmlformats.org/drawingml/2006/main">
            <a:ext uri="{FF2B5EF4-FFF2-40B4-BE49-F238E27FC236}">
              <a16:creationId xmlns:a16="http://schemas.microsoft.com/office/drawing/2014/main" id="{8E692847-0BC6-2573-BF78-B9D6D213458C}"/>
            </a:ext>
          </a:extLst>
        </cdr:cNvPr>
        <cdr:cNvSpPr txBox="1"/>
      </cdr:nvSpPr>
      <cdr:spPr>
        <a:xfrm xmlns:a="http://schemas.openxmlformats.org/drawingml/2006/main">
          <a:off x="2842244" y="1185197"/>
          <a:ext cx="270746" cy="298450"/>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AU" sz="800" dirty="0"/>
            <a:t>2</a:t>
          </a:r>
        </a:p>
      </cdr:txBody>
    </cdr:sp>
  </cdr:relSizeAnchor>
  <cdr:relSizeAnchor xmlns:cdr="http://schemas.openxmlformats.org/drawingml/2006/chartDrawing">
    <cdr:from>
      <cdr:x>0.47832</cdr:x>
      <cdr:y>0.72948</cdr:y>
    </cdr:from>
    <cdr:to>
      <cdr:x>0.54382</cdr:x>
      <cdr:y>0.87387</cdr:y>
    </cdr:to>
    <cdr:sp macro="" textlink="">
      <cdr:nvSpPr>
        <cdr:cNvPr id="6" name="TextBox 1">
          <a:extLst xmlns:a="http://schemas.openxmlformats.org/drawingml/2006/main">
            <a:ext uri="{FF2B5EF4-FFF2-40B4-BE49-F238E27FC236}">
              <a16:creationId xmlns:a16="http://schemas.microsoft.com/office/drawing/2014/main" id="{8E692847-0BC6-2573-BF78-B9D6D213458C}"/>
            </a:ext>
          </a:extLst>
        </cdr:cNvPr>
        <cdr:cNvSpPr txBox="1"/>
      </cdr:nvSpPr>
      <cdr:spPr>
        <a:xfrm xmlns:a="http://schemas.openxmlformats.org/drawingml/2006/main">
          <a:off x="1977059" y="1507728"/>
          <a:ext cx="270746" cy="298450"/>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AU" sz="800" dirty="0"/>
            <a:t>0</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4278154" cy="341064"/>
          </a:xfrm>
          <a:prstGeom prst="rect">
            <a:avLst/>
          </a:prstGeom>
        </p:spPr>
        <p:txBody>
          <a:bodyPr vert="horz" lIns="91126" tIns="45563" rIns="91126" bIns="45563" rtlCol="0"/>
          <a:lstStyle>
            <a:lvl1pPr algn="l">
              <a:defRPr sz="1200"/>
            </a:lvl1pPr>
          </a:lstStyle>
          <a:p>
            <a:endParaRPr lang="en-NZ"/>
          </a:p>
        </p:txBody>
      </p:sp>
      <p:sp>
        <p:nvSpPr>
          <p:cNvPr id="3" name="Date Placeholder 2"/>
          <p:cNvSpPr>
            <a:spLocks noGrp="1"/>
          </p:cNvSpPr>
          <p:nvPr>
            <p:ph type="dt" sz="quarter" idx="1"/>
          </p:nvPr>
        </p:nvSpPr>
        <p:spPr>
          <a:xfrm>
            <a:off x="5592227" y="1"/>
            <a:ext cx="4278154" cy="341064"/>
          </a:xfrm>
          <a:prstGeom prst="rect">
            <a:avLst/>
          </a:prstGeom>
        </p:spPr>
        <p:txBody>
          <a:bodyPr vert="horz" lIns="91126" tIns="45563" rIns="91126" bIns="45563" rtlCol="0"/>
          <a:lstStyle>
            <a:lvl1pPr algn="r">
              <a:defRPr sz="1200"/>
            </a:lvl1pPr>
          </a:lstStyle>
          <a:p>
            <a:fld id="{73416286-EB68-4AAB-A490-48A05CB0D823}" type="datetimeFigureOut">
              <a:rPr lang="en-NZ" smtClean="0"/>
              <a:t>15/09/2023</a:t>
            </a:fld>
            <a:endParaRPr lang="en-NZ"/>
          </a:p>
        </p:txBody>
      </p:sp>
      <p:sp>
        <p:nvSpPr>
          <p:cNvPr id="4" name="Footer Placeholder 3"/>
          <p:cNvSpPr>
            <a:spLocks noGrp="1"/>
          </p:cNvSpPr>
          <p:nvPr>
            <p:ph type="ftr" sz="quarter" idx="2"/>
          </p:nvPr>
        </p:nvSpPr>
        <p:spPr>
          <a:xfrm>
            <a:off x="2" y="6456613"/>
            <a:ext cx="4278154" cy="341063"/>
          </a:xfrm>
          <a:prstGeom prst="rect">
            <a:avLst/>
          </a:prstGeom>
        </p:spPr>
        <p:txBody>
          <a:bodyPr vert="horz" lIns="91126" tIns="45563" rIns="91126" bIns="45563" rtlCol="0" anchor="b"/>
          <a:lstStyle>
            <a:lvl1pPr algn="l">
              <a:defRPr sz="1200"/>
            </a:lvl1pPr>
          </a:lstStyle>
          <a:p>
            <a:endParaRPr lang="en-NZ"/>
          </a:p>
        </p:txBody>
      </p:sp>
      <p:sp>
        <p:nvSpPr>
          <p:cNvPr id="5" name="Slide Number Placeholder 4"/>
          <p:cNvSpPr>
            <a:spLocks noGrp="1"/>
          </p:cNvSpPr>
          <p:nvPr>
            <p:ph type="sldNum" sz="quarter" idx="3"/>
          </p:nvPr>
        </p:nvSpPr>
        <p:spPr>
          <a:xfrm>
            <a:off x="5592227" y="6456613"/>
            <a:ext cx="4278154" cy="341063"/>
          </a:xfrm>
          <a:prstGeom prst="rect">
            <a:avLst/>
          </a:prstGeom>
        </p:spPr>
        <p:txBody>
          <a:bodyPr vert="horz" lIns="91126" tIns="45563" rIns="91126" bIns="45563" rtlCol="0" anchor="b"/>
          <a:lstStyle>
            <a:lvl1pPr algn="r">
              <a:defRPr sz="1200"/>
            </a:lvl1pPr>
          </a:lstStyle>
          <a:p>
            <a:fld id="{6D673853-DED9-4C76-95A6-2C51D6B7E449}" type="slidenum">
              <a:rPr lang="en-NZ" smtClean="0"/>
              <a:t>‹#›</a:t>
            </a:fld>
            <a:endParaRPr lang="en-NZ"/>
          </a:p>
        </p:txBody>
      </p:sp>
    </p:spTree>
    <p:extLst>
      <p:ext uri="{BB962C8B-B14F-4D97-AF65-F5344CB8AC3E}">
        <p14:creationId xmlns:p14="http://schemas.microsoft.com/office/powerpoint/2010/main" val="2106328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4278154" cy="341064"/>
          </a:xfrm>
          <a:prstGeom prst="rect">
            <a:avLst/>
          </a:prstGeom>
        </p:spPr>
        <p:txBody>
          <a:bodyPr vert="horz" lIns="91126" tIns="45563" rIns="91126" bIns="45563" rtlCol="0"/>
          <a:lstStyle>
            <a:lvl1pPr algn="l">
              <a:defRPr sz="1200"/>
            </a:lvl1pPr>
          </a:lstStyle>
          <a:p>
            <a:endParaRPr lang="en-NZ"/>
          </a:p>
        </p:txBody>
      </p:sp>
      <p:sp>
        <p:nvSpPr>
          <p:cNvPr id="3" name="Date Placeholder 2"/>
          <p:cNvSpPr>
            <a:spLocks noGrp="1"/>
          </p:cNvSpPr>
          <p:nvPr>
            <p:ph type="dt" idx="1"/>
          </p:nvPr>
        </p:nvSpPr>
        <p:spPr>
          <a:xfrm>
            <a:off x="5592227" y="1"/>
            <a:ext cx="4278154" cy="341064"/>
          </a:xfrm>
          <a:prstGeom prst="rect">
            <a:avLst/>
          </a:prstGeom>
        </p:spPr>
        <p:txBody>
          <a:bodyPr vert="horz" lIns="91126" tIns="45563" rIns="91126" bIns="45563" rtlCol="0"/>
          <a:lstStyle>
            <a:lvl1pPr algn="r">
              <a:defRPr sz="1200"/>
            </a:lvl1pPr>
          </a:lstStyle>
          <a:p>
            <a:fld id="{93A8A492-BB22-4A9E-A1C9-D01BA6C739D3}" type="datetimeFigureOut">
              <a:rPr lang="en-NZ" smtClean="0"/>
              <a:t>15/09/2023</a:t>
            </a:fld>
            <a:endParaRPr lang="en-NZ"/>
          </a:p>
        </p:txBody>
      </p:sp>
      <p:sp>
        <p:nvSpPr>
          <p:cNvPr id="4" name="Slide Image Placeholder 3"/>
          <p:cNvSpPr>
            <a:spLocks noGrp="1" noRot="1" noChangeAspect="1"/>
          </p:cNvSpPr>
          <p:nvPr>
            <p:ph type="sldImg" idx="2"/>
          </p:nvPr>
        </p:nvSpPr>
        <p:spPr>
          <a:xfrm>
            <a:off x="3279775" y="849313"/>
            <a:ext cx="3313113" cy="2293937"/>
          </a:xfrm>
          <a:prstGeom prst="rect">
            <a:avLst/>
          </a:prstGeom>
          <a:noFill/>
          <a:ln w="12700">
            <a:solidFill>
              <a:prstClr val="black"/>
            </a:solidFill>
          </a:ln>
        </p:spPr>
        <p:txBody>
          <a:bodyPr vert="horz" lIns="91126" tIns="45563" rIns="91126" bIns="45563" rtlCol="0" anchor="ctr"/>
          <a:lstStyle/>
          <a:p>
            <a:endParaRPr lang="en-NZ"/>
          </a:p>
        </p:txBody>
      </p:sp>
      <p:sp>
        <p:nvSpPr>
          <p:cNvPr id="5" name="Notes Placeholder 4"/>
          <p:cNvSpPr>
            <a:spLocks noGrp="1"/>
          </p:cNvSpPr>
          <p:nvPr>
            <p:ph type="body" sz="quarter" idx="3"/>
          </p:nvPr>
        </p:nvSpPr>
        <p:spPr>
          <a:xfrm>
            <a:off x="987267" y="3271383"/>
            <a:ext cx="7898130" cy="2676585"/>
          </a:xfrm>
          <a:prstGeom prst="rect">
            <a:avLst/>
          </a:prstGeom>
        </p:spPr>
        <p:txBody>
          <a:bodyPr vert="horz" lIns="91126" tIns="45563" rIns="91126" bIns="4556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2" y="6456613"/>
            <a:ext cx="4278154" cy="341063"/>
          </a:xfrm>
          <a:prstGeom prst="rect">
            <a:avLst/>
          </a:prstGeom>
        </p:spPr>
        <p:txBody>
          <a:bodyPr vert="horz" lIns="91126" tIns="45563" rIns="91126" bIns="45563" rtlCol="0" anchor="b"/>
          <a:lstStyle>
            <a:lvl1pPr algn="l">
              <a:defRPr sz="1200"/>
            </a:lvl1pPr>
          </a:lstStyle>
          <a:p>
            <a:endParaRPr lang="en-NZ"/>
          </a:p>
        </p:txBody>
      </p:sp>
      <p:sp>
        <p:nvSpPr>
          <p:cNvPr id="7" name="Slide Number Placeholder 6"/>
          <p:cNvSpPr>
            <a:spLocks noGrp="1"/>
          </p:cNvSpPr>
          <p:nvPr>
            <p:ph type="sldNum" sz="quarter" idx="5"/>
          </p:nvPr>
        </p:nvSpPr>
        <p:spPr>
          <a:xfrm>
            <a:off x="5592227" y="6456613"/>
            <a:ext cx="4278154" cy="341063"/>
          </a:xfrm>
          <a:prstGeom prst="rect">
            <a:avLst/>
          </a:prstGeom>
        </p:spPr>
        <p:txBody>
          <a:bodyPr vert="horz" lIns="91126" tIns="45563" rIns="91126" bIns="45563" rtlCol="0" anchor="b"/>
          <a:lstStyle>
            <a:lvl1pPr algn="r">
              <a:defRPr sz="1200"/>
            </a:lvl1pPr>
          </a:lstStyle>
          <a:p>
            <a:fld id="{485897FF-A7D0-47CF-90BD-BAEDA8DA3DAC}" type="slidenum">
              <a:rPr lang="en-NZ" smtClean="0"/>
              <a:t>‹#›</a:t>
            </a:fld>
            <a:endParaRPr lang="en-NZ"/>
          </a:p>
        </p:txBody>
      </p:sp>
    </p:spTree>
    <p:extLst>
      <p:ext uri="{BB962C8B-B14F-4D97-AF65-F5344CB8AC3E}">
        <p14:creationId xmlns:p14="http://schemas.microsoft.com/office/powerpoint/2010/main" val="38782762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279775" y="849313"/>
            <a:ext cx="3313113" cy="2293937"/>
          </a:xfrm>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defTabSz="911263">
              <a:defRPr/>
            </a:pPr>
            <a:fld id="{485897FF-A7D0-47CF-90BD-BAEDA8DA3DAC}" type="slidenum">
              <a:rPr lang="en-NZ">
                <a:solidFill>
                  <a:prstClr val="black"/>
                </a:solidFill>
                <a:latin typeface="Calibri" panose="020F0502020204030204"/>
              </a:rPr>
              <a:pPr defTabSz="911263">
                <a:defRPr/>
              </a:pPr>
              <a:t>1</a:t>
            </a:fld>
            <a:endParaRPr lang="en-NZ">
              <a:solidFill>
                <a:prstClr val="black"/>
              </a:solidFill>
              <a:latin typeface="Calibri" panose="020F0502020204030204"/>
            </a:endParaRPr>
          </a:p>
        </p:txBody>
      </p:sp>
    </p:spTree>
    <p:extLst>
      <p:ext uri="{BB962C8B-B14F-4D97-AF65-F5344CB8AC3E}">
        <p14:creationId xmlns:p14="http://schemas.microsoft.com/office/powerpoint/2010/main" val="6558573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AU"/>
          </a:p>
        </p:txBody>
      </p:sp>
      <p:sp>
        <p:nvSpPr>
          <p:cNvPr id="4" name="Slide Number Placeholder 3"/>
          <p:cNvSpPr>
            <a:spLocks noGrp="1"/>
          </p:cNvSpPr>
          <p:nvPr>
            <p:ph type="sldNum" sz="quarter" idx="5"/>
          </p:nvPr>
        </p:nvSpPr>
        <p:spPr/>
        <p:txBody>
          <a:bodyPr/>
          <a:lstStyle/>
          <a:p>
            <a:fld id="{485897FF-A7D0-47CF-90BD-BAEDA8DA3DAC}" type="slidenum">
              <a:rPr lang="en-NZ" smtClean="0"/>
              <a:t>31</a:t>
            </a:fld>
            <a:endParaRPr lang="en-NZ"/>
          </a:p>
        </p:txBody>
      </p:sp>
    </p:spTree>
    <p:extLst>
      <p:ext uri="{BB962C8B-B14F-4D97-AF65-F5344CB8AC3E}">
        <p14:creationId xmlns:p14="http://schemas.microsoft.com/office/powerpoint/2010/main" val="33704726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485897FF-A7D0-47CF-90BD-BAEDA8DA3DAC}" type="slidenum">
              <a:rPr lang="en-NZ" smtClean="0"/>
              <a:t>33</a:t>
            </a:fld>
            <a:endParaRPr lang="en-NZ"/>
          </a:p>
        </p:txBody>
      </p:sp>
    </p:spTree>
    <p:extLst>
      <p:ext uri="{BB962C8B-B14F-4D97-AF65-F5344CB8AC3E}">
        <p14:creationId xmlns:p14="http://schemas.microsoft.com/office/powerpoint/2010/main" val="3177030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279775" y="849313"/>
            <a:ext cx="3313113" cy="2293937"/>
          </a:xfrm>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pPr defTabSz="928578">
              <a:defRPr/>
            </a:pPr>
            <a:fld id="{485897FF-A7D0-47CF-90BD-BAEDA8DA3DAC}" type="slidenum">
              <a:rPr lang="en-NZ">
                <a:solidFill>
                  <a:prstClr val="black"/>
                </a:solidFill>
                <a:latin typeface="Calibri" panose="020F0502020204030204"/>
              </a:rPr>
              <a:pPr defTabSz="928578">
                <a:defRPr/>
              </a:pPr>
              <a:t>59</a:t>
            </a:fld>
            <a:endParaRPr lang="en-NZ">
              <a:solidFill>
                <a:prstClr val="black"/>
              </a:solidFill>
              <a:latin typeface="Calibri" panose="020F0502020204030204"/>
            </a:endParaRPr>
          </a:p>
        </p:txBody>
      </p:sp>
    </p:spTree>
    <p:extLst>
      <p:ext uri="{BB962C8B-B14F-4D97-AF65-F5344CB8AC3E}">
        <p14:creationId xmlns:p14="http://schemas.microsoft.com/office/powerpoint/2010/main" val="270246453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565500" y="484290"/>
            <a:ext cx="8755500" cy="1548000"/>
          </a:xfrm>
          <a:prstGeom prst="rect">
            <a:avLst/>
          </a:prstGeom>
        </p:spPr>
        <p:txBody>
          <a:bodyPr lIns="0" tIns="0" rIns="0" bIns="0" anchor="b" anchorCtr="0">
            <a:noAutofit/>
          </a:bodyPr>
          <a:lstStyle>
            <a:lvl1pPr algn="l">
              <a:lnSpc>
                <a:spcPct val="90000"/>
              </a:lnSpc>
              <a:defRPr sz="3600" b="0" baseline="0">
                <a:solidFill>
                  <a:schemeClr val="tx1"/>
                </a:solidFill>
              </a:defRPr>
            </a:lvl1pPr>
          </a:lstStyle>
          <a:p>
            <a:r>
              <a:rPr lang="en-US"/>
              <a:t>Title</a:t>
            </a:r>
            <a:endParaRPr lang="en-NZ"/>
          </a:p>
        </p:txBody>
      </p:sp>
      <p:sp>
        <p:nvSpPr>
          <p:cNvPr id="3" name="Subtitle 2"/>
          <p:cNvSpPr>
            <a:spLocks noGrp="1"/>
          </p:cNvSpPr>
          <p:nvPr>
            <p:ph type="subTitle" idx="1" hasCustomPrompt="1"/>
          </p:nvPr>
        </p:nvSpPr>
        <p:spPr>
          <a:xfrm>
            <a:off x="565500" y="2302295"/>
            <a:ext cx="8755771" cy="471411"/>
          </a:xfrm>
          <a:prstGeom prst="rect">
            <a:avLst/>
          </a:prstGeom>
        </p:spPr>
        <p:txBody>
          <a:bodyPr lIns="0" tIns="0" rIns="0" bIns="0" anchor="ctr" anchorCtr="0">
            <a:noAutofit/>
          </a:bodyPr>
          <a:lstStyle>
            <a:lvl1pPr marL="0" indent="0" algn="l">
              <a:buNone/>
              <a:defRPr sz="2000" baseline="0">
                <a:solidFill>
                  <a:schemeClr val="accent2"/>
                </a:solidFill>
              </a:defRPr>
            </a:lvl1pPr>
            <a:lvl2pPr marL="457212" indent="0" algn="ctr">
              <a:buNone/>
              <a:defRPr>
                <a:solidFill>
                  <a:schemeClr val="tx1">
                    <a:tint val="75000"/>
                  </a:schemeClr>
                </a:solidFill>
              </a:defRPr>
            </a:lvl2pPr>
            <a:lvl3pPr marL="914423" indent="0" algn="ctr">
              <a:buNone/>
              <a:defRPr>
                <a:solidFill>
                  <a:schemeClr val="tx1">
                    <a:tint val="75000"/>
                  </a:schemeClr>
                </a:solidFill>
              </a:defRPr>
            </a:lvl3pPr>
            <a:lvl4pPr marL="1371634" indent="0" algn="ctr">
              <a:buNone/>
              <a:defRPr>
                <a:solidFill>
                  <a:schemeClr val="tx1">
                    <a:tint val="75000"/>
                  </a:schemeClr>
                </a:solidFill>
              </a:defRPr>
            </a:lvl4pPr>
            <a:lvl5pPr marL="1828846" indent="0" algn="ctr">
              <a:buNone/>
              <a:defRPr>
                <a:solidFill>
                  <a:schemeClr val="tx1">
                    <a:tint val="75000"/>
                  </a:schemeClr>
                </a:solidFill>
              </a:defRPr>
            </a:lvl5pPr>
            <a:lvl6pPr marL="2286057" indent="0" algn="ctr">
              <a:buNone/>
              <a:defRPr>
                <a:solidFill>
                  <a:schemeClr val="tx1">
                    <a:tint val="75000"/>
                  </a:schemeClr>
                </a:solidFill>
              </a:defRPr>
            </a:lvl6pPr>
            <a:lvl7pPr marL="2743269" indent="0" algn="ctr">
              <a:buNone/>
              <a:defRPr>
                <a:solidFill>
                  <a:schemeClr val="tx1">
                    <a:tint val="75000"/>
                  </a:schemeClr>
                </a:solidFill>
              </a:defRPr>
            </a:lvl7pPr>
            <a:lvl8pPr marL="3200480" indent="0" algn="ctr">
              <a:buNone/>
              <a:defRPr>
                <a:solidFill>
                  <a:schemeClr val="tx1">
                    <a:tint val="75000"/>
                  </a:schemeClr>
                </a:solidFill>
              </a:defRPr>
            </a:lvl8pPr>
            <a:lvl9pPr marL="3657691" indent="0" algn="ctr">
              <a:buNone/>
              <a:defRPr>
                <a:solidFill>
                  <a:schemeClr val="tx1">
                    <a:tint val="75000"/>
                  </a:schemeClr>
                </a:solidFill>
              </a:defRPr>
            </a:lvl9pPr>
          </a:lstStyle>
          <a:p>
            <a:r>
              <a:rPr lang="en-US"/>
              <a:t>Subtitle</a:t>
            </a:r>
            <a:endParaRPr lang="en-NZ"/>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00294" y="492257"/>
            <a:ext cx="1867163" cy="452884"/>
          </a:xfrm>
          <a:prstGeom prst="rect">
            <a:avLst/>
          </a:prstGeom>
        </p:spPr>
      </p:pic>
      <p:cxnSp>
        <p:nvCxnSpPr>
          <p:cNvPr id="11" name="Straight Connector 10"/>
          <p:cNvCxnSpPr/>
          <p:nvPr userDrawn="1"/>
        </p:nvCxnSpPr>
        <p:spPr>
          <a:xfrm>
            <a:off x="581100" y="2193926"/>
            <a:ext cx="874380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7" name="Content Placeholder 16"/>
          <p:cNvSpPr>
            <a:spLocks noGrp="1"/>
          </p:cNvSpPr>
          <p:nvPr>
            <p:ph sz="quarter" idx="10" hasCustomPrompt="1"/>
          </p:nvPr>
        </p:nvSpPr>
        <p:spPr>
          <a:xfrm>
            <a:off x="565500" y="2964690"/>
            <a:ext cx="2523300" cy="262800"/>
          </a:xfrm>
        </p:spPr>
        <p:txBody>
          <a:bodyPr lIns="0" rIns="0">
            <a:noAutofit/>
          </a:bodyPr>
          <a:lstStyle>
            <a:lvl1pPr>
              <a:buFontTx/>
              <a:buNone/>
              <a:defRPr lang="en-US" sz="1700" kern="1200" baseline="0" dirty="0" smtClean="0">
                <a:solidFill>
                  <a:schemeClr val="accent2"/>
                </a:solidFill>
                <a:latin typeface="+mn-lt"/>
                <a:ea typeface="+mn-ea"/>
                <a:cs typeface="+mn-cs"/>
              </a:defRPr>
            </a:lvl1pPr>
            <a:lvl2pPr>
              <a:buFontTx/>
              <a:buNone/>
              <a:defRPr sz="1700" baseline="0">
                <a:solidFill>
                  <a:srgbClr val="5F655C"/>
                </a:solidFill>
              </a:defRPr>
            </a:lvl2pPr>
            <a:lvl3pPr>
              <a:buFontTx/>
              <a:buNone/>
              <a:defRPr sz="1700" baseline="0">
                <a:solidFill>
                  <a:srgbClr val="5F655C"/>
                </a:solidFill>
              </a:defRPr>
            </a:lvl3pPr>
            <a:lvl4pPr>
              <a:buFontTx/>
              <a:buNone/>
              <a:defRPr sz="1700" baseline="0">
                <a:solidFill>
                  <a:srgbClr val="5F655C"/>
                </a:solidFill>
              </a:defRPr>
            </a:lvl4pPr>
            <a:lvl5pPr>
              <a:buFontTx/>
              <a:buNone/>
              <a:defRPr sz="1700" baseline="0">
                <a:solidFill>
                  <a:srgbClr val="5F655C"/>
                </a:solidFill>
              </a:defRPr>
            </a:lvl5pPr>
          </a:lstStyle>
          <a:p>
            <a:pPr lvl="0"/>
            <a:r>
              <a:rPr lang="en-US"/>
              <a:t>Date</a:t>
            </a:r>
            <a:endParaRPr lang="en-NZ"/>
          </a:p>
        </p:txBody>
      </p:sp>
      <p:sp>
        <p:nvSpPr>
          <p:cNvPr id="7" name="Picture Placeholder 6"/>
          <p:cNvSpPr>
            <a:spLocks noGrp="1"/>
          </p:cNvSpPr>
          <p:nvPr>
            <p:ph type="pic" sz="quarter" idx="11" hasCustomPrompt="1"/>
          </p:nvPr>
        </p:nvSpPr>
        <p:spPr>
          <a:xfrm>
            <a:off x="6463637" y="4666647"/>
            <a:ext cx="2758041" cy="1909413"/>
          </a:xfrm>
          <a:noFill/>
          <a:ln>
            <a:noFill/>
          </a:ln>
        </p:spPr>
        <p:txBody>
          <a:bodyPr>
            <a:normAutofit/>
          </a:bodyPr>
          <a:lstStyle>
            <a:lvl1pPr>
              <a:defRPr sz="1050" baseline="0"/>
            </a:lvl1pPr>
          </a:lstStyle>
          <a:p>
            <a:r>
              <a:rPr lang="en-NZ"/>
              <a:t>Click icon to insert image</a:t>
            </a:r>
          </a:p>
        </p:txBody>
      </p:sp>
      <p:grpSp>
        <p:nvGrpSpPr>
          <p:cNvPr id="31" name="Group 30">
            <a:extLst>
              <a:ext uri="{FF2B5EF4-FFF2-40B4-BE49-F238E27FC236}">
                <a16:creationId xmlns:a16="http://schemas.microsoft.com/office/drawing/2014/main" id="{5024A048-8221-49C2-A526-A6963D3FEE6F}"/>
              </a:ext>
            </a:extLst>
          </p:cNvPr>
          <p:cNvGrpSpPr/>
          <p:nvPr userDrawn="1"/>
        </p:nvGrpSpPr>
        <p:grpSpPr>
          <a:xfrm>
            <a:off x="581101" y="4666895"/>
            <a:ext cx="5800961" cy="1916303"/>
            <a:chOff x="0" y="0"/>
            <a:chExt cx="4615539" cy="1652061"/>
          </a:xfrm>
        </p:grpSpPr>
        <p:sp>
          <p:nvSpPr>
            <p:cNvPr id="32" name="Rectangle 31">
              <a:extLst>
                <a:ext uri="{FF2B5EF4-FFF2-40B4-BE49-F238E27FC236}">
                  <a16:creationId xmlns:a16="http://schemas.microsoft.com/office/drawing/2014/main" id="{93140659-F959-4C10-8318-585FEE3FD417}"/>
                </a:ext>
              </a:extLst>
            </p:cNvPr>
            <p:cNvSpPr/>
            <p:nvPr userDrawn="1"/>
          </p:nvSpPr>
          <p:spPr>
            <a:xfrm>
              <a:off x="567267" y="1143000"/>
              <a:ext cx="509205" cy="509061"/>
            </a:xfrm>
            <a:prstGeom prst="rect">
              <a:avLst/>
            </a:prstGeom>
            <a:solidFill>
              <a:srgbClr val="403151">
                <a:lumMod val="20000"/>
                <a:lumOff val="80000"/>
              </a:srgbClr>
            </a:solidFill>
            <a:ln w="28575"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23"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sysClr val="window" lastClr="FFFFFF"/>
                </a:solidFill>
                <a:effectLst/>
                <a:uLnTx/>
                <a:uFillTx/>
                <a:latin typeface="Segoe UI"/>
                <a:ea typeface="+mn-ea"/>
                <a:cs typeface="+mn-cs"/>
              </a:endParaRPr>
            </a:p>
          </p:txBody>
        </p:sp>
        <p:sp>
          <p:nvSpPr>
            <p:cNvPr id="33" name="Rectangle 32">
              <a:extLst>
                <a:ext uri="{FF2B5EF4-FFF2-40B4-BE49-F238E27FC236}">
                  <a16:creationId xmlns:a16="http://schemas.microsoft.com/office/drawing/2014/main" id="{0924DAA7-30E7-43E0-A3DB-A8C1B23F930F}"/>
                </a:ext>
              </a:extLst>
            </p:cNvPr>
            <p:cNvSpPr/>
            <p:nvPr userDrawn="1"/>
          </p:nvSpPr>
          <p:spPr>
            <a:xfrm>
              <a:off x="1151467" y="1143000"/>
              <a:ext cx="509205" cy="509061"/>
            </a:xfrm>
            <a:prstGeom prst="rect">
              <a:avLst/>
            </a:prstGeom>
            <a:solidFill>
              <a:srgbClr val="403151">
                <a:lumMod val="40000"/>
                <a:lumOff val="60000"/>
              </a:srgbClr>
            </a:solidFill>
            <a:ln w="28575"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23"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sysClr val="window" lastClr="FFFFFF"/>
                </a:solidFill>
                <a:effectLst/>
                <a:uLnTx/>
                <a:uFillTx/>
                <a:latin typeface="Segoe UI"/>
                <a:ea typeface="+mn-ea"/>
                <a:cs typeface="+mn-cs"/>
              </a:endParaRPr>
            </a:p>
          </p:txBody>
        </p:sp>
        <p:sp>
          <p:nvSpPr>
            <p:cNvPr id="34" name="Rectangle 33">
              <a:extLst>
                <a:ext uri="{FF2B5EF4-FFF2-40B4-BE49-F238E27FC236}">
                  <a16:creationId xmlns:a16="http://schemas.microsoft.com/office/drawing/2014/main" id="{D16DA17B-C6B8-40C9-90E1-65C0B812C382}"/>
                </a:ext>
              </a:extLst>
            </p:cNvPr>
            <p:cNvSpPr/>
            <p:nvPr userDrawn="1"/>
          </p:nvSpPr>
          <p:spPr>
            <a:xfrm>
              <a:off x="1748367" y="1143000"/>
              <a:ext cx="509205" cy="509061"/>
            </a:xfrm>
            <a:prstGeom prst="rect">
              <a:avLst/>
            </a:prstGeom>
            <a:solidFill>
              <a:srgbClr val="403151">
                <a:lumMod val="60000"/>
                <a:lumOff val="40000"/>
              </a:srgbClr>
            </a:solidFill>
            <a:ln w="28575"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23"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sysClr val="window" lastClr="FFFFFF"/>
                </a:solidFill>
                <a:effectLst/>
                <a:uLnTx/>
                <a:uFillTx/>
                <a:latin typeface="Segoe UI"/>
                <a:ea typeface="+mn-ea"/>
                <a:cs typeface="+mn-cs"/>
              </a:endParaRPr>
            </a:p>
          </p:txBody>
        </p:sp>
        <p:sp>
          <p:nvSpPr>
            <p:cNvPr id="35" name="Rectangle 34">
              <a:extLst>
                <a:ext uri="{FF2B5EF4-FFF2-40B4-BE49-F238E27FC236}">
                  <a16:creationId xmlns:a16="http://schemas.microsoft.com/office/drawing/2014/main" id="{A1EC5E35-9AE7-40FB-8B22-9C253A04A48B}"/>
                </a:ext>
              </a:extLst>
            </p:cNvPr>
            <p:cNvSpPr/>
            <p:nvPr userDrawn="1"/>
          </p:nvSpPr>
          <p:spPr>
            <a:xfrm>
              <a:off x="2925234" y="1143000"/>
              <a:ext cx="509205" cy="509061"/>
            </a:xfrm>
            <a:prstGeom prst="rect">
              <a:avLst/>
            </a:prstGeom>
            <a:solidFill>
              <a:srgbClr val="403151"/>
            </a:solidFill>
            <a:ln w="28575"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23"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sysClr val="window" lastClr="FFFFFF"/>
                </a:solidFill>
                <a:effectLst/>
                <a:uLnTx/>
                <a:uFillTx/>
                <a:latin typeface="Segoe UI"/>
                <a:ea typeface="+mn-ea"/>
                <a:cs typeface="+mn-cs"/>
              </a:endParaRPr>
            </a:p>
          </p:txBody>
        </p:sp>
        <p:sp>
          <p:nvSpPr>
            <p:cNvPr id="36" name="Rectangle 35">
              <a:extLst>
                <a:ext uri="{FF2B5EF4-FFF2-40B4-BE49-F238E27FC236}">
                  <a16:creationId xmlns:a16="http://schemas.microsoft.com/office/drawing/2014/main" id="{2A93352B-5713-493B-B494-B614EBBDD3E1}"/>
                </a:ext>
              </a:extLst>
            </p:cNvPr>
            <p:cNvSpPr/>
            <p:nvPr userDrawn="1"/>
          </p:nvSpPr>
          <p:spPr>
            <a:xfrm>
              <a:off x="4106334" y="1143000"/>
              <a:ext cx="509205" cy="509061"/>
            </a:xfrm>
            <a:prstGeom prst="rect">
              <a:avLst/>
            </a:prstGeom>
            <a:solidFill>
              <a:srgbClr val="403151">
                <a:lumMod val="75000"/>
              </a:srgbClr>
            </a:solidFill>
            <a:ln w="28575"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23"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sysClr val="window" lastClr="FFFFFF"/>
                </a:solidFill>
                <a:effectLst/>
                <a:uLnTx/>
                <a:uFillTx/>
                <a:latin typeface="Segoe UI"/>
                <a:ea typeface="+mn-ea"/>
                <a:cs typeface="+mn-cs"/>
              </a:endParaRPr>
            </a:p>
          </p:txBody>
        </p:sp>
        <p:sp>
          <p:nvSpPr>
            <p:cNvPr id="37" name="Rectangle 36">
              <a:extLst>
                <a:ext uri="{FF2B5EF4-FFF2-40B4-BE49-F238E27FC236}">
                  <a16:creationId xmlns:a16="http://schemas.microsoft.com/office/drawing/2014/main" id="{17F28D61-3FAA-48C4-9A8E-FFD4D29039E8}"/>
                </a:ext>
              </a:extLst>
            </p:cNvPr>
            <p:cNvSpPr/>
            <p:nvPr userDrawn="1"/>
          </p:nvSpPr>
          <p:spPr>
            <a:xfrm>
              <a:off x="1151467" y="571500"/>
              <a:ext cx="509775" cy="509086"/>
            </a:xfrm>
            <a:prstGeom prst="rect">
              <a:avLst/>
            </a:prstGeom>
            <a:solidFill>
              <a:srgbClr val="D9D9D9"/>
            </a:solidFill>
            <a:ln w="28575"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23"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sysClr val="window" lastClr="FFFFFF"/>
                </a:solidFill>
                <a:effectLst/>
                <a:uLnTx/>
                <a:uFillTx/>
                <a:latin typeface="Segoe UI"/>
                <a:ea typeface="+mn-ea"/>
                <a:cs typeface="+mn-cs"/>
              </a:endParaRPr>
            </a:p>
          </p:txBody>
        </p:sp>
        <p:sp>
          <p:nvSpPr>
            <p:cNvPr id="38" name="Rectangle 37">
              <a:extLst>
                <a:ext uri="{FF2B5EF4-FFF2-40B4-BE49-F238E27FC236}">
                  <a16:creationId xmlns:a16="http://schemas.microsoft.com/office/drawing/2014/main" id="{7FCEAEC3-EE22-463E-AB72-48EC0378D9A8}"/>
                </a:ext>
              </a:extLst>
            </p:cNvPr>
            <p:cNvSpPr/>
            <p:nvPr userDrawn="1"/>
          </p:nvSpPr>
          <p:spPr>
            <a:xfrm>
              <a:off x="2341034" y="571500"/>
              <a:ext cx="509205" cy="509061"/>
            </a:xfrm>
            <a:prstGeom prst="rect">
              <a:avLst/>
            </a:prstGeom>
            <a:solidFill>
              <a:srgbClr val="D9D9D9">
                <a:lumMod val="90000"/>
              </a:srgbClr>
            </a:solidFill>
            <a:ln w="28575"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23"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sysClr val="window" lastClr="FFFFFF"/>
                </a:solidFill>
                <a:effectLst/>
                <a:uLnTx/>
                <a:uFillTx/>
                <a:latin typeface="Segoe UI"/>
                <a:ea typeface="+mn-ea"/>
                <a:cs typeface="+mn-cs"/>
              </a:endParaRPr>
            </a:p>
          </p:txBody>
        </p:sp>
        <p:sp>
          <p:nvSpPr>
            <p:cNvPr id="39" name="Rectangle 38">
              <a:extLst>
                <a:ext uri="{FF2B5EF4-FFF2-40B4-BE49-F238E27FC236}">
                  <a16:creationId xmlns:a16="http://schemas.microsoft.com/office/drawing/2014/main" id="{03DFECF9-44C3-4738-8D90-4217FC289E42}"/>
                </a:ext>
              </a:extLst>
            </p:cNvPr>
            <p:cNvSpPr/>
            <p:nvPr userDrawn="1"/>
          </p:nvSpPr>
          <p:spPr>
            <a:xfrm>
              <a:off x="3522134" y="571500"/>
              <a:ext cx="509205" cy="509061"/>
            </a:xfrm>
            <a:prstGeom prst="rect">
              <a:avLst/>
            </a:prstGeom>
            <a:solidFill>
              <a:srgbClr val="D9D9D9">
                <a:lumMod val="50000"/>
              </a:srgbClr>
            </a:solidFill>
            <a:ln w="28575"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23"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sysClr val="window" lastClr="FFFFFF"/>
                </a:solidFill>
                <a:effectLst/>
                <a:uLnTx/>
                <a:uFillTx/>
                <a:latin typeface="Segoe UI"/>
                <a:ea typeface="+mn-ea"/>
                <a:cs typeface="+mn-cs"/>
              </a:endParaRPr>
            </a:p>
          </p:txBody>
        </p:sp>
        <p:sp>
          <p:nvSpPr>
            <p:cNvPr id="40" name="Rectangle 39">
              <a:extLst>
                <a:ext uri="{FF2B5EF4-FFF2-40B4-BE49-F238E27FC236}">
                  <a16:creationId xmlns:a16="http://schemas.microsoft.com/office/drawing/2014/main" id="{6D0D2CD8-8535-41AC-B969-00AFFAE23A54}"/>
                </a:ext>
              </a:extLst>
            </p:cNvPr>
            <p:cNvSpPr/>
            <p:nvPr userDrawn="1"/>
          </p:nvSpPr>
          <p:spPr>
            <a:xfrm>
              <a:off x="4106334" y="571500"/>
              <a:ext cx="509205" cy="509061"/>
            </a:xfrm>
            <a:prstGeom prst="rect">
              <a:avLst/>
            </a:prstGeom>
            <a:solidFill>
              <a:srgbClr val="404040"/>
            </a:solidFill>
            <a:ln w="28575"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23"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sysClr val="window" lastClr="FFFFFF"/>
                </a:solidFill>
                <a:effectLst/>
                <a:uLnTx/>
                <a:uFillTx/>
                <a:latin typeface="Segoe UI"/>
                <a:ea typeface="+mn-ea"/>
                <a:cs typeface="+mn-cs"/>
              </a:endParaRPr>
            </a:p>
          </p:txBody>
        </p:sp>
        <p:sp>
          <p:nvSpPr>
            <p:cNvPr id="41" name="Rectangle 40">
              <a:extLst>
                <a:ext uri="{FF2B5EF4-FFF2-40B4-BE49-F238E27FC236}">
                  <a16:creationId xmlns:a16="http://schemas.microsoft.com/office/drawing/2014/main" id="{81022038-5D8E-4F32-98A6-2F7435CA8383}"/>
                </a:ext>
              </a:extLst>
            </p:cNvPr>
            <p:cNvSpPr/>
            <p:nvPr userDrawn="1"/>
          </p:nvSpPr>
          <p:spPr>
            <a:xfrm>
              <a:off x="567267" y="0"/>
              <a:ext cx="509775" cy="509086"/>
            </a:xfrm>
            <a:prstGeom prst="rect">
              <a:avLst/>
            </a:prstGeom>
            <a:solidFill>
              <a:srgbClr val="EEECE1"/>
            </a:solidFill>
            <a:ln w="28575"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23"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sysClr val="window" lastClr="FFFFFF"/>
                </a:solidFill>
                <a:effectLst/>
                <a:uLnTx/>
                <a:uFillTx/>
                <a:latin typeface="Segoe UI"/>
                <a:ea typeface="+mn-ea"/>
                <a:cs typeface="+mn-cs"/>
              </a:endParaRPr>
            </a:p>
          </p:txBody>
        </p:sp>
        <p:sp>
          <p:nvSpPr>
            <p:cNvPr id="42" name="Rectangle 41">
              <a:extLst>
                <a:ext uri="{FF2B5EF4-FFF2-40B4-BE49-F238E27FC236}">
                  <a16:creationId xmlns:a16="http://schemas.microsoft.com/office/drawing/2014/main" id="{1BC778B7-534B-40F5-BFBE-FF2FE08F6426}"/>
                </a:ext>
              </a:extLst>
            </p:cNvPr>
            <p:cNvSpPr/>
            <p:nvPr userDrawn="1"/>
          </p:nvSpPr>
          <p:spPr>
            <a:xfrm>
              <a:off x="2341034" y="0"/>
              <a:ext cx="509205" cy="509061"/>
            </a:xfrm>
            <a:prstGeom prst="rect">
              <a:avLst/>
            </a:prstGeom>
            <a:solidFill>
              <a:srgbClr val="EEECE1">
                <a:lumMod val="75000"/>
              </a:srgbClr>
            </a:solidFill>
            <a:ln w="28575"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23"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sysClr val="window" lastClr="FFFFFF"/>
                </a:solidFill>
                <a:effectLst/>
                <a:uLnTx/>
                <a:uFillTx/>
                <a:latin typeface="Segoe UI"/>
                <a:ea typeface="+mn-ea"/>
                <a:cs typeface="+mn-cs"/>
              </a:endParaRPr>
            </a:p>
          </p:txBody>
        </p:sp>
        <p:sp>
          <p:nvSpPr>
            <p:cNvPr id="43" name="Rectangle 42">
              <a:extLst>
                <a:ext uri="{FF2B5EF4-FFF2-40B4-BE49-F238E27FC236}">
                  <a16:creationId xmlns:a16="http://schemas.microsoft.com/office/drawing/2014/main" id="{F2550F72-4795-4B1D-8613-AF9C40EA732B}"/>
                </a:ext>
              </a:extLst>
            </p:cNvPr>
            <p:cNvSpPr/>
            <p:nvPr userDrawn="1"/>
          </p:nvSpPr>
          <p:spPr>
            <a:xfrm>
              <a:off x="1748367" y="0"/>
              <a:ext cx="509205" cy="509061"/>
            </a:xfrm>
            <a:prstGeom prst="rect">
              <a:avLst/>
            </a:prstGeom>
            <a:solidFill>
              <a:srgbClr val="EEECE1">
                <a:lumMod val="90000"/>
              </a:srgbClr>
            </a:solidFill>
            <a:ln w="28575"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23"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sysClr val="window" lastClr="FFFFFF"/>
                </a:solidFill>
                <a:effectLst/>
                <a:uLnTx/>
                <a:uFillTx/>
                <a:latin typeface="Segoe UI"/>
                <a:ea typeface="+mn-ea"/>
                <a:cs typeface="+mn-cs"/>
              </a:endParaRPr>
            </a:p>
          </p:txBody>
        </p:sp>
        <p:sp>
          <p:nvSpPr>
            <p:cNvPr id="44" name="Rectangle 43">
              <a:extLst>
                <a:ext uri="{FF2B5EF4-FFF2-40B4-BE49-F238E27FC236}">
                  <a16:creationId xmlns:a16="http://schemas.microsoft.com/office/drawing/2014/main" id="{CDDBA3BC-39B6-4368-8D2C-766E15371DF1}"/>
                </a:ext>
              </a:extLst>
            </p:cNvPr>
            <p:cNvSpPr/>
            <p:nvPr userDrawn="1"/>
          </p:nvSpPr>
          <p:spPr>
            <a:xfrm>
              <a:off x="2925234" y="0"/>
              <a:ext cx="509205" cy="509061"/>
            </a:xfrm>
            <a:prstGeom prst="rect">
              <a:avLst/>
            </a:prstGeom>
            <a:solidFill>
              <a:srgbClr val="EEECE1">
                <a:lumMod val="50000"/>
              </a:srgbClr>
            </a:solidFill>
            <a:ln w="28575"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23"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sysClr val="window" lastClr="FFFFFF"/>
                </a:solidFill>
                <a:effectLst/>
                <a:uLnTx/>
                <a:uFillTx/>
                <a:latin typeface="Segoe UI"/>
                <a:ea typeface="+mn-ea"/>
                <a:cs typeface="+mn-cs"/>
              </a:endParaRPr>
            </a:p>
          </p:txBody>
        </p:sp>
        <p:sp>
          <p:nvSpPr>
            <p:cNvPr id="45" name="Rectangle 44">
              <a:extLst>
                <a:ext uri="{FF2B5EF4-FFF2-40B4-BE49-F238E27FC236}">
                  <a16:creationId xmlns:a16="http://schemas.microsoft.com/office/drawing/2014/main" id="{04175828-770F-4609-B632-E75451B3725C}"/>
                </a:ext>
              </a:extLst>
            </p:cNvPr>
            <p:cNvSpPr/>
            <p:nvPr userDrawn="1"/>
          </p:nvSpPr>
          <p:spPr>
            <a:xfrm>
              <a:off x="4106334" y="0"/>
              <a:ext cx="509205" cy="509061"/>
            </a:xfrm>
            <a:prstGeom prst="rect">
              <a:avLst/>
            </a:prstGeom>
            <a:solidFill>
              <a:srgbClr val="7B5E05"/>
            </a:solidFill>
            <a:ln w="28575"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23"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sysClr val="window" lastClr="FFFFFF"/>
                </a:solidFill>
                <a:effectLst/>
                <a:uLnTx/>
                <a:uFillTx/>
                <a:latin typeface="Segoe UI"/>
                <a:ea typeface="+mn-ea"/>
                <a:cs typeface="+mn-cs"/>
              </a:endParaRPr>
            </a:p>
          </p:txBody>
        </p:sp>
        <p:sp>
          <p:nvSpPr>
            <p:cNvPr id="46" name="Rectangle 45">
              <a:extLst>
                <a:ext uri="{FF2B5EF4-FFF2-40B4-BE49-F238E27FC236}">
                  <a16:creationId xmlns:a16="http://schemas.microsoft.com/office/drawing/2014/main" id="{D98CDF76-9921-425D-83C6-6001CCA26566}"/>
                </a:ext>
              </a:extLst>
            </p:cNvPr>
            <p:cNvSpPr/>
            <p:nvPr userDrawn="1"/>
          </p:nvSpPr>
          <p:spPr>
            <a:xfrm>
              <a:off x="0" y="575733"/>
              <a:ext cx="509775" cy="509086"/>
            </a:xfrm>
            <a:prstGeom prst="rect">
              <a:avLst/>
            </a:prstGeom>
            <a:solidFill>
              <a:sysClr val="window" lastClr="FFFFFF">
                <a:lumMod val="95000"/>
              </a:sysClr>
            </a:solidFill>
            <a:ln w="28575"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23"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sysClr val="window" lastClr="FFFFFF"/>
                </a:solidFill>
                <a:effectLst/>
                <a:uLnTx/>
                <a:uFillTx/>
                <a:latin typeface="Segoe UI"/>
                <a:ea typeface="+mn-ea"/>
                <a:cs typeface="+mn-cs"/>
              </a:endParaRPr>
            </a:p>
          </p:txBody>
        </p:sp>
      </p:grpSp>
    </p:spTree>
    <p:extLst>
      <p:ext uri="{BB962C8B-B14F-4D97-AF65-F5344CB8AC3E}">
        <p14:creationId xmlns:p14="http://schemas.microsoft.com/office/powerpoint/2010/main" val="1845283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Section Divider">
    <p:bg>
      <p:bgPr>
        <a:solidFill>
          <a:srgbClr val="C4BC96"/>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565500" y="2409438"/>
            <a:ext cx="8755500" cy="1548000"/>
          </a:xfrm>
          <a:prstGeom prst="rect">
            <a:avLst/>
          </a:prstGeom>
        </p:spPr>
        <p:txBody>
          <a:bodyPr lIns="0" tIns="0" rIns="0" bIns="0" anchor="b" anchorCtr="0">
            <a:noAutofit/>
          </a:bodyPr>
          <a:lstStyle>
            <a:lvl1pPr algn="l">
              <a:lnSpc>
                <a:spcPct val="90000"/>
              </a:lnSpc>
              <a:defRPr sz="5400" b="0" baseline="0">
                <a:solidFill>
                  <a:schemeClr val="tx1"/>
                </a:solidFill>
              </a:defRPr>
            </a:lvl1pPr>
          </a:lstStyle>
          <a:p>
            <a:r>
              <a:rPr lang="en-US"/>
              <a:t>Section Divider</a:t>
            </a:r>
            <a:endParaRPr lang="en-NZ"/>
          </a:p>
        </p:txBody>
      </p:sp>
      <p:cxnSp>
        <p:nvCxnSpPr>
          <p:cNvPr id="11" name="Straight Connector 10"/>
          <p:cNvCxnSpPr/>
          <p:nvPr userDrawn="1"/>
        </p:nvCxnSpPr>
        <p:spPr>
          <a:xfrm>
            <a:off x="581100" y="4119074"/>
            <a:ext cx="874380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5" name="Footer Placeholder 4"/>
          <p:cNvSpPr>
            <a:spLocks noGrp="1"/>
          </p:cNvSpPr>
          <p:nvPr>
            <p:ph type="ftr" sz="quarter" idx="10"/>
          </p:nvPr>
        </p:nvSpPr>
        <p:spPr/>
        <p:txBody>
          <a:bodyPr/>
          <a:lstStyle/>
          <a:p>
            <a:r>
              <a:rPr lang="en-NZ"/>
              <a:t>www.think</a:t>
            </a:r>
            <a:r>
              <a:rPr lang="en-NZ">
                <a:solidFill>
                  <a:schemeClr val="accent1"/>
                </a:solidFill>
              </a:rPr>
              <a:t>Sapere</a:t>
            </a:r>
            <a:r>
              <a:rPr lang="en-NZ"/>
              <a:t>.com</a:t>
            </a:r>
          </a:p>
        </p:txBody>
      </p:sp>
    </p:spTree>
    <p:extLst>
      <p:ext uri="{BB962C8B-B14F-4D97-AF65-F5344CB8AC3E}">
        <p14:creationId xmlns:p14="http://schemas.microsoft.com/office/powerpoint/2010/main" val="36586547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End Slide with Contact Details">
    <p:bg>
      <p:bgPr>
        <a:solidFill>
          <a:srgbClr val="C4BC96"/>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2646A475-809A-4397-BBC1-569EE5D02DE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380681" y="2876948"/>
            <a:ext cx="3949453" cy="957947"/>
          </a:xfrm>
          <a:prstGeom prst="rect">
            <a:avLst/>
          </a:prstGeom>
        </p:spPr>
      </p:pic>
    </p:spTree>
    <p:extLst>
      <p:ext uri="{BB962C8B-B14F-4D97-AF65-F5344CB8AC3E}">
        <p14:creationId xmlns:p14="http://schemas.microsoft.com/office/powerpoint/2010/main" val="38092527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End Slide">
    <p:bg>
      <p:bgPr>
        <a:solidFill>
          <a:srgbClr val="C4BC96"/>
        </a:solidFill>
        <a:effectLst/>
      </p:bgPr>
    </p:bg>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97433" y="2540898"/>
            <a:ext cx="6733932" cy="1633328"/>
          </a:xfrm>
          <a:prstGeom prst="rect">
            <a:avLst/>
          </a:prstGeom>
        </p:spPr>
      </p:pic>
      <p:sp>
        <p:nvSpPr>
          <p:cNvPr id="10" name="TextBox 9"/>
          <p:cNvSpPr txBox="1"/>
          <p:nvPr userDrawn="1"/>
        </p:nvSpPr>
        <p:spPr>
          <a:xfrm>
            <a:off x="0" y="5962650"/>
            <a:ext cx="9906000" cy="369332"/>
          </a:xfrm>
          <a:prstGeom prst="rect">
            <a:avLst/>
          </a:prstGeom>
          <a:noFill/>
        </p:spPr>
        <p:txBody>
          <a:bodyPr wrap="square" rtlCol="0">
            <a:spAutoFit/>
          </a:bodyPr>
          <a:lstStyle/>
          <a:p>
            <a:pPr algn="ctr"/>
            <a:r>
              <a:rPr lang="en-US" sz="1800"/>
              <a:t>independence, integrity and objectivity</a:t>
            </a:r>
            <a:endParaRPr lang="en-NZ" sz="1800"/>
          </a:p>
        </p:txBody>
      </p:sp>
    </p:spTree>
    <p:extLst>
      <p:ext uri="{BB962C8B-B14F-4D97-AF65-F5344CB8AC3E}">
        <p14:creationId xmlns:p14="http://schemas.microsoft.com/office/powerpoint/2010/main" val="39877836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Last Slide">
    <p:spTree>
      <p:nvGrpSpPr>
        <p:cNvPr id="1" name=""/>
        <p:cNvGrpSpPr/>
        <p:nvPr/>
      </p:nvGrpSpPr>
      <p:grpSpPr>
        <a:xfrm>
          <a:off x="0" y="0"/>
          <a:ext cx="0" cy="0"/>
          <a:chOff x="0" y="0"/>
          <a:chExt cx="0" cy="0"/>
        </a:xfrm>
      </p:grpSpPr>
      <p:sp>
        <p:nvSpPr>
          <p:cNvPr id="18" name="Content Placeholder 17"/>
          <p:cNvSpPr>
            <a:spLocks noGrp="1"/>
          </p:cNvSpPr>
          <p:nvPr>
            <p:ph sz="quarter" idx="13" hasCustomPrompt="1"/>
          </p:nvPr>
        </p:nvSpPr>
        <p:spPr>
          <a:xfrm>
            <a:off x="4994765" y="2582031"/>
            <a:ext cx="4326508" cy="1447049"/>
          </a:xfrm>
        </p:spPr>
        <p:txBody>
          <a:bodyPr>
            <a:noAutofit/>
          </a:bodyPr>
          <a:lstStyle>
            <a:lvl1pPr marL="0" indent="0">
              <a:defRPr/>
            </a:lvl1pPr>
            <a:lvl2pPr marL="154354" indent="-514363">
              <a:buFontTx/>
              <a:buNone/>
              <a:defRPr b="0" baseline="0"/>
            </a:lvl2pPr>
          </a:lstStyle>
          <a:p>
            <a:pPr lvl="1"/>
            <a:r>
              <a:rPr lang="en-US"/>
              <a:t>Name</a:t>
            </a:r>
          </a:p>
          <a:p>
            <a:pPr lvl="1"/>
            <a:r>
              <a:rPr lang="en-US"/>
              <a:t>+64 xxx </a:t>
            </a:r>
            <a:r>
              <a:rPr lang="en-US" err="1"/>
              <a:t>xxxxx</a:t>
            </a:r>
            <a:endParaRPr lang="en-US"/>
          </a:p>
          <a:p>
            <a:pPr lvl="1"/>
            <a:r>
              <a:rPr lang="en-US" err="1"/>
              <a:t>www.srgexpert.com</a:t>
            </a:r>
            <a:endParaRPr lang="en-US"/>
          </a:p>
        </p:txBody>
      </p:sp>
      <p:sp>
        <p:nvSpPr>
          <p:cNvPr id="10" name="Slide Number Placeholder 5"/>
          <p:cNvSpPr>
            <a:spLocks noGrp="1"/>
          </p:cNvSpPr>
          <p:nvPr>
            <p:ph type="sldNum" sz="quarter" idx="4"/>
          </p:nvPr>
        </p:nvSpPr>
        <p:spPr>
          <a:xfrm>
            <a:off x="559208" y="6401628"/>
            <a:ext cx="463936" cy="365125"/>
          </a:xfrm>
          <a:prstGeom prst="rect">
            <a:avLst/>
          </a:prstGeom>
        </p:spPr>
        <p:txBody>
          <a:bodyPr lIns="0" rIns="0"/>
          <a:lstStyle>
            <a:lvl1pPr algn="l">
              <a:defRPr>
                <a:solidFill>
                  <a:srgbClr val="5F655C"/>
                </a:solidFill>
              </a:defRPr>
            </a:lvl1pPr>
          </a:lstStyle>
          <a:p>
            <a:fld id="{49F29F99-31B2-48FE-B4D4-DBFDC64EEF7B}" type="slidenum">
              <a:rPr lang="en-NZ" smtClean="0"/>
              <a:pPr/>
              <a:t>‹#›</a:t>
            </a:fld>
            <a:endParaRPr lang="en-NZ"/>
          </a:p>
        </p:txBody>
      </p:sp>
      <p:pic>
        <p:nvPicPr>
          <p:cNvPr id="14" name="Picture 13" descr="line_170mmx2mm"/>
          <p:cNvPicPr/>
          <p:nvPr userDrawn="1"/>
        </p:nvPicPr>
        <p:blipFill>
          <a:blip r:embed="rId2" cstate="print"/>
          <a:srcRect/>
          <a:stretch>
            <a:fillRect/>
          </a:stretch>
        </p:blipFill>
        <p:spPr bwMode="auto">
          <a:xfrm>
            <a:off x="573300" y="5385600"/>
            <a:ext cx="8751600" cy="100000"/>
          </a:xfrm>
          <a:prstGeom prst="rect">
            <a:avLst/>
          </a:prstGeom>
          <a:noFill/>
          <a:ln w="9525">
            <a:noFill/>
            <a:miter lim="800000"/>
            <a:headEnd/>
            <a:tailEnd/>
          </a:ln>
        </p:spPr>
      </p:pic>
      <p:sp>
        <p:nvSpPr>
          <p:cNvPr id="13" name="Title 12"/>
          <p:cNvSpPr>
            <a:spLocks noGrp="1"/>
          </p:cNvSpPr>
          <p:nvPr>
            <p:ph type="title" hasCustomPrompt="1"/>
          </p:nvPr>
        </p:nvSpPr>
        <p:spPr>
          <a:xfrm>
            <a:off x="565500" y="5684405"/>
            <a:ext cx="8755500" cy="700621"/>
          </a:xfrm>
        </p:spPr>
        <p:txBody>
          <a:bodyPr anchor="t" anchorCtr="0"/>
          <a:lstStyle>
            <a:lvl1pPr algn="ctr">
              <a:spcBef>
                <a:spcPts val="600"/>
              </a:spcBef>
              <a:defRPr sz="2400" i="0" baseline="0">
                <a:latin typeface="Arial" pitchFamily="34" charset="0"/>
                <a:cs typeface="Arial" pitchFamily="34" charset="0"/>
              </a:defRPr>
            </a:lvl1pPr>
          </a:lstStyle>
          <a:p>
            <a:r>
              <a:rPr lang="en-US"/>
              <a:t>Our core values are independence, integrity and objectivity</a:t>
            </a:r>
            <a:br>
              <a:rPr lang="en-US"/>
            </a:br>
            <a:r>
              <a:rPr lang="en-US" err="1"/>
              <a:t>Sapere</a:t>
            </a:r>
            <a:r>
              <a:rPr lang="en-US"/>
              <a:t> </a:t>
            </a:r>
            <a:r>
              <a:rPr lang="en-US" err="1"/>
              <a:t>aude</a:t>
            </a:r>
            <a:r>
              <a:rPr lang="en-US"/>
              <a:t> – dare to be wise</a:t>
            </a:r>
            <a:endParaRPr lang="en-NZ"/>
          </a:p>
        </p:txBody>
      </p:sp>
    </p:spTree>
    <p:extLst>
      <p:ext uri="{BB962C8B-B14F-4D97-AF65-F5344CB8AC3E}">
        <p14:creationId xmlns:p14="http://schemas.microsoft.com/office/powerpoint/2010/main" val="17329861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565500" y="484290"/>
            <a:ext cx="8755500" cy="1548000"/>
          </a:xfrm>
          <a:prstGeom prst="rect">
            <a:avLst/>
          </a:prstGeom>
        </p:spPr>
        <p:txBody>
          <a:bodyPr lIns="0" tIns="0" rIns="0" bIns="0" anchor="b" anchorCtr="0">
            <a:noAutofit/>
          </a:bodyPr>
          <a:lstStyle>
            <a:lvl1pPr algn="l">
              <a:lnSpc>
                <a:spcPct val="90000"/>
              </a:lnSpc>
              <a:defRPr sz="3600" b="0" baseline="0">
                <a:solidFill>
                  <a:schemeClr val="tx1"/>
                </a:solidFill>
              </a:defRPr>
            </a:lvl1pPr>
          </a:lstStyle>
          <a:p>
            <a:r>
              <a:rPr lang="en-US"/>
              <a:t>Title</a:t>
            </a:r>
            <a:endParaRPr lang="en-NZ"/>
          </a:p>
        </p:txBody>
      </p:sp>
      <p:sp>
        <p:nvSpPr>
          <p:cNvPr id="3" name="Subtitle 2"/>
          <p:cNvSpPr>
            <a:spLocks noGrp="1"/>
          </p:cNvSpPr>
          <p:nvPr>
            <p:ph type="subTitle" idx="1" hasCustomPrompt="1"/>
          </p:nvPr>
        </p:nvSpPr>
        <p:spPr>
          <a:xfrm>
            <a:off x="565500" y="2302295"/>
            <a:ext cx="8755771" cy="471411"/>
          </a:xfrm>
          <a:prstGeom prst="rect">
            <a:avLst/>
          </a:prstGeom>
        </p:spPr>
        <p:txBody>
          <a:bodyPr lIns="0" tIns="0" rIns="0" bIns="0" anchor="ctr" anchorCtr="0">
            <a:noAutofit/>
          </a:bodyPr>
          <a:lstStyle>
            <a:lvl1pPr marL="0" indent="0" algn="l">
              <a:buNone/>
              <a:defRPr sz="2000" baseline="0">
                <a:solidFill>
                  <a:schemeClr val="accent2"/>
                </a:solidFill>
              </a:defRPr>
            </a:lvl1pPr>
            <a:lvl2pPr marL="457212" indent="0" algn="ctr">
              <a:buNone/>
              <a:defRPr>
                <a:solidFill>
                  <a:schemeClr val="tx1">
                    <a:tint val="75000"/>
                  </a:schemeClr>
                </a:solidFill>
              </a:defRPr>
            </a:lvl2pPr>
            <a:lvl3pPr marL="914423" indent="0" algn="ctr">
              <a:buNone/>
              <a:defRPr>
                <a:solidFill>
                  <a:schemeClr val="tx1">
                    <a:tint val="75000"/>
                  </a:schemeClr>
                </a:solidFill>
              </a:defRPr>
            </a:lvl3pPr>
            <a:lvl4pPr marL="1371634" indent="0" algn="ctr">
              <a:buNone/>
              <a:defRPr>
                <a:solidFill>
                  <a:schemeClr val="tx1">
                    <a:tint val="75000"/>
                  </a:schemeClr>
                </a:solidFill>
              </a:defRPr>
            </a:lvl4pPr>
            <a:lvl5pPr marL="1828846" indent="0" algn="ctr">
              <a:buNone/>
              <a:defRPr>
                <a:solidFill>
                  <a:schemeClr val="tx1">
                    <a:tint val="75000"/>
                  </a:schemeClr>
                </a:solidFill>
              </a:defRPr>
            </a:lvl5pPr>
            <a:lvl6pPr marL="2286057" indent="0" algn="ctr">
              <a:buNone/>
              <a:defRPr>
                <a:solidFill>
                  <a:schemeClr val="tx1">
                    <a:tint val="75000"/>
                  </a:schemeClr>
                </a:solidFill>
              </a:defRPr>
            </a:lvl6pPr>
            <a:lvl7pPr marL="2743269" indent="0" algn="ctr">
              <a:buNone/>
              <a:defRPr>
                <a:solidFill>
                  <a:schemeClr val="tx1">
                    <a:tint val="75000"/>
                  </a:schemeClr>
                </a:solidFill>
              </a:defRPr>
            </a:lvl7pPr>
            <a:lvl8pPr marL="3200480" indent="0" algn="ctr">
              <a:buNone/>
              <a:defRPr>
                <a:solidFill>
                  <a:schemeClr val="tx1">
                    <a:tint val="75000"/>
                  </a:schemeClr>
                </a:solidFill>
              </a:defRPr>
            </a:lvl8pPr>
            <a:lvl9pPr marL="3657691" indent="0" algn="ctr">
              <a:buNone/>
              <a:defRPr>
                <a:solidFill>
                  <a:schemeClr val="tx1">
                    <a:tint val="75000"/>
                  </a:schemeClr>
                </a:solidFill>
              </a:defRPr>
            </a:lvl9pPr>
          </a:lstStyle>
          <a:p>
            <a:r>
              <a:rPr lang="en-US"/>
              <a:t>Subtitle</a:t>
            </a:r>
            <a:endParaRPr lang="en-NZ"/>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00294" y="522074"/>
            <a:ext cx="1867163" cy="452884"/>
          </a:xfrm>
          <a:prstGeom prst="rect">
            <a:avLst/>
          </a:prstGeom>
        </p:spPr>
      </p:pic>
      <p:cxnSp>
        <p:nvCxnSpPr>
          <p:cNvPr id="11" name="Straight Connector 10"/>
          <p:cNvCxnSpPr/>
          <p:nvPr userDrawn="1"/>
        </p:nvCxnSpPr>
        <p:spPr>
          <a:xfrm>
            <a:off x="581100" y="2193926"/>
            <a:ext cx="874380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7" name="Content Placeholder 16"/>
          <p:cNvSpPr>
            <a:spLocks noGrp="1"/>
          </p:cNvSpPr>
          <p:nvPr>
            <p:ph sz="quarter" idx="10" hasCustomPrompt="1"/>
          </p:nvPr>
        </p:nvSpPr>
        <p:spPr>
          <a:xfrm>
            <a:off x="565500" y="2964690"/>
            <a:ext cx="2523300" cy="262800"/>
          </a:xfrm>
        </p:spPr>
        <p:txBody>
          <a:bodyPr lIns="0" rIns="0">
            <a:noAutofit/>
          </a:bodyPr>
          <a:lstStyle>
            <a:lvl1pPr>
              <a:buFontTx/>
              <a:buNone/>
              <a:defRPr lang="en-US" sz="1700" kern="1200" baseline="0" dirty="0" smtClean="0">
                <a:solidFill>
                  <a:schemeClr val="accent2"/>
                </a:solidFill>
                <a:latin typeface="+mn-lt"/>
                <a:ea typeface="+mn-ea"/>
                <a:cs typeface="+mn-cs"/>
              </a:defRPr>
            </a:lvl1pPr>
            <a:lvl2pPr>
              <a:buFontTx/>
              <a:buNone/>
              <a:defRPr sz="1700" baseline="0">
                <a:solidFill>
                  <a:srgbClr val="5F655C"/>
                </a:solidFill>
              </a:defRPr>
            </a:lvl2pPr>
            <a:lvl3pPr>
              <a:buFontTx/>
              <a:buNone/>
              <a:defRPr sz="1700" baseline="0">
                <a:solidFill>
                  <a:srgbClr val="5F655C"/>
                </a:solidFill>
              </a:defRPr>
            </a:lvl3pPr>
            <a:lvl4pPr>
              <a:buFontTx/>
              <a:buNone/>
              <a:defRPr sz="1700" baseline="0">
                <a:solidFill>
                  <a:srgbClr val="5F655C"/>
                </a:solidFill>
              </a:defRPr>
            </a:lvl4pPr>
            <a:lvl5pPr>
              <a:buFontTx/>
              <a:buNone/>
              <a:defRPr sz="1700" baseline="0">
                <a:solidFill>
                  <a:srgbClr val="5F655C"/>
                </a:solidFill>
              </a:defRPr>
            </a:lvl5pPr>
          </a:lstStyle>
          <a:p>
            <a:pPr lvl="0"/>
            <a:r>
              <a:rPr lang="en-US"/>
              <a:t>Date</a:t>
            </a:r>
            <a:endParaRPr lang="en-NZ"/>
          </a:p>
        </p:txBody>
      </p:sp>
    </p:spTree>
    <p:extLst>
      <p:ext uri="{BB962C8B-B14F-4D97-AF65-F5344CB8AC3E}">
        <p14:creationId xmlns:p14="http://schemas.microsoft.com/office/powerpoint/2010/main" val="6002688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Title Slide 2">
    <p:spTree>
      <p:nvGrpSpPr>
        <p:cNvPr id="1" name=""/>
        <p:cNvGrpSpPr/>
        <p:nvPr/>
      </p:nvGrpSpPr>
      <p:grpSpPr>
        <a:xfrm>
          <a:off x="0" y="0"/>
          <a:ext cx="0" cy="0"/>
          <a:chOff x="0" y="0"/>
          <a:chExt cx="0" cy="0"/>
        </a:xfrm>
      </p:grpSpPr>
      <p:sp>
        <p:nvSpPr>
          <p:cNvPr id="7" name="Picture Placeholder 6"/>
          <p:cNvSpPr>
            <a:spLocks noGrp="1"/>
          </p:cNvSpPr>
          <p:nvPr>
            <p:ph type="pic" sz="quarter" idx="11" hasCustomPrompt="1"/>
          </p:nvPr>
        </p:nvSpPr>
        <p:spPr>
          <a:xfrm>
            <a:off x="4957079" y="2709332"/>
            <a:ext cx="2223000" cy="3877200"/>
          </a:xfrm>
          <a:solidFill>
            <a:schemeClr val="accent6"/>
          </a:solidFill>
          <a:ln>
            <a:noFill/>
          </a:ln>
        </p:spPr>
        <p:txBody>
          <a:bodyPr>
            <a:normAutofit/>
          </a:bodyPr>
          <a:lstStyle>
            <a:lvl1pPr>
              <a:defRPr sz="1050" baseline="0"/>
            </a:lvl1pPr>
          </a:lstStyle>
          <a:p>
            <a:r>
              <a:rPr lang="en-NZ"/>
              <a:t>Click icon to insert image</a:t>
            </a:r>
          </a:p>
        </p:txBody>
      </p:sp>
      <p:sp>
        <p:nvSpPr>
          <p:cNvPr id="2" name="Title 1"/>
          <p:cNvSpPr>
            <a:spLocks noGrp="1"/>
          </p:cNvSpPr>
          <p:nvPr>
            <p:ph type="ctrTitle" hasCustomPrompt="1"/>
          </p:nvPr>
        </p:nvSpPr>
        <p:spPr>
          <a:xfrm>
            <a:off x="565501" y="484290"/>
            <a:ext cx="6335120" cy="838362"/>
          </a:xfrm>
          <a:prstGeom prst="rect">
            <a:avLst/>
          </a:prstGeom>
        </p:spPr>
        <p:txBody>
          <a:bodyPr lIns="0" tIns="0" rIns="0" bIns="0" anchor="b" anchorCtr="0">
            <a:noAutofit/>
          </a:bodyPr>
          <a:lstStyle>
            <a:lvl1pPr algn="l">
              <a:lnSpc>
                <a:spcPct val="90000"/>
              </a:lnSpc>
              <a:defRPr sz="3600" b="0" baseline="0">
                <a:solidFill>
                  <a:schemeClr val="tx1"/>
                </a:solidFill>
              </a:defRPr>
            </a:lvl1pPr>
          </a:lstStyle>
          <a:p>
            <a:r>
              <a:rPr lang="en-US"/>
              <a:t>Title</a:t>
            </a:r>
            <a:endParaRPr lang="en-NZ"/>
          </a:p>
        </p:txBody>
      </p:sp>
      <p:sp>
        <p:nvSpPr>
          <p:cNvPr id="3" name="Subtitle 2"/>
          <p:cNvSpPr>
            <a:spLocks noGrp="1"/>
          </p:cNvSpPr>
          <p:nvPr>
            <p:ph type="subTitle" idx="1" hasCustomPrompt="1"/>
          </p:nvPr>
        </p:nvSpPr>
        <p:spPr>
          <a:xfrm>
            <a:off x="565500" y="1383310"/>
            <a:ext cx="8755771" cy="471411"/>
          </a:xfrm>
          <a:prstGeom prst="rect">
            <a:avLst/>
          </a:prstGeom>
        </p:spPr>
        <p:txBody>
          <a:bodyPr lIns="0" tIns="0" rIns="0" bIns="0" anchor="ctr" anchorCtr="0">
            <a:noAutofit/>
          </a:bodyPr>
          <a:lstStyle>
            <a:lvl1pPr marL="0" indent="0" algn="l">
              <a:buNone/>
              <a:defRPr sz="2000" baseline="0">
                <a:solidFill>
                  <a:schemeClr val="accent2"/>
                </a:solidFill>
              </a:defRPr>
            </a:lvl1pPr>
            <a:lvl2pPr marL="457212" indent="0" algn="ctr">
              <a:buNone/>
              <a:defRPr>
                <a:solidFill>
                  <a:schemeClr val="tx1">
                    <a:tint val="75000"/>
                  </a:schemeClr>
                </a:solidFill>
              </a:defRPr>
            </a:lvl2pPr>
            <a:lvl3pPr marL="914423" indent="0" algn="ctr">
              <a:buNone/>
              <a:defRPr>
                <a:solidFill>
                  <a:schemeClr val="tx1">
                    <a:tint val="75000"/>
                  </a:schemeClr>
                </a:solidFill>
              </a:defRPr>
            </a:lvl3pPr>
            <a:lvl4pPr marL="1371634" indent="0" algn="ctr">
              <a:buNone/>
              <a:defRPr>
                <a:solidFill>
                  <a:schemeClr val="tx1">
                    <a:tint val="75000"/>
                  </a:schemeClr>
                </a:solidFill>
              </a:defRPr>
            </a:lvl4pPr>
            <a:lvl5pPr marL="1828846" indent="0" algn="ctr">
              <a:buNone/>
              <a:defRPr>
                <a:solidFill>
                  <a:schemeClr val="tx1">
                    <a:tint val="75000"/>
                  </a:schemeClr>
                </a:solidFill>
              </a:defRPr>
            </a:lvl5pPr>
            <a:lvl6pPr marL="2286057" indent="0" algn="ctr">
              <a:buNone/>
              <a:defRPr>
                <a:solidFill>
                  <a:schemeClr val="tx1">
                    <a:tint val="75000"/>
                  </a:schemeClr>
                </a:solidFill>
              </a:defRPr>
            </a:lvl6pPr>
            <a:lvl7pPr marL="2743269" indent="0" algn="ctr">
              <a:buNone/>
              <a:defRPr>
                <a:solidFill>
                  <a:schemeClr val="tx1">
                    <a:tint val="75000"/>
                  </a:schemeClr>
                </a:solidFill>
              </a:defRPr>
            </a:lvl7pPr>
            <a:lvl8pPr marL="3200480" indent="0" algn="ctr">
              <a:buNone/>
              <a:defRPr>
                <a:solidFill>
                  <a:schemeClr val="tx1">
                    <a:tint val="75000"/>
                  </a:schemeClr>
                </a:solidFill>
              </a:defRPr>
            </a:lvl8pPr>
            <a:lvl9pPr marL="3657691" indent="0" algn="ctr">
              <a:buNone/>
              <a:defRPr>
                <a:solidFill>
                  <a:schemeClr val="tx1">
                    <a:tint val="75000"/>
                  </a:schemeClr>
                </a:solidFill>
              </a:defRPr>
            </a:lvl9pPr>
          </a:lstStyle>
          <a:p>
            <a:r>
              <a:rPr lang="en-US"/>
              <a:t>Subtitle</a:t>
            </a:r>
            <a:endParaRPr lang="en-NZ"/>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00294" y="522074"/>
            <a:ext cx="1867163" cy="452884"/>
          </a:xfrm>
          <a:prstGeom prst="rect">
            <a:avLst/>
          </a:prstGeom>
        </p:spPr>
      </p:pic>
      <p:cxnSp>
        <p:nvCxnSpPr>
          <p:cNvPr id="11" name="Straight Connector 10"/>
          <p:cNvCxnSpPr/>
          <p:nvPr userDrawn="1"/>
        </p:nvCxnSpPr>
        <p:spPr>
          <a:xfrm>
            <a:off x="581100" y="1352309"/>
            <a:ext cx="874380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7" name="Content Placeholder 16"/>
          <p:cNvSpPr>
            <a:spLocks noGrp="1"/>
          </p:cNvSpPr>
          <p:nvPr>
            <p:ph sz="quarter" idx="10" hasCustomPrompt="1"/>
          </p:nvPr>
        </p:nvSpPr>
        <p:spPr>
          <a:xfrm>
            <a:off x="565500" y="1890725"/>
            <a:ext cx="2523300" cy="262800"/>
          </a:xfrm>
        </p:spPr>
        <p:txBody>
          <a:bodyPr lIns="0" rIns="0">
            <a:noAutofit/>
          </a:bodyPr>
          <a:lstStyle>
            <a:lvl1pPr>
              <a:buFontTx/>
              <a:buNone/>
              <a:defRPr lang="en-US" sz="1700" kern="1200" baseline="0" dirty="0" smtClean="0">
                <a:solidFill>
                  <a:schemeClr val="accent2"/>
                </a:solidFill>
                <a:latin typeface="+mn-lt"/>
                <a:ea typeface="+mn-ea"/>
                <a:cs typeface="+mn-cs"/>
              </a:defRPr>
            </a:lvl1pPr>
            <a:lvl2pPr>
              <a:buFontTx/>
              <a:buNone/>
              <a:defRPr sz="1700" baseline="0">
                <a:solidFill>
                  <a:srgbClr val="5F655C"/>
                </a:solidFill>
              </a:defRPr>
            </a:lvl2pPr>
            <a:lvl3pPr>
              <a:buFontTx/>
              <a:buNone/>
              <a:defRPr sz="1700" baseline="0">
                <a:solidFill>
                  <a:srgbClr val="5F655C"/>
                </a:solidFill>
              </a:defRPr>
            </a:lvl3pPr>
            <a:lvl4pPr>
              <a:buFontTx/>
              <a:buNone/>
              <a:defRPr sz="1700" baseline="0">
                <a:solidFill>
                  <a:srgbClr val="5F655C"/>
                </a:solidFill>
              </a:defRPr>
            </a:lvl4pPr>
            <a:lvl5pPr>
              <a:buFontTx/>
              <a:buNone/>
              <a:defRPr sz="1700" baseline="0">
                <a:solidFill>
                  <a:srgbClr val="5F655C"/>
                </a:solidFill>
              </a:defRPr>
            </a:lvl5pPr>
          </a:lstStyle>
          <a:p>
            <a:pPr lvl="0"/>
            <a:r>
              <a:rPr lang="en-US"/>
              <a:t>Date</a:t>
            </a:r>
            <a:endParaRPr lang="en-NZ"/>
          </a:p>
        </p:txBody>
      </p:sp>
      <p:sp>
        <p:nvSpPr>
          <p:cNvPr id="12" name="Rectangle 11"/>
          <p:cNvSpPr/>
          <p:nvPr userDrawn="1"/>
        </p:nvSpPr>
        <p:spPr>
          <a:xfrm>
            <a:off x="581097" y="2709335"/>
            <a:ext cx="2223000" cy="3877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NZ" sz="1800"/>
          </a:p>
        </p:txBody>
      </p:sp>
      <p:sp>
        <p:nvSpPr>
          <p:cNvPr id="14" name="Rectangle 13"/>
          <p:cNvSpPr/>
          <p:nvPr userDrawn="1"/>
        </p:nvSpPr>
        <p:spPr>
          <a:xfrm>
            <a:off x="7145071" y="2709332"/>
            <a:ext cx="2176200" cy="3877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NZ" sz="1800"/>
          </a:p>
        </p:txBody>
      </p:sp>
      <p:sp>
        <p:nvSpPr>
          <p:cNvPr id="16" name="Rectangle 15"/>
          <p:cNvSpPr/>
          <p:nvPr userDrawn="1"/>
        </p:nvSpPr>
        <p:spPr>
          <a:xfrm>
            <a:off x="2769088" y="2709336"/>
            <a:ext cx="2223000" cy="387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NZ" sz="1800"/>
          </a:p>
        </p:txBody>
      </p:sp>
    </p:spTree>
    <p:extLst>
      <p:ext uri="{BB962C8B-B14F-4D97-AF65-F5344CB8AC3E}">
        <p14:creationId xmlns:p14="http://schemas.microsoft.com/office/powerpoint/2010/main" val="4978643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ext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NZ"/>
          </a:p>
        </p:txBody>
      </p:sp>
      <p:sp>
        <p:nvSpPr>
          <p:cNvPr id="3" name="Footer Placeholder 2"/>
          <p:cNvSpPr>
            <a:spLocks noGrp="1"/>
          </p:cNvSpPr>
          <p:nvPr>
            <p:ph type="ftr" sz="quarter" idx="10"/>
          </p:nvPr>
        </p:nvSpPr>
        <p:spPr/>
        <p:txBody>
          <a:bodyPr/>
          <a:lstStyle/>
          <a:p>
            <a:r>
              <a:rPr lang="en-NZ"/>
              <a:t>www.think</a:t>
            </a:r>
            <a:r>
              <a:rPr lang="en-NZ">
                <a:solidFill>
                  <a:schemeClr val="accent1"/>
                </a:solidFill>
              </a:rPr>
              <a:t>Sapere</a:t>
            </a:r>
            <a:r>
              <a:rPr lang="en-NZ"/>
              <a:t>.com</a:t>
            </a:r>
          </a:p>
        </p:txBody>
      </p:sp>
      <p:sp>
        <p:nvSpPr>
          <p:cNvPr id="4" name="Slide Number Placeholder 3"/>
          <p:cNvSpPr>
            <a:spLocks noGrp="1"/>
          </p:cNvSpPr>
          <p:nvPr>
            <p:ph type="sldNum" sz="quarter" idx="11"/>
          </p:nvPr>
        </p:nvSpPr>
        <p:spPr/>
        <p:txBody>
          <a:bodyPr/>
          <a:lstStyle/>
          <a:p>
            <a:fld id="{326829A1-67CC-4B5E-AF1E-9267DC8755FD}" type="slidenum">
              <a:rPr lang="en-NZ" smtClean="0"/>
              <a:pPr/>
              <a:t>‹#›</a:t>
            </a:fld>
            <a:endParaRPr lang="en-NZ"/>
          </a:p>
        </p:txBody>
      </p:sp>
      <p:sp>
        <p:nvSpPr>
          <p:cNvPr id="8" name="Text Placeholder 7"/>
          <p:cNvSpPr>
            <a:spLocks noGrp="1"/>
          </p:cNvSpPr>
          <p:nvPr>
            <p:ph type="body" sz="quarter" idx="12"/>
          </p:nvPr>
        </p:nvSpPr>
        <p:spPr>
          <a:xfrm>
            <a:off x="529696" y="1619821"/>
            <a:ext cx="8915400" cy="473653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NZ"/>
          </a:p>
        </p:txBody>
      </p:sp>
    </p:spTree>
    <p:extLst>
      <p:ext uri="{BB962C8B-B14F-4D97-AF65-F5344CB8AC3E}">
        <p14:creationId xmlns:p14="http://schemas.microsoft.com/office/powerpoint/2010/main" val="27117787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wo Column Text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NZ"/>
          </a:p>
        </p:txBody>
      </p:sp>
      <p:sp>
        <p:nvSpPr>
          <p:cNvPr id="3" name="Footer Placeholder 2"/>
          <p:cNvSpPr>
            <a:spLocks noGrp="1"/>
          </p:cNvSpPr>
          <p:nvPr>
            <p:ph type="ftr" sz="quarter" idx="10"/>
          </p:nvPr>
        </p:nvSpPr>
        <p:spPr/>
        <p:txBody>
          <a:bodyPr/>
          <a:lstStyle/>
          <a:p>
            <a:r>
              <a:rPr lang="en-NZ"/>
              <a:t>www.think</a:t>
            </a:r>
            <a:r>
              <a:rPr lang="en-NZ">
                <a:solidFill>
                  <a:schemeClr val="accent1"/>
                </a:solidFill>
              </a:rPr>
              <a:t>Sapere</a:t>
            </a:r>
            <a:r>
              <a:rPr lang="en-NZ"/>
              <a:t>.com</a:t>
            </a:r>
          </a:p>
        </p:txBody>
      </p:sp>
      <p:sp>
        <p:nvSpPr>
          <p:cNvPr id="4" name="Slide Number Placeholder 3"/>
          <p:cNvSpPr>
            <a:spLocks noGrp="1"/>
          </p:cNvSpPr>
          <p:nvPr>
            <p:ph type="sldNum" sz="quarter" idx="11"/>
          </p:nvPr>
        </p:nvSpPr>
        <p:spPr/>
        <p:txBody>
          <a:bodyPr/>
          <a:lstStyle/>
          <a:p>
            <a:fld id="{326829A1-67CC-4B5E-AF1E-9267DC8755FD}" type="slidenum">
              <a:rPr lang="en-NZ" smtClean="0"/>
              <a:pPr/>
              <a:t>‹#›</a:t>
            </a:fld>
            <a:endParaRPr lang="en-NZ"/>
          </a:p>
        </p:txBody>
      </p:sp>
      <p:sp>
        <p:nvSpPr>
          <p:cNvPr id="8" name="Text Placeholder 7"/>
          <p:cNvSpPr>
            <a:spLocks noGrp="1"/>
          </p:cNvSpPr>
          <p:nvPr>
            <p:ph type="body" sz="quarter" idx="12"/>
          </p:nvPr>
        </p:nvSpPr>
        <p:spPr>
          <a:xfrm>
            <a:off x="529696" y="1619821"/>
            <a:ext cx="4247011" cy="473653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Text Placeholder 7"/>
          <p:cNvSpPr>
            <a:spLocks noGrp="1"/>
          </p:cNvSpPr>
          <p:nvPr>
            <p:ph type="body" sz="quarter" idx="13"/>
          </p:nvPr>
        </p:nvSpPr>
        <p:spPr>
          <a:xfrm>
            <a:off x="5197268" y="1619820"/>
            <a:ext cx="4247011" cy="473653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NZ"/>
          </a:p>
        </p:txBody>
      </p:sp>
    </p:spTree>
    <p:extLst>
      <p:ext uri="{BB962C8B-B14F-4D97-AF65-F5344CB8AC3E}">
        <p14:creationId xmlns:p14="http://schemas.microsoft.com/office/powerpoint/2010/main" val="1170023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wo Column Content Slide">
    <p:spTree>
      <p:nvGrpSpPr>
        <p:cNvPr id="1" name=""/>
        <p:cNvGrpSpPr/>
        <p:nvPr/>
      </p:nvGrpSpPr>
      <p:grpSpPr>
        <a:xfrm>
          <a:off x="0" y="0"/>
          <a:ext cx="0" cy="0"/>
          <a:chOff x="0" y="0"/>
          <a:chExt cx="0" cy="0"/>
        </a:xfrm>
      </p:grpSpPr>
      <p:sp>
        <p:nvSpPr>
          <p:cNvPr id="7" name="Content Placeholder 6"/>
          <p:cNvSpPr>
            <a:spLocks noGrp="1"/>
          </p:cNvSpPr>
          <p:nvPr>
            <p:ph sz="quarter" idx="14"/>
          </p:nvPr>
        </p:nvSpPr>
        <p:spPr>
          <a:xfrm>
            <a:off x="529696" y="1619250"/>
            <a:ext cx="4246166" cy="47371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10" name="Content Placeholder 9"/>
          <p:cNvSpPr>
            <a:spLocks noGrp="1"/>
          </p:cNvSpPr>
          <p:nvPr>
            <p:ph sz="quarter" idx="15"/>
          </p:nvPr>
        </p:nvSpPr>
        <p:spPr>
          <a:xfrm>
            <a:off x="5197211" y="1619250"/>
            <a:ext cx="4247885" cy="47371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2" name="Title 1"/>
          <p:cNvSpPr>
            <a:spLocks noGrp="1"/>
          </p:cNvSpPr>
          <p:nvPr>
            <p:ph type="title"/>
          </p:nvPr>
        </p:nvSpPr>
        <p:spPr/>
        <p:txBody>
          <a:bodyPr/>
          <a:lstStyle/>
          <a:p>
            <a:r>
              <a:rPr lang="en-US"/>
              <a:t>Click to edit Master title style</a:t>
            </a:r>
            <a:endParaRPr lang="en-NZ"/>
          </a:p>
        </p:txBody>
      </p:sp>
      <p:sp>
        <p:nvSpPr>
          <p:cNvPr id="3" name="Footer Placeholder 2"/>
          <p:cNvSpPr>
            <a:spLocks noGrp="1"/>
          </p:cNvSpPr>
          <p:nvPr>
            <p:ph type="ftr" sz="quarter" idx="10"/>
          </p:nvPr>
        </p:nvSpPr>
        <p:spPr/>
        <p:txBody>
          <a:bodyPr/>
          <a:lstStyle/>
          <a:p>
            <a:r>
              <a:rPr lang="en-NZ"/>
              <a:t>www.think</a:t>
            </a:r>
            <a:r>
              <a:rPr lang="en-NZ">
                <a:solidFill>
                  <a:schemeClr val="accent1"/>
                </a:solidFill>
              </a:rPr>
              <a:t>Sapere</a:t>
            </a:r>
            <a:r>
              <a:rPr lang="en-NZ"/>
              <a:t>.com</a:t>
            </a:r>
          </a:p>
        </p:txBody>
      </p:sp>
      <p:sp>
        <p:nvSpPr>
          <p:cNvPr id="4" name="Slide Number Placeholder 3"/>
          <p:cNvSpPr>
            <a:spLocks noGrp="1"/>
          </p:cNvSpPr>
          <p:nvPr>
            <p:ph type="sldNum" sz="quarter" idx="11"/>
          </p:nvPr>
        </p:nvSpPr>
        <p:spPr/>
        <p:txBody>
          <a:bodyPr/>
          <a:lstStyle/>
          <a:p>
            <a:fld id="{326829A1-67CC-4B5E-AF1E-9267DC8755FD}" type="slidenum">
              <a:rPr lang="en-NZ" smtClean="0"/>
              <a:pPr/>
              <a:t>‹#›</a:t>
            </a:fld>
            <a:endParaRPr lang="en-NZ"/>
          </a:p>
        </p:txBody>
      </p:sp>
    </p:spTree>
    <p:extLst>
      <p:ext uri="{BB962C8B-B14F-4D97-AF65-F5344CB8AC3E}">
        <p14:creationId xmlns:p14="http://schemas.microsoft.com/office/powerpoint/2010/main" val="34303070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ntent Slide">
    <p:spTree>
      <p:nvGrpSpPr>
        <p:cNvPr id="1" name=""/>
        <p:cNvGrpSpPr/>
        <p:nvPr/>
      </p:nvGrpSpPr>
      <p:grpSpPr>
        <a:xfrm>
          <a:off x="0" y="0"/>
          <a:ext cx="0" cy="0"/>
          <a:chOff x="0" y="0"/>
          <a:chExt cx="0" cy="0"/>
        </a:xfrm>
      </p:grpSpPr>
      <p:sp>
        <p:nvSpPr>
          <p:cNvPr id="6" name="Content Placeholder 5"/>
          <p:cNvSpPr>
            <a:spLocks noGrp="1"/>
          </p:cNvSpPr>
          <p:nvPr>
            <p:ph sz="quarter" idx="13"/>
          </p:nvPr>
        </p:nvSpPr>
        <p:spPr>
          <a:xfrm>
            <a:off x="529696" y="1619250"/>
            <a:ext cx="8915400" cy="47371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2" name="Title 1"/>
          <p:cNvSpPr>
            <a:spLocks noGrp="1"/>
          </p:cNvSpPr>
          <p:nvPr>
            <p:ph type="title"/>
          </p:nvPr>
        </p:nvSpPr>
        <p:spPr/>
        <p:txBody>
          <a:bodyPr/>
          <a:lstStyle/>
          <a:p>
            <a:r>
              <a:rPr lang="en-US"/>
              <a:t>Click to edit Master title style</a:t>
            </a:r>
            <a:endParaRPr lang="en-NZ"/>
          </a:p>
        </p:txBody>
      </p:sp>
      <p:sp>
        <p:nvSpPr>
          <p:cNvPr id="3" name="Footer Placeholder 2"/>
          <p:cNvSpPr>
            <a:spLocks noGrp="1"/>
          </p:cNvSpPr>
          <p:nvPr>
            <p:ph type="ftr" sz="quarter" idx="10"/>
          </p:nvPr>
        </p:nvSpPr>
        <p:spPr/>
        <p:txBody>
          <a:bodyPr/>
          <a:lstStyle/>
          <a:p>
            <a:r>
              <a:rPr lang="en-NZ"/>
              <a:t>www.think</a:t>
            </a:r>
            <a:r>
              <a:rPr lang="en-NZ">
                <a:solidFill>
                  <a:schemeClr val="accent1"/>
                </a:solidFill>
              </a:rPr>
              <a:t>Sapere</a:t>
            </a:r>
            <a:r>
              <a:rPr lang="en-NZ"/>
              <a:t>.com</a:t>
            </a:r>
          </a:p>
        </p:txBody>
      </p:sp>
      <p:sp>
        <p:nvSpPr>
          <p:cNvPr id="4" name="Slide Number Placeholder 3"/>
          <p:cNvSpPr>
            <a:spLocks noGrp="1"/>
          </p:cNvSpPr>
          <p:nvPr>
            <p:ph type="sldNum" sz="quarter" idx="11"/>
          </p:nvPr>
        </p:nvSpPr>
        <p:spPr/>
        <p:txBody>
          <a:bodyPr/>
          <a:lstStyle/>
          <a:p>
            <a:fld id="{326829A1-67CC-4B5E-AF1E-9267DC8755FD}" type="slidenum">
              <a:rPr lang="en-NZ" smtClean="0"/>
              <a:pPr/>
              <a:t>‹#›</a:t>
            </a:fld>
            <a:endParaRPr lang="en-NZ"/>
          </a:p>
        </p:txBody>
      </p:sp>
    </p:spTree>
    <p:extLst>
      <p:ext uri="{BB962C8B-B14F-4D97-AF65-F5344CB8AC3E}">
        <p14:creationId xmlns:p14="http://schemas.microsoft.com/office/powerpoint/2010/main" val="2259775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wo Column Text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NZ"/>
          </a:p>
        </p:txBody>
      </p:sp>
      <p:sp>
        <p:nvSpPr>
          <p:cNvPr id="3" name="Footer Placeholder 2"/>
          <p:cNvSpPr>
            <a:spLocks noGrp="1"/>
          </p:cNvSpPr>
          <p:nvPr>
            <p:ph type="ftr" sz="quarter" idx="10"/>
          </p:nvPr>
        </p:nvSpPr>
        <p:spPr/>
        <p:txBody>
          <a:bodyPr/>
          <a:lstStyle/>
          <a:p>
            <a:r>
              <a:rPr lang="en-NZ"/>
              <a:t>www.think</a:t>
            </a:r>
            <a:r>
              <a:rPr lang="en-NZ">
                <a:solidFill>
                  <a:schemeClr val="accent1"/>
                </a:solidFill>
              </a:rPr>
              <a:t>Sapere</a:t>
            </a:r>
            <a:r>
              <a:rPr lang="en-NZ"/>
              <a:t>.com</a:t>
            </a:r>
          </a:p>
        </p:txBody>
      </p:sp>
      <p:sp>
        <p:nvSpPr>
          <p:cNvPr id="4" name="Slide Number Placeholder 3"/>
          <p:cNvSpPr>
            <a:spLocks noGrp="1"/>
          </p:cNvSpPr>
          <p:nvPr>
            <p:ph type="sldNum" sz="quarter" idx="11"/>
          </p:nvPr>
        </p:nvSpPr>
        <p:spPr/>
        <p:txBody>
          <a:bodyPr/>
          <a:lstStyle/>
          <a:p>
            <a:fld id="{326829A1-67CC-4B5E-AF1E-9267DC8755FD}" type="slidenum">
              <a:rPr lang="en-NZ" smtClean="0"/>
              <a:pPr/>
              <a:t>‹#›</a:t>
            </a:fld>
            <a:endParaRPr lang="en-NZ"/>
          </a:p>
        </p:txBody>
      </p:sp>
      <p:sp>
        <p:nvSpPr>
          <p:cNvPr id="8" name="Text Placeholder 7"/>
          <p:cNvSpPr>
            <a:spLocks noGrp="1"/>
          </p:cNvSpPr>
          <p:nvPr>
            <p:ph type="body" sz="quarter" idx="12" hasCustomPrompt="1"/>
          </p:nvPr>
        </p:nvSpPr>
        <p:spPr>
          <a:xfrm>
            <a:off x="529696" y="1619821"/>
            <a:ext cx="4247011" cy="4736535"/>
          </a:xfrm>
        </p:spPr>
        <p:txBody>
          <a:bodyPr/>
          <a:lstStyle>
            <a:lvl1pPr>
              <a:defRPr/>
            </a:lvl1pPr>
            <a:lvl2pPr>
              <a:spcBef>
                <a:spcPts val="1000"/>
              </a:spcBef>
              <a:buClr>
                <a:schemeClr val="accent1"/>
              </a:buClr>
              <a:defRPr/>
            </a:lvl2pPr>
            <a:lvl3pPr>
              <a:buClrTx/>
              <a:defRPr/>
            </a:lvl3pPr>
            <a:lvl4pPr>
              <a:buClrTx/>
              <a:defRPr/>
            </a:lvl4pPr>
            <a:lvl5pPr>
              <a:buClrTx/>
              <a:defRPr/>
            </a:lvl5pPr>
          </a:lstStyle>
          <a:p>
            <a:pPr lvl="0"/>
            <a:r>
              <a:rPr lang="en-US"/>
              <a:t>Highlight text and press tab to change bullet style.</a:t>
            </a:r>
          </a:p>
          <a:p>
            <a:pPr lvl="1"/>
            <a:r>
              <a:rPr lang="en-US"/>
              <a:t>Second level</a:t>
            </a:r>
          </a:p>
          <a:p>
            <a:pPr lvl="2"/>
            <a:r>
              <a:rPr lang="en-US"/>
              <a:t>Third level</a:t>
            </a:r>
          </a:p>
          <a:p>
            <a:pPr lvl="3"/>
            <a:r>
              <a:rPr lang="en-US"/>
              <a:t>Fourth level</a:t>
            </a:r>
          </a:p>
          <a:p>
            <a:pPr lvl="4"/>
            <a:r>
              <a:rPr lang="en-US"/>
              <a:t>Fifth level</a:t>
            </a:r>
            <a:endParaRPr lang="en-NZ"/>
          </a:p>
        </p:txBody>
      </p:sp>
      <p:sp>
        <p:nvSpPr>
          <p:cNvPr id="6" name="Text Placeholder 7"/>
          <p:cNvSpPr>
            <a:spLocks noGrp="1"/>
          </p:cNvSpPr>
          <p:nvPr>
            <p:ph type="body" sz="quarter" idx="13" hasCustomPrompt="1"/>
          </p:nvPr>
        </p:nvSpPr>
        <p:spPr>
          <a:xfrm>
            <a:off x="5197268" y="1619820"/>
            <a:ext cx="4247011" cy="4736535"/>
          </a:xfrm>
        </p:spPr>
        <p:txBody>
          <a:bodyPr/>
          <a:lstStyle>
            <a:lvl1pPr>
              <a:defRPr/>
            </a:lvl1pPr>
            <a:lvl2pPr>
              <a:spcBef>
                <a:spcPts val="1000"/>
              </a:spcBef>
              <a:buClr>
                <a:schemeClr val="accent1"/>
              </a:buClr>
              <a:defRPr/>
            </a:lvl2pPr>
            <a:lvl3pPr>
              <a:buClrTx/>
              <a:defRPr/>
            </a:lvl3pPr>
            <a:lvl4pPr>
              <a:buClrTx/>
              <a:defRPr/>
            </a:lvl4pPr>
            <a:lvl5pPr>
              <a:buClrTx/>
              <a:defRPr/>
            </a:lvl5pPr>
          </a:lstStyle>
          <a:p>
            <a:pPr lvl="0"/>
            <a:r>
              <a:rPr lang="en-US"/>
              <a:t>Highlight text and press tab to change bullet style.</a:t>
            </a:r>
          </a:p>
          <a:p>
            <a:pPr lvl="1"/>
            <a:r>
              <a:rPr lang="en-US"/>
              <a:t>Second level</a:t>
            </a:r>
          </a:p>
          <a:p>
            <a:pPr lvl="2"/>
            <a:r>
              <a:rPr lang="en-US"/>
              <a:t>Third level</a:t>
            </a:r>
          </a:p>
          <a:p>
            <a:pPr lvl="3"/>
            <a:r>
              <a:rPr lang="en-US"/>
              <a:t>Fourth level</a:t>
            </a:r>
          </a:p>
          <a:p>
            <a:pPr lvl="4"/>
            <a:r>
              <a:rPr lang="en-US"/>
              <a:t>Fifth level</a:t>
            </a:r>
            <a:endParaRPr lang="en-NZ"/>
          </a:p>
        </p:txBody>
      </p:sp>
    </p:spTree>
    <p:extLst>
      <p:ext uri="{BB962C8B-B14F-4D97-AF65-F5344CB8AC3E}">
        <p14:creationId xmlns:p14="http://schemas.microsoft.com/office/powerpoint/2010/main" val="113280445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Bullet List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NZ"/>
          </a:p>
        </p:txBody>
      </p:sp>
      <p:sp>
        <p:nvSpPr>
          <p:cNvPr id="3" name="Footer Placeholder 2"/>
          <p:cNvSpPr>
            <a:spLocks noGrp="1"/>
          </p:cNvSpPr>
          <p:nvPr>
            <p:ph type="ftr" sz="quarter" idx="10"/>
          </p:nvPr>
        </p:nvSpPr>
        <p:spPr/>
        <p:txBody>
          <a:bodyPr/>
          <a:lstStyle/>
          <a:p>
            <a:r>
              <a:rPr lang="en-NZ"/>
              <a:t>www.think</a:t>
            </a:r>
            <a:r>
              <a:rPr lang="en-NZ">
                <a:solidFill>
                  <a:schemeClr val="accent1"/>
                </a:solidFill>
              </a:rPr>
              <a:t>Sapere</a:t>
            </a:r>
            <a:r>
              <a:rPr lang="en-NZ"/>
              <a:t>.com</a:t>
            </a:r>
          </a:p>
        </p:txBody>
      </p:sp>
      <p:sp>
        <p:nvSpPr>
          <p:cNvPr id="4" name="Slide Number Placeholder 3"/>
          <p:cNvSpPr>
            <a:spLocks noGrp="1"/>
          </p:cNvSpPr>
          <p:nvPr>
            <p:ph type="sldNum" sz="quarter" idx="11"/>
          </p:nvPr>
        </p:nvSpPr>
        <p:spPr/>
        <p:txBody>
          <a:bodyPr/>
          <a:lstStyle/>
          <a:p>
            <a:fld id="{326829A1-67CC-4B5E-AF1E-9267DC8755FD}" type="slidenum">
              <a:rPr lang="en-NZ" smtClean="0"/>
              <a:pPr/>
              <a:t>‹#›</a:t>
            </a:fld>
            <a:endParaRPr lang="en-NZ"/>
          </a:p>
        </p:txBody>
      </p:sp>
      <p:sp>
        <p:nvSpPr>
          <p:cNvPr id="7" name="Text Placeholder 6"/>
          <p:cNvSpPr>
            <a:spLocks noGrp="1"/>
          </p:cNvSpPr>
          <p:nvPr>
            <p:ph type="body" sz="quarter" idx="13"/>
          </p:nvPr>
        </p:nvSpPr>
        <p:spPr>
          <a:xfrm>
            <a:off x="529696" y="1627188"/>
            <a:ext cx="8915400" cy="4729163"/>
          </a:xfrm>
        </p:spPr>
        <p:txBody>
          <a:bodyPr/>
          <a:lstStyle>
            <a:lvl1pPr marL="342908" indent="-342908">
              <a:buClr>
                <a:schemeClr val="accent1"/>
              </a:buClr>
              <a:buFont typeface="Arial" panose="020B0604020202020204" pitchFamily="34" charset="0"/>
              <a:buChar char="•"/>
              <a:defRPr/>
            </a:lvl1pPr>
            <a:lvl2pPr marL="720743" indent="-342908">
              <a:defRPr/>
            </a:lvl2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NZ"/>
          </a:p>
        </p:txBody>
      </p:sp>
    </p:spTree>
    <p:extLst>
      <p:ext uri="{BB962C8B-B14F-4D97-AF65-F5344CB8AC3E}">
        <p14:creationId xmlns:p14="http://schemas.microsoft.com/office/powerpoint/2010/main" val="220341849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hart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NZ"/>
          </a:p>
        </p:txBody>
      </p:sp>
      <p:sp>
        <p:nvSpPr>
          <p:cNvPr id="3" name="Footer Placeholder 2"/>
          <p:cNvSpPr>
            <a:spLocks noGrp="1"/>
          </p:cNvSpPr>
          <p:nvPr>
            <p:ph type="ftr" sz="quarter" idx="10"/>
          </p:nvPr>
        </p:nvSpPr>
        <p:spPr/>
        <p:txBody>
          <a:bodyPr/>
          <a:lstStyle/>
          <a:p>
            <a:r>
              <a:rPr lang="en-NZ"/>
              <a:t>www.think</a:t>
            </a:r>
            <a:r>
              <a:rPr lang="en-NZ">
                <a:solidFill>
                  <a:schemeClr val="accent1"/>
                </a:solidFill>
              </a:rPr>
              <a:t>Sapere</a:t>
            </a:r>
            <a:r>
              <a:rPr lang="en-NZ"/>
              <a:t>.com</a:t>
            </a:r>
          </a:p>
        </p:txBody>
      </p:sp>
      <p:sp>
        <p:nvSpPr>
          <p:cNvPr id="4" name="Slide Number Placeholder 3"/>
          <p:cNvSpPr>
            <a:spLocks noGrp="1"/>
          </p:cNvSpPr>
          <p:nvPr>
            <p:ph type="sldNum" sz="quarter" idx="11"/>
          </p:nvPr>
        </p:nvSpPr>
        <p:spPr/>
        <p:txBody>
          <a:bodyPr/>
          <a:lstStyle/>
          <a:p>
            <a:fld id="{326829A1-67CC-4B5E-AF1E-9267DC8755FD}" type="slidenum">
              <a:rPr lang="en-NZ" smtClean="0"/>
              <a:pPr/>
              <a:t>‹#›</a:t>
            </a:fld>
            <a:endParaRPr lang="en-NZ"/>
          </a:p>
        </p:txBody>
      </p:sp>
      <p:sp>
        <p:nvSpPr>
          <p:cNvPr id="6" name="Chart Placeholder 5"/>
          <p:cNvSpPr>
            <a:spLocks noGrp="1"/>
          </p:cNvSpPr>
          <p:nvPr>
            <p:ph type="chart" sz="quarter" idx="12" hasCustomPrompt="1"/>
          </p:nvPr>
        </p:nvSpPr>
        <p:spPr>
          <a:xfrm>
            <a:off x="529696" y="1875296"/>
            <a:ext cx="8915400" cy="4161295"/>
          </a:xfrm>
        </p:spPr>
        <p:txBody>
          <a:bodyPr/>
          <a:lstStyle>
            <a:lvl1pPr>
              <a:defRPr/>
            </a:lvl1pPr>
          </a:lstStyle>
          <a:p>
            <a:r>
              <a:rPr lang="en-NZ"/>
              <a:t>Click icon to insert chart</a:t>
            </a:r>
          </a:p>
        </p:txBody>
      </p:sp>
    </p:spTree>
    <p:extLst>
      <p:ext uri="{BB962C8B-B14F-4D97-AF65-F5344CB8AC3E}">
        <p14:creationId xmlns:p14="http://schemas.microsoft.com/office/powerpoint/2010/main" val="178532166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able Slide">
    <p:spTree>
      <p:nvGrpSpPr>
        <p:cNvPr id="1" name=""/>
        <p:cNvGrpSpPr/>
        <p:nvPr/>
      </p:nvGrpSpPr>
      <p:grpSpPr>
        <a:xfrm>
          <a:off x="0" y="0"/>
          <a:ext cx="0" cy="0"/>
          <a:chOff x="0" y="0"/>
          <a:chExt cx="0" cy="0"/>
        </a:xfrm>
      </p:grpSpPr>
      <p:sp>
        <p:nvSpPr>
          <p:cNvPr id="7" name="Table Placeholder 6"/>
          <p:cNvSpPr>
            <a:spLocks noGrp="1"/>
          </p:cNvSpPr>
          <p:nvPr>
            <p:ph type="tbl" sz="quarter" idx="13" hasCustomPrompt="1"/>
          </p:nvPr>
        </p:nvSpPr>
        <p:spPr>
          <a:xfrm>
            <a:off x="529696" y="1874839"/>
            <a:ext cx="8915400" cy="4162425"/>
          </a:xfrm>
        </p:spPr>
        <p:txBody>
          <a:bodyPr/>
          <a:lstStyle>
            <a:lvl1pPr>
              <a:defRPr baseline="0"/>
            </a:lvl1pPr>
          </a:lstStyle>
          <a:p>
            <a:r>
              <a:rPr lang="en-NZ"/>
              <a:t>Click icon to insert table</a:t>
            </a:r>
          </a:p>
        </p:txBody>
      </p:sp>
      <p:sp>
        <p:nvSpPr>
          <p:cNvPr id="2" name="Title 1"/>
          <p:cNvSpPr>
            <a:spLocks noGrp="1"/>
          </p:cNvSpPr>
          <p:nvPr>
            <p:ph type="title"/>
          </p:nvPr>
        </p:nvSpPr>
        <p:spPr/>
        <p:txBody>
          <a:bodyPr/>
          <a:lstStyle/>
          <a:p>
            <a:r>
              <a:rPr lang="en-US"/>
              <a:t>Click to edit Master title style</a:t>
            </a:r>
            <a:endParaRPr lang="en-NZ"/>
          </a:p>
        </p:txBody>
      </p:sp>
      <p:sp>
        <p:nvSpPr>
          <p:cNvPr id="3" name="Footer Placeholder 2"/>
          <p:cNvSpPr>
            <a:spLocks noGrp="1"/>
          </p:cNvSpPr>
          <p:nvPr>
            <p:ph type="ftr" sz="quarter" idx="10"/>
          </p:nvPr>
        </p:nvSpPr>
        <p:spPr/>
        <p:txBody>
          <a:bodyPr/>
          <a:lstStyle/>
          <a:p>
            <a:r>
              <a:rPr lang="en-NZ"/>
              <a:t>www.think</a:t>
            </a:r>
            <a:r>
              <a:rPr lang="en-NZ">
                <a:solidFill>
                  <a:schemeClr val="accent1"/>
                </a:solidFill>
              </a:rPr>
              <a:t>Sapere</a:t>
            </a:r>
            <a:r>
              <a:rPr lang="en-NZ"/>
              <a:t>.com</a:t>
            </a:r>
          </a:p>
        </p:txBody>
      </p:sp>
      <p:sp>
        <p:nvSpPr>
          <p:cNvPr id="4" name="Slide Number Placeholder 3"/>
          <p:cNvSpPr>
            <a:spLocks noGrp="1"/>
          </p:cNvSpPr>
          <p:nvPr>
            <p:ph type="sldNum" sz="quarter" idx="11"/>
          </p:nvPr>
        </p:nvSpPr>
        <p:spPr/>
        <p:txBody>
          <a:bodyPr/>
          <a:lstStyle/>
          <a:p>
            <a:fld id="{326829A1-67CC-4B5E-AF1E-9267DC8755FD}" type="slidenum">
              <a:rPr lang="en-NZ" smtClean="0"/>
              <a:pPr/>
              <a:t>‹#›</a:t>
            </a:fld>
            <a:endParaRPr lang="en-NZ"/>
          </a:p>
        </p:txBody>
      </p:sp>
    </p:spTree>
    <p:extLst>
      <p:ext uri="{BB962C8B-B14F-4D97-AF65-F5344CB8AC3E}">
        <p14:creationId xmlns:p14="http://schemas.microsoft.com/office/powerpoint/2010/main" val="421158299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Heading Only Slid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a:t>Heading</a:t>
            </a:r>
            <a:endParaRPr lang="en-NZ"/>
          </a:p>
        </p:txBody>
      </p:sp>
      <p:sp>
        <p:nvSpPr>
          <p:cNvPr id="3" name="Footer Placeholder 2"/>
          <p:cNvSpPr>
            <a:spLocks noGrp="1"/>
          </p:cNvSpPr>
          <p:nvPr>
            <p:ph type="ftr" sz="quarter" idx="10"/>
          </p:nvPr>
        </p:nvSpPr>
        <p:spPr/>
        <p:txBody>
          <a:bodyPr/>
          <a:lstStyle/>
          <a:p>
            <a:r>
              <a:rPr lang="en-NZ"/>
              <a:t>www.think</a:t>
            </a:r>
            <a:r>
              <a:rPr lang="en-NZ">
                <a:solidFill>
                  <a:schemeClr val="accent1"/>
                </a:solidFill>
              </a:rPr>
              <a:t>Sapere</a:t>
            </a:r>
            <a:r>
              <a:rPr lang="en-NZ"/>
              <a:t>.com</a:t>
            </a:r>
          </a:p>
        </p:txBody>
      </p:sp>
      <p:sp>
        <p:nvSpPr>
          <p:cNvPr id="4" name="Slide Number Placeholder 3"/>
          <p:cNvSpPr>
            <a:spLocks noGrp="1"/>
          </p:cNvSpPr>
          <p:nvPr>
            <p:ph type="sldNum" sz="quarter" idx="11"/>
          </p:nvPr>
        </p:nvSpPr>
        <p:spPr/>
        <p:txBody>
          <a:bodyPr/>
          <a:lstStyle/>
          <a:p>
            <a:fld id="{326829A1-67CC-4B5E-AF1E-9267DC8755FD}" type="slidenum">
              <a:rPr lang="en-NZ" smtClean="0"/>
              <a:pPr/>
              <a:t>‹#›</a:t>
            </a:fld>
            <a:endParaRPr lang="en-NZ"/>
          </a:p>
        </p:txBody>
      </p:sp>
    </p:spTree>
    <p:extLst>
      <p:ext uri="{BB962C8B-B14F-4D97-AF65-F5344CB8AC3E}">
        <p14:creationId xmlns:p14="http://schemas.microsoft.com/office/powerpoint/2010/main" val="341206748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NZ"/>
              <a:t>www.think</a:t>
            </a:r>
            <a:r>
              <a:rPr lang="en-NZ">
                <a:solidFill>
                  <a:schemeClr val="accent1"/>
                </a:solidFill>
              </a:rPr>
              <a:t>Sapere</a:t>
            </a:r>
            <a:r>
              <a:rPr lang="en-NZ"/>
              <a:t>.com</a:t>
            </a:r>
          </a:p>
        </p:txBody>
      </p:sp>
      <p:sp>
        <p:nvSpPr>
          <p:cNvPr id="4" name="Slide Number Placeholder 3"/>
          <p:cNvSpPr>
            <a:spLocks noGrp="1"/>
          </p:cNvSpPr>
          <p:nvPr>
            <p:ph type="sldNum" sz="quarter" idx="11"/>
          </p:nvPr>
        </p:nvSpPr>
        <p:spPr/>
        <p:txBody>
          <a:bodyPr/>
          <a:lstStyle/>
          <a:p>
            <a:fld id="{326829A1-67CC-4B5E-AF1E-9267DC8755FD}" type="slidenum">
              <a:rPr lang="en-NZ" smtClean="0"/>
              <a:pPr/>
              <a:t>‹#›</a:t>
            </a:fld>
            <a:endParaRPr lang="en-NZ"/>
          </a:p>
        </p:txBody>
      </p:sp>
    </p:spTree>
    <p:extLst>
      <p:ext uri="{BB962C8B-B14F-4D97-AF65-F5344CB8AC3E}">
        <p14:creationId xmlns:p14="http://schemas.microsoft.com/office/powerpoint/2010/main" val="192231397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Section Divider">
    <p:bg>
      <p:bgPr>
        <a:solidFill>
          <a:srgbClr val="C4BC96"/>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565500" y="2409438"/>
            <a:ext cx="8755500" cy="1548000"/>
          </a:xfrm>
          <a:prstGeom prst="rect">
            <a:avLst/>
          </a:prstGeom>
        </p:spPr>
        <p:txBody>
          <a:bodyPr lIns="0" tIns="0" rIns="0" bIns="0" anchor="b" anchorCtr="0">
            <a:noAutofit/>
          </a:bodyPr>
          <a:lstStyle>
            <a:lvl1pPr algn="l">
              <a:lnSpc>
                <a:spcPct val="90000"/>
              </a:lnSpc>
              <a:defRPr sz="5400" b="0" baseline="0">
                <a:solidFill>
                  <a:schemeClr val="tx1"/>
                </a:solidFill>
              </a:defRPr>
            </a:lvl1pPr>
          </a:lstStyle>
          <a:p>
            <a:r>
              <a:rPr lang="en-US"/>
              <a:t>Section Divider</a:t>
            </a:r>
            <a:endParaRPr lang="en-NZ"/>
          </a:p>
        </p:txBody>
      </p:sp>
      <p:cxnSp>
        <p:nvCxnSpPr>
          <p:cNvPr id="11" name="Straight Connector 10"/>
          <p:cNvCxnSpPr/>
          <p:nvPr userDrawn="1"/>
        </p:nvCxnSpPr>
        <p:spPr>
          <a:xfrm>
            <a:off x="581100" y="4119074"/>
            <a:ext cx="874380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5" name="Footer Placeholder 4"/>
          <p:cNvSpPr>
            <a:spLocks noGrp="1"/>
          </p:cNvSpPr>
          <p:nvPr>
            <p:ph type="ftr" sz="quarter" idx="10"/>
          </p:nvPr>
        </p:nvSpPr>
        <p:spPr/>
        <p:txBody>
          <a:bodyPr/>
          <a:lstStyle/>
          <a:p>
            <a:r>
              <a:rPr lang="en-NZ"/>
              <a:t>www.think</a:t>
            </a:r>
            <a:r>
              <a:rPr lang="en-NZ">
                <a:solidFill>
                  <a:schemeClr val="accent1"/>
                </a:solidFill>
              </a:rPr>
              <a:t>Sapere</a:t>
            </a:r>
            <a:r>
              <a:rPr lang="en-NZ"/>
              <a:t>.com</a:t>
            </a:r>
          </a:p>
        </p:txBody>
      </p:sp>
    </p:spTree>
    <p:extLst>
      <p:ext uri="{BB962C8B-B14F-4D97-AF65-F5344CB8AC3E}">
        <p14:creationId xmlns:p14="http://schemas.microsoft.com/office/powerpoint/2010/main" val="144152756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End Slide with Contact Details">
    <p:bg>
      <p:bgPr>
        <a:solidFill>
          <a:srgbClr val="C4BC96"/>
        </a:solidFill>
        <a:effectLst/>
      </p:bgPr>
    </p:bg>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19289" y="2876948"/>
            <a:ext cx="3949453" cy="957947"/>
          </a:xfrm>
          <a:prstGeom prst="rect">
            <a:avLst/>
          </a:prstGeom>
        </p:spPr>
      </p:pic>
      <p:sp>
        <p:nvSpPr>
          <p:cNvPr id="4" name="Text Placeholder 3"/>
          <p:cNvSpPr>
            <a:spLocks noGrp="1"/>
          </p:cNvSpPr>
          <p:nvPr>
            <p:ph type="body" sz="quarter" idx="10" hasCustomPrompt="1"/>
          </p:nvPr>
        </p:nvSpPr>
        <p:spPr>
          <a:xfrm>
            <a:off x="5293521" y="2844685"/>
            <a:ext cx="4103423" cy="1162050"/>
          </a:xfrm>
        </p:spPr>
        <p:txBody>
          <a:bodyPr>
            <a:noAutofit/>
          </a:bodyPr>
          <a:lstStyle>
            <a:lvl1pPr algn="ctr">
              <a:lnSpc>
                <a:spcPct val="100000"/>
              </a:lnSpc>
              <a:spcBef>
                <a:spcPts val="0"/>
              </a:spcBef>
              <a:defRPr sz="2400">
                <a:solidFill>
                  <a:schemeClr val="tx1"/>
                </a:solidFill>
              </a:defRPr>
            </a:lvl1pPr>
          </a:lstStyle>
          <a:p>
            <a:pPr lvl="0"/>
            <a:r>
              <a:rPr lang="en-US"/>
              <a:t>Contact details</a:t>
            </a:r>
          </a:p>
        </p:txBody>
      </p:sp>
      <p:sp>
        <p:nvSpPr>
          <p:cNvPr id="10" name="TextBox 9"/>
          <p:cNvSpPr txBox="1"/>
          <p:nvPr userDrawn="1"/>
        </p:nvSpPr>
        <p:spPr>
          <a:xfrm>
            <a:off x="0" y="5962650"/>
            <a:ext cx="9906000" cy="369332"/>
          </a:xfrm>
          <a:prstGeom prst="rect">
            <a:avLst/>
          </a:prstGeom>
          <a:noFill/>
        </p:spPr>
        <p:txBody>
          <a:bodyPr wrap="square" rtlCol="0">
            <a:spAutoFit/>
          </a:bodyPr>
          <a:lstStyle/>
          <a:p>
            <a:pPr algn="ctr"/>
            <a:r>
              <a:rPr lang="en-US" sz="1800"/>
              <a:t>independence, integrity and objectivity</a:t>
            </a:r>
            <a:endParaRPr lang="en-NZ" sz="1800"/>
          </a:p>
        </p:txBody>
      </p:sp>
    </p:spTree>
    <p:extLst>
      <p:ext uri="{BB962C8B-B14F-4D97-AF65-F5344CB8AC3E}">
        <p14:creationId xmlns:p14="http://schemas.microsoft.com/office/powerpoint/2010/main" val="59425708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End Slide">
    <p:bg>
      <p:bgPr>
        <a:solidFill>
          <a:srgbClr val="C4BC96"/>
        </a:solidFill>
        <a:effectLst/>
      </p:bgPr>
    </p:bg>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97433" y="2540898"/>
            <a:ext cx="6733932" cy="1633328"/>
          </a:xfrm>
          <a:prstGeom prst="rect">
            <a:avLst/>
          </a:prstGeom>
        </p:spPr>
      </p:pic>
      <p:sp>
        <p:nvSpPr>
          <p:cNvPr id="10" name="TextBox 9"/>
          <p:cNvSpPr txBox="1"/>
          <p:nvPr userDrawn="1"/>
        </p:nvSpPr>
        <p:spPr>
          <a:xfrm>
            <a:off x="0" y="5962650"/>
            <a:ext cx="9906000" cy="369332"/>
          </a:xfrm>
          <a:prstGeom prst="rect">
            <a:avLst/>
          </a:prstGeom>
          <a:noFill/>
        </p:spPr>
        <p:txBody>
          <a:bodyPr wrap="square" rtlCol="0">
            <a:spAutoFit/>
          </a:bodyPr>
          <a:lstStyle/>
          <a:p>
            <a:pPr algn="ctr"/>
            <a:r>
              <a:rPr lang="en-US" sz="1800"/>
              <a:t>independence, integrity and objectivity</a:t>
            </a:r>
            <a:endParaRPr lang="en-NZ" sz="1800"/>
          </a:p>
        </p:txBody>
      </p:sp>
    </p:spTree>
    <p:extLst>
      <p:ext uri="{BB962C8B-B14F-4D97-AF65-F5344CB8AC3E}">
        <p14:creationId xmlns:p14="http://schemas.microsoft.com/office/powerpoint/2010/main" val="255320053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userDrawn="1">
  <p:cSld name="Last Slide">
    <p:spTree>
      <p:nvGrpSpPr>
        <p:cNvPr id="1" name=""/>
        <p:cNvGrpSpPr/>
        <p:nvPr/>
      </p:nvGrpSpPr>
      <p:grpSpPr>
        <a:xfrm>
          <a:off x="0" y="0"/>
          <a:ext cx="0" cy="0"/>
          <a:chOff x="0" y="0"/>
          <a:chExt cx="0" cy="0"/>
        </a:xfrm>
      </p:grpSpPr>
      <p:sp>
        <p:nvSpPr>
          <p:cNvPr id="18" name="Content Placeholder 17"/>
          <p:cNvSpPr>
            <a:spLocks noGrp="1"/>
          </p:cNvSpPr>
          <p:nvPr>
            <p:ph sz="quarter" idx="13" hasCustomPrompt="1"/>
          </p:nvPr>
        </p:nvSpPr>
        <p:spPr>
          <a:xfrm>
            <a:off x="4994765" y="2582031"/>
            <a:ext cx="4326508" cy="1447049"/>
          </a:xfrm>
        </p:spPr>
        <p:txBody>
          <a:bodyPr>
            <a:noAutofit/>
          </a:bodyPr>
          <a:lstStyle>
            <a:lvl1pPr marL="0" indent="0">
              <a:defRPr/>
            </a:lvl1pPr>
            <a:lvl2pPr marL="154354" indent="-514363">
              <a:buFontTx/>
              <a:buNone/>
              <a:defRPr b="0" baseline="0"/>
            </a:lvl2pPr>
          </a:lstStyle>
          <a:p>
            <a:pPr lvl="1"/>
            <a:r>
              <a:rPr lang="en-US"/>
              <a:t>Name</a:t>
            </a:r>
          </a:p>
          <a:p>
            <a:pPr lvl="1"/>
            <a:r>
              <a:rPr lang="en-US"/>
              <a:t>+64 xxx </a:t>
            </a:r>
            <a:r>
              <a:rPr lang="en-US" err="1"/>
              <a:t>xxxxx</a:t>
            </a:r>
            <a:endParaRPr lang="en-US"/>
          </a:p>
          <a:p>
            <a:pPr lvl="1"/>
            <a:r>
              <a:rPr lang="en-US" err="1"/>
              <a:t>www.srgexpert.com</a:t>
            </a:r>
            <a:endParaRPr lang="en-US"/>
          </a:p>
        </p:txBody>
      </p:sp>
      <p:sp>
        <p:nvSpPr>
          <p:cNvPr id="10" name="Slide Number Placeholder 5"/>
          <p:cNvSpPr>
            <a:spLocks noGrp="1"/>
          </p:cNvSpPr>
          <p:nvPr>
            <p:ph type="sldNum" sz="quarter" idx="4"/>
          </p:nvPr>
        </p:nvSpPr>
        <p:spPr>
          <a:xfrm>
            <a:off x="559208" y="6401628"/>
            <a:ext cx="463936" cy="365125"/>
          </a:xfrm>
          <a:prstGeom prst="rect">
            <a:avLst/>
          </a:prstGeom>
        </p:spPr>
        <p:txBody>
          <a:bodyPr lIns="0" rIns="0"/>
          <a:lstStyle>
            <a:lvl1pPr algn="l">
              <a:defRPr>
                <a:solidFill>
                  <a:srgbClr val="5F655C"/>
                </a:solidFill>
              </a:defRPr>
            </a:lvl1pPr>
          </a:lstStyle>
          <a:p>
            <a:fld id="{49F29F99-31B2-48FE-B4D4-DBFDC64EEF7B}" type="slidenum">
              <a:rPr lang="en-NZ" smtClean="0"/>
              <a:pPr/>
              <a:t>‹#›</a:t>
            </a:fld>
            <a:endParaRPr lang="en-NZ"/>
          </a:p>
        </p:txBody>
      </p:sp>
      <p:pic>
        <p:nvPicPr>
          <p:cNvPr id="14" name="Picture 13" descr="line_170mmx2mm"/>
          <p:cNvPicPr/>
          <p:nvPr userDrawn="1"/>
        </p:nvPicPr>
        <p:blipFill>
          <a:blip r:embed="rId2" cstate="print"/>
          <a:srcRect/>
          <a:stretch>
            <a:fillRect/>
          </a:stretch>
        </p:blipFill>
        <p:spPr bwMode="auto">
          <a:xfrm>
            <a:off x="573300" y="5385600"/>
            <a:ext cx="8751600" cy="100000"/>
          </a:xfrm>
          <a:prstGeom prst="rect">
            <a:avLst/>
          </a:prstGeom>
          <a:noFill/>
          <a:ln w="9525">
            <a:noFill/>
            <a:miter lim="800000"/>
            <a:headEnd/>
            <a:tailEnd/>
          </a:ln>
        </p:spPr>
      </p:pic>
      <p:sp>
        <p:nvSpPr>
          <p:cNvPr id="13" name="Title 12"/>
          <p:cNvSpPr>
            <a:spLocks noGrp="1"/>
          </p:cNvSpPr>
          <p:nvPr>
            <p:ph type="title" hasCustomPrompt="1"/>
          </p:nvPr>
        </p:nvSpPr>
        <p:spPr>
          <a:xfrm>
            <a:off x="565500" y="5684405"/>
            <a:ext cx="8755500" cy="700621"/>
          </a:xfrm>
        </p:spPr>
        <p:txBody>
          <a:bodyPr anchor="t" anchorCtr="0"/>
          <a:lstStyle>
            <a:lvl1pPr algn="ctr">
              <a:spcBef>
                <a:spcPts val="600"/>
              </a:spcBef>
              <a:defRPr sz="2400" i="0" baseline="0">
                <a:latin typeface="Arial" pitchFamily="34" charset="0"/>
                <a:cs typeface="Arial" pitchFamily="34" charset="0"/>
              </a:defRPr>
            </a:lvl1pPr>
          </a:lstStyle>
          <a:p>
            <a:r>
              <a:rPr lang="en-US"/>
              <a:t>Our core values are independence, integrity and objectivity</a:t>
            </a:r>
            <a:br>
              <a:rPr lang="en-US"/>
            </a:br>
            <a:r>
              <a:rPr lang="en-US" err="1"/>
              <a:t>Sapere</a:t>
            </a:r>
            <a:r>
              <a:rPr lang="en-US"/>
              <a:t> </a:t>
            </a:r>
            <a:r>
              <a:rPr lang="en-US" err="1"/>
              <a:t>aude</a:t>
            </a:r>
            <a:r>
              <a:rPr lang="en-US"/>
              <a:t> – dare to be wise</a:t>
            </a:r>
            <a:endParaRPr lang="en-NZ"/>
          </a:p>
        </p:txBody>
      </p:sp>
    </p:spTree>
    <p:extLst>
      <p:ext uri="{BB962C8B-B14F-4D97-AF65-F5344CB8AC3E}">
        <p14:creationId xmlns:p14="http://schemas.microsoft.com/office/powerpoint/2010/main" val="125986165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565500" y="484290"/>
            <a:ext cx="8755500" cy="1548000"/>
          </a:xfrm>
          <a:prstGeom prst="rect">
            <a:avLst/>
          </a:prstGeom>
        </p:spPr>
        <p:txBody>
          <a:bodyPr lIns="0" tIns="0" rIns="0" bIns="0" anchor="b" anchorCtr="0">
            <a:noAutofit/>
          </a:bodyPr>
          <a:lstStyle>
            <a:lvl1pPr algn="l">
              <a:lnSpc>
                <a:spcPct val="90000"/>
              </a:lnSpc>
              <a:defRPr sz="3600" b="0" baseline="0">
                <a:solidFill>
                  <a:schemeClr val="tx1"/>
                </a:solidFill>
              </a:defRPr>
            </a:lvl1pPr>
          </a:lstStyle>
          <a:p>
            <a:r>
              <a:rPr lang="en-US"/>
              <a:t>Title</a:t>
            </a:r>
            <a:endParaRPr lang="en-NZ"/>
          </a:p>
        </p:txBody>
      </p:sp>
      <p:sp>
        <p:nvSpPr>
          <p:cNvPr id="3" name="Subtitle 2"/>
          <p:cNvSpPr>
            <a:spLocks noGrp="1"/>
          </p:cNvSpPr>
          <p:nvPr>
            <p:ph type="subTitle" idx="1" hasCustomPrompt="1"/>
          </p:nvPr>
        </p:nvSpPr>
        <p:spPr>
          <a:xfrm>
            <a:off x="565500" y="2302295"/>
            <a:ext cx="8755771" cy="471411"/>
          </a:xfrm>
          <a:prstGeom prst="rect">
            <a:avLst/>
          </a:prstGeom>
        </p:spPr>
        <p:txBody>
          <a:bodyPr lIns="0" tIns="0" rIns="0" bIns="0" anchor="ctr" anchorCtr="0">
            <a:noAutofit/>
          </a:bodyPr>
          <a:lstStyle>
            <a:lvl1pPr marL="0" indent="0" algn="l">
              <a:buNone/>
              <a:defRPr sz="2000" baseline="0">
                <a:solidFill>
                  <a:schemeClr val="accent2"/>
                </a:solidFill>
              </a:defRPr>
            </a:lvl1pPr>
            <a:lvl2pPr marL="457212" indent="0" algn="ctr">
              <a:buNone/>
              <a:defRPr>
                <a:solidFill>
                  <a:schemeClr val="tx1">
                    <a:tint val="75000"/>
                  </a:schemeClr>
                </a:solidFill>
              </a:defRPr>
            </a:lvl2pPr>
            <a:lvl3pPr marL="914423" indent="0" algn="ctr">
              <a:buNone/>
              <a:defRPr>
                <a:solidFill>
                  <a:schemeClr val="tx1">
                    <a:tint val="75000"/>
                  </a:schemeClr>
                </a:solidFill>
              </a:defRPr>
            </a:lvl3pPr>
            <a:lvl4pPr marL="1371634" indent="0" algn="ctr">
              <a:buNone/>
              <a:defRPr>
                <a:solidFill>
                  <a:schemeClr val="tx1">
                    <a:tint val="75000"/>
                  </a:schemeClr>
                </a:solidFill>
              </a:defRPr>
            </a:lvl4pPr>
            <a:lvl5pPr marL="1828846" indent="0" algn="ctr">
              <a:buNone/>
              <a:defRPr>
                <a:solidFill>
                  <a:schemeClr val="tx1">
                    <a:tint val="75000"/>
                  </a:schemeClr>
                </a:solidFill>
              </a:defRPr>
            </a:lvl5pPr>
            <a:lvl6pPr marL="2286057" indent="0" algn="ctr">
              <a:buNone/>
              <a:defRPr>
                <a:solidFill>
                  <a:schemeClr val="tx1">
                    <a:tint val="75000"/>
                  </a:schemeClr>
                </a:solidFill>
              </a:defRPr>
            </a:lvl6pPr>
            <a:lvl7pPr marL="2743269" indent="0" algn="ctr">
              <a:buNone/>
              <a:defRPr>
                <a:solidFill>
                  <a:schemeClr val="tx1">
                    <a:tint val="75000"/>
                  </a:schemeClr>
                </a:solidFill>
              </a:defRPr>
            </a:lvl7pPr>
            <a:lvl8pPr marL="3200480" indent="0" algn="ctr">
              <a:buNone/>
              <a:defRPr>
                <a:solidFill>
                  <a:schemeClr val="tx1">
                    <a:tint val="75000"/>
                  </a:schemeClr>
                </a:solidFill>
              </a:defRPr>
            </a:lvl8pPr>
            <a:lvl9pPr marL="3657691" indent="0" algn="ctr">
              <a:buNone/>
              <a:defRPr>
                <a:solidFill>
                  <a:schemeClr val="tx1">
                    <a:tint val="75000"/>
                  </a:schemeClr>
                </a:solidFill>
              </a:defRPr>
            </a:lvl9pPr>
          </a:lstStyle>
          <a:p>
            <a:r>
              <a:rPr lang="en-US"/>
              <a:t>Subtitle</a:t>
            </a:r>
            <a:endParaRPr lang="en-NZ"/>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00294" y="492257"/>
            <a:ext cx="1867163" cy="452884"/>
          </a:xfrm>
          <a:prstGeom prst="rect">
            <a:avLst/>
          </a:prstGeom>
        </p:spPr>
      </p:pic>
      <p:cxnSp>
        <p:nvCxnSpPr>
          <p:cNvPr id="11" name="Straight Connector 10"/>
          <p:cNvCxnSpPr/>
          <p:nvPr userDrawn="1"/>
        </p:nvCxnSpPr>
        <p:spPr>
          <a:xfrm>
            <a:off x="581100" y="2193926"/>
            <a:ext cx="874380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7" name="Content Placeholder 16"/>
          <p:cNvSpPr>
            <a:spLocks noGrp="1"/>
          </p:cNvSpPr>
          <p:nvPr>
            <p:ph sz="quarter" idx="10" hasCustomPrompt="1"/>
          </p:nvPr>
        </p:nvSpPr>
        <p:spPr>
          <a:xfrm>
            <a:off x="565500" y="2964690"/>
            <a:ext cx="2523300" cy="262800"/>
          </a:xfrm>
        </p:spPr>
        <p:txBody>
          <a:bodyPr lIns="0" rIns="0">
            <a:noAutofit/>
          </a:bodyPr>
          <a:lstStyle>
            <a:lvl1pPr>
              <a:buFontTx/>
              <a:buNone/>
              <a:defRPr lang="en-US" sz="1700" kern="1200" baseline="0" dirty="0" smtClean="0">
                <a:solidFill>
                  <a:schemeClr val="accent2"/>
                </a:solidFill>
                <a:latin typeface="+mn-lt"/>
                <a:ea typeface="+mn-ea"/>
                <a:cs typeface="+mn-cs"/>
              </a:defRPr>
            </a:lvl1pPr>
            <a:lvl2pPr>
              <a:buFontTx/>
              <a:buNone/>
              <a:defRPr sz="1700" baseline="0">
                <a:solidFill>
                  <a:srgbClr val="5F655C"/>
                </a:solidFill>
              </a:defRPr>
            </a:lvl2pPr>
            <a:lvl3pPr>
              <a:buFontTx/>
              <a:buNone/>
              <a:defRPr sz="1700" baseline="0">
                <a:solidFill>
                  <a:srgbClr val="5F655C"/>
                </a:solidFill>
              </a:defRPr>
            </a:lvl3pPr>
            <a:lvl4pPr>
              <a:buFontTx/>
              <a:buNone/>
              <a:defRPr sz="1700" baseline="0">
                <a:solidFill>
                  <a:srgbClr val="5F655C"/>
                </a:solidFill>
              </a:defRPr>
            </a:lvl4pPr>
            <a:lvl5pPr>
              <a:buFontTx/>
              <a:buNone/>
              <a:defRPr sz="1700" baseline="0">
                <a:solidFill>
                  <a:srgbClr val="5F655C"/>
                </a:solidFill>
              </a:defRPr>
            </a:lvl5pPr>
          </a:lstStyle>
          <a:p>
            <a:pPr lvl="0"/>
            <a:r>
              <a:rPr lang="en-US"/>
              <a:t>Date</a:t>
            </a:r>
            <a:endParaRPr lang="en-NZ"/>
          </a:p>
        </p:txBody>
      </p:sp>
      <p:sp>
        <p:nvSpPr>
          <p:cNvPr id="7" name="Picture Placeholder 6"/>
          <p:cNvSpPr>
            <a:spLocks noGrp="1"/>
          </p:cNvSpPr>
          <p:nvPr>
            <p:ph type="pic" sz="quarter" idx="11" hasCustomPrompt="1"/>
          </p:nvPr>
        </p:nvSpPr>
        <p:spPr>
          <a:xfrm>
            <a:off x="6463637" y="4666647"/>
            <a:ext cx="2758041" cy="1909413"/>
          </a:xfrm>
          <a:noFill/>
          <a:ln>
            <a:noFill/>
          </a:ln>
        </p:spPr>
        <p:txBody>
          <a:bodyPr>
            <a:normAutofit/>
          </a:bodyPr>
          <a:lstStyle>
            <a:lvl1pPr>
              <a:defRPr sz="1050" baseline="0"/>
            </a:lvl1pPr>
          </a:lstStyle>
          <a:p>
            <a:r>
              <a:rPr lang="en-NZ"/>
              <a:t>Click icon to insert image</a:t>
            </a:r>
          </a:p>
        </p:txBody>
      </p:sp>
      <p:grpSp>
        <p:nvGrpSpPr>
          <p:cNvPr id="31" name="Group 30">
            <a:extLst>
              <a:ext uri="{FF2B5EF4-FFF2-40B4-BE49-F238E27FC236}">
                <a16:creationId xmlns:a16="http://schemas.microsoft.com/office/drawing/2014/main" id="{5024A048-8221-49C2-A526-A6963D3FEE6F}"/>
              </a:ext>
            </a:extLst>
          </p:cNvPr>
          <p:cNvGrpSpPr/>
          <p:nvPr userDrawn="1"/>
        </p:nvGrpSpPr>
        <p:grpSpPr>
          <a:xfrm>
            <a:off x="581101" y="4666895"/>
            <a:ext cx="5800961" cy="1916303"/>
            <a:chOff x="0" y="0"/>
            <a:chExt cx="4615539" cy="1652061"/>
          </a:xfrm>
        </p:grpSpPr>
        <p:sp>
          <p:nvSpPr>
            <p:cNvPr id="32" name="Rectangle 31">
              <a:extLst>
                <a:ext uri="{FF2B5EF4-FFF2-40B4-BE49-F238E27FC236}">
                  <a16:creationId xmlns:a16="http://schemas.microsoft.com/office/drawing/2014/main" id="{93140659-F959-4C10-8318-585FEE3FD417}"/>
                </a:ext>
              </a:extLst>
            </p:cNvPr>
            <p:cNvSpPr/>
            <p:nvPr userDrawn="1"/>
          </p:nvSpPr>
          <p:spPr>
            <a:xfrm>
              <a:off x="567267" y="1143000"/>
              <a:ext cx="509205" cy="509061"/>
            </a:xfrm>
            <a:prstGeom prst="rect">
              <a:avLst/>
            </a:prstGeom>
            <a:solidFill>
              <a:srgbClr val="403151">
                <a:lumMod val="20000"/>
                <a:lumOff val="80000"/>
              </a:srgbClr>
            </a:solidFill>
            <a:ln w="28575"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23"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sysClr val="window" lastClr="FFFFFF"/>
                </a:solidFill>
                <a:effectLst/>
                <a:uLnTx/>
                <a:uFillTx/>
                <a:latin typeface="Segoe UI"/>
                <a:ea typeface="+mn-ea"/>
                <a:cs typeface="+mn-cs"/>
              </a:endParaRPr>
            </a:p>
          </p:txBody>
        </p:sp>
        <p:sp>
          <p:nvSpPr>
            <p:cNvPr id="33" name="Rectangle 32">
              <a:extLst>
                <a:ext uri="{FF2B5EF4-FFF2-40B4-BE49-F238E27FC236}">
                  <a16:creationId xmlns:a16="http://schemas.microsoft.com/office/drawing/2014/main" id="{0924DAA7-30E7-43E0-A3DB-A8C1B23F930F}"/>
                </a:ext>
              </a:extLst>
            </p:cNvPr>
            <p:cNvSpPr/>
            <p:nvPr userDrawn="1"/>
          </p:nvSpPr>
          <p:spPr>
            <a:xfrm>
              <a:off x="1151467" y="1143000"/>
              <a:ext cx="509205" cy="509061"/>
            </a:xfrm>
            <a:prstGeom prst="rect">
              <a:avLst/>
            </a:prstGeom>
            <a:solidFill>
              <a:srgbClr val="403151">
                <a:lumMod val="40000"/>
                <a:lumOff val="60000"/>
              </a:srgbClr>
            </a:solidFill>
            <a:ln w="28575"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23"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sysClr val="window" lastClr="FFFFFF"/>
                </a:solidFill>
                <a:effectLst/>
                <a:uLnTx/>
                <a:uFillTx/>
                <a:latin typeface="Segoe UI"/>
                <a:ea typeface="+mn-ea"/>
                <a:cs typeface="+mn-cs"/>
              </a:endParaRPr>
            </a:p>
          </p:txBody>
        </p:sp>
        <p:sp>
          <p:nvSpPr>
            <p:cNvPr id="34" name="Rectangle 33">
              <a:extLst>
                <a:ext uri="{FF2B5EF4-FFF2-40B4-BE49-F238E27FC236}">
                  <a16:creationId xmlns:a16="http://schemas.microsoft.com/office/drawing/2014/main" id="{D16DA17B-C6B8-40C9-90E1-65C0B812C382}"/>
                </a:ext>
              </a:extLst>
            </p:cNvPr>
            <p:cNvSpPr/>
            <p:nvPr userDrawn="1"/>
          </p:nvSpPr>
          <p:spPr>
            <a:xfrm>
              <a:off x="1748367" y="1143000"/>
              <a:ext cx="509205" cy="509061"/>
            </a:xfrm>
            <a:prstGeom prst="rect">
              <a:avLst/>
            </a:prstGeom>
            <a:solidFill>
              <a:srgbClr val="403151">
                <a:lumMod val="60000"/>
                <a:lumOff val="40000"/>
              </a:srgbClr>
            </a:solidFill>
            <a:ln w="28575"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23"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sysClr val="window" lastClr="FFFFFF"/>
                </a:solidFill>
                <a:effectLst/>
                <a:uLnTx/>
                <a:uFillTx/>
                <a:latin typeface="Segoe UI"/>
                <a:ea typeface="+mn-ea"/>
                <a:cs typeface="+mn-cs"/>
              </a:endParaRPr>
            </a:p>
          </p:txBody>
        </p:sp>
        <p:sp>
          <p:nvSpPr>
            <p:cNvPr id="35" name="Rectangle 34">
              <a:extLst>
                <a:ext uri="{FF2B5EF4-FFF2-40B4-BE49-F238E27FC236}">
                  <a16:creationId xmlns:a16="http://schemas.microsoft.com/office/drawing/2014/main" id="{A1EC5E35-9AE7-40FB-8B22-9C253A04A48B}"/>
                </a:ext>
              </a:extLst>
            </p:cNvPr>
            <p:cNvSpPr/>
            <p:nvPr userDrawn="1"/>
          </p:nvSpPr>
          <p:spPr>
            <a:xfrm>
              <a:off x="2925234" y="1143000"/>
              <a:ext cx="509205" cy="509061"/>
            </a:xfrm>
            <a:prstGeom prst="rect">
              <a:avLst/>
            </a:prstGeom>
            <a:solidFill>
              <a:srgbClr val="403151"/>
            </a:solidFill>
            <a:ln w="28575"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23"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sysClr val="window" lastClr="FFFFFF"/>
                </a:solidFill>
                <a:effectLst/>
                <a:uLnTx/>
                <a:uFillTx/>
                <a:latin typeface="Segoe UI"/>
                <a:ea typeface="+mn-ea"/>
                <a:cs typeface="+mn-cs"/>
              </a:endParaRPr>
            </a:p>
          </p:txBody>
        </p:sp>
        <p:sp>
          <p:nvSpPr>
            <p:cNvPr id="36" name="Rectangle 35">
              <a:extLst>
                <a:ext uri="{FF2B5EF4-FFF2-40B4-BE49-F238E27FC236}">
                  <a16:creationId xmlns:a16="http://schemas.microsoft.com/office/drawing/2014/main" id="{2A93352B-5713-493B-B494-B614EBBDD3E1}"/>
                </a:ext>
              </a:extLst>
            </p:cNvPr>
            <p:cNvSpPr/>
            <p:nvPr userDrawn="1"/>
          </p:nvSpPr>
          <p:spPr>
            <a:xfrm>
              <a:off x="4106334" y="1143000"/>
              <a:ext cx="509205" cy="509061"/>
            </a:xfrm>
            <a:prstGeom prst="rect">
              <a:avLst/>
            </a:prstGeom>
            <a:solidFill>
              <a:srgbClr val="403151">
                <a:lumMod val="75000"/>
              </a:srgbClr>
            </a:solidFill>
            <a:ln w="28575"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23"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sysClr val="window" lastClr="FFFFFF"/>
                </a:solidFill>
                <a:effectLst/>
                <a:uLnTx/>
                <a:uFillTx/>
                <a:latin typeface="Segoe UI"/>
                <a:ea typeface="+mn-ea"/>
                <a:cs typeface="+mn-cs"/>
              </a:endParaRPr>
            </a:p>
          </p:txBody>
        </p:sp>
        <p:sp>
          <p:nvSpPr>
            <p:cNvPr id="37" name="Rectangle 36">
              <a:extLst>
                <a:ext uri="{FF2B5EF4-FFF2-40B4-BE49-F238E27FC236}">
                  <a16:creationId xmlns:a16="http://schemas.microsoft.com/office/drawing/2014/main" id="{17F28D61-3FAA-48C4-9A8E-FFD4D29039E8}"/>
                </a:ext>
              </a:extLst>
            </p:cNvPr>
            <p:cNvSpPr/>
            <p:nvPr userDrawn="1"/>
          </p:nvSpPr>
          <p:spPr>
            <a:xfrm>
              <a:off x="1151467" y="571500"/>
              <a:ext cx="509775" cy="509086"/>
            </a:xfrm>
            <a:prstGeom prst="rect">
              <a:avLst/>
            </a:prstGeom>
            <a:solidFill>
              <a:srgbClr val="D9D9D9"/>
            </a:solidFill>
            <a:ln w="28575"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23"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sysClr val="window" lastClr="FFFFFF"/>
                </a:solidFill>
                <a:effectLst/>
                <a:uLnTx/>
                <a:uFillTx/>
                <a:latin typeface="Segoe UI"/>
                <a:ea typeface="+mn-ea"/>
                <a:cs typeface="+mn-cs"/>
              </a:endParaRPr>
            </a:p>
          </p:txBody>
        </p:sp>
        <p:sp>
          <p:nvSpPr>
            <p:cNvPr id="38" name="Rectangle 37">
              <a:extLst>
                <a:ext uri="{FF2B5EF4-FFF2-40B4-BE49-F238E27FC236}">
                  <a16:creationId xmlns:a16="http://schemas.microsoft.com/office/drawing/2014/main" id="{7FCEAEC3-EE22-463E-AB72-48EC0378D9A8}"/>
                </a:ext>
              </a:extLst>
            </p:cNvPr>
            <p:cNvSpPr/>
            <p:nvPr userDrawn="1"/>
          </p:nvSpPr>
          <p:spPr>
            <a:xfrm>
              <a:off x="2341034" y="571500"/>
              <a:ext cx="509205" cy="509061"/>
            </a:xfrm>
            <a:prstGeom prst="rect">
              <a:avLst/>
            </a:prstGeom>
            <a:solidFill>
              <a:srgbClr val="D9D9D9">
                <a:lumMod val="90000"/>
              </a:srgbClr>
            </a:solidFill>
            <a:ln w="28575"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23"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sysClr val="window" lastClr="FFFFFF"/>
                </a:solidFill>
                <a:effectLst/>
                <a:uLnTx/>
                <a:uFillTx/>
                <a:latin typeface="Segoe UI"/>
                <a:ea typeface="+mn-ea"/>
                <a:cs typeface="+mn-cs"/>
              </a:endParaRPr>
            </a:p>
          </p:txBody>
        </p:sp>
        <p:sp>
          <p:nvSpPr>
            <p:cNvPr id="39" name="Rectangle 38">
              <a:extLst>
                <a:ext uri="{FF2B5EF4-FFF2-40B4-BE49-F238E27FC236}">
                  <a16:creationId xmlns:a16="http://schemas.microsoft.com/office/drawing/2014/main" id="{03DFECF9-44C3-4738-8D90-4217FC289E42}"/>
                </a:ext>
              </a:extLst>
            </p:cNvPr>
            <p:cNvSpPr/>
            <p:nvPr userDrawn="1"/>
          </p:nvSpPr>
          <p:spPr>
            <a:xfrm>
              <a:off x="3522134" y="571500"/>
              <a:ext cx="509205" cy="509061"/>
            </a:xfrm>
            <a:prstGeom prst="rect">
              <a:avLst/>
            </a:prstGeom>
            <a:solidFill>
              <a:srgbClr val="D9D9D9">
                <a:lumMod val="50000"/>
              </a:srgbClr>
            </a:solidFill>
            <a:ln w="28575"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23"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sysClr val="window" lastClr="FFFFFF"/>
                </a:solidFill>
                <a:effectLst/>
                <a:uLnTx/>
                <a:uFillTx/>
                <a:latin typeface="Segoe UI"/>
                <a:ea typeface="+mn-ea"/>
                <a:cs typeface="+mn-cs"/>
              </a:endParaRPr>
            </a:p>
          </p:txBody>
        </p:sp>
        <p:sp>
          <p:nvSpPr>
            <p:cNvPr id="40" name="Rectangle 39">
              <a:extLst>
                <a:ext uri="{FF2B5EF4-FFF2-40B4-BE49-F238E27FC236}">
                  <a16:creationId xmlns:a16="http://schemas.microsoft.com/office/drawing/2014/main" id="{6D0D2CD8-8535-41AC-B969-00AFFAE23A54}"/>
                </a:ext>
              </a:extLst>
            </p:cNvPr>
            <p:cNvSpPr/>
            <p:nvPr userDrawn="1"/>
          </p:nvSpPr>
          <p:spPr>
            <a:xfrm>
              <a:off x="4106334" y="571500"/>
              <a:ext cx="509205" cy="509061"/>
            </a:xfrm>
            <a:prstGeom prst="rect">
              <a:avLst/>
            </a:prstGeom>
            <a:solidFill>
              <a:srgbClr val="404040"/>
            </a:solidFill>
            <a:ln w="28575"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23"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sysClr val="window" lastClr="FFFFFF"/>
                </a:solidFill>
                <a:effectLst/>
                <a:uLnTx/>
                <a:uFillTx/>
                <a:latin typeface="Segoe UI"/>
                <a:ea typeface="+mn-ea"/>
                <a:cs typeface="+mn-cs"/>
              </a:endParaRPr>
            </a:p>
          </p:txBody>
        </p:sp>
        <p:sp>
          <p:nvSpPr>
            <p:cNvPr id="41" name="Rectangle 40">
              <a:extLst>
                <a:ext uri="{FF2B5EF4-FFF2-40B4-BE49-F238E27FC236}">
                  <a16:creationId xmlns:a16="http://schemas.microsoft.com/office/drawing/2014/main" id="{81022038-5D8E-4F32-98A6-2F7435CA8383}"/>
                </a:ext>
              </a:extLst>
            </p:cNvPr>
            <p:cNvSpPr/>
            <p:nvPr userDrawn="1"/>
          </p:nvSpPr>
          <p:spPr>
            <a:xfrm>
              <a:off x="567267" y="0"/>
              <a:ext cx="509775" cy="509086"/>
            </a:xfrm>
            <a:prstGeom prst="rect">
              <a:avLst/>
            </a:prstGeom>
            <a:solidFill>
              <a:srgbClr val="EEECE1"/>
            </a:solidFill>
            <a:ln w="28575"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23"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sysClr val="window" lastClr="FFFFFF"/>
                </a:solidFill>
                <a:effectLst/>
                <a:uLnTx/>
                <a:uFillTx/>
                <a:latin typeface="Segoe UI"/>
                <a:ea typeface="+mn-ea"/>
                <a:cs typeface="+mn-cs"/>
              </a:endParaRPr>
            </a:p>
          </p:txBody>
        </p:sp>
        <p:sp>
          <p:nvSpPr>
            <p:cNvPr id="42" name="Rectangle 41">
              <a:extLst>
                <a:ext uri="{FF2B5EF4-FFF2-40B4-BE49-F238E27FC236}">
                  <a16:creationId xmlns:a16="http://schemas.microsoft.com/office/drawing/2014/main" id="{1BC778B7-534B-40F5-BFBE-FF2FE08F6426}"/>
                </a:ext>
              </a:extLst>
            </p:cNvPr>
            <p:cNvSpPr/>
            <p:nvPr userDrawn="1"/>
          </p:nvSpPr>
          <p:spPr>
            <a:xfrm>
              <a:off x="2341034" y="0"/>
              <a:ext cx="509205" cy="509061"/>
            </a:xfrm>
            <a:prstGeom prst="rect">
              <a:avLst/>
            </a:prstGeom>
            <a:solidFill>
              <a:srgbClr val="EEECE1">
                <a:lumMod val="75000"/>
              </a:srgbClr>
            </a:solidFill>
            <a:ln w="28575"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23"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sysClr val="window" lastClr="FFFFFF"/>
                </a:solidFill>
                <a:effectLst/>
                <a:uLnTx/>
                <a:uFillTx/>
                <a:latin typeface="Segoe UI"/>
                <a:ea typeface="+mn-ea"/>
                <a:cs typeface="+mn-cs"/>
              </a:endParaRPr>
            </a:p>
          </p:txBody>
        </p:sp>
        <p:sp>
          <p:nvSpPr>
            <p:cNvPr id="43" name="Rectangle 42">
              <a:extLst>
                <a:ext uri="{FF2B5EF4-FFF2-40B4-BE49-F238E27FC236}">
                  <a16:creationId xmlns:a16="http://schemas.microsoft.com/office/drawing/2014/main" id="{F2550F72-4795-4B1D-8613-AF9C40EA732B}"/>
                </a:ext>
              </a:extLst>
            </p:cNvPr>
            <p:cNvSpPr/>
            <p:nvPr userDrawn="1"/>
          </p:nvSpPr>
          <p:spPr>
            <a:xfrm>
              <a:off x="1748367" y="0"/>
              <a:ext cx="509205" cy="509061"/>
            </a:xfrm>
            <a:prstGeom prst="rect">
              <a:avLst/>
            </a:prstGeom>
            <a:solidFill>
              <a:srgbClr val="EEECE1">
                <a:lumMod val="90000"/>
              </a:srgbClr>
            </a:solidFill>
            <a:ln w="28575"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23"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sysClr val="window" lastClr="FFFFFF"/>
                </a:solidFill>
                <a:effectLst/>
                <a:uLnTx/>
                <a:uFillTx/>
                <a:latin typeface="Segoe UI"/>
                <a:ea typeface="+mn-ea"/>
                <a:cs typeface="+mn-cs"/>
              </a:endParaRPr>
            </a:p>
          </p:txBody>
        </p:sp>
        <p:sp>
          <p:nvSpPr>
            <p:cNvPr id="44" name="Rectangle 43">
              <a:extLst>
                <a:ext uri="{FF2B5EF4-FFF2-40B4-BE49-F238E27FC236}">
                  <a16:creationId xmlns:a16="http://schemas.microsoft.com/office/drawing/2014/main" id="{CDDBA3BC-39B6-4368-8D2C-766E15371DF1}"/>
                </a:ext>
              </a:extLst>
            </p:cNvPr>
            <p:cNvSpPr/>
            <p:nvPr userDrawn="1"/>
          </p:nvSpPr>
          <p:spPr>
            <a:xfrm>
              <a:off x="2925234" y="0"/>
              <a:ext cx="509205" cy="509061"/>
            </a:xfrm>
            <a:prstGeom prst="rect">
              <a:avLst/>
            </a:prstGeom>
            <a:solidFill>
              <a:srgbClr val="EEECE1">
                <a:lumMod val="50000"/>
              </a:srgbClr>
            </a:solidFill>
            <a:ln w="28575"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23"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sysClr val="window" lastClr="FFFFFF"/>
                </a:solidFill>
                <a:effectLst/>
                <a:uLnTx/>
                <a:uFillTx/>
                <a:latin typeface="Segoe UI"/>
                <a:ea typeface="+mn-ea"/>
                <a:cs typeface="+mn-cs"/>
              </a:endParaRPr>
            </a:p>
          </p:txBody>
        </p:sp>
        <p:sp>
          <p:nvSpPr>
            <p:cNvPr id="45" name="Rectangle 44">
              <a:extLst>
                <a:ext uri="{FF2B5EF4-FFF2-40B4-BE49-F238E27FC236}">
                  <a16:creationId xmlns:a16="http://schemas.microsoft.com/office/drawing/2014/main" id="{04175828-770F-4609-B632-E75451B3725C}"/>
                </a:ext>
              </a:extLst>
            </p:cNvPr>
            <p:cNvSpPr/>
            <p:nvPr userDrawn="1"/>
          </p:nvSpPr>
          <p:spPr>
            <a:xfrm>
              <a:off x="4106334" y="0"/>
              <a:ext cx="509205" cy="509061"/>
            </a:xfrm>
            <a:prstGeom prst="rect">
              <a:avLst/>
            </a:prstGeom>
            <a:solidFill>
              <a:srgbClr val="7B5E05"/>
            </a:solidFill>
            <a:ln w="28575"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23"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sysClr val="window" lastClr="FFFFFF"/>
                </a:solidFill>
                <a:effectLst/>
                <a:uLnTx/>
                <a:uFillTx/>
                <a:latin typeface="Segoe UI"/>
                <a:ea typeface="+mn-ea"/>
                <a:cs typeface="+mn-cs"/>
              </a:endParaRPr>
            </a:p>
          </p:txBody>
        </p:sp>
        <p:sp>
          <p:nvSpPr>
            <p:cNvPr id="46" name="Rectangle 45">
              <a:extLst>
                <a:ext uri="{FF2B5EF4-FFF2-40B4-BE49-F238E27FC236}">
                  <a16:creationId xmlns:a16="http://schemas.microsoft.com/office/drawing/2014/main" id="{D98CDF76-9921-425D-83C6-6001CCA26566}"/>
                </a:ext>
              </a:extLst>
            </p:cNvPr>
            <p:cNvSpPr/>
            <p:nvPr userDrawn="1"/>
          </p:nvSpPr>
          <p:spPr>
            <a:xfrm>
              <a:off x="0" y="575733"/>
              <a:ext cx="509775" cy="509086"/>
            </a:xfrm>
            <a:prstGeom prst="rect">
              <a:avLst/>
            </a:prstGeom>
            <a:solidFill>
              <a:sysClr val="window" lastClr="FFFFFF">
                <a:lumMod val="95000"/>
              </a:sysClr>
            </a:solidFill>
            <a:ln w="28575"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23" eaLnBrk="1" fontAlgn="auto" latinLnBrk="0" hangingPunct="1">
                <a:lnSpc>
                  <a:spcPct val="100000"/>
                </a:lnSpc>
                <a:spcBef>
                  <a:spcPts val="0"/>
                </a:spcBef>
                <a:spcAft>
                  <a:spcPts val="0"/>
                </a:spcAft>
                <a:buClrTx/>
                <a:buSzTx/>
                <a:buFontTx/>
                <a:buNone/>
                <a:tabLst/>
                <a:defRPr/>
              </a:pPr>
              <a:endParaRPr kumimoji="0" lang="en-NZ" sz="1800" b="0" i="0" u="none" strike="noStrike" kern="0" cap="none" spc="0" normalizeH="0" baseline="0" noProof="0">
                <a:ln>
                  <a:noFill/>
                </a:ln>
                <a:solidFill>
                  <a:sysClr val="window" lastClr="FFFFFF"/>
                </a:solidFill>
                <a:effectLst/>
                <a:uLnTx/>
                <a:uFillTx/>
                <a:latin typeface="Segoe UI"/>
                <a:ea typeface="+mn-ea"/>
                <a:cs typeface="+mn-cs"/>
              </a:endParaRPr>
            </a:p>
          </p:txBody>
        </p:sp>
      </p:grpSp>
    </p:spTree>
    <p:extLst>
      <p:ext uri="{BB962C8B-B14F-4D97-AF65-F5344CB8AC3E}">
        <p14:creationId xmlns:p14="http://schemas.microsoft.com/office/powerpoint/2010/main" val="41145631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lumn Content Slide">
    <p:spTree>
      <p:nvGrpSpPr>
        <p:cNvPr id="1" name=""/>
        <p:cNvGrpSpPr/>
        <p:nvPr/>
      </p:nvGrpSpPr>
      <p:grpSpPr>
        <a:xfrm>
          <a:off x="0" y="0"/>
          <a:ext cx="0" cy="0"/>
          <a:chOff x="0" y="0"/>
          <a:chExt cx="0" cy="0"/>
        </a:xfrm>
      </p:grpSpPr>
      <p:sp>
        <p:nvSpPr>
          <p:cNvPr id="7" name="Content Placeholder 6"/>
          <p:cNvSpPr>
            <a:spLocks noGrp="1"/>
          </p:cNvSpPr>
          <p:nvPr>
            <p:ph sz="quarter" idx="14" hasCustomPrompt="1"/>
          </p:nvPr>
        </p:nvSpPr>
        <p:spPr>
          <a:xfrm>
            <a:off x="529696" y="1619250"/>
            <a:ext cx="4246166" cy="4737100"/>
          </a:xfrm>
        </p:spPr>
        <p:txBody>
          <a:bodyPr/>
          <a:lstStyle>
            <a:lvl2pPr>
              <a:spcBef>
                <a:spcPts val="1000"/>
              </a:spcBef>
              <a:buClr>
                <a:schemeClr val="accent1"/>
              </a:buClr>
              <a:defRPr/>
            </a:lvl2pPr>
            <a:lvl3pPr>
              <a:buClrTx/>
              <a:defRPr/>
            </a:lvl3pPr>
            <a:lvl4pPr>
              <a:buClrTx/>
              <a:defRPr/>
            </a:lvl4pPr>
            <a:lvl5pPr>
              <a:buClrTx/>
              <a:defRPr/>
            </a:lvl5pPr>
          </a:lstStyle>
          <a:p>
            <a:pPr lvl="0"/>
            <a:r>
              <a:rPr lang="en-US"/>
              <a:t>Highlight text and press tab to change bullet style.</a:t>
            </a:r>
          </a:p>
          <a:p>
            <a:pPr lvl="1"/>
            <a:r>
              <a:rPr lang="en-US"/>
              <a:t>Second level</a:t>
            </a:r>
          </a:p>
          <a:p>
            <a:pPr lvl="2"/>
            <a:r>
              <a:rPr lang="en-US"/>
              <a:t>Third level</a:t>
            </a:r>
          </a:p>
          <a:p>
            <a:pPr lvl="3"/>
            <a:r>
              <a:rPr lang="en-US"/>
              <a:t>Fourth level</a:t>
            </a:r>
          </a:p>
          <a:p>
            <a:pPr lvl="4"/>
            <a:r>
              <a:rPr lang="en-US"/>
              <a:t>Fifth level</a:t>
            </a:r>
            <a:endParaRPr lang="en-NZ"/>
          </a:p>
        </p:txBody>
      </p:sp>
      <p:sp>
        <p:nvSpPr>
          <p:cNvPr id="10" name="Content Placeholder 9"/>
          <p:cNvSpPr>
            <a:spLocks noGrp="1"/>
          </p:cNvSpPr>
          <p:nvPr>
            <p:ph sz="quarter" idx="15" hasCustomPrompt="1"/>
          </p:nvPr>
        </p:nvSpPr>
        <p:spPr>
          <a:xfrm>
            <a:off x="5197211" y="1619250"/>
            <a:ext cx="4247885" cy="4737100"/>
          </a:xfrm>
        </p:spPr>
        <p:txBody>
          <a:bodyPr/>
          <a:lstStyle>
            <a:lvl2pPr>
              <a:spcBef>
                <a:spcPts val="1000"/>
              </a:spcBef>
              <a:buClr>
                <a:schemeClr val="accent1"/>
              </a:buClr>
              <a:defRPr/>
            </a:lvl2pPr>
            <a:lvl3pPr>
              <a:buClrTx/>
              <a:defRPr/>
            </a:lvl3pPr>
            <a:lvl4pPr>
              <a:buClrTx/>
              <a:defRPr/>
            </a:lvl4pPr>
            <a:lvl5pPr>
              <a:buClrTx/>
              <a:defRPr/>
            </a:lvl5pPr>
          </a:lstStyle>
          <a:p>
            <a:pPr lvl="0"/>
            <a:r>
              <a:rPr lang="en-US"/>
              <a:t>Highlight text and press tab to change bullet style.</a:t>
            </a:r>
          </a:p>
          <a:p>
            <a:pPr lvl="1"/>
            <a:r>
              <a:rPr lang="en-US"/>
              <a:t>Second level</a:t>
            </a:r>
          </a:p>
          <a:p>
            <a:pPr lvl="2"/>
            <a:r>
              <a:rPr lang="en-US"/>
              <a:t>Third level</a:t>
            </a:r>
          </a:p>
          <a:p>
            <a:pPr lvl="3"/>
            <a:r>
              <a:rPr lang="en-US"/>
              <a:t>Fourth level</a:t>
            </a:r>
          </a:p>
          <a:p>
            <a:pPr lvl="4"/>
            <a:r>
              <a:rPr lang="en-US"/>
              <a:t>Fifth level</a:t>
            </a:r>
            <a:endParaRPr lang="en-NZ"/>
          </a:p>
        </p:txBody>
      </p:sp>
      <p:sp>
        <p:nvSpPr>
          <p:cNvPr id="2" name="Title 1"/>
          <p:cNvSpPr>
            <a:spLocks noGrp="1"/>
          </p:cNvSpPr>
          <p:nvPr>
            <p:ph type="title"/>
          </p:nvPr>
        </p:nvSpPr>
        <p:spPr/>
        <p:txBody>
          <a:bodyPr/>
          <a:lstStyle/>
          <a:p>
            <a:r>
              <a:rPr lang="en-US"/>
              <a:t>Click to edit Master title style</a:t>
            </a:r>
            <a:endParaRPr lang="en-NZ"/>
          </a:p>
        </p:txBody>
      </p:sp>
      <p:sp>
        <p:nvSpPr>
          <p:cNvPr id="3" name="Footer Placeholder 2"/>
          <p:cNvSpPr>
            <a:spLocks noGrp="1"/>
          </p:cNvSpPr>
          <p:nvPr>
            <p:ph type="ftr" sz="quarter" idx="10"/>
          </p:nvPr>
        </p:nvSpPr>
        <p:spPr/>
        <p:txBody>
          <a:bodyPr/>
          <a:lstStyle/>
          <a:p>
            <a:r>
              <a:rPr lang="en-NZ"/>
              <a:t>www.think</a:t>
            </a:r>
            <a:r>
              <a:rPr lang="en-NZ">
                <a:solidFill>
                  <a:schemeClr val="accent1"/>
                </a:solidFill>
              </a:rPr>
              <a:t>Sapere</a:t>
            </a:r>
            <a:r>
              <a:rPr lang="en-NZ"/>
              <a:t>.com</a:t>
            </a:r>
          </a:p>
        </p:txBody>
      </p:sp>
      <p:sp>
        <p:nvSpPr>
          <p:cNvPr id="4" name="Slide Number Placeholder 3"/>
          <p:cNvSpPr>
            <a:spLocks noGrp="1"/>
          </p:cNvSpPr>
          <p:nvPr>
            <p:ph type="sldNum" sz="quarter" idx="11"/>
          </p:nvPr>
        </p:nvSpPr>
        <p:spPr/>
        <p:txBody>
          <a:bodyPr/>
          <a:lstStyle/>
          <a:p>
            <a:fld id="{326829A1-67CC-4B5E-AF1E-9267DC8755FD}" type="slidenum">
              <a:rPr lang="en-NZ" smtClean="0"/>
              <a:pPr/>
              <a:t>‹#›</a:t>
            </a:fld>
            <a:endParaRPr lang="en-NZ"/>
          </a:p>
        </p:txBody>
      </p:sp>
    </p:spTree>
    <p:extLst>
      <p:ext uri="{BB962C8B-B14F-4D97-AF65-F5344CB8AC3E}">
        <p14:creationId xmlns:p14="http://schemas.microsoft.com/office/powerpoint/2010/main" val="295604172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userDrawn="1">
  <p:cSld name="1_End Slide with Contact Details">
    <p:bg>
      <p:bgPr>
        <a:solidFill>
          <a:srgbClr val="C4BC96"/>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2646A475-809A-4397-BBC1-569EE5D02DE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380681" y="2876948"/>
            <a:ext cx="3949453" cy="957947"/>
          </a:xfrm>
          <a:prstGeom prst="rect">
            <a:avLst/>
          </a:prstGeom>
        </p:spPr>
      </p:pic>
    </p:spTree>
    <p:extLst>
      <p:ext uri="{BB962C8B-B14F-4D97-AF65-F5344CB8AC3E}">
        <p14:creationId xmlns:p14="http://schemas.microsoft.com/office/powerpoint/2010/main" val="2190013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Slide">
    <p:spTree>
      <p:nvGrpSpPr>
        <p:cNvPr id="1" name=""/>
        <p:cNvGrpSpPr/>
        <p:nvPr/>
      </p:nvGrpSpPr>
      <p:grpSpPr>
        <a:xfrm>
          <a:off x="0" y="0"/>
          <a:ext cx="0" cy="0"/>
          <a:chOff x="0" y="0"/>
          <a:chExt cx="0" cy="0"/>
        </a:xfrm>
      </p:grpSpPr>
      <p:sp>
        <p:nvSpPr>
          <p:cNvPr id="6" name="Content Placeholder 5"/>
          <p:cNvSpPr>
            <a:spLocks noGrp="1"/>
          </p:cNvSpPr>
          <p:nvPr>
            <p:ph sz="quarter" idx="13" hasCustomPrompt="1"/>
          </p:nvPr>
        </p:nvSpPr>
        <p:spPr>
          <a:xfrm>
            <a:off x="529696" y="1619250"/>
            <a:ext cx="8915400" cy="4737100"/>
          </a:xfrm>
        </p:spPr>
        <p:txBody>
          <a:bodyPr/>
          <a:lstStyle>
            <a:lvl2pPr>
              <a:spcBef>
                <a:spcPts val="1000"/>
              </a:spcBef>
              <a:buClr>
                <a:schemeClr val="accent1"/>
              </a:buClr>
              <a:defRPr/>
            </a:lvl2pPr>
            <a:lvl3pPr>
              <a:buClrTx/>
              <a:defRPr/>
            </a:lvl3pPr>
            <a:lvl4pPr>
              <a:buClrTx/>
              <a:defRPr/>
            </a:lvl4pPr>
            <a:lvl5pPr>
              <a:buClrTx/>
              <a:defRPr/>
            </a:lvl5pPr>
          </a:lstStyle>
          <a:p>
            <a:pPr lvl="0"/>
            <a:r>
              <a:rPr lang="en-US"/>
              <a:t>Highlight text and press tab to change bullet style.</a:t>
            </a:r>
          </a:p>
          <a:p>
            <a:pPr lvl="1"/>
            <a:r>
              <a:rPr lang="en-US"/>
              <a:t>Second level</a:t>
            </a:r>
          </a:p>
          <a:p>
            <a:pPr lvl="2"/>
            <a:r>
              <a:rPr lang="en-US"/>
              <a:t>Third level</a:t>
            </a:r>
          </a:p>
          <a:p>
            <a:pPr lvl="3"/>
            <a:r>
              <a:rPr lang="en-US"/>
              <a:t>Fourth level</a:t>
            </a:r>
          </a:p>
          <a:p>
            <a:pPr lvl="4"/>
            <a:r>
              <a:rPr lang="en-US"/>
              <a:t>Fifth level</a:t>
            </a:r>
            <a:endParaRPr lang="en-NZ"/>
          </a:p>
        </p:txBody>
      </p:sp>
      <p:sp>
        <p:nvSpPr>
          <p:cNvPr id="2" name="Title 1"/>
          <p:cNvSpPr>
            <a:spLocks noGrp="1"/>
          </p:cNvSpPr>
          <p:nvPr>
            <p:ph type="title"/>
          </p:nvPr>
        </p:nvSpPr>
        <p:spPr/>
        <p:txBody>
          <a:bodyPr/>
          <a:lstStyle/>
          <a:p>
            <a:r>
              <a:rPr lang="en-US"/>
              <a:t>Click to edit Master title style</a:t>
            </a:r>
            <a:endParaRPr lang="en-NZ"/>
          </a:p>
        </p:txBody>
      </p:sp>
      <p:sp>
        <p:nvSpPr>
          <p:cNvPr id="3" name="Footer Placeholder 2"/>
          <p:cNvSpPr>
            <a:spLocks noGrp="1"/>
          </p:cNvSpPr>
          <p:nvPr>
            <p:ph type="ftr" sz="quarter" idx="10"/>
          </p:nvPr>
        </p:nvSpPr>
        <p:spPr/>
        <p:txBody>
          <a:bodyPr/>
          <a:lstStyle/>
          <a:p>
            <a:r>
              <a:rPr lang="en-NZ"/>
              <a:t>www.think</a:t>
            </a:r>
            <a:r>
              <a:rPr lang="en-NZ">
                <a:solidFill>
                  <a:schemeClr val="accent1"/>
                </a:solidFill>
              </a:rPr>
              <a:t>Sapere</a:t>
            </a:r>
            <a:r>
              <a:rPr lang="en-NZ"/>
              <a:t>.com</a:t>
            </a:r>
          </a:p>
        </p:txBody>
      </p:sp>
      <p:sp>
        <p:nvSpPr>
          <p:cNvPr id="4" name="Slide Number Placeholder 3"/>
          <p:cNvSpPr>
            <a:spLocks noGrp="1"/>
          </p:cNvSpPr>
          <p:nvPr>
            <p:ph type="sldNum" sz="quarter" idx="11"/>
          </p:nvPr>
        </p:nvSpPr>
        <p:spPr/>
        <p:txBody>
          <a:bodyPr/>
          <a:lstStyle/>
          <a:p>
            <a:fld id="{326829A1-67CC-4B5E-AF1E-9267DC8755FD}" type="slidenum">
              <a:rPr lang="en-NZ" smtClean="0"/>
              <a:pPr/>
              <a:t>‹#›</a:t>
            </a:fld>
            <a:endParaRPr lang="en-NZ"/>
          </a:p>
        </p:txBody>
      </p:sp>
    </p:spTree>
    <p:extLst>
      <p:ext uri="{BB962C8B-B14F-4D97-AF65-F5344CB8AC3E}">
        <p14:creationId xmlns:p14="http://schemas.microsoft.com/office/powerpoint/2010/main" val="31707456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ullet List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NZ"/>
          </a:p>
        </p:txBody>
      </p:sp>
      <p:sp>
        <p:nvSpPr>
          <p:cNvPr id="3" name="Footer Placeholder 2"/>
          <p:cNvSpPr>
            <a:spLocks noGrp="1"/>
          </p:cNvSpPr>
          <p:nvPr>
            <p:ph type="ftr" sz="quarter" idx="10"/>
          </p:nvPr>
        </p:nvSpPr>
        <p:spPr/>
        <p:txBody>
          <a:bodyPr/>
          <a:lstStyle/>
          <a:p>
            <a:r>
              <a:rPr lang="en-NZ"/>
              <a:t>www.think</a:t>
            </a:r>
            <a:r>
              <a:rPr lang="en-NZ">
                <a:solidFill>
                  <a:schemeClr val="accent1"/>
                </a:solidFill>
              </a:rPr>
              <a:t>Sapere</a:t>
            </a:r>
            <a:r>
              <a:rPr lang="en-NZ"/>
              <a:t>.com</a:t>
            </a:r>
          </a:p>
        </p:txBody>
      </p:sp>
      <p:sp>
        <p:nvSpPr>
          <p:cNvPr id="4" name="Slide Number Placeholder 3"/>
          <p:cNvSpPr>
            <a:spLocks noGrp="1"/>
          </p:cNvSpPr>
          <p:nvPr>
            <p:ph type="sldNum" sz="quarter" idx="11"/>
          </p:nvPr>
        </p:nvSpPr>
        <p:spPr/>
        <p:txBody>
          <a:bodyPr/>
          <a:lstStyle/>
          <a:p>
            <a:fld id="{326829A1-67CC-4B5E-AF1E-9267DC8755FD}" type="slidenum">
              <a:rPr lang="en-NZ" smtClean="0"/>
              <a:pPr/>
              <a:t>‹#›</a:t>
            </a:fld>
            <a:endParaRPr lang="en-NZ"/>
          </a:p>
        </p:txBody>
      </p:sp>
      <p:sp>
        <p:nvSpPr>
          <p:cNvPr id="7" name="Text Placeholder 6"/>
          <p:cNvSpPr>
            <a:spLocks noGrp="1"/>
          </p:cNvSpPr>
          <p:nvPr>
            <p:ph type="body" sz="quarter" idx="13"/>
          </p:nvPr>
        </p:nvSpPr>
        <p:spPr>
          <a:xfrm>
            <a:off x="529696" y="1627188"/>
            <a:ext cx="8915400" cy="4729163"/>
          </a:xfrm>
        </p:spPr>
        <p:txBody>
          <a:bodyPr/>
          <a:lstStyle>
            <a:lvl1pPr marL="342908" indent="-342908">
              <a:buClr>
                <a:schemeClr val="accent1"/>
              </a:buClr>
              <a:buFont typeface="Arial" panose="020B0604020202020204" pitchFamily="34" charset="0"/>
              <a:buChar char="•"/>
              <a:defRPr/>
            </a:lvl1pPr>
            <a:lvl2pPr marL="720743" indent="-342908">
              <a:buClr>
                <a:schemeClr val="tx1"/>
              </a:buClr>
              <a:defRPr/>
            </a:lvl2pPr>
            <a:lvl3pPr marL="720743" indent="-342908">
              <a:buClr>
                <a:schemeClr val="tx1"/>
              </a:buClr>
              <a:defRPr/>
            </a:lvl3pPr>
            <a:lvl4pPr marL="720743" indent="-342908">
              <a:buClr>
                <a:schemeClr val="tx1"/>
              </a:buClr>
              <a:defRPr/>
            </a:lvl4pPr>
            <a:lvl5pPr marL="720743" indent="-342908">
              <a:buClr>
                <a:schemeClr val="tx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Tree>
    <p:extLst>
      <p:ext uri="{BB962C8B-B14F-4D97-AF65-F5344CB8AC3E}">
        <p14:creationId xmlns:p14="http://schemas.microsoft.com/office/powerpoint/2010/main" val="40837086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hart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NZ"/>
          </a:p>
        </p:txBody>
      </p:sp>
      <p:sp>
        <p:nvSpPr>
          <p:cNvPr id="3" name="Footer Placeholder 2"/>
          <p:cNvSpPr>
            <a:spLocks noGrp="1"/>
          </p:cNvSpPr>
          <p:nvPr>
            <p:ph type="ftr" sz="quarter" idx="10"/>
          </p:nvPr>
        </p:nvSpPr>
        <p:spPr/>
        <p:txBody>
          <a:bodyPr/>
          <a:lstStyle/>
          <a:p>
            <a:r>
              <a:rPr lang="en-NZ"/>
              <a:t>www.think</a:t>
            </a:r>
            <a:r>
              <a:rPr lang="en-NZ">
                <a:solidFill>
                  <a:schemeClr val="accent1"/>
                </a:solidFill>
              </a:rPr>
              <a:t>Sapere</a:t>
            </a:r>
            <a:r>
              <a:rPr lang="en-NZ"/>
              <a:t>.com</a:t>
            </a:r>
          </a:p>
        </p:txBody>
      </p:sp>
      <p:sp>
        <p:nvSpPr>
          <p:cNvPr id="4" name="Slide Number Placeholder 3"/>
          <p:cNvSpPr>
            <a:spLocks noGrp="1"/>
          </p:cNvSpPr>
          <p:nvPr>
            <p:ph type="sldNum" sz="quarter" idx="11"/>
          </p:nvPr>
        </p:nvSpPr>
        <p:spPr/>
        <p:txBody>
          <a:bodyPr/>
          <a:lstStyle/>
          <a:p>
            <a:fld id="{326829A1-67CC-4B5E-AF1E-9267DC8755FD}" type="slidenum">
              <a:rPr lang="en-NZ" smtClean="0"/>
              <a:pPr/>
              <a:t>‹#›</a:t>
            </a:fld>
            <a:endParaRPr lang="en-NZ"/>
          </a:p>
        </p:txBody>
      </p:sp>
      <p:sp>
        <p:nvSpPr>
          <p:cNvPr id="6" name="Chart Placeholder 5"/>
          <p:cNvSpPr>
            <a:spLocks noGrp="1"/>
          </p:cNvSpPr>
          <p:nvPr>
            <p:ph type="chart" sz="quarter" idx="12" hasCustomPrompt="1"/>
          </p:nvPr>
        </p:nvSpPr>
        <p:spPr>
          <a:xfrm>
            <a:off x="529696" y="1875296"/>
            <a:ext cx="8915400" cy="4161295"/>
          </a:xfrm>
        </p:spPr>
        <p:txBody>
          <a:bodyPr/>
          <a:lstStyle>
            <a:lvl1pPr>
              <a:defRPr/>
            </a:lvl1pPr>
          </a:lstStyle>
          <a:p>
            <a:r>
              <a:rPr lang="en-NZ"/>
              <a:t>Click icon to insert chart</a:t>
            </a:r>
          </a:p>
        </p:txBody>
      </p:sp>
    </p:spTree>
    <p:extLst>
      <p:ext uri="{BB962C8B-B14F-4D97-AF65-F5344CB8AC3E}">
        <p14:creationId xmlns:p14="http://schemas.microsoft.com/office/powerpoint/2010/main" val="18106375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able Slide">
    <p:spTree>
      <p:nvGrpSpPr>
        <p:cNvPr id="1" name=""/>
        <p:cNvGrpSpPr/>
        <p:nvPr/>
      </p:nvGrpSpPr>
      <p:grpSpPr>
        <a:xfrm>
          <a:off x="0" y="0"/>
          <a:ext cx="0" cy="0"/>
          <a:chOff x="0" y="0"/>
          <a:chExt cx="0" cy="0"/>
        </a:xfrm>
      </p:grpSpPr>
      <p:sp>
        <p:nvSpPr>
          <p:cNvPr id="7" name="Table Placeholder 6"/>
          <p:cNvSpPr>
            <a:spLocks noGrp="1"/>
          </p:cNvSpPr>
          <p:nvPr>
            <p:ph type="tbl" sz="quarter" idx="13" hasCustomPrompt="1"/>
          </p:nvPr>
        </p:nvSpPr>
        <p:spPr>
          <a:xfrm>
            <a:off x="529696" y="1874839"/>
            <a:ext cx="8915400" cy="4162425"/>
          </a:xfrm>
        </p:spPr>
        <p:txBody>
          <a:bodyPr/>
          <a:lstStyle>
            <a:lvl1pPr>
              <a:defRPr baseline="0"/>
            </a:lvl1pPr>
          </a:lstStyle>
          <a:p>
            <a:r>
              <a:rPr lang="en-NZ"/>
              <a:t>Click icon to insert table</a:t>
            </a:r>
          </a:p>
        </p:txBody>
      </p:sp>
      <p:sp>
        <p:nvSpPr>
          <p:cNvPr id="2" name="Title 1"/>
          <p:cNvSpPr>
            <a:spLocks noGrp="1"/>
          </p:cNvSpPr>
          <p:nvPr>
            <p:ph type="title"/>
          </p:nvPr>
        </p:nvSpPr>
        <p:spPr/>
        <p:txBody>
          <a:bodyPr/>
          <a:lstStyle/>
          <a:p>
            <a:r>
              <a:rPr lang="en-US"/>
              <a:t>Click to edit Master title style</a:t>
            </a:r>
            <a:endParaRPr lang="en-NZ"/>
          </a:p>
        </p:txBody>
      </p:sp>
      <p:sp>
        <p:nvSpPr>
          <p:cNvPr id="3" name="Footer Placeholder 2"/>
          <p:cNvSpPr>
            <a:spLocks noGrp="1"/>
          </p:cNvSpPr>
          <p:nvPr>
            <p:ph type="ftr" sz="quarter" idx="10"/>
          </p:nvPr>
        </p:nvSpPr>
        <p:spPr/>
        <p:txBody>
          <a:bodyPr/>
          <a:lstStyle/>
          <a:p>
            <a:r>
              <a:rPr lang="en-NZ"/>
              <a:t>www.think</a:t>
            </a:r>
            <a:r>
              <a:rPr lang="en-NZ">
                <a:solidFill>
                  <a:schemeClr val="accent1"/>
                </a:solidFill>
              </a:rPr>
              <a:t>Sapere</a:t>
            </a:r>
            <a:r>
              <a:rPr lang="en-NZ"/>
              <a:t>.com</a:t>
            </a:r>
          </a:p>
        </p:txBody>
      </p:sp>
      <p:sp>
        <p:nvSpPr>
          <p:cNvPr id="4" name="Slide Number Placeholder 3"/>
          <p:cNvSpPr>
            <a:spLocks noGrp="1"/>
          </p:cNvSpPr>
          <p:nvPr>
            <p:ph type="sldNum" sz="quarter" idx="11"/>
          </p:nvPr>
        </p:nvSpPr>
        <p:spPr/>
        <p:txBody>
          <a:bodyPr/>
          <a:lstStyle/>
          <a:p>
            <a:fld id="{326829A1-67CC-4B5E-AF1E-9267DC8755FD}" type="slidenum">
              <a:rPr lang="en-NZ" smtClean="0"/>
              <a:pPr/>
              <a:t>‹#›</a:t>
            </a:fld>
            <a:endParaRPr lang="en-NZ"/>
          </a:p>
        </p:txBody>
      </p:sp>
    </p:spTree>
    <p:extLst>
      <p:ext uri="{BB962C8B-B14F-4D97-AF65-F5344CB8AC3E}">
        <p14:creationId xmlns:p14="http://schemas.microsoft.com/office/powerpoint/2010/main" val="17535379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Heading Only Slid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a:t>Heading</a:t>
            </a:r>
            <a:endParaRPr lang="en-NZ"/>
          </a:p>
        </p:txBody>
      </p:sp>
      <p:sp>
        <p:nvSpPr>
          <p:cNvPr id="3" name="Footer Placeholder 2"/>
          <p:cNvSpPr>
            <a:spLocks noGrp="1"/>
          </p:cNvSpPr>
          <p:nvPr>
            <p:ph type="ftr" sz="quarter" idx="10"/>
          </p:nvPr>
        </p:nvSpPr>
        <p:spPr/>
        <p:txBody>
          <a:bodyPr/>
          <a:lstStyle/>
          <a:p>
            <a:r>
              <a:rPr lang="en-NZ"/>
              <a:t>www.think</a:t>
            </a:r>
            <a:r>
              <a:rPr lang="en-NZ">
                <a:solidFill>
                  <a:schemeClr val="accent1"/>
                </a:solidFill>
              </a:rPr>
              <a:t>Sapere</a:t>
            </a:r>
            <a:r>
              <a:rPr lang="en-NZ"/>
              <a:t>.com</a:t>
            </a:r>
          </a:p>
        </p:txBody>
      </p:sp>
      <p:sp>
        <p:nvSpPr>
          <p:cNvPr id="4" name="Slide Number Placeholder 3"/>
          <p:cNvSpPr>
            <a:spLocks noGrp="1"/>
          </p:cNvSpPr>
          <p:nvPr>
            <p:ph type="sldNum" sz="quarter" idx="11"/>
          </p:nvPr>
        </p:nvSpPr>
        <p:spPr/>
        <p:txBody>
          <a:bodyPr/>
          <a:lstStyle/>
          <a:p>
            <a:fld id="{326829A1-67CC-4B5E-AF1E-9267DC8755FD}" type="slidenum">
              <a:rPr lang="en-NZ" smtClean="0"/>
              <a:pPr/>
              <a:t>‹#›</a:t>
            </a:fld>
            <a:endParaRPr lang="en-NZ"/>
          </a:p>
        </p:txBody>
      </p:sp>
    </p:spTree>
    <p:extLst>
      <p:ext uri="{BB962C8B-B14F-4D97-AF65-F5344CB8AC3E}">
        <p14:creationId xmlns:p14="http://schemas.microsoft.com/office/powerpoint/2010/main" val="74021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NZ"/>
              <a:t>www.think</a:t>
            </a:r>
            <a:r>
              <a:rPr lang="en-NZ">
                <a:solidFill>
                  <a:schemeClr val="accent1"/>
                </a:solidFill>
              </a:rPr>
              <a:t>Sapere</a:t>
            </a:r>
            <a:r>
              <a:rPr lang="en-NZ"/>
              <a:t>.com</a:t>
            </a:r>
          </a:p>
        </p:txBody>
      </p:sp>
      <p:sp>
        <p:nvSpPr>
          <p:cNvPr id="4" name="Slide Number Placeholder 3"/>
          <p:cNvSpPr>
            <a:spLocks noGrp="1"/>
          </p:cNvSpPr>
          <p:nvPr>
            <p:ph type="sldNum" sz="quarter" idx="11"/>
          </p:nvPr>
        </p:nvSpPr>
        <p:spPr/>
        <p:txBody>
          <a:bodyPr/>
          <a:lstStyle/>
          <a:p>
            <a:fld id="{326829A1-67CC-4B5E-AF1E-9267DC8755FD}" type="slidenum">
              <a:rPr lang="en-NZ" smtClean="0"/>
              <a:pPr/>
              <a:t>‹#›</a:t>
            </a:fld>
            <a:endParaRPr lang="en-NZ"/>
          </a:p>
        </p:txBody>
      </p:sp>
    </p:spTree>
    <p:extLst>
      <p:ext uri="{BB962C8B-B14F-4D97-AF65-F5344CB8AC3E}">
        <p14:creationId xmlns:p14="http://schemas.microsoft.com/office/powerpoint/2010/main" val="1848798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18" Type="http://schemas.openxmlformats.org/officeDocument/2006/relationships/theme" Target="../theme/theme2.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17" Type="http://schemas.openxmlformats.org/officeDocument/2006/relationships/slideLayout" Target="../slideLayouts/slideLayout30.xml"/><Relationship Id="rId2" Type="http://schemas.openxmlformats.org/officeDocument/2006/relationships/slideLayout" Target="../slideLayouts/slideLayout15.xml"/><Relationship Id="rId16" Type="http://schemas.openxmlformats.org/officeDocument/2006/relationships/slideLayout" Target="../slideLayouts/slideLayout29.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slideLayout" Target="../slideLayouts/slideLayout2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28883" y="365127"/>
            <a:ext cx="8915399" cy="1138210"/>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p:cNvSpPr>
            <a:spLocks noGrp="1"/>
          </p:cNvSpPr>
          <p:nvPr>
            <p:ph type="body" idx="1"/>
          </p:nvPr>
        </p:nvSpPr>
        <p:spPr>
          <a:xfrm>
            <a:off x="528883" y="1627322"/>
            <a:ext cx="8915399" cy="454964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528881" y="6356356"/>
            <a:ext cx="3495432" cy="365125"/>
          </a:xfrm>
          <a:prstGeom prst="rect">
            <a:avLst/>
          </a:prstGeom>
        </p:spPr>
        <p:txBody>
          <a:bodyPr vert="horz" lIns="91440" tIns="45720" rIns="91440" bIns="45720" rtlCol="0" anchor="ctr"/>
          <a:lstStyle>
            <a:lvl1pPr algn="l">
              <a:defRPr sz="1200">
                <a:solidFill>
                  <a:schemeClr val="tx1"/>
                </a:solidFill>
              </a:defRPr>
            </a:lvl1pPr>
          </a:lstStyle>
          <a:p>
            <a:r>
              <a:rPr lang="en-NZ"/>
              <a:t>www.think</a:t>
            </a:r>
            <a:r>
              <a:rPr lang="en-NZ">
                <a:solidFill>
                  <a:schemeClr val="accent1"/>
                </a:solidFill>
              </a:rPr>
              <a:t>Sapere</a:t>
            </a:r>
            <a:r>
              <a:rPr lang="en-NZ"/>
              <a:t>.com</a:t>
            </a:r>
          </a:p>
        </p:txBody>
      </p:sp>
      <p:sp>
        <p:nvSpPr>
          <p:cNvPr id="6" name="Slide Number Placeholder 5"/>
          <p:cNvSpPr>
            <a:spLocks noGrp="1"/>
          </p:cNvSpPr>
          <p:nvPr>
            <p:ph type="sldNum" sz="quarter" idx="4"/>
          </p:nvPr>
        </p:nvSpPr>
        <p:spPr>
          <a:xfrm>
            <a:off x="6996114" y="6356356"/>
            <a:ext cx="2448167" cy="365125"/>
          </a:xfrm>
          <a:prstGeom prst="rect">
            <a:avLst/>
          </a:prstGeom>
        </p:spPr>
        <p:txBody>
          <a:bodyPr vert="horz" lIns="91440" tIns="45720" rIns="91440" bIns="45720" rtlCol="0" anchor="ctr"/>
          <a:lstStyle>
            <a:lvl1pPr algn="r">
              <a:defRPr sz="1200">
                <a:solidFill>
                  <a:schemeClr val="tx1"/>
                </a:solidFill>
              </a:defRPr>
            </a:lvl1pPr>
          </a:lstStyle>
          <a:p>
            <a:fld id="{326829A1-67CC-4B5E-AF1E-9267DC8755FD}" type="slidenum">
              <a:rPr lang="en-NZ" smtClean="0"/>
              <a:pPr/>
              <a:t>‹#›</a:t>
            </a:fld>
            <a:endParaRPr lang="en-NZ"/>
          </a:p>
        </p:txBody>
      </p:sp>
    </p:spTree>
    <p:extLst>
      <p:ext uri="{BB962C8B-B14F-4D97-AF65-F5344CB8AC3E}">
        <p14:creationId xmlns:p14="http://schemas.microsoft.com/office/powerpoint/2010/main" val="840453338"/>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 id="2147483710" r:id="rId12"/>
    <p:sldLayoutId id="2147483712" r:id="rId13"/>
  </p:sldLayoutIdLst>
  <p:hf hdr="0" dt="0"/>
  <p:txStyles>
    <p:titleStyle>
      <a:lvl1pPr algn="l" defTabSz="914423" rtl="0" eaLnBrk="1" latinLnBrk="0" hangingPunct="1">
        <a:lnSpc>
          <a:spcPct val="90000"/>
        </a:lnSpc>
        <a:spcBef>
          <a:spcPct val="0"/>
        </a:spcBef>
        <a:buNone/>
        <a:defRPr sz="4000" b="1" kern="1200">
          <a:solidFill>
            <a:schemeClr val="accent1"/>
          </a:solidFill>
          <a:latin typeface="+mj-lt"/>
          <a:ea typeface="+mj-ea"/>
          <a:cs typeface="+mj-cs"/>
        </a:defRPr>
      </a:lvl1pPr>
    </p:titleStyle>
    <p:bodyStyle>
      <a:lvl1pPr marL="0" indent="0" algn="l" defTabSz="914423" rtl="0" eaLnBrk="1" latinLnBrk="0" hangingPunct="1">
        <a:lnSpc>
          <a:spcPct val="90000"/>
        </a:lnSpc>
        <a:spcBef>
          <a:spcPts val="1000"/>
        </a:spcBef>
        <a:buClr>
          <a:schemeClr val="accent1"/>
        </a:buClr>
        <a:buFont typeface="Arial" panose="020B0604020202020204" pitchFamily="34" charset="0"/>
        <a:buNone/>
        <a:tabLst/>
        <a:defRPr sz="2400" kern="1200">
          <a:solidFill>
            <a:schemeClr val="tx1"/>
          </a:solidFill>
          <a:latin typeface="+mn-lt"/>
          <a:ea typeface="+mn-ea"/>
          <a:cs typeface="+mn-cs"/>
        </a:defRPr>
      </a:lvl1pPr>
      <a:lvl2pPr marL="342908" indent="-342908" algn="l" defTabSz="914423" rtl="0" eaLnBrk="1" latinLnBrk="0" hangingPunct="1">
        <a:lnSpc>
          <a:spcPct val="90000"/>
        </a:lnSpc>
        <a:spcBef>
          <a:spcPts val="500"/>
        </a:spcBef>
        <a:buClr>
          <a:schemeClr val="accent1"/>
        </a:buClr>
        <a:buFont typeface="Arial" panose="020B0604020202020204" pitchFamily="34" charset="0"/>
        <a:buChar char="•"/>
        <a:tabLst/>
        <a:defRPr sz="2400" kern="1200">
          <a:solidFill>
            <a:schemeClr val="tx1"/>
          </a:solidFill>
          <a:latin typeface="+mn-lt"/>
          <a:ea typeface="+mn-ea"/>
          <a:cs typeface="+mn-cs"/>
        </a:defRPr>
      </a:lvl2pPr>
      <a:lvl3pPr marL="342908" indent="-342908" algn="l" defTabSz="914423" rtl="0" eaLnBrk="1" latinLnBrk="0" hangingPunct="1">
        <a:lnSpc>
          <a:spcPct val="90000"/>
        </a:lnSpc>
        <a:spcBef>
          <a:spcPts val="500"/>
        </a:spcBef>
        <a:buClrTx/>
        <a:buFont typeface="Arial" panose="020B0604020202020204" pitchFamily="34" charset="0"/>
        <a:buChar char="•"/>
        <a:tabLst/>
        <a:defRPr lang="en-US" sz="2400" b="0" kern="1200" dirty="0">
          <a:solidFill>
            <a:schemeClr val="tx1"/>
          </a:solidFill>
          <a:latin typeface="+mn-lt"/>
          <a:ea typeface="+mn-ea"/>
          <a:cs typeface="+mn-cs"/>
        </a:defRPr>
      </a:lvl3pPr>
      <a:lvl4pPr marL="342908" indent="-342908" algn="l" defTabSz="914423" rtl="0" eaLnBrk="1" latinLnBrk="0" hangingPunct="1">
        <a:lnSpc>
          <a:spcPct val="90000"/>
        </a:lnSpc>
        <a:spcBef>
          <a:spcPts val="500"/>
        </a:spcBef>
        <a:buClrTx/>
        <a:buFont typeface="Arial" panose="020B0604020202020204" pitchFamily="34" charset="0"/>
        <a:buChar char="•"/>
        <a:tabLst/>
        <a:defRPr lang="en-US" sz="2400" b="0" kern="1200" dirty="0">
          <a:solidFill>
            <a:schemeClr val="tx1"/>
          </a:solidFill>
          <a:latin typeface="+mn-lt"/>
          <a:ea typeface="+mn-ea"/>
          <a:cs typeface="+mn-cs"/>
        </a:defRPr>
      </a:lvl4pPr>
      <a:lvl5pPr marL="342908" indent="-342908" algn="l" defTabSz="914423" rtl="0" eaLnBrk="1" latinLnBrk="0" hangingPunct="1">
        <a:lnSpc>
          <a:spcPct val="90000"/>
        </a:lnSpc>
        <a:spcBef>
          <a:spcPts val="500"/>
        </a:spcBef>
        <a:buClrTx/>
        <a:buFont typeface="Arial" panose="020B0604020202020204" pitchFamily="34" charset="0"/>
        <a:buChar char="•"/>
        <a:tabLst/>
        <a:defRPr lang="en-US" sz="2400" b="0" kern="1200" dirty="0">
          <a:solidFill>
            <a:schemeClr val="tx1"/>
          </a:solidFill>
          <a:latin typeface="+mn-lt"/>
          <a:ea typeface="+mn-ea"/>
          <a:cs typeface="+mn-cs"/>
        </a:defRPr>
      </a:lvl5pPr>
      <a:lvl6pPr marL="2514663"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74"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86"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97"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23" rtl="0" eaLnBrk="1" latinLnBrk="0" hangingPunct="1">
        <a:defRPr sz="1800" kern="1200">
          <a:solidFill>
            <a:schemeClr val="tx1"/>
          </a:solidFill>
          <a:latin typeface="+mn-lt"/>
          <a:ea typeface="+mn-ea"/>
          <a:cs typeface="+mn-cs"/>
        </a:defRPr>
      </a:lvl1pPr>
      <a:lvl2pPr marL="457212" algn="l" defTabSz="914423" rtl="0" eaLnBrk="1" latinLnBrk="0" hangingPunct="1">
        <a:defRPr sz="1800" kern="1200">
          <a:solidFill>
            <a:schemeClr val="tx1"/>
          </a:solidFill>
          <a:latin typeface="+mn-lt"/>
          <a:ea typeface="+mn-ea"/>
          <a:cs typeface="+mn-cs"/>
        </a:defRPr>
      </a:lvl2pPr>
      <a:lvl3pPr marL="914423" algn="l" defTabSz="914423" rtl="0" eaLnBrk="1" latinLnBrk="0" hangingPunct="1">
        <a:defRPr sz="1800" kern="1200">
          <a:solidFill>
            <a:schemeClr val="tx1"/>
          </a:solidFill>
          <a:latin typeface="+mn-lt"/>
          <a:ea typeface="+mn-ea"/>
          <a:cs typeface="+mn-cs"/>
        </a:defRPr>
      </a:lvl3pPr>
      <a:lvl4pPr marL="1371634" algn="l" defTabSz="914423" rtl="0" eaLnBrk="1" latinLnBrk="0" hangingPunct="1">
        <a:defRPr sz="1800" kern="1200">
          <a:solidFill>
            <a:schemeClr val="tx1"/>
          </a:solidFill>
          <a:latin typeface="+mn-lt"/>
          <a:ea typeface="+mn-ea"/>
          <a:cs typeface="+mn-cs"/>
        </a:defRPr>
      </a:lvl4pPr>
      <a:lvl5pPr marL="1828846" algn="l" defTabSz="914423" rtl="0" eaLnBrk="1" latinLnBrk="0" hangingPunct="1">
        <a:defRPr sz="1800" kern="1200">
          <a:solidFill>
            <a:schemeClr val="tx1"/>
          </a:solidFill>
          <a:latin typeface="+mn-lt"/>
          <a:ea typeface="+mn-ea"/>
          <a:cs typeface="+mn-cs"/>
        </a:defRPr>
      </a:lvl5pPr>
      <a:lvl6pPr marL="2286057" algn="l" defTabSz="914423" rtl="0" eaLnBrk="1" latinLnBrk="0" hangingPunct="1">
        <a:defRPr sz="1800" kern="1200">
          <a:solidFill>
            <a:schemeClr val="tx1"/>
          </a:solidFill>
          <a:latin typeface="+mn-lt"/>
          <a:ea typeface="+mn-ea"/>
          <a:cs typeface="+mn-cs"/>
        </a:defRPr>
      </a:lvl6pPr>
      <a:lvl7pPr marL="2743269" algn="l" defTabSz="914423" rtl="0" eaLnBrk="1" latinLnBrk="0" hangingPunct="1">
        <a:defRPr sz="1800" kern="1200">
          <a:solidFill>
            <a:schemeClr val="tx1"/>
          </a:solidFill>
          <a:latin typeface="+mn-lt"/>
          <a:ea typeface="+mn-ea"/>
          <a:cs typeface="+mn-cs"/>
        </a:defRPr>
      </a:lvl7pPr>
      <a:lvl8pPr marL="3200480" algn="l" defTabSz="914423" rtl="0" eaLnBrk="1" latinLnBrk="0" hangingPunct="1">
        <a:defRPr sz="1800" kern="1200">
          <a:solidFill>
            <a:schemeClr val="tx1"/>
          </a:solidFill>
          <a:latin typeface="+mn-lt"/>
          <a:ea typeface="+mn-ea"/>
          <a:cs typeface="+mn-cs"/>
        </a:defRPr>
      </a:lvl8pPr>
      <a:lvl9pPr marL="3657691" algn="l" defTabSz="91442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28883" y="365127"/>
            <a:ext cx="8915399" cy="1138210"/>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p:cNvSpPr>
            <a:spLocks noGrp="1"/>
          </p:cNvSpPr>
          <p:nvPr>
            <p:ph type="body" idx="1"/>
          </p:nvPr>
        </p:nvSpPr>
        <p:spPr>
          <a:xfrm>
            <a:off x="528883" y="1627322"/>
            <a:ext cx="8915399" cy="454964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528881" y="6356356"/>
            <a:ext cx="3495432" cy="365125"/>
          </a:xfrm>
          <a:prstGeom prst="rect">
            <a:avLst/>
          </a:prstGeom>
        </p:spPr>
        <p:txBody>
          <a:bodyPr vert="horz" lIns="91440" tIns="45720" rIns="91440" bIns="45720" rtlCol="0" anchor="ctr"/>
          <a:lstStyle>
            <a:lvl1pPr algn="l">
              <a:defRPr sz="1200">
                <a:solidFill>
                  <a:schemeClr val="tx1"/>
                </a:solidFill>
              </a:defRPr>
            </a:lvl1pPr>
          </a:lstStyle>
          <a:p>
            <a:r>
              <a:rPr lang="en-NZ"/>
              <a:t>www.think</a:t>
            </a:r>
            <a:r>
              <a:rPr lang="en-NZ">
                <a:solidFill>
                  <a:schemeClr val="accent1"/>
                </a:solidFill>
              </a:rPr>
              <a:t>Sapere</a:t>
            </a:r>
            <a:r>
              <a:rPr lang="en-NZ"/>
              <a:t>.com</a:t>
            </a:r>
          </a:p>
        </p:txBody>
      </p:sp>
      <p:sp>
        <p:nvSpPr>
          <p:cNvPr id="6" name="Slide Number Placeholder 5"/>
          <p:cNvSpPr>
            <a:spLocks noGrp="1"/>
          </p:cNvSpPr>
          <p:nvPr>
            <p:ph type="sldNum" sz="quarter" idx="4"/>
          </p:nvPr>
        </p:nvSpPr>
        <p:spPr>
          <a:xfrm>
            <a:off x="6996114" y="6356356"/>
            <a:ext cx="2448167" cy="365125"/>
          </a:xfrm>
          <a:prstGeom prst="rect">
            <a:avLst/>
          </a:prstGeom>
        </p:spPr>
        <p:txBody>
          <a:bodyPr vert="horz" lIns="91440" tIns="45720" rIns="91440" bIns="45720" rtlCol="0" anchor="ctr"/>
          <a:lstStyle>
            <a:lvl1pPr algn="r">
              <a:defRPr sz="1200">
                <a:solidFill>
                  <a:schemeClr val="tx1"/>
                </a:solidFill>
              </a:defRPr>
            </a:lvl1pPr>
          </a:lstStyle>
          <a:p>
            <a:fld id="{326829A1-67CC-4B5E-AF1E-9267DC8755FD}" type="slidenum">
              <a:rPr lang="en-NZ" smtClean="0"/>
              <a:pPr/>
              <a:t>‹#›</a:t>
            </a:fld>
            <a:endParaRPr lang="en-NZ"/>
          </a:p>
        </p:txBody>
      </p:sp>
    </p:spTree>
    <p:extLst>
      <p:ext uri="{BB962C8B-B14F-4D97-AF65-F5344CB8AC3E}">
        <p14:creationId xmlns:p14="http://schemas.microsoft.com/office/powerpoint/2010/main" val="3594044925"/>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 id="2147483728" r:id="rId15"/>
    <p:sldLayoutId id="2147483729" r:id="rId16"/>
    <p:sldLayoutId id="2147483730" r:id="rId17"/>
  </p:sldLayoutIdLst>
  <p:hf hdr="0" ftr="0" dt="0"/>
  <p:txStyles>
    <p:titleStyle>
      <a:lvl1pPr algn="l" defTabSz="914423" rtl="0" eaLnBrk="1" latinLnBrk="0" hangingPunct="1">
        <a:lnSpc>
          <a:spcPct val="90000"/>
        </a:lnSpc>
        <a:spcBef>
          <a:spcPct val="0"/>
        </a:spcBef>
        <a:buNone/>
        <a:defRPr sz="4000" b="1" kern="1200">
          <a:solidFill>
            <a:schemeClr val="accent1"/>
          </a:solidFill>
          <a:latin typeface="+mj-lt"/>
          <a:ea typeface="+mj-ea"/>
          <a:cs typeface="+mj-cs"/>
        </a:defRPr>
      </a:lvl1pPr>
    </p:titleStyle>
    <p:bodyStyle>
      <a:lvl1pPr marL="0" indent="0" algn="l" defTabSz="914423" rtl="0" eaLnBrk="1" latinLnBrk="0" hangingPunct="1">
        <a:lnSpc>
          <a:spcPct val="90000"/>
        </a:lnSpc>
        <a:spcBef>
          <a:spcPts val="1000"/>
        </a:spcBef>
        <a:buFont typeface="Arial" panose="020B0604020202020204" pitchFamily="34" charset="0"/>
        <a:buNone/>
        <a:tabLst/>
        <a:defRPr sz="2400" kern="1200">
          <a:solidFill>
            <a:schemeClr val="tx1"/>
          </a:solidFill>
          <a:latin typeface="+mn-lt"/>
          <a:ea typeface="+mn-ea"/>
          <a:cs typeface="+mn-cs"/>
        </a:defRPr>
      </a:lvl1pPr>
      <a:lvl2pPr marL="342908" indent="-342908" algn="l" defTabSz="914423" rtl="0" eaLnBrk="1" latinLnBrk="0" hangingPunct="1">
        <a:lnSpc>
          <a:spcPct val="90000"/>
        </a:lnSpc>
        <a:spcBef>
          <a:spcPts val="500"/>
        </a:spcBef>
        <a:buClr>
          <a:schemeClr val="accent1"/>
        </a:buClr>
        <a:buFont typeface="Arial" panose="020B0604020202020204" pitchFamily="34" charset="0"/>
        <a:buChar char="•"/>
        <a:tabLst/>
        <a:defRPr sz="2400" kern="1200">
          <a:solidFill>
            <a:schemeClr val="tx1"/>
          </a:solidFill>
          <a:latin typeface="+mn-lt"/>
          <a:ea typeface="+mn-ea"/>
          <a:cs typeface="+mn-cs"/>
        </a:defRPr>
      </a:lvl2pPr>
      <a:lvl3pPr marL="0" indent="0" algn="l" defTabSz="914423" rtl="0" eaLnBrk="1" latinLnBrk="0" hangingPunct="1">
        <a:lnSpc>
          <a:spcPct val="90000"/>
        </a:lnSpc>
        <a:spcBef>
          <a:spcPts val="500"/>
        </a:spcBef>
        <a:buFont typeface="Arial" panose="020B0604020202020204" pitchFamily="34" charset="0"/>
        <a:buNone/>
        <a:tabLst/>
        <a:defRPr sz="2800" b="1" kern="1200">
          <a:solidFill>
            <a:schemeClr val="accent1"/>
          </a:solidFill>
          <a:latin typeface="+mn-lt"/>
          <a:ea typeface="+mn-ea"/>
          <a:cs typeface="+mn-cs"/>
        </a:defRPr>
      </a:lvl3pPr>
      <a:lvl4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solidFill>
          <a:latin typeface="+mn-lt"/>
          <a:ea typeface="+mn-ea"/>
          <a:cs typeface="+mn-cs"/>
        </a:defRPr>
      </a:lvl4pPr>
      <a:lvl5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lumMod val="50000"/>
              <a:lumOff val="50000"/>
            </a:schemeClr>
          </a:solidFill>
          <a:latin typeface="+mn-lt"/>
          <a:ea typeface="+mn-ea"/>
          <a:cs typeface="+mn-cs"/>
        </a:defRPr>
      </a:lvl5pPr>
      <a:lvl6pPr marL="2514663"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74"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86"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97"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23" rtl="0" eaLnBrk="1" latinLnBrk="0" hangingPunct="1">
        <a:defRPr sz="1800" kern="1200">
          <a:solidFill>
            <a:schemeClr val="tx1"/>
          </a:solidFill>
          <a:latin typeface="+mn-lt"/>
          <a:ea typeface="+mn-ea"/>
          <a:cs typeface="+mn-cs"/>
        </a:defRPr>
      </a:lvl1pPr>
      <a:lvl2pPr marL="457212" algn="l" defTabSz="914423" rtl="0" eaLnBrk="1" latinLnBrk="0" hangingPunct="1">
        <a:defRPr sz="1800" kern="1200">
          <a:solidFill>
            <a:schemeClr val="tx1"/>
          </a:solidFill>
          <a:latin typeface="+mn-lt"/>
          <a:ea typeface="+mn-ea"/>
          <a:cs typeface="+mn-cs"/>
        </a:defRPr>
      </a:lvl2pPr>
      <a:lvl3pPr marL="914423" algn="l" defTabSz="914423" rtl="0" eaLnBrk="1" latinLnBrk="0" hangingPunct="1">
        <a:defRPr sz="1800" kern="1200">
          <a:solidFill>
            <a:schemeClr val="tx1"/>
          </a:solidFill>
          <a:latin typeface="+mn-lt"/>
          <a:ea typeface="+mn-ea"/>
          <a:cs typeface="+mn-cs"/>
        </a:defRPr>
      </a:lvl3pPr>
      <a:lvl4pPr marL="1371634" algn="l" defTabSz="914423" rtl="0" eaLnBrk="1" latinLnBrk="0" hangingPunct="1">
        <a:defRPr sz="1800" kern="1200">
          <a:solidFill>
            <a:schemeClr val="tx1"/>
          </a:solidFill>
          <a:latin typeface="+mn-lt"/>
          <a:ea typeface="+mn-ea"/>
          <a:cs typeface="+mn-cs"/>
        </a:defRPr>
      </a:lvl4pPr>
      <a:lvl5pPr marL="1828846" algn="l" defTabSz="914423" rtl="0" eaLnBrk="1" latinLnBrk="0" hangingPunct="1">
        <a:defRPr sz="1800" kern="1200">
          <a:solidFill>
            <a:schemeClr val="tx1"/>
          </a:solidFill>
          <a:latin typeface="+mn-lt"/>
          <a:ea typeface="+mn-ea"/>
          <a:cs typeface="+mn-cs"/>
        </a:defRPr>
      </a:lvl5pPr>
      <a:lvl6pPr marL="2286057" algn="l" defTabSz="914423" rtl="0" eaLnBrk="1" latinLnBrk="0" hangingPunct="1">
        <a:defRPr sz="1800" kern="1200">
          <a:solidFill>
            <a:schemeClr val="tx1"/>
          </a:solidFill>
          <a:latin typeface="+mn-lt"/>
          <a:ea typeface="+mn-ea"/>
          <a:cs typeface="+mn-cs"/>
        </a:defRPr>
      </a:lvl6pPr>
      <a:lvl7pPr marL="2743269" algn="l" defTabSz="914423" rtl="0" eaLnBrk="1" latinLnBrk="0" hangingPunct="1">
        <a:defRPr sz="1800" kern="1200">
          <a:solidFill>
            <a:schemeClr val="tx1"/>
          </a:solidFill>
          <a:latin typeface="+mn-lt"/>
          <a:ea typeface="+mn-ea"/>
          <a:cs typeface="+mn-cs"/>
        </a:defRPr>
      </a:lvl7pPr>
      <a:lvl8pPr marL="3200480" algn="l" defTabSz="914423" rtl="0" eaLnBrk="1" latinLnBrk="0" hangingPunct="1">
        <a:defRPr sz="1800" kern="1200">
          <a:solidFill>
            <a:schemeClr val="tx1"/>
          </a:solidFill>
          <a:latin typeface="+mn-lt"/>
          <a:ea typeface="+mn-ea"/>
          <a:cs typeface="+mn-cs"/>
        </a:defRPr>
      </a:lvl8pPr>
      <a:lvl9pPr marL="3657691" algn="l" defTabSz="91442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hyperlink" Target="http://www.housing.vic.gov.au/socialhousing" TargetMode="External"/><Relationship Id="rId1" Type="http://schemas.openxmlformats.org/officeDocument/2006/relationships/slideLayout" Target="../slideLayouts/slideLayout1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0.xml.rels><?xml version="1.0" encoding="UTF-8" standalone="yes"?>
<Relationships xmlns="http://schemas.openxmlformats.org/package/2006/relationships"><Relationship Id="rId3" Type="http://schemas.openxmlformats.org/officeDocument/2006/relationships/hyperlink" Target="https://www.vic.gov.au/housing-registrar-sector-performance-report-2021-22-part-two-0" TargetMode="External"/><Relationship Id="rId2" Type="http://schemas.openxmlformats.org/officeDocument/2006/relationships/hyperlink" Target="https://www.vic.gov.au/sites/default/files/2021-01/Housing-Registrar-Report-2015-16%20%283%29.pdf" TargetMode="External"/><Relationship Id="rId1" Type="http://schemas.openxmlformats.org/officeDocument/2006/relationships/slideLayout" Target="../slideLayouts/slideLayout19.xml"/></Relationships>
</file>

<file path=ppt/slides/_rels/slide21.xml.rels><?xml version="1.0" encoding="UTF-8" standalone="yes"?>
<Relationships xmlns="http://schemas.openxmlformats.org/package/2006/relationships"><Relationship Id="rId3" Type="http://schemas.openxmlformats.org/officeDocument/2006/relationships/image" Target="../media/image6.svg"/><Relationship Id="rId7" Type="http://schemas.openxmlformats.org/officeDocument/2006/relationships/image" Target="../media/image10.svg"/><Relationship Id="rId2" Type="http://schemas.openxmlformats.org/officeDocument/2006/relationships/image" Target="../media/image5.png"/><Relationship Id="rId1" Type="http://schemas.openxmlformats.org/officeDocument/2006/relationships/slideLayout" Target="../slideLayouts/slideLayout16.xml"/><Relationship Id="rId6" Type="http://schemas.openxmlformats.org/officeDocument/2006/relationships/image" Target="../media/image9.png"/><Relationship Id="rId5" Type="http://schemas.openxmlformats.org/officeDocument/2006/relationships/image" Target="../media/image8.svg"/><Relationship Id="rId4" Type="http://schemas.openxmlformats.org/officeDocument/2006/relationships/image" Target="../media/image7.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3.xml.rels><?xml version="1.0" encoding="UTF-8" standalone="yes"?>
<Relationships xmlns="http://schemas.openxmlformats.org/package/2006/relationships"><Relationship Id="rId2" Type="http://schemas.openxmlformats.org/officeDocument/2006/relationships/hyperlink" Target="https://www.vic.gov.au/sites/default/files/2021-01/Housing-Registrar-Report-2015-16%20%283%29.pdf" TargetMode="External"/><Relationship Id="rId1" Type="http://schemas.openxmlformats.org/officeDocument/2006/relationships/slideLayout" Target="../slideLayouts/slideLayout1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7.xml.rels><?xml version="1.0" encoding="UTF-8" standalone="yes"?>
<Relationships xmlns="http://schemas.openxmlformats.org/package/2006/relationships"><Relationship Id="rId3" Type="http://schemas.openxmlformats.org/officeDocument/2006/relationships/image" Target="../media/image11.png"/><Relationship Id="rId2" Type="http://schemas.microsoft.com/office/2014/relationships/chartEx" Target="../charts/chartEx1.xml"/><Relationship Id="rId1" Type="http://schemas.openxmlformats.org/officeDocument/2006/relationships/slideLayout" Target="../slideLayouts/slideLayout19.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9.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34.xml.rels><?xml version="1.0" encoding="UTF-8" standalone="yes"?>
<Relationships xmlns="http://schemas.openxmlformats.org/package/2006/relationships"><Relationship Id="rId2" Type="http://schemas.openxmlformats.org/officeDocument/2006/relationships/hyperlink" Target="https://www.housingfinance.com/finance/no-tax-credits-now-what_o" TargetMode="External"/><Relationship Id="rId1" Type="http://schemas.openxmlformats.org/officeDocument/2006/relationships/slideLayout" Target="../slideLayouts/slideLayout19.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6.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19.xml"/></Relationships>
</file>

<file path=ppt/slides/_rels/slide37.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19.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9.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3.xml.rels><?xml version="1.0" encoding="UTF-8" standalone="yes"?>
<Relationships xmlns="http://schemas.openxmlformats.org/package/2006/relationships"><Relationship Id="rId2" Type="http://schemas.openxmlformats.org/officeDocument/2006/relationships/hyperlink" Target="https://www.dpie.nsw.gov.au/__data/assets/pdf_file/0007/339406/Policy-for-CHP-led-redevelopment-on-LAHC-owned-land-Final-approved.pdf" TargetMode="External"/><Relationship Id="rId1" Type="http://schemas.openxmlformats.org/officeDocument/2006/relationships/slideLayout" Target="../slideLayouts/slideLayout19.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6.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19.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8.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19.xml"/></Relationships>
</file>

<file path=ppt/slides/_rels/slide49.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1.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19.xml"/></Relationships>
</file>

<file path=ppt/slides/_rels/slide52.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19.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4.xml"/></Relationships>
</file>

<file path=ppt/slides/_rels/slide5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7B091D-92F1-4394-97E3-CFFB351506AA}"/>
              </a:ext>
            </a:extLst>
          </p:cNvPr>
          <p:cNvSpPr>
            <a:spLocks noGrp="1"/>
          </p:cNvSpPr>
          <p:nvPr>
            <p:ph type="ctrTitle"/>
          </p:nvPr>
        </p:nvSpPr>
        <p:spPr>
          <a:xfrm>
            <a:off x="565498" y="1285841"/>
            <a:ext cx="8852379" cy="712029"/>
          </a:xfrm>
        </p:spPr>
        <p:txBody>
          <a:bodyPr/>
          <a:lstStyle/>
          <a:p>
            <a:br>
              <a:rPr lang="en-US"/>
            </a:br>
            <a:br>
              <a:rPr lang="en-US"/>
            </a:br>
            <a:br>
              <a:rPr lang="en-US"/>
            </a:br>
            <a:br>
              <a:rPr lang="en-US"/>
            </a:br>
            <a:br>
              <a:rPr lang="en-US"/>
            </a:br>
            <a:br>
              <a:rPr lang="en-US"/>
            </a:br>
            <a:br>
              <a:rPr lang="en-US" sz="2800"/>
            </a:br>
            <a:r>
              <a:rPr lang="en-NZ" sz="2800">
                <a:solidFill>
                  <a:schemeClr val="accent1"/>
                </a:solidFill>
              </a:rPr>
              <a:t>Evaluation of the Building Financial Capacity in Housing Agencies (BFCHA) initiative</a:t>
            </a:r>
            <a:endParaRPr lang="en-NZ" sz="2000">
              <a:solidFill>
                <a:schemeClr val="accent1"/>
              </a:solidFill>
            </a:endParaRPr>
          </a:p>
        </p:txBody>
      </p:sp>
      <p:sp>
        <p:nvSpPr>
          <p:cNvPr id="3" name="Subtitle 2">
            <a:extLst>
              <a:ext uri="{FF2B5EF4-FFF2-40B4-BE49-F238E27FC236}">
                <a16:creationId xmlns:a16="http://schemas.microsoft.com/office/drawing/2014/main" id="{64E82618-209F-4510-8FD6-F4D66752559A}"/>
              </a:ext>
            </a:extLst>
          </p:cNvPr>
          <p:cNvSpPr>
            <a:spLocks noGrp="1"/>
          </p:cNvSpPr>
          <p:nvPr>
            <p:ph type="subTitle" idx="1"/>
          </p:nvPr>
        </p:nvSpPr>
        <p:spPr/>
        <p:txBody>
          <a:bodyPr/>
          <a:lstStyle/>
          <a:p>
            <a:r>
              <a:rPr lang="en-NZ">
                <a:solidFill>
                  <a:schemeClr val="accent1"/>
                </a:solidFill>
              </a:rPr>
              <a:t>Department of Treasury and Finance (Victoria)</a:t>
            </a:r>
          </a:p>
        </p:txBody>
      </p:sp>
      <p:sp>
        <p:nvSpPr>
          <p:cNvPr id="4" name="Content Placeholder 3">
            <a:extLst>
              <a:ext uri="{FF2B5EF4-FFF2-40B4-BE49-F238E27FC236}">
                <a16:creationId xmlns:a16="http://schemas.microsoft.com/office/drawing/2014/main" id="{83FB7A04-397B-4E6B-8427-4B5229EB9A8D}"/>
              </a:ext>
            </a:extLst>
          </p:cNvPr>
          <p:cNvSpPr>
            <a:spLocks noGrp="1"/>
          </p:cNvSpPr>
          <p:nvPr>
            <p:ph sz="quarter" idx="10"/>
          </p:nvPr>
        </p:nvSpPr>
        <p:spPr>
          <a:xfrm>
            <a:off x="565499" y="2838328"/>
            <a:ext cx="2948665" cy="239803"/>
          </a:xfrm>
        </p:spPr>
        <p:txBody>
          <a:bodyPr/>
          <a:lstStyle/>
          <a:p>
            <a:r>
              <a:rPr lang="en-NZ" dirty="0">
                <a:solidFill>
                  <a:schemeClr val="accent1"/>
                </a:solidFill>
              </a:rPr>
              <a:t>Final report for distribution </a:t>
            </a:r>
            <a:br>
              <a:rPr lang="en-NZ">
                <a:solidFill>
                  <a:schemeClr val="accent1"/>
                </a:solidFill>
              </a:rPr>
            </a:br>
            <a:r>
              <a:rPr lang="en-NZ">
                <a:solidFill>
                  <a:schemeClr val="accent1"/>
                </a:solidFill>
              </a:rPr>
              <a:t>15 </a:t>
            </a:r>
            <a:r>
              <a:rPr lang="en-NZ" dirty="0">
                <a:solidFill>
                  <a:schemeClr val="accent1"/>
                </a:solidFill>
              </a:rPr>
              <a:t>September 2023</a:t>
            </a:r>
          </a:p>
          <a:p>
            <a:endParaRPr lang="en-NZ" dirty="0">
              <a:solidFill>
                <a:schemeClr val="accent1"/>
              </a:solidFill>
            </a:endParaRPr>
          </a:p>
        </p:txBody>
      </p:sp>
      <p:pic>
        <p:nvPicPr>
          <p:cNvPr id="7" name="Picture Placeholder 6">
            <a:extLst>
              <a:ext uri="{FF2B5EF4-FFF2-40B4-BE49-F238E27FC236}">
                <a16:creationId xmlns:a16="http://schemas.microsoft.com/office/drawing/2014/main" id="{3A68E5B5-43E2-5700-C246-1895F60E6C00}"/>
              </a:ext>
            </a:extLst>
          </p:cNvPr>
          <p:cNvPicPr>
            <a:picLocks noGrp="1" noChangeAspect="1"/>
          </p:cNvPicPr>
          <p:nvPr>
            <p:ph type="pic" sz="quarter" idx="11"/>
          </p:nvPr>
        </p:nvPicPr>
        <p:blipFill>
          <a:blip r:embed="rId3" cstate="print">
            <a:extLst>
              <a:ext uri="{28A0092B-C50C-407E-A947-70E740481C1C}">
                <a14:useLocalDpi xmlns:a14="http://schemas.microsoft.com/office/drawing/2010/main" val="0"/>
              </a:ext>
            </a:extLst>
          </a:blip>
          <a:srcRect l="13776" r="13776"/>
          <a:stretch/>
        </p:blipFill>
        <p:spPr>
          <a:xfrm>
            <a:off x="6463638" y="4664365"/>
            <a:ext cx="2775694" cy="1921634"/>
          </a:xfrm>
        </p:spPr>
      </p:pic>
      <p:sp>
        <p:nvSpPr>
          <p:cNvPr id="5" name="Content Placeholder 3">
            <a:extLst>
              <a:ext uri="{FF2B5EF4-FFF2-40B4-BE49-F238E27FC236}">
                <a16:creationId xmlns:a16="http://schemas.microsoft.com/office/drawing/2014/main" id="{A09069B5-BFB1-98E0-F4E3-1078FF7D3D19}"/>
              </a:ext>
            </a:extLst>
          </p:cNvPr>
          <p:cNvSpPr txBox="1">
            <a:spLocks/>
          </p:cNvSpPr>
          <p:nvPr/>
        </p:nvSpPr>
        <p:spPr>
          <a:xfrm>
            <a:off x="565499" y="3297599"/>
            <a:ext cx="8435066" cy="400341"/>
          </a:xfrm>
          <a:prstGeom prst="rect">
            <a:avLst/>
          </a:prstGeom>
        </p:spPr>
        <p:txBody>
          <a:bodyPr vert="horz" lIns="0" tIns="45720" rIns="0" bIns="45720" rtlCol="0">
            <a:noAutofit/>
          </a:bodyPr>
          <a:lstStyle>
            <a:lvl1pPr marL="0" indent="0" algn="l" defTabSz="914400" rtl="0" eaLnBrk="1" latinLnBrk="0" hangingPunct="1">
              <a:lnSpc>
                <a:spcPct val="90000"/>
              </a:lnSpc>
              <a:spcBef>
                <a:spcPts val="1000"/>
              </a:spcBef>
              <a:buFontTx/>
              <a:buNone/>
              <a:tabLst/>
              <a:defRPr lang="en-US" sz="1700" kern="1200" baseline="0" dirty="0" smtClean="0">
                <a:solidFill>
                  <a:schemeClr val="accent2"/>
                </a:solidFill>
                <a:latin typeface="+mn-lt"/>
                <a:ea typeface="+mn-ea"/>
                <a:cs typeface="+mn-cs"/>
              </a:defRPr>
            </a:lvl1pPr>
            <a:lvl2pPr marL="342900" indent="-342900" algn="l" defTabSz="914400" rtl="0" eaLnBrk="1" latinLnBrk="0" hangingPunct="1">
              <a:lnSpc>
                <a:spcPct val="90000"/>
              </a:lnSpc>
              <a:spcBef>
                <a:spcPts val="500"/>
              </a:spcBef>
              <a:buClr>
                <a:schemeClr val="accent1"/>
              </a:buClr>
              <a:buFontTx/>
              <a:buNone/>
              <a:tabLst/>
              <a:defRPr sz="1700" kern="1200" baseline="0">
                <a:solidFill>
                  <a:srgbClr val="5F655C"/>
                </a:solidFill>
                <a:latin typeface="+mn-lt"/>
                <a:ea typeface="+mn-ea"/>
                <a:cs typeface="+mn-cs"/>
              </a:defRPr>
            </a:lvl2pPr>
            <a:lvl3pPr marL="0" indent="0" algn="l" defTabSz="914400" rtl="0" eaLnBrk="1" latinLnBrk="0" hangingPunct="1">
              <a:lnSpc>
                <a:spcPct val="90000"/>
              </a:lnSpc>
              <a:spcBef>
                <a:spcPts val="500"/>
              </a:spcBef>
              <a:buFontTx/>
              <a:buNone/>
              <a:tabLst/>
              <a:defRPr sz="1700" b="1" kern="1200" baseline="0">
                <a:solidFill>
                  <a:srgbClr val="5F655C"/>
                </a:solidFill>
                <a:latin typeface="+mn-lt"/>
                <a:ea typeface="+mn-ea"/>
                <a:cs typeface="+mn-cs"/>
              </a:defRPr>
            </a:lvl3pPr>
            <a:lvl4pPr marL="0" indent="0" algn="l" defTabSz="914400" rtl="0" eaLnBrk="1" latinLnBrk="0" hangingPunct="1">
              <a:lnSpc>
                <a:spcPct val="90000"/>
              </a:lnSpc>
              <a:spcBef>
                <a:spcPts val="500"/>
              </a:spcBef>
              <a:buFontTx/>
              <a:buNone/>
              <a:tabLst/>
              <a:defRPr sz="1700" b="1" kern="1200" baseline="0">
                <a:solidFill>
                  <a:srgbClr val="5F655C"/>
                </a:solidFill>
                <a:latin typeface="+mn-lt"/>
                <a:ea typeface="+mn-ea"/>
                <a:cs typeface="+mn-cs"/>
              </a:defRPr>
            </a:lvl4pPr>
            <a:lvl5pPr marL="0" indent="0" algn="l" defTabSz="914400" rtl="0" eaLnBrk="1" latinLnBrk="0" hangingPunct="1">
              <a:lnSpc>
                <a:spcPct val="90000"/>
              </a:lnSpc>
              <a:spcBef>
                <a:spcPts val="500"/>
              </a:spcBef>
              <a:buFontTx/>
              <a:buNone/>
              <a:tabLst/>
              <a:defRPr sz="1700" b="1" kern="1200" baseline="0">
                <a:solidFill>
                  <a:srgbClr val="5F655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br>
              <a:rPr lang="en-NZ">
                <a:solidFill>
                  <a:schemeClr val="accent1"/>
                </a:solidFill>
              </a:rPr>
            </a:br>
            <a:r>
              <a:rPr lang="en-NZ" sz="1600">
                <a:solidFill>
                  <a:schemeClr val="accent1"/>
                </a:solidFill>
              </a:rPr>
              <a:t>Melissa Skilbeck, William Li, Zabard Hartmann, Susan Friend, Matt Balmford</a:t>
            </a:r>
            <a:endParaRPr lang="en-NZ">
              <a:solidFill>
                <a:schemeClr val="accent1"/>
              </a:solidFill>
            </a:endParaRPr>
          </a:p>
        </p:txBody>
      </p:sp>
      <p:sp>
        <p:nvSpPr>
          <p:cNvPr id="8" name="TextBox 7">
            <a:extLst>
              <a:ext uri="{FF2B5EF4-FFF2-40B4-BE49-F238E27FC236}">
                <a16:creationId xmlns:a16="http://schemas.microsoft.com/office/drawing/2014/main" id="{E7AA231A-8039-4F6B-5ED9-ACE0D9007BD7}"/>
              </a:ext>
            </a:extLst>
          </p:cNvPr>
          <p:cNvSpPr txBox="1"/>
          <p:nvPr/>
        </p:nvSpPr>
        <p:spPr>
          <a:xfrm>
            <a:off x="3805519" y="216682"/>
            <a:ext cx="1868923" cy="307777"/>
          </a:xfrm>
          <a:prstGeom prst="rect">
            <a:avLst/>
          </a:prstGeom>
          <a:noFill/>
        </p:spPr>
        <p:txBody>
          <a:bodyPr wrap="square" rtlCol="0">
            <a:spAutoFit/>
          </a:bodyPr>
          <a:lstStyle/>
          <a:p>
            <a:r>
              <a:rPr lang="en-AU" sz="1400">
                <a:solidFill>
                  <a:schemeClr val="accent1"/>
                </a:solidFill>
              </a:rPr>
              <a:t>For Department Use</a:t>
            </a:r>
          </a:p>
        </p:txBody>
      </p:sp>
    </p:spTree>
    <p:extLst>
      <p:ext uri="{BB962C8B-B14F-4D97-AF65-F5344CB8AC3E}">
        <p14:creationId xmlns:p14="http://schemas.microsoft.com/office/powerpoint/2010/main" val="12648244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CD9816D-0149-DBC6-3E52-43732512CA69}"/>
              </a:ext>
            </a:extLst>
          </p:cNvPr>
          <p:cNvSpPr/>
          <p:nvPr/>
        </p:nvSpPr>
        <p:spPr>
          <a:xfrm>
            <a:off x="5148429" y="784186"/>
            <a:ext cx="4356139" cy="171696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Rectangle 8">
            <a:extLst>
              <a:ext uri="{FF2B5EF4-FFF2-40B4-BE49-F238E27FC236}">
                <a16:creationId xmlns:a16="http://schemas.microsoft.com/office/drawing/2014/main" id="{262F125F-2384-3C6E-2A67-ECD5CFBDA29B}"/>
              </a:ext>
            </a:extLst>
          </p:cNvPr>
          <p:cNvSpPr/>
          <p:nvPr/>
        </p:nvSpPr>
        <p:spPr>
          <a:xfrm>
            <a:off x="5148429" y="784186"/>
            <a:ext cx="45719" cy="17169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 name="Text Placeholder 3">
            <a:extLst>
              <a:ext uri="{FF2B5EF4-FFF2-40B4-BE49-F238E27FC236}">
                <a16:creationId xmlns:a16="http://schemas.microsoft.com/office/drawing/2014/main" id="{60C20614-4BEC-7CB1-AE90-4AC7A1710146}"/>
              </a:ext>
            </a:extLst>
          </p:cNvPr>
          <p:cNvSpPr>
            <a:spLocks noGrp="1"/>
          </p:cNvSpPr>
          <p:nvPr>
            <p:ph type="body" sz="quarter" idx="12"/>
          </p:nvPr>
        </p:nvSpPr>
        <p:spPr>
          <a:xfrm>
            <a:off x="529696" y="784186"/>
            <a:ext cx="8914585" cy="5708687"/>
          </a:xfrm>
        </p:spPr>
        <p:txBody>
          <a:bodyPr numCol="2" spcCol="108000">
            <a:noAutofit/>
          </a:bodyPr>
          <a:lstStyle/>
          <a:p>
            <a:pPr>
              <a:lnSpc>
                <a:spcPct val="115000"/>
              </a:lnSpc>
              <a:spcBef>
                <a:spcPts val="600"/>
              </a:spcBef>
            </a:pPr>
            <a:r>
              <a:rPr lang="en-US" sz="1000"/>
              <a:t>Nevertheless, some administrative frustrations with the BFCHA initiative were consistently identified by CHAs. DTF has separately identified these and is:</a:t>
            </a:r>
          </a:p>
          <a:p>
            <a:pPr marL="228600" indent="-228600">
              <a:lnSpc>
                <a:spcPct val="140000"/>
              </a:lnSpc>
              <a:spcBef>
                <a:spcPts val="600"/>
              </a:spcBef>
              <a:buFont typeface="+mj-lt"/>
              <a:buAutoNum type="arabicPeriod"/>
            </a:pPr>
            <a:r>
              <a:rPr lang="en-US" sz="1000"/>
              <a:t>Development of a head deed with project specific-facility agreements to reduce transaction costs for CHAs that have multiple projects financed</a:t>
            </a:r>
          </a:p>
          <a:p>
            <a:pPr marL="228600" indent="-228600">
              <a:lnSpc>
                <a:spcPct val="140000"/>
              </a:lnSpc>
              <a:spcBef>
                <a:spcPts val="600"/>
              </a:spcBef>
              <a:buFont typeface="+mj-lt"/>
              <a:buAutoNum type="arabicPeriod"/>
            </a:pPr>
            <a:r>
              <a:rPr lang="en-US" sz="1000"/>
              <a:t>Considering the development of a template financial model to assist DTF to receive consistent financial outputs to enable credit assessment, while being able to observe the ability of CHAs to competently model project financials.</a:t>
            </a:r>
          </a:p>
          <a:p>
            <a:pPr>
              <a:lnSpc>
                <a:spcPct val="115000"/>
              </a:lnSpc>
              <a:spcBef>
                <a:spcPts val="600"/>
              </a:spcBef>
            </a:pPr>
            <a:r>
              <a:rPr lang="en-US" sz="1000"/>
              <a:t>CHAs also </a:t>
            </a:r>
            <a:r>
              <a:rPr lang="en-US" sz="1000" err="1"/>
              <a:t>recognise</a:t>
            </a:r>
            <a:r>
              <a:rPr lang="en-US" sz="1000"/>
              <a:t> the efforts made to coordinate the two programs but noted that despite the complementarity between BFCHA and SHGF phase design, the two programs’ administration did not always </a:t>
            </a:r>
            <a:r>
              <a:rPr lang="en-US" sz="1000" err="1"/>
              <a:t>synchronise</a:t>
            </a:r>
            <a:r>
              <a:rPr lang="en-US" sz="1000"/>
              <a:t> efficiently, leading to doubling up of information requests and issues where delays in one program led to delays in the other.</a:t>
            </a:r>
          </a:p>
          <a:p>
            <a:pPr>
              <a:lnSpc>
                <a:spcPct val="115000"/>
              </a:lnSpc>
              <a:spcBef>
                <a:spcPts val="600"/>
              </a:spcBef>
            </a:pPr>
            <a:r>
              <a:rPr lang="en-US" sz="1000"/>
              <a:t>Other opportunities also exist to further reduce transaction costs and warrant further investigation:</a:t>
            </a:r>
          </a:p>
          <a:p>
            <a:pPr marL="228600" indent="-228600">
              <a:lnSpc>
                <a:spcPct val="120000"/>
              </a:lnSpc>
              <a:spcBef>
                <a:spcPts val="600"/>
              </a:spcBef>
              <a:buFont typeface="+mj-lt"/>
              <a:buAutoNum type="arabicPeriod"/>
            </a:pPr>
            <a:r>
              <a:rPr lang="en-US" sz="1000"/>
              <a:t>DTF being less open to negotiating variations in agreement/deed terms for same LIL product to increase timeliness of closure for successful applicants</a:t>
            </a:r>
          </a:p>
          <a:p>
            <a:pPr marL="228600" indent="-228600">
              <a:lnSpc>
                <a:spcPct val="120000"/>
              </a:lnSpc>
              <a:spcBef>
                <a:spcPts val="600"/>
              </a:spcBef>
              <a:buFont typeface="+mj-lt"/>
              <a:buAutoNum type="arabicPeriod"/>
            </a:pPr>
            <a:r>
              <a:rPr lang="en-US" sz="1000"/>
              <a:t>Streamlining security and covenant requirements will also reduce the transaction costs and administration burden on CHAs</a:t>
            </a:r>
          </a:p>
          <a:p>
            <a:pPr marL="228600" indent="-228600">
              <a:lnSpc>
                <a:spcPct val="120000"/>
              </a:lnSpc>
              <a:spcBef>
                <a:spcPts val="600"/>
              </a:spcBef>
              <a:buFont typeface="+mj-lt"/>
              <a:buAutoNum type="arabicPeriod"/>
            </a:pPr>
            <a:r>
              <a:rPr lang="en-US" sz="1000"/>
              <a:t>Further streamlining of ongoing reporting requirements (of asset and maintenance reports for example) including their timing, frequency, between the programs and the sector regulator, the Housing Registrar.</a:t>
            </a:r>
            <a:endParaRPr lang="en-US" sz="1000">
              <a:solidFill>
                <a:schemeClr val="accent1"/>
              </a:solidFill>
            </a:endParaRPr>
          </a:p>
          <a:p>
            <a:pPr marL="180000">
              <a:lnSpc>
                <a:spcPct val="115000"/>
              </a:lnSpc>
              <a:spcBef>
                <a:spcPts val="600"/>
              </a:spcBef>
            </a:pPr>
            <a:endParaRPr lang="en-US" sz="1000">
              <a:solidFill>
                <a:schemeClr val="accent1"/>
              </a:solidFill>
            </a:endParaRPr>
          </a:p>
          <a:p>
            <a:pPr marL="180000">
              <a:lnSpc>
                <a:spcPct val="115000"/>
              </a:lnSpc>
              <a:spcBef>
                <a:spcPts val="600"/>
              </a:spcBef>
            </a:pPr>
            <a:endParaRPr lang="en-US" sz="1000">
              <a:solidFill>
                <a:schemeClr val="accent1"/>
              </a:solidFill>
            </a:endParaRPr>
          </a:p>
          <a:p>
            <a:pPr marL="180000">
              <a:lnSpc>
                <a:spcPct val="115000"/>
              </a:lnSpc>
              <a:spcBef>
                <a:spcPts val="600"/>
              </a:spcBef>
            </a:pPr>
            <a:endParaRPr lang="en-US" sz="1000">
              <a:solidFill>
                <a:schemeClr val="accent1"/>
              </a:solidFill>
            </a:endParaRPr>
          </a:p>
          <a:p>
            <a:pPr marL="269875">
              <a:lnSpc>
                <a:spcPct val="115000"/>
              </a:lnSpc>
              <a:spcBef>
                <a:spcPts val="600"/>
              </a:spcBef>
            </a:pPr>
            <a:r>
              <a:rPr lang="en-US" sz="1000">
                <a:solidFill>
                  <a:schemeClr val="accent1"/>
                </a:solidFill>
              </a:rPr>
              <a:t>All participants have matured in the perspective and approach and the identified opportunities to improve administration should be considered where the likely transaction cost savings—in terms of CHA-incurred administration and time imposts—are sufficiently material to encourage greater investment in future BFCHA-financed projects. </a:t>
            </a:r>
          </a:p>
          <a:p>
            <a:pPr marL="269875">
              <a:lnSpc>
                <a:spcPct val="115000"/>
              </a:lnSpc>
              <a:spcBef>
                <a:spcPts val="600"/>
              </a:spcBef>
            </a:pPr>
            <a:r>
              <a:rPr lang="en-US" sz="1000">
                <a:solidFill>
                  <a:schemeClr val="accent1"/>
                </a:solidFill>
              </a:rPr>
              <a:t>Responsiveness of BFCHA’s design and administration has contributed to greater awareness of BFCHA by the sector and improved financial capacity and capability of the sector (both of which are desired </a:t>
            </a:r>
            <a:br>
              <a:rPr lang="en-US" sz="1000">
                <a:solidFill>
                  <a:schemeClr val="accent1"/>
                </a:solidFill>
              </a:rPr>
            </a:br>
            <a:r>
              <a:rPr lang="en-US" sz="1000">
                <a:solidFill>
                  <a:schemeClr val="accent1"/>
                </a:solidFill>
              </a:rPr>
              <a:t>shorter-term outcomes).</a:t>
            </a:r>
          </a:p>
          <a:p>
            <a:pPr marL="180000">
              <a:lnSpc>
                <a:spcPct val="115000"/>
              </a:lnSpc>
              <a:spcBef>
                <a:spcPts val="600"/>
              </a:spcBef>
            </a:pPr>
            <a:r>
              <a:rPr lang="en-US" sz="1200" b="1">
                <a:solidFill>
                  <a:schemeClr val="accent2"/>
                </a:solidFill>
              </a:rPr>
              <a:t>BFCHA outcomes </a:t>
            </a:r>
            <a:endParaRPr lang="en-US" sz="1200"/>
          </a:p>
          <a:p>
            <a:pPr marL="180000">
              <a:lnSpc>
                <a:spcPct val="115000"/>
              </a:lnSpc>
              <a:spcBef>
                <a:spcPts val="600"/>
              </a:spcBef>
            </a:pPr>
            <a:r>
              <a:rPr lang="en-US" sz="1000"/>
              <a:t>A long-term outcome sought is increased capacity of the CHA sector to supply and manage social housing in a sustainable way. The CHA sector has certainly grown during the life of the BFCHA initiative. Since 2021 (after the launch of the </a:t>
            </a:r>
            <a:r>
              <a:rPr lang="en-US" sz="1000" i="1"/>
              <a:t>Big Housing Build</a:t>
            </a:r>
            <a:r>
              <a:rPr lang="en-US" sz="1000"/>
              <a:t>), there have been six new organisations registered as CHAs in Victoria, with another 15 possible new CHAs in the pipeline as at June 2023. </a:t>
            </a:r>
          </a:p>
          <a:p>
            <a:pPr marL="180000">
              <a:lnSpc>
                <a:spcPct val="115000"/>
              </a:lnSpc>
              <a:spcBef>
                <a:spcPts val="600"/>
              </a:spcBef>
            </a:pPr>
            <a:r>
              <a:rPr lang="en-US" sz="1000"/>
              <a:t>Feedback from CHAs suggest this was due to the availability of increased SHGF grant funding as part of the </a:t>
            </a:r>
            <a:r>
              <a:rPr lang="en-US" sz="1000" i="1"/>
              <a:t>Big Housing Build </a:t>
            </a:r>
            <a:r>
              <a:rPr lang="en-US" sz="1000"/>
              <a:t>rather than BFCHA financing. However, four of these new registrants have applied for BFCHA financing and two have been approved for loans. Some new CHAs are already experienced significant providers suggesting increased capacity of the sector in Victoria has been supported by BFCHA.</a:t>
            </a:r>
          </a:p>
          <a:p>
            <a:pPr marL="180000">
              <a:lnSpc>
                <a:spcPct val="115000"/>
              </a:lnSpc>
              <a:spcBef>
                <a:spcPts val="600"/>
              </a:spcBef>
            </a:pPr>
            <a:r>
              <a:rPr lang="en-US" sz="1000"/>
              <a:t>Another long-term outcome sought is increased capability of the CHA sector to supply and manage social housing in a sustainable way. </a:t>
            </a:r>
          </a:p>
          <a:p>
            <a:pPr marL="180000">
              <a:lnSpc>
                <a:spcPct val="115000"/>
              </a:lnSpc>
              <a:spcBef>
                <a:spcPts val="600"/>
              </a:spcBef>
            </a:pPr>
            <a:r>
              <a:rPr lang="en-US" sz="1000"/>
              <a:t>The introduction of long-term low-interest government financing created new opportunities for CHAs to expand and grow, but it also generated the need for a greater level of financial knowledge and skills to navigate and manage the added complication of debt financing models.</a:t>
            </a:r>
          </a:p>
          <a:p>
            <a:pPr>
              <a:lnSpc>
                <a:spcPct val="115000"/>
              </a:lnSpc>
              <a:spcBef>
                <a:spcPts val="600"/>
              </a:spcBef>
            </a:pPr>
            <a:endParaRPr lang="en-US" sz="1000">
              <a:solidFill>
                <a:schemeClr val="accent1"/>
              </a:solidFill>
              <a:latin typeface="Segoe UI" panose="020B0502040204020203" pitchFamily="34" charset="0"/>
              <a:cs typeface="Times New Roman" panose="02020603050405020304" pitchFamily="18" charset="0"/>
            </a:endParaRPr>
          </a:p>
        </p:txBody>
      </p:sp>
      <p:sp>
        <p:nvSpPr>
          <p:cNvPr id="2" name="Title 1">
            <a:extLst>
              <a:ext uri="{FF2B5EF4-FFF2-40B4-BE49-F238E27FC236}">
                <a16:creationId xmlns:a16="http://schemas.microsoft.com/office/drawing/2014/main" id="{A4146731-2083-ABCA-3E1F-B685794D140F}"/>
              </a:ext>
            </a:extLst>
          </p:cNvPr>
          <p:cNvSpPr>
            <a:spLocks noGrp="1"/>
          </p:cNvSpPr>
          <p:nvPr>
            <p:ph type="title"/>
          </p:nvPr>
        </p:nvSpPr>
        <p:spPr>
          <a:xfrm>
            <a:off x="528883" y="365127"/>
            <a:ext cx="8915399" cy="365125"/>
          </a:xfrm>
        </p:spPr>
        <p:txBody>
          <a:bodyPr>
            <a:normAutofit fontScale="90000"/>
          </a:bodyPr>
          <a:lstStyle/>
          <a:p>
            <a:r>
              <a:rPr lang="en-NZ" sz="2000"/>
              <a:t>Executive summary</a:t>
            </a:r>
            <a:endParaRPr lang="en-AU" sz="2000"/>
          </a:p>
        </p:txBody>
      </p:sp>
      <p:sp>
        <p:nvSpPr>
          <p:cNvPr id="12" name="Footer Placeholder 3">
            <a:extLst>
              <a:ext uri="{FF2B5EF4-FFF2-40B4-BE49-F238E27FC236}">
                <a16:creationId xmlns:a16="http://schemas.microsoft.com/office/drawing/2014/main" id="{2E5C91F8-B017-B938-8223-142F02FF93B5}"/>
              </a:ext>
            </a:extLst>
          </p:cNvPr>
          <p:cNvSpPr>
            <a:spLocks noGrp="1"/>
          </p:cNvSpPr>
          <p:nvPr>
            <p:ph type="ftr" sz="quarter" idx="10"/>
          </p:nvPr>
        </p:nvSpPr>
        <p:spPr>
          <a:xfrm>
            <a:off x="528881" y="6356356"/>
            <a:ext cx="3495432" cy="365125"/>
          </a:xfrm>
        </p:spPr>
        <p:txBody>
          <a:bodyPr/>
          <a:lstStyle/>
          <a:p>
            <a:r>
              <a:rPr lang="en-NZ"/>
              <a:t>www.think</a:t>
            </a:r>
            <a:r>
              <a:rPr lang="en-NZ">
                <a:solidFill>
                  <a:schemeClr val="accent1"/>
                </a:solidFill>
              </a:rPr>
              <a:t>Sapere</a:t>
            </a:r>
            <a:r>
              <a:rPr lang="en-NZ"/>
              <a:t>.com</a:t>
            </a:r>
          </a:p>
        </p:txBody>
      </p:sp>
      <p:sp>
        <p:nvSpPr>
          <p:cNvPr id="13" name="Slide Number Placeholder 4">
            <a:extLst>
              <a:ext uri="{FF2B5EF4-FFF2-40B4-BE49-F238E27FC236}">
                <a16:creationId xmlns:a16="http://schemas.microsoft.com/office/drawing/2014/main" id="{93442BAD-FB5F-DB01-4600-31EF541D17D5}"/>
              </a:ext>
            </a:extLst>
          </p:cNvPr>
          <p:cNvSpPr>
            <a:spLocks noGrp="1"/>
          </p:cNvSpPr>
          <p:nvPr>
            <p:ph type="sldNum" sz="quarter" idx="11"/>
          </p:nvPr>
        </p:nvSpPr>
        <p:spPr>
          <a:xfrm>
            <a:off x="6996114" y="6356356"/>
            <a:ext cx="2448167" cy="365125"/>
          </a:xfrm>
        </p:spPr>
        <p:txBody>
          <a:bodyPr/>
          <a:lstStyle/>
          <a:p>
            <a:fld id="{326829A1-67CC-4B5E-AF1E-9267DC8755FD}" type="slidenum">
              <a:rPr lang="en-NZ" smtClean="0"/>
              <a:pPr/>
              <a:t>10</a:t>
            </a:fld>
            <a:endParaRPr lang="en-NZ"/>
          </a:p>
        </p:txBody>
      </p:sp>
    </p:spTree>
    <p:extLst>
      <p:ext uri="{BB962C8B-B14F-4D97-AF65-F5344CB8AC3E}">
        <p14:creationId xmlns:p14="http://schemas.microsoft.com/office/powerpoint/2010/main" val="27068873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29F81D1D-10DF-A913-8A21-3C04AFC10515}"/>
              </a:ext>
            </a:extLst>
          </p:cNvPr>
          <p:cNvSpPr/>
          <p:nvPr/>
        </p:nvSpPr>
        <p:spPr>
          <a:xfrm>
            <a:off x="528883" y="3808282"/>
            <a:ext cx="4365625" cy="63179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8" name="Rectangle 7">
            <a:extLst>
              <a:ext uri="{FF2B5EF4-FFF2-40B4-BE49-F238E27FC236}">
                <a16:creationId xmlns:a16="http://schemas.microsoft.com/office/drawing/2014/main" id="{E9C78172-4324-7E06-DE64-E4D53E737DC9}"/>
              </a:ext>
            </a:extLst>
          </p:cNvPr>
          <p:cNvSpPr/>
          <p:nvPr/>
        </p:nvSpPr>
        <p:spPr>
          <a:xfrm flipH="1">
            <a:off x="483164" y="3808282"/>
            <a:ext cx="45719" cy="63179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Rectangle 5">
            <a:extLst>
              <a:ext uri="{FF2B5EF4-FFF2-40B4-BE49-F238E27FC236}">
                <a16:creationId xmlns:a16="http://schemas.microsoft.com/office/drawing/2014/main" id="{3A520A3B-9401-1F1E-20FB-AA0FFFB54953}"/>
              </a:ext>
            </a:extLst>
          </p:cNvPr>
          <p:cNvSpPr/>
          <p:nvPr/>
        </p:nvSpPr>
        <p:spPr>
          <a:xfrm>
            <a:off x="4894508" y="1582570"/>
            <a:ext cx="4424117" cy="94483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 name="Rectangle 6">
            <a:extLst>
              <a:ext uri="{FF2B5EF4-FFF2-40B4-BE49-F238E27FC236}">
                <a16:creationId xmlns:a16="http://schemas.microsoft.com/office/drawing/2014/main" id="{D71BD87A-A52C-0CC3-5341-6EFA5F60856F}"/>
              </a:ext>
            </a:extLst>
          </p:cNvPr>
          <p:cNvSpPr/>
          <p:nvPr/>
        </p:nvSpPr>
        <p:spPr>
          <a:xfrm>
            <a:off x="4894508" y="1585383"/>
            <a:ext cx="45719" cy="94483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a:extLst>
              <a:ext uri="{FF2B5EF4-FFF2-40B4-BE49-F238E27FC236}">
                <a16:creationId xmlns:a16="http://schemas.microsoft.com/office/drawing/2014/main" id="{A4146731-2083-ABCA-3E1F-B685794D140F}"/>
              </a:ext>
            </a:extLst>
          </p:cNvPr>
          <p:cNvSpPr>
            <a:spLocks noGrp="1"/>
          </p:cNvSpPr>
          <p:nvPr>
            <p:ph type="title"/>
          </p:nvPr>
        </p:nvSpPr>
        <p:spPr>
          <a:xfrm>
            <a:off x="528883" y="365127"/>
            <a:ext cx="8915399" cy="365125"/>
          </a:xfrm>
        </p:spPr>
        <p:txBody>
          <a:bodyPr>
            <a:normAutofit fontScale="90000"/>
          </a:bodyPr>
          <a:lstStyle/>
          <a:p>
            <a:r>
              <a:rPr lang="en-NZ" sz="2000"/>
              <a:t>Executive summary</a:t>
            </a:r>
            <a:endParaRPr lang="en-AU" sz="2000"/>
          </a:p>
        </p:txBody>
      </p:sp>
      <p:sp>
        <p:nvSpPr>
          <p:cNvPr id="4" name="Text Placeholder 3">
            <a:extLst>
              <a:ext uri="{FF2B5EF4-FFF2-40B4-BE49-F238E27FC236}">
                <a16:creationId xmlns:a16="http://schemas.microsoft.com/office/drawing/2014/main" id="{60C20614-4BEC-7CB1-AE90-4AC7A1710146}"/>
              </a:ext>
            </a:extLst>
          </p:cNvPr>
          <p:cNvSpPr>
            <a:spLocks noGrp="1"/>
          </p:cNvSpPr>
          <p:nvPr>
            <p:ph type="body" sz="quarter" idx="12"/>
          </p:nvPr>
        </p:nvSpPr>
        <p:spPr>
          <a:xfrm>
            <a:off x="529781" y="762712"/>
            <a:ext cx="8775171" cy="4930815"/>
          </a:xfrm>
          <a:ln>
            <a:noFill/>
          </a:ln>
        </p:spPr>
        <p:txBody>
          <a:bodyPr numCol="2" spcCol="108000">
            <a:noAutofit/>
          </a:bodyPr>
          <a:lstStyle/>
          <a:p>
            <a:pPr>
              <a:lnSpc>
                <a:spcPct val="115000"/>
              </a:lnSpc>
              <a:spcBef>
                <a:spcPts val="600"/>
              </a:spcBef>
            </a:pPr>
            <a:r>
              <a:rPr lang="en-US" sz="1000" dirty="0"/>
              <a:t>CHAs (in survey responses) and Deloitte (who worked with CHAs during credit appraisals as financial adviser to DTF) </a:t>
            </a:r>
            <a:r>
              <a:rPr lang="en-US" sz="1000" dirty="0" err="1"/>
              <a:t>recognise</a:t>
            </a:r>
            <a:r>
              <a:rPr lang="en-US" sz="1000" dirty="0"/>
              <a:t> the improved financial literacy and capability of CHAs because of BFCHA. Signs of greater financial sophistication were observed particularly in larger CHAs—not only upskilling to engage with BFCHA in an informed way, but debt financing as a vehicle for growth in the future.</a:t>
            </a:r>
          </a:p>
          <a:p>
            <a:pPr>
              <a:lnSpc>
                <a:spcPct val="115000"/>
              </a:lnSpc>
              <a:spcBef>
                <a:spcPts val="600"/>
              </a:spcBef>
            </a:pPr>
            <a:r>
              <a:rPr lang="en-US" sz="1000" dirty="0"/>
              <a:t>As illustrated in the chart on slide 9, greater gains were mostly </a:t>
            </a:r>
            <a:r>
              <a:rPr lang="en-US" sz="1000" dirty="0" err="1"/>
              <a:t>realised</a:t>
            </a:r>
            <a:r>
              <a:rPr lang="en-US" sz="1000" dirty="0"/>
              <a:t> by larger </a:t>
            </a:r>
            <a:r>
              <a:rPr lang="en-US" sz="1000" dirty="0" err="1"/>
              <a:t>CHAs.</a:t>
            </a:r>
            <a:r>
              <a:rPr lang="en-US" sz="1000" dirty="0"/>
              <a:t> Greater sector sophistication suggests that large CHAs are likely to be the most engaged with BFCHA going forward—and that smaller CHAs are more aware of when BFCHA debt financing may be suitable for their development and when it is not.</a:t>
            </a:r>
          </a:p>
          <a:p>
            <a:pPr>
              <a:lnSpc>
                <a:spcPct val="115000"/>
              </a:lnSpc>
              <a:spcBef>
                <a:spcPts val="600"/>
              </a:spcBef>
            </a:pPr>
            <a:r>
              <a:rPr lang="en-US" sz="1000" dirty="0"/>
              <a:t>It is difficult to delineate these outcomes attributable solely to the BFCHA initiative given its complementarity with the SHGF. However, as described earlier, the design and administration of BFCHA initiative means it has been most often the lowest cost finance option to meet the SHGF co-contribution to project costs. </a:t>
            </a:r>
          </a:p>
          <a:p>
            <a:pPr marL="90488">
              <a:lnSpc>
                <a:spcPct val="115000"/>
              </a:lnSpc>
              <a:spcBef>
                <a:spcPts val="600"/>
              </a:spcBef>
            </a:pPr>
            <a:r>
              <a:rPr lang="en-US" sz="1000" dirty="0">
                <a:solidFill>
                  <a:schemeClr val="accent1"/>
                </a:solidFill>
              </a:rPr>
              <a:t>Sapere estimate that CHAs that have drawn down BFCHA low interest loans up to 6 April 2023 had thus far saved approximately $4.2 million in interest cost savings.* </a:t>
            </a:r>
          </a:p>
          <a:p>
            <a:pPr>
              <a:lnSpc>
                <a:spcPct val="115000"/>
              </a:lnSpc>
              <a:spcBef>
                <a:spcPts val="600"/>
              </a:spcBef>
            </a:pPr>
            <a:r>
              <a:rPr lang="en-US" sz="1000" dirty="0"/>
              <a:t>These costs savings accrue to CHAs’ ring-fenced Victorian operations and are available to invest in their next social housing project. Offsetting this, in practice up to April 2023, only a few of the largest CHAs had scoped developments for phase 2 after accessing BFCHA finance in phase 1 (as each SHGF round aligned to BFCHA phases targeted social housing priorities to which not all CHAs could respond).</a:t>
            </a:r>
          </a:p>
          <a:p>
            <a:pPr>
              <a:lnSpc>
                <a:spcPct val="115000"/>
              </a:lnSpc>
              <a:spcBef>
                <a:spcPts val="600"/>
              </a:spcBef>
            </a:pPr>
            <a:br>
              <a:rPr lang="en-US" sz="1000" dirty="0"/>
            </a:br>
            <a:br>
              <a:rPr lang="en-US" sz="1000" dirty="0"/>
            </a:br>
            <a:r>
              <a:rPr lang="en-US" sz="1000" dirty="0"/>
              <a:t>Participating CHAs consulted believe they would, in the absence of BFCHA, seek greater funding or finance for an overall higher cost to government or change the composition of planned development for a lesser number of social housing dwellings. </a:t>
            </a:r>
          </a:p>
          <a:p>
            <a:pPr marL="90488">
              <a:lnSpc>
                <a:spcPct val="115000"/>
              </a:lnSpc>
              <a:spcBef>
                <a:spcPts val="600"/>
              </a:spcBef>
            </a:pPr>
            <a:r>
              <a:rPr lang="en-US" sz="1000" dirty="0">
                <a:solidFill>
                  <a:schemeClr val="accent1"/>
                </a:solidFill>
              </a:rPr>
              <a:t>While no CHA identified having proposed a greater number of social housing dwellings because of the BFCHA finance, their observations suggest larger CHAs at least have offered social housing development at a lesser cost to government, leaving greater remaining capacity for government to fund further dwellings, than without it. </a:t>
            </a:r>
          </a:p>
          <a:p>
            <a:pPr>
              <a:lnSpc>
                <a:spcPct val="115000"/>
              </a:lnSpc>
              <a:spcBef>
                <a:spcPts val="600"/>
              </a:spcBef>
            </a:pPr>
            <a:r>
              <a:rPr lang="en-US" sz="1000" dirty="0"/>
              <a:t>This perhaps reflects the cultural reticence of a sector that has not had consistency in scale and availability of funding and finance over the long term in Victoria. But almost 80 per cent of CHAs surveyed agree they have or will provide more social housing dwellings because of BFCHA. </a:t>
            </a:r>
          </a:p>
          <a:p>
            <a:pPr>
              <a:lnSpc>
                <a:spcPct val="115000"/>
              </a:lnSpc>
              <a:spcBef>
                <a:spcPts val="600"/>
              </a:spcBef>
            </a:pPr>
            <a:r>
              <a:rPr lang="en-US" sz="1000" dirty="0"/>
              <a:t>Committed funding remains in both BFCHA and SHGF for further phases but both programs are of limited duration. A consistent offering of social housing funding and financing is needed for a sustainable social housing outcome. Specifically, the extent to which avoided interest and other cost savings from the BFCHA initiative contribute to a long-term increase in the number of social housing dwellings is likely dependent on the availability of consistent funding. </a:t>
            </a:r>
          </a:p>
          <a:p>
            <a:pPr>
              <a:lnSpc>
                <a:spcPct val="115000"/>
              </a:lnSpc>
              <a:spcBef>
                <a:spcPts val="600"/>
              </a:spcBef>
            </a:pPr>
            <a:r>
              <a:rPr lang="en-US" sz="1000" dirty="0"/>
              <a:t>The nature of BFCHA may also need to respond to changing macro-economic conditions. As we enter an increasing or higher but stable interest rate environment, the benefits associated with BFCHA’s lower interest rate and long tenor may become less attractive, depending on expectations of future rates. Some CHAs noted the potential of the State Guarantee product to become more appealing, which may result in use commercial bank debt over shorter period especially if there is a prospect of refinancing available under BFCHA in future years.</a:t>
            </a:r>
            <a:endParaRPr lang="en-AU" sz="1000" dirty="0"/>
          </a:p>
        </p:txBody>
      </p:sp>
      <p:sp>
        <p:nvSpPr>
          <p:cNvPr id="10" name="Footer Placeholder 3">
            <a:extLst>
              <a:ext uri="{FF2B5EF4-FFF2-40B4-BE49-F238E27FC236}">
                <a16:creationId xmlns:a16="http://schemas.microsoft.com/office/drawing/2014/main" id="{F32857A2-E93B-4D5F-36C9-74F9FAD967D9}"/>
              </a:ext>
            </a:extLst>
          </p:cNvPr>
          <p:cNvSpPr>
            <a:spLocks noGrp="1"/>
          </p:cNvSpPr>
          <p:nvPr>
            <p:ph type="ftr" sz="quarter" idx="10"/>
          </p:nvPr>
        </p:nvSpPr>
        <p:spPr>
          <a:xfrm>
            <a:off x="528881" y="6356356"/>
            <a:ext cx="3495432" cy="365125"/>
          </a:xfrm>
        </p:spPr>
        <p:txBody>
          <a:bodyPr/>
          <a:lstStyle/>
          <a:p>
            <a:r>
              <a:rPr lang="en-NZ"/>
              <a:t>www.think</a:t>
            </a:r>
            <a:r>
              <a:rPr lang="en-NZ">
                <a:solidFill>
                  <a:schemeClr val="accent1"/>
                </a:solidFill>
              </a:rPr>
              <a:t>Sapere</a:t>
            </a:r>
            <a:r>
              <a:rPr lang="en-NZ"/>
              <a:t>.com</a:t>
            </a:r>
          </a:p>
        </p:txBody>
      </p:sp>
      <p:sp>
        <p:nvSpPr>
          <p:cNvPr id="11" name="Slide Number Placeholder 4">
            <a:extLst>
              <a:ext uri="{FF2B5EF4-FFF2-40B4-BE49-F238E27FC236}">
                <a16:creationId xmlns:a16="http://schemas.microsoft.com/office/drawing/2014/main" id="{97605123-C0ED-B01C-0A75-E28242C5F334}"/>
              </a:ext>
            </a:extLst>
          </p:cNvPr>
          <p:cNvSpPr>
            <a:spLocks noGrp="1"/>
          </p:cNvSpPr>
          <p:nvPr>
            <p:ph type="sldNum" sz="quarter" idx="11"/>
          </p:nvPr>
        </p:nvSpPr>
        <p:spPr>
          <a:xfrm>
            <a:off x="6996114" y="6356356"/>
            <a:ext cx="2448167" cy="365125"/>
          </a:xfrm>
        </p:spPr>
        <p:txBody>
          <a:bodyPr/>
          <a:lstStyle/>
          <a:p>
            <a:fld id="{326829A1-67CC-4B5E-AF1E-9267DC8755FD}" type="slidenum">
              <a:rPr lang="en-NZ" smtClean="0"/>
              <a:pPr/>
              <a:t>11</a:t>
            </a:fld>
            <a:endParaRPr lang="en-NZ"/>
          </a:p>
        </p:txBody>
      </p:sp>
      <p:sp>
        <p:nvSpPr>
          <p:cNvPr id="5" name="TextBox 4">
            <a:extLst>
              <a:ext uri="{FF2B5EF4-FFF2-40B4-BE49-F238E27FC236}">
                <a16:creationId xmlns:a16="http://schemas.microsoft.com/office/drawing/2014/main" id="{FDCC9D2B-750F-B8E0-ACEF-964847AD7802}"/>
              </a:ext>
            </a:extLst>
          </p:cNvPr>
          <p:cNvSpPr txBox="1"/>
          <p:nvPr/>
        </p:nvSpPr>
        <p:spPr>
          <a:xfrm>
            <a:off x="528950" y="6041171"/>
            <a:ext cx="8739431" cy="415498"/>
          </a:xfrm>
          <a:prstGeom prst="rect">
            <a:avLst/>
          </a:prstGeom>
          <a:noFill/>
        </p:spPr>
        <p:txBody>
          <a:bodyPr wrap="square" rtlCol="0">
            <a:spAutoFit/>
          </a:bodyPr>
          <a:lstStyle/>
          <a:p>
            <a:r>
              <a:rPr lang="en-US" sz="700"/>
              <a:t>* Based on the difference between the rate fixed under BFCHA and a comparator commercial rate used to calculate the interest rate subsidy (provided by DTF) for the total number of days between the initial drawdown and 6 April 2023. DTF also reports an estimate of the effective subsidy provided to CHAs, as the present value of the savings </a:t>
            </a:r>
            <a:r>
              <a:rPr lang="en-US" sz="700" err="1"/>
              <a:t>realised</a:t>
            </a:r>
            <a:r>
              <a:rPr lang="en-US" sz="700"/>
              <a:t> from government-rated interest for LILs compared to interest rates expected for the life of the loan for whole loan amount. As of 7 July 2023, the interest rate subsidy estimated to 30 June 2023 is $48.2 million.</a:t>
            </a:r>
          </a:p>
        </p:txBody>
      </p:sp>
    </p:spTree>
    <p:extLst>
      <p:ext uri="{BB962C8B-B14F-4D97-AF65-F5344CB8AC3E}">
        <p14:creationId xmlns:p14="http://schemas.microsoft.com/office/powerpoint/2010/main" val="26723460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C344F91-9581-35FA-AE78-3305AB5201D2}"/>
              </a:ext>
            </a:extLst>
          </p:cNvPr>
          <p:cNvSpPr/>
          <p:nvPr/>
        </p:nvSpPr>
        <p:spPr>
          <a:xfrm>
            <a:off x="5090501" y="2823511"/>
            <a:ext cx="4276236" cy="115563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Rectangle 8">
            <a:extLst>
              <a:ext uri="{FF2B5EF4-FFF2-40B4-BE49-F238E27FC236}">
                <a16:creationId xmlns:a16="http://schemas.microsoft.com/office/drawing/2014/main" id="{6EFDD531-AE0B-41ED-BF9B-F01B75B544FB}"/>
              </a:ext>
            </a:extLst>
          </p:cNvPr>
          <p:cNvSpPr/>
          <p:nvPr/>
        </p:nvSpPr>
        <p:spPr>
          <a:xfrm>
            <a:off x="5090500" y="2823511"/>
            <a:ext cx="45719" cy="115563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Rectangle 5">
            <a:extLst>
              <a:ext uri="{FF2B5EF4-FFF2-40B4-BE49-F238E27FC236}">
                <a16:creationId xmlns:a16="http://schemas.microsoft.com/office/drawing/2014/main" id="{D1CCC229-E637-E911-4700-59316E018C40}"/>
              </a:ext>
            </a:extLst>
          </p:cNvPr>
          <p:cNvSpPr/>
          <p:nvPr/>
        </p:nvSpPr>
        <p:spPr>
          <a:xfrm>
            <a:off x="528883" y="2275161"/>
            <a:ext cx="4424117" cy="746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 name="Rectangle 6">
            <a:extLst>
              <a:ext uri="{FF2B5EF4-FFF2-40B4-BE49-F238E27FC236}">
                <a16:creationId xmlns:a16="http://schemas.microsoft.com/office/drawing/2014/main" id="{6BBA933F-C2F3-2F53-7D11-313630224182}"/>
              </a:ext>
            </a:extLst>
          </p:cNvPr>
          <p:cNvSpPr/>
          <p:nvPr/>
        </p:nvSpPr>
        <p:spPr>
          <a:xfrm>
            <a:off x="528883" y="2275161"/>
            <a:ext cx="45719" cy="74676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a:extLst>
              <a:ext uri="{FF2B5EF4-FFF2-40B4-BE49-F238E27FC236}">
                <a16:creationId xmlns:a16="http://schemas.microsoft.com/office/drawing/2014/main" id="{A4146731-2083-ABCA-3E1F-B685794D140F}"/>
              </a:ext>
            </a:extLst>
          </p:cNvPr>
          <p:cNvSpPr>
            <a:spLocks noGrp="1"/>
          </p:cNvSpPr>
          <p:nvPr>
            <p:ph type="title"/>
          </p:nvPr>
        </p:nvSpPr>
        <p:spPr>
          <a:xfrm>
            <a:off x="528883" y="365127"/>
            <a:ext cx="8915399" cy="365125"/>
          </a:xfrm>
        </p:spPr>
        <p:txBody>
          <a:bodyPr>
            <a:normAutofit fontScale="90000"/>
          </a:bodyPr>
          <a:lstStyle/>
          <a:p>
            <a:r>
              <a:rPr lang="en-NZ" sz="2000"/>
              <a:t>Executive summary</a:t>
            </a:r>
            <a:endParaRPr lang="en-AU" sz="2000"/>
          </a:p>
        </p:txBody>
      </p:sp>
      <p:sp>
        <p:nvSpPr>
          <p:cNvPr id="4" name="Text Placeholder 3">
            <a:extLst>
              <a:ext uri="{FF2B5EF4-FFF2-40B4-BE49-F238E27FC236}">
                <a16:creationId xmlns:a16="http://schemas.microsoft.com/office/drawing/2014/main" id="{60C20614-4BEC-7CB1-AE90-4AC7A1710146}"/>
              </a:ext>
            </a:extLst>
          </p:cNvPr>
          <p:cNvSpPr>
            <a:spLocks noGrp="1"/>
          </p:cNvSpPr>
          <p:nvPr>
            <p:ph type="body" sz="quarter" idx="12"/>
          </p:nvPr>
        </p:nvSpPr>
        <p:spPr>
          <a:xfrm>
            <a:off x="529696" y="784185"/>
            <a:ext cx="8766704" cy="5572171"/>
          </a:xfrm>
        </p:spPr>
        <p:txBody>
          <a:bodyPr numCol="2" spcCol="108000">
            <a:noAutofit/>
          </a:bodyPr>
          <a:lstStyle/>
          <a:p>
            <a:pPr defTabSz="914400">
              <a:lnSpc>
                <a:spcPct val="145000"/>
              </a:lnSpc>
              <a:spcBef>
                <a:spcPts val="600"/>
              </a:spcBef>
            </a:pPr>
            <a:r>
              <a:rPr lang="en-US" sz="1200" b="1">
                <a:solidFill>
                  <a:schemeClr val="accent2"/>
                </a:solidFill>
              </a:rPr>
              <a:t>Learnings for future BFCHA initiative</a:t>
            </a:r>
          </a:p>
          <a:p>
            <a:pPr>
              <a:lnSpc>
                <a:spcPct val="114000"/>
              </a:lnSpc>
              <a:spcBef>
                <a:spcPts val="600"/>
              </a:spcBef>
            </a:pPr>
            <a:r>
              <a:rPr lang="en-US" sz="1000"/>
              <a:t>This evaluation occurs in a period of substantial volatility in costs of social housing construction and operation for CHAs, in interest rates they face from all finance sources, and a sector adjusting to a greater amount of debt and its ongoing management. The sector is more sensitive to the level of transaction costs incurred in sourcing needed funding and financing. It is a very different environment from the one in which BFCHA was introduced. </a:t>
            </a:r>
          </a:p>
          <a:p>
            <a:pPr marL="90488">
              <a:lnSpc>
                <a:spcPct val="114000"/>
              </a:lnSpc>
              <a:spcBef>
                <a:spcPts val="600"/>
              </a:spcBef>
            </a:pPr>
            <a:r>
              <a:rPr lang="en-US" sz="1000">
                <a:solidFill>
                  <a:schemeClr val="accent1"/>
                </a:solidFill>
              </a:rPr>
              <a:t>The scale of funding and finance being offered in Victoria have compelled the social housing sector to mature in its view and management of debt for growth. The greater financial maturity of the sector requires continued responsiveness of the BFCHA initiative.</a:t>
            </a:r>
          </a:p>
          <a:p>
            <a:pPr>
              <a:lnSpc>
                <a:spcPct val="114000"/>
              </a:lnSpc>
              <a:spcBef>
                <a:spcPts val="600"/>
              </a:spcBef>
            </a:pPr>
            <a:r>
              <a:rPr lang="en-US" sz="1000"/>
              <a:t>The different experiences across the past three phases of BFCHA assist to identify learnings for its next phases.</a:t>
            </a:r>
          </a:p>
          <a:p>
            <a:pPr marL="228600" indent="-228600">
              <a:lnSpc>
                <a:spcPct val="114000"/>
              </a:lnSpc>
              <a:spcBef>
                <a:spcPts val="600"/>
              </a:spcBef>
              <a:buFont typeface="+mj-lt"/>
              <a:buAutoNum type="arabicPeriod"/>
            </a:pPr>
            <a:r>
              <a:rPr lang="en-US" sz="1000" b="1">
                <a:solidFill>
                  <a:schemeClr val="accent1"/>
                </a:solidFill>
              </a:rPr>
              <a:t>The design of BFCHA is robust. </a:t>
            </a:r>
            <a:r>
              <a:rPr lang="en-US" sz="1000"/>
              <a:t>The current offer of a government guarantee for commercial borrowings has not yet been taken up, but now warrants further scoping in response to interest (and hopes) within the sector. In particular, scoping a possible structure of a guarantee that would support a lower interest rate offering by commercial banks of a simpler, lower transaction cost, product suitable for </a:t>
            </a:r>
            <a:r>
              <a:rPr lang="en-US" sz="1000" err="1"/>
              <a:t>CHAs.</a:t>
            </a:r>
            <a:r>
              <a:rPr lang="en-US" sz="1000"/>
              <a:t> More speculatively, options such as a government guarantee may help facilitate greater institutional funding and financing into social housing by reducing the risk of investing into CHAs for these institutions. </a:t>
            </a:r>
          </a:p>
          <a:p>
            <a:pPr marL="228600" indent="-228600">
              <a:lnSpc>
                <a:spcPct val="114000"/>
              </a:lnSpc>
              <a:spcBef>
                <a:spcPts val="600"/>
              </a:spcBef>
              <a:buFont typeface="+mj-lt"/>
              <a:buAutoNum type="arabicPeriod"/>
            </a:pPr>
            <a:r>
              <a:rPr lang="en-US" sz="1000" b="1">
                <a:solidFill>
                  <a:schemeClr val="accent1"/>
                </a:solidFill>
              </a:rPr>
              <a:t>Responsive administration should continue</a:t>
            </a:r>
            <a:r>
              <a:rPr lang="en-US" sz="1000" b="1"/>
              <a:t>.</a:t>
            </a:r>
            <a:r>
              <a:rPr lang="en-US" sz="1000"/>
              <a:t> Investigation and </a:t>
            </a:r>
            <a:r>
              <a:rPr lang="en-US" sz="1000" err="1"/>
              <a:t>trialling</a:t>
            </a:r>
            <a:r>
              <a:rPr lang="en-US" sz="1000"/>
              <a:t> of the actions suggested to improve administration is worthwhile given the materiality of transaction costs to CHAs—such as:</a:t>
            </a:r>
          </a:p>
          <a:p>
            <a:pPr marL="514358" lvl="1" indent="-171450">
              <a:lnSpc>
                <a:spcPct val="114000"/>
              </a:lnSpc>
              <a:spcBef>
                <a:spcPts val="600"/>
              </a:spcBef>
            </a:pPr>
            <a:r>
              <a:rPr lang="en-US" sz="1000"/>
              <a:t>continuing to pursue alignment of information requirements and data for monitoring with the SHGF program and the Victorian Housing Registrar</a:t>
            </a:r>
          </a:p>
          <a:p>
            <a:pPr marL="514358" lvl="1" indent="-171450">
              <a:lnSpc>
                <a:spcPct val="114000"/>
              </a:lnSpc>
              <a:spcBef>
                <a:spcPts val="600"/>
              </a:spcBef>
            </a:pPr>
            <a:r>
              <a:rPr lang="en-US" sz="1000"/>
              <a:t>the development of a head deed with project-specific agreements</a:t>
            </a:r>
          </a:p>
          <a:p>
            <a:pPr marL="514358" lvl="1" indent="-171450">
              <a:lnSpc>
                <a:spcPct val="114000"/>
              </a:lnSpc>
              <a:spcBef>
                <a:spcPts val="600"/>
              </a:spcBef>
            </a:pPr>
            <a:r>
              <a:rPr lang="en-US" sz="1000"/>
              <a:t>provision of an existing or development of a new financial model providing more sensitivity analysis of costs and interest rates and consistent outputs for credit assessment</a:t>
            </a:r>
          </a:p>
          <a:p>
            <a:pPr marL="514358" lvl="1" indent="-171450">
              <a:lnSpc>
                <a:spcPct val="114000"/>
              </a:lnSpc>
              <a:spcBef>
                <a:spcPts val="600"/>
              </a:spcBef>
            </a:pPr>
            <a:r>
              <a:rPr lang="en-US" sz="1000"/>
              <a:t>further consideration of ways to streamline the current structure of security across funding and finance programs, and </a:t>
            </a:r>
          </a:p>
          <a:p>
            <a:pPr marL="514358" lvl="1" indent="-171450">
              <a:lnSpc>
                <a:spcPct val="114000"/>
              </a:lnSpc>
              <a:spcBef>
                <a:spcPts val="600"/>
              </a:spcBef>
            </a:pPr>
            <a:r>
              <a:rPr lang="en-US" sz="1000"/>
              <a:t>more explicit communication about range of financial product availability and the scope to reduce security burden following proven performance while maintaining appropriate risk management.</a:t>
            </a:r>
          </a:p>
          <a:p>
            <a:pPr marL="271463">
              <a:lnSpc>
                <a:spcPct val="114000"/>
              </a:lnSpc>
              <a:spcBef>
                <a:spcPts val="600"/>
              </a:spcBef>
            </a:pPr>
            <a:r>
              <a:rPr lang="en-US" sz="1000">
                <a:solidFill>
                  <a:schemeClr val="accent1"/>
                </a:solidFill>
              </a:rPr>
              <a:t>The key to </a:t>
            </a:r>
            <a:r>
              <a:rPr lang="en-US" sz="1000" err="1">
                <a:solidFill>
                  <a:schemeClr val="accent1"/>
                </a:solidFill>
              </a:rPr>
              <a:t>maximising</a:t>
            </a:r>
            <a:r>
              <a:rPr lang="en-US" sz="1000">
                <a:solidFill>
                  <a:schemeClr val="accent1"/>
                </a:solidFill>
              </a:rPr>
              <a:t> BFCHA’s contribution to growth in social housing dwellings at a reduced cost is a consistent offering of both funding and financing to this now-more-sophisticated sector in Victoria. This is not within the sole control of the BFCHA initiative but pursuing the learnings suggested should </a:t>
            </a:r>
            <a:r>
              <a:rPr lang="en-US" sz="1000" err="1">
                <a:solidFill>
                  <a:schemeClr val="accent1"/>
                </a:solidFill>
              </a:rPr>
              <a:t>maximise</a:t>
            </a:r>
            <a:r>
              <a:rPr lang="en-US" sz="1000">
                <a:solidFill>
                  <a:schemeClr val="accent1"/>
                </a:solidFill>
              </a:rPr>
              <a:t> its contribution to this long-term outcome.</a:t>
            </a:r>
            <a:endParaRPr lang="en-US" sz="1000"/>
          </a:p>
          <a:p>
            <a:pPr>
              <a:lnSpc>
                <a:spcPct val="115000"/>
              </a:lnSpc>
              <a:spcBef>
                <a:spcPts val="600"/>
              </a:spcBef>
            </a:pPr>
            <a:endParaRPr lang="en-US" sz="1000"/>
          </a:p>
          <a:p>
            <a:pPr>
              <a:lnSpc>
                <a:spcPct val="115000"/>
              </a:lnSpc>
              <a:spcBef>
                <a:spcPts val="600"/>
              </a:spcBef>
            </a:pPr>
            <a:endParaRPr lang="en-AU" sz="1000"/>
          </a:p>
        </p:txBody>
      </p:sp>
      <p:sp>
        <p:nvSpPr>
          <p:cNvPr id="10" name="Footer Placeholder 3">
            <a:extLst>
              <a:ext uri="{FF2B5EF4-FFF2-40B4-BE49-F238E27FC236}">
                <a16:creationId xmlns:a16="http://schemas.microsoft.com/office/drawing/2014/main" id="{E460E4AD-7455-5638-E0BE-3E5DA7D7ACDF}"/>
              </a:ext>
            </a:extLst>
          </p:cNvPr>
          <p:cNvSpPr>
            <a:spLocks noGrp="1"/>
          </p:cNvSpPr>
          <p:nvPr>
            <p:ph type="ftr" sz="quarter" idx="10"/>
          </p:nvPr>
        </p:nvSpPr>
        <p:spPr>
          <a:xfrm>
            <a:off x="528881" y="6356356"/>
            <a:ext cx="3495432" cy="365125"/>
          </a:xfrm>
        </p:spPr>
        <p:txBody>
          <a:bodyPr/>
          <a:lstStyle/>
          <a:p>
            <a:r>
              <a:rPr lang="en-NZ"/>
              <a:t>www.think</a:t>
            </a:r>
            <a:r>
              <a:rPr lang="en-NZ">
                <a:solidFill>
                  <a:schemeClr val="accent1"/>
                </a:solidFill>
              </a:rPr>
              <a:t>Sapere</a:t>
            </a:r>
            <a:r>
              <a:rPr lang="en-NZ"/>
              <a:t>.com</a:t>
            </a:r>
          </a:p>
        </p:txBody>
      </p:sp>
      <p:sp>
        <p:nvSpPr>
          <p:cNvPr id="11" name="Slide Number Placeholder 4">
            <a:extLst>
              <a:ext uri="{FF2B5EF4-FFF2-40B4-BE49-F238E27FC236}">
                <a16:creationId xmlns:a16="http://schemas.microsoft.com/office/drawing/2014/main" id="{8B832665-31EF-53C6-8B0C-5FC0BA6B5847}"/>
              </a:ext>
            </a:extLst>
          </p:cNvPr>
          <p:cNvSpPr>
            <a:spLocks noGrp="1"/>
          </p:cNvSpPr>
          <p:nvPr>
            <p:ph type="sldNum" sz="quarter" idx="11"/>
          </p:nvPr>
        </p:nvSpPr>
        <p:spPr>
          <a:xfrm>
            <a:off x="6996114" y="6356356"/>
            <a:ext cx="2448167" cy="365125"/>
          </a:xfrm>
        </p:spPr>
        <p:txBody>
          <a:bodyPr/>
          <a:lstStyle/>
          <a:p>
            <a:fld id="{326829A1-67CC-4B5E-AF1E-9267DC8755FD}" type="slidenum">
              <a:rPr lang="en-NZ" smtClean="0"/>
              <a:pPr/>
              <a:t>12</a:t>
            </a:fld>
            <a:endParaRPr lang="en-NZ"/>
          </a:p>
        </p:txBody>
      </p:sp>
      <p:sp>
        <p:nvSpPr>
          <p:cNvPr id="3" name="TextBox 2">
            <a:extLst>
              <a:ext uri="{FF2B5EF4-FFF2-40B4-BE49-F238E27FC236}">
                <a16:creationId xmlns:a16="http://schemas.microsoft.com/office/drawing/2014/main" id="{D5281E4C-0FF1-1564-FB90-495634B86B6D}"/>
              </a:ext>
            </a:extLst>
          </p:cNvPr>
          <p:cNvSpPr txBox="1"/>
          <p:nvPr/>
        </p:nvSpPr>
        <p:spPr>
          <a:xfrm>
            <a:off x="5136219" y="5831535"/>
            <a:ext cx="4240085" cy="507831"/>
          </a:xfrm>
          <a:prstGeom prst="rect">
            <a:avLst/>
          </a:prstGeom>
          <a:noFill/>
        </p:spPr>
        <p:txBody>
          <a:bodyPr wrap="square" rtlCol="0">
            <a:spAutoFit/>
          </a:bodyPr>
          <a:lstStyle/>
          <a:p>
            <a:r>
              <a:rPr lang="en-AU" sz="900" b="1">
                <a:solidFill>
                  <a:schemeClr val="accent1"/>
                </a:solidFill>
              </a:rPr>
              <a:t>Acknowledgement: </a:t>
            </a:r>
            <a:r>
              <a:rPr lang="en-AU" sz="900">
                <a:solidFill>
                  <a:schemeClr val="accent1"/>
                </a:solidFill>
              </a:rPr>
              <a:t>The Sapere team wish to acknowledge the social housing market expertise of our advisers and their assistance in developing this report: Carrie Hamilton and Richard Benedict.</a:t>
            </a:r>
          </a:p>
        </p:txBody>
      </p:sp>
    </p:spTree>
    <p:extLst>
      <p:ext uri="{BB962C8B-B14F-4D97-AF65-F5344CB8AC3E}">
        <p14:creationId xmlns:p14="http://schemas.microsoft.com/office/powerpoint/2010/main" val="42333718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5A90F7-F75E-4C53-A38B-4294BFAE3D5E}"/>
              </a:ext>
            </a:extLst>
          </p:cNvPr>
          <p:cNvSpPr>
            <a:spLocks noGrp="1"/>
          </p:cNvSpPr>
          <p:nvPr>
            <p:ph type="ctrTitle"/>
          </p:nvPr>
        </p:nvSpPr>
        <p:spPr>
          <a:xfrm>
            <a:off x="575251" y="2419598"/>
            <a:ext cx="9168825" cy="1548000"/>
          </a:xfrm>
        </p:spPr>
        <p:txBody>
          <a:bodyPr/>
          <a:lstStyle/>
          <a:p>
            <a:r>
              <a:rPr lang="en-AU" sz="4800"/>
              <a:t>1. Introduction</a:t>
            </a:r>
          </a:p>
        </p:txBody>
      </p:sp>
    </p:spTree>
    <p:extLst>
      <p:ext uri="{BB962C8B-B14F-4D97-AF65-F5344CB8AC3E}">
        <p14:creationId xmlns:p14="http://schemas.microsoft.com/office/powerpoint/2010/main" val="5026306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B9E79C4C-8AA5-4321-AFEC-170EF7B9D0ED}"/>
              </a:ext>
            </a:extLst>
          </p:cNvPr>
          <p:cNvSpPr>
            <a:spLocks noGrp="1"/>
          </p:cNvSpPr>
          <p:nvPr>
            <p:ph type="ftr" sz="quarter" idx="10"/>
          </p:nvPr>
        </p:nvSpPr>
        <p:spPr/>
        <p:txBody>
          <a:bodyPr/>
          <a:lstStyle/>
          <a:p>
            <a:r>
              <a:rPr lang="en-NZ"/>
              <a:t>www.think</a:t>
            </a:r>
            <a:r>
              <a:rPr lang="en-NZ">
                <a:solidFill>
                  <a:schemeClr val="accent1"/>
                </a:solidFill>
              </a:rPr>
              <a:t>Sapere</a:t>
            </a:r>
            <a:r>
              <a:rPr lang="en-NZ"/>
              <a:t>.com</a:t>
            </a:r>
          </a:p>
        </p:txBody>
      </p:sp>
      <p:sp>
        <p:nvSpPr>
          <p:cNvPr id="5" name="Slide Number Placeholder 4">
            <a:extLst>
              <a:ext uri="{FF2B5EF4-FFF2-40B4-BE49-F238E27FC236}">
                <a16:creationId xmlns:a16="http://schemas.microsoft.com/office/drawing/2014/main" id="{241B7D97-9A84-AA1C-D2B6-B0C19A6789BB}"/>
              </a:ext>
            </a:extLst>
          </p:cNvPr>
          <p:cNvSpPr>
            <a:spLocks noGrp="1"/>
          </p:cNvSpPr>
          <p:nvPr>
            <p:ph type="sldNum" sz="quarter" idx="11"/>
          </p:nvPr>
        </p:nvSpPr>
        <p:spPr/>
        <p:txBody>
          <a:bodyPr/>
          <a:lstStyle/>
          <a:p>
            <a:fld id="{326829A1-67CC-4B5E-AF1E-9267DC8755FD}" type="slidenum">
              <a:rPr lang="en-NZ" smtClean="0"/>
              <a:pPr/>
              <a:t>14</a:t>
            </a:fld>
            <a:endParaRPr lang="en-NZ"/>
          </a:p>
        </p:txBody>
      </p:sp>
      <p:sp>
        <p:nvSpPr>
          <p:cNvPr id="9" name="Title 1">
            <a:extLst>
              <a:ext uri="{FF2B5EF4-FFF2-40B4-BE49-F238E27FC236}">
                <a16:creationId xmlns:a16="http://schemas.microsoft.com/office/drawing/2014/main" id="{C9E10821-FECD-21F5-DF90-1E80F52D47C7}"/>
              </a:ext>
            </a:extLst>
          </p:cNvPr>
          <p:cNvSpPr>
            <a:spLocks noGrp="1"/>
          </p:cNvSpPr>
          <p:nvPr>
            <p:ph type="title"/>
          </p:nvPr>
        </p:nvSpPr>
        <p:spPr>
          <a:xfrm>
            <a:off x="528883" y="365127"/>
            <a:ext cx="8915399" cy="1138210"/>
          </a:xfrm>
        </p:spPr>
        <p:txBody>
          <a:bodyPr anchor="t">
            <a:normAutofit/>
          </a:bodyPr>
          <a:lstStyle/>
          <a:p>
            <a:r>
              <a:rPr lang="en-AU" sz="2000"/>
              <a:t>1.1 Scope</a:t>
            </a:r>
          </a:p>
        </p:txBody>
      </p:sp>
      <p:sp>
        <p:nvSpPr>
          <p:cNvPr id="10" name="Text Placeholder 3">
            <a:extLst>
              <a:ext uri="{FF2B5EF4-FFF2-40B4-BE49-F238E27FC236}">
                <a16:creationId xmlns:a16="http://schemas.microsoft.com/office/drawing/2014/main" id="{BA77EF6D-794F-0CBE-FF61-27A3BF479F29}"/>
              </a:ext>
            </a:extLst>
          </p:cNvPr>
          <p:cNvSpPr txBox="1">
            <a:spLocks/>
          </p:cNvSpPr>
          <p:nvPr/>
        </p:nvSpPr>
        <p:spPr>
          <a:xfrm>
            <a:off x="529696" y="932873"/>
            <a:ext cx="4247011" cy="5423484"/>
          </a:xfrm>
          <a:prstGeom prst="rect">
            <a:avLst/>
          </a:prstGeom>
        </p:spPr>
        <p:txBody>
          <a:bodyPr>
            <a:noAutofit/>
          </a:bodyPr>
          <a:lstStyle>
            <a:lvl1pPr marL="0" indent="0" algn="l" defTabSz="914423" rtl="0" eaLnBrk="1" latinLnBrk="0" hangingPunct="1">
              <a:lnSpc>
                <a:spcPct val="90000"/>
              </a:lnSpc>
              <a:spcBef>
                <a:spcPts val="1000"/>
              </a:spcBef>
              <a:buFont typeface="Arial" panose="020B0604020202020204" pitchFamily="34" charset="0"/>
              <a:buNone/>
              <a:tabLst/>
              <a:defRPr sz="2400" kern="1200">
                <a:solidFill>
                  <a:schemeClr val="tx1"/>
                </a:solidFill>
                <a:latin typeface="+mn-lt"/>
                <a:ea typeface="+mn-ea"/>
                <a:cs typeface="+mn-cs"/>
              </a:defRPr>
            </a:lvl1pPr>
            <a:lvl2pPr marL="342908" indent="-342908" algn="l" defTabSz="914423" rtl="0" eaLnBrk="1" latinLnBrk="0" hangingPunct="1">
              <a:lnSpc>
                <a:spcPct val="90000"/>
              </a:lnSpc>
              <a:spcBef>
                <a:spcPts val="500"/>
              </a:spcBef>
              <a:buClr>
                <a:schemeClr val="accent1"/>
              </a:buClr>
              <a:buFont typeface="Arial" panose="020B0604020202020204" pitchFamily="34" charset="0"/>
              <a:buChar char="•"/>
              <a:tabLst/>
              <a:defRPr sz="2400" kern="1200">
                <a:solidFill>
                  <a:schemeClr val="tx1"/>
                </a:solidFill>
                <a:latin typeface="+mn-lt"/>
                <a:ea typeface="+mn-ea"/>
                <a:cs typeface="+mn-cs"/>
              </a:defRPr>
            </a:lvl2pPr>
            <a:lvl3pPr marL="0" indent="0" algn="l" defTabSz="914423" rtl="0" eaLnBrk="1" latinLnBrk="0" hangingPunct="1">
              <a:lnSpc>
                <a:spcPct val="90000"/>
              </a:lnSpc>
              <a:spcBef>
                <a:spcPts val="500"/>
              </a:spcBef>
              <a:buFont typeface="Arial" panose="020B0604020202020204" pitchFamily="34" charset="0"/>
              <a:buNone/>
              <a:tabLst/>
              <a:defRPr sz="2800" b="1" kern="1200">
                <a:solidFill>
                  <a:schemeClr val="accent1"/>
                </a:solidFill>
                <a:latin typeface="+mn-lt"/>
                <a:ea typeface="+mn-ea"/>
                <a:cs typeface="+mn-cs"/>
              </a:defRPr>
            </a:lvl3pPr>
            <a:lvl4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solidFill>
                <a:latin typeface="+mn-lt"/>
                <a:ea typeface="+mn-ea"/>
                <a:cs typeface="+mn-cs"/>
              </a:defRPr>
            </a:lvl4pPr>
            <a:lvl5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lumMod val="50000"/>
                    <a:lumOff val="50000"/>
                  </a:schemeClr>
                </a:solidFill>
                <a:latin typeface="+mn-lt"/>
                <a:ea typeface="+mn-ea"/>
                <a:cs typeface="+mn-cs"/>
              </a:defRPr>
            </a:lvl5pPr>
            <a:lvl6pPr marL="2514663"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74"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86"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97"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10000"/>
              </a:lnSpc>
            </a:pPr>
            <a:r>
              <a:rPr lang="en-US" sz="1200" b="1">
                <a:solidFill>
                  <a:schemeClr val="accent2"/>
                </a:solidFill>
              </a:rPr>
              <a:t>Scope of this evaluation</a:t>
            </a:r>
            <a:endParaRPr lang="en-AU" sz="1200">
              <a:solidFill>
                <a:schemeClr val="accent2"/>
              </a:solidFill>
            </a:endParaRPr>
          </a:p>
          <a:p>
            <a:pPr>
              <a:lnSpc>
                <a:spcPct val="110000"/>
              </a:lnSpc>
            </a:pPr>
            <a:r>
              <a:rPr lang="en-US" sz="1000"/>
              <a:t>The Department of Treasury and Finance (DTF) commissioned Sapere Research Group Ltd (Sapere) in April 2023 to:</a:t>
            </a:r>
          </a:p>
          <a:p>
            <a:pPr marL="514358" lvl="1" indent="-171450">
              <a:lnSpc>
                <a:spcPct val="110000"/>
              </a:lnSpc>
            </a:pPr>
            <a:r>
              <a:rPr lang="en-US" sz="1000"/>
              <a:t>evaluate the effectiveness of the Building Financial Capacity of Housing Agencies (BFCHA) initiative and assess the extent to which the program has supported the increased supply of social housing</a:t>
            </a:r>
          </a:p>
          <a:p>
            <a:pPr marL="514358" lvl="1" indent="-171450">
              <a:lnSpc>
                <a:spcPct val="110000"/>
              </a:lnSpc>
            </a:pPr>
            <a:r>
              <a:rPr lang="en-US" sz="1000"/>
              <a:t>identify opportunities to refine and improve the program’s criteria, guidelines, governance, administration and other activities to support further increasing the supply of social and affordable housing and the value for money outcomes generated by the program.</a:t>
            </a:r>
          </a:p>
          <a:p>
            <a:pPr>
              <a:lnSpc>
                <a:spcPct val="110000"/>
              </a:lnSpc>
            </a:pPr>
            <a:r>
              <a:rPr lang="en-US" sz="1000"/>
              <a:t>The evaluation sought to address: </a:t>
            </a:r>
          </a:p>
          <a:p>
            <a:pPr marL="571508" lvl="1" indent="-228600">
              <a:lnSpc>
                <a:spcPct val="110000"/>
              </a:lnSpc>
              <a:buFont typeface="+mj-lt"/>
              <a:buAutoNum type="alphaLcParenR"/>
            </a:pPr>
            <a:r>
              <a:rPr lang="en-US" sz="1000"/>
              <a:t>the efficiency and effectiveness of the procurement process, including scheme governance and administration arrangements</a:t>
            </a:r>
          </a:p>
          <a:p>
            <a:pPr marL="571508" lvl="1" indent="-228600">
              <a:lnSpc>
                <a:spcPct val="110000"/>
              </a:lnSpc>
              <a:buFont typeface="+mj-lt"/>
              <a:buAutoNum type="alphaLcParenR"/>
            </a:pPr>
            <a:r>
              <a:rPr lang="en-US" sz="1000"/>
              <a:t>the extent of uplift or improvement in the commercial capability and capacity of the community housing sector</a:t>
            </a:r>
          </a:p>
          <a:p>
            <a:pPr marL="571508" lvl="1" indent="-228600">
              <a:lnSpc>
                <a:spcPct val="110000"/>
              </a:lnSpc>
              <a:buFont typeface="+mj-lt"/>
              <a:buAutoNum type="alphaLcParenR"/>
            </a:pPr>
            <a:r>
              <a:rPr lang="en-US" sz="1000"/>
              <a:t>the perceptions of government, including DTF and TCV, in administering the BFCHA initiative</a:t>
            </a:r>
          </a:p>
          <a:p>
            <a:pPr marL="571508" lvl="1" indent="-228600">
              <a:lnSpc>
                <a:spcPct val="110000"/>
              </a:lnSpc>
              <a:buFont typeface="+mj-lt"/>
              <a:buAutoNum type="alphaLcParenR"/>
            </a:pPr>
            <a:r>
              <a:rPr lang="en-US" sz="1000"/>
              <a:t>commentary on broad eligibility criteria, including how the scheme can enhance institutional investment in social housing</a:t>
            </a:r>
          </a:p>
          <a:p>
            <a:pPr marL="571508" lvl="1" indent="-228600">
              <a:lnSpc>
                <a:spcPct val="110000"/>
              </a:lnSpc>
              <a:buFont typeface="+mj-lt"/>
              <a:buAutoNum type="alphaLcParenR"/>
            </a:pPr>
            <a:r>
              <a:rPr lang="en-US" sz="1000"/>
              <a:t>a review of the loans approved and drawn down and extent to which loans have generated savings for government (and CHAs) and broader value for money outcomes</a:t>
            </a:r>
          </a:p>
          <a:p>
            <a:pPr marL="571508" lvl="1" indent="-228600">
              <a:lnSpc>
                <a:spcPct val="110000"/>
              </a:lnSpc>
              <a:buFont typeface="+mj-lt"/>
              <a:buAutoNum type="alphaLcParenR"/>
            </a:pPr>
            <a:r>
              <a:rPr lang="en-US" sz="1000"/>
              <a:t>the outcomes achieved through the provision of low interest loans and government guarantees.</a:t>
            </a:r>
          </a:p>
          <a:p>
            <a:pPr>
              <a:lnSpc>
                <a:spcPct val="110000"/>
              </a:lnSpc>
            </a:pPr>
            <a:endParaRPr lang="en-AU" sz="1000"/>
          </a:p>
        </p:txBody>
      </p:sp>
      <p:sp>
        <p:nvSpPr>
          <p:cNvPr id="11" name="Text Placeholder 4">
            <a:extLst>
              <a:ext uri="{FF2B5EF4-FFF2-40B4-BE49-F238E27FC236}">
                <a16:creationId xmlns:a16="http://schemas.microsoft.com/office/drawing/2014/main" id="{92FA6DFC-6A82-1ECD-0C14-1E8E57A4C13F}"/>
              </a:ext>
            </a:extLst>
          </p:cNvPr>
          <p:cNvSpPr txBox="1">
            <a:spLocks/>
          </p:cNvSpPr>
          <p:nvPr/>
        </p:nvSpPr>
        <p:spPr>
          <a:xfrm>
            <a:off x="5197268" y="932872"/>
            <a:ext cx="4247011" cy="5423483"/>
          </a:xfrm>
          <a:prstGeom prst="rect">
            <a:avLst/>
          </a:prstGeom>
        </p:spPr>
        <p:txBody>
          <a:bodyPr vert="horz" lIns="91440" tIns="45720" rIns="91440" bIns="45720" rtlCol="0">
            <a:noAutofit/>
          </a:bodyPr>
          <a:lstStyle>
            <a:lvl1pPr marL="0" indent="0" algn="l" defTabSz="914423" rtl="0" eaLnBrk="1" latinLnBrk="0" hangingPunct="1">
              <a:lnSpc>
                <a:spcPct val="90000"/>
              </a:lnSpc>
              <a:spcBef>
                <a:spcPts val="1000"/>
              </a:spcBef>
              <a:buFont typeface="Arial" panose="020B0604020202020204" pitchFamily="34" charset="0"/>
              <a:buNone/>
              <a:tabLst/>
              <a:defRPr sz="2400" kern="1200">
                <a:solidFill>
                  <a:schemeClr val="tx1"/>
                </a:solidFill>
                <a:latin typeface="+mn-lt"/>
                <a:ea typeface="+mn-ea"/>
                <a:cs typeface="+mn-cs"/>
              </a:defRPr>
            </a:lvl1pPr>
            <a:lvl2pPr marL="342908" indent="-342908" algn="l" defTabSz="914423" rtl="0" eaLnBrk="1" latinLnBrk="0" hangingPunct="1">
              <a:lnSpc>
                <a:spcPct val="90000"/>
              </a:lnSpc>
              <a:spcBef>
                <a:spcPts val="500"/>
              </a:spcBef>
              <a:buClr>
                <a:schemeClr val="accent1"/>
              </a:buClr>
              <a:buFont typeface="Arial" panose="020B0604020202020204" pitchFamily="34" charset="0"/>
              <a:buChar char="•"/>
              <a:tabLst/>
              <a:defRPr sz="2400" kern="1200">
                <a:solidFill>
                  <a:schemeClr val="tx1"/>
                </a:solidFill>
                <a:latin typeface="+mn-lt"/>
                <a:ea typeface="+mn-ea"/>
                <a:cs typeface="+mn-cs"/>
              </a:defRPr>
            </a:lvl2pPr>
            <a:lvl3pPr marL="0" indent="0" algn="l" defTabSz="914423" rtl="0" eaLnBrk="1" latinLnBrk="0" hangingPunct="1">
              <a:lnSpc>
                <a:spcPct val="90000"/>
              </a:lnSpc>
              <a:spcBef>
                <a:spcPts val="500"/>
              </a:spcBef>
              <a:buFont typeface="Arial" panose="020B0604020202020204" pitchFamily="34" charset="0"/>
              <a:buNone/>
              <a:tabLst/>
              <a:defRPr sz="2800" b="1" kern="1200">
                <a:solidFill>
                  <a:schemeClr val="accent1"/>
                </a:solidFill>
                <a:latin typeface="+mn-lt"/>
                <a:ea typeface="+mn-ea"/>
                <a:cs typeface="+mn-cs"/>
              </a:defRPr>
            </a:lvl3pPr>
            <a:lvl4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solidFill>
                <a:latin typeface="+mn-lt"/>
                <a:ea typeface="+mn-ea"/>
                <a:cs typeface="+mn-cs"/>
              </a:defRPr>
            </a:lvl4pPr>
            <a:lvl5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lumMod val="50000"/>
                    <a:lumOff val="50000"/>
                  </a:schemeClr>
                </a:solidFill>
                <a:latin typeface="+mn-lt"/>
                <a:ea typeface="+mn-ea"/>
                <a:cs typeface="+mn-cs"/>
              </a:defRPr>
            </a:lvl5pPr>
            <a:lvl6pPr marL="2514663"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74"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86"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97"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Segoe UI"/>
                <a:ea typeface="+mn-ea"/>
                <a:cs typeface="+mn-cs"/>
              </a:rPr>
              <a:t>This includes any commentary on the BFCHA initiative’s process, feedback and outcomes and how this could be applied to any future phases of the initiative, including plans to expand the program to include affordable housing. </a:t>
            </a:r>
            <a:endParaRPr lang="en-US" sz="1200" b="1">
              <a:solidFill>
                <a:schemeClr val="accent2"/>
              </a:solidFill>
            </a:endParaRPr>
          </a:p>
          <a:p>
            <a:pPr>
              <a:lnSpc>
                <a:spcPct val="100000"/>
              </a:lnSpc>
            </a:pPr>
            <a:r>
              <a:rPr lang="en-US" sz="1200" b="1">
                <a:solidFill>
                  <a:schemeClr val="accent2"/>
                </a:solidFill>
              </a:rPr>
              <a:t>Report structure</a:t>
            </a:r>
          </a:p>
          <a:p>
            <a:pPr>
              <a:lnSpc>
                <a:spcPct val="100000"/>
              </a:lnSpc>
            </a:pPr>
            <a:r>
              <a:rPr lang="en-US" sz="1000"/>
              <a:t>This report has the following structure:</a:t>
            </a:r>
          </a:p>
          <a:p>
            <a:pPr marL="171450" indent="-171450">
              <a:lnSpc>
                <a:spcPct val="100000"/>
              </a:lnSpc>
              <a:buFont typeface="Arial" panose="020B0604020202020204" pitchFamily="34" charset="0"/>
              <a:buChar char="•"/>
            </a:pPr>
            <a:r>
              <a:rPr lang="en-US" sz="1000"/>
              <a:t>Chapter 2 provides an overview of the BFCHA initiative </a:t>
            </a:r>
          </a:p>
          <a:p>
            <a:pPr marL="171450" indent="-171450">
              <a:lnSpc>
                <a:spcPct val="100000"/>
              </a:lnSpc>
              <a:buFont typeface="Arial" panose="020B0604020202020204" pitchFamily="34" charset="0"/>
              <a:buChar char="•"/>
            </a:pPr>
            <a:r>
              <a:rPr lang="en-US" sz="1000"/>
              <a:t>Chapter 3 evaluates program design of BFCHA initiative</a:t>
            </a:r>
          </a:p>
          <a:p>
            <a:pPr marL="171450" indent="-171450">
              <a:lnSpc>
                <a:spcPct val="100000"/>
              </a:lnSpc>
              <a:buFont typeface="Arial" panose="020B0604020202020204" pitchFamily="34" charset="0"/>
              <a:buChar char="•"/>
            </a:pPr>
            <a:r>
              <a:rPr lang="en-US" sz="1000"/>
              <a:t>Chapter 4 evaluates program delivery of BFCHA initiative</a:t>
            </a:r>
          </a:p>
          <a:p>
            <a:pPr marL="171450" indent="-171450">
              <a:lnSpc>
                <a:spcPct val="100000"/>
              </a:lnSpc>
              <a:buFont typeface="Arial" panose="020B0604020202020204" pitchFamily="34" charset="0"/>
              <a:buChar char="•"/>
            </a:pPr>
            <a:r>
              <a:rPr lang="en-US" sz="1000"/>
              <a:t>Chapter 5 evaluates the outcomes achieved by BFCHA initiative</a:t>
            </a:r>
          </a:p>
          <a:p>
            <a:pPr marL="171450" indent="-171450">
              <a:lnSpc>
                <a:spcPct val="100000"/>
              </a:lnSpc>
              <a:buFont typeface="Arial" panose="020B0604020202020204" pitchFamily="34" charset="0"/>
              <a:buChar char="•"/>
            </a:pPr>
            <a:r>
              <a:rPr lang="en-US" sz="1000"/>
              <a:t>Chapter 6 provides our concluding insights on the evaluation of the initiative.</a:t>
            </a:r>
          </a:p>
        </p:txBody>
      </p:sp>
    </p:spTree>
    <p:extLst>
      <p:ext uri="{BB962C8B-B14F-4D97-AF65-F5344CB8AC3E}">
        <p14:creationId xmlns:p14="http://schemas.microsoft.com/office/powerpoint/2010/main" val="39697932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B9E79C4C-8AA5-4321-AFEC-170EF7B9D0ED}"/>
              </a:ext>
            </a:extLst>
          </p:cNvPr>
          <p:cNvSpPr>
            <a:spLocks noGrp="1"/>
          </p:cNvSpPr>
          <p:nvPr>
            <p:ph type="ftr" sz="quarter" idx="10"/>
          </p:nvPr>
        </p:nvSpPr>
        <p:spPr/>
        <p:txBody>
          <a:bodyPr/>
          <a:lstStyle/>
          <a:p>
            <a:r>
              <a:rPr lang="en-NZ"/>
              <a:t>www.think</a:t>
            </a:r>
            <a:r>
              <a:rPr lang="en-NZ">
                <a:solidFill>
                  <a:schemeClr val="accent1"/>
                </a:solidFill>
              </a:rPr>
              <a:t>Sapere</a:t>
            </a:r>
            <a:r>
              <a:rPr lang="en-NZ"/>
              <a:t>.com</a:t>
            </a:r>
          </a:p>
        </p:txBody>
      </p:sp>
      <p:sp>
        <p:nvSpPr>
          <p:cNvPr id="5" name="Slide Number Placeholder 4">
            <a:extLst>
              <a:ext uri="{FF2B5EF4-FFF2-40B4-BE49-F238E27FC236}">
                <a16:creationId xmlns:a16="http://schemas.microsoft.com/office/drawing/2014/main" id="{241B7D97-9A84-AA1C-D2B6-B0C19A6789BB}"/>
              </a:ext>
            </a:extLst>
          </p:cNvPr>
          <p:cNvSpPr>
            <a:spLocks noGrp="1"/>
          </p:cNvSpPr>
          <p:nvPr>
            <p:ph type="sldNum" sz="quarter" idx="11"/>
          </p:nvPr>
        </p:nvSpPr>
        <p:spPr/>
        <p:txBody>
          <a:bodyPr/>
          <a:lstStyle/>
          <a:p>
            <a:fld id="{326829A1-67CC-4B5E-AF1E-9267DC8755FD}" type="slidenum">
              <a:rPr lang="en-NZ" smtClean="0"/>
              <a:pPr/>
              <a:t>15</a:t>
            </a:fld>
            <a:endParaRPr lang="en-NZ"/>
          </a:p>
        </p:txBody>
      </p:sp>
      <p:sp>
        <p:nvSpPr>
          <p:cNvPr id="9" name="Title 1">
            <a:extLst>
              <a:ext uri="{FF2B5EF4-FFF2-40B4-BE49-F238E27FC236}">
                <a16:creationId xmlns:a16="http://schemas.microsoft.com/office/drawing/2014/main" id="{C9E10821-FECD-21F5-DF90-1E80F52D47C7}"/>
              </a:ext>
            </a:extLst>
          </p:cNvPr>
          <p:cNvSpPr>
            <a:spLocks noGrp="1"/>
          </p:cNvSpPr>
          <p:nvPr>
            <p:ph type="title"/>
          </p:nvPr>
        </p:nvSpPr>
        <p:spPr>
          <a:xfrm>
            <a:off x="528883" y="365127"/>
            <a:ext cx="8915399" cy="475382"/>
          </a:xfrm>
        </p:spPr>
        <p:txBody>
          <a:bodyPr anchor="t">
            <a:normAutofit/>
          </a:bodyPr>
          <a:lstStyle/>
          <a:p>
            <a:r>
              <a:rPr lang="en-US" sz="2000">
                <a:solidFill>
                  <a:schemeClr val="accent1"/>
                </a:solidFill>
              </a:rPr>
              <a:t>1.2 Methodology, design and data</a:t>
            </a:r>
            <a:endParaRPr lang="en-AU" sz="2000">
              <a:solidFill>
                <a:schemeClr val="accent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0" name="Text Placeholder 3">
            <a:extLst>
              <a:ext uri="{FF2B5EF4-FFF2-40B4-BE49-F238E27FC236}">
                <a16:creationId xmlns:a16="http://schemas.microsoft.com/office/drawing/2014/main" id="{BA77EF6D-794F-0CBE-FF61-27A3BF479F29}"/>
              </a:ext>
            </a:extLst>
          </p:cNvPr>
          <p:cNvSpPr txBox="1">
            <a:spLocks/>
          </p:cNvSpPr>
          <p:nvPr/>
        </p:nvSpPr>
        <p:spPr>
          <a:xfrm>
            <a:off x="529696" y="932873"/>
            <a:ext cx="4247011" cy="5423484"/>
          </a:xfrm>
          <a:prstGeom prst="rect">
            <a:avLst/>
          </a:prstGeom>
        </p:spPr>
        <p:txBody>
          <a:bodyPr>
            <a:normAutofit/>
          </a:bodyPr>
          <a:lstStyle>
            <a:lvl1pPr marL="0" indent="0" algn="l" defTabSz="914423" rtl="0" eaLnBrk="1" latinLnBrk="0" hangingPunct="1">
              <a:lnSpc>
                <a:spcPct val="90000"/>
              </a:lnSpc>
              <a:spcBef>
                <a:spcPts val="1000"/>
              </a:spcBef>
              <a:buFont typeface="Arial" panose="020B0604020202020204" pitchFamily="34" charset="0"/>
              <a:buNone/>
              <a:tabLst/>
              <a:defRPr sz="2400" kern="1200">
                <a:solidFill>
                  <a:schemeClr val="tx1"/>
                </a:solidFill>
                <a:latin typeface="+mn-lt"/>
                <a:ea typeface="+mn-ea"/>
                <a:cs typeface="+mn-cs"/>
              </a:defRPr>
            </a:lvl1pPr>
            <a:lvl2pPr marL="342908" indent="-342908" algn="l" defTabSz="914423" rtl="0" eaLnBrk="1" latinLnBrk="0" hangingPunct="1">
              <a:lnSpc>
                <a:spcPct val="90000"/>
              </a:lnSpc>
              <a:spcBef>
                <a:spcPts val="500"/>
              </a:spcBef>
              <a:buClr>
                <a:schemeClr val="accent1"/>
              </a:buClr>
              <a:buFont typeface="Arial" panose="020B0604020202020204" pitchFamily="34" charset="0"/>
              <a:buChar char="•"/>
              <a:tabLst/>
              <a:defRPr sz="2400" kern="1200">
                <a:solidFill>
                  <a:schemeClr val="tx1"/>
                </a:solidFill>
                <a:latin typeface="+mn-lt"/>
                <a:ea typeface="+mn-ea"/>
                <a:cs typeface="+mn-cs"/>
              </a:defRPr>
            </a:lvl2pPr>
            <a:lvl3pPr marL="0" indent="0" algn="l" defTabSz="914423" rtl="0" eaLnBrk="1" latinLnBrk="0" hangingPunct="1">
              <a:lnSpc>
                <a:spcPct val="90000"/>
              </a:lnSpc>
              <a:spcBef>
                <a:spcPts val="500"/>
              </a:spcBef>
              <a:buFont typeface="Arial" panose="020B0604020202020204" pitchFamily="34" charset="0"/>
              <a:buNone/>
              <a:tabLst/>
              <a:defRPr sz="2800" b="1" kern="1200">
                <a:solidFill>
                  <a:schemeClr val="accent1"/>
                </a:solidFill>
                <a:latin typeface="+mn-lt"/>
                <a:ea typeface="+mn-ea"/>
                <a:cs typeface="+mn-cs"/>
              </a:defRPr>
            </a:lvl3pPr>
            <a:lvl4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solidFill>
                <a:latin typeface="+mn-lt"/>
                <a:ea typeface="+mn-ea"/>
                <a:cs typeface="+mn-cs"/>
              </a:defRPr>
            </a:lvl4pPr>
            <a:lvl5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lumMod val="50000"/>
                    <a:lumOff val="50000"/>
                  </a:schemeClr>
                </a:solidFill>
                <a:latin typeface="+mn-lt"/>
                <a:ea typeface="+mn-ea"/>
                <a:cs typeface="+mn-cs"/>
              </a:defRPr>
            </a:lvl5pPr>
            <a:lvl6pPr marL="2514663"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74"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86"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97"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23" rtl="0" eaLnBrk="1" fontAlgn="auto" latinLnBrk="0" hangingPunct="1">
              <a:lnSpc>
                <a:spcPct val="100000"/>
              </a:lnSpc>
              <a:spcBef>
                <a:spcPts val="1000"/>
              </a:spcBef>
              <a:spcAft>
                <a:spcPts val="0"/>
              </a:spcAft>
              <a:buClrTx/>
              <a:buSzTx/>
              <a:buFont typeface="Arial" panose="020B0604020202020204" pitchFamily="34" charset="0"/>
              <a:buNone/>
              <a:tabLst/>
              <a:defRPr/>
            </a:pPr>
            <a:r>
              <a:rPr kumimoji="0" lang="en-US" sz="1000" b="0" i="0" u="none" strike="noStrike" kern="1200" cap="none" spc="0" normalizeH="0" baseline="0" noProof="0" dirty="0">
                <a:ln>
                  <a:noFill/>
                </a:ln>
                <a:solidFill>
                  <a:prstClr val="black"/>
                </a:solidFill>
                <a:effectLst/>
                <a:uLnTx/>
                <a:uFillTx/>
                <a:latin typeface="Segoe UI"/>
                <a:ea typeface="+mn-ea"/>
                <a:cs typeface="+mn-cs"/>
              </a:rPr>
              <a:t>Sapere conducted the evaluation over the months of April to July 2023. </a:t>
            </a:r>
            <a:r>
              <a:rPr lang="en-US" sz="1000" dirty="0">
                <a:latin typeface="Segoe UI" panose="020B0502040204020203" pitchFamily="34" charset="0"/>
                <a:cs typeface="Times New Roman" panose="02020603050405020304" pitchFamily="18" charset="0"/>
              </a:rPr>
              <a:t>It is a point-in-time evaluation of a program in progress and in terms of development of social housing dwellings financed, in its early days. In practice, this means the evaluation covers phase 1 and 2 applications to approved agreements and the experiences of CHAs in the applications under phase 3 whose applications were being considered for approval during this BFCHA work.</a:t>
            </a:r>
            <a:r>
              <a:rPr kumimoji="0" lang="en-US" sz="1000" b="0" i="0" u="none" strike="noStrike" kern="1200" cap="none" spc="0" normalizeH="0" baseline="0" noProof="0" dirty="0">
                <a:ln>
                  <a:noFill/>
                </a:ln>
                <a:solidFill>
                  <a:prstClr val="black"/>
                </a:solidFill>
                <a:effectLst/>
                <a:uLnTx/>
                <a:uFillTx/>
                <a:latin typeface="Segoe UI"/>
                <a:ea typeface="+mn-ea"/>
                <a:cs typeface="+mn-cs"/>
              </a:rPr>
              <a:t> </a:t>
            </a:r>
          </a:p>
          <a:p>
            <a:pPr marL="0" marR="0" lvl="0" indent="0" algn="l" defTabSz="914423" rtl="0" eaLnBrk="1" fontAlgn="auto" latinLnBrk="0" hangingPunct="1">
              <a:lnSpc>
                <a:spcPct val="100000"/>
              </a:lnSpc>
              <a:spcBef>
                <a:spcPts val="1000"/>
              </a:spcBef>
              <a:spcAft>
                <a:spcPts val="0"/>
              </a:spcAft>
              <a:buClrTx/>
              <a:buSzTx/>
              <a:buFont typeface="Arial" panose="020B0604020202020204" pitchFamily="34" charset="0"/>
              <a:buNone/>
              <a:tabLst/>
              <a:defRPr/>
            </a:pPr>
            <a:r>
              <a:rPr kumimoji="0" lang="en-US" sz="1000" b="0" i="0" u="none" strike="noStrike" kern="1200" cap="none" spc="0" normalizeH="0" baseline="0" noProof="0" dirty="0">
                <a:ln>
                  <a:noFill/>
                </a:ln>
                <a:solidFill>
                  <a:prstClr val="black"/>
                </a:solidFill>
                <a:effectLst/>
                <a:uLnTx/>
                <a:uFillTx/>
                <a:latin typeface="Segoe UI"/>
                <a:ea typeface="+mn-ea"/>
                <a:cs typeface="+mn-cs"/>
              </a:rPr>
              <a:t>As part of early scoping and planning, Sapere and the Department of Treasury and Finance BFCHA team developed and agreed upon an implied Outcomes Logic Model (see Appendix) and an Evaluation and Stakeholder Engagement Plan. These outputs informed our approach to sourcing information.</a:t>
            </a:r>
          </a:p>
          <a:p>
            <a:pPr marL="0" marR="0" lvl="0" indent="0" algn="l" defTabSz="914423" rtl="0" eaLnBrk="1" fontAlgn="auto" latinLnBrk="0" hangingPunct="1">
              <a:lnSpc>
                <a:spcPct val="100000"/>
              </a:lnSpc>
              <a:spcBef>
                <a:spcPts val="1000"/>
              </a:spcBef>
              <a:spcAft>
                <a:spcPts val="0"/>
              </a:spcAft>
              <a:buClrTx/>
              <a:buSzTx/>
              <a:buFont typeface="Arial" panose="020B0604020202020204" pitchFamily="34" charset="0"/>
              <a:buNone/>
              <a:tabLst/>
              <a:defRPr/>
            </a:pPr>
            <a:r>
              <a:rPr kumimoji="0" lang="en-US" sz="1000" b="0" i="0" u="none" strike="noStrike" kern="1200" cap="none" spc="0" normalizeH="0" baseline="0" noProof="0" dirty="0">
                <a:ln>
                  <a:noFill/>
                </a:ln>
                <a:solidFill>
                  <a:prstClr val="black"/>
                </a:solidFill>
                <a:effectLst/>
                <a:uLnTx/>
                <a:uFillTx/>
                <a:latin typeface="Segoe UI"/>
                <a:ea typeface="+mn-ea"/>
                <a:cs typeface="+mn-cs"/>
              </a:rPr>
              <a:t>Evidence gathering and analysis for the evaluation, using a mixed methods approach, including several </a:t>
            </a:r>
            <a:r>
              <a:rPr kumimoji="0" lang="en-US" sz="1000" b="1" i="0" u="none" strike="noStrike" kern="1200" cap="none" spc="0" normalizeH="0" baseline="0" noProof="0" dirty="0">
                <a:ln>
                  <a:noFill/>
                </a:ln>
                <a:solidFill>
                  <a:prstClr val="black"/>
                </a:solidFill>
                <a:effectLst/>
                <a:uLnTx/>
                <a:uFillTx/>
                <a:latin typeface="Segoe UI"/>
                <a:ea typeface="+mn-ea"/>
                <a:cs typeface="+mn-cs"/>
              </a:rPr>
              <a:t>key data sources</a:t>
            </a:r>
            <a:r>
              <a:rPr lang="en-US" sz="1000" dirty="0">
                <a:solidFill>
                  <a:prstClr val="black"/>
                </a:solidFill>
                <a:latin typeface="Segoe UI"/>
              </a:rPr>
              <a:t> (see right).</a:t>
            </a:r>
          </a:p>
          <a:p>
            <a:pPr marL="0" marR="0" lvl="0" indent="0" algn="l" defTabSz="914423" rtl="0" eaLnBrk="1" fontAlgn="auto" latinLnBrk="0" hangingPunct="1">
              <a:lnSpc>
                <a:spcPct val="100000"/>
              </a:lnSpc>
              <a:spcBef>
                <a:spcPts val="600"/>
              </a:spcBef>
              <a:spcAft>
                <a:spcPts val="0"/>
              </a:spcAft>
              <a:buClrTx/>
              <a:buSzTx/>
              <a:buFont typeface="Arial" panose="020B0604020202020204" pitchFamily="34" charset="0"/>
              <a:buNone/>
              <a:tabLst/>
              <a:defRPr/>
            </a:pPr>
            <a:r>
              <a:rPr kumimoji="0" lang="en-US" sz="1000" b="0" i="0" u="none" strike="noStrike" kern="1200" cap="none" spc="0" normalizeH="0" baseline="0" noProof="0" dirty="0">
                <a:ln>
                  <a:noFill/>
                </a:ln>
                <a:solidFill>
                  <a:prstClr val="black"/>
                </a:solidFill>
                <a:effectLst/>
                <a:uLnTx/>
                <a:uFillTx/>
                <a:latin typeface="Segoe UI"/>
                <a:ea typeface="+mn-ea"/>
                <a:cs typeface="+mn-cs"/>
              </a:rPr>
              <a:t>Between the online survey and the interviews, we have engaged with a total of 17 CHAs, which includes 13 of the 19 CHAs which applied for the program and 10 of the 11 CHAs approved for finance. Given this coverage, we have confidence in the representativeness of participants that we have engaged with and have undertaken best </a:t>
            </a:r>
            <a:r>
              <a:rPr kumimoji="0" lang="en-US" sz="1000" b="0" i="0" u="none" strike="noStrike" kern="1200" cap="none" spc="0" normalizeH="0" baseline="0" noProof="0" dirty="0" err="1">
                <a:ln>
                  <a:noFill/>
                </a:ln>
                <a:solidFill>
                  <a:prstClr val="black"/>
                </a:solidFill>
                <a:effectLst/>
                <a:uLnTx/>
                <a:uFillTx/>
                <a:latin typeface="Segoe UI"/>
                <a:ea typeface="+mn-ea"/>
                <a:cs typeface="+mn-cs"/>
              </a:rPr>
              <a:t>endeavours</a:t>
            </a:r>
            <a:r>
              <a:rPr kumimoji="0" lang="en-US" sz="1000" b="0" i="0" u="none" strike="noStrike" kern="1200" cap="none" spc="0" normalizeH="0" baseline="0" noProof="0" dirty="0">
                <a:ln>
                  <a:noFill/>
                </a:ln>
                <a:solidFill>
                  <a:prstClr val="black"/>
                </a:solidFill>
                <a:effectLst/>
                <a:uLnTx/>
                <a:uFillTx/>
                <a:latin typeface="Segoe UI"/>
                <a:ea typeface="+mn-ea"/>
                <a:cs typeface="+mn-cs"/>
              </a:rPr>
              <a:t> to consult with non-participants but acknowledge that we received (understandably) a minimal level of response. </a:t>
            </a:r>
          </a:p>
          <a:p>
            <a:pPr marL="0" marR="0" lvl="0" indent="0" algn="l" defTabSz="914423" rtl="0" eaLnBrk="1" fontAlgn="auto" latinLnBrk="0" hangingPunct="1">
              <a:lnSpc>
                <a:spcPct val="100000"/>
              </a:lnSpc>
              <a:spcBef>
                <a:spcPts val="1000"/>
              </a:spcBef>
              <a:spcAft>
                <a:spcPts val="0"/>
              </a:spcAft>
              <a:buClrTx/>
              <a:buSzTx/>
              <a:buFont typeface="Arial" panose="020B0604020202020204" pitchFamily="34" charset="0"/>
              <a:buNone/>
              <a:tabLst/>
              <a:defRPr/>
            </a:pPr>
            <a:r>
              <a:rPr kumimoji="0" lang="en-US" sz="1000" b="0" i="0" u="none" strike="noStrike" kern="1200" cap="none" spc="0" normalizeH="0" baseline="0" noProof="0" dirty="0">
                <a:ln>
                  <a:noFill/>
                </a:ln>
                <a:solidFill>
                  <a:prstClr val="black"/>
                </a:solidFill>
                <a:effectLst/>
                <a:uLnTx/>
                <a:uFillTx/>
                <a:latin typeface="Segoe UI"/>
                <a:ea typeface="+mn-ea"/>
                <a:cs typeface="+mn-cs"/>
              </a:rPr>
              <a:t>Data sources for this evaluation are referenced throughout the report in footnotes.</a:t>
            </a:r>
          </a:p>
          <a:p>
            <a:pPr marL="0" marR="0" lvl="0" indent="0" algn="l" defTabSz="914423" rtl="0" eaLnBrk="1" fontAlgn="auto" latinLnBrk="0" hangingPunct="1">
              <a:lnSpc>
                <a:spcPct val="100000"/>
              </a:lnSpc>
              <a:spcBef>
                <a:spcPts val="1000"/>
              </a:spcBef>
              <a:spcAft>
                <a:spcPts val="0"/>
              </a:spcAft>
              <a:buClrTx/>
              <a:buSzTx/>
              <a:buFont typeface="Arial" panose="020B0604020202020204" pitchFamily="34" charset="0"/>
              <a:buNone/>
              <a:tabLst/>
              <a:defRPr/>
            </a:pPr>
            <a:endParaRPr kumimoji="0" lang="en-US" sz="1000" b="0" i="0" u="none" strike="noStrike" kern="1200" cap="none" spc="0" normalizeH="0" baseline="0" noProof="0" dirty="0">
              <a:ln>
                <a:noFill/>
              </a:ln>
              <a:solidFill>
                <a:prstClr val="black"/>
              </a:solidFill>
              <a:effectLst/>
              <a:uLnTx/>
              <a:uFillTx/>
              <a:latin typeface="Segoe UI"/>
              <a:ea typeface="+mn-ea"/>
              <a:cs typeface="+mn-cs"/>
            </a:endParaRPr>
          </a:p>
          <a:p>
            <a:endParaRPr lang="en-AU" sz="1000" dirty="0"/>
          </a:p>
        </p:txBody>
      </p:sp>
      <p:sp>
        <p:nvSpPr>
          <p:cNvPr id="11" name="Text Placeholder 4">
            <a:extLst>
              <a:ext uri="{FF2B5EF4-FFF2-40B4-BE49-F238E27FC236}">
                <a16:creationId xmlns:a16="http://schemas.microsoft.com/office/drawing/2014/main" id="{92FA6DFC-6A82-1ECD-0C14-1E8E57A4C13F}"/>
              </a:ext>
            </a:extLst>
          </p:cNvPr>
          <p:cNvSpPr txBox="1">
            <a:spLocks/>
          </p:cNvSpPr>
          <p:nvPr/>
        </p:nvSpPr>
        <p:spPr>
          <a:xfrm>
            <a:off x="5197268" y="932873"/>
            <a:ext cx="4247011" cy="277092"/>
          </a:xfrm>
          <a:prstGeom prst="rect">
            <a:avLst/>
          </a:prstGeom>
        </p:spPr>
        <p:txBody>
          <a:bodyPr vert="horz" lIns="91440" tIns="45720" rIns="91440" bIns="45720" rtlCol="0">
            <a:normAutofit/>
          </a:bodyPr>
          <a:lstStyle>
            <a:lvl1pPr marL="0" indent="0" algn="l" defTabSz="914423" rtl="0" eaLnBrk="1" latinLnBrk="0" hangingPunct="1">
              <a:lnSpc>
                <a:spcPct val="90000"/>
              </a:lnSpc>
              <a:spcBef>
                <a:spcPts val="1000"/>
              </a:spcBef>
              <a:buFont typeface="Arial" panose="020B0604020202020204" pitchFamily="34" charset="0"/>
              <a:buNone/>
              <a:tabLst/>
              <a:defRPr sz="2400" kern="1200">
                <a:solidFill>
                  <a:schemeClr val="tx1"/>
                </a:solidFill>
                <a:latin typeface="+mn-lt"/>
                <a:ea typeface="+mn-ea"/>
                <a:cs typeface="+mn-cs"/>
              </a:defRPr>
            </a:lvl1pPr>
            <a:lvl2pPr marL="342908" indent="-342908" algn="l" defTabSz="914423" rtl="0" eaLnBrk="1" latinLnBrk="0" hangingPunct="1">
              <a:lnSpc>
                <a:spcPct val="90000"/>
              </a:lnSpc>
              <a:spcBef>
                <a:spcPts val="500"/>
              </a:spcBef>
              <a:buClr>
                <a:schemeClr val="accent1"/>
              </a:buClr>
              <a:buFont typeface="Arial" panose="020B0604020202020204" pitchFamily="34" charset="0"/>
              <a:buChar char="•"/>
              <a:tabLst/>
              <a:defRPr sz="2400" kern="1200">
                <a:solidFill>
                  <a:schemeClr val="tx1"/>
                </a:solidFill>
                <a:latin typeface="+mn-lt"/>
                <a:ea typeface="+mn-ea"/>
                <a:cs typeface="+mn-cs"/>
              </a:defRPr>
            </a:lvl2pPr>
            <a:lvl3pPr marL="0" indent="0" algn="l" defTabSz="914423" rtl="0" eaLnBrk="1" latinLnBrk="0" hangingPunct="1">
              <a:lnSpc>
                <a:spcPct val="90000"/>
              </a:lnSpc>
              <a:spcBef>
                <a:spcPts val="500"/>
              </a:spcBef>
              <a:buFont typeface="Arial" panose="020B0604020202020204" pitchFamily="34" charset="0"/>
              <a:buNone/>
              <a:tabLst/>
              <a:defRPr sz="2800" b="1" kern="1200">
                <a:solidFill>
                  <a:schemeClr val="accent1"/>
                </a:solidFill>
                <a:latin typeface="+mn-lt"/>
                <a:ea typeface="+mn-ea"/>
                <a:cs typeface="+mn-cs"/>
              </a:defRPr>
            </a:lvl3pPr>
            <a:lvl4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solidFill>
                <a:latin typeface="+mn-lt"/>
                <a:ea typeface="+mn-ea"/>
                <a:cs typeface="+mn-cs"/>
              </a:defRPr>
            </a:lvl4pPr>
            <a:lvl5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lumMod val="50000"/>
                    <a:lumOff val="50000"/>
                  </a:schemeClr>
                </a:solidFill>
                <a:latin typeface="+mn-lt"/>
                <a:ea typeface="+mn-ea"/>
                <a:cs typeface="+mn-cs"/>
              </a:defRPr>
            </a:lvl5pPr>
            <a:lvl6pPr marL="2514663"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74"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86"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97"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r>
              <a:rPr lang="en-US" sz="1200" b="1">
                <a:solidFill>
                  <a:schemeClr val="accent2"/>
                </a:solidFill>
              </a:rPr>
              <a:t>Key data sources</a:t>
            </a:r>
          </a:p>
        </p:txBody>
      </p:sp>
      <p:graphicFrame>
        <p:nvGraphicFramePr>
          <p:cNvPr id="13" name="Table 13">
            <a:extLst>
              <a:ext uri="{FF2B5EF4-FFF2-40B4-BE49-F238E27FC236}">
                <a16:creationId xmlns:a16="http://schemas.microsoft.com/office/drawing/2014/main" id="{97A7748C-4229-3DEC-2599-DA26B10A0EA9}"/>
              </a:ext>
            </a:extLst>
          </p:cNvPr>
          <p:cNvGraphicFramePr>
            <a:graphicFrameLocks noGrp="1"/>
          </p:cNvGraphicFramePr>
          <p:nvPr>
            <p:extLst>
              <p:ext uri="{D42A27DB-BD31-4B8C-83A1-F6EECF244321}">
                <p14:modId xmlns:p14="http://schemas.microsoft.com/office/powerpoint/2010/main" val="3346721987"/>
              </p:ext>
            </p:extLst>
          </p:nvPr>
        </p:nvGraphicFramePr>
        <p:xfrm>
          <a:off x="5197267" y="1302329"/>
          <a:ext cx="4247011" cy="4770120"/>
        </p:xfrm>
        <a:graphic>
          <a:graphicData uri="http://schemas.openxmlformats.org/drawingml/2006/table">
            <a:tbl>
              <a:tblPr firstRow="1" bandRow="1">
                <a:tableStyleId>{5940675A-B579-460E-94D1-54222C63F5DA}</a:tableStyleId>
              </a:tblPr>
              <a:tblGrid>
                <a:gridCol w="1175824">
                  <a:extLst>
                    <a:ext uri="{9D8B030D-6E8A-4147-A177-3AD203B41FA5}">
                      <a16:colId xmlns:a16="http://schemas.microsoft.com/office/drawing/2014/main" val="3066265379"/>
                    </a:ext>
                  </a:extLst>
                </a:gridCol>
                <a:gridCol w="3071187">
                  <a:extLst>
                    <a:ext uri="{9D8B030D-6E8A-4147-A177-3AD203B41FA5}">
                      <a16:colId xmlns:a16="http://schemas.microsoft.com/office/drawing/2014/main" val="1783908535"/>
                    </a:ext>
                  </a:extLst>
                </a:gridCol>
              </a:tblGrid>
              <a:tr h="370840">
                <a:tc>
                  <a:txBody>
                    <a:bodyPr/>
                    <a:lstStyle/>
                    <a:p>
                      <a:r>
                        <a:rPr lang="en-US" sz="1000">
                          <a:solidFill>
                            <a:schemeClr val="bg1"/>
                          </a:solidFill>
                        </a:rPr>
                        <a:t>Available </a:t>
                      </a:r>
                      <a:r>
                        <a:rPr lang="en-US" sz="1000" b="1">
                          <a:solidFill>
                            <a:schemeClr val="bg1"/>
                          </a:solidFill>
                        </a:rPr>
                        <a:t>desktop data, information and research </a:t>
                      </a:r>
                      <a:r>
                        <a:rPr lang="en-US" sz="1000">
                          <a:solidFill>
                            <a:schemeClr val="bg1"/>
                          </a:solidFill>
                        </a:rPr>
                        <a:t>provided by the Department or publicly accessible</a:t>
                      </a:r>
                      <a:endParaRPr lang="en-AU" sz="1000">
                        <a:solidFill>
                          <a:schemeClr val="bg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nSpc>
                          <a:spcPct val="100000"/>
                        </a:lnSpc>
                        <a:spcBef>
                          <a:spcPts val="600"/>
                        </a:spcBef>
                      </a:pPr>
                      <a:r>
                        <a:rPr lang="en-US" sz="1000"/>
                        <a:t>This included, but was not limited to:</a:t>
                      </a:r>
                    </a:p>
                    <a:p>
                      <a:pPr marL="182563" lvl="1" indent="-182563">
                        <a:spcBef>
                          <a:spcPts val="600"/>
                        </a:spcBef>
                        <a:buFont typeface="Arial" panose="020B0604020202020204" pitchFamily="34" charset="0"/>
                        <a:buChar char="•"/>
                      </a:pPr>
                      <a:r>
                        <a:rPr lang="en-US" sz="1000"/>
                        <a:t>planning and operational documentation</a:t>
                      </a:r>
                    </a:p>
                    <a:p>
                      <a:pPr marL="182563" lvl="1" indent="-182563">
                        <a:spcBef>
                          <a:spcPts val="600"/>
                        </a:spcBef>
                        <a:buFont typeface="Arial" panose="020B0604020202020204" pitchFamily="34" charset="0"/>
                        <a:buChar char="•"/>
                      </a:pPr>
                      <a:r>
                        <a:rPr lang="en-US" sz="1000"/>
                        <a:t>ongoing reporting documentation, such as Working Group and Steering Committee papers</a:t>
                      </a:r>
                    </a:p>
                    <a:p>
                      <a:pPr marL="182563" lvl="1" indent="-182563">
                        <a:spcBef>
                          <a:spcPts val="600"/>
                        </a:spcBef>
                        <a:buFont typeface="Arial" panose="020B0604020202020204" pitchFamily="34" charset="0"/>
                        <a:buChar char="•"/>
                      </a:pPr>
                      <a:r>
                        <a:rPr lang="en-US" sz="1000"/>
                        <a:t>certain activity and financial data, principally related to the status and value of loans made to CHAs under the program.</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2"/>
                    </a:solidFill>
                  </a:tcPr>
                </a:tc>
                <a:extLst>
                  <a:ext uri="{0D108BD9-81ED-4DB2-BD59-A6C34878D82A}">
                    <a16:rowId xmlns:a16="http://schemas.microsoft.com/office/drawing/2014/main" val="3541308910"/>
                  </a:ext>
                </a:extLst>
              </a:tr>
              <a:tr h="370840">
                <a:tc>
                  <a:txBody>
                    <a:bodyPr/>
                    <a:lstStyle/>
                    <a:p>
                      <a:pPr marL="0" marR="0" lvl="0" indent="0" algn="l" defTabSz="914423" rtl="0" eaLnBrk="1" fontAlgn="auto" latinLnBrk="0" hangingPunct="1">
                        <a:lnSpc>
                          <a:spcPct val="100000"/>
                        </a:lnSpc>
                        <a:spcBef>
                          <a:spcPts val="0"/>
                        </a:spcBef>
                        <a:spcAft>
                          <a:spcPts val="0"/>
                        </a:spcAft>
                        <a:buClrTx/>
                        <a:buSzTx/>
                        <a:buFontTx/>
                        <a:buNone/>
                        <a:tabLst/>
                        <a:defRPr/>
                      </a:pPr>
                      <a:r>
                        <a:rPr lang="en-US" sz="1000" dirty="0">
                          <a:solidFill>
                            <a:schemeClr val="bg1"/>
                          </a:solidFill>
                        </a:rPr>
                        <a:t>An </a:t>
                      </a:r>
                      <a:r>
                        <a:rPr lang="en-US" sz="1000" b="1" dirty="0">
                          <a:solidFill>
                            <a:schemeClr val="bg1"/>
                          </a:solidFill>
                        </a:rPr>
                        <a:t>online survey </a:t>
                      </a:r>
                      <a:r>
                        <a:rPr lang="en-US" sz="1000" dirty="0">
                          <a:solidFill>
                            <a:schemeClr val="bg1"/>
                          </a:solidFill>
                        </a:rPr>
                        <a:t>of Victorian community housing agencies, with 15 responses in total</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marL="0" lvl="1" indent="0" algn="l">
                        <a:lnSpc>
                          <a:spcPct val="100000"/>
                        </a:lnSpc>
                        <a:spcBef>
                          <a:spcPts val="600"/>
                        </a:spcBef>
                      </a:pPr>
                      <a:r>
                        <a:rPr lang="en-US" sz="1000"/>
                        <a:t>Of these 15 responses, 9 were from CHAs who applied for loans under the program</a:t>
                      </a:r>
                    </a:p>
                    <a:p>
                      <a:pPr marL="0" lvl="1" indent="0" algn="l">
                        <a:lnSpc>
                          <a:spcPct val="100000"/>
                        </a:lnSpc>
                        <a:spcBef>
                          <a:spcPts val="600"/>
                        </a:spcBef>
                      </a:pPr>
                      <a:r>
                        <a:rPr lang="en-US" sz="1000"/>
                        <a:t>The 9 CHAs who provided responses accounted for 47% of the CHAs who applied for the program and 78% of the total value of loans approved under the program to date. </a:t>
                      </a:r>
                    </a:p>
                    <a:p>
                      <a:pPr marL="0" lvl="1" indent="0" algn="l">
                        <a:lnSpc>
                          <a:spcPct val="100000"/>
                        </a:lnSpc>
                        <a:spcBef>
                          <a:spcPts val="600"/>
                        </a:spcBef>
                      </a:pPr>
                      <a:r>
                        <a:rPr lang="en-US" sz="1000"/>
                        <a:t>The online survey was run from May to June 2023 and designed prior to interviews – as such, questions were designed prior to interviews with most CHAs and others</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2"/>
                    </a:solidFill>
                  </a:tcPr>
                </a:tc>
                <a:extLst>
                  <a:ext uri="{0D108BD9-81ED-4DB2-BD59-A6C34878D82A}">
                    <a16:rowId xmlns:a16="http://schemas.microsoft.com/office/drawing/2014/main" val="3969034022"/>
                  </a:ext>
                </a:extLst>
              </a:tr>
              <a:tr h="370840">
                <a:tc>
                  <a:txBody>
                    <a:bodyPr/>
                    <a:lstStyle/>
                    <a:p>
                      <a:pPr marL="0" marR="0" lvl="0" indent="0" algn="l" defTabSz="914423" rtl="0" eaLnBrk="1" fontAlgn="auto" latinLnBrk="0" hangingPunct="1">
                        <a:lnSpc>
                          <a:spcPct val="100000"/>
                        </a:lnSpc>
                        <a:spcBef>
                          <a:spcPts val="0"/>
                        </a:spcBef>
                        <a:spcAft>
                          <a:spcPts val="0"/>
                        </a:spcAft>
                        <a:buClrTx/>
                        <a:buSzTx/>
                        <a:buFontTx/>
                        <a:buNone/>
                        <a:tabLst/>
                        <a:defRPr/>
                      </a:pPr>
                      <a:r>
                        <a:rPr lang="en-US" sz="1000">
                          <a:solidFill>
                            <a:schemeClr val="bg1"/>
                          </a:solidFill>
                        </a:rPr>
                        <a:t>Targeted </a:t>
                      </a:r>
                      <a:r>
                        <a:rPr lang="en-US" sz="1000" b="1">
                          <a:solidFill>
                            <a:schemeClr val="bg1"/>
                          </a:solidFill>
                        </a:rPr>
                        <a:t>semi-structured interviews</a:t>
                      </a:r>
                      <a:r>
                        <a:rPr lang="en-US" sz="1000">
                          <a:solidFill>
                            <a:schemeClr val="bg1"/>
                          </a:solidFill>
                        </a:rPr>
                        <a:t> with internal and external stakeholders with knowledge of BFCHA and the broader environment</a:t>
                      </a:r>
                      <a:endParaRPr lang="en-AU" sz="1000">
                        <a:solidFill>
                          <a:schemeClr val="bg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marL="0" marR="0" lvl="0" indent="0" algn="l" defTabSz="914423" rtl="0" eaLnBrk="1" fontAlgn="auto" latinLnBrk="0" hangingPunct="1">
                        <a:lnSpc>
                          <a:spcPct val="100000"/>
                        </a:lnSpc>
                        <a:spcBef>
                          <a:spcPts val="0"/>
                        </a:spcBef>
                        <a:spcAft>
                          <a:spcPts val="0"/>
                        </a:spcAft>
                        <a:buClrTx/>
                        <a:buSzTx/>
                        <a:buFontTx/>
                        <a:buNone/>
                        <a:tabLst/>
                        <a:defRPr/>
                      </a:pPr>
                      <a:r>
                        <a:rPr lang="en-US" sz="1000" dirty="0"/>
                        <a:t>Including DTF, TCV and Homes Victoria personnel including Steering Group members, CHA representatives and other industry stakeholders</a:t>
                      </a:r>
                    </a:p>
                    <a:p>
                      <a:pPr marL="171450" lvl="1" indent="-171450">
                        <a:lnSpc>
                          <a:spcPct val="100000"/>
                        </a:lnSpc>
                        <a:spcBef>
                          <a:spcPts val="600"/>
                        </a:spcBef>
                        <a:buFont typeface="Arial" panose="020B0604020202020204" pitchFamily="34" charset="0"/>
                        <a:buChar char="•"/>
                      </a:pPr>
                      <a:r>
                        <a:rPr lang="en-US" sz="1000" dirty="0"/>
                        <a:t>In total, we spoke to 11 CHAs, 8 of which applied for loans under the program</a:t>
                      </a:r>
                    </a:p>
                    <a:p>
                      <a:pPr marL="171450" lvl="1" indent="-171450">
                        <a:lnSpc>
                          <a:spcPct val="100000"/>
                        </a:lnSpc>
                        <a:spcBef>
                          <a:spcPts val="600"/>
                        </a:spcBef>
                        <a:buFont typeface="Arial" panose="020B0604020202020204" pitchFamily="34" charset="0"/>
                        <a:buChar char="•"/>
                      </a:pPr>
                      <a:r>
                        <a:rPr lang="en-US" sz="1000" dirty="0"/>
                        <a:t>These 8 CHAs accounted for 42% of the CHAs who applied for the program and 88% of the total value of loans approved under the program.</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2"/>
                    </a:solidFill>
                  </a:tcPr>
                </a:tc>
                <a:extLst>
                  <a:ext uri="{0D108BD9-81ED-4DB2-BD59-A6C34878D82A}">
                    <a16:rowId xmlns:a16="http://schemas.microsoft.com/office/drawing/2014/main" val="1060582011"/>
                  </a:ext>
                </a:extLst>
              </a:tr>
            </a:tbl>
          </a:graphicData>
        </a:graphic>
      </p:graphicFrame>
    </p:spTree>
    <p:extLst>
      <p:ext uri="{BB962C8B-B14F-4D97-AF65-F5344CB8AC3E}">
        <p14:creationId xmlns:p14="http://schemas.microsoft.com/office/powerpoint/2010/main" val="38081455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B9E79C4C-8AA5-4321-AFEC-170EF7B9D0ED}"/>
              </a:ext>
            </a:extLst>
          </p:cNvPr>
          <p:cNvSpPr>
            <a:spLocks noGrp="1"/>
          </p:cNvSpPr>
          <p:nvPr>
            <p:ph type="ftr" sz="quarter" idx="10"/>
          </p:nvPr>
        </p:nvSpPr>
        <p:spPr/>
        <p:txBody>
          <a:bodyPr/>
          <a:lstStyle/>
          <a:p>
            <a:r>
              <a:rPr lang="en-NZ"/>
              <a:t>www.think</a:t>
            </a:r>
            <a:r>
              <a:rPr lang="en-NZ">
                <a:solidFill>
                  <a:schemeClr val="accent1"/>
                </a:solidFill>
              </a:rPr>
              <a:t>Sapere</a:t>
            </a:r>
            <a:r>
              <a:rPr lang="en-NZ"/>
              <a:t>.com</a:t>
            </a:r>
          </a:p>
        </p:txBody>
      </p:sp>
      <p:sp>
        <p:nvSpPr>
          <p:cNvPr id="5" name="Slide Number Placeholder 4">
            <a:extLst>
              <a:ext uri="{FF2B5EF4-FFF2-40B4-BE49-F238E27FC236}">
                <a16:creationId xmlns:a16="http://schemas.microsoft.com/office/drawing/2014/main" id="{241B7D97-9A84-AA1C-D2B6-B0C19A6789BB}"/>
              </a:ext>
            </a:extLst>
          </p:cNvPr>
          <p:cNvSpPr>
            <a:spLocks noGrp="1"/>
          </p:cNvSpPr>
          <p:nvPr>
            <p:ph type="sldNum" sz="quarter" idx="11"/>
          </p:nvPr>
        </p:nvSpPr>
        <p:spPr/>
        <p:txBody>
          <a:bodyPr/>
          <a:lstStyle/>
          <a:p>
            <a:fld id="{326829A1-67CC-4B5E-AF1E-9267DC8755FD}" type="slidenum">
              <a:rPr lang="en-NZ" smtClean="0"/>
              <a:pPr/>
              <a:t>16</a:t>
            </a:fld>
            <a:endParaRPr lang="en-NZ"/>
          </a:p>
        </p:txBody>
      </p:sp>
      <p:sp>
        <p:nvSpPr>
          <p:cNvPr id="9" name="Title 1">
            <a:extLst>
              <a:ext uri="{FF2B5EF4-FFF2-40B4-BE49-F238E27FC236}">
                <a16:creationId xmlns:a16="http://schemas.microsoft.com/office/drawing/2014/main" id="{C9E10821-FECD-21F5-DF90-1E80F52D47C7}"/>
              </a:ext>
            </a:extLst>
          </p:cNvPr>
          <p:cNvSpPr>
            <a:spLocks noGrp="1"/>
          </p:cNvSpPr>
          <p:nvPr>
            <p:ph type="title"/>
          </p:nvPr>
        </p:nvSpPr>
        <p:spPr>
          <a:xfrm>
            <a:off x="528883" y="365127"/>
            <a:ext cx="8915399" cy="475382"/>
          </a:xfrm>
        </p:spPr>
        <p:txBody>
          <a:bodyPr anchor="t">
            <a:normAutofit/>
          </a:bodyPr>
          <a:lstStyle/>
          <a:p>
            <a:r>
              <a:rPr lang="en-US" sz="2000">
                <a:solidFill>
                  <a:schemeClr val="accent1"/>
                </a:solidFill>
              </a:rPr>
              <a:t>1.3 Use and limitations</a:t>
            </a:r>
            <a:endParaRPr lang="en-AU" sz="2000">
              <a:solidFill>
                <a:schemeClr val="accent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0" name="Text Placeholder 3">
            <a:extLst>
              <a:ext uri="{FF2B5EF4-FFF2-40B4-BE49-F238E27FC236}">
                <a16:creationId xmlns:a16="http://schemas.microsoft.com/office/drawing/2014/main" id="{BA77EF6D-794F-0CBE-FF61-27A3BF479F29}"/>
              </a:ext>
            </a:extLst>
          </p:cNvPr>
          <p:cNvSpPr txBox="1">
            <a:spLocks/>
          </p:cNvSpPr>
          <p:nvPr/>
        </p:nvSpPr>
        <p:spPr>
          <a:xfrm>
            <a:off x="529696" y="932873"/>
            <a:ext cx="4247011" cy="5423484"/>
          </a:xfrm>
          <a:prstGeom prst="rect">
            <a:avLst/>
          </a:prstGeom>
        </p:spPr>
        <p:txBody>
          <a:bodyPr>
            <a:normAutofit/>
          </a:bodyPr>
          <a:lstStyle>
            <a:lvl1pPr marL="0" indent="0" algn="l" defTabSz="914423" rtl="0" eaLnBrk="1" latinLnBrk="0" hangingPunct="1">
              <a:lnSpc>
                <a:spcPct val="90000"/>
              </a:lnSpc>
              <a:spcBef>
                <a:spcPts val="1000"/>
              </a:spcBef>
              <a:buFont typeface="Arial" panose="020B0604020202020204" pitchFamily="34" charset="0"/>
              <a:buNone/>
              <a:tabLst/>
              <a:defRPr sz="2400" kern="1200">
                <a:solidFill>
                  <a:schemeClr val="tx1"/>
                </a:solidFill>
                <a:latin typeface="+mn-lt"/>
                <a:ea typeface="+mn-ea"/>
                <a:cs typeface="+mn-cs"/>
              </a:defRPr>
            </a:lvl1pPr>
            <a:lvl2pPr marL="342908" indent="-342908" algn="l" defTabSz="914423" rtl="0" eaLnBrk="1" latinLnBrk="0" hangingPunct="1">
              <a:lnSpc>
                <a:spcPct val="90000"/>
              </a:lnSpc>
              <a:spcBef>
                <a:spcPts val="500"/>
              </a:spcBef>
              <a:buClr>
                <a:schemeClr val="accent1"/>
              </a:buClr>
              <a:buFont typeface="Arial" panose="020B0604020202020204" pitchFamily="34" charset="0"/>
              <a:buChar char="•"/>
              <a:tabLst/>
              <a:defRPr sz="2400" kern="1200">
                <a:solidFill>
                  <a:schemeClr val="tx1"/>
                </a:solidFill>
                <a:latin typeface="+mn-lt"/>
                <a:ea typeface="+mn-ea"/>
                <a:cs typeface="+mn-cs"/>
              </a:defRPr>
            </a:lvl2pPr>
            <a:lvl3pPr marL="0" indent="0" algn="l" defTabSz="914423" rtl="0" eaLnBrk="1" latinLnBrk="0" hangingPunct="1">
              <a:lnSpc>
                <a:spcPct val="90000"/>
              </a:lnSpc>
              <a:spcBef>
                <a:spcPts val="500"/>
              </a:spcBef>
              <a:buFont typeface="Arial" panose="020B0604020202020204" pitchFamily="34" charset="0"/>
              <a:buNone/>
              <a:tabLst/>
              <a:defRPr sz="2800" b="1" kern="1200">
                <a:solidFill>
                  <a:schemeClr val="accent1"/>
                </a:solidFill>
                <a:latin typeface="+mn-lt"/>
                <a:ea typeface="+mn-ea"/>
                <a:cs typeface="+mn-cs"/>
              </a:defRPr>
            </a:lvl3pPr>
            <a:lvl4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solidFill>
                <a:latin typeface="+mn-lt"/>
                <a:ea typeface="+mn-ea"/>
                <a:cs typeface="+mn-cs"/>
              </a:defRPr>
            </a:lvl4pPr>
            <a:lvl5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lumMod val="50000"/>
                    <a:lumOff val="50000"/>
                  </a:schemeClr>
                </a:solidFill>
                <a:latin typeface="+mn-lt"/>
                <a:ea typeface="+mn-ea"/>
                <a:cs typeface="+mn-cs"/>
              </a:defRPr>
            </a:lvl5pPr>
            <a:lvl6pPr marL="2514663"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74"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86"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97"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r>
              <a:rPr lang="en-AU" sz="1200" b="1">
                <a:solidFill>
                  <a:schemeClr val="accent2"/>
                </a:solidFill>
              </a:rPr>
              <a:t>Limitations</a:t>
            </a:r>
            <a:endParaRPr lang="en-AU" sz="1200">
              <a:solidFill>
                <a:schemeClr val="accent2"/>
              </a:solidFill>
            </a:endParaRPr>
          </a:p>
          <a:p>
            <a:pPr>
              <a:lnSpc>
                <a:spcPct val="100000"/>
              </a:lnSpc>
            </a:pPr>
            <a:r>
              <a:rPr lang="en-US" sz="1000"/>
              <a:t>Limitations to the evaluation included that:</a:t>
            </a:r>
          </a:p>
          <a:p>
            <a:pPr marL="228600" indent="-228600">
              <a:lnSpc>
                <a:spcPct val="100000"/>
              </a:lnSpc>
              <a:buFont typeface="+mj-lt"/>
              <a:buAutoNum type="arabicPeriod"/>
            </a:pPr>
            <a:r>
              <a:rPr lang="en-US" sz="1000"/>
              <a:t>Methodologies were limited to a retrospective evaluation to April 2023; that is, what can be observed now and through historical information or reflections on the past, as well as expectations for the future </a:t>
            </a:r>
          </a:p>
          <a:p>
            <a:pPr marL="228600" indent="-228600">
              <a:lnSpc>
                <a:spcPct val="100000"/>
              </a:lnSpc>
              <a:buFont typeface="+mj-lt"/>
              <a:buAutoNum type="arabicPeriod"/>
            </a:pPr>
            <a:r>
              <a:rPr lang="en-US" sz="1000"/>
              <a:t>It is difficult to delineate the outcomes that can be attributed to the  BFCHA initiative from outcomes that can be attributed to SHGF, due to the designed complementarity between the two programs and the practical difficulties CHAs consulted and surveyed had in differentiating between influences and impacts of financing from funding</a:t>
            </a:r>
          </a:p>
          <a:p>
            <a:pPr marL="228600" indent="-228600">
              <a:lnSpc>
                <a:spcPct val="100000"/>
              </a:lnSpc>
              <a:buFont typeface="+mj-lt"/>
              <a:buAutoNum type="arabicPeriod"/>
            </a:pPr>
            <a:r>
              <a:rPr lang="en-US" sz="1000"/>
              <a:t>The initiative’s interventions seek to influence the confidence and decisions of CHAs to invest in more social housing dwellings, in part, into the future. While those future impacts are inherently uncertain, we draw conclusions about what we reasonably expect having regard to the evidence available</a:t>
            </a:r>
          </a:p>
          <a:p>
            <a:pPr marL="228600" indent="-228600">
              <a:lnSpc>
                <a:spcPct val="100000"/>
              </a:lnSpc>
              <a:buFont typeface="+mj-lt"/>
              <a:buAutoNum type="arabicPeriod"/>
            </a:pPr>
            <a:r>
              <a:rPr lang="en-US" sz="1000"/>
              <a:t>Information limitations included that providing input to this evaluation was voluntary for CHAs so only a limited range of perspectives could be sourced. Further, survey questions were confirmed prior to more extensive consultation with the social housing sector, and as such, were unable to incorporate design insights and knowledge learnt from these later interviews</a:t>
            </a:r>
          </a:p>
          <a:p>
            <a:pPr marL="228600" indent="-228600">
              <a:lnSpc>
                <a:spcPct val="100000"/>
              </a:lnSpc>
              <a:buFont typeface="+mj-lt"/>
              <a:buAutoNum type="arabicPeriod"/>
            </a:pPr>
            <a:r>
              <a:rPr lang="en-US" sz="1000"/>
              <a:t>Resource and other practical limitations, including the available time and the budget made available to Sapere.</a:t>
            </a:r>
          </a:p>
          <a:p>
            <a:pPr>
              <a:lnSpc>
                <a:spcPct val="100000"/>
              </a:lnSpc>
            </a:pPr>
            <a:r>
              <a:rPr lang="en-US" sz="1000"/>
              <a:t>Where these limitations particularly constrained analysis and findings is discussed in relevant parts of the report.</a:t>
            </a:r>
          </a:p>
        </p:txBody>
      </p:sp>
    </p:spTree>
    <p:extLst>
      <p:ext uri="{BB962C8B-B14F-4D97-AF65-F5344CB8AC3E}">
        <p14:creationId xmlns:p14="http://schemas.microsoft.com/office/powerpoint/2010/main" val="15022027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5A90F7-F75E-4C53-A38B-4294BFAE3D5E}"/>
              </a:ext>
            </a:extLst>
          </p:cNvPr>
          <p:cNvSpPr>
            <a:spLocks noGrp="1"/>
          </p:cNvSpPr>
          <p:nvPr>
            <p:ph type="ctrTitle"/>
          </p:nvPr>
        </p:nvSpPr>
        <p:spPr>
          <a:xfrm>
            <a:off x="575251" y="2419598"/>
            <a:ext cx="9168825" cy="1548000"/>
          </a:xfrm>
        </p:spPr>
        <p:txBody>
          <a:bodyPr/>
          <a:lstStyle/>
          <a:p>
            <a:r>
              <a:rPr lang="en-AU" sz="4400"/>
              <a:t>2. Overview of the BFCHA initiative</a:t>
            </a:r>
          </a:p>
        </p:txBody>
      </p:sp>
    </p:spTree>
    <p:extLst>
      <p:ext uri="{BB962C8B-B14F-4D97-AF65-F5344CB8AC3E}">
        <p14:creationId xmlns:p14="http://schemas.microsoft.com/office/powerpoint/2010/main" val="21303667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B9E79C4C-8AA5-4321-AFEC-170EF7B9D0ED}"/>
              </a:ext>
            </a:extLst>
          </p:cNvPr>
          <p:cNvSpPr>
            <a:spLocks noGrp="1"/>
          </p:cNvSpPr>
          <p:nvPr>
            <p:ph type="ftr" sz="quarter" idx="10"/>
          </p:nvPr>
        </p:nvSpPr>
        <p:spPr>
          <a:xfrm>
            <a:off x="461719" y="6492873"/>
            <a:ext cx="3495432" cy="365125"/>
          </a:xfrm>
        </p:spPr>
        <p:txBody>
          <a:bodyPr/>
          <a:lstStyle/>
          <a:p>
            <a:r>
              <a:rPr lang="en-NZ"/>
              <a:t>www.think</a:t>
            </a:r>
            <a:r>
              <a:rPr lang="en-NZ">
                <a:solidFill>
                  <a:schemeClr val="accent1"/>
                </a:solidFill>
              </a:rPr>
              <a:t>Sapere</a:t>
            </a:r>
            <a:r>
              <a:rPr lang="en-NZ"/>
              <a:t>.com</a:t>
            </a:r>
          </a:p>
        </p:txBody>
      </p:sp>
      <p:sp>
        <p:nvSpPr>
          <p:cNvPr id="5" name="Slide Number Placeholder 4">
            <a:extLst>
              <a:ext uri="{FF2B5EF4-FFF2-40B4-BE49-F238E27FC236}">
                <a16:creationId xmlns:a16="http://schemas.microsoft.com/office/drawing/2014/main" id="{241B7D97-9A84-AA1C-D2B6-B0C19A6789BB}"/>
              </a:ext>
            </a:extLst>
          </p:cNvPr>
          <p:cNvSpPr>
            <a:spLocks noGrp="1"/>
          </p:cNvSpPr>
          <p:nvPr>
            <p:ph type="sldNum" sz="quarter" idx="11"/>
          </p:nvPr>
        </p:nvSpPr>
        <p:spPr>
          <a:xfrm>
            <a:off x="6986942" y="6492872"/>
            <a:ext cx="2448167" cy="365125"/>
          </a:xfrm>
        </p:spPr>
        <p:txBody>
          <a:bodyPr/>
          <a:lstStyle/>
          <a:p>
            <a:fld id="{326829A1-67CC-4B5E-AF1E-9267DC8755FD}" type="slidenum">
              <a:rPr lang="en-NZ" smtClean="0"/>
              <a:pPr/>
              <a:t>18</a:t>
            </a:fld>
            <a:endParaRPr lang="en-NZ"/>
          </a:p>
        </p:txBody>
      </p:sp>
      <p:sp>
        <p:nvSpPr>
          <p:cNvPr id="9" name="Title 1">
            <a:extLst>
              <a:ext uri="{FF2B5EF4-FFF2-40B4-BE49-F238E27FC236}">
                <a16:creationId xmlns:a16="http://schemas.microsoft.com/office/drawing/2014/main" id="{C9E10821-FECD-21F5-DF90-1E80F52D47C7}"/>
              </a:ext>
            </a:extLst>
          </p:cNvPr>
          <p:cNvSpPr>
            <a:spLocks noGrp="1"/>
          </p:cNvSpPr>
          <p:nvPr>
            <p:ph type="title"/>
          </p:nvPr>
        </p:nvSpPr>
        <p:spPr>
          <a:xfrm>
            <a:off x="528883" y="365127"/>
            <a:ext cx="8915399" cy="567744"/>
          </a:xfrm>
        </p:spPr>
        <p:txBody>
          <a:bodyPr anchor="t">
            <a:noAutofit/>
          </a:bodyPr>
          <a:lstStyle/>
          <a:p>
            <a:r>
              <a:rPr lang="en-US" sz="2000">
                <a:solidFill>
                  <a:schemeClr val="accent1"/>
                </a:solidFill>
              </a:rPr>
              <a:t>2.1 Victoria’s community housing sector</a:t>
            </a:r>
            <a:endParaRPr lang="en-AU" sz="2000">
              <a:solidFill>
                <a:schemeClr val="accent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0" name="Text Placeholder 3">
            <a:extLst>
              <a:ext uri="{FF2B5EF4-FFF2-40B4-BE49-F238E27FC236}">
                <a16:creationId xmlns:a16="http://schemas.microsoft.com/office/drawing/2014/main" id="{BA77EF6D-794F-0CBE-FF61-27A3BF479F29}"/>
              </a:ext>
            </a:extLst>
          </p:cNvPr>
          <p:cNvSpPr txBox="1">
            <a:spLocks/>
          </p:cNvSpPr>
          <p:nvPr/>
        </p:nvSpPr>
        <p:spPr>
          <a:xfrm>
            <a:off x="529696" y="766236"/>
            <a:ext cx="4247011" cy="5556257"/>
          </a:xfrm>
          <a:prstGeom prst="rect">
            <a:avLst/>
          </a:prstGeom>
        </p:spPr>
        <p:txBody>
          <a:bodyPr>
            <a:noAutofit/>
          </a:bodyPr>
          <a:lstStyle>
            <a:lvl1pPr marL="0" indent="0" algn="l" defTabSz="914423" rtl="0" eaLnBrk="1" latinLnBrk="0" hangingPunct="1">
              <a:lnSpc>
                <a:spcPct val="90000"/>
              </a:lnSpc>
              <a:spcBef>
                <a:spcPts val="1000"/>
              </a:spcBef>
              <a:buFont typeface="Arial" panose="020B0604020202020204" pitchFamily="34" charset="0"/>
              <a:buNone/>
              <a:tabLst/>
              <a:defRPr sz="2400" kern="1200">
                <a:solidFill>
                  <a:schemeClr val="tx1"/>
                </a:solidFill>
                <a:latin typeface="+mn-lt"/>
                <a:ea typeface="+mn-ea"/>
                <a:cs typeface="+mn-cs"/>
              </a:defRPr>
            </a:lvl1pPr>
            <a:lvl2pPr marL="342908" indent="-342908" algn="l" defTabSz="914423" rtl="0" eaLnBrk="1" latinLnBrk="0" hangingPunct="1">
              <a:lnSpc>
                <a:spcPct val="90000"/>
              </a:lnSpc>
              <a:spcBef>
                <a:spcPts val="500"/>
              </a:spcBef>
              <a:buClr>
                <a:schemeClr val="accent1"/>
              </a:buClr>
              <a:buFont typeface="Arial" panose="020B0604020202020204" pitchFamily="34" charset="0"/>
              <a:buChar char="•"/>
              <a:tabLst/>
              <a:defRPr sz="2400" kern="1200">
                <a:solidFill>
                  <a:schemeClr val="tx1"/>
                </a:solidFill>
                <a:latin typeface="+mn-lt"/>
                <a:ea typeface="+mn-ea"/>
                <a:cs typeface="+mn-cs"/>
              </a:defRPr>
            </a:lvl2pPr>
            <a:lvl3pPr marL="0" indent="0" algn="l" defTabSz="914423" rtl="0" eaLnBrk="1" latinLnBrk="0" hangingPunct="1">
              <a:lnSpc>
                <a:spcPct val="90000"/>
              </a:lnSpc>
              <a:spcBef>
                <a:spcPts val="500"/>
              </a:spcBef>
              <a:buFont typeface="Arial" panose="020B0604020202020204" pitchFamily="34" charset="0"/>
              <a:buNone/>
              <a:tabLst/>
              <a:defRPr sz="2800" b="1" kern="1200">
                <a:solidFill>
                  <a:schemeClr val="accent1"/>
                </a:solidFill>
                <a:latin typeface="+mn-lt"/>
                <a:ea typeface="+mn-ea"/>
                <a:cs typeface="+mn-cs"/>
              </a:defRPr>
            </a:lvl3pPr>
            <a:lvl4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solidFill>
                <a:latin typeface="+mn-lt"/>
                <a:ea typeface="+mn-ea"/>
                <a:cs typeface="+mn-cs"/>
              </a:defRPr>
            </a:lvl4pPr>
            <a:lvl5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lumMod val="50000"/>
                    <a:lumOff val="50000"/>
                  </a:schemeClr>
                </a:solidFill>
                <a:latin typeface="+mn-lt"/>
                <a:ea typeface="+mn-ea"/>
                <a:cs typeface="+mn-cs"/>
              </a:defRPr>
            </a:lvl5pPr>
            <a:lvl6pPr marL="2514663"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74"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86"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97"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600"/>
              </a:spcBef>
            </a:pPr>
            <a:r>
              <a:rPr lang="en-US" sz="1000">
                <a:latin typeface="Segoe UI" panose="020B0502040204020203" pitchFamily="34" charset="0"/>
                <a:cs typeface="Times New Roman" panose="02020603050405020304" pitchFamily="18" charset="0"/>
              </a:rPr>
              <a:t>The community housing sector currently provides social and affordable housing to thousands of Victorians and, as of June 2023, is comprised of 44 registered CHAs of different sizes and focus. </a:t>
            </a:r>
          </a:p>
          <a:p>
            <a:pPr>
              <a:lnSpc>
                <a:spcPct val="100000"/>
              </a:lnSpc>
              <a:spcBef>
                <a:spcPts val="600"/>
              </a:spcBef>
            </a:pPr>
            <a:r>
              <a:rPr lang="en-AU" sz="1000">
                <a:latin typeface="Segoe UI" panose="020B0502040204020203" pitchFamily="34" charset="0"/>
                <a:cs typeface="Times New Roman" panose="02020603050405020304" pitchFamily="18" charset="0"/>
              </a:rPr>
              <a:t>Regulated by the Registrar of Housing Agencies, Victorian CHAs are categorised into two tiers under the Housing Act 1983 – Housing Associations and Housing Providers. </a:t>
            </a:r>
          </a:p>
          <a:p>
            <a:pPr>
              <a:lnSpc>
                <a:spcPct val="100000"/>
              </a:lnSpc>
              <a:spcBef>
                <a:spcPts val="600"/>
              </a:spcBef>
            </a:pPr>
            <a:r>
              <a:rPr lang="en-US" sz="1000">
                <a:latin typeface="Segoe UI" panose="020B0502040204020203" pitchFamily="34" charset="0"/>
                <a:cs typeface="Times New Roman" panose="02020603050405020304" pitchFamily="18" charset="0"/>
              </a:rPr>
              <a:t>Housing Associations are generally the larger </a:t>
            </a:r>
            <a:r>
              <a:rPr lang="en-AU" sz="1000">
                <a:latin typeface="Segoe UI" panose="020B0502040204020203" pitchFamily="34" charset="0"/>
                <a:cs typeface="Times New Roman" panose="02020603050405020304" pitchFamily="18" charset="0"/>
              </a:rPr>
              <a:t>not-for-profit organisations that </a:t>
            </a:r>
            <a:r>
              <a:rPr lang="en-US" sz="1000">
                <a:latin typeface="Segoe UI" panose="020B0502040204020203" pitchFamily="34" charset="0"/>
                <a:cs typeface="Times New Roman" panose="02020603050405020304" pitchFamily="18" charset="0"/>
              </a:rPr>
              <a:t>develop, own and manage rental housing for low to moderate-income Victorians, whilst Housing Providers are generally smaller </a:t>
            </a:r>
            <a:r>
              <a:rPr lang="en-AU" sz="1000">
                <a:latin typeface="Segoe UI" panose="020B0502040204020203" pitchFamily="34" charset="0"/>
                <a:cs typeface="Times New Roman" panose="02020603050405020304" pitchFamily="18" charset="0"/>
              </a:rPr>
              <a:t>organisations that manage properties for the state. However, presently, this distinction has become less clearly defined. </a:t>
            </a:r>
          </a:p>
          <a:p>
            <a:pPr>
              <a:lnSpc>
                <a:spcPct val="100000"/>
              </a:lnSpc>
              <a:spcBef>
                <a:spcPts val="600"/>
              </a:spcBef>
            </a:pPr>
            <a:r>
              <a:rPr lang="en-AU" sz="1000">
                <a:latin typeface="Segoe UI" panose="020B0502040204020203" pitchFamily="34" charset="0"/>
                <a:cs typeface="Times New Roman" panose="02020603050405020304" pitchFamily="18" charset="0"/>
              </a:rPr>
              <a:t>Currently, 10 CHAs are classified as housing associations while 34 CHAs are classified as housing providers. They range in size from a handful of properties to entities managing in excess of 2,000 properties, and collectively, they manage and own approximately 20,000 properties across the state.  </a:t>
            </a:r>
          </a:p>
          <a:p>
            <a:pPr>
              <a:lnSpc>
                <a:spcPct val="100000"/>
              </a:lnSpc>
              <a:spcBef>
                <a:spcPts val="600"/>
              </a:spcBef>
            </a:pPr>
            <a:r>
              <a:rPr lang="en-AU" sz="1000">
                <a:latin typeface="Segoe UI" panose="020B0502040204020203" pitchFamily="34" charset="0"/>
                <a:ea typeface="Segoe UI" panose="020B0502040204020203" pitchFamily="34" charset="0"/>
                <a:cs typeface="Times New Roman" panose="02020603050405020304" pitchFamily="18" charset="0"/>
              </a:rPr>
              <a:t>Most of this housing provides long-term accommodation for families and individuals not able to afford or access the private rental market. However, the </a:t>
            </a:r>
            <a:r>
              <a:rPr lang="en-AU" sz="1000">
                <a:ea typeface="Segoe UI" panose="020B0502040204020203" pitchFamily="34" charset="0"/>
                <a:cs typeface="Times New Roman" panose="02020603050405020304" pitchFamily="18" charset="0"/>
              </a:rPr>
              <a:t>Housing Registrar distinguishes the types of housing as: </a:t>
            </a:r>
          </a:p>
          <a:p>
            <a:pPr marL="171450" indent="-171450">
              <a:lnSpc>
                <a:spcPct val="100000"/>
              </a:lnSpc>
              <a:spcBef>
                <a:spcPts val="600"/>
              </a:spcBef>
              <a:buFont typeface="Arial" panose="020B0604020202020204" pitchFamily="34" charset="0"/>
              <a:buChar char="•"/>
            </a:pPr>
            <a:r>
              <a:rPr lang="en-US" sz="1000"/>
              <a:t>Long term, but not disability or public housing, that could also be split into community, private, social long-term housing</a:t>
            </a:r>
          </a:p>
          <a:p>
            <a:pPr marL="171450" indent="-171450">
              <a:lnSpc>
                <a:spcPct val="100000"/>
              </a:lnSpc>
              <a:spcBef>
                <a:spcPts val="600"/>
              </a:spcBef>
              <a:buFont typeface="Arial" panose="020B0604020202020204" pitchFamily="34" charset="0"/>
              <a:buChar char="•"/>
            </a:pPr>
            <a:r>
              <a:rPr lang="en-US" sz="1000"/>
              <a:t>Rooming houses (long term)</a:t>
            </a:r>
          </a:p>
          <a:p>
            <a:pPr marL="171450" indent="-171450">
              <a:lnSpc>
                <a:spcPct val="100000"/>
              </a:lnSpc>
              <a:spcBef>
                <a:spcPts val="600"/>
              </a:spcBef>
              <a:buFont typeface="Arial" panose="020B0604020202020204" pitchFamily="34" charset="0"/>
              <a:buChar char="•"/>
            </a:pPr>
            <a:r>
              <a:rPr lang="en-US" sz="1000"/>
              <a:t>Crisis accommodation (emergency homelessness support)</a:t>
            </a:r>
          </a:p>
          <a:p>
            <a:pPr marL="171450" indent="-171450">
              <a:lnSpc>
                <a:spcPct val="100000"/>
              </a:lnSpc>
              <a:spcBef>
                <a:spcPts val="600"/>
              </a:spcBef>
              <a:buFont typeface="Arial" panose="020B0604020202020204" pitchFamily="34" charset="0"/>
              <a:buChar char="•"/>
            </a:pPr>
            <a:r>
              <a:rPr lang="en-US" sz="1000"/>
              <a:t>Short to medium term (transitional housing, from homelessness housing to long term housing, for a term of 12 to 18 months)</a:t>
            </a:r>
          </a:p>
          <a:p>
            <a:pPr marL="171450" indent="-171450">
              <a:lnSpc>
                <a:spcPct val="100000"/>
              </a:lnSpc>
              <a:spcBef>
                <a:spcPts val="600"/>
              </a:spcBef>
              <a:buFont typeface="Arial" panose="020B0604020202020204" pitchFamily="34" charset="0"/>
              <a:buChar char="•"/>
            </a:pPr>
            <a:r>
              <a:rPr lang="en-US" sz="1000"/>
              <a:t>Specialist Disability Accommodation (long term).</a:t>
            </a:r>
            <a:endParaRPr lang="en-AU" sz="1000" b="1" i="1">
              <a:latin typeface="Segoe UI" panose="020B0502040204020203" pitchFamily="34" charset="0"/>
              <a:ea typeface="Segoe UI" panose="020B0502040204020203" pitchFamily="34" charset="0"/>
              <a:cs typeface="Times New Roman" panose="02020603050405020304" pitchFamily="18" charset="0"/>
            </a:endParaRPr>
          </a:p>
          <a:p>
            <a:pPr>
              <a:lnSpc>
                <a:spcPct val="100000"/>
              </a:lnSpc>
              <a:spcBef>
                <a:spcPts val="600"/>
              </a:spcBef>
            </a:pPr>
            <a:r>
              <a:rPr lang="en-AU" sz="1000">
                <a:latin typeface="Segoe UI" panose="020B0502040204020203" pitchFamily="34" charset="0"/>
                <a:ea typeface="Segoe UI" panose="020B0502040204020203" pitchFamily="34" charset="0"/>
                <a:cs typeface="Times New Roman" panose="02020603050405020304" pitchFamily="18" charset="0"/>
              </a:rPr>
              <a:t>For the purposes of this report, we use </a:t>
            </a:r>
            <a:r>
              <a:rPr lang="en-US" sz="1000">
                <a:latin typeface="Segoe UI" panose="020B0502040204020203" pitchFamily="34" charset="0"/>
                <a:ea typeface="Segoe UI" panose="020B0502040204020203" pitchFamily="34" charset="0"/>
                <a:cs typeface="Times New Roman" panose="02020603050405020304" pitchFamily="18" charset="0"/>
              </a:rPr>
              <a:t>the definition of social housing provided through the Victorian Housing Register and set out in the shaded box.</a:t>
            </a:r>
          </a:p>
        </p:txBody>
      </p:sp>
      <p:sp>
        <p:nvSpPr>
          <p:cNvPr id="3" name="TextBox 2">
            <a:extLst>
              <a:ext uri="{FF2B5EF4-FFF2-40B4-BE49-F238E27FC236}">
                <a16:creationId xmlns:a16="http://schemas.microsoft.com/office/drawing/2014/main" id="{DC9B4EC7-0C87-1C3A-B453-7D37D706C728}"/>
              </a:ext>
            </a:extLst>
          </p:cNvPr>
          <p:cNvSpPr txBox="1"/>
          <p:nvPr/>
        </p:nvSpPr>
        <p:spPr>
          <a:xfrm>
            <a:off x="5204643" y="4126457"/>
            <a:ext cx="4239638" cy="2191492"/>
          </a:xfrm>
          <a:prstGeom prst="rect">
            <a:avLst/>
          </a:prstGeom>
          <a:solidFill>
            <a:schemeClr val="accent2">
              <a:lumMod val="20000"/>
              <a:lumOff val="80000"/>
            </a:schemeClr>
          </a:solidFill>
        </p:spPr>
        <p:txBody>
          <a:bodyPr wrap="square" anchor="ctr">
            <a:noAutofit/>
          </a:bodyPr>
          <a:lstStyle/>
          <a:p>
            <a:pPr>
              <a:spcBef>
                <a:spcPts val="600"/>
              </a:spcBef>
            </a:pPr>
            <a:r>
              <a:rPr lang="en-AU" sz="1000" b="1">
                <a:latin typeface="Segoe UI" panose="020B0502040204020203" pitchFamily="34" charset="0"/>
                <a:cs typeface="Times New Roman" panose="02020603050405020304" pitchFamily="18" charset="0"/>
              </a:rPr>
              <a:t>Social Housing </a:t>
            </a:r>
          </a:p>
          <a:p>
            <a:pPr>
              <a:spcBef>
                <a:spcPts val="600"/>
              </a:spcBef>
            </a:pPr>
            <a:r>
              <a:rPr lang="en-AU" sz="1000">
                <a:latin typeface="Segoe UI" panose="020B0502040204020203" pitchFamily="34" charset="0"/>
                <a:cs typeface="Times New Roman" panose="02020603050405020304" pitchFamily="18" charset="0"/>
              </a:rPr>
              <a:t>Specifically, for the BFCHA initiative evaluated in this report, social housing is </a:t>
            </a:r>
            <a:r>
              <a:rPr lang="en-US" sz="1000">
                <a:latin typeface="Segoe UI" panose="020B0502040204020203" pitchFamily="34" charset="0"/>
                <a:ea typeface="Segoe UI" panose="020B0502040204020203" pitchFamily="34" charset="0"/>
                <a:cs typeface="Times New Roman" panose="02020603050405020304" pitchFamily="18" charset="0"/>
              </a:rPr>
              <a:t>short and long-term rental housing that is owned and run by the government or not-for-profit agencies (CHAs) available to people deemed to be in either of the two Victorian Housing Register categories of ‘Priority Access’ or ‘Register of Interest’.</a:t>
            </a:r>
            <a:br>
              <a:rPr lang="en-US" sz="1000">
                <a:latin typeface="Segoe UI" panose="020B0502040204020203" pitchFamily="34" charset="0"/>
                <a:ea typeface="Segoe UI" panose="020B0502040204020203" pitchFamily="34" charset="0"/>
                <a:cs typeface="Times New Roman" panose="02020603050405020304" pitchFamily="18" charset="0"/>
              </a:rPr>
            </a:br>
            <a:r>
              <a:rPr lang="en-US" sz="1000">
                <a:latin typeface="Segoe UI" panose="020B0502040204020203" pitchFamily="34" charset="0"/>
                <a:ea typeface="Segoe UI" panose="020B0502040204020203" pitchFamily="34" charset="0"/>
                <a:cs typeface="Times New Roman" panose="02020603050405020304" pitchFamily="18" charset="0"/>
              </a:rPr>
              <a:t>(Source: </a:t>
            </a:r>
            <a:r>
              <a:rPr lang="en-US" sz="1000">
                <a:latin typeface="Segoe UI" panose="020B0502040204020203" pitchFamily="34" charset="0"/>
                <a:ea typeface="Segoe UI" panose="020B0502040204020203" pitchFamily="34" charset="0"/>
                <a:cs typeface="Times New Roman" panose="02020603050405020304" pitchFamily="18" charset="0"/>
                <a:hlinkClick r:id="rId2"/>
              </a:rPr>
              <a:t>www.housing.vic.gov.au/socialhousing</a:t>
            </a:r>
            <a:r>
              <a:rPr lang="en-US" sz="1000">
                <a:latin typeface="Segoe UI" panose="020B0502040204020203" pitchFamily="34" charset="0"/>
                <a:ea typeface="Segoe UI" panose="020B0502040204020203" pitchFamily="34" charset="0"/>
                <a:cs typeface="Times New Roman" panose="02020603050405020304" pitchFamily="18" charset="0"/>
              </a:rPr>
              <a:t>)</a:t>
            </a:r>
          </a:p>
          <a:p>
            <a:pPr>
              <a:spcBef>
                <a:spcPts val="600"/>
              </a:spcBef>
            </a:pPr>
            <a:r>
              <a:rPr lang="en-US" sz="1000">
                <a:latin typeface="Segoe UI" panose="020B0502040204020203" pitchFamily="34" charset="0"/>
                <a:cs typeface="Times New Roman" panose="02020603050405020304" pitchFamily="18" charset="0"/>
              </a:rPr>
              <a:t>When provided through CHAs, s</a:t>
            </a:r>
            <a:r>
              <a:rPr lang="en-AU" sz="1000" err="1">
                <a:latin typeface="Segoe UI" panose="020B0502040204020203" pitchFamily="34" charset="0"/>
                <a:cs typeface="Times New Roman" panose="02020603050405020304" pitchFamily="18" charset="0"/>
              </a:rPr>
              <a:t>ocial</a:t>
            </a:r>
            <a:r>
              <a:rPr lang="en-AU" sz="1000">
                <a:latin typeface="Segoe UI" panose="020B0502040204020203" pitchFamily="34" charset="0"/>
                <a:cs typeface="Times New Roman" panose="02020603050405020304" pitchFamily="18" charset="0"/>
              </a:rPr>
              <a:t> housing refers to rental housing that is targeted at low income and most disadvantaged households with rent typically charged at 25 to 30% of household incomes plus 100% of household entitlement to Commonwealth Rent Assistance (that is not available to tenants of government-provided public housing). </a:t>
            </a:r>
          </a:p>
        </p:txBody>
      </p:sp>
      <p:sp>
        <p:nvSpPr>
          <p:cNvPr id="6" name="TextBox 5">
            <a:extLst>
              <a:ext uri="{FF2B5EF4-FFF2-40B4-BE49-F238E27FC236}">
                <a16:creationId xmlns:a16="http://schemas.microsoft.com/office/drawing/2014/main" id="{44C08FB6-46DC-5726-646C-0382E0FEACF3}"/>
              </a:ext>
            </a:extLst>
          </p:cNvPr>
          <p:cNvSpPr txBox="1"/>
          <p:nvPr/>
        </p:nvSpPr>
        <p:spPr>
          <a:xfrm>
            <a:off x="5197641" y="3699453"/>
            <a:ext cx="4239638" cy="215444"/>
          </a:xfrm>
          <a:prstGeom prst="rect">
            <a:avLst/>
          </a:prstGeom>
          <a:noFill/>
        </p:spPr>
        <p:txBody>
          <a:bodyPr wrap="square" rtlCol="0">
            <a:spAutoFit/>
          </a:bodyPr>
          <a:lstStyle/>
          <a:p>
            <a:r>
              <a:rPr lang="en-AU" sz="800"/>
              <a:t>Source: Sapere working based on data from Housing Registrar </a:t>
            </a:r>
            <a:r>
              <a:rPr lang="en-AU" sz="800" err="1"/>
              <a:t>CHiMES</a:t>
            </a:r>
            <a:r>
              <a:rPr lang="en-AU" sz="800"/>
              <a:t> database </a:t>
            </a:r>
          </a:p>
        </p:txBody>
      </p:sp>
      <p:graphicFrame>
        <p:nvGraphicFramePr>
          <p:cNvPr id="7" name="Chart 6">
            <a:extLst>
              <a:ext uri="{FF2B5EF4-FFF2-40B4-BE49-F238E27FC236}">
                <a16:creationId xmlns:a16="http://schemas.microsoft.com/office/drawing/2014/main" id="{73852434-537C-A9B0-28CB-C18BA1771FE4}"/>
              </a:ext>
            </a:extLst>
          </p:cNvPr>
          <p:cNvGraphicFramePr>
            <a:graphicFrameLocks/>
          </p:cNvGraphicFramePr>
          <p:nvPr>
            <p:extLst>
              <p:ext uri="{D42A27DB-BD31-4B8C-83A1-F6EECF244321}">
                <p14:modId xmlns:p14="http://schemas.microsoft.com/office/powerpoint/2010/main" val="3758788183"/>
              </p:ext>
            </p:extLst>
          </p:nvPr>
        </p:nvGraphicFramePr>
        <p:xfrm>
          <a:off x="5029192" y="927378"/>
          <a:ext cx="4576536" cy="2812596"/>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a:extLst>
              <a:ext uri="{FF2B5EF4-FFF2-40B4-BE49-F238E27FC236}">
                <a16:creationId xmlns:a16="http://schemas.microsoft.com/office/drawing/2014/main" id="{7CD4B6E1-9A7E-4687-687F-615BA6DCF649}"/>
              </a:ext>
            </a:extLst>
          </p:cNvPr>
          <p:cNvSpPr txBox="1"/>
          <p:nvPr/>
        </p:nvSpPr>
        <p:spPr>
          <a:xfrm>
            <a:off x="5029192" y="766236"/>
            <a:ext cx="4239638" cy="246221"/>
          </a:xfrm>
          <a:prstGeom prst="rect">
            <a:avLst/>
          </a:prstGeom>
          <a:noFill/>
        </p:spPr>
        <p:txBody>
          <a:bodyPr wrap="square" rtlCol="0">
            <a:spAutoFit/>
          </a:bodyPr>
          <a:lstStyle/>
          <a:p>
            <a:r>
              <a:rPr lang="en-AU" sz="1000" b="1">
                <a:solidFill>
                  <a:schemeClr val="accent2"/>
                </a:solidFill>
              </a:rPr>
              <a:t>Figure 2.1: </a:t>
            </a:r>
            <a:r>
              <a:rPr lang="en-US" sz="1000" b="1">
                <a:solidFill>
                  <a:schemeClr val="accent2"/>
                </a:solidFill>
              </a:rPr>
              <a:t>Count of Victorian CHAs by portfolio size (2022)</a:t>
            </a:r>
          </a:p>
        </p:txBody>
      </p:sp>
    </p:spTree>
    <p:extLst>
      <p:ext uri="{BB962C8B-B14F-4D97-AF65-F5344CB8AC3E}">
        <p14:creationId xmlns:p14="http://schemas.microsoft.com/office/powerpoint/2010/main" val="22715564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B9E79C4C-8AA5-4321-AFEC-170EF7B9D0ED}"/>
              </a:ext>
            </a:extLst>
          </p:cNvPr>
          <p:cNvSpPr>
            <a:spLocks noGrp="1"/>
          </p:cNvSpPr>
          <p:nvPr>
            <p:ph type="ftr" sz="quarter" idx="10"/>
          </p:nvPr>
        </p:nvSpPr>
        <p:spPr/>
        <p:txBody>
          <a:bodyPr/>
          <a:lstStyle/>
          <a:p>
            <a:r>
              <a:rPr lang="en-NZ"/>
              <a:t>www.think</a:t>
            </a:r>
            <a:r>
              <a:rPr lang="en-NZ">
                <a:solidFill>
                  <a:schemeClr val="accent1"/>
                </a:solidFill>
              </a:rPr>
              <a:t>Sapere</a:t>
            </a:r>
            <a:r>
              <a:rPr lang="en-NZ"/>
              <a:t>.com</a:t>
            </a:r>
          </a:p>
        </p:txBody>
      </p:sp>
      <p:sp>
        <p:nvSpPr>
          <p:cNvPr id="5" name="Slide Number Placeholder 4">
            <a:extLst>
              <a:ext uri="{FF2B5EF4-FFF2-40B4-BE49-F238E27FC236}">
                <a16:creationId xmlns:a16="http://schemas.microsoft.com/office/drawing/2014/main" id="{241B7D97-9A84-AA1C-D2B6-B0C19A6789BB}"/>
              </a:ext>
            </a:extLst>
          </p:cNvPr>
          <p:cNvSpPr>
            <a:spLocks noGrp="1"/>
          </p:cNvSpPr>
          <p:nvPr>
            <p:ph type="sldNum" sz="quarter" idx="11"/>
          </p:nvPr>
        </p:nvSpPr>
        <p:spPr/>
        <p:txBody>
          <a:bodyPr/>
          <a:lstStyle/>
          <a:p>
            <a:fld id="{326829A1-67CC-4B5E-AF1E-9267DC8755FD}" type="slidenum">
              <a:rPr lang="en-NZ" smtClean="0"/>
              <a:pPr/>
              <a:t>19</a:t>
            </a:fld>
            <a:endParaRPr lang="en-NZ"/>
          </a:p>
        </p:txBody>
      </p:sp>
      <p:sp>
        <p:nvSpPr>
          <p:cNvPr id="9" name="Title 1">
            <a:extLst>
              <a:ext uri="{FF2B5EF4-FFF2-40B4-BE49-F238E27FC236}">
                <a16:creationId xmlns:a16="http://schemas.microsoft.com/office/drawing/2014/main" id="{C9E10821-FECD-21F5-DF90-1E80F52D47C7}"/>
              </a:ext>
            </a:extLst>
          </p:cNvPr>
          <p:cNvSpPr>
            <a:spLocks noGrp="1"/>
          </p:cNvSpPr>
          <p:nvPr>
            <p:ph type="title"/>
          </p:nvPr>
        </p:nvSpPr>
        <p:spPr>
          <a:xfrm>
            <a:off x="528883" y="365127"/>
            <a:ext cx="8915399" cy="567744"/>
          </a:xfrm>
        </p:spPr>
        <p:txBody>
          <a:bodyPr anchor="t">
            <a:noAutofit/>
          </a:bodyPr>
          <a:lstStyle/>
          <a:p>
            <a:r>
              <a:rPr lang="en-US" sz="2000">
                <a:solidFill>
                  <a:schemeClr val="accent1"/>
                </a:solidFill>
              </a:rPr>
              <a:t>2.2 Segmentation of Victoria’s community housing sector</a:t>
            </a:r>
            <a:endParaRPr lang="en-AU" sz="2000">
              <a:solidFill>
                <a:schemeClr val="accent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0" name="Text Placeholder 3">
            <a:extLst>
              <a:ext uri="{FF2B5EF4-FFF2-40B4-BE49-F238E27FC236}">
                <a16:creationId xmlns:a16="http://schemas.microsoft.com/office/drawing/2014/main" id="{BA77EF6D-794F-0CBE-FF61-27A3BF479F29}"/>
              </a:ext>
            </a:extLst>
          </p:cNvPr>
          <p:cNvSpPr txBox="1">
            <a:spLocks/>
          </p:cNvSpPr>
          <p:nvPr/>
        </p:nvSpPr>
        <p:spPr>
          <a:xfrm>
            <a:off x="529696" y="932873"/>
            <a:ext cx="4247011" cy="5423484"/>
          </a:xfrm>
          <a:prstGeom prst="rect">
            <a:avLst/>
          </a:prstGeom>
        </p:spPr>
        <p:txBody>
          <a:bodyPr>
            <a:normAutofit/>
          </a:bodyPr>
          <a:lstStyle>
            <a:lvl1pPr marL="0" indent="0" algn="l" defTabSz="914423" rtl="0" eaLnBrk="1" latinLnBrk="0" hangingPunct="1">
              <a:lnSpc>
                <a:spcPct val="90000"/>
              </a:lnSpc>
              <a:spcBef>
                <a:spcPts val="1000"/>
              </a:spcBef>
              <a:buFont typeface="Arial" panose="020B0604020202020204" pitchFamily="34" charset="0"/>
              <a:buNone/>
              <a:tabLst/>
              <a:defRPr sz="2400" kern="1200">
                <a:solidFill>
                  <a:schemeClr val="tx1"/>
                </a:solidFill>
                <a:latin typeface="+mn-lt"/>
                <a:ea typeface="+mn-ea"/>
                <a:cs typeface="+mn-cs"/>
              </a:defRPr>
            </a:lvl1pPr>
            <a:lvl2pPr marL="342908" indent="-342908" algn="l" defTabSz="914423" rtl="0" eaLnBrk="1" latinLnBrk="0" hangingPunct="1">
              <a:lnSpc>
                <a:spcPct val="90000"/>
              </a:lnSpc>
              <a:spcBef>
                <a:spcPts val="500"/>
              </a:spcBef>
              <a:buClr>
                <a:schemeClr val="accent1"/>
              </a:buClr>
              <a:buFont typeface="Arial" panose="020B0604020202020204" pitchFamily="34" charset="0"/>
              <a:buChar char="•"/>
              <a:tabLst/>
              <a:defRPr sz="2400" kern="1200">
                <a:solidFill>
                  <a:schemeClr val="tx1"/>
                </a:solidFill>
                <a:latin typeface="+mn-lt"/>
                <a:ea typeface="+mn-ea"/>
                <a:cs typeface="+mn-cs"/>
              </a:defRPr>
            </a:lvl2pPr>
            <a:lvl3pPr marL="0" indent="0" algn="l" defTabSz="914423" rtl="0" eaLnBrk="1" latinLnBrk="0" hangingPunct="1">
              <a:lnSpc>
                <a:spcPct val="90000"/>
              </a:lnSpc>
              <a:spcBef>
                <a:spcPts val="500"/>
              </a:spcBef>
              <a:buFont typeface="Arial" panose="020B0604020202020204" pitchFamily="34" charset="0"/>
              <a:buNone/>
              <a:tabLst/>
              <a:defRPr sz="2800" b="1" kern="1200">
                <a:solidFill>
                  <a:schemeClr val="accent1"/>
                </a:solidFill>
                <a:latin typeface="+mn-lt"/>
                <a:ea typeface="+mn-ea"/>
                <a:cs typeface="+mn-cs"/>
              </a:defRPr>
            </a:lvl3pPr>
            <a:lvl4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solidFill>
                <a:latin typeface="+mn-lt"/>
                <a:ea typeface="+mn-ea"/>
                <a:cs typeface="+mn-cs"/>
              </a:defRPr>
            </a:lvl4pPr>
            <a:lvl5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lumMod val="50000"/>
                    <a:lumOff val="50000"/>
                  </a:schemeClr>
                </a:solidFill>
                <a:latin typeface="+mn-lt"/>
                <a:ea typeface="+mn-ea"/>
                <a:cs typeface="+mn-cs"/>
              </a:defRPr>
            </a:lvl5pPr>
            <a:lvl6pPr marL="2514663"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74"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86"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97"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23" rtl="0" eaLnBrk="1" fontAlgn="auto" latinLnBrk="0" hangingPunct="1">
              <a:lnSpc>
                <a:spcPct val="100000"/>
              </a:lnSpc>
              <a:spcBef>
                <a:spcPts val="600"/>
              </a:spcBef>
              <a:spcAft>
                <a:spcPts val="0"/>
              </a:spcAft>
              <a:buClrTx/>
              <a:buSzTx/>
              <a:buFont typeface="Arial" panose="020B0604020202020204" pitchFamily="34" charset="0"/>
              <a:buNone/>
              <a:tabLst/>
              <a:defRPr/>
            </a:pPr>
            <a:r>
              <a:rPr kumimoji="0" lang="en-AU" sz="1000" b="0" i="0" u="none" strike="noStrike" kern="1200" cap="none" spc="0" normalizeH="0" baseline="0" noProof="0">
                <a:ln>
                  <a:noFill/>
                </a:ln>
                <a:solidFill>
                  <a:prstClr val="black"/>
                </a:solidFill>
                <a:effectLst/>
                <a:uLnTx/>
                <a:uFillTx/>
                <a:latin typeface="Segoe UI" panose="020B0502040204020203" pitchFamily="34" charset="0"/>
                <a:ea typeface="+mn-ea"/>
                <a:cs typeface="Times New Roman" panose="02020603050405020304" pitchFamily="18" charset="0"/>
              </a:rPr>
              <a:t>Victoria’s classification of housing associations and housing providers (shown on the previous page) bears some resemblance to the National Regulatory Scheme for Community Housing (NRSCH) tier system. This is a risk-based registration model for CHAs, where a CHA’s tier determines its performance requirements and the intensity of regulatory engagement. A CHA’s tier is typically a function of how many tenants it is responsible for and the extent to which it undertakes ongoing and substantial development activities. The system broadly reflects the idea that the nature of risks is different across the differently scaled </a:t>
            </a:r>
            <a:r>
              <a:rPr kumimoji="0" lang="en-AU" sz="1000" b="0" i="0" u="none" strike="noStrike" kern="1200" cap="none" spc="0" normalizeH="0" baseline="0" noProof="0" err="1">
                <a:ln>
                  <a:noFill/>
                </a:ln>
                <a:solidFill>
                  <a:prstClr val="black"/>
                </a:solidFill>
                <a:effectLst/>
                <a:uLnTx/>
                <a:uFillTx/>
                <a:latin typeface="Segoe UI" panose="020B0502040204020203" pitchFamily="34" charset="0"/>
                <a:ea typeface="+mn-ea"/>
                <a:cs typeface="Times New Roman" panose="02020603050405020304" pitchFamily="18" charset="0"/>
              </a:rPr>
              <a:t>CHAs.</a:t>
            </a:r>
            <a:r>
              <a:rPr kumimoji="0" lang="en-AU" sz="1000" b="0" i="0" u="none" strike="noStrike" kern="1200" cap="none" spc="0" normalizeH="0" baseline="0" noProof="0">
                <a:ln>
                  <a:noFill/>
                </a:ln>
                <a:solidFill>
                  <a:prstClr val="black"/>
                </a:solidFill>
                <a:effectLst/>
                <a:uLnTx/>
                <a:uFillTx/>
                <a:latin typeface="Segoe UI" panose="020B0502040204020203" pitchFamily="34" charset="0"/>
                <a:ea typeface="+mn-ea"/>
                <a:cs typeface="Times New Roman" panose="02020603050405020304" pitchFamily="18" charset="0"/>
              </a:rPr>
              <a:t> </a:t>
            </a:r>
          </a:p>
          <a:p>
            <a:pPr marL="0" marR="0" lvl="0" indent="0" algn="l" defTabSz="914423" rtl="0" eaLnBrk="1" fontAlgn="auto" latinLnBrk="0" hangingPunct="1">
              <a:lnSpc>
                <a:spcPct val="100000"/>
              </a:lnSpc>
              <a:spcBef>
                <a:spcPts val="600"/>
              </a:spcBef>
              <a:spcAft>
                <a:spcPts val="0"/>
              </a:spcAft>
              <a:buClrTx/>
              <a:buSzTx/>
              <a:buFont typeface="Arial" panose="020B0604020202020204" pitchFamily="34" charset="0"/>
              <a:buNone/>
              <a:tabLst/>
              <a:defRPr/>
            </a:pPr>
            <a:r>
              <a:rPr kumimoji="0" lang="en-AU" sz="1000" b="0" i="0" u="none" strike="noStrike" kern="1200" cap="none" spc="0" normalizeH="0" baseline="0" noProof="0">
                <a:ln>
                  <a:noFill/>
                </a:ln>
                <a:solidFill>
                  <a:prstClr val="black"/>
                </a:solidFill>
                <a:effectLst/>
                <a:uLnTx/>
                <a:uFillTx/>
                <a:latin typeface="Segoe UI" panose="020B0502040204020203" pitchFamily="34" charset="0"/>
                <a:ea typeface="+mn-ea"/>
                <a:cs typeface="Times New Roman" panose="02020603050405020304" pitchFamily="18" charset="0"/>
              </a:rPr>
              <a:t>While the NRSCH does not apply in Victoria (or Western Australia), there are some common ideas between Victoria’s classification system (of registered associations and providers) and the NRSCH tier system. Considering CHAs through the lens of the NRSCH tiers can be useful for segmenting the community housing sector and the difference that exists amongst </a:t>
            </a:r>
            <a:r>
              <a:rPr kumimoji="0" lang="en-AU" sz="1000" b="0" i="0" u="none" strike="noStrike" kern="1200" cap="none" spc="0" normalizeH="0" baseline="0" noProof="0" err="1">
                <a:ln>
                  <a:noFill/>
                </a:ln>
                <a:solidFill>
                  <a:prstClr val="black"/>
                </a:solidFill>
                <a:effectLst/>
                <a:uLnTx/>
                <a:uFillTx/>
                <a:latin typeface="Segoe UI" panose="020B0502040204020203" pitchFamily="34" charset="0"/>
                <a:ea typeface="+mn-ea"/>
                <a:cs typeface="Times New Roman" panose="02020603050405020304" pitchFamily="18" charset="0"/>
              </a:rPr>
              <a:t>CHAs.</a:t>
            </a:r>
            <a:r>
              <a:rPr kumimoji="0" lang="en-AU" sz="1000" b="0" i="0" u="none" strike="noStrike" kern="1200" cap="none" spc="0" normalizeH="0" baseline="0" noProof="0">
                <a:ln>
                  <a:noFill/>
                </a:ln>
                <a:solidFill>
                  <a:prstClr val="black"/>
                </a:solidFill>
                <a:effectLst/>
                <a:uLnTx/>
                <a:uFillTx/>
                <a:latin typeface="Segoe UI" panose="020B0502040204020203" pitchFamily="34" charset="0"/>
                <a:ea typeface="+mn-ea"/>
                <a:cs typeface="Times New Roman" panose="02020603050405020304" pitchFamily="18" charset="0"/>
              </a:rPr>
              <a:t> </a:t>
            </a:r>
          </a:p>
          <a:p>
            <a:pPr lvl="0">
              <a:lnSpc>
                <a:spcPct val="100000"/>
              </a:lnSpc>
              <a:spcBef>
                <a:spcPts val="600"/>
              </a:spcBef>
              <a:defRPr/>
            </a:pPr>
            <a:r>
              <a:rPr kumimoji="0" lang="en-AU" sz="1000" b="0" i="0" u="none" strike="noStrike" kern="1200" cap="none" spc="0" normalizeH="0" baseline="0" noProof="0">
                <a:ln>
                  <a:noFill/>
                </a:ln>
                <a:solidFill>
                  <a:prstClr val="black"/>
                </a:solidFill>
                <a:effectLst/>
                <a:uLnTx/>
                <a:uFillTx/>
                <a:latin typeface="Segoe UI" panose="020B0502040204020203" pitchFamily="34" charset="0"/>
                <a:ea typeface="+mn-ea"/>
                <a:cs typeface="Times New Roman" panose="02020603050405020304" pitchFamily="18" charset="0"/>
              </a:rPr>
              <a:t>Based on our review of the balance sheet borrowings reported in annual reports, number of social housing dwellings owned and managed and extent of development activities undertaken by each CHA, our assessment is that the CHAs in Victoria could potentially be divided into NRSCH tiers in</a:t>
            </a:r>
            <a:r>
              <a:rPr lang="en-AU" sz="1000">
                <a:solidFill>
                  <a:prstClr val="black"/>
                </a:solidFill>
                <a:latin typeface="Segoe UI" panose="020B0502040204020203" pitchFamily="34" charset="0"/>
                <a:cs typeface="Times New Roman" panose="02020603050405020304" pitchFamily="18" charset="0"/>
              </a:rPr>
              <a:t> the following way.</a:t>
            </a:r>
            <a:endParaRPr kumimoji="0" lang="en-AU" sz="1000" b="0" i="0" u="none" strike="noStrike" kern="1200" cap="none" spc="0" normalizeH="0" baseline="0" noProof="0">
              <a:ln>
                <a:noFill/>
              </a:ln>
              <a:solidFill>
                <a:prstClr val="black"/>
              </a:solidFill>
              <a:effectLst/>
              <a:uLnTx/>
              <a:uFillTx/>
              <a:latin typeface="Segoe UI" panose="020B0502040204020203" pitchFamily="34" charset="0"/>
              <a:ea typeface="+mn-ea"/>
              <a:cs typeface="Times New Roman" panose="02020603050405020304" pitchFamily="18" charset="0"/>
            </a:endParaRPr>
          </a:p>
        </p:txBody>
      </p:sp>
      <p:graphicFrame>
        <p:nvGraphicFramePr>
          <p:cNvPr id="8" name="Table 8">
            <a:extLst>
              <a:ext uri="{FF2B5EF4-FFF2-40B4-BE49-F238E27FC236}">
                <a16:creationId xmlns:a16="http://schemas.microsoft.com/office/drawing/2014/main" id="{E30F1AF0-2A97-0FE1-71BB-308A22A86C16}"/>
              </a:ext>
            </a:extLst>
          </p:cNvPr>
          <p:cNvGraphicFramePr>
            <a:graphicFrameLocks noGrp="1"/>
          </p:cNvGraphicFramePr>
          <p:nvPr>
            <p:extLst>
              <p:ext uri="{D42A27DB-BD31-4B8C-83A1-F6EECF244321}">
                <p14:modId xmlns:p14="http://schemas.microsoft.com/office/powerpoint/2010/main" val="758558512"/>
              </p:ext>
            </p:extLst>
          </p:nvPr>
        </p:nvGraphicFramePr>
        <p:xfrm>
          <a:off x="582621" y="4480644"/>
          <a:ext cx="4148536" cy="1615440"/>
        </p:xfrm>
        <a:graphic>
          <a:graphicData uri="http://schemas.openxmlformats.org/drawingml/2006/table">
            <a:tbl>
              <a:tblPr firstRow="1" bandRow="1">
                <a:tableStyleId>{69012ECD-51FC-41F1-AA8D-1B2483CD663E}</a:tableStyleId>
              </a:tblPr>
              <a:tblGrid>
                <a:gridCol w="1260960">
                  <a:extLst>
                    <a:ext uri="{9D8B030D-6E8A-4147-A177-3AD203B41FA5}">
                      <a16:colId xmlns:a16="http://schemas.microsoft.com/office/drawing/2014/main" val="1453752623"/>
                    </a:ext>
                  </a:extLst>
                </a:gridCol>
                <a:gridCol w="1443788">
                  <a:extLst>
                    <a:ext uri="{9D8B030D-6E8A-4147-A177-3AD203B41FA5}">
                      <a16:colId xmlns:a16="http://schemas.microsoft.com/office/drawing/2014/main" val="1450143246"/>
                    </a:ext>
                  </a:extLst>
                </a:gridCol>
                <a:gridCol w="1443788">
                  <a:extLst>
                    <a:ext uri="{9D8B030D-6E8A-4147-A177-3AD203B41FA5}">
                      <a16:colId xmlns:a16="http://schemas.microsoft.com/office/drawing/2014/main" val="3910023998"/>
                    </a:ext>
                  </a:extLst>
                </a:gridCol>
              </a:tblGrid>
              <a:tr h="370840">
                <a:tc>
                  <a:txBody>
                    <a:bodyPr/>
                    <a:lstStyle/>
                    <a:p>
                      <a:r>
                        <a:rPr lang="en-AU" sz="1000"/>
                        <a:t>Tier under NRSCH</a:t>
                      </a:r>
                    </a:p>
                  </a:txBody>
                  <a:tcPr/>
                </a:tc>
                <a:tc>
                  <a:txBody>
                    <a:bodyPr/>
                    <a:lstStyle/>
                    <a:p>
                      <a:r>
                        <a:rPr lang="en-AU" sz="900" dirty="0"/>
                        <a:t>No. of Victorian Housing Associations potentially in this tier</a:t>
                      </a:r>
                    </a:p>
                  </a:txBody>
                  <a:tcPr/>
                </a:tc>
                <a:tc>
                  <a:txBody>
                    <a:bodyPr/>
                    <a:lstStyle/>
                    <a:p>
                      <a:pPr marL="0" marR="0" lvl="0" indent="0" algn="l" defTabSz="914423" rtl="0" eaLnBrk="1" fontAlgn="auto" latinLnBrk="0" hangingPunct="1">
                        <a:lnSpc>
                          <a:spcPct val="100000"/>
                        </a:lnSpc>
                        <a:spcBef>
                          <a:spcPts val="0"/>
                        </a:spcBef>
                        <a:spcAft>
                          <a:spcPts val="0"/>
                        </a:spcAft>
                        <a:buClrTx/>
                        <a:buSzTx/>
                        <a:buFontTx/>
                        <a:buNone/>
                        <a:tabLst/>
                        <a:defRPr/>
                      </a:pPr>
                      <a:r>
                        <a:rPr lang="en-AU" sz="900" dirty="0"/>
                        <a:t>No. of Victorian Housing Providers potentially in this tier</a:t>
                      </a:r>
                    </a:p>
                  </a:txBody>
                  <a:tcPr/>
                </a:tc>
                <a:extLst>
                  <a:ext uri="{0D108BD9-81ED-4DB2-BD59-A6C34878D82A}">
                    <a16:rowId xmlns:a16="http://schemas.microsoft.com/office/drawing/2014/main" val="1671901319"/>
                  </a:ext>
                </a:extLst>
              </a:tr>
              <a:tr h="370840">
                <a:tc>
                  <a:txBody>
                    <a:bodyPr/>
                    <a:lstStyle/>
                    <a:p>
                      <a:r>
                        <a:rPr lang="en-AU" sz="1000" b="1" dirty="0"/>
                        <a:t>Tier 1</a:t>
                      </a:r>
                    </a:p>
                  </a:txBody>
                  <a:tcPr anchor="ctr"/>
                </a:tc>
                <a:tc>
                  <a:txBody>
                    <a:bodyPr/>
                    <a:lstStyle/>
                    <a:p>
                      <a:pPr algn="ctr"/>
                      <a:r>
                        <a:rPr lang="en-AU" sz="1000" dirty="0"/>
                        <a:t>8</a:t>
                      </a:r>
                    </a:p>
                  </a:txBody>
                  <a:tcPr anchor="ctr"/>
                </a:tc>
                <a:tc>
                  <a:txBody>
                    <a:bodyPr/>
                    <a:lstStyle/>
                    <a:p>
                      <a:pPr algn="ctr"/>
                      <a:r>
                        <a:rPr lang="en-AU" sz="1000" dirty="0"/>
                        <a:t>4</a:t>
                      </a:r>
                    </a:p>
                  </a:txBody>
                  <a:tcPr anchor="ctr"/>
                </a:tc>
                <a:extLst>
                  <a:ext uri="{0D108BD9-81ED-4DB2-BD59-A6C34878D82A}">
                    <a16:rowId xmlns:a16="http://schemas.microsoft.com/office/drawing/2014/main" val="548203037"/>
                  </a:ext>
                </a:extLst>
              </a:tr>
              <a:tr h="370840">
                <a:tc>
                  <a:txBody>
                    <a:bodyPr/>
                    <a:lstStyle/>
                    <a:p>
                      <a:r>
                        <a:rPr lang="en-AU" sz="1000" b="1" dirty="0"/>
                        <a:t>Tier 2</a:t>
                      </a:r>
                    </a:p>
                  </a:txBody>
                  <a:tcPr anchor="ctr"/>
                </a:tc>
                <a:tc>
                  <a:txBody>
                    <a:bodyPr/>
                    <a:lstStyle/>
                    <a:p>
                      <a:pPr algn="ctr"/>
                      <a:r>
                        <a:rPr lang="en-AU" sz="1000"/>
                        <a:t>2</a:t>
                      </a:r>
                    </a:p>
                  </a:txBody>
                  <a:tcPr anchor="ctr"/>
                </a:tc>
                <a:tc>
                  <a:txBody>
                    <a:bodyPr/>
                    <a:lstStyle/>
                    <a:p>
                      <a:pPr algn="ctr"/>
                      <a:r>
                        <a:rPr lang="en-AU" sz="1000" dirty="0"/>
                        <a:t>15</a:t>
                      </a:r>
                    </a:p>
                  </a:txBody>
                  <a:tcPr anchor="ctr"/>
                </a:tc>
                <a:extLst>
                  <a:ext uri="{0D108BD9-81ED-4DB2-BD59-A6C34878D82A}">
                    <a16:rowId xmlns:a16="http://schemas.microsoft.com/office/drawing/2014/main" val="2654553931"/>
                  </a:ext>
                </a:extLst>
              </a:tr>
              <a:tr h="370840">
                <a:tc>
                  <a:txBody>
                    <a:bodyPr/>
                    <a:lstStyle/>
                    <a:p>
                      <a:r>
                        <a:rPr lang="en-AU" sz="1000" b="1" dirty="0"/>
                        <a:t>Tier 3</a:t>
                      </a:r>
                    </a:p>
                  </a:txBody>
                  <a:tcPr anchor="ctr"/>
                </a:tc>
                <a:tc>
                  <a:txBody>
                    <a:bodyPr/>
                    <a:lstStyle/>
                    <a:p>
                      <a:pPr algn="ctr"/>
                      <a:r>
                        <a:rPr lang="en-AU" sz="1000"/>
                        <a:t>0</a:t>
                      </a:r>
                    </a:p>
                  </a:txBody>
                  <a:tcPr anchor="ctr"/>
                </a:tc>
                <a:tc>
                  <a:txBody>
                    <a:bodyPr/>
                    <a:lstStyle/>
                    <a:p>
                      <a:pPr algn="ctr"/>
                      <a:r>
                        <a:rPr lang="en-AU" sz="1000" dirty="0"/>
                        <a:t>15</a:t>
                      </a:r>
                    </a:p>
                  </a:txBody>
                  <a:tcPr anchor="ctr"/>
                </a:tc>
                <a:extLst>
                  <a:ext uri="{0D108BD9-81ED-4DB2-BD59-A6C34878D82A}">
                    <a16:rowId xmlns:a16="http://schemas.microsoft.com/office/drawing/2014/main" val="3701348491"/>
                  </a:ext>
                </a:extLst>
              </a:tr>
            </a:tbl>
          </a:graphicData>
        </a:graphic>
      </p:graphicFrame>
      <p:sp>
        <p:nvSpPr>
          <p:cNvPr id="11" name="Text Placeholder 4">
            <a:extLst>
              <a:ext uri="{FF2B5EF4-FFF2-40B4-BE49-F238E27FC236}">
                <a16:creationId xmlns:a16="http://schemas.microsoft.com/office/drawing/2014/main" id="{795B78B1-0F47-45B9-014C-A52C24B57C78}"/>
              </a:ext>
            </a:extLst>
          </p:cNvPr>
          <p:cNvSpPr txBox="1">
            <a:spLocks/>
          </p:cNvSpPr>
          <p:nvPr/>
        </p:nvSpPr>
        <p:spPr>
          <a:xfrm>
            <a:off x="5197268" y="932872"/>
            <a:ext cx="4247011" cy="5423483"/>
          </a:xfrm>
          <a:prstGeom prst="rect">
            <a:avLst/>
          </a:prstGeom>
        </p:spPr>
        <p:txBody>
          <a:bodyPr vert="horz" lIns="91440" tIns="45720" rIns="91440" bIns="45720" rtlCol="0">
            <a:normAutofit/>
          </a:bodyPr>
          <a:lstStyle>
            <a:lvl1pPr marL="0" indent="0" algn="l" defTabSz="914423" rtl="0" eaLnBrk="1" latinLnBrk="0" hangingPunct="1">
              <a:lnSpc>
                <a:spcPct val="90000"/>
              </a:lnSpc>
              <a:spcBef>
                <a:spcPts val="1000"/>
              </a:spcBef>
              <a:buFont typeface="Arial" panose="020B0604020202020204" pitchFamily="34" charset="0"/>
              <a:buNone/>
              <a:tabLst/>
              <a:defRPr sz="2400" kern="1200">
                <a:solidFill>
                  <a:schemeClr val="tx1"/>
                </a:solidFill>
                <a:latin typeface="+mn-lt"/>
                <a:ea typeface="+mn-ea"/>
                <a:cs typeface="+mn-cs"/>
              </a:defRPr>
            </a:lvl1pPr>
            <a:lvl2pPr marL="342908" indent="-342908" algn="l" defTabSz="914423" rtl="0" eaLnBrk="1" latinLnBrk="0" hangingPunct="1">
              <a:lnSpc>
                <a:spcPct val="90000"/>
              </a:lnSpc>
              <a:spcBef>
                <a:spcPts val="500"/>
              </a:spcBef>
              <a:buClr>
                <a:schemeClr val="accent1"/>
              </a:buClr>
              <a:buFont typeface="Arial" panose="020B0604020202020204" pitchFamily="34" charset="0"/>
              <a:buChar char="•"/>
              <a:tabLst/>
              <a:defRPr sz="2400" kern="1200">
                <a:solidFill>
                  <a:schemeClr val="tx1"/>
                </a:solidFill>
                <a:latin typeface="+mn-lt"/>
                <a:ea typeface="+mn-ea"/>
                <a:cs typeface="+mn-cs"/>
              </a:defRPr>
            </a:lvl2pPr>
            <a:lvl3pPr marL="0" indent="0" algn="l" defTabSz="914423" rtl="0" eaLnBrk="1" latinLnBrk="0" hangingPunct="1">
              <a:lnSpc>
                <a:spcPct val="90000"/>
              </a:lnSpc>
              <a:spcBef>
                <a:spcPts val="500"/>
              </a:spcBef>
              <a:buFont typeface="Arial" panose="020B0604020202020204" pitchFamily="34" charset="0"/>
              <a:buNone/>
              <a:tabLst/>
              <a:defRPr sz="2800" b="1" kern="1200">
                <a:solidFill>
                  <a:schemeClr val="accent1"/>
                </a:solidFill>
                <a:latin typeface="+mn-lt"/>
                <a:ea typeface="+mn-ea"/>
                <a:cs typeface="+mn-cs"/>
              </a:defRPr>
            </a:lvl3pPr>
            <a:lvl4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solidFill>
                <a:latin typeface="+mn-lt"/>
                <a:ea typeface="+mn-ea"/>
                <a:cs typeface="+mn-cs"/>
              </a:defRPr>
            </a:lvl4pPr>
            <a:lvl5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lumMod val="50000"/>
                    <a:lumOff val="50000"/>
                  </a:schemeClr>
                </a:solidFill>
                <a:latin typeface="+mn-lt"/>
                <a:ea typeface="+mn-ea"/>
                <a:cs typeface="+mn-cs"/>
              </a:defRPr>
            </a:lvl5pPr>
            <a:lvl6pPr marL="2514663"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74"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86"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97"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r>
              <a:rPr lang="en-AU" sz="1000" dirty="0">
                <a:latin typeface="Segoe UI" panose="020B0502040204020203" pitchFamily="34" charset="0"/>
                <a:cs typeface="Times New Roman" panose="02020603050405020304" pitchFamily="18" charset="0"/>
              </a:rPr>
              <a:t>This is a purely subjective assignment based on Sapere’s assessment, and that an application of the framework used by the NRSCH by the Registrar may well produce a very different stratification for Victoria. The tiers have been applied quite differently in South Australia and New South Wales—and the stratification here more closely aligns with the NSW application.  </a:t>
            </a:r>
            <a:br>
              <a:rPr lang="en-AU" sz="1000" dirty="0">
                <a:latin typeface="Segoe UI" panose="020B0502040204020203" pitchFamily="34" charset="0"/>
                <a:cs typeface="Times New Roman" panose="02020603050405020304" pitchFamily="18" charset="0"/>
              </a:rPr>
            </a:br>
            <a:br>
              <a:rPr lang="en-AU" sz="1000" dirty="0">
                <a:latin typeface="Segoe UI" panose="020B0502040204020203" pitchFamily="34" charset="0"/>
                <a:cs typeface="Times New Roman" panose="02020603050405020304" pitchFamily="18" charset="0"/>
              </a:rPr>
            </a:br>
            <a:r>
              <a:rPr lang="en-AU" sz="1000" dirty="0">
                <a:latin typeface="Segoe UI" panose="020B0502040204020203" pitchFamily="34" charset="0"/>
                <a:cs typeface="Times New Roman" panose="02020603050405020304" pitchFamily="18" charset="0"/>
              </a:rPr>
              <a:t>This stratification of the Victorian community housing sector illustrates the diversity of the types of CHAs that operate in Victoria, from large corporate entities to niche community organisations that service particular geographies or cohorts and everything in between. </a:t>
            </a:r>
            <a:r>
              <a:rPr lang="en-US" sz="1000" dirty="0">
                <a:latin typeface="Segoe UI" panose="020B0502040204020203" pitchFamily="34" charset="0"/>
                <a:cs typeface="Times New Roman" panose="02020603050405020304" pitchFamily="18" charset="0"/>
              </a:rPr>
              <a:t>For example, some registered CHAs are large interstate (and sometimes international) </a:t>
            </a:r>
            <a:r>
              <a:rPr lang="en-AU" sz="1000" dirty="0">
                <a:latin typeface="Segoe UI" panose="020B0502040204020203" pitchFamily="34" charset="0"/>
                <a:cs typeface="Times New Roman" panose="02020603050405020304" pitchFamily="18" charset="0"/>
              </a:rPr>
              <a:t>organisations</a:t>
            </a:r>
            <a:r>
              <a:rPr lang="en-US" sz="1000" dirty="0">
                <a:latin typeface="Segoe UI" panose="020B0502040204020203" pitchFamily="34" charset="0"/>
                <a:cs typeface="Times New Roman" panose="02020603050405020304" pitchFamily="18" charset="0"/>
              </a:rPr>
              <a:t> while other </a:t>
            </a:r>
            <a:r>
              <a:rPr lang="en-AU" sz="1000" dirty="0">
                <a:latin typeface="Segoe UI" panose="020B0502040204020203" pitchFamily="34" charset="0"/>
                <a:cs typeface="Times New Roman" panose="02020603050405020304" pitchFamily="18" charset="0"/>
              </a:rPr>
              <a:t>specialise</a:t>
            </a:r>
            <a:r>
              <a:rPr lang="en-US" sz="1000" dirty="0">
                <a:latin typeface="Segoe UI" panose="020B0502040204020203" pitchFamily="34" charset="0"/>
                <a:cs typeface="Times New Roman" panose="02020603050405020304" pitchFamily="18" charset="0"/>
              </a:rPr>
              <a:t> in providing affordable housing for Aboriginal and Torres Strait Islander peoples, women, victims of family violence, older people and those at risk of homelessness and escaping homelessness.</a:t>
            </a:r>
            <a:r>
              <a:rPr lang="en-AU" sz="1000" dirty="0">
                <a:latin typeface="Segoe UI" panose="020B0502040204020203" pitchFamily="34" charset="0"/>
                <a:cs typeface="Times New Roman" panose="02020603050405020304" pitchFamily="18" charset="0"/>
              </a:rPr>
              <a:t> </a:t>
            </a:r>
          </a:p>
        </p:txBody>
      </p:sp>
      <p:sp>
        <p:nvSpPr>
          <p:cNvPr id="2" name="TextBox 1">
            <a:extLst>
              <a:ext uri="{FF2B5EF4-FFF2-40B4-BE49-F238E27FC236}">
                <a16:creationId xmlns:a16="http://schemas.microsoft.com/office/drawing/2014/main" id="{0CB27CB0-DB37-01C5-E4A0-72C00324F03C}"/>
              </a:ext>
            </a:extLst>
          </p:cNvPr>
          <p:cNvSpPr txBox="1"/>
          <p:nvPr/>
        </p:nvSpPr>
        <p:spPr>
          <a:xfrm>
            <a:off x="537070" y="4234421"/>
            <a:ext cx="4239638" cy="246221"/>
          </a:xfrm>
          <a:prstGeom prst="rect">
            <a:avLst/>
          </a:prstGeom>
          <a:noFill/>
        </p:spPr>
        <p:txBody>
          <a:bodyPr wrap="square" rtlCol="0">
            <a:spAutoFit/>
          </a:bodyPr>
          <a:lstStyle/>
          <a:p>
            <a:r>
              <a:rPr lang="en-AU" sz="1000" b="1">
                <a:solidFill>
                  <a:schemeClr val="accent2"/>
                </a:solidFill>
              </a:rPr>
              <a:t>Table 2.1: </a:t>
            </a:r>
            <a:r>
              <a:rPr lang="en-US" sz="1000" b="1">
                <a:solidFill>
                  <a:schemeClr val="accent2"/>
                </a:solidFill>
              </a:rPr>
              <a:t>Potential count of Victorian CHAs in each NRSCH tier</a:t>
            </a:r>
          </a:p>
        </p:txBody>
      </p:sp>
    </p:spTree>
    <p:extLst>
      <p:ext uri="{BB962C8B-B14F-4D97-AF65-F5344CB8AC3E}">
        <p14:creationId xmlns:p14="http://schemas.microsoft.com/office/powerpoint/2010/main" val="35880315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15" name="Text Placeholder 4">
            <a:extLst>
              <a:ext uri="{FF2B5EF4-FFF2-40B4-BE49-F238E27FC236}">
                <a16:creationId xmlns:a16="http://schemas.microsoft.com/office/drawing/2014/main" id="{8C478386-654F-49E3-BF6B-75A06FE84A0B}"/>
              </a:ext>
            </a:extLst>
          </p:cNvPr>
          <p:cNvSpPr txBox="1">
            <a:spLocks/>
          </p:cNvSpPr>
          <p:nvPr/>
        </p:nvSpPr>
        <p:spPr>
          <a:xfrm>
            <a:off x="413524" y="1266825"/>
            <a:ext cx="9078957" cy="3947432"/>
          </a:xfrm>
          <a:prstGeom prst="rect">
            <a:avLst/>
          </a:prstGeom>
        </p:spPr>
        <p:txBody>
          <a:bodyPr vert="horz" lIns="91440" tIns="45720" rIns="91440" bIns="45720" numCol="1" spcCol="720000" rtlCol="0">
            <a:noAutofit/>
          </a:bodyPr>
          <a:lstStyle>
            <a:lvl1pPr marL="0" indent="0" algn="l" defTabSz="914400" rtl="0" eaLnBrk="1" latinLnBrk="0" hangingPunct="1">
              <a:lnSpc>
                <a:spcPct val="90000"/>
              </a:lnSpc>
              <a:spcBef>
                <a:spcPts val="1000"/>
              </a:spcBef>
              <a:buClr>
                <a:schemeClr val="accent1"/>
              </a:buClr>
              <a:buFont typeface="Arial" panose="020B0604020202020204" pitchFamily="34" charset="0"/>
              <a:buNone/>
              <a:tabLst/>
              <a:defRPr sz="2400" kern="1200">
                <a:solidFill>
                  <a:schemeClr val="tx1"/>
                </a:solidFill>
                <a:latin typeface="+mn-lt"/>
                <a:ea typeface="+mn-ea"/>
                <a:cs typeface="+mn-cs"/>
              </a:defRPr>
            </a:lvl1pPr>
            <a:lvl2pPr marL="342900" indent="-342900" algn="l" defTabSz="914400" rtl="0" eaLnBrk="1" latinLnBrk="0" hangingPunct="1">
              <a:lnSpc>
                <a:spcPct val="90000"/>
              </a:lnSpc>
              <a:spcBef>
                <a:spcPts val="1000"/>
              </a:spcBef>
              <a:buClr>
                <a:schemeClr val="accent1"/>
              </a:buClr>
              <a:buFont typeface="Arial" panose="020B0604020202020204" pitchFamily="34" charset="0"/>
              <a:buChar char="•"/>
              <a:tabLst/>
              <a:defRPr sz="2400" kern="1200">
                <a:solidFill>
                  <a:schemeClr val="tx1"/>
                </a:solidFill>
                <a:latin typeface="+mn-lt"/>
                <a:ea typeface="+mn-ea"/>
                <a:cs typeface="+mn-cs"/>
              </a:defRPr>
            </a:lvl2pPr>
            <a:lvl3pPr marL="342900" indent="-342900" algn="l" defTabSz="914400" rtl="0" eaLnBrk="1" latinLnBrk="0" hangingPunct="1">
              <a:lnSpc>
                <a:spcPct val="90000"/>
              </a:lnSpc>
              <a:spcBef>
                <a:spcPts val="500"/>
              </a:spcBef>
              <a:buClrTx/>
              <a:buFont typeface="Arial" panose="020B0604020202020204" pitchFamily="34" charset="0"/>
              <a:buChar char="•"/>
              <a:tabLst/>
              <a:defRPr lang="en-US" sz="2400" b="0" kern="1200">
                <a:solidFill>
                  <a:schemeClr val="tx1"/>
                </a:solidFill>
                <a:latin typeface="+mn-lt"/>
                <a:ea typeface="+mn-ea"/>
                <a:cs typeface="+mn-cs"/>
              </a:defRPr>
            </a:lvl3pPr>
            <a:lvl4pPr marL="342900" indent="-342900" algn="l" defTabSz="914400" rtl="0" eaLnBrk="1" latinLnBrk="0" hangingPunct="1">
              <a:lnSpc>
                <a:spcPct val="90000"/>
              </a:lnSpc>
              <a:spcBef>
                <a:spcPts val="500"/>
              </a:spcBef>
              <a:buClrTx/>
              <a:buFont typeface="Arial" panose="020B0604020202020204" pitchFamily="34" charset="0"/>
              <a:buChar char="•"/>
              <a:tabLst/>
              <a:defRPr lang="en-US" sz="2400" b="0" kern="1200">
                <a:solidFill>
                  <a:schemeClr val="tx1"/>
                </a:solidFill>
                <a:latin typeface="+mn-lt"/>
                <a:ea typeface="+mn-ea"/>
                <a:cs typeface="+mn-cs"/>
              </a:defRPr>
            </a:lvl4pPr>
            <a:lvl5pPr marL="342900" indent="-342900" algn="l" defTabSz="914400" rtl="0" eaLnBrk="1" latinLnBrk="0" hangingPunct="1">
              <a:lnSpc>
                <a:spcPct val="90000"/>
              </a:lnSpc>
              <a:spcBef>
                <a:spcPts val="500"/>
              </a:spcBef>
              <a:buClrTx/>
              <a:buFont typeface="Arial" panose="020B0604020202020204" pitchFamily="34" charset="0"/>
              <a:buChar char="•"/>
              <a:tabLst/>
              <a:defRPr lang="en-US" sz="2400" b="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600"/>
              </a:spcBef>
            </a:pPr>
            <a:endParaRPr lang="en-US" sz="1200" b="1">
              <a:solidFill>
                <a:srgbClr val="7B5E05"/>
              </a:solidFill>
              <a:highlight>
                <a:srgbClr val="FFFF00"/>
              </a:highlight>
              <a:latin typeface="+mj-lt"/>
            </a:endParaRPr>
          </a:p>
        </p:txBody>
      </p:sp>
      <p:sp>
        <p:nvSpPr>
          <p:cNvPr id="6" name="Title 1">
            <a:extLst>
              <a:ext uri="{FF2B5EF4-FFF2-40B4-BE49-F238E27FC236}">
                <a16:creationId xmlns:a16="http://schemas.microsoft.com/office/drawing/2014/main" id="{2F62BB68-48F3-411D-BB6D-A181677BA1FE}"/>
              </a:ext>
            </a:extLst>
          </p:cNvPr>
          <p:cNvSpPr txBox="1">
            <a:spLocks/>
          </p:cNvSpPr>
          <p:nvPr/>
        </p:nvSpPr>
        <p:spPr>
          <a:xfrm>
            <a:off x="383351" y="396291"/>
            <a:ext cx="8401347" cy="334097"/>
          </a:xfrm>
          <a:prstGeom prst="rect">
            <a:avLst/>
          </a:prstGeom>
        </p:spPr>
        <p:txBody>
          <a:bodyPr>
            <a:noAutofit/>
          </a:bodyPr>
          <a:lstStyle>
            <a:lvl1pPr algn="l" defTabSz="914400" rtl="0" eaLnBrk="1" latinLnBrk="0" hangingPunct="1">
              <a:lnSpc>
                <a:spcPct val="90000"/>
              </a:lnSpc>
              <a:spcBef>
                <a:spcPct val="0"/>
              </a:spcBef>
              <a:buNone/>
              <a:defRPr sz="4000" b="1" kern="1200">
                <a:solidFill>
                  <a:schemeClr val="accent1"/>
                </a:solidFill>
                <a:latin typeface="+mj-lt"/>
                <a:ea typeface="+mj-ea"/>
                <a:cs typeface="+mj-cs"/>
              </a:defRPr>
            </a:lvl1pPr>
          </a:lstStyle>
          <a:p>
            <a:r>
              <a:rPr lang="en-US" sz="2800"/>
              <a:t>Contents</a:t>
            </a:r>
            <a:endParaRPr lang="en-AU" sz="2800">
              <a:solidFill>
                <a:srgbClr val="FF0000"/>
              </a:solidFill>
              <a:latin typeface="Open Sans" panose="020B0606030504020204" pitchFamily="34" charset="0"/>
              <a:ea typeface="Open Sans" panose="020B0606030504020204" pitchFamily="34" charset="0"/>
              <a:cs typeface="Open Sans" panose="020B0606030504020204" pitchFamily="34" charset="0"/>
            </a:endParaRPr>
          </a:p>
        </p:txBody>
      </p:sp>
      <p:sp>
        <p:nvSpPr>
          <p:cNvPr id="2" name="TextBox 1">
            <a:extLst>
              <a:ext uri="{FF2B5EF4-FFF2-40B4-BE49-F238E27FC236}">
                <a16:creationId xmlns:a16="http://schemas.microsoft.com/office/drawing/2014/main" id="{FB0E07CA-D658-FA7A-02FB-AE928396D7D7}"/>
              </a:ext>
            </a:extLst>
          </p:cNvPr>
          <p:cNvSpPr txBox="1"/>
          <p:nvPr/>
        </p:nvSpPr>
        <p:spPr>
          <a:xfrm>
            <a:off x="603682" y="4589757"/>
            <a:ext cx="630314" cy="646331"/>
          </a:xfrm>
          <a:prstGeom prst="rect">
            <a:avLst/>
          </a:prstGeom>
          <a:noFill/>
        </p:spPr>
        <p:txBody>
          <a:bodyPr wrap="square" rtlCol="0">
            <a:spAutoFit/>
          </a:bodyPr>
          <a:lstStyle/>
          <a:p>
            <a:endParaRPr lang="en-NZ"/>
          </a:p>
          <a:p>
            <a:endParaRPr lang="en-AU"/>
          </a:p>
        </p:txBody>
      </p:sp>
      <p:sp>
        <p:nvSpPr>
          <p:cNvPr id="5" name="Footer Placeholder 3">
            <a:extLst>
              <a:ext uri="{FF2B5EF4-FFF2-40B4-BE49-F238E27FC236}">
                <a16:creationId xmlns:a16="http://schemas.microsoft.com/office/drawing/2014/main" id="{76304F13-46A1-800D-D323-A0A6BF24A110}"/>
              </a:ext>
            </a:extLst>
          </p:cNvPr>
          <p:cNvSpPr txBox="1">
            <a:spLocks/>
          </p:cNvSpPr>
          <p:nvPr/>
        </p:nvSpPr>
        <p:spPr>
          <a:xfrm>
            <a:off x="383351" y="6422034"/>
            <a:ext cx="3495432"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NZ" sz="1200"/>
              <a:t>www.think</a:t>
            </a:r>
            <a:r>
              <a:rPr lang="en-NZ" sz="1200">
                <a:solidFill>
                  <a:schemeClr val="accent1"/>
                </a:solidFill>
              </a:rPr>
              <a:t>Sapere</a:t>
            </a:r>
            <a:r>
              <a:rPr lang="en-NZ" sz="1200"/>
              <a:t>.com</a:t>
            </a:r>
          </a:p>
        </p:txBody>
      </p:sp>
      <p:graphicFrame>
        <p:nvGraphicFramePr>
          <p:cNvPr id="3" name="Table 3">
            <a:extLst>
              <a:ext uri="{FF2B5EF4-FFF2-40B4-BE49-F238E27FC236}">
                <a16:creationId xmlns:a16="http://schemas.microsoft.com/office/drawing/2014/main" id="{3E018283-1DD7-7170-3C01-661D4DA2294C}"/>
              </a:ext>
            </a:extLst>
          </p:cNvPr>
          <p:cNvGraphicFramePr>
            <a:graphicFrameLocks noGrp="1"/>
          </p:cNvGraphicFramePr>
          <p:nvPr>
            <p:extLst>
              <p:ext uri="{D42A27DB-BD31-4B8C-83A1-F6EECF244321}">
                <p14:modId xmlns:p14="http://schemas.microsoft.com/office/powerpoint/2010/main" val="1442861233"/>
              </p:ext>
            </p:extLst>
          </p:nvPr>
        </p:nvGraphicFramePr>
        <p:xfrm>
          <a:off x="502081" y="859434"/>
          <a:ext cx="8335794" cy="4847040"/>
        </p:xfrm>
        <a:graphic>
          <a:graphicData uri="http://schemas.openxmlformats.org/drawingml/2006/table">
            <a:tbl>
              <a:tblPr firstRow="1" bandRow="1">
                <a:tableStyleId>{2D5ABB26-0587-4C30-8999-92F81FD0307C}</a:tableStyleId>
              </a:tblPr>
              <a:tblGrid>
                <a:gridCol w="4200674">
                  <a:extLst>
                    <a:ext uri="{9D8B030D-6E8A-4147-A177-3AD203B41FA5}">
                      <a16:colId xmlns:a16="http://schemas.microsoft.com/office/drawing/2014/main" val="3143891395"/>
                    </a:ext>
                  </a:extLst>
                </a:gridCol>
                <a:gridCol w="4135120">
                  <a:extLst>
                    <a:ext uri="{9D8B030D-6E8A-4147-A177-3AD203B41FA5}">
                      <a16:colId xmlns:a16="http://schemas.microsoft.com/office/drawing/2014/main" val="3516402931"/>
                    </a:ext>
                  </a:extLst>
                </a:gridCol>
              </a:tblGrid>
              <a:tr h="328800">
                <a:tc>
                  <a:txBody>
                    <a:bodyPr/>
                    <a:lstStyle/>
                    <a:p>
                      <a:pPr algn="l" rtl="0" fontAlgn="ctr"/>
                      <a:r>
                        <a:rPr lang="en-AU" sz="1000" b="1" u="none" strike="noStrike">
                          <a:solidFill>
                            <a:srgbClr val="7B5E05"/>
                          </a:solidFill>
                          <a:effectLst/>
                        </a:rPr>
                        <a:t>Executive summary </a:t>
                      </a:r>
                      <a:endParaRPr lang="en-AU" sz="1000" b="1" i="0" u="none" strike="noStrike">
                        <a:solidFill>
                          <a:srgbClr val="7B5E05"/>
                        </a:solidFill>
                        <a:effectLst/>
                        <a:latin typeface="+mn-lt"/>
                      </a:endParaRPr>
                    </a:p>
                  </a:txBody>
                  <a:tcPr marL="6350" marR="6350" marT="6350" marB="0" anchor="ctr"/>
                </a:tc>
                <a:tc>
                  <a:txBody>
                    <a:bodyPr/>
                    <a:lstStyle/>
                    <a:p>
                      <a:pPr algn="r"/>
                      <a:r>
                        <a:rPr lang="en-AU" sz="1000" b="0">
                          <a:latin typeface="+mn-lt"/>
                        </a:rPr>
                        <a:t>6</a:t>
                      </a:r>
                    </a:p>
                  </a:txBody>
                  <a:tcPr/>
                </a:tc>
                <a:extLst>
                  <a:ext uri="{0D108BD9-81ED-4DB2-BD59-A6C34878D82A}">
                    <a16:rowId xmlns:a16="http://schemas.microsoft.com/office/drawing/2014/main" val="2273912150"/>
                  </a:ext>
                </a:extLst>
              </a:tr>
              <a:tr h="328800">
                <a:tc>
                  <a:txBody>
                    <a:bodyPr/>
                    <a:lstStyle/>
                    <a:p>
                      <a:pPr algn="l" rtl="0" fontAlgn="ctr"/>
                      <a:r>
                        <a:rPr lang="en-AU" sz="1000" b="1" u="none" strike="noStrike">
                          <a:solidFill>
                            <a:srgbClr val="7B5E05"/>
                          </a:solidFill>
                          <a:effectLst/>
                        </a:rPr>
                        <a:t>Section 1: Introduction</a:t>
                      </a:r>
                      <a:endParaRPr lang="en-AU" sz="1000" b="1" i="0" u="none" strike="noStrike">
                        <a:solidFill>
                          <a:srgbClr val="7B5E05"/>
                        </a:solidFill>
                        <a:effectLst/>
                        <a:latin typeface="+mn-lt"/>
                      </a:endParaRPr>
                    </a:p>
                  </a:txBody>
                  <a:tcPr marL="6350" marR="6350" marT="6350" marB="0" anchor="ctr"/>
                </a:tc>
                <a:tc>
                  <a:txBody>
                    <a:bodyPr/>
                    <a:lstStyle/>
                    <a:p>
                      <a:pPr algn="r"/>
                      <a:r>
                        <a:rPr lang="en-AU" sz="1000" b="0">
                          <a:latin typeface="+mn-lt"/>
                        </a:rPr>
                        <a:t>13</a:t>
                      </a:r>
                    </a:p>
                  </a:txBody>
                  <a:tcPr/>
                </a:tc>
                <a:extLst>
                  <a:ext uri="{0D108BD9-81ED-4DB2-BD59-A6C34878D82A}">
                    <a16:rowId xmlns:a16="http://schemas.microsoft.com/office/drawing/2014/main" val="2549708457"/>
                  </a:ext>
                </a:extLst>
              </a:tr>
              <a:tr h="328800">
                <a:tc>
                  <a:txBody>
                    <a:bodyPr/>
                    <a:lstStyle/>
                    <a:p>
                      <a:pPr algn="l" rtl="0" fontAlgn="ctr"/>
                      <a:r>
                        <a:rPr lang="en-US" sz="1000" b="1" u="none" strike="noStrike">
                          <a:solidFill>
                            <a:srgbClr val="7B5E05"/>
                          </a:solidFill>
                          <a:effectLst/>
                        </a:rPr>
                        <a:t>Section 2: Overview of the BFCHA initiative</a:t>
                      </a:r>
                      <a:endParaRPr lang="en-US" sz="1000" b="1" i="0" u="none" strike="noStrike">
                        <a:solidFill>
                          <a:srgbClr val="7B5E05"/>
                        </a:solidFill>
                        <a:effectLst/>
                        <a:latin typeface="+mn-lt"/>
                      </a:endParaRPr>
                    </a:p>
                  </a:txBody>
                  <a:tcPr marL="6350" marR="6350" marT="6350" marB="0" anchor="ctr"/>
                </a:tc>
                <a:tc>
                  <a:txBody>
                    <a:bodyPr/>
                    <a:lstStyle/>
                    <a:p>
                      <a:pPr algn="r"/>
                      <a:r>
                        <a:rPr lang="en-AU" sz="1000" b="0">
                          <a:latin typeface="+mn-lt"/>
                        </a:rPr>
                        <a:t>17</a:t>
                      </a:r>
                    </a:p>
                  </a:txBody>
                  <a:tcPr/>
                </a:tc>
                <a:extLst>
                  <a:ext uri="{0D108BD9-81ED-4DB2-BD59-A6C34878D82A}">
                    <a16:rowId xmlns:a16="http://schemas.microsoft.com/office/drawing/2014/main" val="2980508837"/>
                  </a:ext>
                </a:extLst>
              </a:tr>
              <a:tr h="328800">
                <a:tc>
                  <a:txBody>
                    <a:bodyPr/>
                    <a:lstStyle/>
                    <a:p>
                      <a:pPr algn="l" rtl="0" fontAlgn="ctr"/>
                      <a:r>
                        <a:rPr lang="en-US" sz="1000" b="1" u="none" strike="noStrike">
                          <a:solidFill>
                            <a:srgbClr val="7B5E05"/>
                          </a:solidFill>
                          <a:effectLst/>
                        </a:rPr>
                        <a:t>Section 3: Evaluation: learnings for design</a:t>
                      </a:r>
                      <a:endParaRPr lang="en-US" sz="1000" b="1" i="0" u="none" strike="noStrike">
                        <a:solidFill>
                          <a:srgbClr val="7B5E05"/>
                        </a:solidFill>
                        <a:effectLst/>
                        <a:latin typeface="+mn-lt"/>
                      </a:endParaRPr>
                    </a:p>
                  </a:txBody>
                  <a:tcPr marL="6350" marR="6350" marT="6350" marB="0" anchor="ctr"/>
                </a:tc>
                <a:tc>
                  <a:txBody>
                    <a:bodyPr/>
                    <a:lstStyle/>
                    <a:p>
                      <a:pPr algn="r"/>
                      <a:r>
                        <a:rPr lang="en-AU" sz="1000" b="0" dirty="0">
                          <a:latin typeface="+mn-lt"/>
                        </a:rPr>
                        <a:t>28</a:t>
                      </a:r>
                    </a:p>
                  </a:txBody>
                  <a:tcPr/>
                </a:tc>
                <a:extLst>
                  <a:ext uri="{0D108BD9-81ED-4DB2-BD59-A6C34878D82A}">
                    <a16:rowId xmlns:a16="http://schemas.microsoft.com/office/drawing/2014/main" val="3135179758"/>
                  </a:ext>
                </a:extLst>
              </a:tr>
              <a:tr h="328800">
                <a:tc>
                  <a:txBody>
                    <a:bodyPr/>
                    <a:lstStyle/>
                    <a:p>
                      <a:pPr algn="l" rtl="0" fontAlgn="ctr"/>
                      <a:r>
                        <a:rPr lang="en-US" sz="1000" b="1" u="none" strike="noStrike">
                          <a:solidFill>
                            <a:srgbClr val="7B5E05"/>
                          </a:solidFill>
                          <a:effectLst/>
                        </a:rPr>
                        <a:t>Section 4: Evaluation: learnings for delivery</a:t>
                      </a:r>
                      <a:endParaRPr lang="en-US" sz="1000" b="1" i="0" u="none" strike="noStrike">
                        <a:solidFill>
                          <a:srgbClr val="7B5E05"/>
                        </a:solidFill>
                        <a:effectLst/>
                        <a:latin typeface="+mn-lt"/>
                      </a:endParaRPr>
                    </a:p>
                  </a:txBody>
                  <a:tcPr marL="6350" marR="6350" marT="6350" marB="0" anchor="ctr"/>
                </a:tc>
                <a:tc>
                  <a:txBody>
                    <a:bodyPr/>
                    <a:lstStyle/>
                    <a:p>
                      <a:pPr algn="r"/>
                      <a:r>
                        <a:rPr lang="en-AU" sz="1000" b="0" dirty="0">
                          <a:latin typeface="+mn-lt"/>
                        </a:rPr>
                        <a:t>35</a:t>
                      </a:r>
                    </a:p>
                  </a:txBody>
                  <a:tcPr/>
                </a:tc>
                <a:extLst>
                  <a:ext uri="{0D108BD9-81ED-4DB2-BD59-A6C34878D82A}">
                    <a16:rowId xmlns:a16="http://schemas.microsoft.com/office/drawing/2014/main" val="3970950370"/>
                  </a:ext>
                </a:extLst>
              </a:tr>
              <a:tr h="328800">
                <a:tc>
                  <a:txBody>
                    <a:bodyPr/>
                    <a:lstStyle/>
                    <a:p>
                      <a:pPr algn="l" rtl="0" fontAlgn="ctr"/>
                      <a:r>
                        <a:rPr lang="en-AU" sz="1000" b="1" u="none" strike="noStrike">
                          <a:solidFill>
                            <a:srgbClr val="7B5E05"/>
                          </a:solidFill>
                          <a:effectLst/>
                        </a:rPr>
                        <a:t>Section 5: Evaluation: outcomes</a:t>
                      </a:r>
                      <a:endParaRPr lang="en-AU" sz="1000" b="1" i="0" u="none" strike="noStrike">
                        <a:solidFill>
                          <a:srgbClr val="7B5E05"/>
                        </a:solidFill>
                        <a:effectLst/>
                        <a:latin typeface="+mn-lt"/>
                      </a:endParaRPr>
                    </a:p>
                  </a:txBody>
                  <a:tcPr marL="6350" marR="6350" marT="6350" marB="0" anchor="ctr"/>
                </a:tc>
                <a:tc>
                  <a:txBody>
                    <a:bodyPr/>
                    <a:lstStyle/>
                    <a:p>
                      <a:pPr algn="r"/>
                      <a:r>
                        <a:rPr lang="en-AU" sz="1000" b="0" dirty="0">
                          <a:latin typeface="+mn-lt"/>
                        </a:rPr>
                        <a:t>44</a:t>
                      </a:r>
                    </a:p>
                  </a:txBody>
                  <a:tcPr/>
                </a:tc>
                <a:extLst>
                  <a:ext uri="{0D108BD9-81ED-4DB2-BD59-A6C34878D82A}">
                    <a16:rowId xmlns:a16="http://schemas.microsoft.com/office/drawing/2014/main" val="1378221505"/>
                  </a:ext>
                </a:extLst>
              </a:tr>
              <a:tr h="328800">
                <a:tc>
                  <a:txBody>
                    <a:bodyPr/>
                    <a:lstStyle/>
                    <a:p>
                      <a:pPr algn="l" rtl="0" fontAlgn="ctr"/>
                      <a:r>
                        <a:rPr lang="en-AU" sz="1000" b="1" u="none" strike="noStrike">
                          <a:solidFill>
                            <a:srgbClr val="7B5E05"/>
                          </a:solidFill>
                          <a:effectLst/>
                        </a:rPr>
                        <a:t>Section 6: Conclusion </a:t>
                      </a:r>
                      <a:endParaRPr lang="en-AU" sz="1000" b="1" i="0" u="none" strike="noStrike" dirty="0">
                        <a:solidFill>
                          <a:srgbClr val="7B5E05"/>
                        </a:solidFill>
                        <a:effectLst/>
                        <a:latin typeface="+mn-lt"/>
                      </a:endParaRPr>
                    </a:p>
                  </a:txBody>
                  <a:tcPr marL="6350" marR="6350" marT="6350" marB="0" anchor="ctr"/>
                </a:tc>
                <a:tc>
                  <a:txBody>
                    <a:bodyPr/>
                    <a:lstStyle/>
                    <a:p>
                      <a:pPr algn="r"/>
                      <a:r>
                        <a:rPr lang="en-AU" sz="1000" b="0" dirty="0">
                          <a:latin typeface="+mn-lt"/>
                        </a:rPr>
                        <a:t>53</a:t>
                      </a:r>
                    </a:p>
                  </a:txBody>
                  <a:tcPr/>
                </a:tc>
                <a:extLst>
                  <a:ext uri="{0D108BD9-81ED-4DB2-BD59-A6C34878D82A}">
                    <a16:rowId xmlns:a16="http://schemas.microsoft.com/office/drawing/2014/main" val="223904078"/>
                  </a:ext>
                </a:extLst>
              </a:tr>
              <a:tr h="328800">
                <a:tc>
                  <a:txBody>
                    <a:bodyPr/>
                    <a:lstStyle/>
                    <a:p>
                      <a:endParaRPr lang="en-AU" sz="1000" b="1">
                        <a:latin typeface="+mn-lt"/>
                      </a:endParaRPr>
                    </a:p>
                  </a:txBody>
                  <a:tcPr/>
                </a:tc>
                <a:tc>
                  <a:txBody>
                    <a:bodyPr/>
                    <a:lstStyle/>
                    <a:p>
                      <a:pPr algn="r"/>
                      <a:endParaRPr lang="en-AU" sz="1000" b="0" dirty="0">
                        <a:latin typeface="+mn-lt"/>
                      </a:endParaRPr>
                    </a:p>
                  </a:txBody>
                  <a:tcPr/>
                </a:tc>
                <a:extLst>
                  <a:ext uri="{0D108BD9-81ED-4DB2-BD59-A6C34878D82A}">
                    <a16:rowId xmlns:a16="http://schemas.microsoft.com/office/drawing/2014/main" val="2661501452"/>
                  </a:ext>
                </a:extLst>
              </a:tr>
              <a:tr h="328800">
                <a:tc>
                  <a:txBody>
                    <a:bodyPr/>
                    <a:lstStyle/>
                    <a:p>
                      <a:pPr algn="l" rtl="0" fontAlgn="ctr"/>
                      <a:r>
                        <a:rPr lang="en-US" sz="1000" b="1" u="none" strike="noStrike">
                          <a:solidFill>
                            <a:srgbClr val="7B5E05"/>
                          </a:solidFill>
                          <a:effectLst/>
                        </a:rPr>
                        <a:t>Appendix: </a:t>
                      </a:r>
                      <a:r>
                        <a:rPr lang="en-US" sz="1000" b="1" u="none" strike="noStrike" dirty="0">
                          <a:solidFill>
                            <a:srgbClr val="7B5E05"/>
                          </a:solidFill>
                          <a:effectLst/>
                        </a:rPr>
                        <a:t>Full implied OLM</a:t>
                      </a:r>
                      <a:endParaRPr lang="en-US" sz="1000" b="1" i="0" u="none" strike="noStrike" dirty="0">
                        <a:solidFill>
                          <a:srgbClr val="7B5E05"/>
                        </a:solidFill>
                        <a:effectLst/>
                        <a:latin typeface="+mn-lt"/>
                      </a:endParaRPr>
                    </a:p>
                  </a:txBody>
                  <a:tcPr marL="6350" marR="6350" marT="6350" marB="0" anchor="ctr"/>
                </a:tc>
                <a:tc>
                  <a:txBody>
                    <a:bodyPr/>
                    <a:lstStyle/>
                    <a:p>
                      <a:pPr algn="r"/>
                      <a:r>
                        <a:rPr lang="en-AU" sz="1000" b="0" dirty="0">
                          <a:latin typeface="+mn-lt"/>
                        </a:rPr>
                        <a:t>57</a:t>
                      </a:r>
                    </a:p>
                  </a:txBody>
                  <a:tcPr/>
                </a:tc>
                <a:extLst>
                  <a:ext uri="{0D108BD9-81ED-4DB2-BD59-A6C34878D82A}">
                    <a16:rowId xmlns:a16="http://schemas.microsoft.com/office/drawing/2014/main" val="2218899381"/>
                  </a:ext>
                </a:extLst>
              </a:tr>
              <a:tr h="328800">
                <a:tc>
                  <a:txBody>
                    <a:bodyPr/>
                    <a:lstStyle/>
                    <a:p>
                      <a:pPr algn="l" rtl="0" fontAlgn="ctr"/>
                      <a:endParaRPr lang="en-AU" sz="1000" b="1" i="0" u="none" strike="noStrike" dirty="0">
                        <a:solidFill>
                          <a:srgbClr val="7B5E05"/>
                        </a:solidFill>
                        <a:effectLst/>
                        <a:latin typeface="+mn-lt"/>
                      </a:endParaRPr>
                    </a:p>
                  </a:txBody>
                  <a:tcPr marL="6350" marR="6350" marT="6350" marB="0" anchor="ctr"/>
                </a:tc>
                <a:tc>
                  <a:txBody>
                    <a:bodyPr/>
                    <a:lstStyle/>
                    <a:p>
                      <a:pPr algn="r"/>
                      <a:endParaRPr lang="en-AU" sz="1000" b="0">
                        <a:latin typeface="+mn-lt"/>
                      </a:endParaRPr>
                    </a:p>
                  </a:txBody>
                  <a:tcPr/>
                </a:tc>
                <a:extLst>
                  <a:ext uri="{0D108BD9-81ED-4DB2-BD59-A6C34878D82A}">
                    <a16:rowId xmlns:a16="http://schemas.microsoft.com/office/drawing/2014/main" val="2185813531"/>
                  </a:ext>
                </a:extLst>
              </a:tr>
              <a:tr h="328800">
                <a:tc>
                  <a:txBody>
                    <a:bodyPr/>
                    <a:lstStyle/>
                    <a:p>
                      <a:pPr algn="l" rtl="0" fontAlgn="ctr"/>
                      <a:endParaRPr lang="en-AU" sz="1000" b="1" i="0" u="none" strike="noStrike" dirty="0">
                        <a:solidFill>
                          <a:srgbClr val="7B5E05"/>
                        </a:solidFill>
                        <a:effectLst/>
                        <a:latin typeface="+mn-lt"/>
                      </a:endParaRPr>
                    </a:p>
                  </a:txBody>
                  <a:tcPr marL="6350" marR="6350" marT="6350" marB="0" anchor="ctr"/>
                </a:tc>
                <a:tc>
                  <a:txBody>
                    <a:bodyPr/>
                    <a:lstStyle/>
                    <a:p>
                      <a:pPr algn="r"/>
                      <a:endParaRPr lang="en-AU" sz="1000" b="0">
                        <a:latin typeface="+mn-lt"/>
                      </a:endParaRPr>
                    </a:p>
                  </a:txBody>
                  <a:tcPr/>
                </a:tc>
                <a:extLst>
                  <a:ext uri="{0D108BD9-81ED-4DB2-BD59-A6C34878D82A}">
                    <a16:rowId xmlns:a16="http://schemas.microsoft.com/office/drawing/2014/main" val="2793816693"/>
                  </a:ext>
                </a:extLst>
              </a:tr>
              <a:tr h="328800">
                <a:tc>
                  <a:txBody>
                    <a:bodyPr/>
                    <a:lstStyle/>
                    <a:p>
                      <a:pPr algn="l" rtl="0" fontAlgn="ctr"/>
                      <a:endParaRPr lang="en-AU" sz="1000" b="1" i="0" u="none" strike="noStrike" dirty="0">
                        <a:solidFill>
                          <a:srgbClr val="7B5E05"/>
                        </a:solidFill>
                        <a:effectLst/>
                        <a:latin typeface="+mn-lt"/>
                      </a:endParaRPr>
                    </a:p>
                  </a:txBody>
                  <a:tcPr marL="6350" marR="6350" marT="6350" marB="0" anchor="ctr"/>
                </a:tc>
                <a:tc>
                  <a:txBody>
                    <a:bodyPr/>
                    <a:lstStyle/>
                    <a:p>
                      <a:pPr algn="r"/>
                      <a:endParaRPr lang="en-AU" sz="1000" b="0">
                        <a:latin typeface="+mn-lt"/>
                      </a:endParaRPr>
                    </a:p>
                  </a:txBody>
                  <a:tcPr/>
                </a:tc>
                <a:extLst>
                  <a:ext uri="{0D108BD9-81ED-4DB2-BD59-A6C34878D82A}">
                    <a16:rowId xmlns:a16="http://schemas.microsoft.com/office/drawing/2014/main" val="2136659603"/>
                  </a:ext>
                </a:extLst>
              </a:tr>
              <a:tr h="328800">
                <a:tc>
                  <a:txBody>
                    <a:bodyPr/>
                    <a:lstStyle/>
                    <a:p>
                      <a:pPr algn="l" rtl="0" fontAlgn="ctr"/>
                      <a:endParaRPr lang="en-US" sz="1000" b="1" i="0" u="none" strike="noStrike" dirty="0">
                        <a:solidFill>
                          <a:srgbClr val="7B5E05"/>
                        </a:solidFill>
                        <a:effectLst/>
                        <a:latin typeface="+mn-lt"/>
                      </a:endParaRPr>
                    </a:p>
                  </a:txBody>
                  <a:tcPr marL="6350" marR="6350" marT="6350" marB="0" anchor="ctr"/>
                </a:tc>
                <a:tc>
                  <a:txBody>
                    <a:bodyPr/>
                    <a:lstStyle/>
                    <a:p>
                      <a:pPr algn="r"/>
                      <a:endParaRPr lang="en-AU" sz="1000" b="0">
                        <a:latin typeface="+mn-lt"/>
                      </a:endParaRPr>
                    </a:p>
                  </a:txBody>
                  <a:tcPr/>
                </a:tc>
                <a:extLst>
                  <a:ext uri="{0D108BD9-81ED-4DB2-BD59-A6C34878D82A}">
                    <a16:rowId xmlns:a16="http://schemas.microsoft.com/office/drawing/2014/main" val="532545839"/>
                  </a:ext>
                </a:extLst>
              </a:tr>
              <a:tr h="328800">
                <a:tc>
                  <a:txBody>
                    <a:bodyPr/>
                    <a:lstStyle/>
                    <a:p>
                      <a:pPr algn="l" rtl="0" fontAlgn="ctr"/>
                      <a:endParaRPr lang="en-AU" sz="1000" b="1" i="0" u="none" strike="noStrike" dirty="0">
                        <a:solidFill>
                          <a:srgbClr val="7B5E05"/>
                        </a:solidFill>
                        <a:effectLst/>
                        <a:latin typeface="+mn-lt"/>
                      </a:endParaRPr>
                    </a:p>
                  </a:txBody>
                  <a:tcPr marL="6350" marR="6350" marT="6350" marB="0" anchor="ctr"/>
                </a:tc>
                <a:tc>
                  <a:txBody>
                    <a:bodyPr/>
                    <a:lstStyle/>
                    <a:p>
                      <a:pPr algn="r"/>
                      <a:endParaRPr lang="en-AU" sz="1000" b="0" dirty="0">
                        <a:latin typeface="+mn-lt"/>
                      </a:endParaRPr>
                    </a:p>
                  </a:txBody>
                  <a:tcPr/>
                </a:tc>
                <a:extLst>
                  <a:ext uri="{0D108BD9-81ED-4DB2-BD59-A6C34878D82A}">
                    <a16:rowId xmlns:a16="http://schemas.microsoft.com/office/drawing/2014/main" val="3862642789"/>
                  </a:ext>
                </a:extLst>
              </a:tr>
              <a:tr h="0">
                <a:tc>
                  <a:txBody>
                    <a:bodyPr/>
                    <a:lstStyle/>
                    <a:p>
                      <a:pPr algn="l" rtl="0" fontAlgn="ctr"/>
                      <a:endParaRPr lang="fr-FR" sz="1000" b="1" i="0" u="none" strike="noStrike">
                        <a:solidFill>
                          <a:srgbClr val="7B5E05"/>
                        </a:solidFill>
                        <a:effectLst/>
                        <a:latin typeface="+mn-lt"/>
                      </a:endParaRPr>
                    </a:p>
                  </a:txBody>
                  <a:tcPr marL="6350" marR="6350" marT="6350" marB="0" anchor="ctr"/>
                </a:tc>
                <a:tc>
                  <a:txBody>
                    <a:bodyPr/>
                    <a:lstStyle/>
                    <a:p>
                      <a:pPr algn="r"/>
                      <a:endParaRPr lang="en-AU" sz="1000" b="0" dirty="0">
                        <a:latin typeface="+mn-lt"/>
                      </a:endParaRPr>
                    </a:p>
                  </a:txBody>
                  <a:tcPr/>
                </a:tc>
                <a:extLst>
                  <a:ext uri="{0D108BD9-81ED-4DB2-BD59-A6C34878D82A}">
                    <a16:rowId xmlns:a16="http://schemas.microsoft.com/office/drawing/2014/main" val="896930012"/>
                  </a:ext>
                </a:extLst>
              </a:tr>
            </a:tbl>
          </a:graphicData>
        </a:graphic>
      </p:graphicFrame>
    </p:spTree>
    <p:extLst>
      <p:ext uri="{BB962C8B-B14F-4D97-AF65-F5344CB8AC3E}">
        <p14:creationId xmlns:p14="http://schemas.microsoft.com/office/powerpoint/2010/main" val="26481671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2EB68079-C1C6-5015-62C0-2D51ACD0B32F}"/>
              </a:ext>
            </a:extLst>
          </p:cNvPr>
          <p:cNvSpPr/>
          <p:nvPr/>
        </p:nvSpPr>
        <p:spPr>
          <a:xfrm>
            <a:off x="528881" y="3547763"/>
            <a:ext cx="4247011" cy="151555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 name="Footer Placeholder 3">
            <a:extLst>
              <a:ext uri="{FF2B5EF4-FFF2-40B4-BE49-F238E27FC236}">
                <a16:creationId xmlns:a16="http://schemas.microsoft.com/office/drawing/2014/main" id="{B9E79C4C-8AA5-4321-AFEC-170EF7B9D0ED}"/>
              </a:ext>
            </a:extLst>
          </p:cNvPr>
          <p:cNvSpPr>
            <a:spLocks noGrp="1"/>
          </p:cNvSpPr>
          <p:nvPr>
            <p:ph type="ftr" sz="quarter" idx="10"/>
          </p:nvPr>
        </p:nvSpPr>
        <p:spPr/>
        <p:txBody>
          <a:bodyPr/>
          <a:lstStyle/>
          <a:p>
            <a:r>
              <a:rPr lang="en-NZ"/>
              <a:t>www.think</a:t>
            </a:r>
            <a:r>
              <a:rPr lang="en-NZ">
                <a:solidFill>
                  <a:schemeClr val="accent1"/>
                </a:solidFill>
              </a:rPr>
              <a:t>Sapere</a:t>
            </a:r>
            <a:r>
              <a:rPr lang="en-NZ"/>
              <a:t>.com</a:t>
            </a:r>
          </a:p>
        </p:txBody>
      </p:sp>
      <p:sp>
        <p:nvSpPr>
          <p:cNvPr id="5" name="Slide Number Placeholder 4">
            <a:extLst>
              <a:ext uri="{FF2B5EF4-FFF2-40B4-BE49-F238E27FC236}">
                <a16:creationId xmlns:a16="http://schemas.microsoft.com/office/drawing/2014/main" id="{241B7D97-9A84-AA1C-D2B6-B0C19A6789BB}"/>
              </a:ext>
            </a:extLst>
          </p:cNvPr>
          <p:cNvSpPr>
            <a:spLocks noGrp="1"/>
          </p:cNvSpPr>
          <p:nvPr>
            <p:ph type="sldNum" sz="quarter" idx="11"/>
          </p:nvPr>
        </p:nvSpPr>
        <p:spPr/>
        <p:txBody>
          <a:bodyPr/>
          <a:lstStyle/>
          <a:p>
            <a:fld id="{326829A1-67CC-4B5E-AF1E-9267DC8755FD}" type="slidenum">
              <a:rPr lang="en-NZ" smtClean="0"/>
              <a:pPr/>
              <a:t>20</a:t>
            </a:fld>
            <a:endParaRPr lang="en-NZ"/>
          </a:p>
        </p:txBody>
      </p:sp>
      <p:sp>
        <p:nvSpPr>
          <p:cNvPr id="9" name="Title 1">
            <a:extLst>
              <a:ext uri="{FF2B5EF4-FFF2-40B4-BE49-F238E27FC236}">
                <a16:creationId xmlns:a16="http://schemas.microsoft.com/office/drawing/2014/main" id="{C9E10821-FECD-21F5-DF90-1E80F52D47C7}"/>
              </a:ext>
            </a:extLst>
          </p:cNvPr>
          <p:cNvSpPr>
            <a:spLocks noGrp="1"/>
          </p:cNvSpPr>
          <p:nvPr>
            <p:ph type="title"/>
          </p:nvPr>
        </p:nvSpPr>
        <p:spPr>
          <a:xfrm>
            <a:off x="528883" y="365127"/>
            <a:ext cx="8915399" cy="567744"/>
          </a:xfrm>
        </p:spPr>
        <p:txBody>
          <a:bodyPr anchor="t">
            <a:noAutofit/>
          </a:bodyPr>
          <a:lstStyle/>
          <a:p>
            <a:r>
              <a:rPr lang="en-US" sz="2000" dirty="0">
                <a:solidFill>
                  <a:schemeClr val="accent1"/>
                </a:solidFill>
              </a:rPr>
              <a:t>2.3 The economics of community housing </a:t>
            </a:r>
            <a:endParaRPr lang="en-AU" sz="2000" dirty="0">
              <a:solidFill>
                <a:schemeClr val="accent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0" name="Text Placeholder 3">
            <a:extLst>
              <a:ext uri="{FF2B5EF4-FFF2-40B4-BE49-F238E27FC236}">
                <a16:creationId xmlns:a16="http://schemas.microsoft.com/office/drawing/2014/main" id="{BA77EF6D-794F-0CBE-FF61-27A3BF479F29}"/>
              </a:ext>
            </a:extLst>
          </p:cNvPr>
          <p:cNvSpPr txBox="1">
            <a:spLocks/>
          </p:cNvSpPr>
          <p:nvPr/>
        </p:nvSpPr>
        <p:spPr>
          <a:xfrm>
            <a:off x="529696" y="932873"/>
            <a:ext cx="4247011" cy="5423484"/>
          </a:xfrm>
          <a:prstGeom prst="rect">
            <a:avLst/>
          </a:prstGeom>
        </p:spPr>
        <p:txBody>
          <a:bodyPr>
            <a:noAutofit/>
          </a:bodyPr>
          <a:lstStyle>
            <a:lvl1pPr marL="0" indent="0" algn="l" defTabSz="914423" rtl="0" eaLnBrk="1" latinLnBrk="0" hangingPunct="1">
              <a:lnSpc>
                <a:spcPct val="90000"/>
              </a:lnSpc>
              <a:spcBef>
                <a:spcPts val="1000"/>
              </a:spcBef>
              <a:buFont typeface="Arial" panose="020B0604020202020204" pitchFamily="34" charset="0"/>
              <a:buNone/>
              <a:tabLst/>
              <a:defRPr sz="2400" kern="1200">
                <a:solidFill>
                  <a:schemeClr val="tx1"/>
                </a:solidFill>
                <a:latin typeface="+mn-lt"/>
                <a:ea typeface="+mn-ea"/>
                <a:cs typeface="+mn-cs"/>
              </a:defRPr>
            </a:lvl1pPr>
            <a:lvl2pPr marL="342908" indent="-342908" algn="l" defTabSz="914423" rtl="0" eaLnBrk="1" latinLnBrk="0" hangingPunct="1">
              <a:lnSpc>
                <a:spcPct val="90000"/>
              </a:lnSpc>
              <a:spcBef>
                <a:spcPts val="500"/>
              </a:spcBef>
              <a:buClr>
                <a:schemeClr val="accent1"/>
              </a:buClr>
              <a:buFont typeface="Arial" panose="020B0604020202020204" pitchFamily="34" charset="0"/>
              <a:buChar char="•"/>
              <a:tabLst/>
              <a:defRPr sz="2400" kern="1200">
                <a:solidFill>
                  <a:schemeClr val="tx1"/>
                </a:solidFill>
                <a:latin typeface="+mn-lt"/>
                <a:ea typeface="+mn-ea"/>
                <a:cs typeface="+mn-cs"/>
              </a:defRPr>
            </a:lvl2pPr>
            <a:lvl3pPr marL="0" indent="0" algn="l" defTabSz="914423" rtl="0" eaLnBrk="1" latinLnBrk="0" hangingPunct="1">
              <a:lnSpc>
                <a:spcPct val="90000"/>
              </a:lnSpc>
              <a:spcBef>
                <a:spcPts val="500"/>
              </a:spcBef>
              <a:buFont typeface="Arial" panose="020B0604020202020204" pitchFamily="34" charset="0"/>
              <a:buNone/>
              <a:tabLst/>
              <a:defRPr sz="2800" b="1" kern="1200">
                <a:solidFill>
                  <a:schemeClr val="accent1"/>
                </a:solidFill>
                <a:latin typeface="+mn-lt"/>
                <a:ea typeface="+mn-ea"/>
                <a:cs typeface="+mn-cs"/>
              </a:defRPr>
            </a:lvl3pPr>
            <a:lvl4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solidFill>
                <a:latin typeface="+mn-lt"/>
                <a:ea typeface="+mn-ea"/>
                <a:cs typeface="+mn-cs"/>
              </a:defRPr>
            </a:lvl4pPr>
            <a:lvl5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lumMod val="50000"/>
                    <a:lumOff val="50000"/>
                  </a:schemeClr>
                </a:solidFill>
                <a:latin typeface="+mn-lt"/>
                <a:ea typeface="+mn-ea"/>
                <a:cs typeface="+mn-cs"/>
              </a:defRPr>
            </a:lvl5pPr>
            <a:lvl6pPr marL="2514663"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74"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86"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97"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defTabSz="914400">
              <a:lnSpc>
                <a:spcPct val="100000"/>
              </a:lnSpc>
              <a:spcBef>
                <a:spcPts val="600"/>
              </a:spcBef>
            </a:pPr>
            <a:r>
              <a:rPr lang="en-AU" sz="1200" b="1">
                <a:solidFill>
                  <a:schemeClr val="accent2"/>
                </a:solidFill>
              </a:rPr>
              <a:t>Social housing ‘subsidy gap’</a:t>
            </a:r>
          </a:p>
          <a:p>
            <a:pPr>
              <a:lnSpc>
                <a:spcPct val="100000"/>
              </a:lnSpc>
              <a:spcBef>
                <a:spcPts val="600"/>
              </a:spcBef>
            </a:pPr>
            <a:r>
              <a:rPr lang="en-AU" sz="1000">
                <a:latin typeface="Segoe UI" panose="020B0502040204020203" pitchFamily="34" charset="0"/>
                <a:cs typeface="Times New Roman" panose="02020603050405020304" pitchFamily="18" charset="0"/>
              </a:rPr>
              <a:t>CHAs must be registered by the Victorian Housing Registrar to be eligible for Victorian Government grant funding or financing. Accessing government funding and/or financing is essential for CHAs as research indicates that supply of social housing is dependent on some form of government subsidy. This subsidy is required to cover the difference (the social housing ‘subsidy gap’) between what it costs to supply, build, maintain and manage social housing and the amount low-income tenants (those using Commonwealth Rent Assistance and other government entitlements) can afford to pay. </a:t>
            </a:r>
          </a:p>
          <a:p>
            <a:pPr>
              <a:lnSpc>
                <a:spcPct val="100000"/>
              </a:lnSpc>
              <a:spcBef>
                <a:spcPts val="600"/>
              </a:spcBef>
            </a:pPr>
            <a:r>
              <a:rPr lang="en-AU" sz="1000">
                <a:latin typeface="Segoe UI" panose="020B0502040204020203" pitchFamily="34" charset="0"/>
                <a:cs typeface="Times New Roman" panose="02020603050405020304" pitchFamily="18" charset="0"/>
              </a:rPr>
              <a:t>Across Australia on average each social housing dwelling needed around $13,000 each year as a government subsidy to address this funding gap. However, the gap increases in capital cities, with the social housing funding gap in Melbourne (mostly) ranging between $15,000 to $25,000 per dwelling.</a:t>
            </a:r>
            <a:r>
              <a:rPr lang="en-AU" sz="1000" baseline="30000">
                <a:latin typeface="Segoe UI" panose="020B0502040204020203" pitchFamily="34" charset="0"/>
                <a:cs typeface="Times New Roman" panose="02020603050405020304" pitchFamily="18" charset="0"/>
              </a:rPr>
              <a:t>1</a:t>
            </a:r>
            <a:endParaRPr lang="en-AU" sz="1000">
              <a:latin typeface="Segoe UI" panose="020B0502040204020203" pitchFamily="34" charset="0"/>
              <a:cs typeface="Times New Roman" panose="02020603050405020304" pitchFamily="18" charset="0"/>
            </a:endParaRPr>
          </a:p>
        </p:txBody>
      </p:sp>
      <p:sp>
        <p:nvSpPr>
          <p:cNvPr id="11" name="Text Placeholder 4">
            <a:extLst>
              <a:ext uri="{FF2B5EF4-FFF2-40B4-BE49-F238E27FC236}">
                <a16:creationId xmlns:a16="http://schemas.microsoft.com/office/drawing/2014/main" id="{795B78B1-0F47-45B9-014C-A52C24B57C78}"/>
              </a:ext>
            </a:extLst>
          </p:cNvPr>
          <p:cNvSpPr txBox="1">
            <a:spLocks/>
          </p:cNvSpPr>
          <p:nvPr/>
        </p:nvSpPr>
        <p:spPr>
          <a:xfrm>
            <a:off x="5197268" y="932872"/>
            <a:ext cx="4247011" cy="5423483"/>
          </a:xfrm>
          <a:prstGeom prst="rect">
            <a:avLst/>
          </a:prstGeom>
        </p:spPr>
        <p:txBody>
          <a:bodyPr vert="horz" lIns="91440" tIns="45720" rIns="91440" bIns="45720" rtlCol="0">
            <a:noAutofit/>
          </a:bodyPr>
          <a:lstStyle>
            <a:lvl1pPr marL="0" indent="0" algn="l" defTabSz="914423" rtl="0" eaLnBrk="1" latinLnBrk="0" hangingPunct="1">
              <a:lnSpc>
                <a:spcPct val="90000"/>
              </a:lnSpc>
              <a:spcBef>
                <a:spcPts val="1000"/>
              </a:spcBef>
              <a:buFont typeface="Arial" panose="020B0604020202020204" pitchFamily="34" charset="0"/>
              <a:buNone/>
              <a:tabLst/>
              <a:defRPr sz="2400" kern="1200">
                <a:solidFill>
                  <a:schemeClr val="tx1"/>
                </a:solidFill>
                <a:latin typeface="+mn-lt"/>
                <a:ea typeface="+mn-ea"/>
                <a:cs typeface="+mn-cs"/>
              </a:defRPr>
            </a:lvl1pPr>
            <a:lvl2pPr marL="342908" indent="-342908" algn="l" defTabSz="914423" rtl="0" eaLnBrk="1" latinLnBrk="0" hangingPunct="1">
              <a:lnSpc>
                <a:spcPct val="90000"/>
              </a:lnSpc>
              <a:spcBef>
                <a:spcPts val="500"/>
              </a:spcBef>
              <a:buClr>
                <a:schemeClr val="accent1"/>
              </a:buClr>
              <a:buFont typeface="Arial" panose="020B0604020202020204" pitchFamily="34" charset="0"/>
              <a:buChar char="•"/>
              <a:tabLst/>
              <a:defRPr sz="2400" kern="1200">
                <a:solidFill>
                  <a:schemeClr val="tx1"/>
                </a:solidFill>
                <a:latin typeface="+mn-lt"/>
                <a:ea typeface="+mn-ea"/>
                <a:cs typeface="+mn-cs"/>
              </a:defRPr>
            </a:lvl2pPr>
            <a:lvl3pPr marL="0" indent="0" algn="l" defTabSz="914423" rtl="0" eaLnBrk="1" latinLnBrk="0" hangingPunct="1">
              <a:lnSpc>
                <a:spcPct val="90000"/>
              </a:lnSpc>
              <a:spcBef>
                <a:spcPts val="500"/>
              </a:spcBef>
              <a:buFont typeface="Arial" panose="020B0604020202020204" pitchFamily="34" charset="0"/>
              <a:buNone/>
              <a:tabLst/>
              <a:defRPr sz="2800" b="1" kern="1200">
                <a:solidFill>
                  <a:schemeClr val="accent1"/>
                </a:solidFill>
                <a:latin typeface="+mn-lt"/>
                <a:ea typeface="+mn-ea"/>
                <a:cs typeface="+mn-cs"/>
              </a:defRPr>
            </a:lvl3pPr>
            <a:lvl4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solidFill>
                <a:latin typeface="+mn-lt"/>
                <a:ea typeface="+mn-ea"/>
                <a:cs typeface="+mn-cs"/>
              </a:defRPr>
            </a:lvl4pPr>
            <a:lvl5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lumMod val="50000"/>
                    <a:lumOff val="50000"/>
                  </a:schemeClr>
                </a:solidFill>
                <a:latin typeface="+mn-lt"/>
                <a:ea typeface="+mn-ea"/>
                <a:cs typeface="+mn-cs"/>
              </a:defRPr>
            </a:lvl5pPr>
            <a:lvl6pPr marL="2514663"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74"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86"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97"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defTabSz="914400">
              <a:lnSpc>
                <a:spcPct val="100000"/>
              </a:lnSpc>
              <a:spcBef>
                <a:spcPts val="600"/>
              </a:spcBef>
            </a:pPr>
            <a:r>
              <a:rPr lang="en-AU" sz="1200" b="1">
                <a:solidFill>
                  <a:schemeClr val="accent2"/>
                </a:solidFill>
              </a:rPr>
              <a:t>Leveraging CHA co-contributions to grow social housing </a:t>
            </a:r>
          </a:p>
          <a:p>
            <a:pPr>
              <a:lnSpc>
                <a:spcPct val="100000"/>
              </a:lnSpc>
              <a:spcBef>
                <a:spcPts val="600"/>
              </a:spcBef>
            </a:pPr>
            <a:r>
              <a:rPr lang="en-AU" sz="1000">
                <a:effectLst/>
                <a:latin typeface="Segoe UI" panose="020B0502040204020203" pitchFamily="34" charset="0"/>
                <a:ea typeface="Segoe UI" panose="020B0502040204020203" pitchFamily="34" charset="0"/>
                <a:cs typeface="Times New Roman" panose="02020603050405020304" pitchFamily="18" charset="0"/>
              </a:rPr>
              <a:t>The sector’s use of debt to finance new </a:t>
            </a:r>
            <a:r>
              <a:rPr lang="en-AU" sz="1000">
                <a:latin typeface="Segoe UI" panose="020B0502040204020203" pitchFamily="34" charset="0"/>
                <a:ea typeface="Segoe UI" panose="020B0502040204020203" pitchFamily="34" charset="0"/>
                <a:cs typeface="Times New Roman" panose="02020603050405020304" pitchFamily="18" charset="0"/>
              </a:rPr>
              <a:t>social housing developments is a relatively new feature. Traditionally, CHAs were solely reliant on capital grant schemes or the transfer of government housing units from government. However, this changed in 2007/08 when the Victoria state budget </a:t>
            </a:r>
            <a:r>
              <a:rPr lang="en-AU" sz="1000">
                <a:effectLst/>
                <a:latin typeface="Segoe UI" panose="020B0502040204020203" pitchFamily="34" charset="0"/>
                <a:ea typeface="Segoe UI" panose="020B0502040204020203" pitchFamily="34" charset="0"/>
                <a:cs typeface="Times New Roman" panose="02020603050405020304" pitchFamily="18" charset="0"/>
              </a:rPr>
              <a:t>committed $500 million over 4 years to expand the supply of community and public housing, including $300 million for the construction of around 1600 social housing properties to be built, owned and managed by community housing agencies (CHAs); </a:t>
            </a:r>
            <a:r>
              <a:rPr lang="en-US" sz="1000">
                <a:ea typeface="Segoe UI" panose="020B0502040204020203" pitchFamily="34" charset="0"/>
                <a:cs typeface="Times New Roman" panose="02020603050405020304" pitchFamily="18" charset="0"/>
              </a:rPr>
              <a:t>and the transfer of 575 properties from the Director of Housing to eight registered CHAs in 2008. </a:t>
            </a:r>
          </a:p>
          <a:p>
            <a:pPr>
              <a:lnSpc>
                <a:spcPct val="100000"/>
              </a:lnSpc>
              <a:spcBef>
                <a:spcPts val="600"/>
              </a:spcBef>
            </a:pPr>
            <a:r>
              <a:rPr lang="en-AU" sz="1000">
                <a:effectLst/>
                <a:latin typeface="Segoe UI" panose="020B0502040204020203" pitchFamily="34" charset="0"/>
                <a:ea typeface="Segoe UI" panose="020B0502040204020203" pitchFamily="34" charset="0"/>
                <a:cs typeface="Times New Roman" panose="02020603050405020304" pitchFamily="18" charset="0"/>
              </a:rPr>
              <a:t>To receive funding under the state’s 2007-08 initiative, CHAs had to contribute at least 25 per cent of total project costs, generally sourcing 20 per cent of contribution from commercial lenders. </a:t>
            </a:r>
            <a:r>
              <a:rPr lang="en-US" sz="1000">
                <a:effectLst/>
                <a:ea typeface="Segoe UI" panose="020B0502040204020203" pitchFamily="34" charset="0"/>
                <a:cs typeface="Times New Roman" panose="02020603050405020304" pitchFamily="18" charset="0"/>
              </a:rPr>
              <a:t>This </a:t>
            </a:r>
            <a:r>
              <a:rPr lang="en-US" sz="1000">
                <a:ea typeface="Segoe UI" panose="020B0502040204020203" pitchFamily="34" charset="0"/>
                <a:cs typeface="Times New Roman" panose="02020603050405020304" pitchFamily="18" charset="0"/>
              </a:rPr>
              <a:t>requirement, </a:t>
            </a:r>
            <a:r>
              <a:rPr lang="en-US" sz="1000">
                <a:effectLst/>
                <a:ea typeface="Segoe UI" panose="020B0502040204020203" pitchFamily="34" charset="0"/>
                <a:cs typeface="Times New Roman" panose="02020603050405020304" pitchFamily="18" charset="0"/>
              </a:rPr>
              <a:t>combined with concurrent Commonwealth programs (</a:t>
            </a:r>
            <a:r>
              <a:rPr lang="en-US" sz="1000">
                <a:ea typeface="Segoe UI" panose="020B0502040204020203" pitchFamily="34" charset="0"/>
                <a:cs typeface="Times New Roman" panose="02020603050405020304" pitchFamily="18" charset="0"/>
              </a:rPr>
              <a:t>especially the</a:t>
            </a:r>
            <a:r>
              <a:rPr lang="en-US" sz="1000">
                <a:effectLst/>
                <a:ea typeface="Segoe UI" panose="020B0502040204020203" pitchFamily="34" charset="0"/>
                <a:cs typeface="Times New Roman" panose="02020603050405020304" pitchFamily="18" charset="0"/>
              </a:rPr>
              <a:t> </a:t>
            </a:r>
            <a:r>
              <a:rPr lang="en-US" sz="1000" i="1">
                <a:effectLst/>
                <a:ea typeface="Segoe UI" panose="020B0502040204020203" pitchFamily="34" charset="0"/>
                <a:cs typeface="Times New Roman" panose="02020603050405020304" pitchFamily="18" charset="0"/>
              </a:rPr>
              <a:t>Nation Building – Social Housing </a:t>
            </a:r>
            <a:r>
              <a:rPr lang="en-US" sz="1000">
                <a:effectLst/>
                <a:ea typeface="Segoe UI" panose="020B0502040204020203" pitchFamily="34" charset="0"/>
                <a:cs typeface="Times New Roman" panose="02020603050405020304" pitchFamily="18" charset="0"/>
              </a:rPr>
              <a:t>Initiative) that also required co-contributions, significantly increased the level of debt in the sector for the first time.</a:t>
            </a:r>
            <a:r>
              <a:rPr lang="en-AU" sz="1000">
                <a:effectLst/>
                <a:latin typeface="Segoe UI" panose="020B0502040204020203" pitchFamily="34" charset="0"/>
                <a:ea typeface="Segoe UI" panose="020B0502040204020203" pitchFamily="34" charset="0"/>
                <a:cs typeface="Times New Roman" panose="02020603050405020304" pitchFamily="18" charset="0"/>
              </a:rPr>
              <a:t> The National Rental Affordability Scheme (NRAS 2008-14) provided further recurrent subsidy which allowed CHAs to support more commercial debt. </a:t>
            </a:r>
          </a:p>
          <a:p>
            <a:pPr>
              <a:lnSpc>
                <a:spcPct val="100000"/>
              </a:lnSpc>
              <a:spcBef>
                <a:spcPts val="600"/>
              </a:spcBef>
            </a:pPr>
            <a:r>
              <a:rPr lang="en-AU" sz="1000">
                <a:effectLst/>
                <a:latin typeface="Segoe UI" panose="020B0502040204020203" pitchFamily="34" charset="0"/>
                <a:ea typeface="Segoe UI" panose="020B0502040204020203" pitchFamily="34" charset="0"/>
                <a:cs typeface="Times New Roman" panose="02020603050405020304" pitchFamily="18" charset="0"/>
              </a:rPr>
              <a:t>Therefore, the level of interest-bearing debt held by the sector increased substantially from the late 2000s, reaching in excess of $300 million by the middle of the 2010s and now (FY2021-22) totals over $1.1 billion.</a:t>
            </a:r>
            <a:r>
              <a:rPr lang="en-AU" sz="1000" baseline="30000">
                <a:effectLst/>
                <a:latin typeface="Segoe UI" panose="020B0502040204020203" pitchFamily="34" charset="0"/>
                <a:ea typeface="Segoe UI" panose="020B0502040204020203" pitchFamily="34" charset="0"/>
                <a:cs typeface="Times New Roman" panose="02020603050405020304" pitchFamily="18" charset="0"/>
              </a:rPr>
              <a:t>2 &amp; 3</a:t>
            </a:r>
            <a:r>
              <a:rPr lang="en-AU" sz="1000">
                <a:effectLst/>
                <a:latin typeface="Segoe UI" panose="020B0502040204020203" pitchFamily="34" charset="0"/>
                <a:ea typeface="Segoe UI" panose="020B0502040204020203" pitchFamily="34" charset="0"/>
                <a:cs typeface="Times New Roman" panose="02020603050405020304" pitchFamily="18" charset="0"/>
              </a:rPr>
              <a:t> </a:t>
            </a:r>
          </a:p>
          <a:p>
            <a:pPr>
              <a:lnSpc>
                <a:spcPct val="100000"/>
              </a:lnSpc>
              <a:spcBef>
                <a:spcPts val="600"/>
              </a:spcBef>
            </a:pPr>
            <a:r>
              <a:rPr lang="en-AU" sz="1000">
                <a:ea typeface="Segoe UI" panose="020B0502040204020203" pitchFamily="34" charset="0"/>
                <a:cs typeface="Times New Roman" panose="02020603050405020304" pitchFamily="18" charset="0"/>
              </a:rPr>
              <a:t>Over the last decade, the Victorian Auditor-General’s Office (VAGO) investigated social or public housing three times. </a:t>
            </a:r>
            <a:r>
              <a:rPr lang="en-AU" sz="1000">
                <a:effectLst/>
                <a:ea typeface="Segoe UI" panose="020B0502040204020203" pitchFamily="34" charset="0"/>
                <a:cs typeface="Times New Roman" panose="02020603050405020304" pitchFamily="18" charset="0"/>
              </a:rPr>
              <a:t>Its 2010 report examined the two previously mentioned programs and determined these actions were successful as more than 1700 new properties were delivered by June 2013. </a:t>
            </a:r>
            <a:r>
              <a:rPr lang="en-US" sz="1000">
                <a:latin typeface="Segoe UI" panose="020B0502040204020203" pitchFamily="34" charset="0"/>
                <a:ea typeface="Segoe UI" panose="020B0502040204020203" pitchFamily="34" charset="0"/>
                <a:cs typeface="Times New Roman" panose="02020603050405020304" pitchFamily="18" charset="0"/>
              </a:rPr>
              <a:t>But did </a:t>
            </a:r>
            <a:r>
              <a:rPr lang="en-US" sz="1000">
                <a:effectLst/>
                <a:ea typeface="Segoe UI" panose="020B0502040204020203" pitchFamily="34" charset="0"/>
                <a:cs typeface="Times New Roman" panose="02020603050405020304" pitchFamily="18" charset="0"/>
              </a:rPr>
              <a:t>recommend </a:t>
            </a:r>
            <a:r>
              <a:rPr lang="en-US" sz="1000" i="1">
                <a:effectLst/>
                <a:ea typeface="Segoe UI" panose="020B0502040204020203" pitchFamily="34" charset="0"/>
                <a:cs typeface="Times New Roman" panose="02020603050405020304" pitchFamily="18" charset="0"/>
              </a:rPr>
              <a:t>future financial co-contribution targets be based on rigorous analysis </a:t>
            </a:r>
            <a:r>
              <a:rPr lang="en-US" sz="1000">
                <a:effectLst/>
                <a:ea typeface="Segoe UI" panose="020B0502040204020203" pitchFamily="34" charset="0"/>
                <a:cs typeface="Times New Roman" panose="02020603050405020304" pitchFamily="18" charset="0"/>
              </a:rPr>
              <a:t>to determine financial viability of Housing Associations sourcing these funds. </a:t>
            </a:r>
          </a:p>
        </p:txBody>
      </p:sp>
      <p:sp>
        <p:nvSpPr>
          <p:cNvPr id="2" name="TextBox 1">
            <a:extLst>
              <a:ext uri="{FF2B5EF4-FFF2-40B4-BE49-F238E27FC236}">
                <a16:creationId xmlns:a16="http://schemas.microsoft.com/office/drawing/2014/main" id="{41CDDE90-196D-B272-6C74-2F5E21982F9E}"/>
              </a:ext>
            </a:extLst>
          </p:cNvPr>
          <p:cNvSpPr txBox="1"/>
          <p:nvPr/>
        </p:nvSpPr>
        <p:spPr>
          <a:xfrm>
            <a:off x="671186" y="3650337"/>
            <a:ext cx="3962400" cy="1315938"/>
          </a:xfrm>
          <a:prstGeom prst="rect">
            <a:avLst/>
          </a:prstGeom>
          <a:noFill/>
        </p:spPr>
        <p:txBody>
          <a:bodyPr wrap="square">
            <a:spAutoFit/>
          </a:bodyPr>
          <a:lstStyle/>
          <a:p>
            <a:pPr>
              <a:lnSpc>
                <a:spcPct val="115000"/>
              </a:lnSpc>
              <a:spcBef>
                <a:spcPts val="600"/>
              </a:spcBef>
            </a:pPr>
            <a:r>
              <a:rPr lang="en-US" sz="1000">
                <a:solidFill>
                  <a:schemeClr val="accent1"/>
                </a:solidFill>
              </a:rPr>
              <a:t>“The challenge for registered housing agencies arises in part from the ‘funding gap’, being the gap between rent revenues received and the cost of building, maintaining, and managing social housing. As such, registered agencies are often dependent on ad-hoc government grants and other funding. This does not reflect on the efficiency of these </a:t>
            </a:r>
            <a:r>
              <a:rPr lang="en-AU" sz="1000">
                <a:solidFill>
                  <a:schemeClr val="accent1"/>
                </a:solidFill>
              </a:rPr>
              <a:t>organisations</a:t>
            </a:r>
            <a:r>
              <a:rPr lang="en-US" sz="1000">
                <a:solidFill>
                  <a:schemeClr val="accent1"/>
                </a:solidFill>
              </a:rPr>
              <a:t> but rather the structural constraints under which they operate.” - Government stakeholder</a:t>
            </a:r>
            <a:endParaRPr lang="en-AU" sz="1000" b="1" i="1">
              <a:solidFill>
                <a:schemeClr val="accent1"/>
              </a:solidFill>
              <a:effectLst/>
              <a:latin typeface="Segoe UI" panose="020B0502040204020203" pitchFamily="34" charset="0"/>
              <a:ea typeface="Segoe UI" panose="020B0502040204020203"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7525BD6C-5E61-9B6F-2BD0-F613FA8654DA}"/>
              </a:ext>
            </a:extLst>
          </p:cNvPr>
          <p:cNvSpPr txBox="1"/>
          <p:nvPr/>
        </p:nvSpPr>
        <p:spPr>
          <a:xfrm>
            <a:off x="5212307" y="5922219"/>
            <a:ext cx="3968087" cy="630942"/>
          </a:xfrm>
          <a:prstGeom prst="rect">
            <a:avLst/>
          </a:prstGeom>
          <a:noFill/>
        </p:spPr>
        <p:txBody>
          <a:bodyPr wrap="square" rtlCol="0">
            <a:spAutoFit/>
          </a:bodyPr>
          <a:lstStyle/>
          <a:p>
            <a:pPr>
              <a:spcBef>
                <a:spcPts val="600"/>
              </a:spcBef>
            </a:pPr>
            <a:r>
              <a:rPr lang="en-US" sz="700" b="0" i="0" baseline="30000">
                <a:solidFill>
                  <a:srgbClr val="000000"/>
                </a:solidFill>
                <a:effectLst/>
              </a:rPr>
              <a:t>1 </a:t>
            </a:r>
            <a:r>
              <a:rPr lang="en-US" sz="700" b="0" i="0">
                <a:solidFill>
                  <a:srgbClr val="000000"/>
                </a:solidFill>
                <a:effectLst/>
              </a:rPr>
              <a:t>Lawson, J., Pawson, H., Troy, L., van den </a:t>
            </a:r>
            <a:r>
              <a:rPr lang="en-US" sz="700" b="0" i="0" err="1">
                <a:solidFill>
                  <a:srgbClr val="000000"/>
                </a:solidFill>
                <a:effectLst/>
              </a:rPr>
              <a:t>Nouwelant</a:t>
            </a:r>
            <a:r>
              <a:rPr lang="en-US" sz="700" b="0" i="0">
                <a:solidFill>
                  <a:srgbClr val="000000"/>
                </a:solidFill>
                <a:effectLst/>
              </a:rPr>
              <a:t>, R. and Hamilton, C. (2018) </a:t>
            </a:r>
            <a:r>
              <a:rPr lang="en-US" sz="700" b="0" i="1">
                <a:solidFill>
                  <a:srgbClr val="000000"/>
                </a:solidFill>
                <a:effectLst/>
              </a:rPr>
              <a:t>Social housing as infrastructure: an investment pathway</a:t>
            </a:r>
            <a:r>
              <a:rPr lang="en-US" sz="700" b="0" i="0">
                <a:solidFill>
                  <a:srgbClr val="000000"/>
                </a:solidFill>
                <a:effectLst/>
              </a:rPr>
              <a:t>, Australian Housing and Urban Research Institute Final </a:t>
            </a:r>
            <a:r>
              <a:rPr lang="en-US" sz="700">
                <a:solidFill>
                  <a:srgbClr val="000000"/>
                </a:solidFill>
              </a:rPr>
              <a:t>Report No. 306</a:t>
            </a:r>
            <a:br>
              <a:rPr lang="en-US" sz="700">
                <a:solidFill>
                  <a:srgbClr val="000000"/>
                </a:solidFill>
              </a:rPr>
            </a:br>
            <a:r>
              <a:rPr lang="en-US" sz="700" baseline="30000">
                <a:solidFill>
                  <a:srgbClr val="000000"/>
                </a:solidFill>
              </a:rPr>
              <a:t>2 </a:t>
            </a:r>
            <a:r>
              <a:rPr lang="en-US" sz="700">
                <a:solidFill>
                  <a:srgbClr val="000000"/>
                </a:solidFill>
              </a:rPr>
              <a:t>Housing Registrar (2016) </a:t>
            </a:r>
            <a:r>
              <a:rPr lang="en-US" sz="700" i="1">
                <a:solidFill>
                  <a:srgbClr val="000000"/>
                </a:solidFill>
              </a:rPr>
              <a:t>Housing Registrar Report 2015-16</a:t>
            </a:r>
            <a:r>
              <a:rPr lang="en-US" sz="700">
                <a:solidFill>
                  <a:srgbClr val="000000"/>
                </a:solidFill>
              </a:rPr>
              <a:t>. Retrieved from </a:t>
            </a:r>
            <a:r>
              <a:rPr lang="en-US" sz="700">
                <a:solidFill>
                  <a:srgbClr val="000000"/>
                </a:solidFill>
                <a:hlinkClick r:id="rId2"/>
              </a:rPr>
              <a:t>link</a:t>
            </a:r>
            <a:br>
              <a:rPr lang="en-US" sz="700">
                <a:solidFill>
                  <a:srgbClr val="000000"/>
                </a:solidFill>
              </a:rPr>
            </a:br>
            <a:r>
              <a:rPr lang="en-US" sz="700" baseline="30000">
                <a:solidFill>
                  <a:srgbClr val="000000"/>
                </a:solidFill>
              </a:rPr>
              <a:t>3 </a:t>
            </a:r>
            <a:r>
              <a:rPr lang="en-US" sz="700">
                <a:solidFill>
                  <a:srgbClr val="000000"/>
                </a:solidFill>
              </a:rPr>
              <a:t>Housing Registrar (2022) </a:t>
            </a:r>
            <a:r>
              <a:rPr lang="en-US" sz="700" i="1">
                <a:solidFill>
                  <a:srgbClr val="000000"/>
                </a:solidFill>
              </a:rPr>
              <a:t>Financial Performance</a:t>
            </a:r>
            <a:r>
              <a:rPr lang="en-US" sz="700">
                <a:solidFill>
                  <a:srgbClr val="000000"/>
                </a:solidFill>
              </a:rPr>
              <a:t>. Retrieved from </a:t>
            </a:r>
            <a:r>
              <a:rPr lang="en-US" sz="700">
                <a:solidFill>
                  <a:srgbClr val="000000"/>
                </a:solidFill>
                <a:hlinkClick r:id="rId3"/>
              </a:rPr>
              <a:t>link</a:t>
            </a:r>
            <a:endParaRPr lang="en-US" sz="700">
              <a:solidFill>
                <a:srgbClr val="000000"/>
              </a:solidFill>
            </a:endParaRPr>
          </a:p>
        </p:txBody>
      </p:sp>
    </p:spTree>
    <p:extLst>
      <p:ext uri="{BB962C8B-B14F-4D97-AF65-F5344CB8AC3E}">
        <p14:creationId xmlns:p14="http://schemas.microsoft.com/office/powerpoint/2010/main" val="30913783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B9E79C4C-8AA5-4321-AFEC-170EF7B9D0ED}"/>
              </a:ext>
            </a:extLst>
          </p:cNvPr>
          <p:cNvSpPr>
            <a:spLocks noGrp="1"/>
          </p:cNvSpPr>
          <p:nvPr>
            <p:ph type="ftr" sz="quarter" idx="10"/>
          </p:nvPr>
        </p:nvSpPr>
        <p:spPr/>
        <p:txBody>
          <a:bodyPr/>
          <a:lstStyle/>
          <a:p>
            <a:r>
              <a:rPr lang="en-NZ"/>
              <a:t>www.think</a:t>
            </a:r>
            <a:r>
              <a:rPr lang="en-NZ">
                <a:solidFill>
                  <a:schemeClr val="accent1"/>
                </a:solidFill>
              </a:rPr>
              <a:t>Sapere</a:t>
            </a:r>
            <a:r>
              <a:rPr lang="en-NZ"/>
              <a:t>.com</a:t>
            </a:r>
          </a:p>
        </p:txBody>
      </p:sp>
      <p:sp>
        <p:nvSpPr>
          <p:cNvPr id="5" name="Slide Number Placeholder 4">
            <a:extLst>
              <a:ext uri="{FF2B5EF4-FFF2-40B4-BE49-F238E27FC236}">
                <a16:creationId xmlns:a16="http://schemas.microsoft.com/office/drawing/2014/main" id="{241B7D97-9A84-AA1C-D2B6-B0C19A6789BB}"/>
              </a:ext>
            </a:extLst>
          </p:cNvPr>
          <p:cNvSpPr>
            <a:spLocks noGrp="1"/>
          </p:cNvSpPr>
          <p:nvPr>
            <p:ph type="sldNum" sz="quarter" idx="11"/>
          </p:nvPr>
        </p:nvSpPr>
        <p:spPr/>
        <p:txBody>
          <a:bodyPr/>
          <a:lstStyle/>
          <a:p>
            <a:fld id="{326829A1-67CC-4B5E-AF1E-9267DC8755FD}" type="slidenum">
              <a:rPr lang="en-NZ" smtClean="0"/>
              <a:pPr/>
              <a:t>21</a:t>
            </a:fld>
            <a:endParaRPr lang="en-NZ"/>
          </a:p>
        </p:txBody>
      </p:sp>
      <p:sp>
        <p:nvSpPr>
          <p:cNvPr id="7" name="Text Placeholder 6">
            <a:extLst>
              <a:ext uri="{FF2B5EF4-FFF2-40B4-BE49-F238E27FC236}">
                <a16:creationId xmlns:a16="http://schemas.microsoft.com/office/drawing/2014/main" id="{AC82B4D7-5B43-7691-7D33-FDC96F4B0B4B}"/>
              </a:ext>
            </a:extLst>
          </p:cNvPr>
          <p:cNvSpPr>
            <a:spLocks noGrp="1"/>
          </p:cNvSpPr>
          <p:nvPr>
            <p:ph type="body" sz="quarter" idx="12"/>
          </p:nvPr>
        </p:nvSpPr>
        <p:spPr>
          <a:xfrm>
            <a:off x="529740" y="1070698"/>
            <a:ext cx="8915400" cy="365125"/>
          </a:xfrm>
        </p:spPr>
        <p:txBody>
          <a:bodyPr>
            <a:normAutofit fontScale="25000" lnSpcReduction="20000"/>
          </a:bodyPr>
          <a:lstStyle/>
          <a:p>
            <a:r>
              <a:rPr lang="en-AU" sz="4000"/>
              <a:t>Given the ‘subsidy gap’, governments’ role in social housing is extensive. In Victoria, government have three broad roles.</a:t>
            </a:r>
            <a:r>
              <a:rPr lang="en-AU" sz="5600">
                <a:solidFill>
                  <a:schemeClr val="bg1"/>
                </a:solidFill>
              </a:rPr>
              <a:t>es </a:t>
            </a:r>
            <a:r>
              <a:rPr lang="en-AU" sz="2400">
                <a:solidFill>
                  <a:schemeClr val="bg1"/>
                </a:solidFill>
              </a:rPr>
              <a:t>the social housing sector through the Housing Registrar. </a:t>
            </a:r>
            <a:r>
              <a:rPr lang="en-US" sz="2400">
                <a:solidFill>
                  <a:schemeClr val="bg1"/>
                </a:solidFill>
              </a:rPr>
              <a:t>The Registrar’s role includes monitoring compliance by housing agencies with performance standards; which are a set of operating rules designed to assure they are well governed, well managed, and financially viable. There are seven standards covering agency governance, agency management, probity, financial viability, tenancy management, housing management and maintenance, and risk management. The Registrar also monitors the sector’s performance overall and, through regulation, aims to contribute to its capacity to increase the supply of affordable social housing</a:t>
            </a:r>
            <a:endParaRPr lang="en-AU"/>
          </a:p>
          <a:p>
            <a:endParaRPr lang="en-AU"/>
          </a:p>
        </p:txBody>
      </p:sp>
      <p:sp>
        <p:nvSpPr>
          <p:cNvPr id="20" name="TextBox 19">
            <a:extLst>
              <a:ext uri="{FF2B5EF4-FFF2-40B4-BE49-F238E27FC236}">
                <a16:creationId xmlns:a16="http://schemas.microsoft.com/office/drawing/2014/main" id="{7318642E-C9F1-BAC0-1602-C07CBDCE6F81}"/>
              </a:ext>
            </a:extLst>
          </p:cNvPr>
          <p:cNvSpPr txBox="1"/>
          <p:nvPr/>
        </p:nvSpPr>
        <p:spPr>
          <a:xfrm>
            <a:off x="528881" y="674490"/>
            <a:ext cx="9200335" cy="276999"/>
          </a:xfrm>
          <a:prstGeom prst="rect">
            <a:avLst/>
          </a:prstGeom>
          <a:noFill/>
        </p:spPr>
        <p:txBody>
          <a:bodyPr wrap="square">
            <a:spAutoFit/>
          </a:bodyPr>
          <a:lstStyle/>
          <a:p>
            <a:r>
              <a:rPr lang="en-AU" sz="1200" b="1">
                <a:solidFill>
                  <a:schemeClr val="accent2"/>
                </a:solidFill>
                <a:latin typeface="Segoe UI" panose="020B0502040204020203" pitchFamily="34" charset="0"/>
                <a:ea typeface="Segoe UI" panose="020B0502040204020203" pitchFamily="34" charset="0"/>
                <a:cs typeface="Times New Roman" panose="02020603050405020304" pitchFamily="18" charset="0"/>
              </a:rPr>
              <a:t>The government has three roles in social housing—regulator, funder (sometime landlord) and finance provider</a:t>
            </a:r>
            <a:endParaRPr lang="en-AU" sz="1200" b="1">
              <a:solidFill>
                <a:schemeClr val="accent2"/>
              </a:solidFill>
            </a:endParaRPr>
          </a:p>
        </p:txBody>
      </p:sp>
      <p:sp>
        <p:nvSpPr>
          <p:cNvPr id="2" name="TextBox 1">
            <a:extLst>
              <a:ext uri="{FF2B5EF4-FFF2-40B4-BE49-F238E27FC236}">
                <a16:creationId xmlns:a16="http://schemas.microsoft.com/office/drawing/2014/main" id="{3CC4DEC4-E3D1-108B-4FD9-FC81B4708F29}"/>
              </a:ext>
            </a:extLst>
          </p:cNvPr>
          <p:cNvSpPr txBox="1"/>
          <p:nvPr/>
        </p:nvSpPr>
        <p:spPr>
          <a:xfrm>
            <a:off x="612250" y="3950205"/>
            <a:ext cx="8754067" cy="2323713"/>
          </a:xfrm>
          <a:prstGeom prst="rect">
            <a:avLst/>
          </a:prstGeom>
          <a:solidFill>
            <a:schemeClr val="accent2">
              <a:lumMod val="20000"/>
              <a:lumOff val="80000"/>
            </a:schemeClr>
          </a:solidFill>
          <a:ln>
            <a:noFill/>
          </a:ln>
        </p:spPr>
        <p:txBody>
          <a:bodyPr wrap="square" rtlCol="0">
            <a:spAutoFit/>
          </a:bodyPr>
          <a:lstStyle/>
          <a:p>
            <a:r>
              <a:rPr lang="en-AU" sz="1000" b="1">
                <a:solidFill>
                  <a:schemeClr val="accent2"/>
                </a:solidFill>
              </a:rPr>
              <a:t>Box 2.1: Victorian Housing Registrar as independent regulator </a:t>
            </a:r>
          </a:p>
          <a:p>
            <a:pPr defTabSz="914423">
              <a:spcBef>
                <a:spcPts val="1000"/>
              </a:spcBef>
            </a:pPr>
            <a:r>
              <a:rPr lang="en-AU" sz="1000">
                <a:solidFill>
                  <a:schemeClr val="accent2"/>
                </a:solidFill>
              </a:rPr>
              <a:t>The Registrar is not tied to the BFCHA initiative other than as an information source to minimise duplicative information requests to CHAs, and provider of sector intelligence. Nevertheless, as an independent regulator monitoring all CHAs against a consistent set of performance standards, the Housing Registrar provides prudential oversight that provides additional assurance over the impact of BFCHA loans on CHAs’ individual and sector-wide financial performance. They have powers to intervene as a last resort in response to persistent non-compliance with standards, including </a:t>
            </a:r>
            <a:r>
              <a:rPr lang="en-US" sz="1000">
                <a:solidFill>
                  <a:schemeClr val="accent2"/>
                </a:solidFill>
              </a:rPr>
              <a:t>recommending the appointment of governing body members (s131 of the </a:t>
            </a:r>
            <a:r>
              <a:rPr lang="en-US" sz="1000" i="1">
                <a:solidFill>
                  <a:schemeClr val="accent2"/>
                </a:solidFill>
              </a:rPr>
              <a:t>Housing Act 1983</a:t>
            </a:r>
            <a:r>
              <a:rPr lang="en-US" sz="1000">
                <a:solidFill>
                  <a:schemeClr val="accent2"/>
                </a:solidFill>
              </a:rPr>
              <a:t>), instructing the CHA to take a specific action (s132) or revoke the registration of a CHA (s141) meaning they could no longer participate in SHGF or BFCHA.</a:t>
            </a:r>
            <a:endParaRPr lang="en-AU" sz="1000">
              <a:solidFill>
                <a:schemeClr val="accent2"/>
              </a:solidFill>
            </a:endParaRPr>
          </a:p>
          <a:p>
            <a:pPr defTabSz="914423">
              <a:spcBef>
                <a:spcPts val="1000"/>
              </a:spcBef>
            </a:pPr>
            <a:r>
              <a:rPr lang="en-AU" sz="1000">
                <a:solidFill>
                  <a:schemeClr val="accent2"/>
                </a:solidFill>
              </a:rPr>
              <a:t>Registrar performance standards most relevant to social housing finance include </a:t>
            </a:r>
            <a:r>
              <a:rPr lang="en-US" sz="1000">
                <a:solidFill>
                  <a:schemeClr val="accent2"/>
                </a:solidFill>
              </a:rPr>
              <a:t>housing assets, governance, probity, management, financial viability.</a:t>
            </a:r>
          </a:p>
          <a:p>
            <a:pPr defTabSz="914423">
              <a:spcBef>
                <a:spcPts val="1000"/>
              </a:spcBef>
            </a:pPr>
            <a:r>
              <a:rPr lang="en-US" sz="1000">
                <a:solidFill>
                  <a:schemeClr val="accent2"/>
                </a:solidFill>
              </a:rPr>
              <a:t>As the Registrar noted in its 2021-22 Regulatory Update Report </a:t>
            </a:r>
            <a:br>
              <a:rPr lang="en-US" sz="1000">
                <a:solidFill>
                  <a:schemeClr val="accent2"/>
                </a:solidFill>
              </a:rPr>
            </a:br>
            <a:r>
              <a:rPr lang="en-US" sz="1000" i="1">
                <a:solidFill>
                  <a:schemeClr val="accent2"/>
                </a:solidFill>
              </a:rPr>
              <a:t>“In 2021-22, the sector actively participated in growth and development opportunities as part of the Victorian Government’s $5.3 billion Big Housing Build. To facilitate this growth, the Housing Registrar’s newly established Registrations and Sector Growth team undertook a comprehensive review of registration and compliance processes including the functionality of the systems that support them.”</a:t>
            </a:r>
            <a:endParaRPr lang="en-AU" sz="1000" i="1">
              <a:solidFill>
                <a:schemeClr val="accent2"/>
              </a:solidFill>
            </a:endParaRPr>
          </a:p>
        </p:txBody>
      </p:sp>
      <p:pic>
        <p:nvPicPr>
          <p:cNvPr id="8" name="Graphic 7" descr="Search Inventory with solid fill">
            <a:extLst>
              <a:ext uri="{FF2B5EF4-FFF2-40B4-BE49-F238E27FC236}">
                <a16:creationId xmlns:a16="http://schemas.microsoft.com/office/drawing/2014/main" id="{5E2941FA-5C59-5513-A5E7-5D3A7DB5C5A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61517" y="1374176"/>
            <a:ext cx="582852" cy="649191"/>
          </a:xfrm>
          <a:prstGeom prst="rect">
            <a:avLst/>
          </a:prstGeom>
        </p:spPr>
      </p:pic>
      <p:pic>
        <p:nvPicPr>
          <p:cNvPr id="9" name="Graphic 8" descr="Bank check with solid fill">
            <a:extLst>
              <a:ext uri="{FF2B5EF4-FFF2-40B4-BE49-F238E27FC236}">
                <a16:creationId xmlns:a16="http://schemas.microsoft.com/office/drawing/2014/main" id="{4FBF54F8-9D77-DB51-4CD5-1522965EC5F6}"/>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41430" y="3061819"/>
            <a:ext cx="618841" cy="689276"/>
          </a:xfrm>
          <a:prstGeom prst="rect">
            <a:avLst/>
          </a:prstGeom>
        </p:spPr>
      </p:pic>
      <p:pic>
        <p:nvPicPr>
          <p:cNvPr id="10" name="Graphic 9" descr="Loan with solid fill">
            <a:extLst>
              <a:ext uri="{FF2B5EF4-FFF2-40B4-BE49-F238E27FC236}">
                <a16:creationId xmlns:a16="http://schemas.microsoft.com/office/drawing/2014/main" id="{D2BF6237-A24A-5B96-6C53-DCF77161F78C}"/>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57009" y="2252638"/>
            <a:ext cx="634967" cy="707238"/>
          </a:xfrm>
          <a:prstGeom prst="rect">
            <a:avLst/>
          </a:prstGeom>
        </p:spPr>
      </p:pic>
      <p:sp>
        <p:nvSpPr>
          <p:cNvPr id="13" name="TextBox 12">
            <a:extLst>
              <a:ext uri="{FF2B5EF4-FFF2-40B4-BE49-F238E27FC236}">
                <a16:creationId xmlns:a16="http://schemas.microsoft.com/office/drawing/2014/main" id="{862CC891-178F-D5D3-3BD2-01BE796A3B2C}"/>
              </a:ext>
            </a:extLst>
          </p:cNvPr>
          <p:cNvSpPr txBox="1"/>
          <p:nvPr/>
        </p:nvSpPr>
        <p:spPr>
          <a:xfrm>
            <a:off x="1506772" y="1373219"/>
            <a:ext cx="7859545" cy="2554545"/>
          </a:xfrm>
          <a:prstGeom prst="rect">
            <a:avLst/>
          </a:prstGeom>
          <a:noFill/>
        </p:spPr>
        <p:txBody>
          <a:bodyPr wrap="square">
            <a:spAutoFit/>
          </a:bodyPr>
          <a:lstStyle/>
          <a:p>
            <a:pPr lvl="0"/>
            <a:r>
              <a:rPr lang="en-AU" sz="1000"/>
              <a:t>The State Government regulates the social housing sector through the Housing Registrar. CHAs are not required to be registered with the Housing Registrar generally but this is a requirement of participating in the SHGF and BFCHA. The Registrar’s </a:t>
            </a:r>
            <a:r>
              <a:rPr lang="en-US" sz="1000"/>
              <a:t>purpose is to enable the development, growth, and continual improvement of the Victorian community housing sector through proactive, transparent, and risk-based regulation that promotes tenant outcomes. It monitors registered CHA performance against seven standards and may investigate or intervene where there is non-compliance. </a:t>
            </a:r>
            <a:br>
              <a:rPr lang="en-US" sz="1000"/>
            </a:br>
            <a:endParaRPr lang="en-US" sz="1000"/>
          </a:p>
          <a:p>
            <a:pPr lvl="0"/>
            <a:r>
              <a:rPr lang="en-US" sz="1000"/>
              <a:t>State Government is the primary funder of social housing in Victoria, supplemented by local governments, the Commonwealth Government and philanthropic sources. The scale and frequency of Victorian Government funding has varied significantly prior to 2017, with some small grants from Funds (such as the Victorian Property Fund providing several million each year) supplemented (every decade or so) by a large time-limited capital grant program, sometimes contributing land for leasehold.  </a:t>
            </a:r>
          </a:p>
          <a:p>
            <a:pPr lvl="0"/>
            <a:endParaRPr lang="en-AU" sz="1000"/>
          </a:p>
          <a:p>
            <a:pPr lvl="0"/>
            <a:r>
              <a:rPr lang="en-US" sz="1000"/>
              <a:t>More recently the Victorian and Commonwealth Governments have become a source of financing for the social housing sector. Both governments had intervened to widen the thin market for commercial financing of social housing. The Commonwealth’s National Housing Finance and Investment Corporation (NHFIC) has targeted refinancing of existing CHA debt given it has no complementary funding program. Victoria’s BFCHA has offered low interest loans (LILs) for new development, complementary to grant funding, mainly the SHGF program. </a:t>
            </a:r>
          </a:p>
        </p:txBody>
      </p:sp>
      <p:sp>
        <p:nvSpPr>
          <p:cNvPr id="12" name="Title 1">
            <a:extLst>
              <a:ext uri="{FF2B5EF4-FFF2-40B4-BE49-F238E27FC236}">
                <a16:creationId xmlns:a16="http://schemas.microsoft.com/office/drawing/2014/main" id="{1F86C4B1-38BE-C8E8-3D26-8C93F1CBBD6D}"/>
              </a:ext>
            </a:extLst>
          </p:cNvPr>
          <p:cNvSpPr>
            <a:spLocks noGrp="1"/>
          </p:cNvSpPr>
          <p:nvPr>
            <p:ph type="title"/>
          </p:nvPr>
        </p:nvSpPr>
        <p:spPr>
          <a:xfrm>
            <a:off x="528883" y="365127"/>
            <a:ext cx="8915399" cy="567744"/>
          </a:xfrm>
        </p:spPr>
        <p:txBody>
          <a:bodyPr anchor="t">
            <a:noAutofit/>
          </a:bodyPr>
          <a:lstStyle/>
          <a:p>
            <a:r>
              <a:rPr lang="en-US" sz="2000">
                <a:solidFill>
                  <a:schemeClr val="accent1"/>
                </a:solidFill>
              </a:rPr>
              <a:t>2.4 Government roles in social housing</a:t>
            </a:r>
            <a:endParaRPr lang="en-AU" sz="2000">
              <a:solidFill>
                <a:schemeClr val="accent1"/>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18411216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B9E79C4C-8AA5-4321-AFEC-170EF7B9D0ED}"/>
              </a:ext>
            </a:extLst>
          </p:cNvPr>
          <p:cNvSpPr>
            <a:spLocks noGrp="1"/>
          </p:cNvSpPr>
          <p:nvPr>
            <p:ph type="ftr" sz="quarter" idx="10"/>
          </p:nvPr>
        </p:nvSpPr>
        <p:spPr/>
        <p:txBody>
          <a:bodyPr/>
          <a:lstStyle/>
          <a:p>
            <a:r>
              <a:rPr lang="en-NZ"/>
              <a:t>www.think</a:t>
            </a:r>
            <a:r>
              <a:rPr lang="en-NZ">
                <a:solidFill>
                  <a:schemeClr val="accent1"/>
                </a:solidFill>
              </a:rPr>
              <a:t>Sapere</a:t>
            </a:r>
            <a:r>
              <a:rPr lang="en-NZ"/>
              <a:t>.com</a:t>
            </a:r>
          </a:p>
        </p:txBody>
      </p:sp>
      <p:sp>
        <p:nvSpPr>
          <p:cNvPr id="5" name="Slide Number Placeholder 4">
            <a:extLst>
              <a:ext uri="{FF2B5EF4-FFF2-40B4-BE49-F238E27FC236}">
                <a16:creationId xmlns:a16="http://schemas.microsoft.com/office/drawing/2014/main" id="{241B7D97-9A84-AA1C-D2B6-B0C19A6789BB}"/>
              </a:ext>
            </a:extLst>
          </p:cNvPr>
          <p:cNvSpPr>
            <a:spLocks noGrp="1"/>
          </p:cNvSpPr>
          <p:nvPr>
            <p:ph type="sldNum" sz="quarter" idx="11"/>
          </p:nvPr>
        </p:nvSpPr>
        <p:spPr/>
        <p:txBody>
          <a:bodyPr/>
          <a:lstStyle/>
          <a:p>
            <a:fld id="{326829A1-67CC-4B5E-AF1E-9267DC8755FD}" type="slidenum">
              <a:rPr lang="en-NZ" smtClean="0"/>
              <a:pPr/>
              <a:t>22</a:t>
            </a:fld>
            <a:endParaRPr lang="en-NZ"/>
          </a:p>
        </p:txBody>
      </p:sp>
      <p:sp>
        <p:nvSpPr>
          <p:cNvPr id="9" name="Title 1">
            <a:extLst>
              <a:ext uri="{FF2B5EF4-FFF2-40B4-BE49-F238E27FC236}">
                <a16:creationId xmlns:a16="http://schemas.microsoft.com/office/drawing/2014/main" id="{C9E10821-FECD-21F5-DF90-1E80F52D47C7}"/>
              </a:ext>
            </a:extLst>
          </p:cNvPr>
          <p:cNvSpPr>
            <a:spLocks noGrp="1"/>
          </p:cNvSpPr>
          <p:nvPr>
            <p:ph type="title"/>
          </p:nvPr>
        </p:nvSpPr>
        <p:spPr>
          <a:xfrm>
            <a:off x="528883" y="365127"/>
            <a:ext cx="9160062" cy="567744"/>
          </a:xfrm>
        </p:spPr>
        <p:txBody>
          <a:bodyPr anchor="t">
            <a:noAutofit/>
          </a:bodyPr>
          <a:lstStyle/>
          <a:p>
            <a:r>
              <a:rPr lang="en-AU" sz="2000"/>
              <a:t>2.5 </a:t>
            </a:r>
            <a:r>
              <a:rPr lang="en-US" sz="2000"/>
              <a:t>CHAs draw upon a variety of options to pay for social housing projects</a:t>
            </a:r>
            <a:endParaRPr lang="en-AU" sz="2000">
              <a:solidFill>
                <a:schemeClr val="accent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1" name="Text Placeholder 4">
            <a:extLst>
              <a:ext uri="{FF2B5EF4-FFF2-40B4-BE49-F238E27FC236}">
                <a16:creationId xmlns:a16="http://schemas.microsoft.com/office/drawing/2014/main" id="{795B78B1-0F47-45B9-014C-A52C24B57C78}"/>
              </a:ext>
            </a:extLst>
          </p:cNvPr>
          <p:cNvSpPr txBox="1">
            <a:spLocks/>
          </p:cNvSpPr>
          <p:nvPr/>
        </p:nvSpPr>
        <p:spPr>
          <a:xfrm>
            <a:off x="528880" y="932873"/>
            <a:ext cx="8915399" cy="567744"/>
          </a:xfrm>
          <a:prstGeom prst="rect">
            <a:avLst/>
          </a:prstGeom>
        </p:spPr>
        <p:txBody>
          <a:bodyPr vert="horz" lIns="91440" tIns="45720" rIns="91440" bIns="45720" rtlCol="0">
            <a:normAutofit/>
          </a:bodyPr>
          <a:lstStyle>
            <a:lvl1pPr marL="0" indent="0" algn="l" defTabSz="914423" rtl="0" eaLnBrk="1" latinLnBrk="0" hangingPunct="1">
              <a:lnSpc>
                <a:spcPct val="90000"/>
              </a:lnSpc>
              <a:spcBef>
                <a:spcPts val="1000"/>
              </a:spcBef>
              <a:buFont typeface="Arial" panose="020B0604020202020204" pitchFamily="34" charset="0"/>
              <a:buNone/>
              <a:tabLst/>
              <a:defRPr sz="2400" kern="1200">
                <a:solidFill>
                  <a:schemeClr val="tx1"/>
                </a:solidFill>
                <a:latin typeface="+mn-lt"/>
                <a:ea typeface="+mn-ea"/>
                <a:cs typeface="+mn-cs"/>
              </a:defRPr>
            </a:lvl1pPr>
            <a:lvl2pPr marL="342908" indent="-342908" algn="l" defTabSz="914423" rtl="0" eaLnBrk="1" latinLnBrk="0" hangingPunct="1">
              <a:lnSpc>
                <a:spcPct val="90000"/>
              </a:lnSpc>
              <a:spcBef>
                <a:spcPts val="500"/>
              </a:spcBef>
              <a:buClr>
                <a:schemeClr val="accent1"/>
              </a:buClr>
              <a:buFont typeface="Arial" panose="020B0604020202020204" pitchFamily="34" charset="0"/>
              <a:buChar char="•"/>
              <a:tabLst/>
              <a:defRPr sz="2400" kern="1200">
                <a:solidFill>
                  <a:schemeClr val="tx1"/>
                </a:solidFill>
                <a:latin typeface="+mn-lt"/>
                <a:ea typeface="+mn-ea"/>
                <a:cs typeface="+mn-cs"/>
              </a:defRPr>
            </a:lvl2pPr>
            <a:lvl3pPr marL="0" indent="0" algn="l" defTabSz="914423" rtl="0" eaLnBrk="1" latinLnBrk="0" hangingPunct="1">
              <a:lnSpc>
                <a:spcPct val="90000"/>
              </a:lnSpc>
              <a:spcBef>
                <a:spcPts val="500"/>
              </a:spcBef>
              <a:buFont typeface="Arial" panose="020B0604020202020204" pitchFamily="34" charset="0"/>
              <a:buNone/>
              <a:tabLst/>
              <a:defRPr sz="2800" b="1" kern="1200">
                <a:solidFill>
                  <a:schemeClr val="accent1"/>
                </a:solidFill>
                <a:latin typeface="+mn-lt"/>
                <a:ea typeface="+mn-ea"/>
                <a:cs typeface="+mn-cs"/>
              </a:defRPr>
            </a:lvl3pPr>
            <a:lvl4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solidFill>
                <a:latin typeface="+mn-lt"/>
                <a:ea typeface="+mn-ea"/>
                <a:cs typeface="+mn-cs"/>
              </a:defRPr>
            </a:lvl4pPr>
            <a:lvl5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lumMod val="50000"/>
                    <a:lumOff val="50000"/>
                  </a:schemeClr>
                </a:solidFill>
                <a:latin typeface="+mn-lt"/>
                <a:ea typeface="+mn-ea"/>
                <a:cs typeface="+mn-cs"/>
              </a:defRPr>
            </a:lvl5pPr>
            <a:lvl6pPr marL="2514663"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74"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86"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97"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r>
              <a:rPr lang="en-AU" sz="1000"/>
              <a:t>CHAs use different combinations of funding and financing to support social housing developments – each have characteristics that make them more or less suited for different stages of the social housing development process. Each form of support also creates different requirements and obligations that can in turn impact the CHA’s ongoing activities, as well as the extent it can engage with other forms of support.</a:t>
            </a:r>
          </a:p>
        </p:txBody>
      </p:sp>
      <p:sp>
        <p:nvSpPr>
          <p:cNvPr id="3" name="Arrow: Left-Right 2">
            <a:extLst>
              <a:ext uri="{FF2B5EF4-FFF2-40B4-BE49-F238E27FC236}">
                <a16:creationId xmlns:a16="http://schemas.microsoft.com/office/drawing/2014/main" id="{1E459AAC-CFC2-5067-29E5-28348F3D9CAD}"/>
              </a:ext>
            </a:extLst>
          </p:cNvPr>
          <p:cNvSpPr/>
          <p:nvPr/>
        </p:nvSpPr>
        <p:spPr>
          <a:xfrm>
            <a:off x="536852" y="3449316"/>
            <a:ext cx="8799197" cy="229509"/>
          </a:xfrm>
          <a:prstGeom prst="leftRightArrow">
            <a:avLst/>
          </a:prstGeom>
          <a:solidFill>
            <a:srgbClr val="D8D0E2">
              <a:alpha val="7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Shape 1097">
            <a:extLst>
              <a:ext uri="{FF2B5EF4-FFF2-40B4-BE49-F238E27FC236}">
                <a16:creationId xmlns:a16="http://schemas.microsoft.com/office/drawing/2014/main" id="{A8A91F29-08FF-AF13-0A4D-17D1633C0C91}"/>
              </a:ext>
            </a:extLst>
          </p:cNvPr>
          <p:cNvSpPr/>
          <p:nvPr/>
        </p:nvSpPr>
        <p:spPr>
          <a:xfrm>
            <a:off x="4686937" y="1897287"/>
            <a:ext cx="494794" cy="491009"/>
          </a:xfrm>
          <a:custGeom>
            <a:avLst/>
            <a:gdLst/>
            <a:ahLst/>
            <a:cxnLst/>
            <a:rect l="0" t="0" r="0" b="0"/>
            <a:pathLst>
              <a:path w="120000" h="120000" extrusionOk="0">
                <a:moveTo>
                  <a:pt x="118110" y="53333"/>
                </a:moveTo>
                <a:cubicBezTo>
                  <a:pt x="63307" y="2051"/>
                  <a:pt x="63307" y="2051"/>
                  <a:pt x="63307" y="2051"/>
                </a:cubicBezTo>
                <a:cubicBezTo>
                  <a:pt x="61417" y="0"/>
                  <a:pt x="58582" y="0"/>
                  <a:pt x="56692" y="2051"/>
                </a:cubicBezTo>
                <a:cubicBezTo>
                  <a:pt x="34015" y="23589"/>
                  <a:pt x="34015" y="23589"/>
                  <a:pt x="34015" y="23589"/>
                </a:cubicBezTo>
                <a:cubicBezTo>
                  <a:pt x="34015" y="10256"/>
                  <a:pt x="34015" y="10256"/>
                  <a:pt x="34015" y="10256"/>
                </a:cubicBezTo>
                <a:cubicBezTo>
                  <a:pt x="34015" y="9230"/>
                  <a:pt x="33070" y="8205"/>
                  <a:pt x="32125" y="8205"/>
                </a:cubicBezTo>
                <a:cubicBezTo>
                  <a:pt x="19842" y="8205"/>
                  <a:pt x="19842" y="8205"/>
                  <a:pt x="19842" y="8205"/>
                </a:cubicBezTo>
                <a:cubicBezTo>
                  <a:pt x="18897" y="8205"/>
                  <a:pt x="17952" y="9230"/>
                  <a:pt x="17952" y="10256"/>
                </a:cubicBezTo>
                <a:cubicBezTo>
                  <a:pt x="17952" y="37948"/>
                  <a:pt x="17952" y="37948"/>
                  <a:pt x="17952" y="37948"/>
                </a:cubicBezTo>
                <a:cubicBezTo>
                  <a:pt x="1889" y="53333"/>
                  <a:pt x="1889" y="53333"/>
                  <a:pt x="1889" y="53333"/>
                </a:cubicBezTo>
                <a:cubicBezTo>
                  <a:pt x="0" y="55384"/>
                  <a:pt x="944" y="57435"/>
                  <a:pt x="3779" y="57435"/>
                </a:cubicBezTo>
                <a:cubicBezTo>
                  <a:pt x="11338" y="57435"/>
                  <a:pt x="11338" y="57435"/>
                  <a:pt x="11338" y="57435"/>
                </a:cubicBezTo>
                <a:cubicBezTo>
                  <a:pt x="11338" y="114871"/>
                  <a:pt x="11338" y="114871"/>
                  <a:pt x="11338" y="114871"/>
                </a:cubicBezTo>
                <a:cubicBezTo>
                  <a:pt x="11338" y="117948"/>
                  <a:pt x="13228" y="120000"/>
                  <a:pt x="16062" y="120000"/>
                </a:cubicBezTo>
                <a:cubicBezTo>
                  <a:pt x="46299" y="120000"/>
                  <a:pt x="46299" y="120000"/>
                  <a:pt x="46299" y="120000"/>
                </a:cubicBezTo>
                <a:cubicBezTo>
                  <a:pt x="46299" y="82051"/>
                  <a:pt x="46299" y="82051"/>
                  <a:pt x="46299" y="82051"/>
                </a:cubicBezTo>
                <a:cubicBezTo>
                  <a:pt x="46299" y="80000"/>
                  <a:pt x="47244" y="80000"/>
                  <a:pt x="48188" y="80000"/>
                </a:cubicBezTo>
                <a:cubicBezTo>
                  <a:pt x="71811" y="80000"/>
                  <a:pt x="71811" y="80000"/>
                  <a:pt x="71811" y="80000"/>
                </a:cubicBezTo>
                <a:cubicBezTo>
                  <a:pt x="72755" y="80000"/>
                  <a:pt x="73700" y="80000"/>
                  <a:pt x="73700" y="82051"/>
                </a:cubicBezTo>
                <a:cubicBezTo>
                  <a:pt x="73700" y="120000"/>
                  <a:pt x="73700" y="120000"/>
                  <a:pt x="73700" y="120000"/>
                </a:cubicBezTo>
                <a:cubicBezTo>
                  <a:pt x="103937" y="120000"/>
                  <a:pt x="103937" y="120000"/>
                  <a:pt x="103937" y="120000"/>
                </a:cubicBezTo>
                <a:cubicBezTo>
                  <a:pt x="106771" y="120000"/>
                  <a:pt x="108661" y="117948"/>
                  <a:pt x="108661" y="114871"/>
                </a:cubicBezTo>
                <a:cubicBezTo>
                  <a:pt x="108661" y="57435"/>
                  <a:pt x="108661" y="57435"/>
                  <a:pt x="108661" y="57435"/>
                </a:cubicBezTo>
                <a:cubicBezTo>
                  <a:pt x="116220" y="57435"/>
                  <a:pt x="116220" y="57435"/>
                  <a:pt x="116220" y="57435"/>
                </a:cubicBezTo>
                <a:cubicBezTo>
                  <a:pt x="119055" y="57435"/>
                  <a:pt x="120000" y="55384"/>
                  <a:pt x="118110" y="53333"/>
                </a:cubicBezTo>
                <a:close/>
              </a:path>
            </a:pathLst>
          </a:custGeom>
          <a:solidFill>
            <a:schemeClr val="accent2"/>
          </a:solidFill>
          <a:ln>
            <a:noFill/>
          </a:ln>
        </p:spPr>
        <p:txBody>
          <a:bodyPr wrap="square" lIns="91425" tIns="45700" rIns="91425" bIns="45700" anchor="t" anchorCtr="0">
            <a:noAutofit/>
          </a:bodyPr>
          <a:lstStyle/>
          <a:p>
            <a:pPr marL="0" marR="0" lvl="0" indent="0" algn="l" rtl="0">
              <a:spcBef>
                <a:spcPts val="0"/>
              </a:spcBef>
              <a:buNone/>
            </a:pPr>
            <a:endParaRPr sz="1800">
              <a:solidFill>
                <a:srgbClr val="000000"/>
              </a:solidFill>
              <a:latin typeface="Arial"/>
              <a:ea typeface="Arial"/>
              <a:cs typeface="Arial"/>
              <a:sym typeface="Arial"/>
            </a:endParaRPr>
          </a:p>
        </p:txBody>
      </p:sp>
      <p:sp>
        <p:nvSpPr>
          <p:cNvPr id="7" name="Rectangle 6">
            <a:extLst>
              <a:ext uri="{FF2B5EF4-FFF2-40B4-BE49-F238E27FC236}">
                <a16:creationId xmlns:a16="http://schemas.microsoft.com/office/drawing/2014/main" id="{4FA5DB4C-4A07-AADB-5362-DFFC1262251A}"/>
              </a:ext>
            </a:extLst>
          </p:cNvPr>
          <p:cNvSpPr/>
          <p:nvPr/>
        </p:nvSpPr>
        <p:spPr>
          <a:xfrm>
            <a:off x="731422" y="3044606"/>
            <a:ext cx="752149" cy="812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2" name="Group 11">
            <a:extLst>
              <a:ext uri="{FF2B5EF4-FFF2-40B4-BE49-F238E27FC236}">
                <a16:creationId xmlns:a16="http://schemas.microsoft.com/office/drawing/2014/main" id="{41F47DB3-DFD3-C24E-8873-86361BC1BFF8}"/>
              </a:ext>
            </a:extLst>
          </p:cNvPr>
          <p:cNvGrpSpPr/>
          <p:nvPr/>
        </p:nvGrpSpPr>
        <p:grpSpPr>
          <a:xfrm>
            <a:off x="6349566" y="3037746"/>
            <a:ext cx="752150" cy="812800"/>
            <a:chOff x="6574906" y="2645604"/>
            <a:chExt cx="812800" cy="812800"/>
          </a:xfrm>
        </p:grpSpPr>
        <p:sp>
          <p:nvSpPr>
            <p:cNvPr id="89" name="Shape 1126">
              <a:extLst>
                <a:ext uri="{FF2B5EF4-FFF2-40B4-BE49-F238E27FC236}">
                  <a16:creationId xmlns:a16="http://schemas.microsoft.com/office/drawing/2014/main" id="{EB53EB39-B7AD-B326-A98E-3ABBACB1A2EB}"/>
                </a:ext>
              </a:extLst>
            </p:cNvPr>
            <p:cNvSpPr/>
            <p:nvPr/>
          </p:nvSpPr>
          <p:spPr>
            <a:xfrm>
              <a:off x="6716223" y="2933225"/>
              <a:ext cx="521409" cy="404741"/>
            </a:xfrm>
            <a:custGeom>
              <a:avLst/>
              <a:gdLst/>
              <a:ahLst/>
              <a:cxnLst/>
              <a:rect l="0" t="0" r="0" b="0"/>
              <a:pathLst>
                <a:path w="120000" h="120000" extrusionOk="0">
                  <a:moveTo>
                    <a:pt x="59259" y="26666"/>
                  </a:moveTo>
                  <a:cubicBezTo>
                    <a:pt x="44444" y="26666"/>
                    <a:pt x="32592" y="41904"/>
                    <a:pt x="32592" y="59047"/>
                  </a:cubicBezTo>
                  <a:cubicBezTo>
                    <a:pt x="32592" y="78095"/>
                    <a:pt x="44444" y="93333"/>
                    <a:pt x="59259" y="93333"/>
                  </a:cubicBezTo>
                  <a:cubicBezTo>
                    <a:pt x="74074" y="93333"/>
                    <a:pt x="85925" y="78095"/>
                    <a:pt x="85925" y="59047"/>
                  </a:cubicBezTo>
                  <a:cubicBezTo>
                    <a:pt x="85925" y="41904"/>
                    <a:pt x="74074" y="26666"/>
                    <a:pt x="59259" y="26666"/>
                  </a:cubicBezTo>
                  <a:close/>
                  <a:moveTo>
                    <a:pt x="60740" y="80000"/>
                  </a:moveTo>
                  <a:cubicBezTo>
                    <a:pt x="60740" y="85714"/>
                    <a:pt x="60740" y="85714"/>
                    <a:pt x="60740" y="85714"/>
                  </a:cubicBezTo>
                  <a:cubicBezTo>
                    <a:pt x="59259" y="85714"/>
                    <a:pt x="59259" y="85714"/>
                    <a:pt x="59259" y="85714"/>
                  </a:cubicBezTo>
                  <a:cubicBezTo>
                    <a:pt x="59259" y="80000"/>
                    <a:pt x="59259" y="80000"/>
                    <a:pt x="59259" y="80000"/>
                  </a:cubicBezTo>
                  <a:cubicBezTo>
                    <a:pt x="50370" y="80000"/>
                    <a:pt x="45925" y="72380"/>
                    <a:pt x="45925" y="66666"/>
                  </a:cubicBezTo>
                  <a:cubicBezTo>
                    <a:pt x="54814" y="66666"/>
                    <a:pt x="54814" y="66666"/>
                    <a:pt x="54814" y="66666"/>
                  </a:cubicBezTo>
                  <a:cubicBezTo>
                    <a:pt x="54814" y="68571"/>
                    <a:pt x="56296" y="70476"/>
                    <a:pt x="59259" y="70476"/>
                  </a:cubicBezTo>
                  <a:cubicBezTo>
                    <a:pt x="59259" y="62857"/>
                    <a:pt x="59259" y="62857"/>
                    <a:pt x="59259" y="62857"/>
                  </a:cubicBezTo>
                  <a:cubicBezTo>
                    <a:pt x="57777" y="62857"/>
                    <a:pt x="56296" y="62857"/>
                    <a:pt x="54814" y="62857"/>
                  </a:cubicBezTo>
                  <a:cubicBezTo>
                    <a:pt x="50370" y="60952"/>
                    <a:pt x="47407" y="57142"/>
                    <a:pt x="47407" y="51428"/>
                  </a:cubicBezTo>
                  <a:cubicBezTo>
                    <a:pt x="47407" y="43809"/>
                    <a:pt x="53333" y="40000"/>
                    <a:pt x="59259" y="40000"/>
                  </a:cubicBezTo>
                  <a:cubicBezTo>
                    <a:pt x="59259" y="34285"/>
                    <a:pt x="59259" y="34285"/>
                    <a:pt x="59259" y="34285"/>
                  </a:cubicBezTo>
                  <a:cubicBezTo>
                    <a:pt x="60740" y="34285"/>
                    <a:pt x="60740" y="34285"/>
                    <a:pt x="60740" y="34285"/>
                  </a:cubicBezTo>
                  <a:cubicBezTo>
                    <a:pt x="60740" y="40000"/>
                    <a:pt x="60740" y="40000"/>
                    <a:pt x="60740" y="40000"/>
                  </a:cubicBezTo>
                  <a:cubicBezTo>
                    <a:pt x="66666" y="40000"/>
                    <a:pt x="72592" y="43809"/>
                    <a:pt x="72592" y="51428"/>
                  </a:cubicBezTo>
                  <a:cubicBezTo>
                    <a:pt x="63703" y="51428"/>
                    <a:pt x="63703" y="51428"/>
                    <a:pt x="63703" y="51428"/>
                  </a:cubicBezTo>
                  <a:cubicBezTo>
                    <a:pt x="63703" y="49523"/>
                    <a:pt x="63703" y="47619"/>
                    <a:pt x="60740" y="47619"/>
                  </a:cubicBezTo>
                  <a:cubicBezTo>
                    <a:pt x="60740" y="53333"/>
                    <a:pt x="60740" y="53333"/>
                    <a:pt x="60740" y="53333"/>
                  </a:cubicBezTo>
                  <a:cubicBezTo>
                    <a:pt x="71111" y="57142"/>
                    <a:pt x="72592" y="60952"/>
                    <a:pt x="72592" y="66666"/>
                  </a:cubicBezTo>
                  <a:cubicBezTo>
                    <a:pt x="72592" y="72380"/>
                    <a:pt x="69629" y="80000"/>
                    <a:pt x="60740" y="80000"/>
                  </a:cubicBezTo>
                  <a:close/>
                  <a:moveTo>
                    <a:pt x="56296" y="49523"/>
                  </a:moveTo>
                  <a:cubicBezTo>
                    <a:pt x="56296" y="51428"/>
                    <a:pt x="56296" y="53333"/>
                    <a:pt x="59259" y="53333"/>
                  </a:cubicBezTo>
                  <a:cubicBezTo>
                    <a:pt x="59259" y="47619"/>
                    <a:pt x="59259" y="47619"/>
                    <a:pt x="59259" y="47619"/>
                  </a:cubicBezTo>
                  <a:cubicBezTo>
                    <a:pt x="57777" y="47619"/>
                    <a:pt x="56296" y="47619"/>
                    <a:pt x="56296" y="49523"/>
                  </a:cubicBezTo>
                  <a:close/>
                  <a:moveTo>
                    <a:pt x="60740" y="64761"/>
                  </a:moveTo>
                  <a:cubicBezTo>
                    <a:pt x="60740" y="70476"/>
                    <a:pt x="60740" y="70476"/>
                    <a:pt x="60740" y="70476"/>
                  </a:cubicBezTo>
                  <a:cubicBezTo>
                    <a:pt x="63703" y="70476"/>
                    <a:pt x="65185" y="70476"/>
                    <a:pt x="65185" y="68571"/>
                  </a:cubicBezTo>
                  <a:cubicBezTo>
                    <a:pt x="65185" y="66666"/>
                    <a:pt x="63703" y="64761"/>
                    <a:pt x="60740" y="64761"/>
                  </a:cubicBezTo>
                  <a:close/>
                  <a:moveTo>
                    <a:pt x="115555" y="110476"/>
                  </a:moveTo>
                  <a:cubicBezTo>
                    <a:pt x="108148" y="110476"/>
                    <a:pt x="108148" y="110476"/>
                    <a:pt x="108148" y="110476"/>
                  </a:cubicBezTo>
                  <a:cubicBezTo>
                    <a:pt x="108148" y="104761"/>
                    <a:pt x="108148" y="104761"/>
                    <a:pt x="108148" y="104761"/>
                  </a:cubicBezTo>
                  <a:cubicBezTo>
                    <a:pt x="106666" y="104761"/>
                    <a:pt x="106666" y="104761"/>
                    <a:pt x="106666" y="104761"/>
                  </a:cubicBezTo>
                  <a:cubicBezTo>
                    <a:pt x="105185" y="47619"/>
                    <a:pt x="105185" y="47619"/>
                    <a:pt x="105185" y="47619"/>
                  </a:cubicBezTo>
                  <a:cubicBezTo>
                    <a:pt x="108148" y="47619"/>
                    <a:pt x="108148" y="47619"/>
                    <a:pt x="108148" y="47619"/>
                  </a:cubicBezTo>
                  <a:cubicBezTo>
                    <a:pt x="108148" y="43809"/>
                    <a:pt x="108148" y="43809"/>
                    <a:pt x="108148" y="43809"/>
                  </a:cubicBezTo>
                  <a:cubicBezTo>
                    <a:pt x="115555" y="43809"/>
                    <a:pt x="115555" y="43809"/>
                    <a:pt x="115555" y="43809"/>
                  </a:cubicBezTo>
                  <a:cubicBezTo>
                    <a:pt x="115555" y="38095"/>
                    <a:pt x="115555" y="38095"/>
                    <a:pt x="115555" y="38095"/>
                  </a:cubicBezTo>
                  <a:cubicBezTo>
                    <a:pt x="120000" y="38095"/>
                    <a:pt x="120000" y="38095"/>
                    <a:pt x="120000" y="38095"/>
                  </a:cubicBezTo>
                  <a:cubicBezTo>
                    <a:pt x="59259" y="0"/>
                    <a:pt x="59259" y="0"/>
                    <a:pt x="59259" y="0"/>
                  </a:cubicBezTo>
                  <a:cubicBezTo>
                    <a:pt x="0" y="38095"/>
                    <a:pt x="0" y="38095"/>
                    <a:pt x="0" y="38095"/>
                  </a:cubicBezTo>
                  <a:cubicBezTo>
                    <a:pt x="4444" y="38095"/>
                    <a:pt x="4444" y="38095"/>
                    <a:pt x="4444" y="38095"/>
                  </a:cubicBezTo>
                  <a:cubicBezTo>
                    <a:pt x="4444" y="43809"/>
                    <a:pt x="4444" y="43809"/>
                    <a:pt x="4444" y="43809"/>
                  </a:cubicBezTo>
                  <a:cubicBezTo>
                    <a:pt x="11851" y="43809"/>
                    <a:pt x="11851" y="43809"/>
                    <a:pt x="11851" y="43809"/>
                  </a:cubicBezTo>
                  <a:cubicBezTo>
                    <a:pt x="11851" y="47619"/>
                    <a:pt x="11851" y="47619"/>
                    <a:pt x="11851" y="47619"/>
                  </a:cubicBezTo>
                  <a:cubicBezTo>
                    <a:pt x="14814" y="47619"/>
                    <a:pt x="14814" y="47619"/>
                    <a:pt x="14814" y="47619"/>
                  </a:cubicBezTo>
                  <a:cubicBezTo>
                    <a:pt x="13333" y="104761"/>
                    <a:pt x="13333" y="104761"/>
                    <a:pt x="13333" y="104761"/>
                  </a:cubicBezTo>
                  <a:cubicBezTo>
                    <a:pt x="11851" y="104761"/>
                    <a:pt x="11851" y="104761"/>
                    <a:pt x="11851" y="104761"/>
                  </a:cubicBezTo>
                  <a:cubicBezTo>
                    <a:pt x="11851" y="110476"/>
                    <a:pt x="11851" y="110476"/>
                    <a:pt x="11851" y="110476"/>
                  </a:cubicBezTo>
                  <a:cubicBezTo>
                    <a:pt x="4444" y="110476"/>
                    <a:pt x="4444" y="110476"/>
                    <a:pt x="4444" y="110476"/>
                  </a:cubicBezTo>
                  <a:cubicBezTo>
                    <a:pt x="4444" y="114285"/>
                    <a:pt x="4444" y="114285"/>
                    <a:pt x="4444" y="114285"/>
                  </a:cubicBezTo>
                  <a:cubicBezTo>
                    <a:pt x="0" y="114285"/>
                    <a:pt x="0" y="114285"/>
                    <a:pt x="0" y="114285"/>
                  </a:cubicBezTo>
                  <a:cubicBezTo>
                    <a:pt x="0" y="120000"/>
                    <a:pt x="0" y="120000"/>
                    <a:pt x="0" y="120000"/>
                  </a:cubicBezTo>
                  <a:cubicBezTo>
                    <a:pt x="120000" y="120000"/>
                    <a:pt x="120000" y="120000"/>
                    <a:pt x="120000" y="120000"/>
                  </a:cubicBezTo>
                  <a:cubicBezTo>
                    <a:pt x="120000" y="114285"/>
                    <a:pt x="120000" y="114285"/>
                    <a:pt x="120000" y="114285"/>
                  </a:cubicBezTo>
                  <a:cubicBezTo>
                    <a:pt x="115555" y="114285"/>
                    <a:pt x="115555" y="114285"/>
                    <a:pt x="115555" y="114285"/>
                  </a:cubicBezTo>
                  <a:lnTo>
                    <a:pt x="115555" y="110476"/>
                  </a:lnTo>
                  <a:close/>
                  <a:moveTo>
                    <a:pt x="91851" y="104761"/>
                  </a:moveTo>
                  <a:cubicBezTo>
                    <a:pt x="88888" y="104761"/>
                    <a:pt x="88888" y="104761"/>
                    <a:pt x="88888" y="104761"/>
                  </a:cubicBezTo>
                  <a:cubicBezTo>
                    <a:pt x="88888" y="110476"/>
                    <a:pt x="88888" y="110476"/>
                    <a:pt x="88888" y="110476"/>
                  </a:cubicBezTo>
                  <a:cubicBezTo>
                    <a:pt x="81481" y="110476"/>
                    <a:pt x="81481" y="110476"/>
                    <a:pt x="81481" y="110476"/>
                  </a:cubicBezTo>
                  <a:cubicBezTo>
                    <a:pt x="81481" y="104761"/>
                    <a:pt x="81481" y="104761"/>
                    <a:pt x="81481" y="104761"/>
                  </a:cubicBezTo>
                  <a:cubicBezTo>
                    <a:pt x="80000" y="104761"/>
                    <a:pt x="80000" y="104761"/>
                    <a:pt x="80000" y="104761"/>
                  </a:cubicBezTo>
                  <a:cubicBezTo>
                    <a:pt x="80000" y="91428"/>
                    <a:pt x="80000" y="91428"/>
                    <a:pt x="80000" y="91428"/>
                  </a:cubicBezTo>
                  <a:cubicBezTo>
                    <a:pt x="75555" y="95238"/>
                    <a:pt x="71111" y="99047"/>
                    <a:pt x="65185" y="100952"/>
                  </a:cubicBezTo>
                  <a:cubicBezTo>
                    <a:pt x="65185" y="104761"/>
                    <a:pt x="65185" y="104761"/>
                    <a:pt x="65185" y="104761"/>
                  </a:cubicBezTo>
                  <a:cubicBezTo>
                    <a:pt x="63703" y="104761"/>
                    <a:pt x="63703" y="104761"/>
                    <a:pt x="63703" y="104761"/>
                  </a:cubicBezTo>
                  <a:cubicBezTo>
                    <a:pt x="63703" y="110476"/>
                    <a:pt x="63703" y="110476"/>
                    <a:pt x="63703" y="110476"/>
                  </a:cubicBezTo>
                  <a:cubicBezTo>
                    <a:pt x="56296" y="110476"/>
                    <a:pt x="56296" y="110476"/>
                    <a:pt x="56296" y="110476"/>
                  </a:cubicBezTo>
                  <a:cubicBezTo>
                    <a:pt x="56296" y="104761"/>
                    <a:pt x="56296" y="104761"/>
                    <a:pt x="56296" y="104761"/>
                  </a:cubicBezTo>
                  <a:cubicBezTo>
                    <a:pt x="54814" y="104761"/>
                    <a:pt x="54814" y="104761"/>
                    <a:pt x="54814" y="104761"/>
                  </a:cubicBezTo>
                  <a:cubicBezTo>
                    <a:pt x="53333" y="100952"/>
                    <a:pt x="53333" y="100952"/>
                    <a:pt x="53333" y="100952"/>
                  </a:cubicBezTo>
                  <a:cubicBezTo>
                    <a:pt x="48888" y="99047"/>
                    <a:pt x="44444" y="95238"/>
                    <a:pt x="40000" y="91428"/>
                  </a:cubicBezTo>
                  <a:cubicBezTo>
                    <a:pt x="40000" y="104761"/>
                    <a:pt x="40000" y="104761"/>
                    <a:pt x="40000" y="104761"/>
                  </a:cubicBezTo>
                  <a:cubicBezTo>
                    <a:pt x="37037" y="104761"/>
                    <a:pt x="37037" y="104761"/>
                    <a:pt x="37037" y="104761"/>
                  </a:cubicBezTo>
                  <a:cubicBezTo>
                    <a:pt x="37037" y="110476"/>
                    <a:pt x="37037" y="110476"/>
                    <a:pt x="37037" y="110476"/>
                  </a:cubicBezTo>
                  <a:cubicBezTo>
                    <a:pt x="29629" y="110476"/>
                    <a:pt x="29629" y="110476"/>
                    <a:pt x="29629" y="110476"/>
                  </a:cubicBezTo>
                  <a:cubicBezTo>
                    <a:pt x="29629" y="104761"/>
                    <a:pt x="29629" y="104761"/>
                    <a:pt x="29629" y="104761"/>
                  </a:cubicBezTo>
                  <a:cubicBezTo>
                    <a:pt x="28148" y="104761"/>
                    <a:pt x="28148" y="104761"/>
                    <a:pt x="28148" y="104761"/>
                  </a:cubicBezTo>
                  <a:cubicBezTo>
                    <a:pt x="26666" y="47619"/>
                    <a:pt x="26666" y="47619"/>
                    <a:pt x="26666" y="47619"/>
                  </a:cubicBezTo>
                  <a:cubicBezTo>
                    <a:pt x="29629" y="47619"/>
                    <a:pt x="29629" y="47619"/>
                    <a:pt x="29629" y="47619"/>
                  </a:cubicBezTo>
                  <a:cubicBezTo>
                    <a:pt x="29629" y="47619"/>
                    <a:pt x="29629" y="45714"/>
                    <a:pt x="29629" y="45714"/>
                  </a:cubicBezTo>
                  <a:cubicBezTo>
                    <a:pt x="29629" y="43809"/>
                    <a:pt x="29629" y="43809"/>
                    <a:pt x="29629" y="43809"/>
                  </a:cubicBezTo>
                  <a:cubicBezTo>
                    <a:pt x="31111" y="43809"/>
                    <a:pt x="31111" y="43809"/>
                    <a:pt x="31111" y="43809"/>
                  </a:cubicBezTo>
                  <a:cubicBezTo>
                    <a:pt x="35555" y="28571"/>
                    <a:pt x="47407" y="19047"/>
                    <a:pt x="59259" y="19047"/>
                  </a:cubicBezTo>
                  <a:cubicBezTo>
                    <a:pt x="72592" y="19047"/>
                    <a:pt x="84444" y="28571"/>
                    <a:pt x="88888" y="43809"/>
                  </a:cubicBezTo>
                  <a:cubicBezTo>
                    <a:pt x="88888" y="43809"/>
                    <a:pt x="88888" y="43809"/>
                    <a:pt x="88888" y="43809"/>
                  </a:cubicBezTo>
                  <a:cubicBezTo>
                    <a:pt x="88888" y="45714"/>
                    <a:pt x="88888" y="45714"/>
                    <a:pt x="88888" y="45714"/>
                  </a:cubicBezTo>
                  <a:cubicBezTo>
                    <a:pt x="90370" y="45714"/>
                    <a:pt x="90370" y="47619"/>
                    <a:pt x="90370" y="47619"/>
                  </a:cubicBezTo>
                  <a:cubicBezTo>
                    <a:pt x="93333" y="47619"/>
                    <a:pt x="93333" y="47619"/>
                    <a:pt x="93333" y="47619"/>
                  </a:cubicBezTo>
                  <a:lnTo>
                    <a:pt x="91851" y="104761"/>
                  </a:lnTo>
                  <a:close/>
                </a:path>
              </a:pathLst>
            </a:custGeom>
            <a:solidFill>
              <a:srgbClr val="000000"/>
            </a:solidFill>
            <a:ln>
              <a:noFill/>
            </a:ln>
          </p:spPr>
          <p:txBody>
            <a:bodyPr wrap="square" lIns="91425" tIns="45700" rIns="91425" bIns="45700" anchor="t" anchorCtr="0">
              <a:noAutofit/>
            </a:bodyPr>
            <a:lstStyle/>
            <a:p>
              <a:pPr marL="0" marR="0" lvl="0" indent="0" algn="l" rtl="0">
                <a:spcBef>
                  <a:spcPts val="0"/>
                </a:spcBef>
                <a:buNone/>
              </a:pPr>
              <a:endParaRPr sz="1800">
                <a:solidFill>
                  <a:srgbClr val="000000"/>
                </a:solidFill>
                <a:latin typeface="Arial"/>
                <a:ea typeface="Arial"/>
                <a:cs typeface="Arial"/>
                <a:sym typeface="Arial"/>
              </a:endParaRPr>
            </a:p>
          </p:txBody>
        </p:sp>
        <p:sp>
          <p:nvSpPr>
            <p:cNvPr id="90" name="Rectangle 89">
              <a:extLst>
                <a:ext uri="{FF2B5EF4-FFF2-40B4-BE49-F238E27FC236}">
                  <a16:creationId xmlns:a16="http://schemas.microsoft.com/office/drawing/2014/main" id="{8E97FF73-A256-C5BC-4E61-D059C47E1DC0}"/>
                </a:ext>
              </a:extLst>
            </p:cNvPr>
            <p:cNvSpPr/>
            <p:nvPr/>
          </p:nvSpPr>
          <p:spPr>
            <a:xfrm>
              <a:off x="6574906" y="2645604"/>
              <a:ext cx="812800" cy="812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sp>
        <p:nvSpPr>
          <p:cNvPr id="13" name="TextBox 12">
            <a:extLst>
              <a:ext uri="{FF2B5EF4-FFF2-40B4-BE49-F238E27FC236}">
                <a16:creationId xmlns:a16="http://schemas.microsoft.com/office/drawing/2014/main" id="{4D3CEE48-600A-C77B-55AC-BB09A253B1AF}"/>
              </a:ext>
            </a:extLst>
          </p:cNvPr>
          <p:cNvSpPr txBox="1"/>
          <p:nvPr/>
        </p:nvSpPr>
        <p:spPr>
          <a:xfrm>
            <a:off x="6213461" y="3800641"/>
            <a:ext cx="996413" cy="338554"/>
          </a:xfrm>
          <a:prstGeom prst="rect">
            <a:avLst/>
          </a:prstGeom>
          <a:noFill/>
        </p:spPr>
        <p:txBody>
          <a:bodyPr wrap="square" rtlCol="0">
            <a:spAutoFit/>
          </a:bodyPr>
          <a:lstStyle/>
          <a:p>
            <a:pPr algn="ctr"/>
            <a:r>
              <a:rPr lang="en-AU" sz="800" b="1"/>
              <a:t>Homes Victoria grants</a:t>
            </a:r>
          </a:p>
        </p:txBody>
      </p:sp>
      <p:sp>
        <p:nvSpPr>
          <p:cNvPr id="14" name="TextBox 13">
            <a:extLst>
              <a:ext uri="{FF2B5EF4-FFF2-40B4-BE49-F238E27FC236}">
                <a16:creationId xmlns:a16="http://schemas.microsoft.com/office/drawing/2014/main" id="{792581AD-4B52-DE83-EF2F-05B0878AA9E0}"/>
              </a:ext>
            </a:extLst>
          </p:cNvPr>
          <p:cNvSpPr txBox="1"/>
          <p:nvPr/>
        </p:nvSpPr>
        <p:spPr>
          <a:xfrm>
            <a:off x="5105659" y="3800641"/>
            <a:ext cx="999484" cy="338554"/>
          </a:xfrm>
          <a:prstGeom prst="rect">
            <a:avLst/>
          </a:prstGeom>
          <a:noFill/>
        </p:spPr>
        <p:txBody>
          <a:bodyPr wrap="square" rtlCol="0">
            <a:spAutoFit/>
          </a:bodyPr>
          <a:lstStyle/>
          <a:p>
            <a:pPr algn="ctr"/>
            <a:r>
              <a:rPr lang="en-AU" sz="800" b="1"/>
              <a:t>Philanthropic donations</a:t>
            </a:r>
          </a:p>
        </p:txBody>
      </p:sp>
      <p:sp>
        <p:nvSpPr>
          <p:cNvPr id="87" name="Rectangle 86">
            <a:extLst>
              <a:ext uri="{FF2B5EF4-FFF2-40B4-BE49-F238E27FC236}">
                <a16:creationId xmlns:a16="http://schemas.microsoft.com/office/drawing/2014/main" id="{739EB6D5-9A5A-905B-606C-2C2EC0FFF1CB}"/>
              </a:ext>
            </a:extLst>
          </p:cNvPr>
          <p:cNvSpPr/>
          <p:nvPr/>
        </p:nvSpPr>
        <p:spPr>
          <a:xfrm>
            <a:off x="5053349" y="4297631"/>
            <a:ext cx="1032724" cy="1435126"/>
          </a:xfrm>
          <a:prstGeom prst="rect">
            <a:avLst/>
          </a:prstGeom>
          <a:solidFill>
            <a:schemeClr val="bg2"/>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88" name="TextBox 87">
            <a:extLst>
              <a:ext uri="{FF2B5EF4-FFF2-40B4-BE49-F238E27FC236}">
                <a16:creationId xmlns:a16="http://schemas.microsoft.com/office/drawing/2014/main" id="{CAE2C86B-5AA5-3916-0163-6AAE30D80BEC}"/>
              </a:ext>
            </a:extLst>
          </p:cNvPr>
          <p:cNvSpPr txBox="1"/>
          <p:nvPr/>
        </p:nvSpPr>
        <p:spPr>
          <a:xfrm>
            <a:off x="5036648" y="4324148"/>
            <a:ext cx="1032724" cy="884858"/>
          </a:xfrm>
          <a:prstGeom prst="rect">
            <a:avLst/>
          </a:prstGeom>
          <a:noFill/>
        </p:spPr>
        <p:txBody>
          <a:bodyPr wrap="square" rtlCol="0">
            <a:spAutoFit/>
          </a:bodyPr>
          <a:lstStyle/>
          <a:p>
            <a:pPr marL="72000" indent="-72000">
              <a:spcAft>
                <a:spcPts val="300"/>
              </a:spcAft>
              <a:buFont typeface="Arial" panose="020B0604020202020204" pitchFamily="34" charset="0"/>
              <a:buChar char="•"/>
            </a:pPr>
            <a:r>
              <a:rPr lang="en-AU" sz="700"/>
              <a:t>Few conditions but may be directed for a specific purpose, cohort or site</a:t>
            </a:r>
          </a:p>
          <a:p>
            <a:pPr marL="72000" indent="-72000">
              <a:spcAft>
                <a:spcPts val="300"/>
              </a:spcAft>
              <a:buFont typeface="Arial" panose="020B0604020202020204" pitchFamily="34" charset="0"/>
              <a:buChar char="•"/>
            </a:pPr>
            <a:r>
              <a:rPr lang="en-AU" sz="700"/>
              <a:t>Low transaction costs – vary whether funding or finance </a:t>
            </a:r>
          </a:p>
        </p:txBody>
      </p:sp>
      <p:sp>
        <p:nvSpPr>
          <p:cNvPr id="85" name="Rectangle 84">
            <a:extLst>
              <a:ext uri="{FF2B5EF4-FFF2-40B4-BE49-F238E27FC236}">
                <a16:creationId xmlns:a16="http://schemas.microsoft.com/office/drawing/2014/main" id="{672C2D28-C857-9AC9-33D2-0DE0083F180C}"/>
              </a:ext>
            </a:extLst>
          </p:cNvPr>
          <p:cNvSpPr/>
          <p:nvPr/>
        </p:nvSpPr>
        <p:spPr>
          <a:xfrm>
            <a:off x="6170489" y="4299371"/>
            <a:ext cx="1032724" cy="1438855"/>
          </a:xfrm>
          <a:prstGeom prst="rect">
            <a:avLst/>
          </a:prstGeom>
          <a:solidFill>
            <a:schemeClr val="bg2"/>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86" name="TextBox 85">
            <a:extLst>
              <a:ext uri="{FF2B5EF4-FFF2-40B4-BE49-F238E27FC236}">
                <a16:creationId xmlns:a16="http://schemas.microsoft.com/office/drawing/2014/main" id="{CEC9190A-4FFC-348F-AA3C-F58091FF1938}"/>
              </a:ext>
            </a:extLst>
          </p:cNvPr>
          <p:cNvSpPr txBox="1"/>
          <p:nvPr/>
        </p:nvSpPr>
        <p:spPr>
          <a:xfrm>
            <a:off x="6154062" y="4324148"/>
            <a:ext cx="1032724" cy="1315745"/>
          </a:xfrm>
          <a:prstGeom prst="rect">
            <a:avLst/>
          </a:prstGeom>
          <a:noFill/>
        </p:spPr>
        <p:txBody>
          <a:bodyPr wrap="square" rtlCol="0">
            <a:spAutoFit/>
          </a:bodyPr>
          <a:lstStyle/>
          <a:p>
            <a:pPr marL="72000" indent="-72000">
              <a:spcAft>
                <a:spcPts val="300"/>
              </a:spcAft>
              <a:buFont typeface="Arial" panose="020B0604020202020204" pitchFamily="34" charset="0"/>
              <a:buChar char="•"/>
            </a:pPr>
            <a:r>
              <a:rPr lang="en-AU" sz="700"/>
              <a:t>Capital grant or recurrent (availability payments)</a:t>
            </a:r>
          </a:p>
          <a:p>
            <a:pPr marL="72000" indent="-72000">
              <a:spcAft>
                <a:spcPts val="300"/>
              </a:spcAft>
              <a:buFont typeface="Arial" panose="020B0604020202020204" pitchFamily="34" charset="0"/>
              <a:buChar char="•"/>
            </a:pPr>
            <a:r>
              <a:rPr lang="en-AU" sz="700"/>
              <a:t>Standard funding approach for CHAs</a:t>
            </a:r>
          </a:p>
          <a:p>
            <a:pPr marL="72000" indent="-72000">
              <a:spcAft>
                <a:spcPts val="300"/>
              </a:spcAft>
              <a:buFont typeface="Arial" panose="020B0604020202020204" pitchFamily="34" charset="0"/>
              <a:buChar char="•"/>
            </a:pPr>
            <a:r>
              <a:rPr lang="en-AU" sz="700"/>
              <a:t>High transaction costs</a:t>
            </a:r>
          </a:p>
          <a:p>
            <a:pPr marL="72000" indent="-72000">
              <a:spcAft>
                <a:spcPts val="300"/>
              </a:spcAft>
              <a:buFont typeface="Arial" panose="020B0604020202020204" pitchFamily="34" charset="0"/>
              <a:buChar char="•"/>
            </a:pPr>
            <a:r>
              <a:rPr lang="en-AU" sz="700"/>
              <a:t>Homes Victoria requires mortgage (ranks behind TCV)</a:t>
            </a:r>
          </a:p>
        </p:txBody>
      </p:sp>
      <p:sp>
        <p:nvSpPr>
          <p:cNvPr id="17" name="TextBox 16">
            <a:extLst>
              <a:ext uri="{FF2B5EF4-FFF2-40B4-BE49-F238E27FC236}">
                <a16:creationId xmlns:a16="http://schemas.microsoft.com/office/drawing/2014/main" id="{49C84833-37D6-CB6D-92FE-129C7547E2F7}"/>
              </a:ext>
            </a:extLst>
          </p:cNvPr>
          <p:cNvSpPr txBox="1"/>
          <p:nvPr/>
        </p:nvSpPr>
        <p:spPr>
          <a:xfrm>
            <a:off x="4344070" y="2385603"/>
            <a:ext cx="1170953" cy="246221"/>
          </a:xfrm>
          <a:prstGeom prst="rect">
            <a:avLst/>
          </a:prstGeom>
          <a:noFill/>
        </p:spPr>
        <p:txBody>
          <a:bodyPr wrap="square" rtlCol="0">
            <a:spAutoFit/>
          </a:bodyPr>
          <a:lstStyle/>
          <a:p>
            <a:pPr algn="ctr"/>
            <a:r>
              <a:rPr lang="en-AU" sz="1000" b="1"/>
              <a:t>CHA</a:t>
            </a:r>
          </a:p>
        </p:txBody>
      </p:sp>
      <p:sp>
        <p:nvSpPr>
          <p:cNvPr id="18" name="TextBox 17">
            <a:extLst>
              <a:ext uri="{FF2B5EF4-FFF2-40B4-BE49-F238E27FC236}">
                <a16:creationId xmlns:a16="http://schemas.microsoft.com/office/drawing/2014/main" id="{0EE50896-85D9-8E33-B471-04F9FAB7C5C2}"/>
              </a:ext>
            </a:extLst>
          </p:cNvPr>
          <p:cNvSpPr txBox="1"/>
          <p:nvPr/>
        </p:nvSpPr>
        <p:spPr>
          <a:xfrm>
            <a:off x="5206738" y="1897421"/>
            <a:ext cx="1154831" cy="461665"/>
          </a:xfrm>
          <a:prstGeom prst="rect">
            <a:avLst/>
          </a:prstGeom>
          <a:noFill/>
        </p:spPr>
        <p:txBody>
          <a:bodyPr wrap="square" rtlCol="0">
            <a:spAutoFit/>
          </a:bodyPr>
          <a:lstStyle/>
          <a:p>
            <a:pPr>
              <a:spcAft>
                <a:spcPts val="300"/>
              </a:spcAft>
            </a:pPr>
            <a:r>
              <a:rPr lang="en-AU" sz="800"/>
              <a:t>CHAs hold different combinations of funding and finance </a:t>
            </a:r>
          </a:p>
        </p:txBody>
      </p:sp>
      <p:sp>
        <p:nvSpPr>
          <p:cNvPr id="19" name="Rectangle 18">
            <a:extLst>
              <a:ext uri="{FF2B5EF4-FFF2-40B4-BE49-F238E27FC236}">
                <a16:creationId xmlns:a16="http://schemas.microsoft.com/office/drawing/2014/main" id="{A8D29FB8-312B-EB85-51A2-043D01DE63B8}"/>
              </a:ext>
            </a:extLst>
          </p:cNvPr>
          <p:cNvSpPr/>
          <p:nvPr/>
        </p:nvSpPr>
        <p:spPr>
          <a:xfrm>
            <a:off x="699934" y="3037746"/>
            <a:ext cx="752149" cy="812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0" name="Rectangle 19">
            <a:extLst>
              <a:ext uri="{FF2B5EF4-FFF2-40B4-BE49-F238E27FC236}">
                <a16:creationId xmlns:a16="http://schemas.microsoft.com/office/drawing/2014/main" id="{C41358E5-AE1F-CD48-658D-EEF3D5CED2CA}"/>
              </a:ext>
            </a:extLst>
          </p:cNvPr>
          <p:cNvSpPr/>
          <p:nvPr/>
        </p:nvSpPr>
        <p:spPr>
          <a:xfrm>
            <a:off x="1997661" y="3037746"/>
            <a:ext cx="752149" cy="812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1" name="Rectangle 20">
            <a:extLst>
              <a:ext uri="{FF2B5EF4-FFF2-40B4-BE49-F238E27FC236}">
                <a16:creationId xmlns:a16="http://schemas.microsoft.com/office/drawing/2014/main" id="{4E1F160E-D805-541A-EB8B-5068813A22E0}"/>
              </a:ext>
            </a:extLst>
          </p:cNvPr>
          <p:cNvSpPr/>
          <p:nvPr/>
        </p:nvSpPr>
        <p:spPr>
          <a:xfrm>
            <a:off x="4620615" y="3139829"/>
            <a:ext cx="752149" cy="812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2" name="TextBox 21">
            <a:extLst>
              <a:ext uri="{FF2B5EF4-FFF2-40B4-BE49-F238E27FC236}">
                <a16:creationId xmlns:a16="http://schemas.microsoft.com/office/drawing/2014/main" id="{B281C984-3B51-2837-7BB4-F70E67A4256D}"/>
              </a:ext>
            </a:extLst>
          </p:cNvPr>
          <p:cNvSpPr txBox="1"/>
          <p:nvPr/>
        </p:nvSpPr>
        <p:spPr>
          <a:xfrm>
            <a:off x="1723099" y="3862196"/>
            <a:ext cx="1012888" cy="215444"/>
          </a:xfrm>
          <a:prstGeom prst="rect">
            <a:avLst/>
          </a:prstGeom>
          <a:noFill/>
        </p:spPr>
        <p:txBody>
          <a:bodyPr wrap="square" rtlCol="0">
            <a:spAutoFit/>
          </a:bodyPr>
          <a:lstStyle/>
          <a:p>
            <a:pPr algn="ctr"/>
            <a:r>
              <a:rPr lang="en-AU" sz="800" b="1"/>
              <a:t>Commercial loans</a:t>
            </a:r>
          </a:p>
        </p:txBody>
      </p:sp>
      <p:sp>
        <p:nvSpPr>
          <p:cNvPr id="23" name="TextBox 22">
            <a:extLst>
              <a:ext uri="{FF2B5EF4-FFF2-40B4-BE49-F238E27FC236}">
                <a16:creationId xmlns:a16="http://schemas.microsoft.com/office/drawing/2014/main" id="{D68E1F5E-9B6C-E80B-F1F8-8006A678DF01}"/>
              </a:ext>
            </a:extLst>
          </p:cNvPr>
          <p:cNvSpPr txBox="1"/>
          <p:nvPr/>
        </p:nvSpPr>
        <p:spPr>
          <a:xfrm>
            <a:off x="3968746" y="3800641"/>
            <a:ext cx="1028594" cy="338554"/>
          </a:xfrm>
          <a:prstGeom prst="rect">
            <a:avLst/>
          </a:prstGeom>
          <a:noFill/>
        </p:spPr>
        <p:txBody>
          <a:bodyPr wrap="square" rtlCol="0">
            <a:spAutoFit/>
          </a:bodyPr>
          <a:lstStyle/>
          <a:p>
            <a:pPr algn="ctr"/>
            <a:r>
              <a:rPr lang="en-AU" sz="800" b="1"/>
              <a:t>TCV</a:t>
            </a:r>
            <a:br>
              <a:rPr lang="en-AU" sz="800" b="1"/>
            </a:br>
            <a:r>
              <a:rPr lang="en-AU" sz="800" b="1"/>
              <a:t>low interest loans</a:t>
            </a:r>
          </a:p>
        </p:txBody>
      </p:sp>
      <p:sp>
        <p:nvSpPr>
          <p:cNvPr id="83" name="Rectangle 82">
            <a:extLst>
              <a:ext uri="{FF2B5EF4-FFF2-40B4-BE49-F238E27FC236}">
                <a16:creationId xmlns:a16="http://schemas.microsoft.com/office/drawing/2014/main" id="{8CABEBB6-4CA4-8219-2676-5271C6F52327}"/>
              </a:ext>
            </a:extLst>
          </p:cNvPr>
          <p:cNvSpPr/>
          <p:nvPr/>
        </p:nvSpPr>
        <p:spPr>
          <a:xfrm>
            <a:off x="1700289" y="4298804"/>
            <a:ext cx="1032724" cy="1438857"/>
          </a:xfrm>
          <a:prstGeom prst="rect">
            <a:avLst/>
          </a:prstGeom>
          <a:solidFill>
            <a:schemeClr val="bg2"/>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84" name="TextBox 83">
            <a:extLst>
              <a:ext uri="{FF2B5EF4-FFF2-40B4-BE49-F238E27FC236}">
                <a16:creationId xmlns:a16="http://schemas.microsoft.com/office/drawing/2014/main" id="{DAD05B07-DEF8-2AB5-8680-E35673A244E4}"/>
              </a:ext>
            </a:extLst>
          </p:cNvPr>
          <p:cNvSpPr txBox="1"/>
          <p:nvPr/>
        </p:nvSpPr>
        <p:spPr>
          <a:xfrm>
            <a:off x="1682769" y="4324148"/>
            <a:ext cx="1032724" cy="1107996"/>
          </a:xfrm>
          <a:prstGeom prst="rect">
            <a:avLst/>
          </a:prstGeom>
          <a:noFill/>
        </p:spPr>
        <p:txBody>
          <a:bodyPr wrap="square" rtlCol="0">
            <a:spAutoFit/>
          </a:bodyPr>
          <a:lstStyle/>
          <a:p>
            <a:pPr marL="72000" indent="-72000">
              <a:spcAft>
                <a:spcPts val="300"/>
              </a:spcAft>
              <a:buFont typeface="Arial" panose="020B0604020202020204" pitchFamily="34" charset="0"/>
              <a:buChar char="•"/>
            </a:pPr>
            <a:r>
              <a:rPr lang="en-AU" sz="700"/>
              <a:t>Short tenor </a:t>
            </a:r>
          </a:p>
          <a:p>
            <a:pPr marL="72000" indent="-72000">
              <a:spcAft>
                <a:spcPts val="300"/>
              </a:spcAft>
              <a:buFont typeface="Arial" panose="020B0604020202020204" pitchFamily="34" charset="0"/>
              <a:buChar char="•"/>
            </a:pPr>
            <a:r>
              <a:rPr lang="en-AU" sz="700"/>
              <a:t>Higher interest rates</a:t>
            </a:r>
          </a:p>
          <a:p>
            <a:pPr marL="72000" indent="-72000">
              <a:spcAft>
                <a:spcPts val="300"/>
              </a:spcAft>
              <a:buFont typeface="Arial" panose="020B0604020202020204" pitchFamily="34" charset="0"/>
              <a:buChar char="•"/>
            </a:pPr>
            <a:r>
              <a:rPr lang="en-AU" sz="700"/>
              <a:t>Bank requires mortgage</a:t>
            </a:r>
          </a:p>
          <a:p>
            <a:pPr marL="72000" indent="-72000">
              <a:spcAft>
                <a:spcPts val="300"/>
              </a:spcAft>
              <a:buFont typeface="Arial" panose="020B0604020202020204" pitchFamily="34" charset="0"/>
              <a:buChar char="•"/>
            </a:pPr>
            <a:r>
              <a:rPr lang="en-AU" sz="700"/>
              <a:t>Simple terms and standard product </a:t>
            </a:r>
          </a:p>
          <a:p>
            <a:pPr marL="72000" indent="-72000">
              <a:spcAft>
                <a:spcPts val="300"/>
              </a:spcAft>
              <a:buFont typeface="Arial" panose="020B0604020202020204" pitchFamily="34" charset="0"/>
              <a:buChar char="•"/>
            </a:pPr>
            <a:r>
              <a:rPr lang="en-AU" sz="700"/>
              <a:t>Less ongoing monitoring</a:t>
            </a:r>
          </a:p>
        </p:txBody>
      </p:sp>
      <p:sp>
        <p:nvSpPr>
          <p:cNvPr id="81" name="Rectangle 80">
            <a:extLst>
              <a:ext uri="{FF2B5EF4-FFF2-40B4-BE49-F238E27FC236}">
                <a16:creationId xmlns:a16="http://schemas.microsoft.com/office/drawing/2014/main" id="{FA7D5F8A-48A1-FC5D-B9C1-2F0E1996C6BB}"/>
              </a:ext>
            </a:extLst>
          </p:cNvPr>
          <p:cNvSpPr/>
          <p:nvPr/>
        </p:nvSpPr>
        <p:spPr>
          <a:xfrm>
            <a:off x="3935936" y="4298805"/>
            <a:ext cx="1032724" cy="1438855"/>
          </a:xfrm>
          <a:prstGeom prst="rect">
            <a:avLst/>
          </a:prstGeom>
          <a:solidFill>
            <a:schemeClr val="bg2"/>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82" name="TextBox 81">
            <a:extLst>
              <a:ext uri="{FF2B5EF4-FFF2-40B4-BE49-F238E27FC236}">
                <a16:creationId xmlns:a16="http://schemas.microsoft.com/office/drawing/2014/main" id="{6A5FAC9F-5934-E4D4-6F12-59DD07371C2F}"/>
              </a:ext>
            </a:extLst>
          </p:cNvPr>
          <p:cNvSpPr txBox="1"/>
          <p:nvPr/>
        </p:nvSpPr>
        <p:spPr>
          <a:xfrm>
            <a:off x="3918962" y="4324148"/>
            <a:ext cx="1032724" cy="1254189"/>
          </a:xfrm>
          <a:prstGeom prst="rect">
            <a:avLst/>
          </a:prstGeom>
          <a:noFill/>
        </p:spPr>
        <p:txBody>
          <a:bodyPr wrap="square" rtlCol="0">
            <a:spAutoFit/>
          </a:bodyPr>
          <a:lstStyle/>
          <a:p>
            <a:pPr marL="72000" indent="-72000">
              <a:spcAft>
                <a:spcPts val="300"/>
              </a:spcAft>
              <a:buFont typeface="Arial" panose="020B0604020202020204" pitchFamily="34" charset="0"/>
              <a:buChar char="•"/>
            </a:pPr>
            <a:r>
              <a:rPr lang="en-AU" sz="700"/>
              <a:t>Longest tenor </a:t>
            </a:r>
          </a:p>
          <a:p>
            <a:pPr marL="72000" indent="-72000">
              <a:spcAft>
                <a:spcPts val="300"/>
              </a:spcAft>
              <a:buFont typeface="Arial" panose="020B0604020202020204" pitchFamily="34" charset="0"/>
              <a:buChar char="•"/>
            </a:pPr>
            <a:r>
              <a:rPr lang="en-AU" sz="700"/>
              <a:t>Lowest interest rate</a:t>
            </a:r>
          </a:p>
          <a:p>
            <a:pPr marL="72000" indent="-72000">
              <a:spcAft>
                <a:spcPts val="300"/>
              </a:spcAft>
              <a:buFont typeface="Arial" panose="020B0604020202020204" pitchFamily="34" charset="0"/>
              <a:buChar char="•"/>
            </a:pPr>
            <a:r>
              <a:rPr lang="en-AU" sz="700"/>
              <a:t>Transaction costs lower than NHFIC</a:t>
            </a:r>
          </a:p>
          <a:p>
            <a:pPr marL="72000" indent="-72000">
              <a:spcAft>
                <a:spcPts val="300"/>
              </a:spcAft>
              <a:buFont typeface="Arial" panose="020B0604020202020204" pitchFamily="34" charset="0"/>
              <a:buChar char="•"/>
            </a:pPr>
            <a:r>
              <a:rPr lang="en-AU" sz="700"/>
              <a:t>Security/mortgage over project </a:t>
            </a:r>
          </a:p>
          <a:p>
            <a:pPr marL="72000" indent="-72000">
              <a:spcAft>
                <a:spcPts val="300"/>
              </a:spcAft>
              <a:buFont typeface="Arial" panose="020B0604020202020204" pitchFamily="34" charset="0"/>
              <a:buChar char="•"/>
            </a:pPr>
            <a:r>
              <a:rPr lang="en-AU" sz="700"/>
              <a:t>Greater ongoing requirements</a:t>
            </a:r>
          </a:p>
          <a:p>
            <a:pPr marL="72000" indent="-72000">
              <a:spcAft>
                <a:spcPts val="300"/>
              </a:spcAft>
              <a:buFont typeface="Arial" panose="020B0604020202020204" pitchFamily="34" charset="0"/>
              <a:buChar char="•"/>
            </a:pPr>
            <a:endParaRPr lang="en-AU" sz="700"/>
          </a:p>
        </p:txBody>
      </p:sp>
      <p:sp>
        <p:nvSpPr>
          <p:cNvPr id="26" name="TextBox 25">
            <a:extLst>
              <a:ext uri="{FF2B5EF4-FFF2-40B4-BE49-F238E27FC236}">
                <a16:creationId xmlns:a16="http://schemas.microsoft.com/office/drawing/2014/main" id="{950C462C-3CD4-5231-57CF-B86D9593525D}"/>
              </a:ext>
            </a:extLst>
          </p:cNvPr>
          <p:cNvSpPr txBox="1"/>
          <p:nvPr/>
        </p:nvSpPr>
        <p:spPr>
          <a:xfrm>
            <a:off x="2844306" y="3800641"/>
            <a:ext cx="1016122" cy="338554"/>
          </a:xfrm>
          <a:prstGeom prst="rect">
            <a:avLst/>
          </a:prstGeom>
          <a:noFill/>
        </p:spPr>
        <p:txBody>
          <a:bodyPr wrap="square" rtlCol="0">
            <a:spAutoFit/>
          </a:bodyPr>
          <a:lstStyle/>
          <a:p>
            <a:pPr algn="ctr"/>
            <a:r>
              <a:rPr lang="en-AU" sz="800" b="1"/>
              <a:t>NHFIC</a:t>
            </a:r>
            <a:br>
              <a:rPr lang="en-AU" sz="800" b="1"/>
            </a:br>
            <a:r>
              <a:rPr lang="en-AU" sz="800" b="1"/>
              <a:t>low interest loans</a:t>
            </a:r>
          </a:p>
        </p:txBody>
      </p:sp>
      <p:sp>
        <p:nvSpPr>
          <p:cNvPr id="79" name="Rectangle 78">
            <a:extLst>
              <a:ext uri="{FF2B5EF4-FFF2-40B4-BE49-F238E27FC236}">
                <a16:creationId xmlns:a16="http://schemas.microsoft.com/office/drawing/2014/main" id="{06580DC8-CDAD-84E3-17FE-D42055320C53}"/>
              </a:ext>
            </a:extLst>
          </p:cNvPr>
          <p:cNvSpPr/>
          <p:nvPr/>
        </p:nvSpPr>
        <p:spPr>
          <a:xfrm>
            <a:off x="2818249" y="4298805"/>
            <a:ext cx="1032724" cy="1438856"/>
          </a:xfrm>
          <a:prstGeom prst="rect">
            <a:avLst/>
          </a:prstGeom>
          <a:solidFill>
            <a:schemeClr val="bg2"/>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80" name="TextBox 79">
            <a:extLst>
              <a:ext uri="{FF2B5EF4-FFF2-40B4-BE49-F238E27FC236}">
                <a16:creationId xmlns:a16="http://schemas.microsoft.com/office/drawing/2014/main" id="{15CFB760-8763-9126-4B5F-A864AD27C4F4}"/>
              </a:ext>
            </a:extLst>
          </p:cNvPr>
          <p:cNvSpPr txBox="1"/>
          <p:nvPr/>
        </p:nvSpPr>
        <p:spPr>
          <a:xfrm>
            <a:off x="2801002" y="4324148"/>
            <a:ext cx="1032724" cy="1231106"/>
          </a:xfrm>
          <a:prstGeom prst="rect">
            <a:avLst/>
          </a:prstGeom>
          <a:noFill/>
        </p:spPr>
        <p:txBody>
          <a:bodyPr wrap="square" rtlCol="0">
            <a:spAutoFit/>
          </a:bodyPr>
          <a:lstStyle/>
          <a:p>
            <a:pPr marL="72000" indent="-72000">
              <a:spcAft>
                <a:spcPts val="300"/>
              </a:spcAft>
              <a:buFont typeface="Arial" panose="020B0604020202020204" pitchFamily="34" charset="0"/>
              <a:buChar char="•"/>
            </a:pPr>
            <a:r>
              <a:rPr lang="en-AU" sz="700"/>
              <a:t>Long tenor </a:t>
            </a:r>
          </a:p>
          <a:p>
            <a:pPr marL="72000" indent="-72000">
              <a:spcAft>
                <a:spcPts val="300"/>
              </a:spcAft>
              <a:buFont typeface="Arial" panose="020B0604020202020204" pitchFamily="34" charset="0"/>
              <a:buChar char="•"/>
            </a:pPr>
            <a:r>
              <a:rPr lang="en-AU" sz="700"/>
              <a:t>Lower interest rate</a:t>
            </a:r>
          </a:p>
          <a:p>
            <a:pPr marL="72000" indent="-72000">
              <a:spcAft>
                <a:spcPts val="300"/>
              </a:spcAft>
              <a:buFont typeface="Arial" panose="020B0604020202020204" pitchFamily="34" charset="0"/>
              <a:buChar char="•"/>
            </a:pPr>
            <a:r>
              <a:rPr lang="en-AU" sz="700"/>
              <a:t>High transaction costs</a:t>
            </a:r>
          </a:p>
          <a:p>
            <a:pPr marL="72000" indent="-72000">
              <a:spcAft>
                <a:spcPts val="300"/>
              </a:spcAft>
              <a:buFont typeface="Arial" panose="020B0604020202020204" pitchFamily="34" charset="0"/>
              <a:buChar char="•"/>
            </a:pPr>
            <a:r>
              <a:rPr lang="en-AU" sz="700"/>
              <a:t>First priority security/mortgage over CHA </a:t>
            </a:r>
          </a:p>
          <a:p>
            <a:pPr marL="72000" indent="-72000">
              <a:spcAft>
                <a:spcPts val="300"/>
              </a:spcAft>
              <a:buFont typeface="Arial" panose="020B0604020202020204" pitchFamily="34" charset="0"/>
              <a:buChar char="•"/>
            </a:pPr>
            <a:r>
              <a:rPr lang="en-AU" sz="700"/>
              <a:t>Greater ongoing requirements</a:t>
            </a:r>
          </a:p>
        </p:txBody>
      </p:sp>
      <p:sp>
        <p:nvSpPr>
          <p:cNvPr id="28" name="Rectangle 27">
            <a:extLst>
              <a:ext uri="{FF2B5EF4-FFF2-40B4-BE49-F238E27FC236}">
                <a16:creationId xmlns:a16="http://schemas.microsoft.com/office/drawing/2014/main" id="{0E309CE2-C14F-7326-DF80-4FF2CC9917FA}"/>
              </a:ext>
            </a:extLst>
          </p:cNvPr>
          <p:cNvSpPr/>
          <p:nvPr/>
        </p:nvSpPr>
        <p:spPr>
          <a:xfrm>
            <a:off x="4613689" y="3141958"/>
            <a:ext cx="752149" cy="812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9" name="Right Brace 28">
            <a:extLst>
              <a:ext uri="{FF2B5EF4-FFF2-40B4-BE49-F238E27FC236}">
                <a16:creationId xmlns:a16="http://schemas.microsoft.com/office/drawing/2014/main" id="{3B612582-12E6-BB02-8381-D950DEA64720}"/>
              </a:ext>
            </a:extLst>
          </p:cNvPr>
          <p:cNvSpPr/>
          <p:nvPr/>
        </p:nvSpPr>
        <p:spPr>
          <a:xfrm rot="5400000">
            <a:off x="2627518" y="3744289"/>
            <a:ext cx="295275" cy="4395706"/>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30" name="TextBox 29">
            <a:extLst>
              <a:ext uri="{FF2B5EF4-FFF2-40B4-BE49-F238E27FC236}">
                <a16:creationId xmlns:a16="http://schemas.microsoft.com/office/drawing/2014/main" id="{AA65C8DB-6093-C731-DCFD-B3A5BF68AF47}"/>
              </a:ext>
            </a:extLst>
          </p:cNvPr>
          <p:cNvSpPr txBox="1"/>
          <p:nvPr/>
        </p:nvSpPr>
        <p:spPr>
          <a:xfrm>
            <a:off x="564263" y="6047997"/>
            <a:ext cx="4408747" cy="215444"/>
          </a:xfrm>
          <a:prstGeom prst="rect">
            <a:avLst/>
          </a:prstGeom>
          <a:noFill/>
        </p:spPr>
        <p:txBody>
          <a:bodyPr wrap="square" rtlCol="0">
            <a:spAutoFit/>
          </a:bodyPr>
          <a:lstStyle/>
          <a:p>
            <a:pPr algn="ctr"/>
            <a:r>
              <a:rPr lang="en-AU" sz="800" b="1"/>
              <a:t>Financing</a:t>
            </a:r>
            <a:endParaRPr lang="en-AU" sz="800"/>
          </a:p>
        </p:txBody>
      </p:sp>
      <p:sp>
        <p:nvSpPr>
          <p:cNvPr id="31" name="TextBox 30">
            <a:extLst>
              <a:ext uri="{FF2B5EF4-FFF2-40B4-BE49-F238E27FC236}">
                <a16:creationId xmlns:a16="http://schemas.microsoft.com/office/drawing/2014/main" id="{40A33F34-5A2C-3F2B-F5E2-71AF7342D99D}"/>
              </a:ext>
            </a:extLst>
          </p:cNvPr>
          <p:cNvSpPr txBox="1"/>
          <p:nvPr/>
        </p:nvSpPr>
        <p:spPr>
          <a:xfrm>
            <a:off x="577304" y="3828337"/>
            <a:ext cx="1145795" cy="338554"/>
          </a:xfrm>
          <a:prstGeom prst="rect">
            <a:avLst/>
          </a:prstGeom>
          <a:noFill/>
        </p:spPr>
        <p:txBody>
          <a:bodyPr wrap="square" rtlCol="0">
            <a:spAutoFit/>
          </a:bodyPr>
          <a:lstStyle/>
          <a:p>
            <a:pPr algn="ctr"/>
            <a:r>
              <a:rPr lang="en-AU" sz="800" b="1"/>
              <a:t>Commercial loans guaranteed by DTF</a:t>
            </a:r>
          </a:p>
        </p:txBody>
      </p:sp>
      <p:sp>
        <p:nvSpPr>
          <p:cNvPr id="77" name="Rectangle 76">
            <a:extLst>
              <a:ext uri="{FF2B5EF4-FFF2-40B4-BE49-F238E27FC236}">
                <a16:creationId xmlns:a16="http://schemas.microsoft.com/office/drawing/2014/main" id="{268D8FAE-6CCB-39A1-CB2D-CDB398977178}"/>
              </a:ext>
            </a:extLst>
          </p:cNvPr>
          <p:cNvSpPr/>
          <p:nvPr/>
        </p:nvSpPr>
        <p:spPr>
          <a:xfrm>
            <a:off x="582057" y="4298805"/>
            <a:ext cx="1032724" cy="1438857"/>
          </a:xfrm>
          <a:prstGeom prst="rect">
            <a:avLst/>
          </a:prstGeom>
          <a:solidFill>
            <a:schemeClr val="bg2"/>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8" name="TextBox 77">
            <a:extLst>
              <a:ext uri="{FF2B5EF4-FFF2-40B4-BE49-F238E27FC236}">
                <a16:creationId xmlns:a16="http://schemas.microsoft.com/office/drawing/2014/main" id="{7A10823C-AE3D-17A7-F3F5-E6BA537826FD}"/>
              </a:ext>
            </a:extLst>
          </p:cNvPr>
          <p:cNvSpPr txBox="1"/>
          <p:nvPr/>
        </p:nvSpPr>
        <p:spPr>
          <a:xfrm>
            <a:off x="564264" y="4324148"/>
            <a:ext cx="1032724" cy="707886"/>
          </a:xfrm>
          <a:prstGeom prst="rect">
            <a:avLst/>
          </a:prstGeom>
          <a:noFill/>
        </p:spPr>
        <p:txBody>
          <a:bodyPr wrap="square" rtlCol="0">
            <a:spAutoFit/>
          </a:bodyPr>
          <a:lstStyle/>
          <a:p>
            <a:pPr marL="72000" indent="-72000">
              <a:spcAft>
                <a:spcPts val="300"/>
              </a:spcAft>
              <a:buFont typeface="Arial" panose="020B0604020202020204" pitchFamily="34" charset="0"/>
              <a:buChar char="•"/>
            </a:pPr>
            <a:r>
              <a:rPr lang="en-AU" sz="700"/>
              <a:t>Unknown tenor</a:t>
            </a:r>
          </a:p>
          <a:p>
            <a:pPr marL="72000" indent="-72000">
              <a:spcAft>
                <a:spcPts val="300"/>
              </a:spcAft>
              <a:buFont typeface="Arial" panose="020B0604020202020204" pitchFamily="34" charset="0"/>
              <a:buChar char="•"/>
            </a:pPr>
            <a:r>
              <a:rPr lang="en-AU" sz="700"/>
              <a:t>Lowers interest rate for commercial loans </a:t>
            </a:r>
          </a:p>
          <a:p>
            <a:pPr marL="72000" indent="-72000">
              <a:spcAft>
                <a:spcPts val="300"/>
              </a:spcAft>
              <a:buFont typeface="Arial" panose="020B0604020202020204" pitchFamily="34" charset="0"/>
              <a:buChar char="•"/>
            </a:pPr>
            <a:r>
              <a:rPr lang="en-AU" sz="700"/>
              <a:t>DTF and bank require mortgage</a:t>
            </a:r>
          </a:p>
        </p:txBody>
      </p:sp>
      <p:cxnSp>
        <p:nvCxnSpPr>
          <p:cNvPr id="33" name="Connector: Elbow 32">
            <a:extLst>
              <a:ext uri="{FF2B5EF4-FFF2-40B4-BE49-F238E27FC236}">
                <a16:creationId xmlns:a16="http://schemas.microsoft.com/office/drawing/2014/main" id="{22310225-3D3F-320D-D19A-643249889AFA}"/>
              </a:ext>
            </a:extLst>
          </p:cNvPr>
          <p:cNvCxnSpPr>
            <a:cxnSpLocks/>
            <a:endCxn id="17" idx="2"/>
          </p:cNvCxnSpPr>
          <p:nvPr/>
        </p:nvCxnSpPr>
        <p:spPr>
          <a:xfrm rot="16200000" flipV="1">
            <a:off x="5073627" y="2487743"/>
            <a:ext cx="405922" cy="694082"/>
          </a:xfrm>
          <a:prstGeom prst="bentConnector3">
            <a:avLst>
              <a:gd name="adj1" fmla="val 50000"/>
            </a:avLst>
          </a:prstGeom>
        </p:spPr>
        <p:style>
          <a:lnRef idx="1">
            <a:schemeClr val="accent1"/>
          </a:lnRef>
          <a:fillRef idx="0">
            <a:schemeClr val="accent1"/>
          </a:fillRef>
          <a:effectRef idx="0">
            <a:schemeClr val="accent1"/>
          </a:effectRef>
          <a:fontRef idx="minor">
            <a:schemeClr val="tx1"/>
          </a:fontRef>
        </p:style>
      </p:cxnSp>
      <p:sp>
        <p:nvSpPr>
          <p:cNvPr id="34" name="Right Brace 33">
            <a:extLst>
              <a:ext uri="{FF2B5EF4-FFF2-40B4-BE49-F238E27FC236}">
                <a16:creationId xmlns:a16="http://schemas.microsoft.com/office/drawing/2014/main" id="{E0E3BF3C-A585-A45E-C08D-ACC90ECBD963}"/>
              </a:ext>
            </a:extLst>
          </p:cNvPr>
          <p:cNvSpPr/>
          <p:nvPr/>
        </p:nvSpPr>
        <p:spPr>
          <a:xfrm rot="5400000">
            <a:off x="5995896" y="4863965"/>
            <a:ext cx="295275" cy="2161622"/>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35" name="TextBox 34">
            <a:extLst>
              <a:ext uri="{FF2B5EF4-FFF2-40B4-BE49-F238E27FC236}">
                <a16:creationId xmlns:a16="http://schemas.microsoft.com/office/drawing/2014/main" id="{FDBA4A4C-65CC-C121-76CB-78B47853D01D}"/>
              </a:ext>
            </a:extLst>
          </p:cNvPr>
          <p:cNvSpPr txBox="1"/>
          <p:nvPr/>
        </p:nvSpPr>
        <p:spPr>
          <a:xfrm>
            <a:off x="5068608" y="6084820"/>
            <a:ext cx="2155736" cy="221616"/>
          </a:xfrm>
          <a:prstGeom prst="rect">
            <a:avLst/>
          </a:prstGeom>
          <a:noFill/>
        </p:spPr>
        <p:txBody>
          <a:bodyPr wrap="square" rtlCol="0">
            <a:spAutoFit/>
          </a:bodyPr>
          <a:lstStyle/>
          <a:p>
            <a:pPr algn="ctr"/>
            <a:r>
              <a:rPr lang="en-AU" sz="800" b="1"/>
              <a:t>Funding</a:t>
            </a:r>
            <a:endParaRPr lang="en-AU" sz="800"/>
          </a:p>
        </p:txBody>
      </p:sp>
      <p:grpSp>
        <p:nvGrpSpPr>
          <p:cNvPr id="36" name="Group 35">
            <a:extLst>
              <a:ext uri="{FF2B5EF4-FFF2-40B4-BE49-F238E27FC236}">
                <a16:creationId xmlns:a16="http://schemas.microsoft.com/office/drawing/2014/main" id="{CD91C4FF-B05D-F815-B92C-A42AE4101FDF}"/>
              </a:ext>
            </a:extLst>
          </p:cNvPr>
          <p:cNvGrpSpPr/>
          <p:nvPr/>
        </p:nvGrpSpPr>
        <p:grpSpPr>
          <a:xfrm>
            <a:off x="5247548" y="3037746"/>
            <a:ext cx="752148" cy="812800"/>
            <a:chOff x="5315935" y="2645604"/>
            <a:chExt cx="812800" cy="812800"/>
          </a:xfrm>
        </p:grpSpPr>
        <p:sp>
          <p:nvSpPr>
            <p:cNvPr id="75" name="Shape 1178">
              <a:extLst>
                <a:ext uri="{FF2B5EF4-FFF2-40B4-BE49-F238E27FC236}">
                  <a16:creationId xmlns:a16="http://schemas.microsoft.com/office/drawing/2014/main" id="{43281E7D-556D-209D-1AB9-B20B82C5ABA5}"/>
                </a:ext>
              </a:extLst>
            </p:cNvPr>
            <p:cNvSpPr/>
            <p:nvPr/>
          </p:nvSpPr>
          <p:spPr>
            <a:xfrm>
              <a:off x="5609249" y="2866457"/>
              <a:ext cx="177391" cy="472405"/>
            </a:xfrm>
            <a:custGeom>
              <a:avLst/>
              <a:gdLst/>
              <a:ahLst/>
              <a:cxnLst/>
              <a:rect l="0" t="0" r="0" b="0"/>
              <a:pathLst>
                <a:path w="120000" h="120000" extrusionOk="0">
                  <a:moveTo>
                    <a:pt x="40000" y="25384"/>
                  </a:moveTo>
                  <a:cubicBezTo>
                    <a:pt x="36923" y="26538"/>
                    <a:pt x="36923" y="26538"/>
                    <a:pt x="36923" y="26538"/>
                  </a:cubicBezTo>
                  <a:cubicBezTo>
                    <a:pt x="36923" y="33461"/>
                    <a:pt x="52307" y="38076"/>
                    <a:pt x="70769" y="38076"/>
                  </a:cubicBezTo>
                  <a:cubicBezTo>
                    <a:pt x="86153" y="38076"/>
                    <a:pt x="101538" y="33461"/>
                    <a:pt x="101538" y="26538"/>
                  </a:cubicBezTo>
                  <a:cubicBezTo>
                    <a:pt x="101538" y="26538"/>
                    <a:pt x="101538" y="26538"/>
                    <a:pt x="101538" y="25384"/>
                  </a:cubicBezTo>
                  <a:cubicBezTo>
                    <a:pt x="107692" y="25384"/>
                    <a:pt x="113846" y="23076"/>
                    <a:pt x="113846" y="21923"/>
                  </a:cubicBezTo>
                  <a:cubicBezTo>
                    <a:pt x="113846" y="20769"/>
                    <a:pt x="107692" y="18461"/>
                    <a:pt x="98461" y="18461"/>
                  </a:cubicBezTo>
                  <a:cubicBezTo>
                    <a:pt x="98461" y="3461"/>
                    <a:pt x="98461" y="3461"/>
                    <a:pt x="98461" y="3461"/>
                  </a:cubicBezTo>
                  <a:cubicBezTo>
                    <a:pt x="98461" y="1153"/>
                    <a:pt x="83076" y="0"/>
                    <a:pt x="70769" y="0"/>
                  </a:cubicBezTo>
                  <a:cubicBezTo>
                    <a:pt x="55384" y="0"/>
                    <a:pt x="43076" y="1153"/>
                    <a:pt x="43076" y="3461"/>
                  </a:cubicBezTo>
                  <a:cubicBezTo>
                    <a:pt x="43076" y="18461"/>
                    <a:pt x="43076" y="18461"/>
                    <a:pt x="43076" y="18461"/>
                  </a:cubicBezTo>
                  <a:cubicBezTo>
                    <a:pt x="30769" y="18461"/>
                    <a:pt x="24615" y="20769"/>
                    <a:pt x="24615" y="21923"/>
                  </a:cubicBezTo>
                  <a:cubicBezTo>
                    <a:pt x="24615" y="23076"/>
                    <a:pt x="30769" y="25384"/>
                    <a:pt x="40000" y="25384"/>
                  </a:cubicBezTo>
                  <a:close/>
                  <a:moveTo>
                    <a:pt x="12307" y="84230"/>
                  </a:moveTo>
                  <a:cubicBezTo>
                    <a:pt x="6153" y="84230"/>
                    <a:pt x="0" y="86538"/>
                    <a:pt x="0" y="88846"/>
                  </a:cubicBezTo>
                  <a:cubicBezTo>
                    <a:pt x="6153" y="88846"/>
                    <a:pt x="6153" y="88846"/>
                    <a:pt x="6153" y="88846"/>
                  </a:cubicBezTo>
                  <a:cubicBezTo>
                    <a:pt x="6153" y="87692"/>
                    <a:pt x="9230" y="86538"/>
                    <a:pt x="12307" y="86538"/>
                  </a:cubicBezTo>
                  <a:cubicBezTo>
                    <a:pt x="18461" y="86538"/>
                    <a:pt x="18461" y="87692"/>
                    <a:pt x="21538" y="88846"/>
                  </a:cubicBezTo>
                  <a:cubicBezTo>
                    <a:pt x="21538" y="88846"/>
                    <a:pt x="21538" y="88846"/>
                    <a:pt x="21538" y="88846"/>
                  </a:cubicBezTo>
                  <a:cubicBezTo>
                    <a:pt x="21538" y="120000"/>
                    <a:pt x="21538" y="120000"/>
                    <a:pt x="21538" y="120000"/>
                  </a:cubicBezTo>
                  <a:cubicBezTo>
                    <a:pt x="27692" y="120000"/>
                    <a:pt x="27692" y="120000"/>
                    <a:pt x="27692" y="120000"/>
                  </a:cubicBezTo>
                  <a:cubicBezTo>
                    <a:pt x="27692" y="88846"/>
                    <a:pt x="27692" y="88846"/>
                    <a:pt x="27692" y="88846"/>
                  </a:cubicBezTo>
                  <a:cubicBezTo>
                    <a:pt x="27692" y="88846"/>
                    <a:pt x="27692" y="88846"/>
                    <a:pt x="27692" y="88846"/>
                  </a:cubicBezTo>
                  <a:cubicBezTo>
                    <a:pt x="27692" y="85384"/>
                    <a:pt x="21538" y="84230"/>
                    <a:pt x="12307" y="84230"/>
                  </a:cubicBezTo>
                  <a:close/>
                  <a:moveTo>
                    <a:pt x="120000" y="60000"/>
                  </a:moveTo>
                  <a:cubicBezTo>
                    <a:pt x="120000" y="40384"/>
                    <a:pt x="67692" y="40384"/>
                    <a:pt x="70769" y="40384"/>
                  </a:cubicBezTo>
                  <a:cubicBezTo>
                    <a:pt x="70769" y="40384"/>
                    <a:pt x="21538" y="41538"/>
                    <a:pt x="21538" y="60000"/>
                  </a:cubicBezTo>
                  <a:cubicBezTo>
                    <a:pt x="21538" y="58846"/>
                    <a:pt x="21538" y="80769"/>
                    <a:pt x="21538" y="80769"/>
                  </a:cubicBezTo>
                  <a:cubicBezTo>
                    <a:pt x="21538" y="83076"/>
                    <a:pt x="24615" y="83076"/>
                    <a:pt x="24615" y="83076"/>
                  </a:cubicBezTo>
                  <a:cubicBezTo>
                    <a:pt x="24615" y="83076"/>
                    <a:pt x="40000" y="83076"/>
                    <a:pt x="40000" y="83076"/>
                  </a:cubicBezTo>
                  <a:cubicBezTo>
                    <a:pt x="40000" y="83076"/>
                    <a:pt x="43076" y="83076"/>
                    <a:pt x="43076" y="84230"/>
                  </a:cubicBezTo>
                  <a:cubicBezTo>
                    <a:pt x="43076" y="90000"/>
                    <a:pt x="43076" y="118846"/>
                    <a:pt x="43076" y="118846"/>
                  </a:cubicBezTo>
                  <a:cubicBezTo>
                    <a:pt x="43076" y="120000"/>
                    <a:pt x="49230" y="120000"/>
                    <a:pt x="49230" y="120000"/>
                  </a:cubicBezTo>
                  <a:cubicBezTo>
                    <a:pt x="49230" y="120000"/>
                    <a:pt x="92307" y="120000"/>
                    <a:pt x="89230" y="120000"/>
                  </a:cubicBezTo>
                  <a:cubicBezTo>
                    <a:pt x="89230" y="120000"/>
                    <a:pt x="95384" y="120000"/>
                    <a:pt x="95384" y="118846"/>
                  </a:cubicBezTo>
                  <a:cubicBezTo>
                    <a:pt x="95384" y="116538"/>
                    <a:pt x="95384" y="86538"/>
                    <a:pt x="95384" y="84230"/>
                  </a:cubicBezTo>
                  <a:cubicBezTo>
                    <a:pt x="95384" y="83076"/>
                    <a:pt x="101538" y="83076"/>
                    <a:pt x="101538" y="83076"/>
                  </a:cubicBezTo>
                  <a:cubicBezTo>
                    <a:pt x="101538" y="83076"/>
                    <a:pt x="113846" y="83076"/>
                    <a:pt x="113846" y="83076"/>
                  </a:cubicBezTo>
                  <a:cubicBezTo>
                    <a:pt x="113846" y="83076"/>
                    <a:pt x="120000" y="83076"/>
                    <a:pt x="120000" y="80769"/>
                  </a:cubicBezTo>
                  <a:cubicBezTo>
                    <a:pt x="120000" y="79615"/>
                    <a:pt x="120000" y="60000"/>
                    <a:pt x="120000" y="60000"/>
                  </a:cubicBezTo>
                  <a:close/>
                </a:path>
              </a:pathLst>
            </a:custGeom>
            <a:solidFill>
              <a:srgbClr val="000000"/>
            </a:solidFill>
            <a:ln>
              <a:noFill/>
            </a:ln>
          </p:spPr>
          <p:txBody>
            <a:bodyPr wrap="square" lIns="91425" tIns="45700" rIns="91425" bIns="45700" anchor="t" anchorCtr="0">
              <a:noAutofit/>
            </a:bodyPr>
            <a:lstStyle/>
            <a:p>
              <a:pPr marL="0" marR="0" lvl="0" indent="0" algn="l" rtl="0">
                <a:spcBef>
                  <a:spcPts val="0"/>
                </a:spcBef>
                <a:buNone/>
              </a:pPr>
              <a:endParaRPr sz="1800">
                <a:solidFill>
                  <a:srgbClr val="000000"/>
                </a:solidFill>
                <a:latin typeface="Arial"/>
                <a:ea typeface="Arial"/>
                <a:cs typeface="Arial"/>
                <a:sym typeface="Arial"/>
              </a:endParaRPr>
            </a:p>
          </p:txBody>
        </p:sp>
        <p:sp>
          <p:nvSpPr>
            <p:cNvPr id="76" name="Rectangle 75">
              <a:extLst>
                <a:ext uri="{FF2B5EF4-FFF2-40B4-BE49-F238E27FC236}">
                  <a16:creationId xmlns:a16="http://schemas.microsoft.com/office/drawing/2014/main" id="{91A18A70-9546-0D48-5019-8505B2F3FA9E}"/>
                </a:ext>
              </a:extLst>
            </p:cNvPr>
            <p:cNvSpPr/>
            <p:nvPr/>
          </p:nvSpPr>
          <p:spPr>
            <a:xfrm>
              <a:off x="5315935" y="2645604"/>
              <a:ext cx="812800" cy="812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grpSp>
        <p:nvGrpSpPr>
          <p:cNvPr id="37" name="Group 36">
            <a:extLst>
              <a:ext uri="{FF2B5EF4-FFF2-40B4-BE49-F238E27FC236}">
                <a16:creationId xmlns:a16="http://schemas.microsoft.com/office/drawing/2014/main" id="{BA9B2C48-5A58-81B5-2A45-38E4B50C1BA3}"/>
              </a:ext>
            </a:extLst>
          </p:cNvPr>
          <p:cNvGrpSpPr/>
          <p:nvPr/>
        </p:nvGrpSpPr>
        <p:grpSpPr>
          <a:xfrm>
            <a:off x="4066487" y="3037746"/>
            <a:ext cx="831213" cy="815765"/>
            <a:chOff x="4091591" y="2645604"/>
            <a:chExt cx="898240" cy="815765"/>
          </a:xfrm>
        </p:grpSpPr>
        <p:grpSp>
          <p:nvGrpSpPr>
            <p:cNvPr id="71" name="Group 70">
              <a:extLst>
                <a:ext uri="{FF2B5EF4-FFF2-40B4-BE49-F238E27FC236}">
                  <a16:creationId xmlns:a16="http://schemas.microsoft.com/office/drawing/2014/main" id="{B0B3BAD3-BF94-DB2C-3BB8-36C40480DFAC}"/>
                </a:ext>
              </a:extLst>
            </p:cNvPr>
            <p:cNvGrpSpPr/>
            <p:nvPr/>
          </p:nvGrpSpPr>
          <p:grpSpPr>
            <a:xfrm>
              <a:off x="4271204" y="2896874"/>
              <a:ext cx="718627" cy="564495"/>
              <a:chOff x="7257745" y="3011891"/>
              <a:chExt cx="718627" cy="564495"/>
            </a:xfrm>
          </p:grpSpPr>
          <p:sp>
            <p:nvSpPr>
              <p:cNvPr id="73" name="Shape 1007">
                <a:extLst>
                  <a:ext uri="{FF2B5EF4-FFF2-40B4-BE49-F238E27FC236}">
                    <a16:creationId xmlns:a16="http://schemas.microsoft.com/office/drawing/2014/main" id="{618D8122-CFF7-AD0A-8592-C7614E8CE027}"/>
                  </a:ext>
                </a:extLst>
              </p:cNvPr>
              <p:cNvSpPr/>
              <p:nvPr/>
            </p:nvSpPr>
            <p:spPr>
              <a:xfrm>
                <a:off x="7257745" y="3011891"/>
                <a:ext cx="577131" cy="412235"/>
              </a:xfrm>
              <a:custGeom>
                <a:avLst/>
                <a:gdLst/>
                <a:ahLst/>
                <a:cxnLst/>
                <a:rect l="0" t="0" r="0" b="0"/>
                <a:pathLst>
                  <a:path w="120000" h="120000" extrusionOk="0">
                    <a:moveTo>
                      <a:pt x="102857" y="110571"/>
                    </a:moveTo>
                    <a:lnTo>
                      <a:pt x="96122" y="110571"/>
                    </a:lnTo>
                    <a:lnTo>
                      <a:pt x="96122" y="106285"/>
                    </a:lnTo>
                    <a:lnTo>
                      <a:pt x="94285" y="106285"/>
                    </a:lnTo>
                    <a:lnTo>
                      <a:pt x="94285" y="75428"/>
                    </a:lnTo>
                    <a:lnTo>
                      <a:pt x="102244" y="75428"/>
                    </a:lnTo>
                    <a:lnTo>
                      <a:pt x="102857" y="72857"/>
                    </a:lnTo>
                    <a:lnTo>
                      <a:pt x="119999" y="0"/>
                    </a:lnTo>
                    <a:lnTo>
                      <a:pt x="74693" y="0"/>
                    </a:lnTo>
                    <a:lnTo>
                      <a:pt x="71020" y="15857"/>
                    </a:lnTo>
                    <a:lnTo>
                      <a:pt x="52653" y="3428"/>
                    </a:lnTo>
                    <a:lnTo>
                      <a:pt x="0" y="41142"/>
                    </a:lnTo>
                    <a:lnTo>
                      <a:pt x="3061" y="41142"/>
                    </a:lnTo>
                    <a:lnTo>
                      <a:pt x="3061" y="45428"/>
                    </a:lnTo>
                    <a:lnTo>
                      <a:pt x="63979" y="45428"/>
                    </a:lnTo>
                    <a:lnTo>
                      <a:pt x="59081" y="45428"/>
                    </a:lnTo>
                    <a:lnTo>
                      <a:pt x="56632" y="45428"/>
                    </a:lnTo>
                    <a:lnTo>
                      <a:pt x="56632" y="49714"/>
                    </a:lnTo>
                    <a:lnTo>
                      <a:pt x="59081" y="49714"/>
                    </a:lnTo>
                    <a:lnTo>
                      <a:pt x="59081" y="66428"/>
                    </a:lnTo>
                    <a:lnTo>
                      <a:pt x="56632" y="75428"/>
                    </a:lnTo>
                    <a:lnTo>
                      <a:pt x="58469" y="75428"/>
                    </a:lnTo>
                    <a:lnTo>
                      <a:pt x="58469" y="106285"/>
                    </a:lnTo>
                    <a:lnTo>
                      <a:pt x="56632" y="106285"/>
                    </a:lnTo>
                    <a:lnTo>
                      <a:pt x="56632" y="110571"/>
                    </a:lnTo>
                    <a:lnTo>
                      <a:pt x="49591" y="110571"/>
                    </a:lnTo>
                    <a:lnTo>
                      <a:pt x="49591" y="106285"/>
                    </a:lnTo>
                    <a:lnTo>
                      <a:pt x="47755" y="106285"/>
                    </a:lnTo>
                    <a:lnTo>
                      <a:pt x="47142" y="49714"/>
                    </a:lnTo>
                    <a:lnTo>
                      <a:pt x="49591" y="49714"/>
                    </a:lnTo>
                    <a:lnTo>
                      <a:pt x="49591" y="45428"/>
                    </a:lnTo>
                    <a:lnTo>
                      <a:pt x="47142" y="45428"/>
                    </a:lnTo>
                    <a:lnTo>
                      <a:pt x="35816" y="45428"/>
                    </a:lnTo>
                    <a:lnTo>
                      <a:pt x="33367" y="45428"/>
                    </a:lnTo>
                    <a:lnTo>
                      <a:pt x="33367" y="49714"/>
                    </a:lnTo>
                    <a:lnTo>
                      <a:pt x="35816" y="49714"/>
                    </a:lnTo>
                    <a:lnTo>
                      <a:pt x="35204" y="106285"/>
                    </a:lnTo>
                    <a:lnTo>
                      <a:pt x="33367" y="106285"/>
                    </a:lnTo>
                    <a:lnTo>
                      <a:pt x="33367" y="110571"/>
                    </a:lnTo>
                    <a:lnTo>
                      <a:pt x="26326" y="110571"/>
                    </a:lnTo>
                    <a:lnTo>
                      <a:pt x="26326" y="106285"/>
                    </a:lnTo>
                    <a:lnTo>
                      <a:pt x="24489" y="106285"/>
                    </a:lnTo>
                    <a:lnTo>
                      <a:pt x="23877" y="49714"/>
                    </a:lnTo>
                    <a:lnTo>
                      <a:pt x="26326" y="49714"/>
                    </a:lnTo>
                    <a:lnTo>
                      <a:pt x="26326" y="45428"/>
                    </a:lnTo>
                    <a:lnTo>
                      <a:pt x="23877" y="45428"/>
                    </a:lnTo>
                    <a:lnTo>
                      <a:pt x="12551" y="45428"/>
                    </a:lnTo>
                    <a:lnTo>
                      <a:pt x="10102" y="45428"/>
                    </a:lnTo>
                    <a:lnTo>
                      <a:pt x="10102" y="49714"/>
                    </a:lnTo>
                    <a:lnTo>
                      <a:pt x="12551" y="49714"/>
                    </a:lnTo>
                    <a:lnTo>
                      <a:pt x="11326" y="106285"/>
                    </a:lnTo>
                    <a:lnTo>
                      <a:pt x="10102" y="106285"/>
                    </a:lnTo>
                    <a:lnTo>
                      <a:pt x="10102" y="110571"/>
                    </a:lnTo>
                    <a:lnTo>
                      <a:pt x="3061" y="110571"/>
                    </a:lnTo>
                    <a:lnTo>
                      <a:pt x="3061" y="114857"/>
                    </a:lnTo>
                    <a:lnTo>
                      <a:pt x="0" y="114857"/>
                    </a:lnTo>
                    <a:lnTo>
                      <a:pt x="0" y="120000"/>
                    </a:lnTo>
                    <a:lnTo>
                      <a:pt x="3061" y="120000"/>
                    </a:lnTo>
                    <a:lnTo>
                      <a:pt x="102857" y="120000"/>
                    </a:lnTo>
                    <a:lnTo>
                      <a:pt x="106224" y="120000"/>
                    </a:lnTo>
                    <a:lnTo>
                      <a:pt x="106224" y="114857"/>
                    </a:lnTo>
                    <a:lnTo>
                      <a:pt x="102857" y="114857"/>
                    </a:lnTo>
                    <a:lnTo>
                      <a:pt x="102857" y="110571"/>
                    </a:lnTo>
                    <a:close/>
                    <a:moveTo>
                      <a:pt x="78367" y="6857"/>
                    </a:moveTo>
                    <a:lnTo>
                      <a:pt x="112959" y="6857"/>
                    </a:lnTo>
                    <a:lnTo>
                      <a:pt x="98571" y="68571"/>
                    </a:lnTo>
                    <a:lnTo>
                      <a:pt x="63367" y="68571"/>
                    </a:lnTo>
                    <a:lnTo>
                      <a:pt x="78367" y="6857"/>
                    </a:lnTo>
                    <a:close/>
                    <a:moveTo>
                      <a:pt x="81734" y="106285"/>
                    </a:moveTo>
                    <a:lnTo>
                      <a:pt x="79897" y="106285"/>
                    </a:lnTo>
                    <a:lnTo>
                      <a:pt x="79897" y="110571"/>
                    </a:lnTo>
                    <a:lnTo>
                      <a:pt x="72857" y="110571"/>
                    </a:lnTo>
                    <a:lnTo>
                      <a:pt x="72857" y="106285"/>
                    </a:lnTo>
                    <a:lnTo>
                      <a:pt x="71020" y="106285"/>
                    </a:lnTo>
                    <a:lnTo>
                      <a:pt x="71020" y="75428"/>
                    </a:lnTo>
                    <a:lnTo>
                      <a:pt x="81734" y="75428"/>
                    </a:lnTo>
                    <a:lnTo>
                      <a:pt x="81734" y="106285"/>
                    </a:lnTo>
                    <a:close/>
                    <a:moveTo>
                      <a:pt x="101020" y="31285"/>
                    </a:moveTo>
                    <a:lnTo>
                      <a:pt x="77142" y="31285"/>
                    </a:lnTo>
                    <a:lnTo>
                      <a:pt x="77142" y="33428"/>
                    </a:lnTo>
                    <a:lnTo>
                      <a:pt x="101020" y="33428"/>
                    </a:lnTo>
                    <a:lnTo>
                      <a:pt x="101020" y="31285"/>
                    </a:lnTo>
                    <a:close/>
                    <a:moveTo>
                      <a:pt x="104387" y="18428"/>
                    </a:moveTo>
                    <a:lnTo>
                      <a:pt x="80510" y="18428"/>
                    </a:lnTo>
                    <a:lnTo>
                      <a:pt x="80510" y="20142"/>
                    </a:lnTo>
                    <a:lnTo>
                      <a:pt x="104387" y="20142"/>
                    </a:lnTo>
                    <a:lnTo>
                      <a:pt x="104387" y="18428"/>
                    </a:lnTo>
                    <a:close/>
                    <a:moveTo>
                      <a:pt x="102244" y="25285"/>
                    </a:moveTo>
                    <a:lnTo>
                      <a:pt x="79285" y="25285"/>
                    </a:lnTo>
                    <a:lnTo>
                      <a:pt x="79285" y="27000"/>
                    </a:lnTo>
                    <a:lnTo>
                      <a:pt x="102244" y="27000"/>
                    </a:lnTo>
                    <a:lnTo>
                      <a:pt x="102244" y="25285"/>
                    </a:lnTo>
                    <a:close/>
                    <a:moveTo>
                      <a:pt x="106224" y="12000"/>
                    </a:moveTo>
                    <a:lnTo>
                      <a:pt x="82346" y="12000"/>
                    </a:lnTo>
                    <a:lnTo>
                      <a:pt x="82346" y="13714"/>
                    </a:lnTo>
                    <a:lnTo>
                      <a:pt x="106224" y="13714"/>
                    </a:lnTo>
                    <a:lnTo>
                      <a:pt x="106224" y="12000"/>
                    </a:lnTo>
                    <a:close/>
                    <a:moveTo>
                      <a:pt x="74693" y="46285"/>
                    </a:moveTo>
                    <a:lnTo>
                      <a:pt x="98571" y="46285"/>
                    </a:lnTo>
                    <a:lnTo>
                      <a:pt x="98571" y="44571"/>
                    </a:lnTo>
                    <a:lnTo>
                      <a:pt x="74693" y="44571"/>
                    </a:lnTo>
                    <a:lnTo>
                      <a:pt x="74693" y="46285"/>
                    </a:lnTo>
                    <a:close/>
                    <a:moveTo>
                      <a:pt x="99795" y="37714"/>
                    </a:moveTo>
                    <a:lnTo>
                      <a:pt x="75918" y="37714"/>
                    </a:lnTo>
                    <a:lnTo>
                      <a:pt x="75918" y="39428"/>
                    </a:lnTo>
                    <a:lnTo>
                      <a:pt x="99795" y="39428"/>
                    </a:lnTo>
                    <a:lnTo>
                      <a:pt x="99795" y="37714"/>
                    </a:lnTo>
                    <a:close/>
                    <a:moveTo>
                      <a:pt x="72244" y="52714"/>
                    </a:moveTo>
                    <a:lnTo>
                      <a:pt x="96122" y="52714"/>
                    </a:lnTo>
                    <a:lnTo>
                      <a:pt x="96122" y="51000"/>
                    </a:lnTo>
                    <a:lnTo>
                      <a:pt x="72244" y="51000"/>
                    </a:lnTo>
                    <a:lnTo>
                      <a:pt x="72244" y="52714"/>
                    </a:lnTo>
                    <a:close/>
                    <a:moveTo>
                      <a:pt x="71020" y="58714"/>
                    </a:moveTo>
                    <a:lnTo>
                      <a:pt x="94897" y="58714"/>
                    </a:lnTo>
                    <a:lnTo>
                      <a:pt x="94897" y="57000"/>
                    </a:lnTo>
                    <a:lnTo>
                      <a:pt x="71020" y="57000"/>
                    </a:lnTo>
                    <a:lnTo>
                      <a:pt x="71020" y="58714"/>
                    </a:lnTo>
                    <a:close/>
                  </a:path>
                </a:pathLst>
              </a:custGeom>
              <a:solidFill>
                <a:srgbClr val="000000"/>
              </a:solidFill>
              <a:ln>
                <a:noFill/>
              </a:ln>
            </p:spPr>
            <p:txBody>
              <a:bodyPr wrap="square" lIns="91425" tIns="45700" rIns="91425" bIns="45700" anchor="t" anchorCtr="0">
                <a:noAutofit/>
              </a:bodyPr>
              <a:lstStyle/>
              <a:p>
                <a:pPr marL="0" marR="0" lvl="0" indent="0" algn="l" rtl="0">
                  <a:spcBef>
                    <a:spcPts val="0"/>
                  </a:spcBef>
                  <a:buNone/>
                </a:pPr>
                <a:endParaRPr sz="1800">
                  <a:solidFill>
                    <a:srgbClr val="000000"/>
                  </a:solidFill>
                  <a:latin typeface="Arial"/>
                  <a:ea typeface="Arial"/>
                  <a:cs typeface="Arial"/>
                  <a:sym typeface="Arial"/>
                </a:endParaRPr>
              </a:p>
            </p:txBody>
          </p:sp>
          <p:sp>
            <p:nvSpPr>
              <p:cNvPr id="74" name="TextBox 73">
                <a:extLst>
                  <a:ext uri="{FF2B5EF4-FFF2-40B4-BE49-F238E27FC236}">
                    <a16:creationId xmlns:a16="http://schemas.microsoft.com/office/drawing/2014/main" id="{ADF73F1C-563B-B0EF-39C3-3D5AF9330F35}"/>
                  </a:ext>
                </a:extLst>
              </p:cNvPr>
              <p:cNvSpPr txBox="1"/>
              <p:nvPr/>
            </p:nvSpPr>
            <p:spPr>
              <a:xfrm>
                <a:off x="7711556" y="3330165"/>
                <a:ext cx="264816" cy="246221"/>
              </a:xfrm>
              <a:prstGeom prst="rect">
                <a:avLst/>
              </a:prstGeom>
              <a:noFill/>
            </p:spPr>
            <p:txBody>
              <a:bodyPr wrap="none" rtlCol="0">
                <a:spAutoFit/>
              </a:bodyPr>
              <a:lstStyle/>
              <a:p>
                <a:r>
                  <a:rPr lang="en-AU" sz="1000" b="1">
                    <a:latin typeface="Britannic Bold" panose="020B0903060703020204" pitchFamily="34" charset="0"/>
                  </a:rPr>
                  <a:t>B</a:t>
                </a:r>
              </a:p>
            </p:txBody>
          </p:sp>
        </p:grpSp>
        <p:sp>
          <p:nvSpPr>
            <p:cNvPr id="72" name="Rectangle 71">
              <a:extLst>
                <a:ext uri="{FF2B5EF4-FFF2-40B4-BE49-F238E27FC236}">
                  <a16:creationId xmlns:a16="http://schemas.microsoft.com/office/drawing/2014/main" id="{FEDC4CB3-B348-4FFE-AA29-04E831CF2C04}"/>
                </a:ext>
              </a:extLst>
            </p:cNvPr>
            <p:cNvSpPr/>
            <p:nvPr/>
          </p:nvSpPr>
          <p:spPr>
            <a:xfrm>
              <a:off x="4091591" y="2645604"/>
              <a:ext cx="812800" cy="812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grpSp>
        <p:nvGrpSpPr>
          <p:cNvPr id="38" name="Group 37">
            <a:extLst>
              <a:ext uri="{FF2B5EF4-FFF2-40B4-BE49-F238E27FC236}">
                <a16:creationId xmlns:a16="http://schemas.microsoft.com/office/drawing/2014/main" id="{2F50484A-8186-D798-AFA0-51E8C3211DBC}"/>
              </a:ext>
            </a:extLst>
          </p:cNvPr>
          <p:cNvGrpSpPr/>
          <p:nvPr/>
        </p:nvGrpSpPr>
        <p:grpSpPr>
          <a:xfrm>
            <a:off x="2942821" y="3037746"/>
            <a:ext cx="773806" cy="818506"/>
            <a:chOff x="2850576" y="2645604"/>
            <a:chExt cx="836205" cy="818506"/>
          </a:xfrm>
        </p:grpSpPr>
        <p:grpSp>
          <p:nvGrpSpPr>
            <p:cNvPr id="67" name="Group 66">
              <a:extLst>
                <a:ext uri="{FF2B5EF4-FFF2-40B4-BE49-F238E27FC236}">
                  <a16:creationId xmlns:a16="http://schemas.microsoft.com/office/drawing/2014/main" id="{766745A0-EB48-A112-DD9B-69945B0A99F9}"/>
                </a:ext>
              </a:extLst>
            </p:cNvPr>
            <p:cNvGrpSpPr/>
            <p:nvPr/>
          </p:nvGrpSpPr>
          <p:grpSpPr>
            <a:xfrm>
              <a:off x="2995466" y="2901885"/>
              <a:ext cx="691315" cy="562225"/>
              <a:chOff x="5892589" y="2997180"/>
              <a:chExt cx="691315" cy="562225"/>
            </a:xfrm>
          </p:grpSpPr>
          <p:sp>
            <p:nvSpPr>
              <p:cNvPr id="69" name="Shape 1007">
                <a:extLst>
                  <a:ext uri="{FF2B5EF4-FFF2-40B4-BE49-F238E27FC236}">
                    <a16:creationId xmlns:a16="http://schemas.microsoft.com/office/drawing/2014/main" id="{BB763606-1D3B-7105-A617-F610928D4D4A}"/>
                  </a:ext>
                </a:extLst>
              </p:cNvPr>
              <p:cNvSpPr/>
              <p:nvPr/>
            </p:nvSpPr>
            <p:spPr>
              <a:xfrm>
                <a:off x="5892589" y="2997180"/>
                <a:ext cx="577131" cy="412235"/>
              </a:xfrm>
              <a:custGeom>
                <a:avLst/>
                <a:gdLst/>
                <a:ahLst/>
                <a:cxnLst/>
                <a:rect l="0" t="0" r="0" b="0"/>
                <a:pathLst>
                  <a:path w="120000" h="120000" extrusionOk="0">
                    <a:moveTo>
                      <a:pt x="102857" y="110571"/>
                    </a:moveTo>
                    <a:lnTo>
                      <a:pt x="96122" y="110571"/>
                    </a:lnTo>
                    <a:lnTo>
                      <a:pt x="96122" y="106285"/>
                    </a:lnTo>
                    <a:lnTo>
                      <a:pt x="94285" y="106285"/>
                    </a:lnTo>
                    <a:lnTo>
                      <a:pt x="94285" y="75428"/>
                    </a:lnTo>
                    <a:lnTo>
                      <a:pt x="102244" y="75428"/>
                    </a:lnTo>
                    <a:lnTo>
                      <a:pt x="102857" y="72857"/>
                    </a:lnTo>
                    <a:lnTo>
                      <a:pt x="119999" y="0"/>
                    </a:lnTo>
                    <a:lnTo>
                      <a:pt x="74693" y="0"/>
                    </a:lnTo>
                    <a:lnTo>
                      <a:pt x="71020" y="15857"/>
                    </a:lnTo>
                    <a:lnTo>
                      <a:pt x="52653" y="3428"/>
                    </a:lnTo>
                    <a:lnTo>
                      <a:pt x="0" y="41142"/>
                    </a:lnTo>
                    <a:lnTo>
                      <a:pt x="3061" y="41142"/>
                    </a:lnTo>
                    <a:lnTo>
                      <a:pt x="3061" y="45428"/>
                    </a:lnTo>
                    <a:lnTo>
                      <a:pt x="63979" y="45428"/>
                    </a:lnTo>
                    <a:lnTo>
                      <a:pt x="59081" y="45428"/>
                    </a:lnTo>
                    <a:lnTo>
                      <a:pt x="56632" y="45428"/>
                    </a:lnTo>
                    <a:lnTo>
                      <a:pt x="56632" y="49714"/>
                    </a:lnTo>
                    <a:lnTo>
                      <a:pt x="59081" y="49714"/>
                    </a:lnTo>
                    <a:lnTo>
                      <a:pt x="59081" y="66428"/>
                    </a:lnTo>
                    <a:lnTo>
                      <a:pt x="56632" y="75428"/>
                    </a:lnTo>
                    <a:lnTo>
                      <a:pt x="58469" y="75428"/>
                    </a:lnTo>
                    <a:lnTo>
                      <a:pt x="58469" y="106285"/>
                    </a:lnTo>
                    <a:lnTo>
                      <a:pt x="56632" y="106285"/>
                    </a:lnTo>
                    <a:lnTo>
                      <a:pt x="56632" y="110571"/>
                    </a:lnTo>
                    <a:lnTo>
                      <a:pt x="49591" y="110571"/>
                    </a:lnTo>
                    <a:lnTo>
                      <a:pt x="49591" y="106285"/>
                    </a:lnTo>
                    <a:lnTo>
                      <a:pt x="47755" y="106285"/>
                    </a:lnTo>
                    <a:lnTo>
                      <a:pt x="47142" y="49714"/>
                    </a:lnTo>
                    <a:lnTo>
                      <a:pt x="49591" y="49714"/>
                    </a:lnTo>
                    <a:lnTo>
                      <a:pt x="49591" y="45428"/>
                    </a:lnTo>
                    <a:lnTo>
                      <a:pt x="47142" y="45428"/>
                    </a:lnTo>
                    <a:lnTo>
                      <a:pt x="35816" y="45428"/>
                    </a:lnTo>
                    <a:lnTo>
                      <a:pt x="33367" y="45428"/>
                    </a:lnTo>
                    <a:lnTo>
                      <a:pt x="33367" y="49714"/>
                    </a:lnTo>
                    <a:lnTo>
                      <a:pt x="35816" y="49714"/>
                    </a:lnTo>
                    <a:lnTo>
                      <a:pt x="35204" y="106285"/>
                    </a:lnTo>
                    <a:lnTo>
                      <a:pt x="33367" y="106285"/>
                    </a:lnTo>
                    <a:lnTo>
                      <a:pt x="33367" y="110571"/>
                    </a:lnTo>
                    <a:lnTo>
                      <a:pt x="26326" y="110571"/>
                    </a:lnTo>
                    <a:lnTo>
                      <a:pt x="26326" y="106285"/>
                    </a:lnTo>
                    <a:lnTo>
                      <a:pt x="24489" y="106285"/>
                    </a:lnTo>
                    <a:lnTo>
                      <a:pt x="23877" y="49714"/>
                    </a:lnTo>
                    <a:lnTo>
                      <a:pt x="26326" y="49714"/>
                    </a:lnTo>
                    <a:lnTo>
                      <a:pt x="26326" y="45428"/>
                    </a:lnTo>
                    <a:lnTo>
                      <a:pt x="23877" y="45428"/>
                    </a:lnTo>
                    <a:lnTo>
                      <a:pt x="12551" y="45428"/>
                    </a:lnTo>
                    <a:lnTo>
                      <a:pt x="10102" y="45428"/>
                    </a:lnTo>
                    <a:lnTo>
                      <a:pt x="10102" y="49714"/>
                    </a:lnTo>
                    <a:lnTo>
                      <a:pt x="12551" y="49714"/>
                    </a:lnTo>
                    <a:lnTo>
                      <a:pt x="11326" y="106285"/>
                    </a:lnTo>
                    <a:lnTo>
                      <a:pt x="10102" y="106285"/>
                    </a:lnTo>
                    <a:lnTo>
                      <a:pt x="10102" y="110571"/>
                    </a:lnTo>
                    <a:lnTo>
                      <a:pt x="3061" y="110571"/>
                    </a:lnTo>
                    <a:lnTo>
                      <a:pt x="3061" y="114857"/>
                    </a:lnTo>
                    <a:lnTo>
                      <a:pt x="0" y="114857"/>
                    </a:lnTo>
                    <a:lnTo>
                      <a:pt x="0" y="120000"/>
                    </a:lnTo>
                    <a:lnTo>
                      <a:pt x="3061" y="120000"/>
                    </a:lnTo>
                    <a:lnTo>
                      <a:pt x="102857" y="120000"/>
                    </a:lnTo>
                    <a:lnTo>
                      <a:pt x="106224" y="120000"/>
                    </a:lnTo>
                    <a:lnTo>
                      <a:pt x="106224" y="114857"/>
                    </a:lnTo>
                    <a:lnTo>
                      <a:pt x="102857" y="114857"/>
                    </a:lnTo>
                    <a:lnTo>
                      <a:pt x="102857" y="110571"/>
                    </a:lnTo>
                    <a:close/>
                    <a:moveTo>
                      <a:pt x="78367" y="6857"/>
                    </a:moveTo>
                    <a:lnTo>
                      <a:pt x="112959" y="6857"/>
                    </a:lnTo>
                    <a:lnTo>
                      <a:pt x="98571" y="68571"/>
                    </a:lnTo>
                    <a:lnTo>
                      <a:pt x="63367" y="68571"/>
                    </a:lnTo>
                    <a:lnTo>
                      <a:pt x="78367" y="6857"/>
                    </a:lnTo>
                    <a:close/>
                    <a:moveTo>
                      <a:pt x="81734" y="106285"/>
                    </a:moveTo>
                    <a:lnTo>
                      <a:pt x="79897" y="106285"/>
                    </a:lnTo>
                    <a:lnTo>
                      <a:pt x="79897" y="110571"/>
                    </a:lnTo>
                    <a:lnTo>
                      <a:pt x="72857" y="110571"/>
                    </a:lnTo>
                    <a:lnTo>
                      <a:pt x="72857" y="106285"/>
                    </a:lnTo>
                    <a:lnTo>
                      <a:pt x="71020" y="106285"/>
                    </a:lnTo>
                    <a:lnTo>
                      <a:pt x="71020" y="75428"/>
                    </a:lnTo>
                    <a:lnTo>
                      <a:pt x="81734" y="75428"/>
                    </a:lnTo>
                    <a:lnTo>
                      <a:pt x="81734" y="106285"/>
                    </a:lnTo>
                    <a:close/>
                    <a:moveTo>
                      <a:pt x="101020" y="31285"/>
                    </a:moveTo>
                    <a:lnTo>
                      <a:pt x="77142" y="31285"/>
                    </a:lnTo>
                    <a:lnTo>
                      <a:pt x="77142" y="33428"/>
                    </a:lnTo>
                    <a:lnTo>
                      <a:pt x="101020" y="33428"/>
                    </a:lnTo>
                    <a:lnTo>
                      <a:pt x="101020" y="31285"/>
                    </a:lnTo>
                    <a:close/>
                    <a:moveTo>
                      <a:pt x="104387" y="18428"/>
                    </a:moveTo>
                    <a:lnTo>
                      <a:pt x="80510" y="18428"/>
                    </a:lnTo>
                    <a:lnTo>
                      <a:pt x="80510" y="20142"/>
                    </a:lnTo>
                    <a:lnTo>
                      <a:pt x="104387" y="20142"/>
                    </a:lnTo>
                    <a:lnTo>
                      <a:pt x="104387" y="18428"/>
                    </a:lnTo>
                    <a:close/>
                    <a:moveTo>
                      <a:pt x="102244" y="25285"/>
                    </a:moveTo>
                    <a:lnTo>
                      <a:pt x="79285" y="25285"/>
                    </a:lnTo>
                    <a:lnTo>
                      <a:pt x="79285" y="27000"/>
                    </a:lnTo>
                    <a:lnTo>
                      <a:pt x="102244" y="27000"/>
                    </a:lnTo>
                    <a:lnTo>
                      <a:pt x="102244" y="25285"/>
                    </a:lnTo>
                    <a:close/>
                    <a:moveTo>
                      <a:pt x="106224" y="12000"/>
                    </a:moveTo>
                    <a:lnTo>
                      <a:pt x="82346" y="12000"/>
                    </a:lnTo>
                    <a:lnTo>
                      <a:pt x="82346" y="13714"/>
                    </a:lnTo>
                    <a:lnTo>
                      <a:pt x="106224" y="13714"/>
                    </a:lnTo>
                    <a:lnTo>
                      <a:pt x="106224" y="12000"/>
                    </a:lnTo>
                    <a:close/>
                    <a:moveTo>
                      <a:pt x="74693" y="46285"/>
                    </a:moveTo>
                    <a:lnTo>
                      <a:pt x="98571" y="46285"/>
                    </a:lnTo>
                    <a:lnTo>
                      <a:pt x="98571" y="44571"/>
                    </a:lnTo>
                    <a:lnTo>
                      <a:pt x="74693" y="44571"/>
                    </a:lnTo>
                    <a:lnTo>
                      <a:pt x="74693" y="46285"/>
                    </a:lnTo>
                    <a:close/>
                    <a:moveTo>
                      <a:pt x="99795" y="37714"/>
                    </a:moveTo>
                    <a:lnTo>
                      <a:pt x="75918" y="37714"/>
                    </a:lnTo>
                    <a:lnTo>
                      <a:pt x="75918" y="39428"/>
                    </a:lnTo>
                    <a:lnTo>
                      <a:pt x="99795" y="39428"/>
                    </a:lnTo>
                    <a:lnTo>
                      <a:pt x="99795" y="37714"/>
                    </a:lnTo>
                    <a:close/>
                    <a:moveTo>
                      <a:pt x="72244" y="52714"/>
                    </a:moveTo>
                    <a:lnTo>
                      <a:pt x="96122" y="52714"/>
                    </a:lnTo>
                    <a:lnTo>
                      <a:pt x="96122" y="51000"/>
                    </a:lnTo>
                    <a:lnTo>
                      <a:pt x="72244" y="51000"/>
                    </a:lnTo>
                    <a:lnTo>
                      <a:pt x="72244" y="52714"/>
                    </a:lnTo>
                    <a:close/>
                    <a:moveTo>
                      <a:pt x="71020" y="58714"/>
                    </a:moveTo>
                    <a:lnTo>
                      <a:pt x="94897" y="58714"/>
                    </a:lnTo>
                    <a:lnTo>
                      <a:pt x="94897" y="57000"/>
                    </a:lnTo>
                    <a:lnTo>
                      <a:pt x="71020" y="57000"/>
                    </a:lnTo>
                    <a:lnTo>
                      <a:pt x="71020" y="58714"/>
                    </a:lnTo>
                    <a:close/>
                  </a:path>
                </a:pathLst>
              </a:custGeom>
              <a:solidFill>
                <a:srgbClr val="000000"/>
              </a:solidFill>
              <a:ln>
                <a:noFill/>
              </a:ln>
            </p:spPr>
            <p:txBody>
              <a:bodyPr wrap="square" lIns="91425" tIns="45700" rIns="91425" bIns="45700" anchor="t" anchorCtr="0">
                <a:noAutofit/>
              </a:bodyPr>
              <a:lstStyle/>
              <a:p>
                <a:pPr marL="0" marR="0" lvl="0" indent="0" algn="l" rtl="0">
                  <a:spcBef>
                    <a:spcPts val="0"/>
                  </a:spcBef>
                  <a:buNone/>
                </a:pPr>
                <a:endParaRPr sz="1800">
                  <a:solidFill>
                    <a:srgbClr val="000000"/>
                  </a:solidFill>
                  <a:latin typeface="Arial"/>
                  <a:ea typeface="Arial"/>
                  <a:cs typeface="Arial"/>
                  <a:sym typeface="Arial"/>
                </a:endParaRPr>
              </a:p>
            </p:txBody>
          </p:sp>
          <p:sp>
            <p:nvSpPr>
              <p:cNvPr id="70" name="TextBox 69">
                <a:extLst>
                  <a:ext uri="{FF2B5EF4-FFF2-40B4-BE49-F238E27FC236}">
                    <a16:creationId xmlns:a16="http://schemas.microsoft.com/office/drawing/2014/main" id="{0E270F4B-4932-6657-26DA-AC84BEB08AF7}"/>
                  </a:ext>
                </a:extLst>
              </p:cNvPr>
              <p:cNvSpPr txBox="1"/>
              <p:nvPr/>
            </p:nvSpPr>
            <p:spPr>
              <a:xfrm>
                <a:off x="6322294" y="3313184"/>
                <a:ext cx="261610" cy="246221"/>
              </a:xfrm>
              <a:prstGeom prst="rect">
                <a:avLst/>
              </a:prstGeom>
              <a:noFill/>
            </p:spPr>
            <p:txBody>
              <a:bodyPr wrap="none" rtlCol="0">
                <a:spAutoFit/>
              </a:bodyPr>
              <a:lstStyle/>
              <a:p>
                <a:r>
                  <a:rPr lang="en-AU" sz="1000" b="1">
                    <a:latin typeface="Britannic Bold" panose="020B0903060703020204" pitchFamily="34" charset="0"/>
                  </a:rPr>
                  <a:t>N</a:t>
                </a:r>
              </a:p>
            </p:txBody>
          </p:sp>
        </p:grpSp>
        <p:sp>
          <p:nvSpPr>
            <p:cNvPr id="68" name="Rectangle 67">
              <a:extLst>
                <a:ext uri="{FF2B5EF4-FFF2-40B4-BE49-F238E27FC236}">
                  <a16:creationId xmlns:a16="http://schemas.microsoft.com/office/drawing/2014/main" id="{A5434B47-02D3-45A1-1451-0D1519D2FC8A}"/>
                </a:ext>
              </a:extLst>
            </p:cNvPr>
            <p:cNvSpPr/>
            <p:nvPr/>
          </p:nvSpPr>
          <p:spPr>
            <a:xfrm>
              <a:off x="2850576" y="2645604"/>
              <a:ext cx="812800" cy="812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grpSp>
        <p:nvGrpSpPr>
          <p:cNvPr id="39" name="Group 38">
            <a:extLst>
              <a:ext uri="{FF2B5EF4-FFF2-40B4-BE49-F238E27FC236}">
                <a16:creationId xmlns:a16="http://schemas.microsoft.com/office/drawing/2014/main" id="{63934ED3-3D58-31D3-1D08-65579C067DE9}"/>
              </a:ext>
            </a:extLst>
          </p:cNvPr>
          <p:cNvGrpSpPr/>
          <p:nvPr/>
        </p:nvGrpSpPr>
        <p:grpSpPr>
          <a:xfrm>
            <a:off x="1840821" y="3037746"/>
            <a:ext cx="752149" cy="812800"/>
            <a:chOff x="1554543" y="2645604"/>
            <a:chExt cx="812800" cy="812800"/>
          </a:xfrm>
        </p:grpSpPr>
        <p:sp>
          <p:nvSpPr>
            <p:cNvPr id="65" name="Freeform 21">
              <a:extLst>
                <a:ext uri="{FF2B5EF4-FFF2-40B4-BE49-F238E27FC236}">
                  <a16:creationId xmlns:a16="http://schemas.microsoft.com/office/drawing/2014/main" id="{02447A85-EF71-4C1D-8A1C-4AA41A84E916}"/>
                </a:ext>
              </a:extLst>
            </p:cNvPr>
            <p:cNvSpPr>
              <a:spLocks noEditPoints="1"/>
            </p:cNvSpPr>
            <p:nvPr/>
          </p:nvSpPr>
          <p:spPr bwMode="auto">
            <a:xfrm>
              <a:off x="1729720" y="2868761"/>
              <a:ext cx="452548" cy="504499"/>
            </a:xfrm>
            <a:custGeom>
              <a:avLst/>
              <a:gdLst>
                <a:gd name="T0" fmla="*/ 98 w 332"/>
                <a:gd name="T1" fmla="*/ 115 h 370"/>
                <a:gd name="T2" fmla="*/ 116 w 332"/>
                <a:gd name="T3" fmla="*/ 73 h 370"/>
                <a:gd name="T4" fmla="*/ 248 w 332"/>
                <a:gd name="T5" fmla="*/ 103 h 370"/>
                <a:gd name="T6" fmla="*/ 184 w 332"/>
                <a:gd name="T7" fmla="*/ 59 h 370"/>
                <a:gd name="T8" fmla="*/ 166 w 332"/>
                <a:gd name="T9" fmla="*/ 55 h 370"/>
                <a:gd name="T10" fmla="*/ 146 w 332"/>
                <a:gd name="T11" fmla="*/ 103 h 370"/>
                <a:gd name="T12" fmla="*/ 207 w 332"/>
                <a:gd name="T13" fmla="*/ 120 h 370"/>
                <a:gd name="T14" fmla="*/ 277 w 332"/>
                <a:gd name="T15" fmla="*/ 176 h 370"/>
                <a:gd name="T16" fmla="*/ 207 w 332"/>
                <a:gd name="T17" fmla="*/ 120 h 370"/>
                <a:gd name="T18" fmla="*/ 192 w 332"/>
                <a:gd name="T19" fmla="*/ 120 h 370"/>
                <a:gd name="T20" fmla="*/ 146 w 332"/>
                <a:gd name="T21" fmla="*/ 176 h 370"/>
                <a:gd name="T22" fmla="*/ 214 w 332"/>
                <a:gd name="T23" fmla="*/ 193 h 370"/>
                <a:gd name="T24" fmla="*/ 260 w 332"/>
                <a:gd name="T25" fmla="*/ 250 h 370"/>
                <a:gd name="T26" fmla="*/ 214 w 332"/>
                <a:gd name="T27" fmla="*/ 193 h 370"/>
                <a:gd name="T28" fmla="*/ 199 w 332"/>
                <a:gd name="T29" fmla="*/ 193 h 370"/>
                <a:gd name="T30" fmla="*/ 146 w 332"/>
                <a:gd name="T31" fmla="*/ 250 h 370"/>
                <a:gd name="T32" fmla="*/ 200 w 332"/>
                <a:gd name="T33" fmla="*/ 267 h 370"/>
                <a:gd name="T34" fmla="*/ 182 w 332"/>
                <a:gd name="T35" fmla="*/ 311 h 370"/>
                <a:gd name="T36" fmla="*/ 146 w 332"/>
                <a:gd name="T37" fmla="*/ 14 h 370"/>
                <a:gd name="T38" fmla="*/ 266 w 332"/>
                <a:gd name="T39" fmla="*/ 305 h 370"/>
                <a:gd name="T40" fmla="*/ 146 w 332"/>
                <a:gd name="T41" fmla="*/ 330 h 370"/>
                <a:gd name="T42" fmla="*/ 249 w 332"/>
                <a:gd name="T43" fmla="*/ 82 h 370"/>
                <a:gd name="T44" fmla="*/ 146 w 332"/>
                <a:gd name="T45" fmla="*/ 14 h 370"/>
                <a:gd name="T46" fmla="*/ 183 w 332"/>
                <a:gd name="T47" fmla="*/ 267 h 370"/>
                <a:gd name="T48" fmla="*/ 146 w 332"/>
                <a:gd name="T49" fmla="*/ 316 h 370"/>
                <a:gd name="T50" fmla="*/ 132 w 332"/>
                <a:gd name="T51" fmla="*/ 370 h 370"/>
                <a:gd name="T52" fmla="*/ 116 w 332"/>
                <a:gd name="T53" fmla="*/ 331 h 370"/>
                <a:gd name="T54" fmla="*/ 86 w 332"/>
                <a:gd name="T55" fmla="*/ 229 h 370"/>
                <a:gd name="T56" fmla="*/ 116 w 332"/>
                <a:gd name="T57" fmla="*/ 202 h 370"/>
                <a:gd name="T58" fmla="*/ 40 w 332"/>
                <a:gd name="T59" fmla="*/ 47 h 370"/>
                <a:gd name="T60" fmla="*/ 116 w 332"/>
                <a:gd name="T61" fmla="*/ 0 h 370"/>
                <a:gd name="T62" fmla="*/ 132 w 332"/>
                <a:gd name="T63" fmla="*/ 370 h 3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332" h="370">
                  <a:moveTo>
                    <a:pt x="116" y="73"/>
                  </a:moveTo>
                  <a:cubicBezTo>
                    <a:pt x="97" y="80"/>
                    <a:pt x="84" y="97"/>
                    <a:pt x="98" y="115"/>
                  </a:cubicBezTo>
                  <a:cubicBezTo>
                    <a:pt x="102" y="120"/>
                    <a:pt x="108" y="123"/>
                    <a:pt x="116" y="126"/>
                  </a:cubicBezTo>
                  <a:cubicBezTo>
                    <a:pt x="116" y="73"/>
                    <a:pt x="116" y="73"/>
                    <a:pt x="116" y="73"/>
                  </a:cubicBezTo>
                  <a:close/>
                  <a:moveTo>
                    <a:pt x="184" y="59"/>
                  </a:moveTo>
                  <a:cubicBezTo>
                    <a:pt x="210" y="67"/>
                    <a:pt x="232" y="82"/>
                    <a:pt x="248" y="103"/>
                  </a:cubicBezTo>
                  <a:cubicBezTo>
                    <a:pt x="202" y="103"/>
                    <a:pt x="202" y="103"/>
                    <a:pt x="202" y="103"/>
                  </a:cubicBezTo>
                  <a:cubicBezTo>
                    <a:pt x="197" y="88"/>
                    <a:pt x="191" y="73"/>
                    <a:pt x="184" y="59"/>
                  </a:cubicBezTo>
                  <a:close/>
                  <a:moveTo>
                    <a:pt x="146" y="53"/>
                  </a:moveTo>
                  <a:cubicBezTo>
                    <a:pt x="153" y="53"/>
                    <a:pt x="159" y="54"/>
                    <a:pt x="166" y="55"/>
                  </a:cubicBezTo>
                  <a:cubicBezTo>
                    <a:pt x="175" y="71"/>
                    <a:pt x="182" y="87"/>
                    <a:pt x="187" y="103"/>
                  </a:cubicBezTo>
                  <a:cubicBezTo>
                    <a:pt x="146" y="103"/>
                    <a:pt x="146" y="103"/>
                    <a:pt x="146" y="103"/>
                  </a:cubicBezTo>
                  <a:cubicBezTo>
                    <a:pt x="146" y="53"/>
                    <a:pt x="146" y="53"/>
                    <a:pt x="146" y="53"/>
                  </a:cubicBezTo>
                  <a:close/>
                  <a:moveTo>
                    <a:pt x="207" y="120"/>
                  </a:moveTo>
                  <a:cubicBezTo>
                    <a:pt x="260" y="120"/>
                    <a:pt x="260" y="120"/>
                    <a:pt x="260" y="120"/>
                  </a:cubicBezTo>
                  <a:cubicBezTo>
                    <a:pt x="270" y="136"/>
                    <a:pt x="276" y="156"/>
                    <a:pt x="277" y="176"/>
                  </a:cubicBezTo>
                  <a:cubicBezTo>
                    <a:pt x="214" y="176"/>
                    <a:pt x="214" y="176"/>
                    <a:pt x="214" y="176"/>
                  </a:cubicBezTo>
                  <a:cubicBezTo>
                    <a:pt x="214" y="157"/>
                    <a:pt x="211" y="138"/>
                    <a:pt x="207" y="120"/>
                  </a:cubicBezTo>
                  <a:close/>
                  <a:moveTo>
                    <a:pt x="146" y="120"/>
                  </a:moveTo>
                  <a:cubicBezTo>
                    <a:pt x="192" y="120"/>
                    <a:pt x="192" y="120"/>
                    <a:pt x="192" y="120"/>
                  </a:cubicBezTo>
                  <a:cubicBezTo>
                    <a:pt x="197" y="138"/>
                    <a:pt x="199" y="157"/>
                    <a:pt x="199" y="176"/>
                  </a:cubicBezTo>
                  <a:cubicBezTo>
                    <a:pt x="146" y="176"/>
                    <a:pt x="146" y="176"/>
                    <a:pt x="146" y="176"/>
                  </a:cubicBezTo>
                  <a:cubicBezTo>
                    <a:pt x="146" y="120"/>
                    <a:pt x="146" y="120"/>
                    <a:pt x="146" y="120"/>
                  </a:cubicBezTo>
                  <a:close/>
                  <a:moveTo>
                    <a:pt x="214" y="193"/>
                  </a:moveTo>
                  <a:cubicBezTo>
                    <a:pt x="277" y="193"/>
                    <a:pt x="277" y="193"/>
                    <a:pt x="277" y="193"/>
                  </a:cubicBezTo>
                  <a:cubicBezTo>
                    <a:pt x="276" y="214"/>
                    <a:pt x="270" y="233"/>
                    <a:pt x="260" y="250"/>
                  </a:cubicBezTo>
                  <a:cubicBezTo>
                    <a:pt x="205" y="250"/>
                    <a:pt x="205" y="250"/>
                    <a:pt x="205" y="250"/>
                  </a:cubicBezTo>
                  <a:cubicBezTo>
                    <a:pt x="210" y="231"/>
                    <a:pt x="213" y="212"/>
                    <a:pt x="214" y="193"/>
                  </a:cubicBezTo>
                  <a:close/>
                  <a:moveTo>
                    <a:pt x="146" y="193"/>
                  </a:moveTo>
                  <a:cubicBezTo>
                    <a:pt x="199" y="193"/>
                    <a:pt x="199" y="193"/>
                    <a:pt x="199" y="193"/>
                  </a:cubicBezTo>
                  <a:cubicBezTo>
                    <a:pt x="197" y="212"/>
                    <a:pt x="194" y="231"/>
                    <a:pt x="189" y="250"/>
                  </a:cubicBezTo>
                  <a:cubicBezTo>
                    <a:pt x="146" y="250"/>
                    <a:pt x="146" y="250"/>
                    <a:pt x="146" y="250"/>
                  </a:cubicBezTo>
                  <a:cubicBezTo>
                    <a:pt x="146" y="193"/>
                    <a:pt x="146" y="193"/>
                    <a:pt x="146" y="193"/>
                  </a:cubicBezTo>
                  <a:close/>
                  <a:moveTo>
                    <a:pt x="200" y="267"/>
                  </a:moveTo>
                  <a:cubicBezTo>
                    <a:pt x="248" y="267"/>
                    <a:pt x="248" y="267"/>
                    <a:pt x="248" y="267"/>
                  </a:cubicBezTo>
                  <a:cubicBezTo>
                    <a:pt x="232" y="288"/>
                    <a:pt x="209" y="303"/>
                    <a:pt x="182" y="311"/>
                  </a:cubicBezTo>
                  <a:cubicBezTo>
                    <a:pt x="189" y="296"/>
                    <a:pt x="195" y="282"/>
                    <a:pt x="200" y="267"/>
                  </a:cubicBezTo>
                  <a:close/>
                  <a:moveTo>
                    <a:pt x="146" y="14"/>
                  </a:moveTo>
                  <a:cubicBezTo>
                    <a:pt x="189" y="14"/>
                    <a:pt x="233" y="31"/>
                    <a:pt x="266" y="64"/>
                  </a:cubicBezTo>
                  <a:cubicBezTo>
                    <a:pt x="332" y="130"/>
                    <a:pt x="332" y="239"/>
                    <a:pt x="266" y="305"/>
                  </a:cubicBezTo>
                  <a:cubicBezTo>
                    <a:pt x="233" y="338"/>
                    <a:pt x="189" y="355"/>
                    <a:pt x="146" y="355"/>
                  </a:cubicBezTo>
                  <a:cubicBezTo>
                    <a:pt x="146" y="330"/>
                    <a:pt x="146" y="330"/>
                    <a:pt x="146" y="330"/>
                  </a:cubicBezTo>
                  <a:cubicBezTo>
                    <a:pt x="183" y="330"/>
                    <a:pt x="220" y="316"/>
                    <a:pt x="249" y="288"/>
                  </a:cubicBezTo>
                  <a:cubicBezTo>
                    <a:pt x="305" y="231"/>
                    <a:pt x="305" y="138"/>
                    <a:pt x="249" y="82"/>
                  </a:cubicBezTo>
                  <a:cubicBezTo>
                    <a:pt x="220" y="53"/>
                    <a:pt x="183" y="39"/>
                    <a:pt x="146" y="39"/>
                  </a:cubicBezTo>
                  <a:cubicBezTo>
                    <a:pt x="146" y="14"/>
                    <a:pt x="146" y="14"/>
                    <a:pt x="146" y="14"/>
                  </a:cubicBezTo>
                  <a:close/>
                  <a:moveTo>
                    <a:pt x="146" y="267"/>
                  </a:moveTo>
                  <a:cubicBezTo>
                    <a:pt x="183" y="267"/>
                    <a:pt x="183" y="267"/>
                    <a:pt x="183" y="267"/>
                  </a:cubicBezTo>
                  <a:cubicBezTo>
                    <a:pt x="178" y="283"/>
                    <a:pt x="171" y="299"/>
                    <a:pt x="163" y="315"/>
                  </a:cubicBezTo>
                  <a:cubicBezTo>
                    <a:pt x="157" y="316"/>
                    <a:pt x="151" y="316"/>
                    <a:pt x="146" y="316"/>
                  </a:cubicBezTo>
                  <a:cubicBezTo>
                    <a:pt x="146" y="267"/>
                    <a:pt x="146" y="267"/>
                    <a:pt x="146" y="267"/>
                  </a:cubicBezTo>
                  <a:close/>
                  <a:moveTo>
                    <a:pt x="132" y="370"/>
                  </a:moveTo>
                  <a:cubicBezTo>
                    <a:pt x="116" y="370"/>
                    <a:pt x="116" y="370"/>
                    <a:pt x="116" y="370"/>
                  </a:cubicBezTo>
                  <a:cubicBezTo>
                    <a:pt x="116" y="331"/>
                    <a:pt x="116" y="331"/>
                    <a:pt x="116" y="331"/>
                  </a:cubicBezTo>
                  <a:cubicBezTo>
                    <a:pt x="55" y="325"/>
                    <a:pt x="13" y="302"/>
                    <a:pt x="2" y="239"/>
                  </a:cubicBezTo>
                  <a:cubicBezTo>
                    <a:pt x="86" y="229"/>
                    <a:pt x="86" y="229"/>
                    <a:pt x="86" y="229"/>
                  </a:cubicBezTo>
                  <a:cubicBezTo>
                    <a:pt x="90" y="252"/>
                    <a:pt x="95" y="264"/>
                    <a:pt x="116" y="275"/>
                  </a:cubicBezTo>
                  <a:cubicBezTo>
                    <a:pt x="116" y="202"/>
                    <a:pt x="116" y="202"/>
                    <a:pt x="116" y="202"/>
                  </a:cubicBezTo>
                  <a:cubicBezTo>
                    <a:pt x="89" y="194"/>
                    <a:pt x="69" y="187"/>
                    <a:pt x="57" y="182"/>
                  </a:cubicBezTo>
                  <a:cubicBezTo>
                    <a:pt x="6" y="157"/>
                    <a:pt x="0" y="86"/>
                    <a:pt x="40" y="47"/>
                  </a:cubicBezTo>
                  <a:cubicBezTo>
                    <a:pt x="57" y="31"/>
                    <a:pt x="83" y="22"/>
                    <a:pt x="116" y="20"/>
                  </a:cubicBezTo>
                  <a:cubicBezTo>
                    <a:pt x="116" y="0"/>
                    <a:pt x="116" y="0"/>
                    <a:pt x="116" y="0"/>
                  </a:cubicBezTo>
                  <a:cubicBezTo>
                    <a:pt x="132" y="0"/>
                    <a:pt x="132" y="0"/>
                    <a:pt x="132" y="0"/>
                  </a:cubicBezTo>
                  <a:cubicBezTo>
                    <a:pt x="132" y="370"/>
                    <a:pt x="132" y="370"/>
                    <a:pt x="132" y="370"/>
                  </a:cubicBezTo>
                  <a:close/>
                </a:path>
              </a:pathLst>
            </a:custGeom>
            <a:solidFill>
              <a:schemeClr val="tx2"/>
            </a:solidFill>
            <a:ln>
              <a:noFill/>
            </a:ln>
          </p:spPr>
          <p:txBody>
            <a:bodyPr vert="horz" wrap="square" lIns="91440" tIns="45720" rIns="91440" bIns="45720" numCol="1" anchor="t" anchorCtr="0" compatLnSpc="1">
              <a:prstTxWarp prst="textNoShape">
                <a:avLst/>
              </a:prstTxWarp>
            </a:bodyPr>
            <a:lstStyle/>
            <a:p>
              <a:endParaRPr lang="en-US"/>
            </a:p>
          </p:txBody>
        </p:sp>
        <p:sp>
          <p:nvSpPr>
            <p:cNvPr id="66" name="Rectangle 65">
              <a:extLst>
                <a:ext uri="{FF2B5EF4-FFF2-40B4-BE49-F238E27FC236}">
                  <a16:creationId xmlns:a16="http://schemas.microsoft.com/office/drawing/2014/main" id="{407FBC6B-3D15-F79E-E1F7-0CE09C494621}"/>
                </a:ext>
              </a:extLst>
            </p:cNvPr>
            <p:cNvSpPr/>
            <p:nvPr/>
          </p:nvSpPr>
          <p:spPr>
            <a:xfrm>
              <a:off x="1554543" y="2645604"/>
              <a:ext cx="812800" cy="812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grpSp>
        <p:nvGrpSpPr>
          <p:cNvPr id="40" name="Group 39">
            <a:extLst>
              <a:ext uri="{FF2B5EF4-FFF2-40B4-BE49-F238E27FC236}">
                <a16:creationId xmlns:a16="http://schemas.microsoft.com/office/drawing/2014/main" id="{3E89E424-8901-2B4F-582A-A2058BEEE8CE}"/>
              </a:ext>
            </a:extLst>
          </p:cNvPr>
          <p:cNvGrpSpPr/>
          <p:nvPr/>
        </p:nvGrpSpPr>
        <p:grpSpPr>
          <a:xfrm>
            <a:off x="738818" y="3037746"/>
            <a:ext cx="752149" cy="812800"/>
            <a:chOff x="302131" y="2645604"/>
            <a:chExt cx="812800" cy="812800"/>
          </a:xfrm>
        </p:grpSpPr>
        <p:sp>
          <p:nvSpPr>
            <p:cNvPr id="63" name="Shape 999">
              <a:extLst>
                <a:ext uri="{FF2B5EF4-FFF2-40B4-BE49-F238E27FC236}">
                  <a16:creationId xmlns:a16="http://schemas.microsoft.com/office/drawing/2014/main" id="{51BCFB34-6179-D4A2-EE68-180F7F221374}"/>
                </a:ext>
              </a:extLst>
            </p:cNvPr>
            <p:cNvSpPr/>
            <p:nvPr/>
          </p:nvSpPr>
          <p:spPr>
            <a:xfrm>
              <a:off x="438685" y="2819017"/>
              <a:ext cx="652216" cy="532962"/>
            </a:xfrm>
            <a:custGeom>
              <a:avLst/>
              <a:gdLst/>
              <a:ahLst/>
              <a:cxnLst/>
              <a:rect l="0" t="0" r="0" b="0"/>
              <a:pathLst>
                <a:path w="120000" h="120000" extrusionOk="0">
                  <a:moveTo>
                    <a:pt x="120000" y="18983"/>
                  </a:moveTo>
                  <a:cubicBezTo>
                    <a:pt x="103888" y="0"/>
                    <a:pt x="103888" y="0"/>
                    <a:pt x="103888" y="0"/>
                  </a:cubicBezTo>
                  <a:cubicBezTo>
                    <a:pt x="96111" y="10169"/>
                    <a:pt x="96111" y="10169"/>
                    <a:pt x="96111" y="10169"/>
                  </a:cubicBezTo>
                  <a:cubicBezTo>
                    <a:pt x="90555" y="16949"/>
                    <a:pt x="83888" y="27796"/>
                    <a:pt x="77777" y="38644"/>
                  </a:cubicBezTo>
                  <a:cubicBezTo>
                    <a:pt x="76666" y="36610"/>
                    <a:pt x="75555" y="35254"/>
                    <a:pt x="74444" y="33220"/>
                  </a:cubicBezTo>
                  <a:cubicBezTo>
                    <a:pt x="66666" y="23050"/>
                    <a:pt x="66666" y="23050"/>
                    <a:pt x="66666" y="23050"/>
                  </a:cubicBezTo>
                  <a:cubicBezTo>
                    <a:pt x="55555" y="35254"/>
                    <a:pt x="55555" y="35254"/>
                    <a:pt x="55555" y="35254"/>
                  </a:cubicBezTo>
                  <a:cubicBezTo>
                    <a:pt x="47222" y="29830"/>
                    <a:pt x="47222" y="29830"/>
                    <a:pt x="47222" y="29830"/>
                  </a:cubicBezTo>
                  <a:cubicBezTo>
                    <a:pt x="0" y="58983"/>
                    <a:pt x="0" y="58983"/>
                    <a:pt x="0" y="58983"/>
                  </a:cubicBezTo>
                  <a:cubicBezTo>
                    <a:pt x="2777" y="58983"/>
                    <a:pt x="2777" y="58983"/>
                    <a:pt x="2777" y="58983"/>
                  </a:cubicBezTo>
                  <a:cubicBezTo>
                    <a:pt x="2777" y="62372"/>
                    <a:pt x="2777" y="62372"/>
                    <a:pt x="2777" y="62372"/>
                  </a:cubicBezTo>
                  <a:cubicBezTo>
                    <a:pt x="65000" y="62372"/>
                    <a:pt x="65000" y="62372"/>
                    <a:pt x="65000" y="62372"/>
                  </a:cubicBezTo>
                  <a:cubicBezTo>
                    <a:pt x="66111" y="64406"/>
                    <a:pt x="67777" y="67118"/>
                    <a:pt x="70000" y="69830"/>
                  </a:cubicBezTo>
                  <a:cubicBezTo>
                    <a:pt x="72777" y="74576"/>
                    <a:pt x="72777" y="74576"/>
                    <a:pt x="72777" y="74576"/>
                  </a:cubicBezTo>
                  <a:cubicBezTo>
                    <a:pt x="72222" y="109152"/>
                    <a:pt x="72222" y="109152"/>
                    <a:pt x="72222" y="109152"/>
                  </a:cubicBezTo>
                  <a:cubicBezTo>
                    <a:pt x="70555" y="109152"/>
                    <a:pt x="70555" y="109152"/>
                    <a:pt x="70555" y="109152"/>
                  </a:cubicBezTo>
                  <a:cubicBezTo>
                    <a:pt x="70555" y="112542"/>
                    <a:pt x="70555" y="112542"/>
                    <a:pt x="70555" y="112542"/>
                  </a:cubicBezTo>
                  <a:cubicBezTo>
                    <a:pt x="64444" y="112542"/>
                    <a:pt x="64444" y="112542"/>
                    <a:pt x="64444" y="112542"/>
                  </a:cubicBezTo>
                  <a:cubicBezTo>
                    <a:pt x="64444" y="109152"/>
                    <a:pt x="64444" y="109152"/>
                    <a:pt x="64444" y="109152"/>
                  </a:cubicBezTo>
                  <a:cubicBezTo>
                    <a:pt x="63333" y="109152"/>
                    <a:pt x="63333" y="109152"/>
                    <a:pt x="63333" y="109152"/>
                  </a:cubicBezTo>
                  <a:cubicBezTo>
                    <a:pt x="62222" y="65762"/>
                    <a:pt x="62222" y="65762"/>
                    <a:pt x="62222" y="65762"/>
                  </a:cubicBezTo>
                  <a:cubicBezTo>
                    <a:pt x="64444" y="65762"/>
                    <a:pt x="64444" y="65762"/>
                    <a:pt x="64444" y="65762"/>
                  </a:cubicBezTo>
                  <a:cubicBezTo>
                    <a:pt x="64444" y="62372"/>
                    <a:pt x="64444" y="62372"/>
                    <a:pt x="64444" y="62372"/>
                  </a:cubicBezTo>
                  <a:cubicBezTo>
                    <a:pt x="62222" y="62372"/>
                    <a:pt x="62222" y="62372"/>
                    <a:pt x="62222" y="62372"/>
                  </a:cubicBezTo>
                  <a:cubicBezTo>
                    <a:pt x="52222" y="62372"/>
                    <a:pt x="52222" y="62372"/>
                    <a:pt x="52222" y="62372"/>
                  </a:cubicBezTo>
                  <a:cubicBezTo>
                    <a:pt x="50000" y="62372"/>
                    <a:pt x="50000" y="62372"/>
                    <a:pt x="50000" y="62372"/>
                  </a:cubicBezTo>
                  <a:cubicBezTo>
                    <a:pt x="50000" y="65762"/>
                    <a:pt x="50000" y="65762"/>
                    <a:pt x="50000" y="65762"/>
                  </a:cubicBezTo>
                  <a:cubicBezTo>
                    <a:pt x="52222" y="65762"/>
                    <a:pt x="52222" y="65762"/>
                    <a:pt x="52222" y="65762"/>
                  </a:cubicBezTo>
                  <a:cubicBezTo>
                    <a:pt x="51666" y="109152"/>
                    <a:pt x="51666" y="109152"/>
                    <a:pt x="51666" y="109152"/>
                  </a:cubicBezTo>
                  <a:cubicBezTo>
                    <a:pt x="50000" y="109152"/>
                    <a:pt x="50000" y="109152"/>
                    <a:pt x="50000" y="109152"/>
                  </a:cubicBezTo>
                  <a:cubicBezTo>
                    <a:pt x="50000" y="112542"/>
                    <a:pt x="50000" y="112542"/>
                    <a:pt x="50000" y="112542"/>
                  </a:cubicBezTo>
                  <a:cubicBezTo>
                    <a:pt x="43888" y="112542"/>
                    <a:pt x="43888" y="112542"/>
                    <a:pt x="43888" y="112542"/>
                  </a:cubicBezTo>
                  <a:cubicBezTo>
                    <a:pt x="43888" y="109152"/>
                    <a:pt x="43888" y="109152"/>
                    <a:pt x="43888" y="109152"/>
                  </a:cubicBezTo>
                  <a:cubicBezTo>
                    <a:pt x="42777" y="109152"/>
                    <a:pt x="42777" y="109152"/>
                    <a:pt x="42777" y="109152"/>
                  </a:cubicBezTo>
                  <a:cubicBezTo>
                    <a:pt x="41666" y="65762"/>
                    <a:pt x="41666" y="65762"/>
                    <a:pt x="41666" y="65762"/>
                  </a:cubicBezTo>
                  <a:cubicBezTo>
                    <a:pt x="43888" y="65762"/>
                    <a:pt x="43888" y="65762"/>
                    <a:pt x="43888" y="65762"/>
                  </a:cubicBezTo>
                  <a:cubicBezTo>
                    <a:pt x="43888" y="62372"/>
                    <a:pt x="43888" y="62372"/>
                    <a:pt x="43888" y="62372"/>
                  </a:cubicBezTo>
                  <a:cubicBezTo>
                    <a:pt x="41666" y="62372"/>
                    <a:pt x="41666" y="62372"/>
                    <a:pt x="41666" y="62372"/>
                  </a:cubicBezTo>
                  <a:cubicBezTo>
                    <a:pt x="31666" y="62372"/>
                    <a:pt x="31666" y="62372"/>
                    <a:pt x="31666" y="62372"/>
                  </a:cubicBezTo>
                  <a:cubicBezTo>
                    <a:pt x="29444" y="62372"/>
                    <a:pt x="29444" y="62372"/>
                    <a:pt x="29444" y="62372"/>
                  </a:cubicBezTo>
                  <a:cubicBezTo>
                    <a:pt x="29444" y="65762"/>
                    <a:pt x="29444" y="65762"/>
                    <a:pt x="29444" y="65762"/>
                  </a:cubicBezTo>
                  <a:cubicBezTo>
                    <a:pt x="31666" y="65762"/>
                    <a:pt x="31666" y="65762"/>
                    <a:pt x="31666" y="65762"/>
                  </a:cubicBezTo>
                  <a:cubicBezTo>
                    <a:pt x="31111" y="109152"/>
                    <a:pt x="31111" y="109152"/>
                    <a:pt x="31111" y="109152"/>
                  </a:cubicBezTo>
                  <a:cubicBezTo>
                    <a:pt x="29444" y="109152"/>
                    <a:pt x="29444" y="109152"/>
                    <a:pt x="29444" y="109152"/>
                  </a:cubicBezTo>
                  <a:cubicBezTo>
                    <a:pt x="29444" y="112542"/>
                    <a:pt x="29444" y="112542"/>
                    <a:pt x="29444" y="112542"/>
                  </a:cubicBezTo>
                  <a:cubicBezTo>
                    <a:pt x="23333" y="112542"/>
                    <a:pt x="23333" y="112542"/>
                    <a:pt x="23333" y="112542"/>
                  </a:cubicBezTo>
                  <a:cubicBezTo>
                    <a:pt x="23333" y="109152"/>
                    <a:pt x="23333" y="109152"/>
                    <a:pt x="23333" y="109152"/>
                  </a:cubicBezTo>
                  <a:cubicBezTo>
                    <a:pt x="22222" y="109152"/>
                    <a:pt x="22222" y="109152"/>
                    <a:pt x="22222" y="109152"/>
                  </a:cubicBezTo>
                  <a:cubicBezTo>
                    <a:pt x="21111" y="65762"/>
                    <a:pt x="21111" y="65762"/>
                    <a:pt x="21111" y="65762"/>
                  </a:cubicBezTo>
                  <a:cubicBezTo>
                    <a:pt x="23333" y="65762"/>
                    <a:pt x="23333" y="65762"/>
                    <a:pt x="23333" y="65762"/>
                  </a:cubicBezTo>
                  <a:cubicBezTo>
                    <a:pt x="23333" y="62372"/>
                    <a:pt x="23333" y="62372"/>
                    <a:pt x="23333" y="62372"/>
                  </a:cubicBezTo>
                  <a:cubicBezTo>
                    <a:pt x="21111" y="62372"/>
                    <a:pt x="21111" y="62372"/>
                    <a:pt x="21111" y="62372"/>
                  </a:cubicBezTo>
                  <a:cubicBezTo>
                    <a:pt x="11111" y="62372"/>
                    <a:pt x="11111" y="62372"/>
                    <a:pt x="11111" y="62372"/>
                  </a:cubicBezTo>
                  <a:cubicBezTo>
                    <a:pt x="8888" y="62372"/>
                    <a:pt x="8888" y="62372"/>
                    <a:pt x="8888" y="62372"/>
                  </a:cubicBezTo>
                  <a:cubicBezTo>
                    <a:pt x="8888" y="65762"/>
                    <a:pt x="8888" y="65762"/>
                    <a:pt x="8888" y="65762"/>
                  </a:cubicBezTo>
                  <a:cubicBezTo>
                    <a:pt x="11111" y="65762"/>
                    <a:pt x="11111" y="65762"/>
                    <a:pt x="11111" y="65762"/>
                  </a:cubicBezTo>
                  <a:cubicBezTo>
                    <a:pt x="10555" y="109152"/>
                    <a:pt x="10555" y="109152"/>
                    <a:pt x="10555" y="109152"/>
                  </a:cubicBezTo>
                  <a:cubicBezTo>
                    <a:pt x="8888" y="109152"/>
                    <a:pt x="8888" y="109152"/>
                    <a:pt x="8888" y="109152"/>
                  </a:cubicBezTo>
                  <a:cubicBezTo>
                    <a:pt x="8888" y="112542"/>
                    <a:pt x="8888" y="112542"/>
                    <a:pt x="8888" y="112542"/>
                  </a:cubicBezTo>
                  <a:cubicBezTo>
                    <a:pt x="2777" y="112542"/>
                    <a:pt x="2777" y="112542"/>
                    <a:pt x="2777" y="112542"/>
                  </a:cubicBezTo>
                  <a:cubicBezTo>
                    <a:pt x="2777" y="115932"/>
                    <a:pt x="2777" y="115932"/>
                    <a:pt x="2777" y="115932"/>
                  </a:cubicBezTo>
                  <a:cubicBezTo>
                    <a:pt x="0" y="115932"/>
                    <a:pt x="0" y="115932"/>
                    <a:pt x="0" y="115932"/>
                  </a:cubicBezTo>
                  <a:cubicBezTo>
                    <a:pt x="0" y="119999"/>
                    <a:pt x="0" y="119999"/>
                    <a:pt x="0" y="119999"/>
                  </a:cubicBezTo>
                  <a:cubicBezTo>
                    <a:pt x="2777" y="119999"/>
                    <a:pt x="2777" y="119999"/>
                    <a:pt x="2777" y="119999"/>
                  </a:cubicBezTo>
                  <a:cubicBezTo>
                    <a:pt x="91111" y="119999"/>
                    <a:pt x="91111" y="119999"/>
                    <a:pt x="91111" y="119999"/>
                  </a:cubicBezTo>
                  <a:cubicBezTo>
                    <a:pt x="93888" y="119999"/>
                    <a:pt x="93888" y="119999"/>
                    <a:pt x="93888" y="119999"/>
                  </a:cubicBezTo>
                  <a:cubicBezTo>
                    <a:pt x="93888" y="115932"/>
                    <a:pt x="93888" y="115932"/>
                    <a:pt x="93888" y="115932"/>
                  </a:cubicBezTo>
                  <a:cubicBezTo>
                    <a:pt x="91111" y="115932"/>
                    <a:pt x="91111" y="115932"/>
                    <a:pt x="91111" y="115932"/>
                  </a:cubicBezTo>
                  <a:cubicBezTo>
                    <a:pt x="91111" y="112542"/>
                    <a:pt x="91111" y="112542"/>
                    <a:pt x="91111" y="112542"/>
                  </a:cubicBezTo>
                  <a:cubicBezTo>
                    <a:pt x="85000" y="112542"/>
                    <a:pt x="85000" y="112542"/>
                    <a:pt x="85000" y="112542"/>
                  </a:cubicBezTo>
                  <a:cubicBezTo>
                    <a:pt x="85000" y="109152"/>
                    <a:pt x="85000" y="109152"/>
                    <a:pt x="85000" y="109152"/>
                  </a:cubicBezTo>
                  <a:cubicBezTo>
                    <a:pt x="83888" y="109152"/>
                    <a:pt x="83888" y="109152"/>
                    <a:pt x="83888" y="109152"/>
                  </a:cubicBezTo>
                  <a:cubicBezTo>
                    <a:pt x="82777" y="80000"/>
                    <a:pt x="82777" y="80000"/>
                    <a:pt x="82777" y="80000"/>
                  </a:cubicBezTo>
                  <a:cubicBezTo>
                    <a:pt x="88333" y="68474"/>
                    <a:pt x="88333" y="68474"/>
                    <a:pt x="88333" y="68474"/>
                  </a:cubicBezTo>
                  <a:cubicBezTo>
                    <a:pt x="90000" y="65762"/>
                    <a:pt x="91666" y="62372"/>
                    <a:pt x="93333" y="58983"/>
                  </a:cubicBezTo>
                  <a:cubicBezTo>
                    <a:pt x="93888" y="58983"/>
                    <a:pt x="93888" y="58983"/>
                    <a:pt x="93888" y="58983"/>
                  </a:cubicBezTo>
                  <a:cubicBezTo>
                    <a:pt x="93333" y="58305"/>
                    <a:pt x="93333" y="58305"/>
                    <a:pt x="93333" y="58305"/>
                  </a:cubicBezTo>
                  <a:cubicBezTo>
                    <a:pt x="100000" y="47457"/>
                    <a:pt x="107222" y="34576"/>
                    <a:pt x="112222" y="28474"/>
                  </a:cubicBezTo>
                  <a:lnTo>
                    <a:pt x="120000" y="18983"/>
                  </a:lnTo>
                  <a:close/>
                  <a:moveTo>
                    <a:pt x="84444" y="65762"/>
                  </a:moveTo>
                  <a:cubicBezTo>
                    <a:pt x="79444" y="76610"/>
                    <a:pt x="79444" y="76610"/>
                    <a:pt x="79444" y="76610"/>
                  </a:cubicBezTo>
                  <a:cubicBezTo>
                    <a:pt x="73333" y="67118"/>
                    <a:pt x="73333" y="67118"/>
                    <a:pt x="73333" y="67118"/>
                  </a:cubicBezTo>
                  <a:cubicBezTo>
                    <a:pt x="66666" y="55593"/>
                    <a:pt x="65555" y="54237"/>
                    <a:pt x="61111" y="47457"/>
                  </a:cubicBezTo>
                  <a:cubicBezTo>
                    <a:pt x="56666" y="41355"/>
                    <a:pt x="56666" y="41355"/>
                    <a:pt x="56666" y="41355"/>
                  </a:cubicBezTo>
                  <a:cubicBezTo>
                    <a:pt x="66666" y="30508"/>
                    <a:pt x="66666" y="30508"/>
                    <a:pt x="66666" y="30508"/>
                  </a:cubicBezTo>
                  <a:cubicBezTo>
                    <a:pt x="71111" y="36610"/>
                    <a:pt x="71111" y="36610"/>
                    <a:pt x="71111" y="36610"/>
                  </a:cubicBezTo>
                  <a:cubicBezTo>
                    <a:pt x="73888" y="41355"/>
                    <a:pt x="76111" y="44067"/>
                    <a:pt x="78333" y="47457"/>
                  </a:cubicBezTo>
                  <a:cubicBezTo>
                    <a:pt x="85000" y="35254"/>
                    <a:pt x="93333" y="21694"/>
                    <a:pt x="99444" y="13559"/>
                  </a:cubicBezTo>
                  <a:cubicBezTo>
                    <a:pt x="103888" y="8135"/>
                    <a:pt x="103888" y="8135"/>
                    <a:pt x="103888" y="8135"/>
                  </a:cubicBezTo>
                  <a:cubicBezTo>
                    <a:pt x="113333" y="18983"/>
                    <a:pt x="113333" y="18983"/>
                    <a:pt x="113333" y="18983"/>
                  </a:cubicBezTo>
                  <a:cubicBezTo>
                    <a:pt x="108888" y="25084"/>
                    <a:pt x="108888" y="25084"/>
                    <a:pt x="108888" y="25084"/>
                  </a:cubicBezTo>
                  <a:cubicBezTo>
                    <a:pt x="102222" y="33220"/>
                    <a:pt x="91111" y="52203"/>
                    <a:pt x="84444" y="65762"/>
                  </a:cubicBezTo>
                  <a:close/>
                </a:path>
              </a:pathLst>
            </a:custGeom>
            <a:solidFill>
              <a:srgbClr val="000000"/>
            </a:solidFill>
            <a:ln>
              <a:noFill/>
            </a:ln>
          </p:spPr>
          <p:txBody>
            <a:bodyPr wrap="square" lIns="91425" tIns="45700" rIns="91425" bIns="45700" anchor="t" anchorCtr="0">
              <a:noAutofit/>
            </a:bodyPr>
            <a:lstStyle/>
            <a:p>
              <a:pPr marL="0" marR="0" lvl="0" indent="0" algn="l" rtl="0">
                <a:spcBef>
                  <a:spcPts val="0"/>
                </a:spcBef>
                <a:buNone/>
              </a:pPr>
              <a:endParaRPr sz="1800">
                <a:solidFill>
                  <a:srgbClr val="000000"/>
                </a:solidFill>
                <a:latin typeface="Arial"/>
                <a:ea typeface="Arial"/>
                <a:cs typeface="Arial"/>
                <a:sym typeface="Arial"/>
              </a:endParaRPr>
            </a:p>
          </p:txBody>
        </p:sp>
        <p:sp>
          <p:nvSpPr>
            <p:cNvPr id="64" name="Rectangle 63">
              <a:extLst>
                <a:ext uri="{FF2B5EF4-FFF2-40B4-BE49-F238E27FC236}">
                  <a16:creationId xmlns:a16="http://schemas.microsoft.com/office/drawing/2014/main" id="{CE2C36D3-5F1B-C85C-2776-ED78B247495A}"/>
                </a:ext>
              </a:extLst>
            </p:cNvPr>
            <p:cNvSpPr/>
            <p:nvPr/>
          </p:nvSpPr>
          <p:spPr>
            <a:xfrm>
              <a:off x="302131" y="2645604"/>
              <a:ext cx="812800" cy="812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cxnSp>
        <p:nvCxnSpPr>
          <p:cNvPr id="41" name="Connector: Elbow 40">
            <a:extLst>
              <a:ext uri="{FF2B5EF4-FFF2-40B4-BE49-F238E27FC236}">
                <a16:creationId xmlns:a16="http://schemas.microsoft.com/office/drawing/2014/main" id="{5D282A04-D613-0522-A758-3B54C54B0D68}"/>
              </a:ext>
            </a:extLst>
          </p:cNvPr>
          <p:cNvCxnSpPr>
            <a:cxnSpLocks/>
            <a:endCxn id="17" idx="2"/>
          </p:cNvCxnSpPr>
          <p:nvPr/>
        </p:nvCxnSpPr>
        <p:spPr>
          <a:xfrm rot="16200000" flipV="1">
            <a:off x="5624629" y="1936742"/>
            <a:ext cx="405922" cy="1796085"/>
          </a:xfrm>
          <a:prstGeom prst="bentConnector3">
            <a:avLst>
              <a:gd name="adj1" fmla="val 50000"/>
            </a:avLst>
          </a:prstGeom>
        </p:spPr>
        <p:style>
          <a:lnRef idx="1">
            <a:schemeClr val="accent1"/>
          </a:lnRef>
          <a:fillRef idx="0">
            <a:schemeClr val="accent1"/>
          </a:fillRef>
          <a:effectRef idx="0">
            <a:schemeClr val="accent1"/>
          </a:effectRef>
          <a:fontRef idx="minor">
            <a:schemeClr val="tx1"/>
          </a:fontRef>
        </p:style>
      </p:cxnSp>
      <p:cxnSp>
        <p:nvCxnSpPr>
          <p:cNvPr id="42" name="Connector: Elbow 41">
            <a:extLst>
              <a:ext uri="{FF2B5EF4-FFF2-40B4-BE49-F238E27FC236}">
                <a16:creationId xmlns:a16="http://schemas.microsoft.com/office/drawing/2014/main" id="{5A9969A4-4A99-5CE9-9589-C10ADA495000}"/>
              </a:ext>
            </a:extLst>
          </p:cNvPr>
          <p:cNvCxnSpPr>
            <a:cxnSpLocks/>
            <a:endCxn id="17" idx="2"/>
          </p:cNvCxnSpPr>
          <p:nvPr/>
        </p:nvCxnSpPr>
        <p:spPr>
          <a:xfrm rot="5400000" flipH="1" flipV="1">
            <a:off x="4483093" y="2591293"/>
            <a:ext cx="405922" cy="486986"/>
          </a:xfrm>
          <a:prstGeom prst="bentConnector3">
            <a:avLst>
              <a:gd name="adj1" fmla="val 50000"/>
            </a:avLst>
          </a:prstGeom>
        </p:spPr>
        <p:style>
          <a:lnRef idx="1">
            <a:schemeClr val="accent1"/>
          </a:lnRef>
          <a:fillRef idx="0">
            <a:schemeClr val="accent1"/>
          </a:fillRef>
          <a:effectRef idx="0">
            <a:schemeClr val="accent1"/>
          </a:effectRef>
          <a:fontRef idx="minor">
            <a:schemeClr val="tx1"/>
          </a:fontRef>
        </p:style>
      </p:cxnSp>
      <p:cxnSp>
        <p:nvCxnSpPr>
          <p:cNvPr id="43" name="Connector: Elbow 42">
            <a:extLst>
              <a:ext uri="{FF2B5EF4-FFF2-40B4-BE49-F238E27FC236}">
                <a16:creationId xmlns:a16="http://schemas.microsoft.com/office/drawing/2014/main" id="{8EBD0558-2301-3D09-B10A-FDD825090957}"/>
              </a:ext>
            </a:extLst>
          </p:cNvPr>
          <p:cNvCxnSpPr>
            <a:cxnSpLocks/>
            <a:endCxn id="17" idx="2"/>
          </p:cNvCxnSpPr>
          <p:nvPr/>
        </p:nvCxnSpPr>
        <p:spPr>
          <a:xfrm rot="5400000" flipH="1" flipV="1">
            <a:off x="3921262" y="2029461"/>
            <a:ext cx="405922" cy="1610648"/>
          </a:xfrm>
          <a:prstGeom prst="bentConnector3">
            <a:avLst>
              <a:gd name="adj1" fmla="val 50000"/>
            </a:avLst>
          </a:prstGeom>
        </p:spPr>
        <p:style>
          <a:lnRef idx="1">
            <a:schemeClr val="accent1"/>
          </a:lnRef>
          <a:fillRef idx="0">
            <a:schemeClr val="accent1"/>
          </a:fillRef>
          <a:effectRef idx="0">
            <a:schemeClr val="accent1"/>
          </a:effectRef>
          <a:fontRef idx="minor">
            <a:schemeClr val="tx1"/>
          </a:fontRef>
        </p:style>
      </p:cxnSp>
      <p:cxnSp>
        <p:nvCxnSpPr>
          <p:cNvPr id="44" name="Connector: Elbow 43">
            <a:extLst>
              <a:ext uri="{FF2B5EF4-FFF2-40B4-BE49-F238E27FC236}">
                <a16:creationId xmlns:a16="http://schemas.microsoft.com/office/drawing/2014/main" id="{22FD6EC1-53D7-CB3E-0086-0DDFD80A36DF}"/>
              </a:ext>
            </a:extLst>
          </p:cNvPr>
          <p:cNvCxnSpPr>
            <a:cxnSpLocks/>
            <a:endCxn id="17" idx="2"/>
          </p:cNvCxnSpPr>
          <p:nvPr/>
        </p:nvCxnSpPr>
        <p:spPr>
          <a:xfrm rot="5400000" flipH="1" flipV="1">
            <a:off x="3370260" y="1478459"/>
            <a:ext cx="405922" cy="2712651"/>
          </a:xfrm>
          <a:prstGeom prst="bentConnector3">
            <a:avLst>
              <a:gd name="adj1" fmla="val 50000"/>
            </a:avLst>
          </a:prstGeom>
        </p:spPr>
        <p:style>
          <a:lnRef idx="1">
            <a:schemeClr val="accent1"/>
          </a:lnRef>
          <a:fillRef idx="0">
            <a:schemeClr val="accent1"/>
          </a:fillRef>
          <a:effectRef idx="0">
            <a:schemeClr val="accent1"/>
          </a:effectRef>
          <a:fontRef idx="minor">
            <a:schemeClr val="tx1"/>
          </a:fontRef>
        </p:style>
      </p:cxnSp>
      <p:cxnSp>
        <p:nvCxnSpPr>
          <p:cNvPr id="45" name="Connector: Elbow 44">
            <a:extLst>
              <a:ext uri="{FF2B5EF4-FFF2-40B4-BE49-F238E27FC236}">
                <a16:creationId xmlns:a16="http://schemas.microsoft.com/office/drawing/2014/main" id="{F0071F73-EFB8-4FA9-BA1D-6931D0BE6646}"/>
              </a:ext>
            </a:extLst>
          </p:cNvPr>
          <p:cNvCxnSpPr>
            <a:cxnSpLocks/>
            <a:endCxn id="17" idx="2"/>
          </p:cNvCxnSpPr>
          <p:nvPr/>
        </p:nvCxnSpPr>
        <p:spPr>
          <a:xfrm rot="5400000" flipH="1" flipV="1">
            <a:off x="2819259" y="927458"/>
            <a:ext cx="405922" cy="3814654"/>
          </a:xfrm>
          <a:prstGeom prst="bentConnector3">
            <a:avLst>
              <a:gd name="adj1" fmla="val 50000"/>
            </a:avLst>
          </a:prstGeom>
        </p:spPr>
        <p:style>
          <a:lnRef idx="1">
            <a:schemeClr val="accent1"/>
          </a:lnRef>
          <a:fillRef idx="0">
            <a:schemeClr val="accent1"/>
          </a:fillRef>
          <a:effectRef idx="0">
            <a:schemeClr val="accent1"/>
          </a:effectRef>
          <a:fontRef idx="minor">
            <a:schemeClr val="tx1"/>
          </a:fontRef>
        </p:style>
      </p:cxnSp>
      <p:sp>
        <p:nvSpPr>
          <p:cNvPr id="61" name="Rectangle 60">
            <a:extLst>
              <a:ext uri="{FF2B5EF4-FFF2-40B4-BE49-F238E27FC236}">
                <a16:creationId xmlns:a16="http://schemas.microsoft.com/office/drawing/2014/main" id="{45CABD75-E6B3-C414-1083-0A1F275E2E91}"/>
              </a:ext>
            </a:extLst>
          </p:cNvPr>
          <p:cNvSpPr/>
          <p:nvPr/>
        </p:nvSpPr>
        <p:spPr>
          <a:xfrm>
            <a:off x="7287629" y="4300314"/>
            <a:ext cx="1032724" cy="1438855"/>
          </a:xfrm>
          <a:prstGeom prst="rect">
            <a:avLst/>
          </a:prstGeom>
          <a:solidFill>
            <a:schemeClr val="bg2"/>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2" name="TextBox 61">
            <a:extLst>
              <a:ext uri="{FF2B5EF4-FFF2-40B4-BE49-F238E27FC236}">
                <a16:creationId xmlns:a16="http://schemas.microsoft.com/office/drawing/2014/main" id="{939E1487-DF08-03BD-1E98-5D7C2A890BE1}"/>
              </a:ext>
            </a:extLst>
          </p:cNvPr>
          <p:cNvSpPr txBox="1"/>
          <p:nvPr/>
        </p:nvSpPr>
        <p:spPr>
          <a:xfrm>
            <a:off x="7271202" y="4325091"/>
            <a:ext cx="1032724" cy="1031051"/>
          </a:xfrm>
          <a:prstGeom prst="rect">
            <a:avLst/>
          </a:prstGeom>
          <a:noFill/>
        </p:spPr>
        <p:txBody>
          <a:bodyPr wrap="square" rtlCol="0">
            <a:spAutoFit/>
          </a:bodyPr>
          <a:lstStyle/>
          <a:p>
            <a:pPr marL="72000" indent="-72000">
              <a:spcAft>
                <a:spcPts val="300"/>
              </a:spcAft>
              <a:buFont typeface="Arial" panose="020B0604020202020204" pitchFamily="34" charset="0"/>
              <a:buChar char="•"/>
            </a:pPr>
            <a:r>
              <a:rPr lang="en-AU" sz="700"/>
              <a:t>May be contributed from cross-subsidy from CHA’s market-rate rentals </a:t>
            </a:r>
          </a:p>
          <a:p>
            <a:pPr marL="72000" indent="-72000">
              <a:spcAft>
                <a:spcPts val="300"/>
              </a:spcAft>
              <a:buFont typeface="Arial" panose="020B0604020202020204" pitchFamily="34" charset="0"/>
              <a:buChar char="•"/>
            </a:pPr>
            <a:r>
              <a:rPr lang="en-AU" sz="700"/>
              <a:t>Ability to draw upon this source will vary across CHAs</a:t>
            </a:r>
          </a:p>
          <a:p>
            <a:pPr marL="72000" indent="-72000">
              <a:spcAft>
                <a:spcPts val="300"/>
              </a:spcAft>
              <a:buFont typeface="Arial" panose="020B0604020202020204" pitchFamily="34" charset="0"/>
              <a:buChar char="•"/>
            </a:pPr>
            <a:endParaRPr lang="en-AU" sz="700"/>
          </a:p>
        </p:txBody>
      </p:sp>
      <p:sp>
        <p:nvSpPr>
          <p:cNvPr id="59" name="Rectangle 58">
            <a:extLst>
              <a:ext uri="{FF2B5EF4-FFF2-40B4-BE49-F238E27FC236}">
                <a16:creationId xmlns:a16="http://schemas.microsoft.com/office/drawing/2014/main" id="{86DAD966-E9D7-67F8-430A-21EDC4771FEC}"/>
              </a:ext>
            </a:extLst>
          </p:cNvPr>
          <p:cNvSpPr/>
          <p:nvPr/>
        </p:nvSpPr>
        <p:spPr>
          <a:xfrm>
            <a:off x="8404771" y="4301627"/>
            <a:ext cx="1032724" cy="1438855"/>
          </a:xfrm>
          <a:prstGeom prst="rect">
            <a:avLst/>
          </a:prstGeom>
          <a:solidFill>
            <a:schemeClr val="bg2"/>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0" name="TextBox 59">
            <a:extLst>
              <a:ext uri="{FF2B5EF4-FFF2-40B4-BE49-F238E27FC236}">
                <a16:creationId xmlns:a16="http://schemas.microsoft.com/office/drawing/2014/main" id="{0A10387F-8F74-88E0-146D-A3B974455E00}"/>
              </a:ext>
            </a:extLst>
          </p:cNvPr>
          <p:cNvSpPr txBox="1"/>
          <p:nvPr/>
        </p:nvSpPr>
        <p:spPr>
          <a:xfrm>
            <a:off x="8388344" y="4326404"/>
            <a:ext cx="1032724" cy="1723549"/>
          </a:xfrm>
          <a:prstGeom prst="rect">
            <a:avLst/>
          </a:prstGeom>
          <a:noFill/>
        </p:spPr>
        <p:txBody>
          <a:bodyPr wrap="square" rtlCol="0">
            <a:spAutoFit/>
          </a:bodyPr>
          <a:lstStyle/>
          <a:p>
            <a:pPr marL="72000" indent="-72000">
              <a:spcAft>
                <a:spcPts val="300"/>
              </a:spcAft>
              <a:buFont typeface="Arial" panose="020B0604020202020204" pitchFamily="34" charset="0"/>
              <a:buChar char="•"/>
            </a:pPr>
            <a:r>
              <a:rPr lang="en-AU" sz="700"/>
              <a:t>Dependent on availability of suitable land</a:t>
            </a:r>
          </a:p>
          <a:p>
            <a:pPr marL="72000" indent="-72000">
              <a:spcAft>
                <a:spcPts val="300"/>
              </a:spcAft>
              <a:buFont typeface="Arial" panose="020B0604020202020204" pitchFamily="34" charset="0"/>
              <a:buChar char="•"/>
            </a:pPr>
            <a:r>
              <a:rPr lang="en-AU" sz="700"/>
              <a:t>Can be provided as lease or transfer</a:t>
            </a:r>
          </a:p>
          <a:p>
            <a:pPr marL="72000" indent="-72000">
              <a:spcAft>
                <a:spcPts val="300"/>
              </a:spcAft>
              <a:buFont typeface="Arial" panose="020B0604020202020204" pitchFamily="34" charset="0"/>
              <a:buChar char="•"/>
            </a:pPr>
            <a:r>
              <a:rPr lang="en-AU" sz="700"/>
              <a:t>May be directed for a specific purpose or cohort</a:t>
            </a:r>
          </a:p>
          <a:p>
            <a:pPr marL="72000" indent="-72000">
              <a:spcAft>
                <a:spcPts val="300"/>
              </a:spcAft>
              <a:buFont typeface="Arial" panose="020B0604020202020204" pitchFamily="34" charset="0"/>
              <a:buChar char="•"/>
            </a:pPr>
            <a:r>
              <a:rPr lang="en-AU" sz="700"/>
              <a:t>Ongoing reporting requirements</a:t>
            </a:r>
          </a:p>
          <a:p>
            <a:pPr marL="72000" indent="-72000">
              <a:spcAft>
                <a:spcPts val="300"/>
              </a:spcAft>
              <a:buFont typeface="Arial" panose="020B0604020202020204" pitchFamily="34" charset="0"/>
              <a:buChar char="•"/>
            </a:pPr>
            <a:endParaRPr lang="en-AU" sz="700"/>
          </a:p>
          <a:p>
            <a:pPr marL="72000" indent="-72000">
              <a:spcAft>
                <a:spcPts val="300"/>
              </a:spcAft>
              <a:buFont typeface="Arial" panose="020B0604020202020204" pitchFamily="34" charset="0"/>
              <a:buChar char="•"/>
            </a:pPr>
            <a:endParaRPr lang="en-AU" sz="700"/>
          </a:p>
          <a:p>
            <a:pPr marL="72000" indent="-72000">
              <a:spcAft>
                <a:spcPts val="300"/>
              </a:spcAft>
              <a:buFont typeface="Arial" panose="020B0604020202020204" pitchFamily="34" charset="0"/>
              <a:buChar char="•"/>
            </a:pPr>
            <a:endParaRPr lang="en-AU" sz="700"/>
          </a:p>
        </p:txBody>
      </p:sp>
      <p:sp>
        <p:nvSpPr>
          <p:cNvPr id="48" name="TextBox 47">
            <a:extLst>
              <a:ext uri="{FF2B5EF4-FFF2-40B4-BE49-F238E27FC236}">
                <a16:creationId xmlns:a16="http://schemas.microsoft.com/office/drawing/2014/main" id="{F21CF0BE-7990-41BE-226F-1009EA64516F}"/>
              </a:ext>
            </a:extLst>
          </p:cNvPr>
          <p:cNvSpPr txBox="1"/>
          <p:nvPr/>
        </p:nvSpPr>
        <p:spPr>
          <a:xfrm>
            <a:off x="7318193" y="3800641"/>
            <a:ext cx="996413" cy="338554"/>
          </a:xfrm>
          <a:prstGeom prst="rect">
            <a:avLst/>
          </a:prstGeom>
          <a:noFill/>
        </p:spPr>
        <p:txBody>
          <a:bodyPr wrap="square" rtlCol="0">
            <a:spAutoFit/>
          </a:bodyPr>
          <a:lstStyle/>
          <a:p>
            <a:pPr algn="ctr"/>
            <a:r>
              <a:rPr lang="en-AU" sz="800" b="1"/>
              <a:t>Own equity contribution</a:t>
            </a:r>
          </a:p>
        </p:txBody>
      </p:sp>
      <p:sp>
        <p:nvSpPr>
          <p:cNvPr id="49" name="TextBox 48">
            <a:extLst>
              <a:ext uri="{FF2B5EF4-FFF2-40B4-BE49-F238E27FC236}">
                <a16:creationId xmlns:a16="http://schemas.microsoft.com/office/drawing/2014/main" id="{0420CCE4-451B-7504-04A7-3E5A30021132}"/>
              </a:ext>
            </a:extLst>
          </p:cNvPr>
          <p:cNvSpPr txBox="1"/>
          <p:nvPr/>
        </p:nvSpPr>
        <p:spPr>
          <a:xfrm>
            <a:off x="8422926" y="3800641"/>
            <a:ext cx="996413" cy="338554"/>
          </a:xfrm>
          <a:prstGeom prst="rect">
            <a:avLst/>
          </a:prstGeom>
          <a:noFill/>
        </p:spPr>
        <p:txBody>
          <a:bodyPr wrap="square" rtlCol="0">
            <a:spAutoFit/>
          </a:bodyPr>
          <a:lstStyle/>
          <a:p>
            <a:pPr algn="ctr"/>
            <a:r>
              <a:rPr lang="en-AU" sz="800" b="1"/>
              <a:t>Concessional land from Vic Govt</a:t>
            </a:r>
          </a:p>
        </p:txBody>
      </p:sp>
      <p:sp>
        <p:nvSpPr>
          <p:cNvPr id="50" name="Rectangle 49">
            <a:extLst>
              <a:ext uri="{FF2B5EF4-FFF2-40B4-BE49-F238E27FC236}">
                <a16:creationId xmlns:a16="http://schemas.microsoft.com/office/drawing/2014/main" id="{7EB51B72-AFD1-0197-A3B4-5FA0ACF18A13}"/>
              </a:ext>
            </a:extLst>
          </p:cNvPr>
          <p:cNvSpPr/>
          <p:nvPr/>
        </p:nvSpPr>
        <p:spPr>
          <a:xfrm>
            <a:off x="6503809" y="3190146"/>
            <a:ext cx="752149" cy="812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51" name="Group 50">
            <a:extLst>
              <a:ext uri="{FF2B5EF4-FFF2-40B4-BE49-F238E27FC236}">
                <a16:creationId xmlns:a16="http://schemas.microsoft.com/office/drawing/2014/main" id="{9DB34C50-1229-C609-2A4E-992F2ED54C9A}"/>
              </a:ext>
            </a:extLst>
          </p:cNvPr>
          <p:cNvGrpSpPr/>
          <p:nvPr/>
        </p:nvGrpSpPr>
        <p:grpSpPr>
          <a:xfrm>
            <a:off x="8553562" y="3035278"/>
            <a:ext cx="752149" cy="812800"/>
            <a:chOff x="8862449" y="2643136"/>
            <a:chExt cx="812800" cy="812800"/>
          </a:xfrm>
        </p:grpSpPr>
        <p:sp>
          <p:nvSpPr>
            <p:cNvPr id="57" name="Rectangle 56">
              <a:extLst>
                <a:ext uri="{FF2B5EF4-FFF2-40B4-BE49-F238E27FC236}">
                  <a16:creationId xmlns:a16="http://schemas.microsoft.com/office/drawing/2014/main" id="{84B66AAC-FC9A-42B6-33DB-8B8AA0525141}"/>
                </a:ext>
              </a:extLst>
            </p:cNvPr>
            <p:cNvSpPr/>
            <p:nvPr/>
          </p:nvSpPr>
          <p:spPr>
            <a:xfrm>
              <a:off x="8862449" y="2643136"/>
              <a:ext cx="812800" cy="812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8" name="Shape 2439">
              <a:extLst>
                <a:ext uri="{FF2B5EF4-FFF2-40B4-BE49-F238E27FC236}">
                  <a16:creationId xmlns:a16="http://schemas.microsoft.com/office/drawing/2014/main" id="{C0D892F8-0EEA-D5F6-FF84-6E919E294A43}"/>
                </a:ext>
              </a:extLst>
            </p:cNvPr>
            <p:cNvSpPr/>
            <p:nvPr/>
          </p:nvSpPr>
          <p:spPr>
            <a:xfrm>
              <a:off x="8993443" y="3011329"/>
              <a:ext cx="554287" cy="321197"/>
            </a:xfrm>
            <a:custGeom>
              <a:avLst/>
              <a:gdLst/>
              <a:ahLst/>
              <a:cxnLst/>
              <a:rect l="0" t="0" r="0" b="0"/>
              <a:pathLst>
                <a:path w="120000" h="120000" extrusionOk="0">
                  <a:moveTo>
                    <a:pt x="92371" y="89620"/>
                  </a:moveTo>
                  <a:cubicBezTo>
                    <a:pt x="91546" y="90632"/>
                    <a:pt x="90446" y="91139"/>
                    <a:pt x="89484" y="91139"/>
                  </a:cubicBezTo>
                  <a:cubicBezTo>
                    <a:pt x="88384" y="91139"/>
                    <a:pt x="87147" y="90379"/>
                    <a:pt x="86185" y="89113"/>
                  </a:cubicBezTo>
                  <a:cubicBezTo>
                    <a:pt x="86597" y="93164"/>
                    <a:pt x="85635" y="97215"/>
                    <a:pt x="83573" y="99493"/>
                  </a:cubicBezTo>
                  <a:cubicBezTo>
                    <a:pt x="82749" y="100506"/>
                    <a:pt x="81649" y="101012"/>
                    <a:pt x="80687" y="101012"/>
                  </a:cubicBezTo>
                  <a:cubicBezTo>
                    <a:pt x="78762" y="101012"/>
                    <a:pt x="76975" y="99240"/>
                    <a:pt x="75876" y="95949"/>
                  </a:cubicBezTo>
                  <a:cubicBezTo>
                    <a:pt x="75051" y="93417"/>
                    <a:pt x="75051" y="93417"/>
                    <a:pt x="75051" y="93417"/>
                  </a:cubicBezTo>
                  <a:cubicBezTo>
                    <a:pt x="74914" y="96962"/>
                    <a:pt x="73951" y="100253"/>
                    <a:pt x="72302" y="102025"/>
                  </a:cubicBezTo>
                  <a:cubicBezTo>
                    <a:pt x="71477" y="103037"/>
                    <a:pt x="70378" y="103544"/>
                    <a:pt x="69415" y="103544"/>
                  </a:cubicBezTo>
                  <a:cubicBezTo>
                    <a:pt x="69140" y="103544"/>
                    <a:pt x="68865" y="103544"/>
                    <a:pt x="68728" y="103544"/>
                  </a:cubicBezTo>
                  <a:cubicBezTo>
                    <a:pt x="68453" y="103544"/>
                    <a:pt x="68316" y="103544"/>
                    <a:pt x="68178" y="103544"/>
                  </a:cubicBezTo>
                  <a:cubicBezTo>
                    <a:pt x="68178" y="103544"/>
                    <a:pt x="68041" y="103544"/>
                    <a:pt x="68041" y="103544"/>
                  </a:cubicBezTo>
                  <a:cubicBezTo>
                    <a:pt x="67628" y="103544"/>
                    <a:pt x="67353" y="103544"/>
                    <a:pt x="66941" y="103291"/>
                  </a:cubicBezTo>
                  <a:cubicBezTo>
                    <a:pt x="66116" y="103037"/>
                    <a:pt x="66116" y="103037"/>
                    <a:pt x="66116" y="103037"/>
                  </a:cubicBezTo>
                  <a:cubicBezTo>
                    <a:pt x="66254" y="101265"/>
                    <a:pt x="66116" y="99240"/>
                    <a:pt x="65841" y="97468"/>
                  </a:cubicBezTo>
                  <a:cubicBezTo>
                    <a:pt x="65292" y="93164"/>
                    <a:pt x="63780" y="89367"/>
                    <a:pt x="61580" y="87341"/>
                  </a:cubicBezTo>
                  <a:cubicBezTo>
                    <a:pt x="60206" y="85822"/>
                    <a:pt x="58694" y="85063"/>
                    <a:pt x="57044" y="85063"/>
                  </a:cubicBezTo>
                  <a:cubicBezTo>
                    <a:pt x="56907" y="85063"/>
                    <a:pt x="56632" y="85063"/>
                    <a:pt x="56494" y="85063"/>
                  </a:cubicBezTo>
                  <a:cubicBezTo>
                    <a:pt x="55670" y="82025"/>
                    <a:pt x="54432" y="79746"/>
                    <a:pt x="52920" y="77974"/>
                  </a:cubicBezTo>
                  <a:cubicBezTo>
                    <a:pt x="51546" y="76455"/>
                    <a:pt x="49896" y="75696"/>
                    <a:pt x="48384" y="75696"/>
                  </a:cubicBezTo>
                  <a:cubicBezTo>
                    <a:pt x="48109" y="75696"/>
                    <a:pt x="47972" y="75696"/>
                    <a:pt x="47697" y="75696"/>
                  </a:cubicBezTo>
                  <a:cubicBezTo>
                    <a:pt x="47010" y="72911"/>
                    <a:pt x="45635" y="70379"/>
                    <a:pt x="44123" y="68607"/>
                  </a:cubicBezTo>
                  <a:cubicBezTo>
                    <a:pt x="42749" y="67088"/>
                    <a:pt x="41099" y="66329"/>
                    <a:pt x="39587" y="66329"/>
                  </a:cubicBezTo>
                  <a:cubicBezTo>
                    <a:pt x="36288" y="66329"/>
                    <a:pt x="33264" y="69620"/>
                    <a:pt x="31752" y="74683"/>
                  </a:cubicBezTo>
                  <a:cubicBezTo>
                    <a:pt x="30240" y="79493"/>
                    <a:pt x="30240" y="79493"/>
                    <a:pt x="30240" y="79493"/>
                  </a:cubicBezTo>
                  <a:cubicBezTo>
                    <a:pt x="23917" y="72911"/>
                    <a:pt x="23917" y="72911"/>
                    <a:pt x="23917" y="72911"/>
                  </a:cubicBezTo>
                  <a:cubicBezTo>
                    <a:pt x="21993" y="70886"/>
                    <a:pt x="21168" y="66835"/>
                    <a:pt x="21718" y="63037"/>
                  </a:cubicBezTo>
                  <a:cubicBezTo>
                    <a:pt x="27491" y="26075"/>
                    <a:pt x="27491" y="26075"/>
                    <a:pt x="27491" y="26075"/>
                  </a:cubicBezTo>
                  <a:cubicBezTo>
                    <a:pt x="28041" y="22531"/>
                    <a:pt x="29690" y="20000"/>
                    <a:pt x="31615" y="19746"/>
                  </a:cubicBezTo>
                  <a:cubicBezTo>
                    <a:pt x="41786" y="18734"/>
                    <a:pt x="41786" y="18734"/>
                    <a:pt x="41786" y="18734"/>
                  </a:cubicBezTo>
                  <a:cubicBezTo>
                    <a:pt x="40824" y="21772"/>
                    <a:pt x="40824" y="21772"/>
                    <a:pt x="40824" y="21772"/>
                  </a:cubicBezTo>
                  <a:cubicBezTo>
                    <a:pt x="39312" y="26329"/>
                    <a:pt x="38900" y="31645"/>
                    <a:pt x="39725" y="36708"/>
                  </a:cubicBezTo>
                  <a:cubicBezTo>
                    <a:pt x="40412" y="41772"/>
                    <a:pt x="42199" y="45822"/>
                    <a:pt x="44673" y="48607"/>
                  </a:cubicBezTo>
                  <a:cubicBezTo>
                    <a:pt x="46323" y="50126"/>
                    <a:pt x="48109" y="51139"/>
                    <a:pt x="49896" y="51139"/>
                  </a:cubicBezTo>
                  <a:cubicBezTo>
                    <a:pt x="53745" y="51139"/>
                    <a:pt x="57182" y="47341"/>
                    <a:pt x="59106" y="41265"/>
                  </a:cubicBezTo>
                  <a:cubicBezTo>
                    <a:pt x="62955" y="29113"/>
                    <a:pt x="62955" y="29113"/>
                    <a:pt x="62955" y="29113"/>
                  </a:cubicBezTo>
                  <a:cubicBezTo>
                    <a:pt x="85360" y="50886"/>
                    <a:pt x="85360" y="50886"/>
                    <a:pt x="85360" y="50886"/>
                  </a:cubicBezTo>
                  <a:cubicBezTo>
                    <a:pt x="86185" y="51645"/>
                    <a:pt x="86735" y="52658"/>
                    <a:pt x="87285" y="53924"/>
                  </a:cubicBezTo>
                  <a:cubicBezTo>
                    <a:pt x="87422" y="54430"/>
                    <a:pt x="87560" y="54683"/>
                    <a:pt x="87697" y="54936"/>
                  </a:cubicBezTo>
                  <a:cubicBezTo>
                    <a:pt x="87697" y="55189"/>
                    <a:pt x="87697" y="55443"/>
                    <a:pt x="87835" y="55443"/>
                  </a:cubicBezTo>
                  <a:cubicBezTo>
                    <a:pt x="94295" y="75189"/>
                    <a:pt x="94295" y="75189"/>
                    <a:pt x="94295" y="75189"/>
                  </a:cubicBezTo>
                  <a:cubicBezTo>
                    <a:pt x="95945" y="80000"/>
                    <a:pt x="95120" y="86582"/>
                    <a:pt x="92371" y="89620"/>
                  </a:cubicBezTo>
                  <a:close/>
                  <a:moveTo>
                    <a:pt x="39587" y="72911"/>
                  </a:moveTo>
                  <a:cubicBezTo>
                    <a:pt x="37663" y="72911"/>
                    <a:pt x="35738" y="74683"/>
                    <a:pt x="34776" y="77974"/>
                  </a:cubicBezTo>
                  <a:cubicBezTo>
                    <a:pt x="29965" y="93417"/>
                    <a:pt x="29965" y="93417"/>
                    <a:pt x="29965" y="93417"/>
                  </a:cubicBezTo>
                  <a:cubicBezTo>
                    <a:pt x="28453" y="98227"/>
                    <a:pt x="29415" y="104303"/>
                    <a:pt x="32027" y="107341"/>
                  </a:cubicBezTo>
                  <a:cubicBezTo>
                    <a:pt x="32852" y="108101"/>
                    <a:pt x="33814" y="108607"/>
                    <a:pt x="34776" y="108607"/>
                  </a:cubicBezTo>
                  <a:cubicBezTo>
                    <a:pt x="35876" y="108607"/>
                    <a:pt x="37113" y="107848"/>
                    <a:pt x="38075" y="106582"/>
                  </a:cubicBezTo>
                  <a:cubicBezTo>
                    <a:pt x="37800" y="110379"/>
                    <a:pt x="38762" y="114430"/>
                    <a:pt x="40824" y="116455"/>
                  </a:cubicBezTo>
                  <a:cubicBezTo>
                    <a:pt x="41649" y="117468"/>
                    <a:pt x="42611" y="117974"/>
                    <a:pt x="43573" y="117974"/>
                  </a:cubicBezTo>
                  <a:cubicBezTo>
                    <a:pt x="45360" y="117974"/>
                    <a:pt x="47285" y="116202"/>
                    <a:pt x="48247" y="112911"/>
                  </a:cubicBezTo>
                  <a:cubicBezTo>
                    <a:pt x="49072" y="110379"/>
                    <a:pt x="49072" y="110379"/>
                    <a:pt x="49072" y="110379"/>
                  </a:cubicBezTo>
                  <a:cubicBezTo>
                    <a:pt x="49209" y="113670"/>
                    <a:pt x="50171" y="116708"/>
                    <a:pt x="51821" y="118481"/>
                  </a:cubicBezTo>
                  <a:cubicBezTo>
                    <a:pt x="52646" y="119493"/>
                    <a:pt x="53608" y="120000"/>
                    <a:pt x="54570" y="120000"/>
                  </a:cubicBezTo>
                  <a:cubicBezTo>
                    <a:pt x="56494" y="120000"/>
                    <a:pt x="58281" y="118227"/>
                    <a:pt x="59381" y="114936"/>
                  </a:cubicBezTo>
                  <a:cubicBezTo>
                    <a:pt x="61855" y="106835"/>
                    <a:pt x="61855" y="106835"/>
                    <a:pt x="61855" y="106835"/>
                  </a:cubicBezTo>
                  <a:cubicBezTo>
                    <a:pt x="63367" y="102025"/>
                    <a:pt x="62542" y="95696"/>
                    <a:pt x="59793" y="92911"/>
                  </a:cubicBezTo>
                  <a:cubicBezTo>
                    <a:pt x="58969" y="92151"/>
                    <a:pt x="58006" y="91645"/>
                    <a:pt x="57044" y="91645"/>
                  </a:cubicBezTo>
                  <a:cubicBezTo>
                    <a:pt x="55945" y="91645"/>
                    <a:pt x="54707" y="92405"/>
                    <a:pt x="53745" y="93670"/>
                  </a:cubicBezTo>
                  <a:cubicBezTo>
                    <a:pt x="54020" y="89620"/>
                    <a:pt x="53058" y="85822"/>
                    <a:pt x="51134" y="83544"/>
                  </a:cubicBezTo>
                  <a:cubicBezTo>
                    <a:pt x="50171" y="82784"/>
                    <a:pt x="49209" y="82278"/>
                    <a:pt x="48384" y="82278"/>
                  </a:cubicBezTo>
                  <a:cubicBezTo>
                    <a:pt x="47147" y="82278"/>
                    <a:pt x="46048" y="83037"/>
                    <a:pt x="45085" y="84303"/>
                  </a:cubicBezTo>
                  <a:cubicBezTo>
                    <a:pt x="45223" y="80253"/>
                    <a:pt x="44261" y="76455"/>
                    <a:pt x="42336" y="74177"/>
                  </a:cubicBezTo>
                  <a:cubicBezTo>
                    <a:pt x="41512" y="73417"/>
                    <a:pt x="40549" y="72911"/>
                    <a:pt x="39587" y="72911"/>
                  </a:cubicBezTo>
                  <a:moveTo>
                    <a:pt x="112714" y="0"/>
                  </a:moveTo>
                  <a:cubicBezTo>
                    <a:pt x="93883" y="10379"/>
                    <a:pt x="93883" y="10379"/>
                    <a:pt x="93883" y="10379"/>
                  </a:cubicBezTo>
                  <a:cubicBezTo>
                    <a:pt x="108591" y="101772"/>
                    <a:pt x="108591" y="101772"/>
                    <a:pt x="108591" y="101772"/>
                  </a:cubicBezTo>
                  <a:cubicBezTo>
                    <a:pt x="114776" y="98481"/>
                    <a:pt x="114776" y="98481"/>
                    <a:pt x="114776" y="98481"/>
                  </a:cubicBezTo>
                  <a:cubicBezTo>
                    <a:pt x="118075" y="84556"/>
                    <a:pt x="120000" y="69367"/>
                    <a:pt x="120000" y="53164"/>
                  </a:cubicBezTo>
                  <a:cubicBezTo>
                    <a:pt x="120000" y="33924"/>
                    <a:pt x="117388" y="15696"/>
                    <a:pt x="112714" y="0"/>
                  </a:cubicBezTo>
                  <a:close/>
                  <a:moveTo>
                    <a:pt x="7422" y="0"/>
                  </a:moveTo>
                  <a:cubicBezTo>
                    <a:pt x="2749" y="15696"/>
                    <a:pt x="0" y="33924"/>
                    <a:pt x="0" y="53164"/>
                  </a:cubicBezTo>
                  <a:cubicBezTo>
                    <a:pt x="0" y="69367"/>
                    <a:pt x="1924" y="84556"/>
                    <a:pt x="5360" y="98481"/>
                  </a:cubicBezTo>
                  <a:cubicBezTo>
                    <a:pt x="11546" y="101772"/>
                    <a:pt x="11546" y="101772"/>
                    <a:pt x="11546" y="101772"/>
                  </a:cubicBezTo>
                  <a:cubicBezTo>
                    <a:pt x="26254" y="10379"/>
                    <a:pt x="26254" y="10379"/>
                    <a:pt x="26254" y="10379"/>
                  </a:cubicBezTo>
                  <a:lnTo>
                    <a:pt x="7422" y="0"/>
                  </a:lnTo>
                  <a:close/>
                  <a:moveTo>
                    <a:pt x="26941" y="90126"/>
                  </a:moveTo>
                  <a:cubicBezTo>
                    <a:pt x="28453" y="85316"/>
                    <a:pt x="28453" y="85316"/>
                    <a:pt x="28453" y="85316"/>
                  </a:cubicBezTo>
                  <a:cubicBezTo>
                    <a:pt x="22130" y="78734"/>
                    <a:pt x="22130" y="78734"/>
                    <a:pt x="22130" y="78734"/>
                  </a:cubicBezTo>
                  <a:cubicBezTo>
                    <a:pt x="21580" y="77974"/>
                    <a:pt x="21030" y="77215"/>
                    <a:pt x="20618" y="76455"/>
                  </a:cubicBezTo>
                  <a:cubicBezTo>
                    <a:pt x="19931" y="78734"/>
                    <a:pt x="19931" y="78734"/>
                    <a:pt x="19931" y="78734"/>
                  </a:cubicBezTo>
                  <a:cubicBezTo>
                    <a:pt x="18281" y="84050"/>
                    <a:pt x="19243" y="90632"/>
                    <a:pt x="22130" y="93670"/>
                  </a:cubicBezTo>
                  <a:cubicBezTo>
                    <a:pt x="23092" y="94683"/>
                    <a:pt x="24192" y="95189"/>
                    <a:pt x="25154" y="95189"/>
                  </a:cubicBezTo>
                  <a:cubicBezTo>
                    <a:pt x="25429" y="95189"/>
                    <a:pt x="25704" y="95189"/>
                    <a:pt x="25841" y="95189"/>
                  </a:cubicBezTo>
                  <a:cubicBezTo>
                    <a:pt x="26116" y="93417"/>
                    <a:pt x="26391" y="91645"/>
                    <a:pt x="26941" y="90126"/>
                  </a:cubicBezTo>
                  <a:close/>
                  <a:moveTo>
                    <a:pt x="97869" y="58227"/>
                  </a:moveTo>
                  <a:cubicBezTo>
                    <a:pt x="91271" y="18987"/>
                    <a:pt x="91271" y="18987"/>
                    <a:pt x="91271" y="18987"/>
                  </a:cubicBezTo>
                  <a:cubicBezTo>
                    <a:pt x="90584" y="15443"/>
                    <a:pt x="88797" y="12658"/>
                    <a:pt x="86597" y="12658"/>
                  </a:cubicBezTo>
                  <a:cubicBezTo>
                    <a:pt x="68316" y="5316"/>
                    <a:pt x="68316" y="5316"/>
                    <a:pt x="68316" y="5316"/>
                  </a:cubicBezTo>
                  <a:cubicBezTo>
                    <a:pt x="68316" y="5316"/>
                    <a:pt x="68316" y="5316"/>
                    <a:pt x="68316" y="5316"/>
                  </a:cubicBezTo>
                  <a:cubicBezTo>
                    <a:pt x="68316" y="5316"/>
                    <a:pt x="68316" y="5316"/>
                    <a:pt x="68316" y="5316"/>
                  </a:cubicBezTo>
                  <a:cubicBezTo>
                    <a:pt x="57457" y="1012"/>
                    <a:pt x="57457" y="1012"/>
                    <a:pt x="57457" y="1012"/>
                  </a:cubicBezTo>
                  <a:cubicBezTo>
                    <a:pt x="57319" y="1012"/>
                    <a:pt x="57319" y="1012"/>
                    <a:pt x="57182" y="1012"/>
                  </a:cubicBezTo>
                  <a:cubicBezTo>
                    <a:pt x="57182" y="1012"/>
                    <a:pt x="57182" y="1012"/>
                    <a:pt x="57182" y="1012"/>
                  </a:cubicBezTo>
                  <a:cubicBezTo>
                    <a:pt x="57044" y="1012"/>
                    <a:pt x="56907" y="1012"/>
                    <a:pt x="56907" y="1012"/>
                  </a:cubicBezTo>
                  <a:cubicBezTo>
                    <a:pt x="56219" y="759"/>
                    <a:pt x="56219" y="759"/>
                    <a:pt x="56219" y="759"/>
                  </a:cubicBezTo>
                  <a:cubicBezTo>
                    <a:pt x="56219" y="759"/>
                    <a:pt x="56219" y="759"/>
                    <a:pt x="56219" y="759"/>
                  </a:cubicBezTo>
                  <a:cubicBezTo>
                    <a:pt x="56082" y="759"/>
                    <a:pt x="55807" y="759"/>
                    <a:pt x="55532" y="759"/>
                  </a:cubicBezTo>
                  <a:cubicBezTo>
                    <a:pt x="53195" y="759"/>
                    <a:pt x="50721" y="3037"/>
                    <a:pt x="49484" y="7088"/>
                  </a:cubicBezTo>
                  <a:cubicBezTo>
                    <a:pt x="43848" y="25063"/>
                    <a:pt x="43848" y="25063"/>
                    <a:pt x="43848" y="25063"/>
                  </a:cubicBezTo>
                  <a:cubicBezTo>
                    <a:pt x="41924" y="31392"/>
                    <a:pt x="43024" y="39240"/>
                    <a:pt x="46460" y="42784"/>
                  </a:cubicBezTo>
                  <a:cubicBezTo>
                    <a:pt x="47560" y="44050"/>
                    <a:pt x="48797" y="44556"/>
                    <a:pt x="49896" y="44556"/>
                  </a:cubicBezTo>
                  <a:cubicBezTo>
                    <a:pt x="52371" y="44556"/>
                    <a:pt x="54707" y="42278"/>
                    <a:pt x="56082" y="37974"/>
                  </a:cubicBezTo>
                  <a:cubicBezTo>
                    <a:pt x="61580" y="20253"/>
                    <a:pt x="61580" y="20253"/>
                    <a:pt x="61580" y="20253"/>
                  </a:cubicBezTo>
                  <a:cubicBezTo>
                    <a:pt x="87147" y="45063"/>
                    <a:pt x="87147" y="45063"/>
                    <a:pt x="87147" y="45063"/>
                  </a:cubicBezTo>
                  <a:cubicBezTo>
                    <a:pt x="88384" y="46075"/>
                    <a:pt x="89347" y="47848"/>
                    <a:pt x="90171" y="50126"/>
                  </a:cubicBezTo>
                  <a:cubicBezTo>
                    <a:pt x="90309" y="50379"/>
                    <a:pt x="90446" y="50886"/>
                    <a:pt x="90721" y="51645"/>
                  </a:cubicBezTo>
                  <a:cubicBezTo>
                    <a:pt x="90721" y="51898"/>
                    <a:pt x="90859" y="52151"/>
                    <a:pt x="90996" y="52405"/>
                  </a:cubicBezTo>
                  <a:cubicBezTo>
                    <a:pt x="96082" y="68101"/>
                    <a:pt x="96082" y="68101"/>
                    <a:pt x="96082" y="68101"/>
                  </a:cubicBezTo>
                  <a:cubicBezTo>
                    <a:pt x="97731" y="65822"/>
                    <a:pt x="98419" y="61772"/>
                    <a:pt x="97869" y="58227"/>
                  </a:cubicBezTo>
                  <a:close/>
                </a:path>
              </a:pathLst>
            </a:custGeom>
            <a:solidFill>
              <a:schemeClr val="dk1"/>
            </a:solidFill>
            <a:ln>
              <a:noFill/>
            </a:ln>
          </p:spPr>
          <p:txBody>
            <a:bodyPr wrap="square" lIns="80125" tIns="40050" rIns="80125" bIns="40050" anchor="t" anchorCtr="0">
              <a:noAutofit/>
            </a:bodyPr>
            <a:lstStyle/>
            <a:p>
              <a:pPr marL="0" marR="0" lvl="0" indent="0" algn="l" rtl="0">
                <a:spcBef>
                  <a:spcPts val="0"/>
                </a:spcBef>
                <a:buNone/>
              </a:pPr>
              <a:endParaRPr sz="1800">
                <a:solidFill>
                  <a:schemeClr val="dk1"/>
                </a:solidFill>
                <a:latin typeface="Arial"/>
                <a:ea typeface="Arial"/>
                <a:cs typeface="Arial"/>
                <a:sym typeface="Arial"/>
              </a:endParaRPr>
            </a:p>
          </p:txBody>
        </p:sp>
      </p:grpSp>
      <p:grpSp>
        <p:nvGrpSpPr>
          <p:cNvPr id="52" name="Group 51">
            <a:extLst>
              <a:ext uri="{FF2B5EF4-FFF2-40B4-BE49-F238E27FC236}">
                <a16:creationId xmlns:a16="http://schemas.microsoft.com/office/drawing/2014/main" id="{98FFEEB5-1EA2-EF1A-51E9-4DF3FBC443D1}"/>
              </a:ext>
            </a:extLst>
          </p:cNvPr>
          <p:cNvGrpSpPr/>
          <p:nvPr/>
        </p:nvGrpSpPr>
        <p:grpSpPr>
          <a:xfrm>
            <a:off x="7451561" y="3044606"/>
            <a:ext cx="752149" cy="812800"/>
            <a:chOff x="7634997" y="2652464"/>
            <a:chExt cx="812800" cy="812800"/>
          </a:xfrm>
        </p:grpSpPr>
        <p:sp>
          <p:nvSpPr>
            <p:cNvPr id="55" name="Rectangle 54">
              <a:extLst>
                <a:ext uri="{FF2B5EF4-FFF2-40B4-BE49-F238E27FC236}">
                  <a16:creationId xmlns:a16="http://schemas.microsoft.com/office/drawing/2014/main" id="{466DBA4A-3E7B-4950-C18F-609F77329BA8}"/>
                </a:ext>
              </a:extLst>
            </p:cNvPr>
            <p:cNvSpPr/>
            <p:nvPr/>
          </p:nvSpPr>
          <p:spPr>
            <a:xfrm>
              <a:off x="7634997" y="2652464"/>
              <a:ext cx="812800" cy="812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6" name="Shape 2416">
              <a:extLst>
                <a:ext uri="{FF2B5EF4-FFF2-40B4-BE49-F238E27FC236}">
                  <a16:creationId xmlns:a16="http://schemas.microsoft.com/office/drawing/2014/main" id="{43E59BE6-911B-4057-DF12-59E9088C10C2}"/>
                </a:ext>
              </a:extLst>
            </p:cNvPr>
            <p:cNvSpPr/>
            <p:nvPr/>
          </p:nvSpPr>
          <p:spPr>
            <a:xfrm>
              <a:off x="7779420" y="2986717"/>
              <a:ext cx="454208" cy="349036"/>
            </a:xfrm>
            <a:custGeom>
              <a:avLst/>
              <a:gdLst/>
              <a:ahLst/>
              <a:cxnLst/>
              <a:rect l="0" t="0" r="0" b="0"/>
              <a:pathLst>
                <a:path w="120000" h="120000" extrusionOk="0">
                  <a:moveTo>
                    <a:pt x="119706" y="55135"/>
                  </a:moveTo>
                  <a:cubicBezTo>
                    <a:pt x="119560" y="53716"/>
                    <a:pt x="118974" y="52500"/>
                    <a:pt x="117948" y="51891"/>
                  </a:cubicBezTo>
                  <a:cubicBezTo>
                    <a:pt x="110329" y="48243"/>
                    <a:pt x="110329" y="48243"/>
                    <a:pt x="110329" y="48243"/>
                  </a:cubicBezTo>
                  <a:cubicBezTo>
                    <a:pt x="118534" y="42972"/>
                    <a:pt x="118534" y="42972"/>
                    <a:pt x="118534" y="42972"/>
                  </a:cubicBezTo>
                  <a:cubicBezTo>
                    <a:pt x="119413" y="42364"/>
                    <a:pt x="119999" y="41148"/>
                    <a:pt x="119999" y="39729"/>
                  </a:cubicBezTo>
                  <a:cubicBezTo>
                    <a:pt x="119853" y="38310"/>
                    <a:pt x="119267" y="37094"/>
                    <a:pt x="118241" y="36689"/>
                  </a:cubicBezTo>
                  <a:cubicBezTo>
                    <a:pt x="109450" y="32432"/>
                    <a:pt x="109450" y="32432"/>
                    <a:pt x="109450" y="32432"/>
                  </a:cubicBezTo>
                  <a:cubicBezTo>
                    <a:pt x="110036" y="31216"/>
                    <a:pt x="110329" y="30202"/>
                    <a:pt x="110329" y="28986"/>
                  </a:cubicBezTo>
                  <a:cubicBezTo>
                    <a:pt x="110329" y="22500"/>
                    <a:pt x="110329" y="22500"/>
                    <a:pt x="110329" y="22500"/>
                  </a:cubicBezTo>
                  <a:cubicBezTo>
                    <a:pt x="110329" y="24932"/>
                    <a:pt x="108864" y="27364"/>
                    <a:pt x="106373" y="29391"/>
                  </a:cubicBezTo>
                  <a:cubicBezTo>
                    <a:pt x="102124" y="32635"/>
                    <a:pt x="94945" y="34864"/>
                    <a:pt x="86593" y="34864"/>
                  </a:cubicBezTo>
                  <a:cubicBezTo>
                    <a:pt x="79120" y="34864"/>
                    <a:pt x="72527" y="33040"/>
                    <a:pt x="68131" y="30405"/>
                  </a:cubicBezTo>
                  <a:cubicBezTo>
                    <a:pt x="68131" y="30405"/>
                    <a:pt x="68131" y="30405"/>
                    <a:pt x="68131" y="30405"/>
                  </a:cubicBezTo>
                  <a:cubicBezTo>
                    <a:pt x="67692" y="30000"/>
                    <a:pt x="67106" y="29594"/>
                    <a:pt x="66666" y="29391"/>
                  </a:cubicBezTo>
                  <a:cubicBezTo>
                    <a:pt x="64322" y="27364"/>
                    <a:pt x="62857" y="24932"/>
                    <a:pt x="62857" y="22500"/>
                  </a:cubicBezTo>
                  <a:cubicBezTo>
                    <a:pt x="62857" y="21486"/>
                    <a:pt x="63003" y="20675"/>
                    <a:pt x="63443" y="19864"/>
                  </a:cubicBezTo>
                  <a:cubicBezTo>
                    <a:pt x="2197" y="59189"/>
                    <a:pt x="2197" y="59189"/>
                    <a:pt x="2197" y="59189"/>
                  </a:cubicBezTo>
                  <a:cubicBezTo>
                    <a:pt x="1318" y="59594"/>
                    <a:pt x="732" y="61013"/>
                    <a:pt x="732" y="62432"/>
                  </a:cubicBezTo>
                  <a:cubicBezTo>
                    <a:pt x="732" y="63851"/>
                    <a:pt x="1465" y="65067"/>
                    <a:pt x="2344" y="65472"/>
                  </a:cubicBezTo>
                  <a:cubicBezTo>
                    <a:pt x="10109" y="69121"/>
                    <a:pt x="10109" y="69121"/>
                    <a:pt x="10109" y="69121"/>
                  </a:cubicBezTo>
                  <a:cubicBezTo>
                    <a:pt x="1904" y="74391"/>
                    <a:pt x="1904" y="74391"/>
                    <a:pt x="1904" y="74391"/>
                  </a:cubicBezTo>
                  <a:cubicBezTo>
                    <a:pt x="879" y="75000"/>
                    <a:pt x="439" y="76418"/>
                    <a:pt x="439" y="77837"/>
                  </a:cubicBezTo>
                  <a:cubicBezTo>
                    <a:pt x="439" y="79256"/>
                    <a:pt x="1172" y="80472"/>
                    <a:pt x="2051" y="80878"/>
                  </a:cubicBezTo>
                  <a:cubicBezTo>
                    <a:pt x="9816" y="84527"/>
                    <a:pt x="9816" y="84527"/>
                    <a:pt x="9816" y="84527"/>
                  </a:cubicBezTo>
                  <a:cubicBezTo>
                    <a:pt x="1611" y="89797"/>
                    <a:pt x="1611" y="89797"/>
                    <a:pt x="1611" y="89797"/>
                  </a:cubicBezTo>
                  <a:cubicBezTo>
                    <a:pt x="586" y="90405"/>
                    <a:pt x="0" y="91824"/>
                    <a:pt x="146" y="93243"/>
                  </a:cubicBezTo>
                  <a:cubicBezTo>
                    <a:pt x="146" y="94662"/>
                    <a:pt x="879" y="95878"/>
                    <a:pt x="1758" y="96283"/>
                  </a:cubicBezTo>
                  <a:cubicBezTo>
                    <a:pt x="47326" y="117972"/>
                    <a:pt x="47326" y="117972"/>
                    <a:pt x="47326" y="117972"/>
                  </a:cubicBezTo>
                  <a:cubicBezTo>
                    <a:pt x="47619" y="118175"/>
                    <a:pt x="47912" y="118175"/>
                    <a:pt x="48205" y="118175"/>
                  </a:cubicBezTo>
                  <a:cubicBezTo>
                    <a:pt x="48498" y="118175"/>
                    <a:pt x="48937" y="118175"/>
                    <a:pt x="49230" y="117972"/>
                  </a:cubicBezTo>
                  <a:cubicBezTo>
                    <a:pt x="63003" y="109054"/>
                    <a:pt x="63003" y="109054"/>
                    <a:pt x="63003" y="109054"/>
                  </a:cubicBezTo>
                  <a:cubicBezTo>
                    <a:pt x="64322" y="115135"/>
                    <a:pt x="74432" y="120000"/>
                    <a:pt x="86593" y="120000"/>
                  </a:cubicBezTo>
                  <a:cubicBezTo>
                    <a:pt x="99780" y="120000"/>
                    <a:pt x="110329" y="114527"/>
                    <a:pt x="110329" y="107635"/>
                  </a:cubicBezTo>
                  <a:cubicBezTo>
                    <a:pt x="110329" y="100945"/>
                    <a:pt x="110329" y="100945"/>
                    <a:pt x="110329" y="100945"/>
                  </a:cubicBezTo>
                  <a:cubicBezTo>
                    <a:pt x="110329" y="103581"/>
                    <a:pt x="108864" y="105810"/>
                    <a:pt x="106373" y="107837"/>
                  </a:cubicBezTo>
                  <a:cubicBezTo>
                    <a:pt x="102124" y="111283"/>
                    <a:pt x="94945" y="113513"/>
                    <a:pt x="86593" y="113513"/>
                  </a:cubicBezTo>
                  <a:cubicBezTo>
                    <a:pt x="78241" y="113513"/>
                    <a:pt x="70915" y="111283"/>
                    <a:pt x="66666" y="107837"/>
                  </a:cubicBezTo>
                  <a:cubicBezTo>
                    <a:pt x="66373" y="107635"/>
                    <a:pt x="66227" y="107432"/>
                    <a:pt x="65934" y="107229"/>
                  </a:cubicBezTo>
                  <a:cubicBezTo>
                    <a:pt x="65934" y="107229"/>
                    <a:pt x="65934" y="107229"/>
                    <a:pt x="65934" y="107229"/>
                  </a:cubicBezTo>
                  <a:cubicBezTo>
                    <a:pt x="64175" y="105405"/>
                    <a:pt x="63003" y="103581"/>
                    <a:pt x="62857" y="101554"/>
                  </a:cubicBezTo>
                  <a:cubicBezTo>
                    <a:pt x="62857" y="101351"/>
                    <a:pt x="62857" y="101148"/>
                    <a:pt x="62857" y="100945"/>
                  </a:cubicBezTo>
                  <a:cubicBezTo>
                    <a:pt x="62857" y="101554"/>
                    <a:pt x="62857" y="101554"/>
                    <a:pt x="62857" y="101554"/>
                  </a:cubicBezTo>
                  <a:cubicBezTo>
                    <a:pt x="48058" y="111081"/>
                    <a:pt x="48058" y="111081"/>
                    <a:pt x="48058" y="111081"/>
                  </a:cubicBezTo>
                  <a:cubicBezTo>
                    <a:pt x="9230" y="92432"/>
                    <a:pt x="9230" y="92432"/>
                    <a:pt x="9230" y="92432"/>
                  </a:cubicBezTo>
                  <a:cubicBezTo>
                    <a:pt x="16556" y="87770"/>
                    <a:pt x="16556" y="87770"/>
                    <a:pt x="16556" y="87770"/>
                  </a:cubicBezTo>
                  <a:cubicBezTo>
                    <a:pt x="47619" y="102567"/>
                    <a:pt x="47619" y="102567"/>
                    <a:pt x="47619" y="102567"/>
                  </a:cubicBezTo>
                  <a:cubicBezTo>
                    <a:pt x="47912" y="102770"/>
                    <a:pt x="48205" y="102770"/>
                    <a:pt x="48498" y="102770"/>
                  </a:cubicBezTo>
                  <a:cubicBezTo>
                    <a:pt x="48791" y="102770"/>
                    <a:pt x="49230" y="102770"/>
                    <a:pt x="49523" y="102567"/>
                  </a:cubicBezTo>
                  <a:cubicBezTo>
                    <a:pt x="63150" y="93851"/>
                    <a:pt x="63150" y="93851"/>
                    <a:pt x="63150" y="93851"/>
                  </a:cubicBezTo>
                  <a:cubicBezTo>
                    <a:pt x="64908" y="99729"/>
                    <a:pt x="74725" y="104391"/>
                    <a:pt x="86593" y="104391"/>
                  </a:cubicBezTo>
                  <a:cubicBezTo>
                    <a:pt x="99780" y="104391"/>
                    <a:pt x="110329" y="98716"/>
                    <a:pt x="110329" y="91824"/>
                  </a:cubicBezTo>
                  <a:cubicBezTo>
                    <a:pt x="110329" y="85337"/>
                    <a:pt x="110329" y="85337"/>
                    <a:pt x="110329" y="85337"/>
                  </a:cubicBezTo>
                  <a:cubicBezTo>
                    <a:pt x="110329" y="87770"/>
                    <a:pt x="108864" y="90202"/>
                    <a:pt x="106373" y="92229"/>
                  </a:cubicBezTo>
                  <a:cubicBezTo>
                    <a:pt x="102124" y="95472"/>
                    <a:pt x="94945" y="97702"/>
                    <a:pt x="86593" y="97702"/>
                  </a:cubicBezTo>
                  <a:cubicBezTo>
                    <a:pt x="78241" y="97702"/>
                    <a:pt x="70915" y="95472"/>
                    <a:pt x="66666" y="92229"/>
                  </a:cubicBezTo>
                  <a:cubicBezTo>
                    <a:pt x="66520" y="92027"/>
                    <a:pt x="66373" y="91824"/>
                    <a:pt x="66227" y="91824"/>
                  </a:cubicBezTo>
                  <a:cubicBezTo>
                    <a:pt x="64468" y="90202"/>
                    <a:pt x="63296" y="88175"/>
                    <a:pt x="63003" y="86351"/>
                  </a:cubicBezTo>
                  <a:cubicBezTo>
                    <a:pt x="62857" y="85945"/>
                    <a:pt x="62857" y="85743"/>
                    <a:pt x="62857" y="85337"/>
                  </a:cubicBezTo>
                  <a:cubicBezTo>
                    <a:pt x="62857" y="86351"/>
                    <a:pt x="62857" y="86351"/>
                    <a:pt x="62857" y="86351"/>
                  </a:cubicBezTo>
                  <a:cubicBezTo>
                    <a:pt x="48351" y="95675"/>
                    <a:pt x="48351" y="95675"/>
                    <a:pt x="48351" y="95675"/>
                  </a:cubicBezTo>
                  <a:cubicBezTo>
                    <a:pt x="23150" y="83513"/>
                    <a:pt x="23150" y="83513"/>
                    <a:pt x="23150" y="83513"/>
                  </a:cubicBezTo>
                  <a:cubicBezTo>
                    <a:pt x="16263" y="80270"/>
                    <a:pt x="16263" y="80270"/>
                    <a:pt x="16263" y="80270"/>
                  </a:cubicBezTo>
                  <a:cubicBezTo>
                    <a:pt x="9523" y="77229"/>
                    <a:pt x="9523" y="77229"/>
                    <a:pt x="9523" y="77229"/>
                  </a:cubicBezTo>
                  <a:cubicBezTo>
                    <a:pt x="16849" y="72364"/>
                    <a:pt x="16849" y="72364"/>
                    <a:pt x="16849" y="72364"/>
                  </a:cubicBezTo>
                  <a:cubicBezTo>
                    <a:pt x="47912" y="87162"/>
                    <a:pt x="47912" y="87162"/>
                    <a:pt x="47912" y="87162"/>
                  </a:cubicBezTo>
                  <a:cubicBezTo>
                    <a:pt x="48205" y="87364"/>
                    <a:pt x="48498" y="87364"/>
                    <a:pt x="48791" y="87364"/>
                  </a:cubicBezTo>
                  <a:cubicBezTo>
                    <a:pt x="49084" y="87364"/>
                    <a:pt x="49523" y="87364"/>
                    <a:pt x="49816" y="87162"/>
                  </a:cubicBezTo>
                  <a:cubicBezTo>
                    <a:pt x="63296" y="78445"/>
                    <a:pt x="63296" y="78445"/>
                    <a:pt x="63296" y="78445"/>
                  </a:cubicBezTo>
                  <a:cubicBezTo>
                    <a:pt x="65347" y="84324"/>
                    <a:pt x="75018" y="88581"/>
                    <a:pt x="86593" y="88581"/>
                  </a:cubicBezTo>
                  <a:cubicBezTo>
                    <a:pt x="97875" y="88581"/>
                    <a:pt x="107252" y="84527"/>
                    <a:pt x="109743" y="79054"/>
                  </a:cubicBezTo>
                  <a:cubicBezTo>
                    <a:pt x="117948" y="73783"/>
                    <a:pt x="117948" y="73783"/>
                    <a:pt x="117948" y="73783"/>
                  </a:cubicBezTo>
                  <a:cubicBezTo>
                    <a:pt x="118827" y="73175"/>
                    <a:pt x="119413" y="71959"/>
                    <a:pt x="119413" y="70540"/>
                  </a:cubicBezTo>
                  <a:cubicBezTo>
                    <a:pt x="119267" y="69121"/>
                    <a:pt x="118681" y="67905"/>
                    <a:pt x="117655" y="67297"/>
                  </a:cubicBezTo>
                  <a:cubicBezTo>
                    <a:pt x="109890" y="63648"/>
                    <a:pt x="109890" y="63648"/>
                    <a:pt x="109890" y="63648"/>
                  </a:cubicBezTo>
                  <a:cubicBezTo>
                    <a:pt x="118241" y="58378"/>
                    <a:pt x="118241" y="58378"/>
                    <a:pt x="118241" y="58378"/>
                  </a:cubicBezTo>
                  <a:cubicBezTo>
                    <a:pt x="119120" y="57770"/>
                    <a:pt x="119706" y="56554"/>
                    <a:pt x="119706" y="55135"/>
                  </a:cubicBezTo>
                  <a:close/>
                  <a:moveTo>
                    <a:pt x="64468" y="33648"/>
                  </a:moveTo>
                  <a:cubicBezTo>
                    <a:pt x="67985" y="38108"/>
                    <a:pt x="76483" y="41554"/>
                    <a:pt x="86593" y="41554"/>
                  </a:cubicBezTo>
                  <a:cubicBezTo>
                    <a:pt x="96556" y="41554"/>
                    <a:pt x="105201" y="38108"/>
                    <a:pt x="108717" y="33648"/>
                  </a:cubicBezTo>
                  <a:cubicBezTo>
                    <a:pt x="109743" y="35067"/>
                    <a:pt x="110329" y="36486"/>
                    <a:pt x="110329" y="38108"/>
                  </a:cubicBezTo>
                  <a:cubicBezTo>
                    <a:pt x="110329" y="40743"/>
                    <a:pt x="108864" y="42972"/>
                    <a:pt x="106373" y="45000"/>
                  </a:cubicBezTo>
                  <a:cubicBezTo>
                    <a:pt x="102124" y="48445"/>
                    <a:pt x="94945" y="50675"/>
                    <a:pt x="86593" y="50675"/>
                  </a:cubicBezTo>
                  <a:cubicBezTo>
                    <a:pt x="79120" y="50675"/>
                    <a:pt x="72527" y="48851"/>
                    <a:pt x="68131" y="46013"/>
                  </a:cubicBezTo>
                  <a:cubicBezTo>
                    <a:pt x="68131" y="46013"/>
                    <a:pt x="68131" y="46013"/>
                    <a:pt x="68131" y="46013"/>
                  </a:cubicBezTo>
                  <a:cubicBezTo>
                    <a:pt x="67692" y="45608"/>
                    <a:pt x="67106" y="45405"/>
                    <a:pt x="66666" y="45000"/>
                  </a:cubicBezTo>
                  <a:cubicBezTo>
                    <a:pt x="64322" y="42972"/>
                    <a:pt x="62857" y="40743"/>
                    <a:pt x="62857" y="38108"/>
                  </a:cubicBezTo>
                  <a:cubicBezTo>
                    <a:pt x="62857" y="36486"/>
                    <a:pt x="63443" y="35067"/>
                    <a:pt x="64468" y="33648"/>
                  </a:cubicBezTo>
                  <a:close/>
                  <a:moveTo>
                    <a:pt x="64468" y="49256"/>
                  </a:moveTo>
                  <a:cubicBezTo>
                    <a:pt x="67985" y="53918"/>
                    <a:pt x="76483" y="57162"/>
                    <a:pt x="86593" y="57162"/>
                  </a:cubicBezTo>
                  <a:cubicBezTo>
                    <a:pt x="96556" y="57162"/>
                    <a:pt x="105201" y="53918"/>
                    <a:pt x="108717" y="49256"/>
                  </a:cubicBezTo>
                  <a:cubicBezTo>
                    <a:pt x="109743" y="50675"/>
                    <a:pt x="110329" y="52297"/>
                    <a:pt x="110329" y="53918"/>
                  </a:cubicBezTo>
                  <a:cubicBezTo>
                    <a:pt x="110329" y="54729"/>
                    <a:pt x="110183" y="55337"/>
                    <a:pt x="109890" y="56148"/>
                  </a:cubicBezTo>
                  <a:cubicBezTo>
                    <a:pt x="109743" y="56756"/>
                    <a:pt x="109304" y="57364"/>
                    <a:pt x="108864" y="57972"/>
                  </a:cubicBezTo>
                  <a:cubicBezTo>
                    <a:pt x="108717" y="58378"/>
                    <a:pt x="108571" y="58581"/>
                    <a:pt x="108278" y="58783"/>
                  </a:cubicBezTo>
                  <a:cubicBezTo>
                    <a:pt x="108131" y="58986"/>
                    <a:pt x="107985" y="59189"/>
                    <a:pt x="107838" y="59391"/>
                  </a:cubicBezTo>
                  <a:cubicBezTo>
                    <a:pt x="107399" y="59797"/>
                    <a:pt x="106959" y="60405"/>
                    <a:pt x="106373" y="60810"/>
                  </a:cubicBezTo>
                  <a:cubicBezTo>
                    <a:pt x="102124" y="64054"/>
                    <a:pt x="94945" y="66283"/>
                    <a:pt x="86593" y="66283"/>
                  </a:cubicBezTo>
                  <a:cubicBezTo>
                    <a:pt x="79120" y="66283"/>
                    <a:pt x="72527" y="64459"/>
                    <a:pt x="68131" y="61824"/>
                  </a:cubicBezTo>
                  <a:cubicBezTo>
                    <a:pt x="68131" y="61824"/>
                    <a:pt x="68131" y="61824"/>
                    <a:pt x="68131" y="61824"/>
                  </a:cubicBezTo>
                  <a:cubicBezTo>
                    <a:pt x="67692" y="61418"/>
                    <a:pt x="67106" y="61013"/>
                    <a:pt x="66666" y="60810"/>
                  </a:cubicBezTo>
                  <a:cubicBezTo>
                    <a:pt x="64322" y="58783"/>
                    <a:pt x="62857" y="56351"/>
                    <a:pt x="62857" y="53918"/>
                  </a:cubicBezTo>
                  <a:cubicBezTo>
                    <a:pt x="62857" y="52297"/>
                    <a:pt x="63443" y="50675"/>
                    <a:pt x="64468" y="49256"/>
                  </a:cubicBezTo>
                  <a:close/>
                  <a:moveTo>
                    <a:pt x="51868" y="63243"/>
                  </a:moveTo>
                  <a:cubicBezTo>
                    <a:pt x="49963" y="64864"/>
                    <a:pt x="46593" y="65878"/>
                    <a:pt x="42783" y="65878"/>
                  </a:cubicBezTo>
                  <a:cubicBezTo>
                    <a:pt x="38974" y="65878"/>
                    <a:pt x="35604" y="64864"/>
                    <a:pt x="33553" y="63243"/>
                  </a:cubicBezTo>
                  <a:cubicBezTo>
                    <a:pt x="32380" y="62432"/>
                    <a:pt x="31794" y="61216"/>
                    <a:pt x="31794" y="60202"/>
                  </a:cubicBezTo>
                  <a:cubicBezTo>
                    <a:pt x="31794" y="56959"/>
                    <a:pt x="36630" y="54324"/>
                    <a:pt x="42783" y="54324"/>
                  </a:cubicBezTo>
                  <a:cubicBezTo>
                    <a:pt x="48791" y="54324"/>
                    <a:pt x="53772" y="56959"/>
                    <a:pt x="53772" y="60202"/>
                  </a:cubicBezTo>
                  <a:cubicBezTo>
                    <a:pt x="53772" y="61216"/>
                    <a:pt x="53040" y="62432"/>
                    <a:pt x="51868" y="63243"/>
                  </a:cubicBezTo>
                  <a:close/>
                  <a:moveTo>
                    <a:pt x="110329" y="69527"/>
                  </a:moveTo>
                  <a:cubicBezTo>
                    <a:pt x="110329" y="70135"/>
                    <a:pt x="110329" y="70540"/>
                    <a:pt x="110183" y="71148"/>
                  </a:cubicBezTo>
                  <a:cubicBezTo>
                    <a:pt x="110183" y="71148"/>
                    <a:pt x="110183" y="71148"/>
                    <a:pt x="110183" y="71148"/>
                  </a:cubicBezTo>
                  <a:cubicBezTo>
                    <a:pt x="110183" y="71148"/>
                    <a:pt x="110183" y="71148"/>
                    <a:pt x="110183" y="71148"/>
                  </a:cubicBezTo>
                  <a:cubicBezTo>
                    <a:pt x="110183" y="71148"/>
                    <a:pt x="110183" y="71148"/>
                    <a:pt x="110183" y="71148"/>
                  </a:cubicBezTo>
                  <a:cubicBezTo>
                    <a:pt x="110036" y="71554"/>
                    <a:pt x="109890" y="71959"/>
                    <a:pt x="109743" y="72162"/>
                  </a:cubicBezTo>
                  <a:cubicBezTo>
                    <a:pt x="109743" y="72364"/>
                    <a:pt x="109597" y="72567"/>
                    <a:pt x="109597" y="72770"/>
                  </a:cubicBezTo>
                  <a:cubicBezTo>
                    <a:pt x="109304" y="72972"/>
                    <a:pt x="109157" y="73378"/>
                    <a:pt x="109010" y="73581"/>
                  </a:cubicBezTo>
                  <a:cubicBezTo>
                    <a:pt x="108864" y="73986"/>
                    <a:pt x="108717" y="74189"/>
                    <a:pt x="108424" y="74391"/>
                  </a:cubicBezTo>
                  <a:cubicBezTo>
                    <a:pt x="108278" y="74594"/>
                    <a:pt x="108131" y="74797"/>
                    <a:pt x="107838" y="75000"/>
                  </a:cubicBezTo>
                  <a:cubicBezTo>
                    <a:pt x="107399" y="75608"/>
                    <a:pt x="106959" y="76013"/>
                    <a:pt x="106373" y="76418"/>
                  </a:cubicBezTo>
                  <a:cubicBezTo>
                    <a:pt x="102124" y="79864"/>
                    <a:pt x="94945" y="82094"/>
                    <a:pt x="86593" y="82094"/>
                  </a:cubicBezTo>
                  <a:cubicBezTo>
                    <a:pt x="78241" y="82094"/>
                    <a:pt x="70915" y="79864"/>
                    <a:pt x="66666" y="76418"/>
                  </a:cubicBezTo>
                  <a:cubicBezTo>
                    <a:pt x="66666" y="76418"/>
                    <a:pt x="66666" y="76418"/>
                    <a:pt x="66666" y="76418"/>
                  </a:cubicBezTo>
                  <a:cubicBezTo>
                    <a:pt x="66666" y="76418"/>
                    <a:pt x="66666" y="76418"/>
                    <a:pt x="66666" y="76418"/>
                  </a:cubicBezTo>
                  <a:cubicBezTo>
                    <a:pt x="65347" y="75405"/>
                    <a:pt x="64468" y="74391"/>
                    <a:pt x="63882" y="73175"/>
                  </a:cubicBezTo>
                  <a:cubicBezTo>
                    <a:pt x="63736" y="73175"/>
                    <a:pt x="63736" y="72972"/>
                    <a:pt x="63736" y="72972"/>
                  </a:cubicBezTo>
                  <a:cubicBezTo>
                    <a:pt x="63443" y="72364"/>
                    <a:pt x="63150" y="71959"/>
                    <a:pt x="63150" y="71351"/>
                  </a:cubicBezTo>
                  <a:cubicBezTo>
                    <a:pt x="62857" y="70743"/>
                    <a:pt x="62857" y="70135"/>
                    <a:pt x="62857" y="69527"/>
                  </a:cubicBezTo>
                  <a:cubicBezTo>
                    <a:pt x="62857" y="67905"/>
                    <a:pt x="63443" y="66486"/>
                    <a:pt x="64468" y="65067"/>
                  </a:cubicBezTo>
                  <a:cubicBezTo>
                    <a:pt x="67985" y="69729"/>
                    <a:pt x="76483" y="72972"/>
                    <a:pt x="86593" y="72972"/>
                  </a:cubicBezTo>
                  <a:cubicBezTo>
                    <a:pt x="96556" y="72972"/>
                    <a:pt x="105201" y="69729"/>
                    <a:pt x="108717" y="65067"/>
                  </a:cubicBezTo>
                  <a:cubicBezTo>
                    <a:pt x="109743" y="66486"/>
                    <a:pt x="110329" y="67905"/>
                    <a:pt x="110329" y="69527"/>
                  </a:cubicBezTo>
                  <a:close/>
                  <a:moveTo>
                    <a:pt x="110329" y="55743"/>
                  </a:moveTo>
                  <a:cubicBezTo>
                    <a:pt x="110329" y="55540"/>
                    <a:pt x="110329" y="55540"/>
                    <a:pt x="110329" y="55540"/>
                  </a:cubicBezTo>
                  <a:cubicBezTo>
                    <a:pt x="110476" y="55743"/>
                    <a:pt x="110476" y="55743"/>
                    <a:pt x="110476" y="55743"/>
                  </a:cubicBezTo>
                  <a:lnTo>
                    <a:pt x="110329" y="55743"/>
                  </a:lnTo>
                  <a:close/>
                  <a:moveTo>
                    <a:pt x="66666" y="19256"/>
                  </a:moveTo>
                  <a:cubicBezTo>
                    <a:pt x="70915" y="22500"/>
                    <a:pt x="78241" y="24729"/>
                    <a:pt x="86593" y="24729"/>
                  </a:cubicBezTo>
                  <a:cubicBezTo>
                    <a:pt x="94945" y="24729"/>
                    <a:pt x="102124" y="22500"/>
                    <a:pt x="106373" y="19256"/>
                  </a:cubicBezTo>
                  <a:cubicBezTo>
                    <a:pt x="108864" y="17229"/>
                    <a:pt x="110329" y="15000"/>
                    <a:pt x="110329" y="12364"/>
                  </a:cubicBezTo>
                  <a:cubicBezTo>
                    <a:pt x="110329" y="5472"/>
                    <a:pt x="99780" y="0"/>
                    <a:pt x="86593" y="0"/>
                  </a:cubicBezTo>
                  <a:cubicBezTo>
                    <a:pt x="73406" y="0"/>
                    <a:pt x="62857" y="5472"/>
                    <a:pt x="62857" y="12364"/>
                  </a:cubicBezTo>
                  <a:cubicBezTo>
                    <a:pt x="62857" y="15000"/>
                    <a:pt x="64322" y="17229"/>
                    <a:pt x="66666" y="19256"/>
                  </a:cubicBezTo>
                  <a:close/>
                </a:path>
              </a:pathLst>
            </a:custGeom>
            <a:solidFill>
              <a:schemeClr val="dk1"/>
            </a:solidFill>
            <a:ln>
              <a:noFill/>
            </a:ln>
          </p:spPr>
          <p:txBody>
            <a:bodyPr wrap="square" lIns="80125" tIns="40050" rIns="80125" bIns="40050" anchor="t" anchorCtr="0">
              <a:noAutofit/>
            </a:bodyPr>
            <a:lstStyle/>
            <a:p>
              <a:pPr marL="0" marR="0" lvl="0" indent="0" algn="l" rtl="0">
                <a:spcBef>
                  <a:spcPts val="0"/>
                </a:spcBef>
                <a:buNone/>
              </a:pPr>
              <a:endParaRPr sz="1800">
                <a:solidFill>
                  <a:schemeClr val="dk1"/>
                </a:solidFill>
                <a:latin typeface="Arial"/>
                <a:ea typeface="Arial"/>
                <a:cs typeface="Arial"/>
                <a:sym typeface="Arial"/>
              </a:endParaRPr>
            </a:p>
          </p:txBody>
        </p:sp>
      </p:grpSp>
      <p:cxnSp>
        <p:nvCxnSpPr>
          <p:cNvPr id="53" name="Connector: Elbow 52">
            <a:extLst>
              <a:ext uri="{FF2B5EF4-FFF2-40B4-BE49-F238E27FC236}">
                <a16:creationId xmlns:a16="http://schemas.microsoft.com/office/drawing/2014/main" id="{CDD686F2-8D6A-2987-AB91-925880D73F34}"/>
              </a:ext>
            </a:extLst>
          </p:cNvPr>
          <p:cNvCxnSpPr>
            <a:cxnSpLocks/>
            <a:endCxn id="17" idx="2"/>
          </p:cNvCxnSpPr>
          <p:nvPr/>
        </p:nvCxnSpPr>
        <p:spPr>
          <a:xfrm rot="16200000" flipV="1">
            <a:off x="6172201" y="1389170"/>
            <a:ext cx="412782" cy="2898089"/>
          </a:xfrm>
          <a:prstGeom prst="bentConnector3">
            <a:avLst>
              <a:gd name="adj1" fmla="val 50000"/>
            </a:avLst>
          </a:prstGeom>
        </p:spPr>
        <p:style>
          <a:lnRef idx="1">
            <a:schemeClr val="accent1"/>
          </a:lnRef>
          <a:fillRef idx="0">
            <a:schemeClr val="accent1"/>
          </a:fillRef>
          <a:effectRef idx="0">
            <a:schemeClr val="accent1"/>
          </a:effectRef>
          <a:fontRef idx="minor">
            <a:schemeClr val="tx1"/>
          </a:fontRef>
        </p:style>
      </p:cxnSp>
      <p:cxnSp>
        <p:nvCxnSpPr>
          <p:cNvPr id="54" name="Connector: Elbow 53">
            <a:extLst>
              <a:ext uri="{FF2B5EF4-FFF2-40B4-BE49-F238E27FC236}">
                <a16:creationId xmlns:a16="http://schemas.microsoft.com/office/drawing/2014/main" id="{C7569F25-D061-0986-5E9B-ECF56EAD5FAB}"/>
              </a:ext>
            </a:extLst>
          </p:cNvPr>
          <p:cNvCxnSpPr>
            <a:cxnSpLocks/>
            <a:endCxn id="17" idx="2"/>
          </p:cNvCxnSpPr>
          <p:nvPr/>
        </p:nvCxnSpPr>
        <p:spPr>
          <a:xfrm rot="16200000" flipV="1">
            <a:off x="6727865" y="833506"/>
            <a:ext cx="403454" cy="4000090"/>
          </a:xfrm>
          <a:prstGeom prst="bentConnector3">
            <a:avLst>
              <a:gd name="adj1" fmla="val 50000"/>
            </a:avLst>
          </a:prstGeom>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DF4DAA00-B413-4A89-DF23-57E60E385905}"/>
              </a:ext>
            </a:extLst>
          </p:cNvPr>
          <p:cNvSpPr txBox="1"/>
          <p:nvPr/>
        </p:nvSpPr>
        <p:spPr>
          <a:xfrm>
            <a:off x="558520" y="1592154"/>
            <a:ext cx="6628124" cy="246221"/>
          </a:xfrm>
          <a:prstGeom prst="rect">
            <a:avLst/>
          </a:prstGeom>
          <a:noFill/>
        </p:spPr>
        <p:txBody>
          <a:bodyPr wrap="square" rtlCol="0">
            <a:spAutoFit/>
          </a:bodyPr>
          <a:lstStyle/>
          <a:p>
            <a:r>
              <a:rPr lang="en-AU" sz="1000" b="1">
                <a:solidFill>
                  <a:schemeClr val="accent2"/>
                </a:solidFill>
              </a:rPr>
              <a:t>Figure 2.2: Sources and attributes of potential CHA support for social housing</a:t>
            </a:r>
          </a:p>
        </p:txBody>
      </p:sp>
    </p:spTree>
    <p:extLst>
      <p:ext uri="{BB962C8B-B14F-4D97-AF65-F5344CB8AC3E}">
        <p14:creationId xmlns:p14="http://schemas.microsoft.com/office/powerpoint/2010/main" val="17728352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B9E79C4C-8AA5-4321-AFEC-170EF7B9D0ED}"/>
              </a:ext>
            </a:extLst>
          </p:cNvPr>
          <p:cNvSpPr>
            <a:spLocks noGrp="1"/>
          </p:cNvSpPr>
          <p:nvPr>
            <p:ph type="ftr" sz="quarter" idx="10"/>
          </p:nvPr>
        </p:nvSpPr>
        <p:spPr/>
        <p:txBody>
          <a:bodyPr/>
          <a:lstStyle/>
          <a:p>
            <a:r>
              <a:rPr lang="en-NZ"/>
              <a:t>www.think</a:t>
            </a:r>
            <a:r>
              <a:rPr lang="en-NZ">
                <a:solidFill>
                  <a:schemeClr val="accent1"/>
                </a:solidFill>
              </a:rPr>
              <a:t>Sapere</a:t>
            </a:r>
            <a:r>
              <a:rPr lang="en-NZ"/>
              <a:t>.com</a:t>
            </a:r>
          </a:p>
        </p:txBody>
      </p:sp>
      <p:sp>
        <p:nvSpPr>
          <p:cNvPr id="5" name="Slide Number Placeholder 4">
            <a:extLst>
              <a:ext uri="{FF2B5EF4-FFF2-40B4-BE49-F238E27FC236}">
                <a16:creationId xmlns:a16="http://schemas.microsoft.com/office/drawing/2014/main" id="{241B7D97-9A84-AA1C-D2B6-B0C19A6789BB}"/>
              </a:ext>
            </a:extLst>
          </p:cNvPr>
          <p:cNvSpPr>
            <a:spLocks noGrp="1"/>
          </p:cNvSpPr>
          <p:nvPr>
            <p:ph type="sldNum" sz="quarter" idx="11"/>
          </p:nvPr>
        </p:nvSpPr>
        <p:spPr/>
        <p:txBody>
          <a:bodyPr/>
          <a:lstStyle/>
          <a:p>
            <a:fld id="{326829A1-67CC-4B5E-AF1E-9267DC8755FD}" type="slidenum">
              <a:rPr lang="en-NZ" smtClean="0"/>
              <a:pPr/>
              <a:t>23</a:t>
            </a:fld>
            <a:endParaRPr lang="en-NZ"/>
          </a:p>
        </p:txBody>
      </p:sp>
      <p:sp>
        <p:nvSpPr>
          <p:cNvPr id="9" name="Title 1">
            <a:extLst>
              <a:ext uri="{FF2B5EF4-FFF2-40B4-BE49-F238E27FC236}">
                <a16:creationId xmlns:a16="http://schemas.microsoft.com/office/drawing/2014/main" id="{C9E10821-FECD-21F5-DF90-1E80F52D47C7}"/>
              </a:ext>
            </a:extLst>
          </p:cNvPr>
          <p:cNvSpPr>
            <a:spLocks noGrp="1"/>
          </p:cNvSpPr>
          <p:nvPr>
            <p:ph type="title"/>
          </p:nvPr>
        </p:nvSpPr>
        <p:spPr>
          <a:xfrm>
            <a:off x="528883" y="365127"/>
            <a:ext cx="8915399" cy="567744"/>
          </a:xfrm>
        </p:spPr>
        <p:txBody>
          <a:bodyPr anchor="t">
            <a:noAutofit/>
          </a:bodyPr>
          <a:lstStyle/>
          <a:p>
            <a:r>
              <a:rPr lang="en-US" sz="2000">
                <a:solidFill>
                  <a:schemeClr val="accent1"/>
                </a:solidFill>
              </a:rPr>
              <a:t>2.6 How did BFCHA come about?</a:t>
            </a:r>
            <a:endParaRPr lang="en-AU" sz="2000">
              <a:solidFill>
                <a:schemeClr val="accent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0" name="Text Placeholder 3">
            <a:extLst>
              <a:ext uri="{FF2B5EF4-FFF2-40B4-BE49-F238E27FC236}">
                <a16:creationId xmlns:a16="http://schemas.microsoft.com/office/drawing/2014/main" id="{BA77EF6D-794F-0CBE-FF61-27A3BF479F29}"/>
              </a:ext>
            </a:extLst>
          </p:cNvPr>
          <p:cNvSpPr txBox="1">
            <a:spLocks/>
          </p:cNvSpPr>
          <p:nvPr/>
        </p:nvSpPr>
        <p:spPr>
          <a:xfrm>
            <a:off x="529696" y="932873"/>
            <a:ext cx="4247011" cy="5423484"/>
          </a:xfrm>
          <a:prstGeom prst="rect">
            <a:avLst/>
          </a:prstGeom>
        </p:spPr>
        <p:txBody>
          <a:bodyPr>
            <a:noAutofit/>
          </a:bodyPr>
          <a:lstStyle>
            <a:lvl1pPr marL="0" indent="0" algn="l" defTabSz="914423" rtl="0" eaLnBrk="1" latinLnBrk="0" hangingPunct="1">
              <a:lnSpc>
                <a:spcPct val="90000"/>
              </a:lnSpc>
              <a:spcBef>
                <a:spcPts val="1000"/>
              </a:spcBef>
              <a:buFont typeface="Arial" panose="020B0604020202020204" pitchFamily="34" charset="0"/>
              <a:buNone/>
              <a:tabLst/>
              <a:defRPr sz="2400" kern="1200">
                <a:solidFill>
                  <a:schemeClr val="tx1"/>
                </a:solidFill>
                <a:latin typeface="+mn-lt"/>
                <a:ea typeface="+mn-ea"/>
                <a:cs typeface="+mn-cs"/>
              </a:defRPr>
            </a:lvl1pPr>
            <a:lvl2pPr marL="342908" indent="-342908" algn="l" defTabSz="914423" rtl="0" eaLnBrk="1" latinLnBrk="0" hangingPunct="1">
              <a:lnSpc>
                <a:spcPct val="90000"/>
              </a:lnSpc>
              <a:spcBef>
                <a:spcPts val="500"/>
              </a:spcBef>
              <a:buClr>
                <a:schemeClr val="accent1"/>
              </a:buClr>
              <a:buFont typeface="Arial" panose="020B0604020202020204" pitchFamily="34" charset="0"/>
              <a:buChar char="•"/>
              <a:tabLst/>
              <a:defRPr sz="2400" kern="1200">
                <a:solidFill>
                  <a:schemeClr val="tx1"/>
                </a:solidFill>
                <a:latin typeface="+mn-lt"/>
                <a:ea typeface="+mn-ea"/>
                <a:cs typeface="+mn-cs"/>
              </a:defRPr>
            </a:lvl2pPr>
            <a:lvl3pPr marL="0" indent="0" algn="l" defTabSz="914423" rtl="0" eaLnBrk="1" latinLnBrk="0" hangingPunct="1">
              <a:lnSpc>
                <a:spcPct val="90000"/>
              </a:lnSpc>
              <a:spcBef>
                <a:spcPts val="500"/>
              </a:spcBef>
              <a:buFont typeface="Arial" panose="020B0604020202020204" pitchFamily="34" charset="0"/>
              <a:buNone/>
              <a:tabLst/>
              <a:defRPr sz="2800" b="1" kern="1200">
                <a:solidFill>
                  <a:schemeClr val="accent1"/>
                </a:solidFill>
                <a:latin typeface="+mn-lt"/>
                <a:ea typeface="+mn-ea"/>
                <a:cs typeface="+mn-cs"/>
              </a:defRPr>
            </a:lvl3pPr>
            <a:lvl4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solidFill>
                <a:latin typeface="+mn-lt"/>
                <a:ea typeface="+mn-ea"/>
                <a:cs typeface="+mn-cs"/>
              </a:defRPr>
            </a:lvl4pPr>
            <a:lvl5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lumMod val="50000"/>
                    <a:lumOff val="50000"/>
                  </a:schemeClr>
                </a:solidFill>
                <a:latin typeface="+mn-lt"/>
                <a:ea typeface="+mn-ea"/>
                <a:cs typeface="+mn-cs"/>
              </a:defRPr>
            </a:lvl5pPr>
            <a:lvl6pPr marL="2514663"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74"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86"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97"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600"/>
              </a:spcBef>
              <a:spcAft>
                <a:spcPts val="0"/>
              </a:spcAft>
              <a:buClrTx/>
              <a:buSzTx/>
              <a:buFont typeface="Arial" panose="020B0604020202020204" pitchFamily="34" charset="0"/>
              <a:buNone/>
              <a:tabLst/>
              <a:defRPr/>
            </a:pPr>
            <a:r>
              <a:rPr kumimoji="0" lang="en-US" sz="1200" b="1" i="0" u="none" strike="noStrike" kern="1200" cap="none" spc="0" normalizeH="0" baseline="0" noProof="0">
                <a:ln>
                  <a:noFill/>
                </a:ln>
                <a:solidFill>
                  <a:srgbClr val="403151"/>
                </a:solidFill>
                <a:effectLst/>
                <a:uLnTx/>
                <a:uFillTx/>
                <a:latin typeface="Segoe UI"/>
                <a:ea typeface="+mn-ea"/>
                <a:cs typeface="+mn-cs"/>
              </a:rPr>
              <a:t>Prelude to Homes for Victorians </a:t>
            </a:r>
          </a:p>
          <a:p>
            <a:pPr marL="0" marR="0" lvl="0" indent="0" algn="l" defTabSz="914400" rtl="0" eaLnBrk="1" fontAlgn="auto" latinLnBrk="0" hangingPunct="1">
              <a:lnSpc>
                <a:spcPct val="100000"/>
              </a:lnSpc>
              <a:spcBef>
                <a:spcPts val="600"/>
              </a:spcBef>
              <a:spcAft>
                <a:spcPts val="0"/>
              </a:spcAft>
              <a:buClrTx/>
              <a:buSzTx/>
              <a:buFont typeface="Arial" panose="020B0604020202020204" pitchFamily="34" charset="0"/>
              <a:buNone/>
              <a:tabLst/>
              <a:defRPr/>
            </a:pPr>
            <a:r>
              <a:rPr kumimoji="0" lang="en-US" sz="1000" b="0" i="0" u="none" strike="noStrike" kern="1200" cap="none" spc="0" normalizeH="0" baseline="0" noProof="0">
                <a:ln>
                  <a:noFill/>
                </a:ln>
                <a:solidFill>
                  <a:prstClr val="black"/>
                </a:solidFill>
                <a:effectLst/>
                <a:uLnTx/>
                <a:uFillTx/>
                <a:latin typeface="Segoe UI"/>
                <a:ea typeface="Segoe UI" panose="020B0502040204020203" pitchFamily="34" charset="0"/>
                <a:cs typeface="Times New Roman" panose="02020603050405020304" pitchFamily="18" charset="0"/>
              </a:rPr>
              <a:t>VAGO’s 2012 report focused on public housing, finding the sector faced major challenges, and recommending development of a long-term plan for public housing with clear objectives. </a:t>
            </a:r>
            <a:r>
              <a:rPr kumimoji="0" lang="en-AU" sz="1000" b="0" i="0" u="none" strike="noStrike" kern="1200" cap="none" spc="0" normalizeH="0" baseline="0" noProof="0">
                <a:ln>
                  <a:noFill/>
                </a:ln>
                <a:solidFill>
                  <a:prstClr val="black"/>
                </a:solidFill>
                <a:effectLst/>
                <a:uLnTx/>
                <a:uFillTx/>
                <a:latin typeface="Segoe UI"/>
                <a:ea typeface="Segoe UI" panose="020B0502040204020203" pitchFamily="34" charset="0"/>
                <a:cs typeface="Times New Roman" panose="02020603050405020304" pitchFamily="18" charset="0"/>
              </a:rPr>
              <a:t>While the $2.7 billion </a:t>
            </a:r>
            <a:r>
              <a:rPr kumimoji="0" lang="en-AU" sz="1000" b="0" i="1" u="none" strike="noStrike" kern="1200" cap="none" spc="0" normalizeH="0" baseline="0" noProof="0">
                <a:ln>
                  <a:noFill/>
                </a:ln>
                <a:solidFill>
                  <a:prstClr val="black"/>
                </a:solidFill>
                <a:effectLst/>
                <a:uLnTx/>
                <a:uFillTx/>
                <a:latin typeface="Segoe UI"/>
                <a:ea typeface="Segoe UI" panose="020B0502040204020203" pitchFamily="34" charset="0"/>
                <a:cs typeface="Times New Roman" panose="02020603050405020304" pitchFamily="18" charset="0"/>
              </a:rPr>
              <a:t>Homes for Victorians </a:t>
            </a:r>
            <a:r>
              <a:rPr kumimoji="0" lang="en-AU" sz="1000" b="0" i="0" u="none" strike="noStrike" kern="1200" cap="none" spc="0" normalizeH="0" baseline="0" noProof="0">
                <a:ln>
                  <a:noFill/>
                </a:ln>
                <a:solidFill>
                  <a:prstClr val="black"/>
                </a:solidFill>
                <a:effectLst/>
                <a:uLnTx/>
                <a:uFillTx/>
                <a:latin typeface="Segoe UI"/>
                <a:ea typeface="Segoe UI" panose="020B0502040204020203" pitchFamily="34" charset="0"/>
                <a:cs typeface="Times New Roman" panose="02020603050405020304" pitchFamily="18" charset="0"/>
              </a:rPr>
              <a:t>(2017) strategy was not necessarily that long-term plan, VAGO’s 2017 report found the strategy took a whole-of-government approach to addressing housing sector challenges through a broad set of social housing measures. It reflected the shared roles of both the public and community sectors in providing affordable housing options for low-income and disadvantaged Victorians.</a:t>
            </a:r>
            <a:r>
              <a:rPr kumimoji="0" lang="en-AU" sz="1000" b="0" i="0" u="none" strike="noStrike" kern="1200" cap="none" spc="0" normalizeH="0" baseline="0" noProof="0">
                <a:ln>
                  <a:noFill/>
                </a:ln>
                <a:solidFill>
                  <a:srgbClr val="53565A"/>
                </a:solidFill>
                <a:effectLst/>
                <a:uLnTx/>
                <a:uFillTx/>
                <a:latin typeface="Segoe UI"/>
                <a:ea typeface="Segoe UI" panose="020B0502040204020203" pitchFamily="34" charset="0"/>
                <a:cs typeface="Times New Roman" panose="02020603050405020304" pitchFamily="18" charset="0"/>
              </a:rPr>
              <a:t> </a:t>
            </a:r>
            <a:endParaRPr kumimoji="0" lang="en-AU" sz="1000" b="0" i="0" u="none" strike="noStrike" kern="1200" cap="none" spc="0" normalizeH="0" baseline="0" noProof="0">
              <a:ln>
                <a:noFill/>
              </a:ln>
              <a:solidFill>
                <a:prstClr val="black"/>
              </a:solidFill>
              <a:effectLst/>
              <a:uLnTx/>
              <a:uFillTx/>
              <a:latin typeface="Segoe UI"/>
              <a:ea typeface="Segoe UI" panose="020B0502040204020203" pitchFamily="34" charset="0"/>
              <a:cs typeface="Times New Roman" panose="02020603050405020304" pitchFamily="18" charset="0"/>
            </a:endParaRPr>
          </a:p>
          <a:p>
            <a:pPr marL="0" marR="0" lvl="0" indent="0" algn="l" defTabSz="914423" rtl="0" eaLnBrk="1" fontAlgn="auto" latinLnBrk="0" hangingPunct="1">
              <a:lnSpc>
                <a:spcPct val="100000"/>
              </a:lnSpc>
              <a:spcBef>
                <a:spcPts val="600"/>
              </a:spcBef>
              <a:spcAft>
                <a:spcPts val="0"/>
              </a:spcAft>
              <a:buClrTx/>
              <a:buSzTx/>
              <a:buFont typeface="Arial" panose="020B0604020202020204" pitchFamily="34" charset="0"/>
              <a:buNone/>
              <a:tabLst/>
              <a:defRPr/>
            </a:pPr>
            <a:r>
              <a:rPr kumimoji="0" lang="en-AU" sz="1000" b="0" i="1" u="none" strike="noStrike" kern="1200" cap="none" spc="0" normalizeH="0" baseline="0" noProof="0">
                <a:ln>
                  <a:noFill/>
                </a:ln>
                <a:solidFill>
                  <a:prstClr val="black"/>
                </a:solidFill>
                <a:effectLst/>
                <a:uLnTx/>
                <a:uFillTx/>
                <a:latin typeface="Segoe UI"/>
                <a:ea typeface="Segoe UI" panose="020B0502040204020203" pitchFamily="34" charset="0"/>
                <a:cs typeface="Times New Roman" panose="02020603050405020304" pitchFamily="18" charset="0"/>
              </a:rPr>
              <a:t>Homes for Victorians </a:t>
            </a:r>
            <a:r>
              <a:rPr kumimoji="0" lang="en-AU" sz="1000" b="0" i="0" u="none" strike="noStrike" kern="1200" cap="none" spc="0" normalizeH="0" baseline="0" noProof="0">
                <a:ln>
                  <a:noFill/>
                </a:ln>
                <a:solidFill>
                  <a:prstClr val="black"/>
                </a:solidFill>
                <a:effectLst/>
                <a:uLnTx/>
                <a:uFillTx/>
                <a:latin typeface="Segoe UI"/>
                <a:ea typeface="Segoe UI" panose="020B0502040204020203" pitchFamily="34" charset="0"/>
                <a:cs typeface="Times New Roman" panose="02020603050405020304" pitchFamily="18" charset="0"/>
              </a:rPr>
              <a:t>was the first major social housing sector investment made by the Victorian Government in almost a decade and aimed to improve housing outcomes across the entire housing sector (public and community housing). It established the $1 billion </a:t>
            </a:r>
            <a:r>
              <a:rPr kumimoji="0" lang="en-AU" sz="1000" b="0" i="1" u="none" strike="noStrike" kern="1200" cap="none" spc="0" normalizeH="0" baseline="0" noProof="0">
                <a:ln>
                  <a:noFill/>
                </a:ln>
                <a:solidFill>
                  <a:prstClr val="black"/>
                </a:solidFill>
                <a:effectLst/>
                <a:uLnTx/>
                <a:uFillTx/>
                <a:latin typeface="Segoe UI"/>
                <a:ea typeface="Segoe UI" panose="020B0502040204020203" pitchFamily="34" charset="0"/>
                <a:cs typeface="Times New Roman" panose="02020603050405020304" pitchFamily="18" charset="0"/>
              </a:rPr>
              <a:t>Social Housing Growth Fund </a:t>
            </a:r>
            <a:r>
              <a:rPr kumimoji="0" lang="en-AU" sz="1000" b="0" i="0" u="none" strike="noStrike" kern="1200" cap="none" spc="0" normalizeH="0" baseline="0" noProof="0">
                <a:ln>
                  <a:noFill/>
                </a:ln>
                <a:solidFill>
                  <a:prstClr val="black"/>
                </a:solidFill>
                <a:effectLst/>
                <a:uLnTx/>
                <a:uFillTx/>
                <a:latin typeface="Segoe UI"/>
                <a:ea typeface="Segoe UI" panose="020B0502040204020203" pitchFamily="34" charset="0"/>
                <a:cs typeface="Times New Roman" panose="02020603050405020304" pitchFamily="18" charset="0"/>
              </a:rPr>
              <a:t>(SHGF) and the provision of $1.1 billion in Low Interest Loans and State Guarantees through the BFCHA initiative. The subsequent $5.3 billion </a:t>
            </a:r>
            <a:r>
              <a:rPr kumimoji="0" lang="en-AU" sz="1000" b="0" i="1" u="none" strike="noStrike" kern="1200" cap="none" spc="0" normalizeH="0" baseline="0" noProof="0">
                <a:ln>
                  <a:noFill/>
                </a:ln>
                <a:solidFill>
                  <a:prstClr val="black"/>
                </a:solidFill>
                <a:effectLst/>
                <a:uLnTx/>
                <a:uFillTx/>
                <a:latin typeface="Segoe UI"/>
                <a:ea typeface="Segoe UI" panose="020B0502040204020203" pitchFamily="34" charset="0"/>
                <a:cs typeface="Times New Roman" panose="02020603050405020304" pitchFamily="18" charset="0"/>
              </a:rPr>
              <a:t>Big Housing Build</a:t>
            </a:r>
            <a:r>
              <a:rPr kumimoji="0" lang="en-AU" sz="1000" b="0" i="0" u="none" strike="noStrike" kern="1200" cap="none" spc="0" normalizeH="0" baseline="0" noProof="0">
                <a:ln>
                  <a:noFill/>
                </a:ln>
                <a:solidFill>
                  <a:prstClr val="black"/>
                </a:solidFill>
                <a:effectLst/>
                <a:uLnTx/>
                <a:uFillTx/>
                <a:latin typeface="Segoe UI"/>
                <a:ea typeface="Segoe UI" panose="020B0502040204020203" pitchFamily="34" charset="0"/>
                <a:cs typeface="Times New Roman" panose="02020603050405020304" pitchFamily="18" charset="0"/>
              </a:rPr>
              <a:t> (BHB)</a:t>
            </a:r>
            <a:r>
              <a:rPr kumimoji="0" lang="en-AU" sz="1000" b="0" i="1" u="none" strike="noStrike" kern="1200" cap="none" spc="0" normalizeH="0" baseline="0" noProof="0">
                <a:ln>
                  <a:noFill/>
                </a:ln>
                <a:solidFill>
                  <a:prstClr val="black"/>
                </a:solidFill>
                <a:effectLst/>
                <a:uLnTx/>
                <a:uFillTx/>
                <a:latin typeface="Segoe UI"/>
                <a:ea typeface="Segoe UI" panose="020B0502040204020203" pitchFamily="34" charset="0"/>
                <a:cs typeface="Times New Roman" panose="02020603050405020304" pitchFamily="18" charset="0"/>
              </a:rPr>
              <a:t> in </a:t>
            </a:r>
            <a:r>
              <a:rPr kumimoji="0" lang="en-AU" sz="1000" b="0" i="0" u="none" strike="noStrike" kern="1200" cap="none" spc="0" normalizeH="0" baseline="0" noProof="0">
                <a:ln>
                  <a:noFill/>
                </a:ln>
                <a:solidFill>
                  <a:prstClr val="black"/>
                </a:solidFill>
                <a:effectLst/>
                <a:uLnTx/>
                <a:uFillTx/>
                <a:latin typeface="Segoe UI"/>
                <a:ea typeface="Segoe UI" panose="020B0502040204020203" pitchFamily="34" charset="0"/>
                <a:cs typeface="Times New Roman" panose="02020603050405020304" pitchFamily="18" charset="0"/>
              </a:rPr>
              <a:t>2020 provided an additional $1.38 billion to the SHGF. These initiatives intended (and have) helped fund a pipeline of social housing projects, being delivered, owned and operated by </a:t>
            </a:r>
            <a:r>
              <a:rPr kumimoji="0" lang="en-AU" sz="1000" b="0" i="0" u="none" strike="noStrike" kern="1200" cap="none" spc="0" normalizeH="0" baseline="0" noProof="0" err="1">
                <a:ln>
                  <a:noFill/>
                </a:ln>
                <a:solidFill>
                  <a:prstClr val="black"/>
                </a:solidFill>
                <a:effectLst/>
                <a:uLnTx/>
                <a:uFillTx/>
                <a:latin typeface="Segoe UI"/>
                <a:ea typeface="Segoe UI" panose="020B0502040204020203" pitchFamily="34" charset="0"/>
                <a:cs typeface="Times New Roman" panose="02020603050405020304" pitchFamily="18" charset="0"/>
              </a:rPr>
              <a:t>CHAs.</a:t>
            </a:r>
            <a:r>
              <a:rPr kumimoji="0" lang="en-AU" sz="1000" b="0" i="0" u="none" strike="noStrike" kern="1200" cap="none" spc="0" normalizeH="0" baseline="0" noProof="0">
                <a:ln>
                  <a:noFill/>
                </a:ln>
                <a:solidFill>
                  <a:prstClr val="black"/>
                </a:solidFill>
                <a:effectLst/>
                <a:uLnTx/>
                <a:uFillTx/>
                <a:latin typeface="Segoe UI"/>
                <a:ea typeface="Segoe UI" panose="020B0502040204020203" pitchFamily="34" charset="0"/>
                <a:cs typeface="Times New Roman" panose="02020603050405020304" pitchFamily="18" charset="0"/>
              </a:rPr>
              <a:t> </a:t>
            </a:r>
          </a:p>
          <a:p>
            <a:pPr marL="0" marR="0" lvl="0" indent="0" algn="l" defTabSz="914400" rtl="0" eaLnBrk="1" fontAlgn="auto" latinLnBrk="0" hangingPunct="1">
              <a:lnSpc>
                <a:spcPct val="100000"/>
              </a:lnSpc>
              <a:spcBef>
                <a:spcPts val="600"/>
              </a:spcBef>
              <a:spcAft>
                <a:spcPts val="0"/>
              </a:spcAft>
              <a:buClrTx/>
              <a:buSzTx/>
              <a:buFont typeface="Arial" panose="020B0604020202020204" pitchFamily="34" charset="0"/>
              <a:buNone/>
              <a:tabLst/>
              <a:defRPr/>
            </a:pPr>
            <a:r>
              <a:rPr kumimoji="0" lang="en-AU" sz="1200" b="1" i="0" u="none" strike="noStrike" kern="1200" cap="none" spc="0" normalizeH="0" baseline="0" noProof="0">
                <a:ln>
                  <a:noFill/>
                </a:ln>
                <a:solidFill>
                  <a:srgbClr val="403151"/>
                </a:solidFill>
                <a:effectLst/>
                <a:uLnTx/>
                <a:uFillTx/>
                <a:latin typeface="Segoe UI"/>
                <a:ea typeface="+mn-ea"/>
                <a:cs typeface="+mn-cs"/>
              </a:rPr>
              <a:t>CHAs faced challenges in securing commercial financing</a:t>
            </a:r>
          </a:p>
          <a:p>
            <a:pPr marL="0" marR="0" lvl="0" indent="0" algn="l" defTabSz="914423" rtl="0" eaLnBrk="1" fontAlgn="auto" latinLnBrk="0" hangingPunct="1">
              <a:lnSpc>
                <a:spcPct val="100000"/>
              </a:lnSpc>
              <a:spcBef>
                <a:spcPts val="600"/>
              </a:spcBef>
              <a:spcAft>
                <a:spcPts val="0"/>
              </a:spcAft>
              <a:buClrTx/>
              <a:buSzTx/>
              <a:buFont typeface="Arial" panose="020B0604020202020204" pitchFamily="34" charset="0"/>
              <a:buNone/>
              <a:tabLst/>
              <a:defRPr/>
            </a:pPr>
            <a:r>
              <a:rPr kumimoji="0" lang="en-AU" sz="1000" b="0" i="0" u="none" strike="noStrike" kern="1200" cap="none" spc="0" normalizeH="0" baseline="0" noProof="0">
                <a:ln>
                  <a:noFill/>
                </a:ln>
                <a:solidFill>
                  <a:prstClr val="black"/>
                </a:solidFill>
                <a:effectLst/>
                <a:uLnTx/>
                <a:uFillTx/>
                <a:latin typeface="Segoe UI"/>
                <a:ea typeface="Segoe UI" panose="020B0502040204020203" pitchFamily="34" charset="0"/>
                <a:cs typeface="Times New Roman" panose="02020603050405020304" pitchFamily="18" charset="0"/>
              </a:rPr>
              <a:t>A result of the State and Commonwealth social housing strategies was the level of interest-bearing debt held by the sector increased substantially from the late 2000s, reaching in excess of $300 million by the middle of the 2010s.</a:t>
            </a:r>
            <a:r>
              <a:rPr lang="en-AU" sz="1000" baseline="30000">
                <a:solidFill>
                  <a:prstClr val="black"/>
                </a:solidFill>
                <a:latin typeface="Segoe UI"/>
                <a:ea typeface="Segoe UI" panose="020B0502040204020203" pitchFamily="34" charset="0"/>
                <a:cs typeface="Times New Roman" panose="02020603050405020304" pitchFamily="18" charset="0"/>
              </a:rPr>
              <a:t>4</a:t>
            </a:r>
            <a:r>
              <a:rPr kumimoji="0" lang="en-AU" sz="1000" b="0" i="0" u="none" strike="noStrike" kern="1200" cap="none" spc="0" normalizeH="0" baseline="0" noProof="0">
                <a:ln>
                  <a:noFill/>
                </a:ln>
                <a:solidFill>
                  <a:prstClr val="black"/>
                </a:solidFill>
                <a:effectLst/>
                <a:uLnTx/>
                <a:uFillTx/>
                <a:latin typeface="Segoe UI"/>
                <a:ea typeface="Segoe UI" panose="020B0502040204020203" pitchFamily="34" charset="0"/>
                <a:cs typeface="Times New Roman" panose="02020603050405020304" pitchFamily="18" charset="0"/>
              </a:rPr>
              <a:t> Decreasing ability of CHAs to access finance, and the terms and conditions required through commercial banks constrained CHAs’ ability to increase the supply of social housing while providing a co-contribution to the costs of doing so. Private financing to support social housing projects can be restrictive, with comparatively low tenors, high interest rates and restrictive lending conditions. This exacerbates supply issues as projects cannot be financed due to insufficient unencumbered CHA property to act as security. </a:t>
            </a:r>
          </a:p>
          <a:p>
            <a:pPr marL="0" marR="0" lvl="0" indent="0" algn="l" defTabSz="914423" rtl="0" eaLnBrk="1" fontAlgn="auto" latinLnBrk="0" hangingPunct="1">
              <a:lnSpc>
                <a:spcPct val="100000"/>
              </a:lnSpc>
              <a:spcBef>
                <a:spcPts val="600"/>
              </a:spcBef>
              <a:spcAft>
                <a:spcPts val="0"/>
              </a:spcAft>
              <a:buClrTx/>
              <a:buSzTx/>
              <a:buFont typeface="Arial" panose="020B0604020202020204" pitchFamily="34" charset="0"/>
              <a:buNone/>
              <a:tabLst/>
              <a:defRPr/>
            </a:pPr>
            <a:endParaRPr kumimoji="0" lang="en-AU" sz="1000" b="0" i="0" u="none" strike="noStrike" kern="1200" cap="none" spc="0" normalizeH="0" baseline="0" noProof="0">
              <a:ln>
                <a:noFill/>
              </a:ln>
              <a:solidFill>
                <a:prstClr val="black"/>
              </a:solidFill>
              <a:effectLst/>
              <a:uLnTx/>
              <a:uFillTx/>
              <a:latin typeface="Segoe UI"/>
              <a:ea typeface="Segoe UI" panose="020B0502040204020203" pitchFamily="34" charset="0"/>
              <a:cs typeface="Times New Roman" panose="02020603050405020304" pitchFamily="18" charset="0"/>
            </a:endParaRPr>
          </a:p>
        </p:txBody>
      </p:sp>
      <p:sp>
        <p:nvSpPr>
          <p:cNvPr id="11" name="Text Placeholder 4">
            <a:extLst>
              <a:ext uri="{FF2B5EF4-FFF2-40B4-BE49-F238E27FC236}">
                <a16:creationId xmlns:a16="http://schemas.microsoft.com/office/drawing/2014/main" id="{795B78B1-0F47-45B9-014C-A52C24B57C78}"/>
              </a:ext>
            </a:extLst>
          </p:cNvPr>
          <p:cNvSpPr txBox="1">
            <a:spLocks/>
          </p:cNvSpPr>
          <p:nvPr/>
        </p:nvSpPr>
        <p:spPr>
          <a:xfrm>
            <a:off x="5197268" y="932872"/>
            <a:ext cx="4247011" cy="5423483"/>
          </a:xfrm>
          <a:prstGeom prst="rect">
            <a:avLst/>
          </a:prstGeom>
        </p:spPr>
        <p:txBody>
          <a:bodyPr vert="horz" lIns="91440" tIns="45720" rIns="91440" bIns="45720" rtlCol="0">
            <a:noAutofit/>
          </a:bodyPr>
          <a:lstStyle>
            <a:lvl1pPr marL="0" indent="0" algn="l" defTabSz="914423" rtl="0" eaLnBrk="1" latinLnBrk="0" hangingPunct="1">
              <a:lnSpc>
                <a:spcPct val="90000"/>
              </a:lnSpc>
              <a:spcBef>
                <a:spcPts val="1000"/>
              </a:spcBef>
              <a:buFont typeface="Arial" panose="020B0604020202020204" pitchFamily="34" charset="0"/>
              <a:buNone/>
              <a:tabLst/>
              <a:defRPr sz="2400" kern="1200">
                <a:solidFill>
                  <a:schemeClr val="tx1"/>
                </a:solidFill>
                <a:latin typeface="+mn-lt"/>
                <a:ea typeface="+mn-ea"/>
                <a:cs typeface="+mn-cs"/>
              </a:defRPr>
            </a:lvl1pPr>
            <a:lvl2pPr marL="342908" indent="-342908" algn="l" defTabSz="914423" rtl="0" eaLnBrk="1" latinLnBrk="0" hangingPunct="1">
              <a:lnSpc>
                <a:spcPct val="90000"/>
              </a:lnSpc>
              <a:spcBef>
                <a:spcPts val="500"/>
              </a:spcBef>
              <a:buClr>
                <a:schemeClr val="accent1"/>
              </a:buClr>
              <a:buFont typeface="Arial" panose="020B0604020202020204" pitchFamily="34" charset="0"/>
              <a:buChar char="•"/>
              <a:tabLst/>
              <a:defRPr sz="2400" kern="1200">
                <a:solidFill>
                  <a:schemeClr val="tx1"/>
                </a:solidFill>
                <a:latin typeface="+mn-lt"/>
                <a:ea typeface="+mn-ea"/>
                <a:cs typeface="+mn-cs"/>
              </a:defRPr>
            </a:lvl2pPr>
            <a:lvl3pPr marL="0" indent="0" algn="l" defTabSz="914423" rtl="0" eaLnBrk="1" latinLnBrk="0" hangingPunct="1">
              <a:lnSpc>
                <a:spcPct val="90000"/>
              </a:lnSpc>
              <a:spcBef>
                <a:spcPts val="500"/>
              </a:spcBef>
              <a:buFont typeface="Arial" panose="020B0604020202020204" pitchFamily="34" charset="0"/>
              <a:buNone/>
              <a:tabLst/>
              <a:defRPr sz="2800" b="1" kern="1200">
                <a:solidFill>
                  <a:schemeClr val="accent1"/>
                </a:solidFill>
                <a:latin typeface="+mn-lt"/>
                <a:ea typeface="+mn-ea"/>
                <a:cs typeface="+mn-cs"/>
              </a:defRPr>
            </a:lvl3pPr>
            <a:lvl4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solidFill>
                <a:latin typeface="+mn-lt"/>
                <a:ea typeface="+mn-ea"/>
                <a:cs typeface="+mn-cs"/>
              </a:defRPr>
            </a:lvl4pPr>
            <a:lvl5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lumMod val="50000"/>
                    <a:lumOff val="50000"/>
                  </a:schemeClr>
                </a:solidFill>
                <a:latin typeface="+mn-lt"/>
                <a:ea typeface="+mn-ea"/>
                <a:cs typeface="+mn-cs"/>
              </a:defRPr>
            </a:lvl5pPr>
            <a:lvl6pPr marL="2514663"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74"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86"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97"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600"/>
              </a:spcBef>
              <a:spcAft>
                <a:spcPts val="0"/>
              </a:spcAft>
              <a:buClrTx/>
              <a:buSzTx/>
              <a:buFont typeface="Arial" panose="020B0604020202020204" pitchFamily="34" charset="0"/>
              <a:buNone/>
              <a:tabLst/>
              <a:defRPr/>
            </a:pPr>
            <a:r>
              <a:rPr kumimoji="0" lang="en-AU" sz="1200" b="1" i="0" u="none" strike="noStrike" kern="1200" cap="none" spc="0" normalizeH="0" baseline="0" noProof="0">
                <a:ln>
                  <a:noFill/>
                </a:ln>
                <a:solidFill>
                  <a:srgbClr val="403151"/>
                </a:solidFill>
                <a:effectLst/>
                <a:uLnTx/>
                <a:uFillTx/>
                <a:latin typeface="Segoe UI"/>
                <a:ea typeface="+mn-ea"/>
                <a:cs typeface="+mn-cs"/>
              </a:rPr>
              <a:t>Rationale for BFCHA initiative</a:t>
            </a:r>
          </a:p>
          <a:p>
            <a:pPr marL="0" marR="0" lvl="0" indent="0" algn="l" defTabSz="914423" rtl="0" eaLnBrk="1" fontAlgn="auto" latinLnBrk="0" hangingPunct="1">
              <a:lnSpc>
                <a:spcPct val="100000"/>
              </a:lnSpc>
              <a:spcBef>
                <a:spcPts val="600"/>
              </a:spcBef>
              <a:spcAft>
                <a:spcPts val="0"/>
              </a:spcAft>
              <a:buClrTx/>
              <a:buSzTx/>
              <a:buFont typeface="Arial" panose="020B0604020202020204" pitchFamily="34" charset="0"/>
              <a:buNone/>
              <a:tabLst/>
              <a:defRPr/>
            </a:pPr>
            <a:r>
              <a:rPr kumimoji="0" lang="en-AU" sz="1000" b="0" i="0" u="none" strike="noStrike" kern="1200" cap="none" spc="0" normalizeH="0" baseline="0" noProof="0">
                <a:ln>
                  <a:noFill/>
                </a:ln>
                <a:solidFill>
                  <a:prstClr val="black"/>
                </a:solidFill>
                <a:effectLst/>
                <a:uLnTx/>
                <a:uFillTx/>
                <a:latin typeface="Segoe UI"/>
                <a:ea typeface="+mn-ea"/>
                <a:cs typeface="Times New Roman" panose="02020603050405020304" pitchFamily="18" charset="0"/>
              </a:rPr>
              <a:t>The BFCHA initiative sought to improve the supply of social housing by reducing the borrowing costs to CHAs and providing loan tenors of up to 30 years, reducing refinancing and repayment risk. Prior to the program’s launch, PricewaterhouseCoopers were engaged for </a:t>
            </a:r>
            <a:r>
              <a:rPr kumimoji="0" lang="en-US" sz="1000" b="0" i="1" u="none" strike="noStrike" kern="1200" cap="none" spc="0" normalizeH="0" baseline="0" noProof="0">
                <a:ln>
                  <a:noFill/>
                </a:ln>
                <a:solidFill>
                  <a:prstClr val="black"/>
                </a:solidFill>
                <a:effectLst/>
                <a:uLnTx/>
                <a:uFillTx/>
                <a:latin typeface="Segoe UI"/>
                <a:ea typeface="+mn-ea"/>
                <a:cs typeface="Times New Roman" panose="02020603050405020304" pitchFamily="18" charset="0"/>
              </a:rPr>
              <a:t>commercial and financial advisory services to assist with the development and implementation of Financial Instruments to improve the financial capacity of Housing Associations</a:t>
            </a:r>
            <a:r>
              <a:rPr kumimoji="0" lang="en-US" sz="1000" b="0" i="0" u="none" strike="noStrike" kern="1200" cap="none" spc="0" normalizeH="0" baseline="0" noProof="0">
                <a:ln>
                  <a:noFill/>
                </a:ln>
                <a:solidFill>
                  <a:prstClr val="black"/>
                </a:solidFill>
                <a:effectLst/>
                <a:uLnTx/>
                <a:uFillTx/>
                <a:latin typeface="Segoe UI"/>
                <a:ea typeface="+mn-ea"/>
                <a:cs typeface="Times New Roman" panose="02020603050405020304" pitchFamily="18" charset="0"/>
              </a:rPr>
              <a:t>, and found: </a:t>
            </a:r>
          </a:p>
          <a:p>
            <a:pPr marL="171450" marR="0" lvl="0" indent="-171450" algn="l" defTabSz="914423"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US" sz="1000" b="0" i="0" u="none" strike="noStrike" kern="1200" cap="none" spc="0" normalizeH="0" baseline="0" noProof="0">
                <a:ln>
                  <a:noFill/>
                </a:ln>
                <a:solidFill>
                  <a:prstClr val="black"/>
                </a:solidFill>
                <a:effectLst/>
                <a:uLnTx/>
                <a:uFillTx/>
                <a:latin typeface="Segoe UI"/>
                <a:ea typeface="+mn-ea"/>
                <a:cs typeface="Times New Roman" panose="02020603050405020304" pitchFamily="18" charset="0"/>
              </a:rPr>
              <a:t>CHAs will be able to increase their financial capacity within a shorter timeframe using the financial Instruments (when compared to </a:t>
            </a:r>
            <a:r>
              <a:rPr kumimoji="0" lang="en-US" sz="1000" b="0" i="0" u="none" strike="noStrike" kern="1200" cap="none" spc="0" normalizeH="0" baseline="0" noProof="0" err="1">
                <a:ln>
                  <a:noFill/>
                </a:ln>
                <a:solidFill>
                  <a:prstClr val="black"/>
                </a:solidFill>
                <a:effectLst/>
                <a:uLnTx/>
                <a:uFillTx/>
                <a:latin typeface="Segoe UI"/>
                <a:ea typeface="+mn-ea"/>
                <a:cs typeface="Times New Roman" panose="02020603050405020304" pitchFamily="18" charset="0"/>
              </a:rPr>
              <a:t>utilising</a:t>
            </a:r>
            <a:r>
              <a:rPr kumimoji="0" lang="en-US" sz="1000" b="0" i="0" u="none" strike="noStrike" kern="1200" cap="none" spc="0" normalizeH="0" baseline="0" noProof="0">
                <a:ln>
                  <a:noFill/>
                </a:ln>
                <a:solidFill>
                  <a:prstClr val="black"/>
                </a:solidFill>
                <a:effectLst/>
                <a:uLnTx/>
                <a:uFillTx/>
                <a:latin typeface="Segoe UI"/>
                <a:ea typeface="+mn-ea"/>
                <a:cs typeface="Times New Roman" panose="02020603050405020304" pitchFamily="18" charset="0"/>
              </a:rPr>
              <a:t> traditional bank debt). </a:t>
            </a:r>
          </a:p>
          <a:p>
            <a:pPr marL="171450" marR="0" lvl="0" indent="-171450" algn="l" defTabSz="914423"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US" sz="1000" b="0" i="0" u="none" strike="noStrike" kern="1200" cap="none" spc="0" normalizeH="0" baseline="0" noProof="0">
                <a:ln>
                  <a:noFill/>
                </a:ln>
                <a:solidFill>
                  <a:prstClr val="black"/>
                </a:solidFill>
                <a:effectLst/>
                <a:uLnTx/>
                <a:uFillTx/>
                <a:latin typeface="Segoe UI"/>
                <a:ea typeface="+mn-ea"/>
                <a:cs typeface="Times New Roman" panose="02020603050405020304" pitchFamily="18" charset="0"/>
              </a:rPr>
              <a:t>LILs are preferred to State Guarantees as the potential savings to CHAs are greater (</a:t>
            </a:r>
            <a:r>
              <a:rPr lang="en-US" sz="1000">
                <a:solidFill>
                  <a:prstClr val="black"/>
                </a:solidFill>
                <a:latin typeface="Segoe UI"/>
                <a:cs typeface="Times New Roman" panose="02020603050405020304" pitchFamily="18" charset="0"/>
              </a:rPr>
              <a:t>at</a:t>
            </a:r>
            <a:r>
              <a:rPr kumimoji="0" lang="en-US" sz="1000" b="0" i="0" u="none" strike="noStrike" kern="1200" cap="none" spc="0" normalizeH="0" baseline="0" noProof="0">
                <a:ln>
                  <a:noFill/>
                </a:ln>
                <a:solidFill>
                  <a:prstClr val="black"/>
                </a:solidFill>
                <a:effectLst/>
                <a:uLnTx/>
                <a:uFillTx/>
                <a:latin typeface="Segoe UI"/>
                <a:ea typeface="+mn-ea"/>
                <a:cs typeface="Times New Roman" panose="02020603050405020304" pitchFamily="18" charset="0"/>
              </a:rPr>
              <a:t> 200 to 250 basis points or bps compared to 50 to 70 bps on State Guarantee) and therefore</a:t>
            </a:r>
            <a:r>
              <a:rPr lang="en-US" sz="1000">
                <a:solidFill>
                  <a:prstClr val="black"/>
                </a:solidFill>
                <a:latin typeface="Segoe UI"/>
                <a:cs typeface="Times New Roman" panose="02020603050405020304" pitchFamily="18" charset="0"/>
              </a:rPr>
              <a:t> </a:t>
            </a:r>
            <a:r>
              <a:rPr kumimoji="0" lang="en-US" sz="1000" b="0" i="0" u="none" strike="noStrike" kern="1200" cap="none" spc="0" normalizeH="0" baseline="0" noProof="0">
                <a:ln>
                  <a:noFill/>
                </a:ln>
                <a:solidFill>
                  <a:prstClr val="black"/>
                </a:solidFill>
                <a:effectLst/>
                <a:uLnTx/>
                <a:uFillTx/>
                <a:latin typeface="Segoe UI"/>
                <a:ea typeface="+mn-ea"/>
                <a:cs typeface="Times New Roman" panose="02020603050405020304" pitchFamily="18" charset="0"/>
              </a:rPr>
              <a:t>recommended that a greater proportion of the initial $1.1 billion be allocated to LILs. </a:t>
            </a:r>
          </a:p>
          <a:p>
            <a:pPr marL="0" marR="0" lvl="0" indent="0" algn="l" defTabSz="914423" rtl="0" eaLnBrk="1" fontAlgn="auto" latinLnBrk="0" hangingPunct="1">
              <a:lnSpc>
                <a:spcPct val="100000"/>
              </a:lnSpc>
              <a:spcBef>
                <a:spcPts val="600"/>
              </a:spcBef>
              <a:spcAft>
                <a:spcPts val="0"/>
              </a:spcAft>
              <a:buClrTx/>
              <a:buSzTx/>
              <a:buFont typeface="Arial" panose="020B0604020202020204" pitchFamily="34" charset="0"/>
              <a:buNone/>
              <a:tabLst/>
              <a:defRPr/>
            </a:pPr>
            <a:r>
              <a:rPr kumimoji="0" lang="en-AU" sz="1000" b="0" i="0" u="none" strike="noStrike" kern="1200" cap="none" spc="0" normalizeH="0" baseline="0" noProof="0">
                <a:ln>
                  <a:noFill/>
                </a:ln>
                <a:solidFill>
                  <a:prstClr val="black"/>
                </a:solidFill>
                <a:effectLst/>
                <a:uLnTx/>
                <a:uFillTx/>
                <a:latin typeface="Segoe UI"/>
                <a:ea typeface="+mn-ea"/>
                <a:cs typeface="Times New Roman" panose="02020603050405020304" pitchFamily="18" charset="0"/>
              </a:rPr>
              <a:t>Additionally, the provision of LILs or State Guarantees is more cost-effective for governments when compared with grant funding to </a:t>
            </a:r>
            <a:r>
              <a:rPr kumimoji="0" lang="en-AU" sz="1000" b="0" i="0" u="none" strike="noStrike" kern="1200" cap="none" spc="0" normalizeH="0" baseline="0" noProof="0" err="1">
                <a:ln>
                  <a:noFill/>
                </a:ln>
                <a:solidFill>
                  <a:prstClr val="black"/>
                </a:solidFill>
                <a:effectLst/>
                <a:uLnTx/>
                <a:uFillTx/>
                <a:latin typeface="Segoe UI"/>
                <a:ea typeface="+mn-ea"/>
                <a:cs typeface="Times New Roman" panose="02020603050405020304" pitchFamily="18" charset="0"/>
              </a:rPr>
              <a:t>CHAs.</a:t>
            </a:r>
            <a:r>
              <a:rPr kumimoji="0" lang="en-AU" sz="1000" b="0" i="0" u="none" strike="noStrike" kern="1200" cap="none" spc="0" normalizeH="0" baseline="0" noProof="0">
                <a:ln>
                  <a:noFill/>
                </a:ln>
                <a:solidFill>
                  <a:prstClr val="black"/>
                </a:solidFill>
                <a:effectLst/>
                <a:uLnTx/>
                <a:uFillTx/>
                <a:latin typeface="Segoe UI"/>
                <a:ea typeface="+mn-ea"/>
                <a:cs typeface="Times New Roman" panose="02020603050405020304" pitchFamily="18" charset="0"/>
              </a:rPr>
              <a:t> Debt finance does not involve Budget funding (at effectively no appropriation or output funding cost to government), only the recording of loan to CHAs, the implicit subsidy provided to CHAs by non-market rates (standard State bond plus a margin of 30 bps), and the expected repayment of the principal and interest over a specific period. This provides significantly less Budget impact for the co-contribution costs compared to additional grant funding. Co-contribution requirements amounted to around 20 per cent of total project costs during phase 2 of BFCHA, but this share is likely to vary in future given changing interest rate and construction costs.</a:t>
            </a:r>
          </a:p>
        </p:txBody>
      </p:sp>
      <p:sp>
        <p:nvSpPr>
          <p:cNvPr id="2" name="TextBox 1">
            <a:extLst>
              <a:ext uri="{FF2B5EF4-FFF2-40B4-BE49-F238E27FC236}">
                <a16:creationId xmlns:a16="http://schemas.microsoft.com/office/drawing/2014/main" id="{382AE63A-8216-A6B7-FCCC-BC1BB051C9C5}"/>
              </a:ext>
            </a:extLst>
          </p:cNvPr>
          <p:cNvSpPr txBox="1"/>
          <p:nvPr/>
        </p:nvSpPr>
        <p:spPr>
          <a:xfrm>
            <a:off x="5197265" y="6256328"/>
            <a:ext cx="4056460" cy="200055"/>
          </a:xfrm>
          <a:prstGeom prst="rect">
            <a:avLst/>
          </a:prstGeom>
          <a:noFill/>
        </p:spPr>
        <p:txBody>
          <a:bodyPr wrap="square" rtlCol="0">
            <a:spAutoFit/>
          </a:bodyPr>
          <a:lstStyle/>
          <a:p>
            <a:pPr>
              <a:spcBef>
                <a:spcPts val="600"/>
              </a:spcBef>
            </a:pPr>
            <a:r>
              <a:rPr lang="en-US" sz="700" baseline="30000">
                <a:solidFill>
                  <a:srgbClr val="000000"/>
                </a:solidFill>
              </a:rPr>
              <a:t>4</a:t>
            </a:r>
            <a:r>
              <a:rPr lang="en-US" sz="700" b="0" i="0" baseline="30000">
                <a:solidFill>
                  <a:srgbClr val="000000"/>
                </a:solidFill>
                <a:effectLst/>
              </a:rPr>
              <a:t> </a:t>
            </a:r>
            <a:r>
              <a:rPr lang="en-US" sz="700">
                <a:solidFill>
                  <a:srgbClr val="000000"/>
                </a:solidFill>
              </a:rPr>
              <a:t>Housing Registrar (2016) </a:t>
            </a:r>
            <a:r>
              <a:rPr lang="en-US" sz="700" i="1">
                <a:solidFill>
                  <a:srgbClr val="000000"/>
                </a:solidFill>
              </a:rPr>
              <a:t>Housing Registrar Report 2015-16</a:t>
            </a:r>
            <a:r>
              <a:rPr lang="en-US" sz="700">
                <a:solidFill>
                  <a:srgbClr val="000000"/>
                </a:solidFill>
              </a:rPr>
              <a:t>. Retrieved from </a:t>
            </a:r>
            <a:r>
              <a:rPr lang="en-US" sz="700">
                <a:solidFill>
                  <a:srgbClr val="000000"/>
                </a:solidFill>
                <a:hlinkClick r:id="rId2"/>
              </a:rPr>
              <a:t>link</a:t>
            </a:r>
            <a:endParaRPr lang="en-US" sz="700">
              <a:solidFill>
                <a:srgbClr val="000000"/>
              </a:solidFill>
            </a:endParaRPr>
          </a:p>
        </p:txBody>
      </p:sp>
    </p:spTree>
    <p:extLst>
      <p:ext uri="{BB962C8B-B14F-4D97-AF65-F5344CB8AC3E}">
        <p14:creationId xmlns:p14="http://schemas.microsoft.com/office/powerpoint/2010/main" val="2751516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B9E79C4C-8AA5-4321-AFEC-170EF7B9D0ED}"/>
              </a:ext>
            </a:extLst>
          </p:cNvPr>
          <p:cNvSpPr>
            <a:spLocks noGrp="1"/>
          </p:cNvSpPr>
          <p:nvPr>
            <p:ph type="ftr" sz="quarter" idx="10"/>
          </p:nvPr>
        </p:nvSpPr>
        <p:spPr/>
        <p:txBody>
          <a:bodyPr/>
          <a:lstStyle/>
          <a:p>
            <a:r>
              <a:rPr lang="en-NZ"/>
              <a:t>www.think</a:t>
            </a:r>
            <a:r>
              <a:rPr lang="en-NZ">
                <a:solidFill>
                  <a:schemeClr val="accent1"/>
                </a:solidFill>
              </a:rPr>
              <a:t>Sapere</a:t>
            </a:r>
            <a:r>
              <a:rPr lang="en-NZ"/>
              <a:t>.com</a:t>
            </a:r>
          </a:p>
        </p:txBody>
      </p:sp>
      <p:sp>
        <p:nvSpPr>
          <p:cNvPr id="5" name="Slide Number Placeholder 4">
            <a:extLst>
              <a:ext uri="{FF2B5EF4-FFF2-40B4-BE49-F238E27FC236}">
                <a16:creationId xmlns:a16="http://schemas.microsoft.com/office/drawing/2014/main" id="{241B7D97-9A84-AA1C-D2B6-B0C19A6789BB}"/>
              </a:ext>
            </a:extLst>
          </p:cNvPr>
          <p:cNvSpPr>
            <a:spLocks noGrp="1"/>
          </p:cNvSpPr>
          <p:nvPr>
            <p:ph type="sldNum" sz="quarter" idx="11"/>
          </p:nvPr>
        </p:nvSpPr>
        <p:spPr/>
        <p:txBody>
          <a:bodyPr/>
          <a:lstStyle/>
          <a:p>
            <a:fld id="{326829A1-67CC-4B5E-AF1E-9267DC8755FD}" type="slidenum">
              <a:rPr lang="en-NZ" smtClean="0"/>
              <a:pPr/>
              <a:t>24</a:t>
            </a:fld>
            <a:endParaRPr lang="en-NZ"/>
          </a:p>
        </p:txBody>
      </p:sp>
      <p:sp>
        <p:nvSpPr>
          <p:cNvPr id="9" name="Title 1">
            <a:extLst>
              <a:ext uri="{FF2B5EF4-FFF2-40B4-BE49-F238E27FC236}">
                <a16:creationId xmlns:a16="http://schemas.microsoft.com/office/drawing/2014/main" id="{C9E10821-FECD-21F5-DF90-1E80F52D47C7}"/>
              </a:ext>
            </a:extLst>
          </p:cNvPr>
          <p:cNvSpPr>
            <a:spLocks noGrp="1"/>
          </p:cNvSpPr>
          <p:nvPr>
            <p:ph type="title"/>
          </p:nvPr>
        </p:nvSpPr>
        <p:spPr>
          <a:xfrm>
            <a:off x="528883" y="365127"/>
            <a:ext cx="8915399" cy="567744"/>
          </a:xfrm>
        </p:spPr>
        <p:txBody>
          <a:bodyPr anchor="t">
            <a:noAutofit/>
          </a:bodyPr>
          <a:lstStyle/>
          <a:p>
            <a:r>
              <a:rPr lang="en-US" sz="2000"/>
              <a:t>2.7 Implied BFCHA outcomes</a:t>
            </a:r>
            <a:endParaRPr lang="en-AU" sz="2000">
              <a:solidFill>
                <a:schemeClr val="accent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0" name="Text Placeholder 3">
            <a:extLst>
              <a:ext uri="{FF2B5EF4-FFF2-40B4-BE49-F238E27FC236}">
                <a16:creationId xmlns:a16="http://schemas.microsoft.com/office/drawing/2014/main" id="{BA77EF6D-794F-0CBE-FF61-27A3BF479F29}"/>
              </a:ext>
            </a:extLst>
          </p:cNvPr>
          <p:cNvSpPr txBox="1">
            <a:spLocks/>
          </p:cNvSpPr>
          <p:nvPr/>
        </p:nvSpPr>
        <p:spPr>
          <a:xfrm>
            <a:off x="529697" y="932873"/>
            <a:ext cx="1807103" cy="5423484"/>
          </a:xfrm>
          <a:prstGeom prst="rect">
            <a:avLst/>
          </a:prstGeom>
        </p:spPr>
        <p:txBody>
          <a:bodyPr>
            <a:noAutofit/>
          </a:bodyPr>
          <a:lstStyle>
            <a:lvl1pPr marL="0" indent="0" algn="l" defTabSz="914423" rtl="0" eaLnBrk="1" latinLnBrk="0" hangingPunct="1">
              <a:lnSpc>
                <a:spcPct val="90000"/>
              </a:lnSpc>
              <a:spcBef>
                <a:spcPts val="1000"/>
              </a:spcBef>
              <a:buFont typeface="Arial" panose="020B0604020202020204" pitchFamily="34" charset="0"/>
              <a:buNone/>
              <a:tabLst/>
              <a:defRPr sz="2400" kern="1200">
                <a:solidFill>
                  <a:schemeClr val="tx1"/>
                </a:solidFill>
                <a:latin typeface="+mn-lt"/>
                <a:ea typeface="+mn-ea"/>
                <a:cs typeface="+mn-cs"/>
              </a:defRPr>
            </a:lvl1pPr>
            <a:lvl2pPr marL="342908" indent="-342908" algn="l" defTabSz="914423" rtl="0" eaLnBrk="1" latinLnBrk="0" hangingPunct="1">
              <a:lnSpc>
                <a:spcPct val="90000"/>
              </a:lnSpc>
              <a:spcBef>
                <a:spcPts val="500"/>
              </a:spcBef>
              <a:buClr>
                <a:schemeClr val="accent1"/>
              </a:buClr>
              <a:buFont typeface="Arial" panose="020B0604020202020204" pitchFamily="34" charset="0"/>
              <a:buChar char="•"/>
              <a:tabLst/>
              <a:defRPr sz="2400" kern="1200">
                <a:solidFill>
                  <a:schemeClr val="tx1"/>
                </a:solidFill>
                <a:latin typeface="+mn-lt"/>
                <a:ea typeface="+mn-ea"/>
                <a:cs typeface="+mn-cs"/>
              </a:defRPr>
            </a:lvl2pPr>
            <a:lvl3pPr marL="0" indent="0" algn="l" defTabSz="914423" rtl="0" eaLnBrk="1" latinLnBrk="0" hangingPunct="1">
              <a:lnSpc>
                <a:spcPct val="90000"/>
              </a:lnSpc>
              <a:spcBef>
                <a:spcPts val="500"/>
              </a:spcBef>
              <a:buFont typeface="Arial" panose="020B0604020202020204" pitchFamily="34" charset="0"/>
              <a:buNone/>
              <a:tabLst/>
              <a:defRPr sz="2800" b="1" kern="1200">
                <a:solidFill>
                  <a:schemeClr val="accent1"/>
                </a:solidFill>
                <a:latin typeface="+mn-lt"/>
                <a:ea typeface="+mn-ea"/>
                <a:cs typeface="+mn-cs"/>
              </a:defRPr>
            </a:lvl3pPr>
            <a:lvl4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solidFill>
                <a:latin typeface="+mn-lt"/>
                <a:ea typeface="+mn-ea"/>
                <a:cs typeface="+mn-cs"/>
              </a:defRPr>
            </a:lvl4pPr>
            <a:lvl5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lumMod val="50000"/>
                    <a:lumOff val="50000"/>
                  </a:schemeClr>
                </a:solidFill>
                <a:latin typeface="+mn-lt"/>
                <a:ea typeface="+mn-ea"/>
                <a:cs typeface="+mn-cs"/>
              </a:defRPr>
            </a:lvl5pPr>
            <a:lvl6pPr marL="2514663"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74"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86"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97"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AU" sz="1000" b="0" i="0" u="none" strike="noStrike" kern="1200" cap="none" spc="0" normalizeH="0" baseline="0" noProof="0" dirty="0">
                <a:ln>
                  <a:noFill/>
                </a:ln>
                <a:solidFill>
                  <a:prstClr val="black"/>
                </a:solidFill>
                <a:effectLst/>
                <a:uLnTx/>
                <a:uFillTx/>
                <a:latin typeface="Segoe UI"/>
                <a:ea typeface="+mn-ea"/>
                <a:cs typeface="+mn-cs"/>
              </a:rPr>
              <a:t>The intended short-term, medium, and long-term outcomes of the BFCHA initiative, according to the Outcome Logic Model are illustrated below. A full OLM can be found in Appendix. </a:t>
            </a:r>
          </a:p>
        </p:txBody>
      </p:sp>
      <p:graphicFrame>
        <p:nvGraphicFramePr>
          <p:cNvPr id="7" name="Table 10">
            <a:extLst>
              <a:ext uri="{FF2B5EF4-FFF2-40B4-BE49-F238E27FC236}">
                <a16:creationId xmlns:a16="http://schemas.microsoft.com/office/drawing/2014/main" id="{6AC1578E-7D25-FFC5-5E02-655E093B6621}"/>
              </a:ext>
            </a:extLst>
          </p:cNvPr>
          <p:cNvGraphicFramePr>
            <a:graphicFrameLocks noGrp="1"/>
          </p:cNvGraphicFramePr>
          <p:nvPr>
            <p:extLst>
              <p:ext uri="{D42A27DB-BD31-4B8C-83A1-F6EECF244321}">
                <p14:modId xmlns:p14="http://schemas.microsoft.com/office/powerpoint/2010/main" val="2504578737"/>
              </p:ext>
            </p:extLst>
          </p:nvPr>
        </p:nvGraphicFramePr>
        <p:xfrm>
          <a:off x="2696273" y="1006022"/>
          <a:ext cx="6748008" cy="5013713"/>
        </p:xfrm>
        <a:graphic>
          <a:graphicData uri="http://schemas.openxmlformats.org/drawingml/2006/table">
            <a:tbl>
              <a:tblPr firstRow="1" bandRow="1">
                <a:tableStyleId>{69012ECD-51FC-41F1-AA8D-1B2483CD663E}</a:tableStyleId>
              </a:tblPr>
              <a:tblGrid>
                <a:gridCol w="2249336">
                  <a:extLst>
                    <a:ext uri="{9D8B030D-6E8A-4147-A177-3AD203B41FA5}">
                      <a16:colId xmlns:a16="http://schemas.microsoft.com/office/drawing/2014/main" val="2505529163"/>
                    </a:ext>
                  </a:extLst>
                </a:gridCol>
                <a:gridCol w="2249336">
                  <a:extLst>
                    <a:ext uri="{9D8B030D-6E8A-4147-A177-3AD203B41FA5}">
                      <a16:colId xmlns:a16="http://schemas.microsoft.com/office/drawing/2014/main" val="3814631868"/>
                    </a:ext>
                  </a:extLst>
                </a:gridCol>
                <a:gridCol w="2249336">
                  <a:extLst>
                    <a:ext uri="{9D8B030D-6E8A-4147-A177-3AD203B41FA5}">
                      <a16:colId xmlns:a16="http://schemas.microsoft.com/office/drawing/2014/main" val="2217150504"/>
                    </a:ext>
                  </a:extLst>
                </a:gridCol>
              </a:tblGrid>
              <a:tr h="341057">
                <a:tc>
                  <a:txBody>
                    <a:bodyPr/>
                    <a:lstStyle/>
                    <a:p>
                      <a:pPr algn="ctr"/>
                      <a:r>
                        <a:rPr lang="en-AU" sz="1000"/>
                        <a:t>Short-term outcomes</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en-AU" sz="1000"/>
                        <a:t>Medium-term outcomes</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en-AU" sz="1000"/>
                        <a:t>Long-term outcomes</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911965630"/>
                  </a:ext>
                </a:extLst>
              </a:tr>
              <a:tr h="210788">
                <a:tc gridSpan="3">
                  <a:txBody>
                    <a:bodyPr/>
                    <a:lstStyle/>
                    <a:p>
                      <a:pPr marL="0" marR="0" lvl="0" indent="0" algn="l" defTabSz="914423" rtl="0" eaLnBrk="1" fontAlgn="auto" latinLnBrk="0" hangingPunct="1">
                        <a:lnSpc>
                          <a:spcPct val="100000"/>
                        </a:lnSpc>
                        <a:spcBef>
                          <a:spcPts val="0"/>
                        </a:spcBef>
                        <a:spcAft>
                          <a:spcPts val="0"/>
                        </a:spcAft>
                        <a:buClrTx/>
                        <a:buSzTx/>
                        <a:buFontTx/>
                        <a:buNone/>
                        <a:tabLst/>
                        <a:defRPr/>
                      </a:pPr>
                      <a:r>
                        <a:rPr lang="en-AU" sz="1000" b="1"/>
                        <a:t>1. Direct activity impacts</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2">
                        <a:lumMod val="75000"/>
                      </a:schemeClr>
                    </a:solidFill>
                  </a:tcPr>
                </a:tc>
                <a:tc hMerge="1">
                  <a:txBody>
                    <a:bodyPr/>
                    <a:lstStyle/>
                    <a:p>
                      <a:pPr algn="ctr"/>
                      <a:endParaRPr lang="en-AU" sz="100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2"/>
                    </a:solidFill>
                  </a:tcPr>
                </a:tc>
                <a:tc hMerge="1">
                  <a:txBody>
                    <a:bodyPr/>
                    <a:lstStyle/>
                    <a:p>
                      <a:pPr algn="ctr"/>
                      <a:endParaRPr lang="en-AU" sz="100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2"/>
                    </a:solidFill>
                  </a:tcPr>
                </a:tc>
                <a:extLst>
                  <a:ext uri="{0D108BD9-81ED-4DB2-BD59-A6C34878D82A}">
                    <a16:rowId xmlns:a16="http://schemas.microsoft.com/office/drawing/2014/main" val="3433418621"/>
                  </a:ext>
                </a:extLst>
              </a:tr>
              <a:tr h="588274">
                <a:tc>
                  <a:txBody>
                    <a:bodyPr/>
                    <a:lstStyle/>
                    <a:p>
                      <a:pPr algn="ctr"/>
                      <a:r>
                        <a:rPr lang="en-AU" sz="1000"/>
                        <a:t>CHAs are aware of and act to apply because of access to finance at lower price or better terms</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2"/>
                    </a:solidFill>
                  </a:tcPr>
                </a:tc>
                <a:tc>
                  <a:txBody>
                    <a:bodyPr/>
                    <a:lstStyle/>
                    <a:p>
                      <a:pPr algn="ctr"/>
                      <a:r>
                        <a:rPr lang="en-AU" sz="1000"/>
                        <a:t>CHAs are financed to deliver construction of more social housing dwellings</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2"/>
                    </a:solidFill>
                  </a:tcPr>
                </a:tc>
                <a:tc>
                  <a:txBody>
                    <a:bodyPr/>
                    <a:lstStyle/>
                    <a:p>
                      <a:pPr algn="ctr"/>
                      <a:endParaRPr lang="en-AU" sz="100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2"/>
                    </a:solidFill>
                  </a:tcPr>
                </a:tc>
                <a:extLst>
                  <a:ext uri="{0D108BD9-81ED-4DB2-BD59-A6C34878D82A}">
                    <a16:rowId xmlns:a16="http://schemas.microsoft.com/office/drawing/2014/main" val="2689657502"/>
                  </a:ext>
                </a:extLst>
              </a:tr>
              <a:tr h="661468">
                <a:tc>
                  <a:txBody>
                    <a:bodyPr/>
                    <a:lstStyle/>
                    <a:p>
                      <a:pPr algn="ctr"/>
                      <a:r>
                        <a:rPr lang="en-AU" sz="1000"/>
                        <a:t>Loan default risk for LILs is appropriately managed</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2"/>
                    </a:solidFill>
                  </a:tcPr>
                </a:tc>
                <a:tc>
                  <a:txBody>
                    <a:bodyPr/>
                    <a:lstStyle/>
                    <a:p>
                      <a:pPr algn="ctr"/>
                      <a:r>
                        <a:rPr lang="en-AU" sz="1000"/>
                        <a:t>CHAs are better able to service loans for their new social housing dwellings</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2"/>
                    </a:solidFill>
                  </a:tcPr>
                </a:tc>
                <a:tc>
                  <a:txBody>
                    <a:bodyPr/>
                    <a:lstStyle/>
                    <a:p>
                      <a:pPr algn="ctr"/>
                      <a:r>
                        <a:rPr lang="en-AU" sz="1000"/>
                        <a:t>The supply of social housing in Victoria is increased while maintaining risk at acceptable levels </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2"/>
                    </a:solidFill>
                  </a:tcPr>
                </a:tc>
                <a:extLst>
                  <a:ext uri="{0D108BD9-81ED-4DB2-BD59-A6C34878D82A}">
                    <a16:rowId xmlns:a16="http://schemas.microsoft.com/office/drawing/2014/main" val="2602379101"/>
                  </a:ext>
                </a:extLst>
              </a:tr>
              <a:tr h="661468">
                <a:tc>
                  <a:txBody>
                    <a:bodyPr/>
                    <a:lstStyle/>
                    <a:p>
                      <a:pPr algn="ctr"/>
                      <a:r>
                        <a:rPr lang="en-AU" sz="1000"/>
                        <a:t>Delivery risk for new housing stock is appropriately managed</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2"/>
                    </a:solidFill>
                  </a:tcPr>
                </a:tc>
                <a:tc>
                  <a:txBody>
                    <a:bodyPr/>
                    <a:lstStyle/>
                    <a:p>
                      <a:pPr algn="ctr"/>
                      <a:r>
                        <a:rPr lang="en-AU" sz="1000"/>
                        <a:t>LILs and State Guarantees are able to be provided to CHAs while maintaining risk to Vic Govt at acceptable levels</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2"/>
                    </a:solidFill>
                  </a:tcPr>
                </a:tc>
                <a:tc>
                  <a:txBody>
                    <a:bodyPr/>
                    <a:lstStyle/>
                    <a:p>
                      <a:pPr algn="ctr"/>
                      <a:r>
                        <a:rPr lang="en-AU" sz="1000"/>
                        <a:t>CHAs have increased capacity and capability to supply and manage social housing in Victoria in a sustainable way</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2"/>
                    </a:solidFill>
                  </a:tcPr>
                </a:tc>
                <a:extLst>
                  <a:ext uri="{0D108BD9-81ED-4DB2-BD59-A6C34878D82A}">
                    <a16:rowId xmlns:a16="http://schemas.microsoft.com/office/drawing/2014/main" val="4142026907"/>
                  </a:ext>
                </a:extLst>
              </a:tr>
              <a:tr h="230076">
                <a:tc gridSpan="3">
                  <a:txBody>
                    <a:bodyPr/>
                    <a:lstStyle/>
                    <a:p>
                      <a:pPr marL="0" marR="0" lvl="0" indent="0" algn="l" defTabSz="914423" rtl="0" eaLnBrk="1" fontAlgn="auto" latinLnBrk="0" hangingPunct="1">
                        <a:lnSpc>
                          <a:spcPct val="100000"/>
                        </a:lnSpc>
                        <a:spcBef>
                          <a:spcPts val="0"/>
                        </a:spcBef>
                        <a:spcAft>
                          <a:spcPts val="0"/>
                        </a:spcAft>
                        <a:buClrTx/>
                        <a:buSzTx/>
                        <a:buFontTx/>
                        <a:buNone/>
                        <a:tabLst/>
                        <a:defRPr/>
                      </a:pPr>
                      <a:r>
                        <a:rPr lang="en-AU" sz="1000" b="1"/>
                        <a:t>2. Relationship and community housing sector impacts</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2">
                        <a:lumMod val="75000"/>
                      </a:schemeClr>
                    </a:solidFill>
                  </a:tcPr>
                </a:tc>
                <a:tc hMerge="1">
                  <a:txBody>
                    <a:bodyPr/>
                    <a:lstStyle/>
                    <a:p>
                      <a:pPr algn="ctr"/>
                      <a:endParaRPr lang="en-AU" sz="100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pPr algn="ctr"/>
                      <a:endParaRPr lang="en-AU" sz="100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897939587"/>
                  </a:ext>
                </a:extLst>
              </a:tr>
              <a:tr h="517671">
                <a:tc>
                  <a:txBody>
                    <a:bodyPr/>
                    <a:lstStyle/>
                    <a:p>
                      <a:pPr algn="ctr"/>
                      <a:r>
                        <a:rPr lang="en-AU" sz="1000"/>
                        <a:t>Improved DTF relationship with CHAs</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2"/>
                    </a:solidFill>
                  </a:tcPr>
                </a:tc>
                <a:tc>
                  <a:txBody>
                    <a:bodyPr/>
                    <a:lstStyle/>
                    <a:p>
                      <a:pPr algn="ctr"/>
                      <a:r>
                        <a:rPr lang="en-AU" sz="1000"/>
                        <a:t>Improved financial capacity and capability amongst community housing sector</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2"/>
                    </a:solidFill>
                  </a:tcPr>
                </a:tc>
                <a:tc>
                  <a:txBody>
                    <a:bodyPr/>
                    <a:lstStyle/>
                    <a:p>
                      <a:pPr algn="ctr"/>
                      <a:endParaRPr lang="en-AU" sz="100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2"/>
                    </a:solidFill>
                  </a:tcPr>
                </a:tc>
                <a:extLst>
                  <a:ext uri="{0D108BD9-81ED-4DB2-BD59-A6C34878D82A}">
                    <a16:rowId xmlns:a16="http://schemas.microsoft.com/office/drawing/2014/main" val="164222250"/>
                  </a:ext>
                </a:extLst>
              </a:tr>
              <a:tr h="805266">
                <a:tc>
                  <a:txBody>
                    <a:bodyPr/>
                    <a:lstStyle/>
                    <a:p>
                      <a:pPr algn="ctr"/>
                      <a:r>
                        <a:rPr lang="en-AU" sz="1000"/>
                        <a:t>Improved industry awareness of social housing support in Victoria</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2"/>
                    </a:solidFill>
                  </a:tcPr>
                </a:tc>
                <a:tc>
                  <a:txBody>
                    <a:bodyPr/>
                    <a:lstStyle/>
                    <a:p>
                      <a:pPr algn="ctr"/>
                      <a:r>
                        <a:rPr lang="en-AU" sz="1000"/>
                        <a:t>Greater number of viable projects applying for Vic Gov grants, with greater grant competition and more (priority) housing stock resulting from grants</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2"/>
                    </a:solidFill>
                  </a:tcPr>
                </a:tc>
                <a:tc>
                  <a:txBody>
                    <a:bodyPr/>
                    <a:lstStyle/>
                    <a:p>
                      <a:pPr algn="ctr"/>
                      <a:endParaRPr lang="en-AU" sz="100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2"/>
                    </a:solidFill>
                  </a:tcPr>
                </a:tc>
                <a:extLst>
                  <a:ext uri="{0D108BD9-81ED-4DB2-BD59-A6C34878D82A}">
                    <a16:rowId xmlns:a16="http://schemas.microsoft.com/office/drawing/2014/main" val="1807072059"/>
                  </a:ext>
                </a:extLst>
              </a:tr>
              <a:tr h="230076">
                <a:tc gridSpan="3">
                  <a:txBody>
                    <a:bodyPr/>
                    <a:lstStyle/>
                    <a:p>
                      <a:pPr marL="0" marR="0" lvl="0" indent="0" algn="l" defTabSz="914423" rtl="0" eaLnBrk="1" fontAlgn="auto" latinLnBrk="0" hangingPunct="1">
                        <a:lnSpc>
                          <a:spcPct val="100000"/>
                        </a:lnSpc>
                        <a:spcBef>
                          <a:spcPts val="0"/>
                        </a:spcBef>
                        <a:spcAft>
                          <a:spcPts val="0"/>
                        </a:spcAft>
                        <a:buClrTx/>
                        <a:buSzTx/>
                        <a:buFontTx/>
                        <a:buNone/>
                        <a:tabLst/>
                        <a:defRPr/>
                      </a:pPr>
                      <a:r>
                        <a:rPr lang="en-AU" sz="1000" b="1"/>
                        <a:t>3. Government program design impacts</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2">
                        <a:lumMod val="75000"/>
                      </a:schemeClr>
                    </a:solidFill>
                  </a:tcPr>
                </a:tc>
                <a:tc hMerge="1">
                  <a:txBody>
                    <a:bodyPr/>
                    <a:lstStyle/>
                    <a:p>
                      <a:pPr algn="ctr"/>
                      <a:endParaRPr lang="en-AU" sz="100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pPr algn="ctr"/>
                      <a:endParaRPr lang="en-AU" sz="100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564873361"/>
                  </a:ext>
                </a:extLst>
              </a:tr>
              <a:tr h="588274">
                <a:tc>
                  <a:txBody>
                    <a:bodyPr/>
                    <a:lstStyle/>
                    <a:p>
                      <a:pPr algn="ctr"/>
                      <a:r>
                        <a:rPr lang="en-AU" sz="1000"/>
                        <a:t>Evidence to validate design and delivery of LIL and State Guarantees as effective models of support</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2"/>
                    </a:solidFill>
                  </a:tcPr>
                </a:tc>
                <a:tc>
                  <a:txBody>
                    <a:bodyPr/>
                    <a:lstStyle/>
                    <a:p>
                      <a:pPr algn="ctr"/>
                      <a:r>
                        <a:rPr lang="en-AU" sz="1000"/>
                        <a:t>Improved program design for new or continuing programs of this nature</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2"/>
                    </a:solidFill>
                  </a:tcPr>
                </a:tc>
                <a:tc>
                  <a:txBody>
                    <a:bodyPr/>
                    <a:lstStyle/>
                    <a:p>
                      <a:pPr algn="ctr"/>
                      <a:r>
                        <a:rPr lang="en-AU" sz="1000"/>
                        <a:t>More effective and efficient programs to support financial capacity and capability building</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2"/>
                    </a:solidFill>
                  </a:tcPr>
                </a:tc>
                <a:extLst>
                  <a:ext uri="{0D108BD9-81ED-4DB2-BD59-A6C34878D82A}">
                    <a16:rowId xmlns:a16="http://schemas.microsoft.com/office/drawing/2014/main" val="2833801153"/>
                  </a:ext>
                </a:extLst>
              </a:tr>
            </a:tbl>
          </a:graphicData>
        </a:graphic>
      </p:graphicFrame>
      <p:sp>
        <p:nvSpPr>
          <p:cNvPr id="11" name="Left Brace 10">
            <a:extLst>
              <a:ext uri="{FF2B5EF4-FFF2-40B4-BE49-F238E27FC236}">
                <a16:creationId xmlns:a16="http://schemas.microsoft.com/office/drawing/2014/main" id="{C9111235-8F37-5C28-7A8D-DD12E97A7071}"/>
              </a:ext>
            </a:extLst>
          </p:cNvPr>
          <p:cNvSpPr/>
          <p:nvPr/>
        </p:nvSpPr>
        <p:spPr>
          <a:xfrm>
            <a:off x="2483796" y="1346591"/>
            <a:ext cx="181477" cy="2175029"/>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13" name="Left Brace 12">
            <a:extLst>
              <a:ext uri="{FF2B5EF4-FFF2-40B4-BE49-F238E27FC236}">
                <a16:creationId xmlns:a16="http://schemas.microsoft.com/office/drawing/2014/main" id="{8CC36F61-3B70-60AA-884B-98A047D9D4B1}"/>
              </a:ext>
            </a:extLst>
          </p:cNvPr>
          <p:cNvSpPr/>
          <p:nvPr/>
        </p:nvSpPr>
        <p:spPr>
          <a:xfrm>
            <a:off x="2471959" y="3571780"/>
            <a:ext cx="181477" cy="1641989"/>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15" name="Left Brace 14">
            <a:extLst>
              <a:ext uri="{FF2B5EF4-FFF2-40B4-BE49-F238E27FC236}">
                <a16:creationId xmlns:a16="http://schemas.microsoft.com/office/drawing/2014/main" id="{F1DD0D1A-8386-982A-2C8B-DDC9EBCCB929}"/>
              </a:ext>
            </a:extLst>
          </p:cNvPr>
          <p:cNvSpPr/>
          <p:nvPr/>
        </p:nvSpPr>
        <p:spPr>
          <a:xfrm flipH="1">
            <a:off x="7110943" y="1617524"/>
            <a:ext cx="169449" cy="1642512"/>
          </a:xfrm>
          <a:prstGeom prst="leftBrace">
            <a:avLst>
              <a:gd name="adj1" fmla="val 8333"/>
              <a:gd name="adj2" fmla="val 71582"/>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cxnSp>
        <p:nvCxnSpPr>
          <p:cNvPr id="17" name="Straight Arrow Connector 16">
            <a:extLst>
              <a:ext uri="{FF2B5EF4-FFF2-40B4-BE49-F238E27FC236}">
                <a16:creationId xmlns:a16="http://schemas.microsoft.com/office/drawing/2014/main" id="{100C8AC3-30CA-3405-49D4-F50332229D21}"/>
              </a:ext>
            </a:extLst>
          </p:cNvPr>
          <p:cNvCxnSpPr/>
          <p:nvPr/>
        </p:nvCxnSpPr>
        <p:spPr>
          <a:xfrm>
            <a:off x="4889770" y="5687906"/>
            <a:ext cx="22049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45CF11C5-4283-F21A-A981-A50C1E9D80D3}"/>
              </a:ext>
            </a:extLst>
          </p:cNvPr>
          <p:cNvCxnSpPr/>
          <p:nvPr/>
        </p:nvCxnSpPr>
        <p:spPr>
          <a:xfrm>
            <a:off x="7101192" y="5694391"/>
            <a:ext cx="22049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9D1DE99C-D32A-7453-58F8-188118D5BEF6}"/>
              </a:ext>
            </a:extLst>
          </p:cNvPr>
          <p:cNvSpPr txBox="1"/>
          <p:nvPr/>
        </p:nvSpPr>
        <p:spPr>
          <a:xfrm>
            <a:off x="2653436" y="714601"/>
            <a:ext cx="6628124" cy="246221"/>
          </a:xfrm>
          <a:prstGeom prst="rect">
            <a:avLst/>
          </a:prstGeom>
          <a:noFill/>
        </p:spPr>
        <p:txBody>
          <a:bodyPr wrap="square" rtlCol="0">
            <a:spAutoFit/>
          </a:bodyPr>
          <a:lstStyle/>
          <a:p>
            <a:r>
              <a:rPr lang="en-AU" sz="1000" b="1" dirty="0">
                <a:solidFill>
                  <a:schemeClr val="accent2"/>
                </a:solidFill>
              </a:rPr>
              <a:t>Figure 2.3: Summary of implied BFCHA outcomes</a:t>
            </a:r>
          </a:p>
        </p:txBody>
      </p:sp>
    </p:spTree>
    <p:extLst>
      <p:ext uri="{BB962C8B-B14F-4D97-AF65-F5344CB8AC3E}">
        <p14:creationId xmlns:p14="http://schemas.microsoft.com/office/powerpoint/2010/main" val="26147612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B9E79C4C-8AA5-4321-AFEC-170EF7B9D0ED}"/>
              </a:ext>
            </a:extLst>
          </p:cNvPr>
          <p:cNvSpPr>
            <a:spLocks noGrp="1"/>
          </p:cNvSpPr>
          <p:nvPr>
            <p:ph type="ftr" sz="quarter" idx="10"/>
          </p:nvPr>
        </p:nvSpPr>
        <p:spPr/>
        <p:txBody>
          <a:bodyPr/>
          <a:lstStyle/>
          <a:p>
            <a:r>
              <a:rPr lang="en-NZ"/>
              <a:t>www.think</a:t>
            </a:r>
            <a:r>
              <a:rPr lang="en-NZ">
                <a:solidFill>
                  <a:schemeClr val="accent1"/>
                </a:solidFill>
              </a:rPr>
              <a:t>Sapere</a:t>
            </a:r>
            <a:r>
              <a:rPr lang="en-NZ"/>
              <a:t>.com</a:t>
            </a:r>
          </a:p>
        </p:txBody>
      </p:sp>
      <p:sp>
        <p:nvSpPr>
          <p:cNvPr id="5" name="Slide Number Placeholder 4">
            <a:extLst>
              <a:ext uri="{FF2B5EF4-FFF2-40B4-BE49-F238E27FC236}">
                <a16:creationId xmlns:a16="http://schemas.microsoft.com/office/drawing/2014/main" id="{241B7D97-9A84-AA1C-D2B6-B0C19A6789BB}"/>
              </a:ext>
            </a:extLst>
          </p:cNvPr>
          <p:cNvSpPr>
            <a:spLocks noGrp="1"/>
          </p:cNvSpPr>
          <p:nvPr>
            <p:ph type="sldNum" sz="quarter" idx="11"/>
          </p:nvPr>
        </p:nvSpPr>
        <p:spPr/>
        <p:txBody>
          <a:bodyPr/>
          <a:lstStyle/>
          <a:p>
            <a:fld id="{326829A1-67CC-4B5E-AF1E-9267DC8755FD}" type="slidenum">
              <a:rPr lang="en-NZ" smtClean="0"/>
              <a:pPr/>
              <a:t>25</a:t>
            </a:fld>
            <a:endParaRPr lang="en-NZ"/>
          </a:p>
        </p:txBody>
      </p:sp>
      <p:sp>
        <p:nvSpPr>
          <p:cNvPr id="9" name="Title 1">
            <a:extLst>
              <a:ext uri="{FF2B5EF4-FFF2-40B4-BE49-F238E27FC236}">
                <a16:creationId xmlns:a16="http://schemas.microsoft.com/office/drawing/2014/main" id="{C9E10821-FECD-21F5-DF90-1E80F52D47C7}"/>
              </a:ext>
            </a:extLst>
          </p:cNvPr>
          <p:cNvSpPr>
            <a:spLocks noGrp="1"/>
          </p:cNvSpPr>
          <p:nvPr>
            <p:ph type="title"/>
          </p:nvPr>
        </p:nvSpPr>
        <p:spPr>
          <a:xfrm>
            <a:off x="528883" y="365127"/>
            <a:ext cx="8915399" cy="567744"/>
          </a:xfrm>
        </p:spPr>
        <p:txBody>
          <a:bodyPr anchor="t">
            <a:noAutofit/>
          </a:bodyPr>
          <a:lstStyle/>
          <a:p>
            <a:r>
              <a:rPr lang="en-US" sz="2000">
                <a:solidFill>
                  <a:schemeClr val="accent1"/>
                </a:solidFill>
              </a:rPr>
              <a:t>2.8 What does the BFCHA initiative offer CHAs?</a:t>
            </a:r>
            <a:endParaRPr lang="en-AU" sz="2000">
              <a:solidFill>
                <a:schemeClr val="accent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0" name="Text Placeholder 3">
            <a:extLst>
              <a:ext uri="{FF2B5EF4-FFF2-40B4-BE49-F238E27FC236}">
                <a16:creationId xmlns:a16="http://schemas.microsoft.com/office/drawing/2014/main" id="{BA77EF6D-794F-0CBE-FF61-27A3BF479F29}"/>
              </a:ext>
            </a:extLst>
          </p:cNvPr>
          <p:cNvSpPr txBox="1">
            <a:spLocks/>
          </p:cNvSpPr>
          <p:nvPr/>
        </p:nvSpPr>
        <p:spPr>
          <a:xfrm>
            <a:off x="529696" y="932873"/>
            <a:ext cx="4247011" cy="5423484"/>
          </a:xfrm>
          <a:prstGeom prst="rect">
            <a:avLst/>
          </a:prstGeom>
        </p:spPr>
        <p:txBody>
          <a:bodyPr>
            <a:noAutofit/>
          </a:bodyPr>
          <a:lstStyle>
            <a:lvl1pPr marL="0" indent="0" algn="l" defTabSz="914423" rtl="0" eaLnBrk="1" latinLnBrk="0" hangingPunct="1">
              <a:lnSpc>
                <a:spcPct val="90000"/>
              </a:lnSpc>
              <a:spcBef>
                <a:spcPts val="1000"/>
              </a:spcBef>
              <a:buFont typeface="Arial" panose="020B0604020202020204" pitchFamily="34" charset="0"/>
              <a:buNone/>
              <a:tabLst/>
              <a:defRPr sz="2400" kern="1200">
                <a:solidFill>
                  <a:schemeClr val="tx1"/>
                </a:solidFill>
                <a:latin typeface="+mn-lt"/>
                <a:ea typeface="+mn-ea"/>
                <a:cs typeface="+mn-cs"/>
              </a:defRPr>
            </a:lvl1pPr>
            <a:lvl2pPr marL="342908" indent="-342908" algn="l" defTabSz="914423" rtl="0" eaLnBrk="1" latinLnBrk="0" hangingPunct="1">
              <a:lnSpc>
                <a:spcPct val="90000"/>
              </a:lnSpc>
              <a:spcBef>
                <a:spcPts val="500"/>
              </a:spcBef>
              <a:buClr>
                <a:schemeClr val="accent1"/>
              </a:buClr>
              <a:buFont typeface="Arial" panose="020B0604020202020204" pitchFamily="34" charset="0"/>
              <a:buChar char="•"/>
              <a:tabLst/>
              <a:defRPr sz="2400" kern="1200">
                <a:solidFill>
                  <a:schemeClr val="tx1"/>
                </a:solidFill>
                <a:latin typeface="+mn-lt"/>
                <a:ea typeface="+mn-ea"/>
                <a:cs typeface="+mn-cs"/>
              </a:defRPr>
            </a:lvl2pPr>
            <a:lvl3pPr marL="0" indent="0" algn="l" defTabSz="914423" rtl="0" eaLnBrk="1" latinLnBrk="0" hangingPunct="1">
              <a:lnSpc>
                <a:spcPct val="90000"/>
              </a:lnSpc>
              <a:spcBef>
                <a:spcPts val="500"/>
              </a:spcBef>
              <a:buFont typeface="Arial" panose="020B0604020202020204" pitchFamily="34" charset="0"/>
              <a:buNone/>
              <a:tabLst/>
              <a:defRPr sz="2800" b="1" kern="1200">
                <a:solidFill>
                  <a:schemeClr val="accent1"/>
                </a:solidFill>
                <a:latin typeface="+mn-lt"/>
                <a:ea typeface="+mn-ea"/>
                <a:cs typeface="+mn-cs"/>
              </a:defRPr>
            </a:lvl3pPr>
            <a:lvl4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solidFill>
                <a:latin typeface="+mn-lt"/>
                <a:ea typeface="+mn-ea"/>
                <a:cs typeface="+mn-cs"/>
              </a:defRPr>
            </a:lvl4pPr>
            <a:lvl5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lumMod val="50000"/>
                    <a:lumOff val="50000"/>
                  </a:schemeClr>
                </a:solidFill>
                <a:latin typeface="+mn-lt"/>
                <a:ea typeface="+mn-ea"/>
                <a:cs typeface="+mn-cs"/>
              </a:defRPr>
            </a:lvl5pPr>
            <a:lvl6pPr marL="2514663"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74"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86"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97"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r>
              <a:rPr lang="en-US" sz="1000"/>
              <a:t>In August 2018, the Victorian Government launched the BFCHA initiative, with the objective of increasing the supply of social housing by improving the terms and conditions on which registered Housing Associations and Housing Providers (or CHAs) can access finance. This initiative made available up to $1.1 billion in low interest loans (LILs) and State Guarantees to CHAs to assist with financing social housing projects.</a:t>
            </a:r>
          </a:p>
          <a:p>
            <a:pPr>
              <a:lnSpc>
                <a:spcPct val="100000"/>
              </a:lnSpc>
            </a:pPr>
            <a:r>
              <a:rPr lang="en-US" sz="1200" b="1">
                <a:solidFill>
                  <a:schemeClr val="accent2"/>
                </a:solidFill>
              </a:rPr>
              <a:t>Key program activity</a:t>
            </a:r>
          </a:p>
          <a:p>
            <a:pPr>
              <a:lnSpc>
                <a:spcPct val="100000"/>
              </a:lnSpc>
            </a:pPr>
            <a:r>
              <a:rPr lang="en-US" sz="1000"/>
              <a:t>The initiative was open to all registered CHAs in Victoria, offering access to LILs issued by Treasury Corporation of Victoria (TCV) and State Government Guarantees to support private finance arrangements. TCV is the State’s lender of record and can access loans at Victoria’s credit rating—initially ‘AAA’ and subsequently ‘AA stable’ from December 2020 (according to Standard &amp; </a:t>
            </a:r>
            <a:r>
              <a:rPr lang="en-US" sz="1000" err="1"/>
              <a:t>Poors</a:t>
            </a:r>
            <a:r>
              <a:rPr lang="en-US" sz="1000"/>
              <a:t> rating agency). </a:t>
            </a:r>
          </a:p>
          <a:p>
            <a:pPr>
              <a:lnSpc>
                <a:spcPct val="100000"/>
              </a:lnSpc>
            </a:pPr>
            <a:r>
              <a:rPr lang="en-US" sz="1000"/>
              <a:t>The BFCHA initiative offers LILS and State Guarantees for: </a:t>
            </a:r>
          </a:p>
          <a:p>
            <a:pPr marL="171450" indent="-171450">
              <a:lnSpc>
                <a:spcPct val="100000"/>
              </a:lnSpc>
              <a:buFont typeface="Arial" panose="020B0604020202020204" pitchFamily="34" charset="0"/>
              <a:buChar char="•"/>
            </a:pPr>
            <a:r>
              <a:rPr lang="en-US" sz="1000"/>
              <a:t>Development or acquisition of new social housing</a:t>
            </a:r>
          </a:p>
          <a:p>
            <a:pPr marL="171450" indent="-171450">
              <a:lnSpc>
                <a:spcPct val="100000"/>
              </a:lnSpc>
              <a:buFont typeface="Arial" panose="020B0604020202020204" pitchFamily="34" charset="0"/>
              <a:buChar char="•"/>
            </a:pPr>
            <a:r>
              <a:rPr lang="en-US" sz="1000"/>
              <a:t>Providing equity/quasi equity into social housing projects</a:t>
            </a:r>
          </a:p>
          <a:p>
            <a:pPr marL="171450" indent="-171450">
              <a:lnSpc>
                <a:spcPct val="100000"/>
              </a:lnSpc>
              <a:buFont typeface="Arial" panose="020B0604020202020204" pitchFamily="34" charset="0"/>
              <a:buChar char="•"/>
            </a:pPr>
            <a:r>
              <a:rPr lang="en-US" sz="1000"/>
              <a:t>(During phase 1 only) refinancing existing debt where the benefit to the borrower is leveraged for the development or acquisition of new social housing. </a:t>
            </a:r>
          </a:p>
          <a:p>
            <a:pPr marL="171450" indent="-171450">
              <a:lnSpc>
                <a:spcPct val="100000"/>
              </a:lnSpc>
              <a:buFont typeface="Arial" panose="020B0604020202020204" pitchFamily="34" charset="0"/>
              <a:buChar char="•"/>
            </a:pPr>
            <a:r>
              <a:rPr lang="en-US" sz="1000"/>
              <a:t>(During phase 3 only) acquiring land to be used for future social housing projects</a:t>
            </a:r>
          </a:p>
          <a:p>
            <a:pPr>
              <a:lnSpc>
                <a:spcPct val="100000"/>
              </a:lnSpc>
            </a:pPr>
            <a:r>
              <a:rPr lang="en-US" sz="1000"/>
              <a:t>These loans are then passed on directly to CHAs with a 30 bps margin to cover administrative costs, resulting in loans usually 150 to 200 bps lower than would be available from a commercial lender and without any establishment or line fees.</a:t>
            </a:r>
          </a:p>
          <a:p>
            <a:pPr>
              <a:lnSpc>
                <a:spcPct val="100000"/>
              </a:lnSpc>
            </a:pPr>
            <a:endParaRPr lang="en-US" sz="1000"/>
          </a:p>
        </p:txBody>
      </p:sp>
      <p:sp>
        <p:nvSpPr>
          <p:cNvPr id="11" name="Text Placeholder 4">
            <a:extLst>
              <a:ext uri="{FF2B5EF4-FFF2-40B4-BE49-F238E27FC236}">
                <a16:creationId xmlns:a16="http://schemas.microsoft.com/office/drawing/2014/main" id="{795B78B1-0F47-45B9-014C-A52C24B57C78}"/>
              </a:ext>
            </a:extLst>
          </p:cNvPr>
          <p:cNvSpPr txBox="1">
            <a:spLocks/>
          </p:cNvSpPr>
          <p:nvPr/>
        </p:nvSpPr>
        <p:spPr>
          <a:xfrm>
            <a:off x="5197268" y="932872"/>
            <a:ext cx="4247011" cy="5423483"/>
          </a:xfrm>
          <a:prstGeom prst="rect">
            <a:avLst/>
          </a:prstGeom>
        </p:spPr>
        <p:txBody>
          <a:bodyPr vert="horz" lIns="91440" tIns="45720" rIns="91440" bIns="45720" rtlCol="0">
            <a:noAutofit/>
          </a:bodyPr>
          <a:lstStyle>
            <a:lvl1pPr marL="0" indent="0" algn="l" defTabSz="914423" rtl="0" eaLnBrk="1" latinLnBrk="0" hangingPunct="1">
              <a:lnSpc>
                <a:spcPct val="90000"/>
              </a:lnSpc>
              <a:spcBef>
                <a:spcPts val="1000"/>
              </a:spcBef>
              <a:buFont typeface="Arial" panose="020B0604020202020204" pitchFamily="34" charset="0"/>
              <a:buNone/>
              <a:tabLst/>
              <a:defRPr sz="2400" kern="1200">
                <a:solidFill>
                  <a:schemeClr val="tx1"/>
                </a:solidFill>
                <a:latin typeface="+mn-lt"/>
                <a:ea typeface="+mn-ea"/>
                <a:cs typeface="+mn-cs"/>
              </a:defRPr>
            </a:lvl1pPr>
            <a:lvl2pPr marL="342908" indent="-342908" algn="l" defTabSz="914423" rtl="0" eaLnBrk="1" latinLnBrk="0" hangingPunct="1">
              <a:lnSpc>
                <a:spcPct val="90000"/>
              </a:lnSpc>
              <a:spcBef>
                <a:spcPts val="500"/>
              </a:spcBef>
              <a:buClr>
                <a:schemeClr val="accent1"/>
              </a:buClr>
              <a:buFont typeface="Arial" panose="020B0604020202020204" pitchFamily="34" charset="0"/>
              <a:buChar char="•"/>
              <a:tabLst/>
              <a:defRPr sz="2400" kern="1200">
                <a:solidFill>
                  <a:schemeClr val="tx1"/>
                </a:solidFill>
                <a:latin typeface="+mn-lt"/>
                <a:ea typeface="+mn-ea"/>
                <a:cs typeface="+mn-cs"/>
              </a:defRPr>
            </a:lvl2pPr>
            <a:lvl3pPr marL="0" indent="0" algn="l" defTabSz="914423" rtl="0" eaLnBrk="1" latinLnBrk="0" hangingPunct="1">
              <a:lnSpc>
                <a:spcPct val="90000"/>
              </a:lnSpc>
              <a:spcBef>
                <a:spcPts val="500"/>
              </a:spcBef>
              <a:buFont typeface="Arial" panose="020B0604020202020204" pitchFamily="34" charset="0"/>
              <a:buNone/>
              <a:tabLst/>
              <a:defRPr sz="2800" b="1" kern="1200">
                <a:solidFill>
                  <a:schemeClr val="accent1"/>
                </a:solidFill>
                <a:latin typeface="+mn-lt"/>
                <a:ea typeface="+mn-ea"/>
                <a:cs typeface="+mn-cs"/>
              </a:defRPr>
            </a:lvl3pPr>
            <a:lvl4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solidFill>
                <a:latin typeface="+mn-lt"/>
                <a:ea typeface="+mn-ea"/>
                <a:cs typeface="+mn-cs"/>
              </a:defRPr>
            </a:lvl4pPr>
            <a:lvl5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lumMod val="50000"/>
                    <a:lumOff val="50000"/>
                  </a:schemeClr>
                </a:solidFill>
                <a:latin typeface="+mn-lt"/>
                <a:ea typeface="+mn-ea"/>
                <a:cs typeface="+mn-cs"/>
              </a:defRPr>
            </a:lvl5pPr>
            <a:lvl6pPr marL="2514663"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74"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86"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97"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23" rtl="0" eaLnBrk="1" fontAlgn="auto" latinLnBrk="0" hangingPunct="1">
              <a:lnSpc>
                <a:spcPct val="100000"/>
              </a:lnSpc>
              <a:spcBef>
                <a:spcPts val="1000"/>
              </a:spcBef>
              <a:spcAft>
                <a:spcPts val="0"/>
              </a:spcAft>
              <a:buClrTx/>
              <a:buSzTx/>
              <a:buFont typeface="Arial" panose="020B0604020202020204" pitchFamily="34" charset="0"/>
              <a:buNone/>
              <a:tabLst/>
              <a:defRPr/>
            </a:pPr>
            <a:r>
              <a:rPr kumimoji="0" lang="en-US" sz="1200" b="1" i="0" u="none" strike="noStrike" kern="1200" cap="none" spc="0" normalizeH="0" baseline="0" noProof="0">
                <a:ln>
                  <a:noFill/>
                </a:ln>
                <a:solidFill>
                  <a:schemeClr val="accent2"/>
                </a:solidFill>
                <a:effectLst/>
                <a:uLnTx/>
                <a:uFillTx/>
                <a:latin typeface="Segoe UI"/>
                <a:ea typeface="+mn-ea"/>
                <a:cs typeface="+mn-cs"/>
              </a:rPr>
              <a:t>Key design features</a:t>
            </a:r>
          </a:p>
          <a:p>
            <a:pPr marL="0" marR="0" lvl="0" indent="0" algn="l" defTabSz="914423" rtl="0" eaLnBrk="1" fontAlgn="auto" latinLnBrk="0" hangingPunct="1">
              <a:lnSpc>
                <a:spcPct val="100000"/>
              </a:lnSpc>
              <a:spcBef>
                <a:spcPts val="1000"/>
              </a:spcBef>
              <a:spcAft>
                <a:spcPts val="0"/>
              </a:spcAft>
              <a:buClrTx/>
              <a:buSzTx/>
              <a:buFont typeface="Arial" panose="020B0604020202020204" pitchFamily="34" charset="0"/>
              <a:buNone/>
              <a:tabLst/>
              <a:defRPr/>
            </a:pPr>
            <a:r>
              <a:rPr kumimoji="0" lang="en-US" sz="1000" b="0" i="0" u="none" strike="noStrike" kern="1200" cap="none" spc="0" normalizeH="0" baseline="0" noProof="0">
                <a:ln>
                  <a:noFill/>
                </a:ln>
                <a:solidFill>
                  <a:prstClr val="black"/>
                </a:solidFill>
                <a:effectLst/>
                <a:uLnTx/>
                <a:uFillTx/>
                <a:latin typeface="Segoe UI"/>
                <a:ea typeface="+mn-ea"/>
                <a:cs typeface="+mn-cs"/>
              </a:rPr>
              <a:t>The BFCHA initiative has worked to complement other social housing schemes through three phases connected to different SHGF program rounds. The SHGF uses competitive discrete funding rounds where CHAs bid for grant funding for specific projects. CHAs co-contributing funding may require finance. </a:t>
            </a:r>
          </a:p>
          <a:p>
            <a:pPr marL="0" marR="0" lvl="0" indent="0" algn="l" defTabSz="914423" rtl="0" eaLnBrk="1" fontAlgn="auto" latinLnBrk="0" hangingPunct="1">
              <a:lnSpc>
                <a:spcPct val="100000"/>
              </a:lnSpc>
              <a:spcBef>
                <a:spcPts val="1000"/>
              </a:spcBef>
              <a:spcAft>
                <a:spcPts val="0"/>
              </a:spcAft>
              <a:buClrTx/>
              <a:buSzTx/>
              <a:buFont typeface="Arial" panose="020B0604020202020204" pitchFamily="34" charset="0"/>
              <a:buNone/>
              <a:tabLst/>
              <a:defRPr/>
            </a:pPr>
            <a:endParaRPr kumimoji="0" lang="en-US" sz="1000" b="0" i="0" u="none" strike="noStrike" kern="1200" cap="none" spc="0" normalizeH="0" baseline="0" noProof="0">
              <a:ln>
                <a:noFill/>
              </a:ln>
              <a:solidFill>
                <a:prstClr val="black"/>
              </a:solidFill>
              <a:effectLst/>
              <a:uLnTx/>
              <a:uFillTx/>
              <a:latin typeface="Segoe UI"/>
              <a:ea typeface="+mn-ea"/>
              <a:cs typeface="+mn-cs"/>
            </a:endParaRPr>
          </a:p>
          <a:p>
            <a:pPr marL="0" marR="0" lvl="0" indent="0" algn="l" defTabSz="914423" rtl="0" eaLnBrk="1" fontAlgn="auto" latinLnBrk="0" hangingPunct="1">
              <a:lnSpc>
                <a:spcPct val="100000"/>
              </a:lnSpc>
              <a:spcBef>
                <a:spcPts val="1000"/>
              </a:spcBef>
              <a:spcAft>
                <a:spcPts val="0"/>
              </a:spcAft>
              <a:buClrTx/>
              <a:buSzTx/>
              <a:buFont typeface="Arial" panose="020B0604020202020204" pitchFamily="34" charset="0"/>
              <a:buNone/>
              <a:tabLst/>
              <a:defRPr/>
            </a:pPr>
            <a:endParaRPr lang="en-US" sz="1000">
              <a:solidFill>
                <a:prstClr val="black"/>
              </a:solidFill>
              <a:latin typeface="Segoe UI"/>
            </a:endParaRPr>
          </a:p>
          <a:p>
            <a:pPr marL="0" marR="0" lvl="0" indent="0" algn="l" defTabSz="914423" rtl="0" eaLnBrk="1" fontAlgn="auto" latinLnBrk="0" hangingPunct="1">
              <a:lnSpc>
                <a:spcPct val="100000"/>
              </a:lnSpc>
              <a:spcBef>
                <a:spcPts val="1000"/>
              </a:spcBef>
              <a:spcAft>
                <a:spcPts val="0"/>
              </a:spcAft>
              <a:buClrTx/>
              <a:buSzTx/>
              <a:buFont typeface="Arial" panose="020B0604020202020204" pitchFamily="34" charset="0"/>
              <a:buNone/>
              <a:tabLst/>
              <a:defRPr/>
            </a:pPr>
            <a:endParaRPr kumimoji="0" lang="en-US" sz="1000" b="0" i="0" u="none" strike="noStrike" kern="1200" cap="none" spc="0" normalizeH="0" baseline="0" noProof="0">
              <a:ln>
                <a:noFill/>
              </a:ln>
              <a:solidFill>
                <a:prstClr val="black"/>
              </a:solidFill>
              <a:effectLst/>
              <a:uLnTx/>
              <a:uFillTx/>
              <a:latin typeface="Segoe UI"/>
              <a:ea typeface="+mn-ea"/>
              <a:cs typeface="+mn-cs"/>
            </a:endParaRPr>
          </a:p>
          <a:p>
            <a:pPr marL="0" marR="0" lvl="0" indent="0" algn="l" defTabSz="914423" rtl="0" eaLnBrk="1" fontAlgn="auto" latinLnBrk="0" hangingPunct="1">
              <a:lnSpc>
                <a:spcPct val="100000"/>
              </a:lnSpc>
              <a:spcBef>
                <a:spcPts val="1000"/>
              </a:spcBef>
              <a:spcAft>
                <a:spcPts val="0"/>
              </a:spcAft>
              <a:buClrTx/>
              <a:buSzTx/>
              <a:buFont typeface="Arial" panose="020B0604020202020204" pitchFamily="34" charset="0"/>
              <a:buNone/>
              <a:tabLst/>
              <a:defRPr/>
            </a:pPr>
            <a:endParaRPr lang="en-US" sz="1000">
              <a:solidFill>
                <a:prstClr val="black"/>
              </a:solidFill>
              <a:latin typeface="Segoe UI"/>
            </a:endParaRPr>
          </a:p>
          <a:p>
            <a:pPr marL="0" marR="0" lvl="0" indent="0" algn="l" defTabSz="914423" rtl="0" eaLnBrk="1" fontAlgn="auto" latinLnBrk="0" hangingPunct="1">
              <a:lnSpc>
                <a:spcPct val="100000"/>
              </a:lnSpc>
              <a:spcBef>
                <a:spcPts val="1000"/>
              </a:spcBef>
              <a:spcAft>
                <a:spcPts val="0"/>
              </a:spcAft>
              <a:buClrTx/>
              <a:buSzTx/>
              <a:buFont typeface="Arial" panose="020B0604020202020204" pitchFamily="34" charset="0"/>
              <a:buNone/>
              <a:tabLst/>
              <a:defRPr/>
            </a:pPr>
            <a:endParaRPr kumimoji="0" lang="en-US" sz="1000" b="0" i="0" u="none" strike="noStrike" kern="1200" cap="none" spc="0" normalizeH="0" baseline="0" noProof="0">
              <a:ln>
                <a:noFill/>
              </a:ln>
              <a:solidFill>
                <a:prstClr val="black"/>
              </a:solidFill>
              <a:effectLst/>
              <a:uLnTx/>
              <a:uFillTx/>
              <a:latin typeface="Segoe UI"/>
              <a:ea typeface="+mn-ea"/>
              <a:cs typeface="+mn-cs"/>
            </a:endParaRPr>
          </a:p>
          <a:p>
            <a:pPr marL="0" marR="0" lvl="0" indent="0" algn="l" defTabSz="914423" rtl="0" eaLnBrk="1" fontAlgn="auto" latinLnBrk="0" hangingPunct="1">
              <a:lnSpc>
                <a:spcPct val="100000"/>
              </a:lnSpc>
              <a:spcBef>
                <a:spcPts val="1000"/>
              </a:spcBef>
              <a:spcAft>
                <a:spcPts val="0"/>
              </a:spcAft>
              <a:buClrTx/>
              <a:buSzTx/>
              <a:buFont typeface="Arial" panose="020B0604020202020204" pitchFamily="34" charset="0"/>
              <a:buNone/>
              <a:tabLst/>
              <a:defRPr/>
            </a:pPr>
            <a:endParaRPr lang="en-US" sz="1000" noProof="0">
              <a:solidFill>
                <a:prstClr val="black"/>
              </a:solidFill>
              <a:latin typeface="Segoe UI"/>
            </a:endParaRPr>
          </a:p>
          <a:p>
            <a:pPr marL="0" marR="0" lvl="0" indent="0" algn="l" defTabSz="914423" rtl="0" eaLnBrk="1" fontAlgn="auto" latinLnBrk="0" hangingPunct="1">
              <a:lnSpc>
                <a:spcPct val="100000"/>
              </a:lnSpc>
              <a:spcBef>
                <a:spcPts val="1000"/>
              </a:spcBef>
              <a:spcAft>
                <a:spcPts val="0"/>
              </a:spcAft>
              <a:buClrTx/>
              <a:buSzTx/>
              <a:buFont typeface="Arial" panose="020B0604020202020204" pitchFamily="34" charset="0"/>
              <a:buNone/>
              <a:tabLst/>
              <a:defRPr/>
            </a:pPr>
            <a:endParaRPr kumimoji="0" lang="en-US" sz="1000" b="0" i="0" u="none" strike="noStrike" kern="1200" cap="none" spc="0" normalizeH="0" baseline="0" noProof="0">
              <a:ln>
                <a:noFill/>
              </a:ln>
              <a:solidFill>
                <a:prstClr val="black"/>
              </a:solidFill>
              <a:effectLst/>
              <a:uLnTx/>
              <a:uFillTx/>
              <a:latin typeface="Segoe UI"/>
              <a:ea typeface="+mn-ea"/>
              <a:cs typeface="+mn-cs"/>
            </a:endParaRPr>
          </a:p>
          <a:p>
            <a:pPr marL="0" marR="0" lvl="0" indent="0" algn="l" defTabSz="914423" rtl="0" eaLnBrk="1" fontAlgn="auto" latinLnBrk="0" hangingPunct="1">
              <a:lnSpc>
                <a:spcPct val="100000"/>
              </a:lnSpc>
              <a:spcBef>
                <a:spcPts val="1000"/>
              </a:spcBef>
              <a:spcAft>
                <a:spcPts val="0"/>
              </a:spcAft>
              <a:buClrTx/>
              <a:buSzTx/>
              <a:buFont typeface="Arial" panose="020B0604020202020204" pitchFamily="34" charset="0"/>
              <a:buNone/>
              <a:tabLst/>
              <a:defRPr/>
            </a:pPr>
            <a:endParaRPr kumimoji="0" lang="en-US" sz="1000" b="0" i="0" u="none" strike="noStrike" kern="1200" cap="none" spc="0" normalizeH="0" baseline="0" noProof="0">
              <a:ln>
                <a:noFill/>
              </a:ln>
              <a:solidFill>
                <a:prstClr val="black"/>
              </a:solidFill>
              <a:effectLst/>
              <a:uLnTx/>
              <a:uFillTx/>
              <a:latin typeface="Segoe UI"/>
              <a:ea typeface="+mn-ea"/>
              <a:cs typeface="+mn-cs"/>
            </a:endParaRPr>
          </a:p>
          <a:p>
            <a:pPr marL="0" marR="0" lvl="0" indent="0" algn="l" defTabSz="914423" rtl="0" eaLnBrk="1" fontAlgn="auto" latinLnBrk="0" hangingPunct="1">
              <a:lnSpc>
                <a:spcPct val="100000"/>
              </a:lnSpc>
              <a:spcBef>
                <a:spcPts val="1000"/>
              </a:spcBef>
              <a:spcAft>
                <a:spcPts val="0"/>
              </a:spcAft>
              <a:buClrTx/>
              <a:buSzTx/>
              <a:buFont typeface="Arial" panose="020B0604020202020204" pitchFamily="34" charset="0"/>
              <a:buNone/>
              <a:tabLst/>
              <a:defRPr/>
            </a:pPr>
            <a:endParaRPr kumimoji="0" lang="en-US" sz="1000" b="0" i="0" u="none" strike="noStrike" kern="1200" cap="none" spc="0" normalizeH="0" baseline="0" noProof="0">
              <a:ln>
                <a:noFill/>
              </a:ln>
              <a:solidFill>
                <a:prstClr val="black"/>
              </a:solidFill>
              <a:effectLst/>
              <a:uLnTx/>
              <a:uFillTx/>
              <a:latin typeface="Segoe UI"/>
              <a:ea typeface="+mn-ea"/>
              <a:cs typeface="+mn-cs"/>
            </a:endParaRPr>
          </a:p>
          <a:p>
            <a:pPr marL="0" marR="0" lvl="0" indent="0" algn="l" defTabSz="914423" rtl="0" eaLnBrk="1" fontAlgn="auto" latinLnBrk="0" hangingPunct="1">
              <a:lnSpc>
                <a:spcPct val="100000"/>
              </a:lnSpc>
              <a:spcBef>
                <a:spcPts val="1000"/>
              </a:spcBef>
              <a:spcAft>
                <a:spcPts val="0"/>
              </a:spcAft>
              <a:buClrTx/>
              <a:buSzTx/>
              <a:buFont typeface="Arial" panose="020B0604020202020204" pitchFamily="34" charset="0"/>
              <a:buNone/>
              <a:tabLst/>
              <a:defRPr/>
            </a:pPr>
            <a:br>
              <a:rPr kumimoji="0" lang="en-US" sz="1000" b="0" i="0" u="none" strike="noStrike" kern="1200" cap="none" spc="0" normalizeH="0" baseline="0" noProof="0">
                <a:ln>
                  <a:noFill/>
                </a:ln>
                <a:solidFill>
                  <a:prstClr val="black"/>
                </a:solidFill>
                <a:effectLst/>
                <a:uLnTx/>
                <a:uFillTx/>
                <a:latin typeface="Segoe UI"/>
                <a:ea typeface="+mn-ea"/>
                <a:cs typeface="+mn-cs"/>
              </a:rPr>
            </a:br>
            <a:r>
              <a:rPr kumimoji="0" lang="en-US" sz="1000" b="0" i="0" u="none" strike="noStrike" kern="1200" cap="none" spc="0" normalizeH="0" baseline="0" noProof="0">
                <a:ln>
                  <a:noFill/>
                </a:ln>
                <a:solidFill>
                  <a:prstClr val="black"/>
                </a:solidFill>
                <a:effectLst/>
                <a:uLnTx/>
                <a:uFillTx/>
                <a:latin typeface="Segoe UI"/>
                <a:ea typeface="+mn-ea"/>
                <a:cs typeface="+mn-cs"/>
              </a:rPr>
              <a:t>The complementarity with the SHGF means BFCHA is a ‘taker</a:t>
            </a:r>
            <a:r>
              <a:rPr lang="en-US" sz="1000">
                <a:solidFill>
                  <a:prstClr val="black"/>
                </a:solidFill>
                <a:latin typeface="Segoe UI"/>
              </a:rPr>
              <a:t>’</a:t>
            </a:r>
            <a:r>
              <a:rPr kumimoji="0" lang="en-US" sz="1000" b="0" i="0" u="none" strike="noStrike" kern="1200" cap="none" spc="0" normalizeH="0" baseline="0" noProof="0">
                <a:ln>
                  <a:noFill/>
                </a:ln>
                <a:solidFill>
                  <a:prstClr val="black"/>
                </a:solidFill>
                <a:effectLst/>
                <a:uLnTx/>
                <a:uFillTx/>
                <a:latin typeface="Segoe UI"/>
                <a:ea typeface="+mn-ea"/>
                <a:cs typeface="+mn-cs"/>
              </a:rPr>
              <a:t> of Homes </a:t>
            </a:r>
          </a:p>
          <a:p>
            <a:pPr marL="0" marR="0" lvl="0" indent="0" algn="l" defTabSz="914423" rtl="0" eaLnBrk="1" fontAlgn="auto" latinLnBrk="0" hangingPunct="1">
              <a:lnSpc>
                <a:spcPct val="100000"/>
              </a:lnSpc>
              <a:spcBef>
                <a:spcPts val="1000"/>
              </a:spcBef>
              <a:spcAft>
                <a:spcPts val="0"/>
              </a:spcAft>
              <a:buClrTx/>
              <a:buSzTx/>
              <a:buFont typeface="Arial" panose="020B0604020202020204" pitchFamily="34" charset="0"/>
              <a:buNone/>
              <a:tabLst/>
              <a:defRPr/>
            </a:pPr>
            <a:r>
              <a:rPr kumimoji="0" lang="en-US" sz="1000" b="0" i="0" u="none" strike="noStrike" kern="1200" cap="none" spc="0" normalizeH="0" baseline="0" noProof="0">
                <a:ln>
                  <a:noFill/>
                </a:ln>
                <a:solidFill>
                  <a:prstClr val="black"/>
                </a:solidFill>
                <a:effectLst/>
                <a:uLnTx/>
                <a:uFillTx/>
                <a:latin typeface="Segoe UI"/>
                <a:ea typeface="+mn-ea"/>
                <a:cs typeface="+mn-cs"/>
              </a:rPr>
              <a:t>Victoria’s priorities where financing is required for this substantial funding program. The BFCHA initiative is not limited to providing financing for SHGF-funded projects to support the development of social housing in Victoria.</a:t>
            </a:r>
          </a:p>
        </p:txBody>
      </p:sp>
      <p:graphicFrame>
        <p:nvGraphicFramePr>
          <p:cNvPr id="2" name="Table 6">
            <a:extLst>
              <a:ext uri="{FF2B5EF4-FFF2-40B4-BE49-F238E27FC236}">
                <a16:creationId xmlns:a16="http://schemas.microsoft.com/office/drawing/2014/main" id="{FC447E27-FDC5-5161-417E-80D4CE1CE230}"/>
              </a:ext>
            </a:extLst>
          </p:cNvPr>
          <p:cNvGraphicFramePr>
            <a:graphicFrameLocks noGrp="1"/>
          </p:cNvGraphicFramePr>
          <p:nvPr>
            <p:extLst>
              <p:ext uri="{D42A27DB-BD31-4B8C-83A1-F6EECF244321}">
                <p14:modId xmlns:p14="http://schemas.microsoft.com/office/powerpoint/2010/main" val="945451936"/>
              </p:ext>
            </p:extLst>
          </p:nvPr>
        </p:nvGraphicFramePr>
        <p:xfrm>
          <a:off x="5268552" y="2386283"/>
          <a:ext cx="4148433" cy="2613851"/>
        </p:xfrm>
        <a:graphic>
          <a:graphicData uri="http://schemas.openxmlformats.org/drawingml/2006/table">
            <a:tbl>
              <a:tblPr firstRow="1" bandRow="1">
                <a:tableStyleId>{69012ECD-51FC-41F1-AA8D-1B2483CD663E}</a:tableStyleId>
              </a:tblPr>
              <a:tblGrid>
                <a:gridCol w="1382811">
                  <a:extLst>
                    <a:ext uri="{9D8B030D-6E8A-4147-A177-3AD203B41FA5}">
                      <a16:colId xmlns:a16="http://schemas.microsoft.com/office/drawing/2014/main" val="2310222783"/>
                    </a:ext>
                  </a:extLst>
                </a:gridCol>
                <a:gridCol w="1382811">
                  <a:extLst>
                    <a:ext uri="{9D8B030D-6E8A-4147-A177-3AD203B41FA5}">
                      <a16:colId xmlns:a16="http://schemas.microsoft.com/office/drawing/2014/main" val="1812073569"/>
                    </a:ext>
                  </a:extLst>
                </a:gridCol>
                <a:gridCol w="1382811">
                  <a:extLst>
                    <a:ext uri="{9D8B030D-6E8A-4147-A177-3AD203B41FA5}">
                      <a16:colId xmlns:a16="http://schemas.microsoft.com/office/drawing/2014/main" val="965744051"/>
                    </a:ext>
                  </a:extLst>
                </a:gridCol>
              </a:tblGrid>
              <a:tr h="228946">
                <a:tc>
                  <a:txBody>
                    <a:bodyPr/>
                    <a:lstStyle/>
                    <a:p>
                      <a:pPr algn="ctr"/>
                      <a:r>
                        <a:rPr lang="en-AU" sz="1100">
                          <a:solidFill>
                            <a:schemeClr val="tx1"/>
                          </a:solidFill>
                        </a:rPr>
                        <a:t>Phase 1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lang="en-AU" sz="1100">
                          <a:solidFill>
                            <a:schemeClr val="tx1"/>
                          </a:solidFill>
                        </a:rPr>
                        <a:t>Phase 2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a:r>
                        <a:rPr lang="en-AU" sz="1100">
                          <a:solidFill>
                            <a:schemeClr val="tx1"/>
                          </a:solidFill>
                        </a:rPr>
                        <a:t>Phase 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379281949"/>
                  </a:ext>
                </a:extLst>
              </a:tr>
              <a:tr h="651384">
                <a:tc>
                  <a:txBody>
                    <a:bodyPr/>
                    <a:lstStyle/>
                    <a:p>
                      <a:pPr marL="171450" lvl="0" indent="-171450">
                        <a:lnSpc>
                          <a:spcPct val="115000"/>
                        </a:lnSpc>
                        <a:buFont typeface="Arial" panose="020B0604020202020204" pitchFamily="34" charset="0"/>
                        <a:buChar char="•"/>
                      </a:pPr>
                      <a:r>
                        <a:rPr lang="en-NZ" sz="1000">
                          <a:effectLst/>
                          <a:latin typeface="Segoe UI" panose="020B0502040204020203" pitchFamily="34" charset="0"/>
                          <a:ea typeface="Segoe UI" panose="020B0502040204020203" pitchFamily="34" charset="0"/>
                          <a:cs typeface="Times New Roman" panose="02020603050405020304" pitchFamily="18" charset="0"/>
                        </a:rPr>
                        <a:t>Build and Operate Program Round 1</a:t>
                      </a:r>
                      <a:endParaRPr lang="en-AU" sz="1000">
                        <a:effectLst/>
                        <a:latin typeface="Segoe UI" panose="020B0502040204020203" pitchFamily="34" charset="0"/>
                        <a:ea typeface="Segoe UI" panose="020B0502040204020203" pitchFamily="34" charset="0"/>
                        <a:cs typeface="Times New Roman" panose="02020603050405020304" pitchFamily="18" charset="0"/>
                      </a:endParaRPr>
                    </a:p>
                    <a:p>
                      <a:pPr marL="171450" lvl="0" indent="-171450">
                        <a:lnSpc>
                          <a:spcPct val="115000"/>
                        </a:lnSpc>
                        <a:buFont typeface="Arial" panose="020B0604020202020204" pitchFamily="34" charset="0"/>
                        <a:buChar char="•"/>
                      </a:pPr>
                      <a:r>
                        <a:rPr lang="en-NZ" sz="1000">
                          <a:effectLst/>
                          <a:latin typeface="Segoe UI" panose="020B0502040204020203" pitchFamily="34" charset="0"/>
                          <a:ea typeface="Segoe UI" panose="020B0502040204020203" pitchFamily="34" charset="0"/>
                          <a:cs typeface="Times New Roman" panose="02020603050405020304" pitchFamily="18" charset="0"/>
                        </a:rPr>
                        <a:t>Public Housing Renewal Program</a:t>
                      </a:r>
                      <a:endParaRPr lang="en-AU" sz="1000">
                        <a:effectLst/>
                        <a:latin typeface="Segoe UI" panose="020B0502040204020203" pitchFamily="34" charset="0"/>
                        <a:ea typeface="Segoe UI" panose="020B0502040204020203" pitchFamily="34" charset="0"/>
                        <a:cs typeface="Times New Roman" panose="02020603050405020304" pitchFamily="18" charset="0"/>
                      </a:endParaRPr>
                    </a:p>
                    <a:p>
                      <a:pPr marL="285750" indent="-285750">
                        <a:buFont typeface="Arial" panose="020B0604020202020204" pitchFamily="34" charset="0"/>
                        <a:buChar char="•"/>
                      </a:pPr>
                      <a:endParaRPr lang="en-AU" sz="180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171450" marR="0" lvl="0" indent="-171450" algn="l" defTabSz="914423"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NZ" sz="1000">
                          <a:effectLst/>
                          <a:latin typeface="Segoe UI" panose="020B0502040204020203" pitchFamily="34" charset="0"/>
                          <a:ea typeface="Segoe UI" panose="020B0502040204020203" pitchFamily="34" charset="0"/>
                          <a:cs typeface="Times New Roman" panose="02020603050405020304" pitchFamily="18" charset="0"/>
                        </a:rPr>
                        <a:t>SHGF Rapid Grants Round</a:t>
                      </a:r>
                      <a:endParaRPr lang="en-AU" sz="1000">
                        <a:effectLst/>
                        <a:latin typeface="Segoe UI" panose="020B0502040204020203" pitchFamily="34" charset="0"/>
                        <a:ea typeface="Segoe UI" panose="020B0502040204020203" pitchFamily="34" charset="0"/>
                        <a:cs typeface="Times New Roman" panose="02020603050405020304" pitchFamily="18" charset="0"/>
                      </a:endParaRPr>
                    </a:p>
                    <a:p>
                      <a:pPr marL="285750" indent="-285750">
                        <a:buFont typeface="Arial" panose="020B0604020202020204" pitchFamily="34" charset="0"/>
                        <a:buChar char="•"/>
                      </a:pPr>
                      <a:endParaRPr lang="en-AU" sz="180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marL="171438" lvl="0" indent="-171450">
                        <a:lnSpc>
                          <a:spcPct val="115000"/>
                        </a:lnSpc>
                        <a:buFont typeface="Arial" panose="020B0604020202020204" pitchFamily="34" charset="0"/>
                        <a:buChar char="•"/>
                      </a:pPr>
                      <a:r>
                        <a:rPr lang="en-NZ" sz="1000">
                          <a:effectLst/>
                          <a:latin typeface="Segoe UI" panose="020B0502040204020203" pitchFamily="34" charset="0"/>
                          <a:ea typeface="Segoe UI" panose="020B0502040204020203" pitchFamily="34" charset="0"/>
                          <a:cs typeface="Times New Roman" panose="02020603050405020304" pitchFamily="18" charset="0"/>
                        </a:rPr>
                        <a:t>SHGF Regional Round </a:t>
                      </a:r>
                    </a:p>
                    <a:p>
                      <a:pPr marL="171438" lvl="0" indent="-171450">
                        <a:lnSpc>
                          <a:spcPct val="115000"/>
                        </a:lnSpc>
                        <a:buFont typeface="Arial" panose="020B0604020202020204" pitchFamily="34" charset="0"/>
                        <a:buChar char="•"/>
                      </a:pPr>
                      <a:r>
                        <a:rPr lang="en-NZ" sz="1000">
                          <a:effectLst/>
                          <a:latin typeface="Segoe UI" panose="020B0502040204020203" pitchFamily="34" charset="0"/>
                          <a:ea typeface="Segoe UI" panose="020B0502040204020203" pitchFamily="34" charset="0"/>
                          <a:cs typeface="Times New Roman" panose="02020603050405020304" pitchFamily="18" charset="0"/>
                        </a:rPr>
                        <a:t>SHGF Homes for Aboriginal Victorians Round</a:t>
                      </a:r>
                      <a:endParaRPr lang="en-AU" sz="1000">
                        <a:effectLst/>
                        <a:latin typeface="Segoe UI" panose="020B0502040204020203" pitchFamily="34" charset="0"/>
                        <a:ea typeface="Segoe UI" panose="020B0502040204020203" pitchFamily="34" charset="0"/>
                        <a:cs typeface="Times New Roman" panose="02020603050405020304" pitchFamily="18" charset="0"/>
                      </a:endParaRPr>
                    </a:p>
                    <a:p>
                      <a:pPr marL="171438" lvl="0" indent="-171450">
                        <a:lnSpc>
                          <a:spcPct val="115000"/>
                        </a:lnSpc>
                        <a:buFont typeface="Arial" panose="020B0604020202020204" pitchFamily="34" charset="0"/>
                        <a:buChar char="•"/>
                      </a:pPr>
                      <a:r>
                        <a:rPr lang="en-NZ" sz="1000">
                          <a:effectLst/>
                          <a:latin typeface="Segoe UI" panose="020B0502040204020203" pitchFamily="34" charset="0"/>
                          <a:ea typeface="Segoe UI" panose="020B0502040204020203" pitchFamily="34" charset="0"/>
                          <a:cs typeface="Times New Roman" panose="02020603050405020304" pitchFamily="18" charset="0"/>
                        </a:rPr>
                        <a:t>SHGF Mental Health Supported Housing Round</a:t>
                      </a:r>
                      <a:endParaRPr lang="en-AU" sz="1000">
                        <a:effectLst/>
                        <a:latin typeface="Segoe UI" panose="020B0502040204020203" pitchFamily="34" charset="0"/>
                        <a:ea typeface="Segoe UI" panose="020B0502040204020203" pitchFamily="34" charset="0"/>
                        <a:cs typeface="Times New Roman" panose="02020603050405020304" pitchFamily="18" charset="0"/>
                      </a:endParaRPr>
                    </a:p>
                    <a:p>
                      <a:pPr marL="171438" lvl="0" indent="-171450">
                        <a:lnSpc>
                          <a:spcPct val="115000"/>
                        </a:lnSpc>
                        <a:buFont typeface="Arial" panose="020B0604020202020204" pitchFamily="34" charset="0"/>
                        <a:buChar char="•"/>
                      </a:pPr>
                      <a:r>
                        <a:rPr lang="en-NZ" sz="1000">
                          <a:effectLst/>
                          <a:latin typeface="Segoe UI" panose="020B0502040204020203" pitchFamily="34" charset="0"/>
                          <a:ea typeface="Segoe UI" panose="020B0502040204020203" pitchFamily="34" charset="0"/>
                          <a:cs typeface="Times New Roman" panose="02020603050405020304" pitchFamily="18" charset="0"/>
                        </a:rPr>
                        <a:t>Build and Operate Program Round 2</a:t>
                      </a:r>
                      <a:endParaRPr lang="en-AU" sz="1000">
                        <a:effectLst/>
                        <a:latin typeface="Segoe UI" panose="020B0502040204020203" pitchFamily="34" charset="0"/>
                        <a:ea typeface="Segoe UI" panose="020B0502040204020203" pitchFamily="34" charset="0"/>
                        <a:cs typeface="Times New Roman" panose="02020603050405020304" pitchFamily="18" charset="0"/>
                      </a:endParaRPr>
                    </a:p>
                    <a:p>
                      <a:pPr marL="171438" lvl="0" indent="-171450">
                        <a:lnSpc>
                          <a:spcPct val="115000"/>
                        </a:lnSpc>
                        <a:spcAft>
                          <a:spcPts val="800"/>
                        </a:spcAft>
                        <a:buFont typeface="Arial" panose="020B0604020202020204" pitchFamily="34" charset="0"/>
                        <a:buChar char="•"/>
                      </a:pPr>
                      <a:r>
                        <a:rPr lang="en-NZ" sz="1000">
                          <a:effectLst/>
                          <a:latin typeface="Segoe UI" panose="020B0502040204020203" pitchFamily="34" charset="0"/>
                          <a:ea typeface="Segoe UI" panose="020B0502040204020203" pitchFamily="34" charset="0"/>
                          <a:cs typeface="Times New Roman" panose="02020603050405020304" pitchFamily="18" charset="0"/>
                        </a:rPr>
                        <a:t>Ground Lease Model 2</a:t>
                      </a:r>
                      <a:br>
                        <a:rPr lang="en-NZ" sz="1000">
                          <a:effectLst/>
                          <a:latin typeface="Segoe UI" panose="020B0502040204020203" pitchFamily="34" charset="0"/>
                          <a:ea typeface="Segoe UI" panose="020B0502040204020203" pitchFamily="34" charset="0"/>
                          <a:cs typeface="Times New Roman" panose="02020603050405020304" pitchFamily="18" charset="0"/>
                        </a:rPr>
                      </a:br>
                      <a:endParaRPr lang="en-AU" sz="1000">
                        <a:effectLst/>
                        <a:latin typeface="Segoe UI" panose="020B0502040204020203" pitchFamily="34" charset="0"/>
                        <a:ea typeface="Segoe UI" panose="020B0502040204020203" pitchFamily="34" charset="0"/>
                        <a:cs typeface="Times New Roman" panose="02020603050405020304"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646397192"/>
                  </a:ext>
                </a:extLst>
              </a:tr>
            </a:tbl>
          </a:graphicData>
        </a:graphic>
      </p:graphicFrame>
      <p:sp>
        <p:nvSpPr>
          <p:cNvPr id="3" name="TextBox 2">
            <a:extLst>
              <a:ext uri="{FF2B5EF4-FFF2-40B4-BE49-F238E27FC236}">
                <a16:creationId xmlns:a16="http://schemas.microsoft.com/office/drawing/2014/main" id="{FECB34B6-0153-FA69-59BC-0DCD56950379}"/>
              </a:ext>
            </a:extLst>
          </p:cNvPr>
          <p:cNvSpPr txBox="1"/>
          <p:nvPr/>
        </p:nvSpPr>
        <p:spPr>
          <a:xfrm>
            <a:off x="5204641" y="2140061"/>
            <a:ext cx="4239638" cy="246221"/>
          </a:xfrm>
          <a:prstGeom prst="rect">
            <a:avLst/>
          </a:prstGeom>
          <a:noFill/>
        </p:spPr>
        <p:txBody>
          <a:bodyPr wrap="square" rtlCol="0">
            <a:spAutoFit/>
          </a:bodyPr>
          <a:lstStyle/>
          <a:p>
            <a:r>
              <a:rPr lang="en-AU" sz="1000" b="1">
                <a:solidFill>
                  <a:schemeClr val="accent2"/>
                </a:solidFill>
              </a:rPr>
              <a:t>Table 2.2: </a:t>
            </a:r>
            <a:r>
              <a:rPr lang="en-US" sz="1000" b="1">
                <a:solidFill>
                  <a:schemeClr val="accent2"/>
                </a:solidFill>
              </a:rPr>
              <a:t>Alignment of BFCHA phases and SHGF funding rounds</a:t>
            </a:r>
          </a:p>
        </p:txBody>
      </p:sp>
    </p:spTree>
    <p:extLst>
      <p:ext uri="{BB962C8B-B14F-4D97-AF65-F5344CB8AC3E}">
        <p14:creationId xmlns:p14="http://schemas.microsoft.com/office/powerpoint/2010/main" val="42804717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ectangle 47">
            <a:extLst>
              <a:ext uri="{FF2B5EF4-FFF2-40B4-BE49-F238E27FC236}">
                <a16:creationId xmlns:a16="http://schemas.microsoft.com/office/drawing/2014/main" id="{56729519-AE3A-192E-4CC0-5B2B0D3A0600}"/>
              </a:ext>
            </a:extLst>
          </p:cNvPr>
          <p:cNvSpPr/>
          <p:nvPr/>
        </p:nvSpPr>
        <p:spPr>
          <a:xfrm>
            <a:off x="557455" y="897467"/>
            <a:ext cx="8818849" cy="5458884"/>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 name="Slide Number Placeholder 3">
            <a:extLst>
              <a:ext uri="{FF2B5EF4-FFF2-40B4-BE49-F238E27FC236}">
                <a16:creationId xmlns:a16="http://schemas.microsoft.com/office/drawing/2014/main" id="{6B3DBB91-89FF-92D0-4422-C549C1DE2AEA}"/>
              </a:ext>
            </a:extLst>
          </p:cNvPr>
          <p:cNvSpPr>
            <a:spLocks noGrp="1"/>
          </p:cNvSpPr>
          <p:nvPr>
            <p:ph type="sldNum" sz="quarter" idx="11"/>
          </p:nvPr>
        </p:nvSpPr>
        <p:spPr/>
        <p:txBody>
          <a:bodyPr/>
          <a:lstStyle/>
          <a:p>
            <a:fld id="{326829A1-67CC-4B5E-AF1E-9267DC8755FD}" type="slidenum">
              <a:rPr lang="en-NZ" smtClean="0"/>
              <a:pPr/>
              <a:t>26</a:t>
            </a:fld>
            <a:endParaRPr lang="en-NZ"/>
          </a:p>
        </p:txBody>
      </p:sp>
      <p:cxnSp>
        <p:nvCxnSpPr>
          <p:cNvPr id="5" name="Straight Arrow Connector 4">
            <a:extLst>
              <a:ext uri="{FF2B5EF4-FFF2-40B4-BE49-F238E27FC236}">
                <a16:creationId xmlns:a16="http://schemas.microsoft.com/office/drawing/2014/main" id="{2256460F-36CA-31DE-E91D-A126121F8417}"/>
              </a:ext>
            </a:extLst>
          </p:cNvPr>
          <p:cNvCxnSpPr>
            <a:cxnSpLocks/>
          </p:cNvCxnSpPr>
          <p:nvPr/>
        </p:nvCxnSpPr>
        <p:spPr>
          <a:xfrm>
            <a:off x="553370" y="3548757"/>
            <a:ext cx="8820000"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61948D4C-BE83-73AD-DD91-E04BC069E348}"/>
              </a:ext>
            </a:extLst>
          </p:cNvPr>
          <p:cNvSpPr txBox="1"/>
          <p:nvPr/>
        </p:nvSpPr>
        <p:spPr>
          <a:xfrm>
            <a:off x="418103" y="3480846"/>
            <a:ext cx="338554" cy="462047"/>
          </a:xfrm>
          <a:prstGeom prst="rect">
            <a:avLst/>
          </a:prstGeom>
          <a:noFill/>
        </p:spPr>
        <p:txBody>
          <a:bodyPr vert="vert270" wrap="square" rtlCol="0">
            <a:spAutoFit/>
          </a:bodyPr>
          <a:lstStyle/>
          <a:p>
            <a:r>
              <a:rPr lang="en-AU" sz="1000"/>
              <a:t>2017</a:t>
            </a:r>
          </a:p>
        </p:txBody>
      </p:sp>
      <p:sp>
        <p:nvSpPr>
          <p:cNvPr id="7" name="TextBox 6">
            <a:extLst>
              <a:ext uri="{FF2B5EF4-FFF2-40B4-BE49-F238E27FC236}">
                <a16:creationId xmlns:a16="http://schemas.microsoft.com/office/drawing/2014/main" id="{D323B296-3F4B-B75C-1687-8040ED2FD439}"/>
              </a:ext>
            </a:extLst>
          </p:cNvPr>
          <p:cNvSpPr txBox="1"/>
          <p:nvPr/>
        </p:nvSpPr>
        <p:spPr>
          <a:xfrm>
            <a:off x="1644093" y="3461408"/>
            <a:ext cx="338554" cy="462047"/>
          </a:xfrm>
          <a:prstGeom prst="rect">
            <a:avLst/>
          </a:prstGeom>
          <a:noFill/>
        </p:spPr>
        <p:txBody>
          <a:bodyPr vert="vert270" wrap="square" rtlCol="0">
            <a:spAutoFit/>
          </a:bodyPr>
          <a:lstStyle/>
          <a:p>
            <a:r>
              <a:rPr lang="en-AU" sz="1000"/>
              <a:t>2018</a:t>
            </a:r>
          </a:p>
        </p:txBody>
      </p:sp>
      <p:sp>
        <p:nvSpPr>
          <p:cNvPr id="8" name="TextBox 7">
            <a:extLst>
              <a:ext uri="{FF2B5EF4-FFF2-40B4-BE49-F238E27FC236}">
                <a16:creationId xmlns:a16="http://schemas.microsoft.com/office/drawing/2014/main" id="{AF5A2FD3-F0AE-CFE0-5C62-B07211115730}"/>
              </a:ext>
            </a:extLst>
          </p:cNvPr>
          <p:cNvSpPr txBox="1"/>
          <p:nvPr/>
        </p:nvSpPr>
        <p:spPr>
          <a:xfrm>
            <a:off x="2913821" y="3461407"/>
            <a:ext cx="338554" cy="462047"/>
          </a:xfrm>
          <a:prstGeom prst="rect">
            <a:avLst/>
          </a:prstGeom>
          <a:noFill/>
        </p:spPr>
        <p:txBody>
          <a:bodyPr vert="vert270" wrap="square" rtlCol="0">
            <a:spAutoFit/>
          </a:bodyPr>
          <a:lstStyle/>
          <a:p>
            <a:r>
              <a:rPr lang="en-AU" sz="1000"/>
              <a:t>2019</a:t>
            </a:r>
          </a:p>
        </p:txBody>
      </p:sp>
      <p:sp>
        <p:nvSpPr>
          <p:cNvPr id="9" name="TextBox 8">
            <a:extLst>
              <a:ext uri="{FF2B5EF4-FFF2-40B4-BE49-F238E27FC236}">
                <a16:creationId xmlns:a16="http://schemas.microsoft.com/office/drawing/2014/main" id="{2777264E-2D1A-0B38-75FD-EEC0FFBBA6BD}"/>
              </a:ext>
            </a:extLst>
          </p:cNvPr>
          <p:cNvSpPr txBox="1"/>
          <p:nvPr/>
        </p:nvSpPr>
        <p:spPr>
          <a:xfrm>
            <a:off x="4184886" y="3480845"/>
            <a:ext cx="338554" cy="462047"/>
          </a:xfrm>
          <a:prstGeom prst="rect">
            <a:avLst/>
          </a:prstGeom>
          <a:noFill/>
        </p:spPr>
        <p:txBody>
          <a:bodyPr vert="vert270" wrap="square" rtlCol="0">
            <a:spAutoFit/>
          </a:bodyPr>
          <a:lstStyle/>
          <a:p>
            <a:r>
              <a:rPr lang="en-AU" sz="1000"/>
              <a:t>2020</a:t>
            </a:r>
          </a:p>
        </p:txBody>
      </p:sp>
      <p:sp>
        <p:nvSpPr>
          <p:cNvPr id="10" name="TextBox 9">
            <a:extLst>
              <a:ext uri="{FF2B5EF4-FFF2-40B4-BE49-F238E27FC236}">
                <a16:creationId xmlns:a16="http://schemas.microsoft.com/office/drawing/2014/main" id="{5F57B9CB-4D62-1FB4-8655-5ECF70329E8C}"/>
              </a:ext>
            </a:extLst>
          </p:cNvPr>
          <p:cNvSpPr txBox="1"/>
          <p:nvPr/>
        </p:nvSpPr>
        <p:spPr>
          <a:xfrm>
            <a:off x="5454614" y="3461406"/>
            <a:ext cx="338554" cy="462047"/>
          </a:xfrm>
          <a:prstGeom prst="rect">
            <a:avLst/>
          </a:prstGeom>
          <a:noFill/>
        </p:spPr>
        <p:txBody>
          <a:bodyPr vert="vert270" wrap="square" rtlCol="0">
            <a:spAutoFit/>
          </a:bodyPr>
          <a:lstStyle/>
          <a:p>
            <a:r>
              <a:rPr lang="en-AU" sz="1000"/>
              <a:t>2021</a:t>
            </a:r>
          </a:p>
        </p:txBody>
      </p:sp>
      <p:sp>
        <p:nvSpPr>
          <p:cNvPr id="11" name="TextBox 10">
            <a:extLst>
              <a:ext uri="{FF2B5EF4-FFF2-40B4-BE49-F238E27FC236}">
                <a16:creationId xmlns:a16="http://schemas.microsoft.com/office/drawing/2014/main" id="{BCC58F5C-D22D-F11E-2320-4442CCC26750}"/>
              </a:ext>
            </a:extLst>
          </p:cNvPr>
          <p:cNvSpPr txBox="1"/>
          <p:nvPr/>
        </p:nvSpPr>
        <p:spPr>
          <a:xfrm>
            <a:off x="6724342" y="3480844"/>
            <a:ext cx="338554" cy="462047"/>
          </a:xfrm>
          <a:prstGeom prst="rect">
            <a:avLst/>
          </a:prstGeom>
          <a:noFill/>
        </p:spPr>
        <p:txBody>
          <a:bodyPr vert="vert270" wrap="square" rtlCol="0">
            <a:spAutoFit/>
          </a:bodyPr>
          <a:lstStyle/>
          <a:p>
            <a:r>
              <a:rPr lang="en-AU" sz="1000"/>
              <a:t>2022</a:t>
            </a:r>
          </a:p>
        </p:txBody>
      </p:sp>
      <p:sp>
        <p:nvSpPr>
          <p:cNvPr id="12" name="TextBox 11">
            <a:extLst>
              <a:ext uri="{FF2B5EF4-FFF2-40B4-BE49-F238E27FC236}">
                <a16:creationId xmlns:a16="http://schemas.microsoft.com/office/drawing/2014/main" id="{5F15D5B2-7204-9564-64B1-1A9BA7BB7FDC}"/>
              </a:ext>
            </a:extLst>
          </p:cNvPr>
          <p:cNvSpPr txBox="1"/>
          <p:nvPr/>
        </p:nvSpPr>
        <p:spPr>
          <a:xfrm>
            <a:off x="7994070" y="3474379"/>
            <a:ext cx="338554" cy="458802"/>
          </a:xfrm>
          <a:prstGeom prst="rect">
            <a:avLst/>
          </a:prstGeom>
          <a:noFill/>
        </p:spPr>
        <p:txBody>
          <a:bodyPr vert="vert270" wrap="square" rtlCol="0">
            <a:spAutoFit/>
          </a:bodyPr>
          <a:lstStyle/>
          <a:p>
            <a:r>
              <a:rPr lang="en-AU" sz="1000"/>
              <a:t>2023</a:t>
            </a:r>
          </a:p>
        </p:txBody>
      </p:sp>
      <p:cxnSp>
        <p:nvCxnSpPr>
          <p:cNvPr id="13" name="Straight Connector 12">
            <a:extLst>
              <a:ext uri="{FF2B5EF4-FFF2-40B4-BE49-F238E27FC236}">
                <a16:creationId xmlns:a16="http://schemas.microsoft.com/office/drawing/2014/main" id="{8E6BC9C0-097B-B25E-C079-FA83F98676E4}"/>
              </a:ext>
            </a:extLst>
          </p:cNvPr>
          <p:cNvCxnSpPr>
            <a:cxnSpLocks/>
          </p:cNvCxnSpPr>
          <p:nvPr/>
        </p:nvCxnSpPr>
        <p:spPr>
          <a:xfrm flipV="1">
            <a:off x="666079" y="2744975"/>
            <a:ext cx="0" cy="798785"/>
          </a:xfrm>
          <a:prstGeom prst="line">
            <a:avLst/>
          </a:prstGeom>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067A922C-27B5-7213-8852-3C2947AF78BB}"/>
              </a:ext>
            </a:extLst>
          </p:cNvPr>
          <p:cNvSpPr txBox="1"/>
          <p:nvPr/>
        </p:nvSpPr>
        <p:spPr>
          <a:xfrm>
            <a:off x="662232" y="1599490"/>
            <a:ext cx="942378" cy="1384995"/>
          </a:xfrm>
          <a:prstGeom prst="rect">
            <a:avLst/>
          </a:prstGeom>
          <a:solidFill>
            <a:schemeClr val="accent3"/>
          </a:solidFill>
        </p:spPr>
        <p:txBody>
          <a:bodyPr wrap="square" rtlCol="0">
            <a:noAutofit/>
          </a:bodyPr>
          <a:lstStyle/>
          <a:p>
            <a:r>
              <a:rPr lang="en-AU" sz="700" b="1"/>
              <a:t>Feb 2017</a:t>
            </a:r>
            <a:r>
              <a:rPr lang="en-AU" sz="700"/>
              <a:t>: Victorian Government’s $2.7 billion </a:t>
            </a:r>
            <a:r>
              <a:rPr lang="en-AU" sz="700" i="1"/>
              <a:t>“Homes for Victorians”</a:t>
            </a:r>
            <a:r>
              <a:rPr lang="en-AU" sz="700"/>
              <a:t> housing strategy which included $1 billion SHGF to build 2,200 new social housing dwellings</a:t>
            </a:r>
          </a:p>
        </p:txBody>
      </p:sp>
      <p:sp>
        <p:nvSpPr>
          <p:cNvPr id="16" name="TextBox 15">
            <a:extLst>
              <a:ext uri="{FF2B5EF4-FFF2-40B4-BE49-F238E27FC236}">
                <a16:creationId xmlns:a16="http://schemas.microsoft.com/office/drawing/2014/main" id="{9F8F4E24-C14B-D225-C18F-FC719E4DF5C8}"/>
              </a:ext>
            </a:extLst>
          </p:cNvPr>
          <p:cNvSpPr txBox="1"/>
          <p:nvPr/>
        </p:nvSpPr>
        <p:spPr>
          <a:xfrm>
            <a:off x="660995" y="4335772"/>
            <a:ext cx="1676251" cy="415498"/>
          </a:xfrm>
          <a:prstGeom prst="rect">
            <a:avLst/>
          </a:prstGeom>
          <a:solidFill>
            <a:schemeClr val="accent3"/>
          </a:solidFill>
        </p:spPr>
        <p:txBody>
          <a:bodyPr wrap="square" rtlCol="0">
            <a:noAutofit/>
          </a:bodyPr>
          <a:lstStyle/>
          <a:p>
            <a:pPr algn="ctr"/>
            <a:r>
              <a:rPr lang="en-AU" sz="700" b="1"/>
              <a:t>Feb 2017 – Jun 2018: </a:t>
            </a:r>
            <a:r>
              <a:rPr lang="en-AU" sz="700"/>
              <a:t>Development of initiative with assistance from PwC</a:t>
            </a:r>
          </a:p>
        </p:txBody>
      </p:sp>
      <p:cxnSp>
        <p:nvCxnSpPr>
          <p:cNvPr id="17" name="Straight Connector 16">
            <a:extLst>
              <a:ext uri="{FF2B5EF4-FFF2-40B4-BE49-F238E27FC236}">
                <a16:creationId xmlns:a16="http://schemas.microsoft.com/office/drawing/2014/main" id="{E5D320D2-7CFC-A0B7-1B00-E8C1D1DFC2E6}"/>
              </a:ext>
            </a:extLst>
          </p:cNvPr>
          <p:cNvCxnSpPr>
            <a:cxnSpLocks/>
          </p:cNvCxnSpPr>
          <p:nvPr/>
        </p:nvCxnSpPr>
        <p:spPr>
          <a:xfrm>
            <a:off x="2759173" y="3548757"/>
            <a:ext cx="0" cy="1213940"/>
          </a:xfrm>
          <a:prstGeom prst="line">
            <a:avLst/>
          </a:prstGeom>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702F3683-3FAF-1833-32F5-A6A6C08A13C9}"/>
              </a:ext>
            </a:extLst>
          </p:cNvPr>
          <p:cNvSpPr txBox="1"/>
          <p:nvPr/>
        </p:nvSpPr>
        <p:spPr>
          <a:xfrm>
            <a:off x="2384618" y="4339503"/>
            <a:ext cx="756000" cy="1169544"/>
          </a:xfrm>
          <a:prstGeom prst="rect">
            <a:avLst/>
          </a:prstGeom>
          <a:solidFill>
            <a:schemeClr val="accent3"/>
          </a:solidFill>
        </p:spPr>
        <p:txBody>
          <a:bodyPr wrap="square" rtlCol="0">
            <a:noAutofit/>
          </a:bodyPr>
          <a:lstStyle/>
          <a:p>
            <a:pPr algn="ctr"/>
            <a:r>
              <a:rPr lang="en-AU" sz="700" b="1"/>
              <a:t>Aug 2018: </a:t>
            </a:r>
            <a:r>
              <a:rPr lang="en-AU" sz="700"/>
              <a:t>Launch of the $1.1 billion </a:t>
            </a:r>
            <a:r>
              <a:rPr lang="en-AU" sz="700" i="1"/>
              <a:t>BFCHA initiative </a:t>
            </a:r>
            <a:r>
              <a:rPr lang="en-AU" sz="700"/>
              <a:t>and the $1 billion </a:t>
            </a:r>
            <a:r>
              <a:rPr lang="en-AU" sz="700" i="1"/>
              <a:t>SHGF Grants</a:t>
            </a:r>
            <a:r>
              <a:rPr lang="en-AU" sz="700"/>
              <a:t> Program</a:t>
            </a:r>
          </a:p>
        </p:txBody>
      </p:sp>
      <p:cxnSp>
        <p:nvCxnSpPr>
          <p:cNvPr id="19" name="Straight Connector 18">
            <a:extLst>
              <a:ext uri="{FF2B5EF4-FFF2-40B4-BE49-F238E27FC236}">
                <a16:creationId xmlns:a16="http://schemas.microsoft.com/office/drawing/2014/main" id="{9C15C1C4-07F8-772B-B8AA-476E51AE1AE4}"/>
              </a:ext>
            </a:extLst>
          </p:cNvPr>
          <p:cNvCxnSpPr>
            <a:cxnSpLocks/>
          </p:cNvCxnSpPr>
          <p:nvPr/>
        </p:nvCxnSpPr>
        <p:spPr>
          <a:xfrm flipV="1">
            <a:off x="5371218" y="2907678"/>
            <a:ext cx="0" cy="646810"/>
          </a:xfrm>
          <a:prstGeom prst="line">
            <a:avLst/>
          </a:prstGeom>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6A1DA7A2-20F1-0F65-0949-95CF25ECE8C2}"/>
              </a:ext>
            </a:extLst>
          </p:cNvPr>
          <p:cNvSpPr txBox="1"/>
          <p:nvPr/>
        </p:nvSpPr>
        <p:spPr>
          <a:xfrm>
            <a:off x="4551481" y="1599490"/>
            <a:ext cx="1138679" cy="1384995"/>
          </a:xfrm>
          <a:prstGeom prst="rect">
            <a:avLst/>
          </a:prstGeom>
          <a:solidFill>
            <a:schemeClr val="accent5">
              <a:lumMod val="40000"/>
              <a:lumOff val="60000"/>
            </a:schemeClr>
          </a:solidFill>
        </p:spPr>
        <p:txBody>
          <a:bodyPr wrap="square" rtlCol="0">
            <a:noAutofit/>
          </a:bodyPr>
          <a:lstStyle/>
          <a:p>
            <a:pPr algn="ctr"/>
            <a:r>
              <a:rPr lang="en-AU" sz="700" b="1"/>
              <a:t>Nov 2020</a:t>
            </a:r>
            <a:r>
              <a:rPr lang="en-AU" sz="700"/>
              <a:t>: Victorian Government’s $5.3 billion </a:t>
            </a:r>
            <a:r>
              <a:rPr lang="en-AU" sz="700" i="1"/>
              <a:t>“Big Housing Build”</a:t>
            </a:r>
            <a:r>
              <a:rPr lang="en-AU" sz="700"/>
              <a:t> which included $1.38 billion to develop 4,200 new social housing unit for the </a:t>
            </a:r>
            <a:r>
              <a:rPr lang="en-AU" sz="700" i="1"/>
              <a:t>SHGF (Rapid) Grants</a:t>
            </a:r>
            <a:r>
              <a:rPr lang="en-AU" sz="700"/>
              <a:t> Program </a:t>
            </a:r>
          </a:p>
        </p:txBody>
      </p:sp>
      <p:cxnSp>
        <p:nvCxnSpPr>
          <p:cNvPr id="21" name="Straight Connector 20">
            <a:extLst>
              <a:ext uri="{FF2B5EF4-FFF2-40B4-BE49-F238E27FC236}">
                <a16:creationId xmlns:a16="http://schemas.microsoft.com/office/drawing/2014/main" id="{634C955F-4BA2-AEAE-26CF-4AC65DE66817}"/>
              </a:ext>
            </a:extLst>
          </p:cNvPr>
          <p:cNvCxnSpPr/>
          <p:nvPr/>
        </p:nvCxnSpPr>
        <p:spPr>
          <a:xfrm>
            <a:off x="5473311" y="3567032"/>
            <a:ext cx="0" cy="836762"/>
          </a:xfrm>
          <a:prstGeom prst="line">
            <a:avLst/>
          </a:prstGeom>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C928EB25-9B07-84D1-EB99-F771B474B891}"/>
              </a:ext>
            </a:extLst>
          </p:cNvPr>
          <p:cNvSpPr txBox="1"/>
          <p:nvPr/>
        </p:nvSpPr>
        <p:spPr>
          <a:xfrm>
            <a:off x="4934159" y="4339503"/>
            <a:ext cx="756000" cy="1169549"/>
          </a:xfrm>
          <a:prstGeom prst="rect">
            <a:avLst/>
          </a:prstGeom>
          <a:solidFill>
            <a:schemeClr val="accent5">
              <a:lumMod val="40000"/>
              <a:lumOff val="60000"/>
            </a:schemeClr>
          </a:solidFill>
        </p:spPr>
        <p:txBody>
          <a:bodyPr wrap="square" rtlCol="0">
            <a:noAutofit/>
          </a:bodyPr>
          <a:lstStyle/>
          <a:p>
            <a:pPr algn="ctr"/>
            <a:r>
              <a:rPr lang="en-AU" sz="700" b="1"/>
              <a:t>Dec 2020</a:t>
            </a:r>
            <a:r>
              <a:rPr lang="en-AU" sz="700"/>
              <a:t>: Release of the </a:t>
            </a:r>
            <a:r>
              <a:rPr lang="en-AU" sz="700" i="1"/>
              <a:t>SHGF Rapid Grants</a:t>
            </a:r>
            <a:r>
              <a:rPr lang="en-AU" sz="700"/>
              <a:t> Round</a:t>
            </a:r>
          </a:p>
        </p:txBody>
      </p:sp>
      <p:cxnSp>
        <p:nvCxnSpPr>
          <p:cNvPr id="23" name="Straight Connector 22">
            <a:extLst>
              <a:ext uri="{FF2B5EF4-FFF2-40B4-BE49-F238E27FC236}">
                <a16:creationId xmlns:a16="http://schemas.microsoft.com/office/drawing/2014/main" id="{7098C5EF-16EB-9CB8-0DFE-DDF3FB3D81E5}"/>
              </a:ext>
            </a:extLst>
          </p:cNvPr>
          <p:cNvCxnSpPr>
            <a:cxnSpLocks/>
          </p:cNvCxnSpPr>
          <p:nvPr/>
        </p:nvCxnSpPr>
        <p:spPr>
          <a:xfrm flipV="1">
            <a:off x="5781112" y="1467582"/>
            <a:ext cx="0" cy="2076177"/>
          </a:xfrm>
          <a:prstGeom prst="line">
            <a:avLst/>
          </a:prstGeom>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306EC134-607D-EA6B-5419-0D9CD03BDCA3}"/>
              </a:ext>
            </a:extLst>
          </p:cNvPr>
          <p:cNvSpPr txBox="1"/>
          <p:nvPr/>
        </p:nvSpPr>
        <p:spPr>
          <a:xfrm>
            <a:off x="4523439" y="977811"/>
            <a:ext cx="2011971" cy="495918"/>
          </a:xfrm>
          <a:prstGeom prst="rect">
            <a:avLst/>
          </a:prstGeom>
          <a:solidFill>
            <a:schemeClr val="accent5">
              <a:lumMod val="40000"/>
              <a:lumOff val="60000"/>
            </a:schemeClr>
          </a:solidFill>
        </p:spPr>
        <p:txBody>
          <a:bodyPr wrap="square" rtlCol="0">
            <a:noAutofit/>
          </a:bodyPr>
          <a:lstStyle/>
          <a:p>
            <a:pPr algn="ctr"/>
            <a:r>
              <a:rPr lang="en-AU" sz="700" b="1"/>
              <a:t>Jan 2021</a:t>
            </a:r>
            <a:r>
              <a:rPr lang="en-AU" sz="700"/>
              <a:t>: Invitation to Apply for Phase 2 of the </a:t>
            </a:r>
            <a:r>
              <a:rPr lang="en-AU" sz="700" i="1"/>
              <a:t>BFCHA initiative </a:t>
            </a:r>
          </a:p>
        </p:txBody>
      </p:sp>
      <p:cxnSp>
        <p:nvCxnSpPr>
          <p:cNvPr id="25" name="Straight Connector 24">
            <a:extLst>
              <a:ext uri="{FF2B5EF4-FFF2-40B4-BE49-F238E27FC236}">
                <a16:creationId xmlns:a16="http://schemas.microsoft.com/office/drawing/2014/main" id="{932DCAFA-19E4-62F4-8B95-96F3B9B20D51}"/>
              </a:ext>
            </a:extLst>
          </p:cNvPr>
          <p:cNvCxnSpPr/>
          <p:nvPr/>
        </p:nvCxnSpPr>
        <p:spPr>
          <a:xfrm>
            <a:off x="6404486" y="3538272"/>
            <a:ext cx="0" cy="836762"/>
          </a:xfrm>
          <a:prstGeom prst="line">
            <a:avLst/>
          </a:prstGeom>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981342C7-43EF-53F3-3678-B9331A3CFCE8}"/>
              </a:ext>
            </a:extLst>
          </p:cNvPr>
          <p:cNvSpPr txBox="1"/>
          <p:nvPr/>
        </p:nvSpPr>
        <p:spPr>
          <a:xfrm>
            <a:off x="5794707" y="4339504"/>
            <a:ext cx="756000" cy="1169551"/>
          </a:xfrm>
          <a:prstGeom prst="rect">
            <a:avLst/>
          </a:prstGeom>
          <a:solidFill>
            <a:schemeClr val="accent5">
              <a:lumMod val="40000"/>
              <a:lumOff val="60000"/>
            </a:schemeClr>
          </a:solidFill>
        </p:spPr>
        <p:txBody>
          <a:bodyPr wrap="square" rtlCol="0">
            <a:spAutoFit/>
          </a:bodyPr>
          <a:lstStyle/>
          <a:p>
            <a:pPr algn="ctr"/>
            <a:r>
              <a:rPr lang="en-AU" sz="700" b="1"/>
              <a:t>Sept 2021</a:t>
            </a:r>
            <a:r>
              <a:rPr lang="en-AU" sz="700"/>
              <a:t>: Release outcomes of SHGF Rapid Grants Round – 89 projects; 2,350 new dwelling; worth over $1 billion</a:t>
            </a:r>
          </a:p>
        </p:txBody>
      </p:sp>
      <p:cxnSp>
        <p:nvCxnSpPr>
          <p:cNvPr id="27" name="Straight Connector 26">
            <a:extLst>
              <a:ext uri="{FF2B5EF4-FFF2-40B4-BE49-F238E27FC236}">
                <a16:creationId xmlns:a16="http://schemas.microsoft.com/office/drawing/2014/main" id="{F3FB4851-9419-BEDF-4288-CD1152E1BCEB}"/>
              </a:ext>
            </a:extLst>
          </p:cNvPr>
          <p:cNvCxnSpPr/>
          <p:nvPr/>
        </p:nvCxnSpPr>
        <p:spPr>
          <a:xfrm flipV="1">
            <a:off x="6545822" y="2760553"/>
            <a:ext cx="0" cy="776378"/>
          </a:xfrm>
          <a:prstGeom prst="line">
            <a:avLst/>
          </a:prstGeom>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DAF6551B-B6FD-2FC2-B5E8-EAC166B41669}"/>
              </a:ext>
            </a:extLst>
          </p:cNvPr>
          <p:cNvSpPr txBox="1"/>
          <p:nvPr/>
        </p:nvSpPr>
        <p:spPr>
          <a:xfrm>
            <a:off x="6038021" y="1599490"/>
            <a:ext cx="1013534" cy="1381296"/>
          </a:xfrm>
          <a:prstGeom prst="rect">
            <a:avLst/>
          </a:prstGeom>
          <a:solidFill>
            <a:schemeClr val="accent6">
              <a:lumMod val="20000"/>
              <a:lumOff val="80000"/>
            </a:schemeClr>
          </a:solidFill>
        </p:spPr>
        <p:txBody>
          <a:bodyPr wrap="square" rtlCol="0">
            <a:noAutofit/>
          </a:bodyPr>
          <a:lstStyle/>
          <a:p>
            <a:pPr algn="ctr"/>
            <a:r>
              <a:rPr lang="en-AU" sz="700" b="1"/>
              <a:t>Oct 2021</a:t>
            </a:r>
            <a:r>
              <a:rPr lang="en-AU" sz="700"/>
              <a:t>: Release of the </a:t>
            </a:r>
            <a:r>
              <a:rPr lang="en-AU" sz="700" i="1"/>
              <a:t>SHGF Program Regional </a:t>
            </a:r>
            <a:r>
              <a:rPr lang="en-AU" sz="700"/>
              <a:t>Round (1/3) and continuation of other programs</a:t>
            </a:r>
          </a:p>
        </p:txBody>
      </p:sp>
      <p:cxnSp>
        <p:nvCxnSpPr>
          <p:cNvPr id="29" name="Straight Connector 28">
            <a:extLst>
              <a:ext uri="{FF2B5EF4-FFF2-40B4-BE49-F238E27FC236}">
                <a16:creationId xmlns:a16="http://schemas.microsoft.com/office/drawing/2014/main" id="{70487D4E-67BE-92DF-4303-E33FA79486F5}"/>
              </a:ext>
            </a:extLst>
          </p:cNvPr>
          <p:cNvCxnSpPr>
            <a:cxnSpLocks/>
          </p:cNvCxnSpPr>
          <p:nvPr/>
        </p:nvCxnSpPr>
        <p:spPr>
          <a:xfrm>
            <a:off x="6717784" y="3554488"/>
            <a:ext cx="6557" cy="2368417"/>
          </a:xfrm>
          <a:prstGeom prst="line">
            <a:avLst/>
          </a:prstGeom>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106EDF77-7105-8CC9-038F-84BEFCAE28A4}"/>
              </a:ext>
            </a:extLst>
          </p:cNvPr>
          <p:cNvSpPr txBox="1"/>
          <p:nvPr/>
        </p:nvSpPr>
        <p:spPr>
          <a:xfrm>
            <a:off x="5793167" y="5615133"/>
            <a:ext cx="1618087" cy="606291"/>
          </a:xfrm>
          <a:prstGeom prst="rect">
            <a:avLst/>
          </a:prstGeom>
          <a:solidFill>
            <a:schemeClr val="accent6">
              <a:lumMod val="20000"/>
              <a:lumOff val="80000"/>
            </a:schemeClr>
          </a:solidFill>
        </p:spPr>
        <p:txBody>
          <a:bodyPr wrap="square" rtlCol="0">
            <a:noAutofit/>
          </a:bodyPr>
          <a:lstStyle/>
          <a:p>
            <a:pPr algn="ctr"/>
            <a:r>
              <a:rPr lang="en-AU" sz="700" b="1"/>
              <a:t>Nov 2021</a:t>
            </a:r>
            <a:r>
              <a:rPr lang="en-AU" sz="700"/>
              <a:t>: Invitation to Apply for Phase 3 of the </a:t>
            </a:r>
            <a:r>
              <a:rPr lang="en-AU" sz="700" i="1"/>
              <a:t>BFCHA initiative Regional</a:t>
            </a:r>
            <a:r>
              <a:rPr lang="en-AU" sz="700"/>
              <a:t> Round (1/3)</a:t>
            </a:r>
          </a:p>
        </p:txBody>
      </p:sp>
      <p:cxnSp>
        <p:nvCxnSpPr>
          <p:cNvPr id="31" name="Straight Connector 30">
            <a:extLst>
              <a:ext uri="{FF2B5EF4-FFF2-40B4-BE49-F238E27FC236}">
                <a16:creationId xmlns:a16="http://schemas.microsoft.com/office/drawing/2014/main" id="{A9F81750-0245-DCFE-5430-C10CDA99DAE2}"/>
              </a:ext>
            </a:extLst>
          </p:cNvPr>
          <p:cNvCxnSpPr/>
          <p:nvPr/>
        </p:nvCxnSpPr>
        <p:spPr>
          <a:xfrm>
            <a:off x="6832821" y="3529725"/>
            <a:ext cx="0" cy="836762"/>
          </a:xfrm>
          <a:prstGeom prst="line">
            <a:avLst/>
          </a:prstGeom>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a16="http://schemas.microsoft.com/office/drawing/2014/main" id="{0F1E3819-F658-E282-8CA4-B5625833EFD4}"/>
              </a:ext>
            </a:extLst>
          </p:cNvPr>
          <p:cNvSpPr txBox="1"/>
          <p:nvPr/>
        </p:nvSpPr>
        <p:spPr>
          <a:xfrm>
            <a:off x="6655255" y="4339503"/>
            <a:ext cx="756000" cy="1169547"/>
          </a:xfrm>
          <a:prstGeom prst="rect">
            <a:avLst/>
          </a:prstGeom>
          <a:solidFill>
            <a:schemeClr val="accent6">
              <a:lumMod val="20000"/>
              <a:lumOff val="80000"/>
            </a:schemeClr>
          </a:solidFill>
        </p:spPr>
        <p:txBody>
          <a:bodyPr wrap="square" rtlCol="0">
            <a:noAutofit/>
          </a:bodyPr>
          <a:lstStyle/>
          <a:p>
            <a:r>
              <a:rPr lang="en-AU" sz="700" b="1"/>
              <a:t>Dec 2021: </a:t>
            </a:r>
            <a:r>
              <a:rPr lang="en-AU" sz="700"/>
              <a:t>Release of the </a:t>
            </a:r>
            <a:r>
              <a:rPr lang="en-AU" sz="700" i="1"/>
              <a:t>SHGF Homes for Aboriginal Victorians </a:t>
            </a:r>
            <a:r>
              <a:rPr lang="en-AU" sz="700"/>
              <a:t>Round</a:t>
            </a:r>
            <a:r>
              <a:rPr lang="en-AU" sz="700" i="1"/>
              <a:t> </a:t>
            </a:r>
            <a:r>
              <a:rPr lang="en-AU" sz="700"/>
              <a:t>(2/3)</a:t>
            </a:r>
          </a:p>
        </p:txBody>
      </p:sp>
      <p:cxnSp>
        <p:nvCxnSpPr>
          <p:cNvPr id="33" name="Straight Connector 32">
            <a:extLst>
              <a:ext uri="{FF2B5EF4-FFF2-40B4-BE49-F238E27FC236}">
                <a16:creationId xmlns:a16="http://schemas.microsoft.com/office/drawing/2014/main" id="{1705A9B4-1E3E-B565-3CD6-31E19F92FCB4}"/>
              </a:ext>
            </a:extLst>
          </p:cNvPr>
          <p:cNvCxnSpPr>
            <a:cxnSpLocks/>
          </p:cNvCxnSpPr>
          <p:nvPr/>
        </p:nvCxnSpPr>
        <p:spPr>
          <a:xfrm flipV="1">
            <a:off x="7106697" y="1467582"/>
            <a:ext cx="0" cy="2069349"/>
          </a:xfrm>
          <a:prstGeom prst="line">
            <a:avLst/>
          </a:prstGeom>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823DEBF6-EDF7-29C9-E6BF-2B6B8EA999F6}"/>
              </a:ext>
            </a:extLst>
          </p:cNvPr>
          <p:cNvSpPr txBox="1"/>
          <p:nvPr/>
        </p:nvSpPr>
        <p:spPr>
          <a:xfrm>
            <a:off x="6603392" y="977811"/>
            <a:ext cx="2092850" cy="489771"/>
          </a:xfrm>
          <a:prstGeom prst="rect">
            <a:avLst/>
          </a:prstGeom>
          <a:solidFill>
            <a:schemeClr val="accent6">
              <a:lumMod val="20000"/>
              <a:lumOff val="80000"/>
            </a:schemeClr>
          </a:solidFill>
        </p:spPr>
        <p:txBody>
          <a:bodyPr wrap="square" rtlCol="0">
            <a:noAutofit/>
          </a:bodyPr>
          <a:lstStyle/>
          <a:p>
            <a:pPr algn="ctr"/>
            <a:r>
              <a:rPr lang="en-AU" sz="700" b="1"/>
              <a:t>Feb 2022</a:t>
            </a:r>
            <a:r>
              <a:rPr lang="en-AU" sz="700"/>
              <a:t>: Invitation to Apply for Phase 3 of the </a:t>
            </a:r>
            <a:r>
              <a:rPr lang="en-AU" sz="700" i="1"/>
              <a:t>BFCHA initiative Homes for Aboriginal Victorians </a:t>
            </a:r>
            <a:r>
              <a:rPr lang="en-AU" sz="700"/>
              <a:t>Round (2/3)</a:t>
            </a:r>
          </a:p>
        </p:txBody>
      </p:sp>
      <p:cxnSp>
        <p:nvCxnSpPr>
          <p:cNvPr id="35" name="Straight Connector 34">
            <a:extLst>
              <a:ext uri="{FF2B5EF4-FFF2-40B4-BE49-F238E27FC236}">
                <a16:creationId xmlns:a16="http://schemas.microsoft.com/office/drawing/2014/main" id="{C3BF6E51-7D69-FBE3-916E-1E05FE5D70B1}"/>
              </a:ext>
            </a:extLst>
          </p:cNvPr>
          <p:cNvCxnSpPr>
            <a:cxnSpLocks/>
          </p:cNvCxnSpPr>
          <p:nvPr/>
        </p:nvCxnSpPr>
        <p:spPr>
          <a:xfrm flipH="1" flipV="1">
            <a:off x="7515805" y="2907678"/>
            <a:ext cx="0" cy="634379"/>
          </a:xfrm>
          <a:prstGeom prst="line">
            <a:avLst/>
          </a:prstGeom>
        </p:spPr>
        <p:style>
          <a:lnRef idx="1">
            <a:schemeClr val="accent1"/>
          </a:lnRef>
          <a:fillRef idx="0">
            <a:schemeClr val="accent1"/>
          </a:fillRef>
          <a:effectRef idx="0">
            <a:schemeClr val="accent1"/>
          </a:effectRef>
          <a:fontRef idx="minor">
            <a:schemeClr val="tx1"/>
          </a:fontRef>
        </p:style>
      </p:cxnSp>
      <p:sp>
        <p:nvSpPr>
          <p:cNvPr id="36" name="TextBox 35">
            <a:extLst>
              <a:ext uri="{FF2B5EF4-FFF2-40B4-BE49-F238E27FC236}">
                <a16:creationId xmlns:a16="http://schemas.microsoft.com/office/drawing/2014/main" id="{8430A6EE-AA6B-D4D7-098C-F20FB1A83B62}"/>
              </a:ext>
            </a:extLst>
          </p:cNvPr>
          <p:cNvSpPr txBox="1"/>
          <p:nvPr/>
        </p:nvSpPr>
        <p:spPr>
          <a:xfrm>
            <a:off x="7515803" y="1583954"/>
            <a:ext cx="1180443" cy="1396832"/>
          </a:xfrm>
          <a:prstGeom prst="rect">
            <a:avLst/>
          </a:prstGeom>
          <a:solidFill>
            <a:schemeClr val="accent6">
              <a:lumMod val="20000"/>
              <a:lumOff val="80000"/>
            </a:schemeClr>
          </a:solidFill>
        </p:spPr>
        <p:txBody>
          <a:bodyPr wrap="square" rtlCol="0">
            <a:noAutofit/>
          </a:bodyPr>
          <a:lstStyle/>
          <a:p>
            <a:pPr algn="ctr"/>
            <a:r>
              <a:rPr lang="en-AU" sz="700" b="1"/>
              <a:t>~April/May 2022</a:t>
            </a:r>
            <a:r>
              <a:rPr lang="en-AU" sz="700"/>
              <a:t>: Invitation to Apply for Phase 3 of the </a:t>
            </a:r>
            <a:r>
              <a:rPr lang="en-AU" sz="700" i="1"/>
              <a:t>BFCHA initiative Mental Health Supported Housing </a:t>
            </a:r>
            <a:r>
              <a:rPr lang="en-AU" sz="700"/>
              <a:t>Round (or Specialist Disability accommodation) (3/3)</a:t>
            </a:r>
          </a:p>
        </p:txBody>
      </p:sp>
      <p:cxnSp>
        <p:nvCxnSpPr>
          <p:cNvPr id="37" name="Straight Connector 36">
            <a:extLst>
              <a:ext uri="{FF2B5EF4-FFF2-40B4-BE49-F238E27FC236}">
                <a16:creationId xmlns:a16="http://schemas.microsoft.com/office/drawing/2014/main" id="{9CBCFEC2-A837-5EC5-0402-F91BFEAB7B46}"/>
              </a:ext>
            </a:extLst>
          </p:cNvPr>
          <p:cNvCxnSpPr/>
          <p:nvPr/>
        </p:nvCxnSpPr>
        <p:spPr>
          <a:xfrm>
            <a:off x="7625015" y="3567032"/>
            <a:ext cx="0" cy="836762"/>
          </a:xfrm>
          <a:prstGeom prst="line">
            <a:avLst/>
          </a:prstGeom>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98127161-8995-FF1C-0567-F406BDC63B23}"/>
              </a:ext>
            </a:extLst>
          </p:cNvPr>
          <p:cNvSpPr txBox="1"/>
          <p:nvPr/>
        </p:nvSpPr>
        <p:spPr>
          <a:xfrm>
            <a:off x="7515804" y="4339504"/>
            <a:ext cx="1180447" cy="1169545"/>
          </a:xfrm>
          <a:prstGeom prst="rect">
            <a:avLst/>
          </a:prstGeom>
          <a:solidFill>
            <a:schemeClr val="accent2">
              <a:lumMod val="20000"/>
              <a:lumOff val="80000"/>
            </a:schemeClr>
          </a:solidFill>
        </p:spPr>
        <p:txBody>
          <a:bodyPr wrap="square" rtlCol="0">
            <a:noAutofit/>
          </a:bodyPr>
          <a:lstStyle/>
          <a:p>
            <a:pPr algn="ctr"/>
            <a:r>
              <a:rPr lang="en-AU" sz="700" b="1" dirty="0"/>
              <a:t>May 2022 onward</a:t>
            </a:r>
            <a:r>
              <a:rPr lang="en-AU" sz="700" dirty="0"/>
              <a:t>: Expansion of </a:t>
            </a:r>
            <a:r>
              <a:rPr lang="en-AU" sz="700" i="1" dirty="0"/>
              <a:t>BFCHA initiative</a:t>
            </a:r>
            <a:r>
              <a:rPr lang="en-AU" sz="700" dirty="0"/>
              <a:t> in 2022-23 Victorian Govt Budget which provided an additional $1 billion and extended finance to affordable housing and rebranding to AHIP from 14 September.</a:t>
            </a:r>
          </a:p>
        </p:txBody>
      </p:sp>
      <p:cxnSp>
        <p:nvCxnSpPr>
          <p:cNvPr id="41" name="Straight Connector 40">
            <a:extLst>
              <a:ext uri="{FF2B5EF4-FFF2-40B4-BE49-F238E27FC236}">
                <a16:creationId xmlns:a16="http://schemas.microsoft.com/office/drawing/2014/main" id="{CB9FCBD3-6997-510B-DBD5-37DEA13D7F62}"/>
              </a:ext>
            </a:extLst>
          </p:cNvPr>
          <p:cNvCxnSpPr>
            <a:cxnSpLocks/>
          </p:cNvCxnSpPr>
          <p:nvPr/>
        </p:nvCxnSpPr>
        <p:spPr>
          <a:xfrm flipV="1">
            <a:off x="2608780" y="2733744"/>
            <a:ext cx="0" cy="798785"/>
          </a:xfrm>
          <a:prstGeom prst="line">
            <a:avLst/>
          </a:prstGeom>
        </p:spPr>
        <p:style>
          <a:lnRef idx="1">
            <a:schemeClr val="accent1"/>
          </a:lnRef>
          <a:fillRef idx="0">
            <a:schemeClr val="accent1"/>
          </a:fillRef>
          <a:effectRef idx="0">
            <a:schemeClr val="accent1"/>
          </a:effectRef>
          <a:fontRef idx="minor">
            <a:schemeClr val="tx1"/>
          </a:fontRef>
        </p:style>
      </p:cxnSp>
      <p:grpSp>
        <p:nvGrpSpPr>
          <p:cNvPr id="42" name="Group 41">
            <a:extLst>
              <a:ext uri="{FF2B5EF4-FFF2-40B4-BE49-F238E27FC236}">
                <a16:creationId xmlns:a16="http://schemas.microsoft.com/office/drawing/2014/main" id="{243AF09B-72DD-E875-7E24-7A94A815CB17}"/>
              </a:ext>
            </a:extLst>
          </p:cNvPr>
          <p:cNvGrpSpPr/>
          <p:nvPr/>
        </p:nvGrpSpPr>
        <p:grpSpPr>
          <a:xfrm>
            <a:off x="660995" y="5058328"/>
            <a:ext cx="1130060" cy="1141980"/>
            <a:chOff x="213084" y="5081232"/>
            <a:chExt cx="1130060" cy="1141980"/>
          </a:xfrm>
        </p:grpSpPr>
        <p:sp>
          <p:nvSpPr>
            <p:cNvPr id="43" name="Rectangle 42">
              <a:extLst>
                <a:ext uri="{FF2B5EF4-FFF2-40B4-BE49-F238E27FC236}">
                  <a16:creationId xmlns:a16="http://schemas.microsoft.com/office/drawing/2014/main" id="{CA4A5668-C775-9785-FAFB-66B13492EAB5}"/>
                </a:ext>
              </a:extLst>
            </p:cNvPr>
            <p:cNvSpPr/>
            <p:nvPr/>
          </p:nvSpPr>
          <p:spPr>
            <a:xfrm>
              <a:off x="213084" y="5081232"/>
              <a:ext cx="1130060" cy="231573"/>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AU" sz="1000">
                  <a:solidFill>
                    <a:schemeClr val="tx1"/>
                  </a:solidFill>
                </a:rPr>
                <a:t>Phase 1</a:t>
              </a:r>
            </a:p>
          </p:txBody>
        </p:sp>
        <p:sp>
          <p:nvSpPr>
            <p:cNvPr id="44" name="Rectangle 43">
              <a:extLst>
                <a:ext uri="{FF2B5EF4-FFF2-40B4-BE49-F238E27FC236}">
                  <a16:creationId xmlns:a16="http://schemas.microsoft.com/office/drawing/2014/main" id="{FEAC9D5D-CD0B-19B5-82A1-2CA5362C1BC3}"/>
                </a:ext>
              </a:extLst>
            </p:cNvPr>
            <p:cNvSpPr/>
            <p:nvPr/>
          </p:nvSpPr>
          <p:spPr>
            <a:xfrm>
              <a:off x="213084" y="5307160"/>
              <a:ext cx="1130060" cy="231573"/>
            </a:xfrm>
            <a:prstGeom prst="rect">
              <a:avLst/>
            </a:prstGeom>
            <a:solidFill>
              <a:schemeClr val="accent5">
                <a:lumMod val="40000"/>
                <a:lumOff val="6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AU" sz="1000">
                  <a:solidFill>
                    <a:schemeClr val="tx1"/>
                  </a:solidFill>
                </a:rPr>
                <a:t>Phase 2</a:t>
              </a:r>
            </a:p>
          </p:txBody>
        </p:sp>
        <p:sp>
          <p:nvSpPr>
            <p:cNvPr id="45" name="Rectangle 44">
              <a:extLst>
                <a:ext uri="{FF2B5EF4-FFF2-40B4-BE49-F238E27FC236}">
                  <a16:creationId xmlns:a16="http://schemas.microsoft.com/office/drawing/2014/main" id="{5D3B1556-65A5-14D7-5DEA-4669E5F9D3A5}"/>
                </a:ext>
              </a:extLst>
            </p:cNvPr>
            <p:cNvSpPr/>
            <p:nvPr/>
          </p:nvSpPr>
          <p:spPr>
            <a:xfrm>
              <a:off x="213084" y="5540763"/>
              <a:ext cx="1130060" cy="231573"/>
            </a:xfrm>
            <a:prstGeom prst="rect">
              <a:avLst/>
            </a:prstGeom>
            <a:solidFill>
              <a:schemeClr val="accent6">
                <a:lumMod val="20000"/>
                <a:lumOff val="8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AU" sz="1000">
                  <a:solidFill>
                    <a:schemeClr val="tx1"/>
                  </a:solidFill>
                </a:rPr>
                <a:t>Phase 3</a:t>
              </a:r>
            </a:p>
          </p:txBody>
        </p:sp>
        <p:sp>
          <p:nvSpPr>
            <p:cNvPr id="46" name="Rectangle 45">
              <a:extLst>
                <a:ext uri="{FF2B5EF4-FFF2-40B4-BE49-F238E27FC236}">
                  <a16:creationId xmlns:a16="http://schemas.microsoft.com/office/drawing/2014/main" id="{21903938-9927-C664-2827-4E994EF0C4A7}"/>
                </a:ext>
              </a:extLst>
            </p:cNvPr>
            <p:cNvSpPr/>
            <p:nvPr/>
          </p:nvSpPr>
          <p:spPr>
            <a:xfrm>
              <a:off x="213084" y="5991639"/>
              <a:ext cx="1130060" cy="231573"/>
            </a:xfrm>
            <a:prstGeom prst="rect">
              <a:avLst/>
            </a:prstGeom>
            <a:solidFill>
              <a:schemeClr val="accent2">
                <a:lumMod val="20000"/>
                <a:lumOff val="8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AU" sz="1000" dirty="0">
                  <a:solidFill>
                    <a:schemeClr val="tx1"/>
                  </a:solidFill>
                </a:rPr>
                <a:t>AHIP rebrand</a:t>
              </a:r>
            </a:p>
          </p:txBody>
        </p:sp>
        <p:sp>
          <p:nvSpPr>
            <p:cNvPr id="47" name="Rectangle 46">
              <a:extLst>
                <a:ext uri="{FF2B5EF4-FFF2-40B4-BE49-F238E27FC236}">
                  <a16:creationId xmlns:a16="http://schemas.microsoft.com/office/drawing/2014/main" id="{18888A5D-6E33-5433-1BBF-4F88A3C7459C}"/>
                </a:ext>
              </a:extLst>
            </p:cNvPr>
            <p:cNvSpPr/>
            <p:nvPr/>
          </p:nvSpPr>
          <p:spPr>
            <a:xfrm>
              <a:off x="213084" y="5763295"/>
              <a:ext cx="1130060" cy="231573"/>
            </a:xfrm>
            <a:prstGeom prst="rect">
              <a:avLst/>
            </a:prstGeom>
            <a:solidFill>
              <a:schemeClr val="accent1">
                <a:lumMod val="20000"/>
                <a:lumOff val="8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AU" sz="1000">
                  <a:solidFill>
                    <a:schemeClr val="tx1"/>
                  </a:solidFill>
                </a:rPr>
                <a:t>Federal</a:t>
              </a:r>
            </a:p>
          </p:txBody>
        </p:sp>
      </p:grpSp>
      <p:sp>
        <p:nvSpPr>
          <p:cNvPr id="2" name="Title 1">
            <a:extLst>
              <a:ext uri="{FF2B5EF4-FFF2-40B4-BE49-F238E27FC236}">
                <a16:creationId xmlns:a16="http://schemas.microsoft.com/office/drawing/2014/main" id="{D5879C2B-6FCB-7D32-844E-66DF8BC1C80B}"/>
              </a:ext>
            </a:extLst>
          </p:cNvPr>
          <p:cNvSpPr>
            <a:spLocks noGrp="1"/>
          </p:cNvSpPr>
          <p:nvPr>
            <p:ph type="title"/>
          </p:nvPr>
        </p:nvSpPr>
        <p:spPr>
          <a:xfrm>
            <a:off x="528883" y="365127"/>
            <a:ext cx="8915399" cy="567744"/>
          </a:xfrm>
        </p:spPr>
        <p:txBody>
          <a:bodyPr anchor="t">
            <a:noAutofit/>
          </a:bodyPr>
          <a:lstStyle/>
          <a:p>
            <a:r>
              <a:rPr lang="en-US" sz="2000" b="1">
                <a:solidFill>
                  <a:schemeClr val="accent1"/>
                </a:solidFill>
              </a:rPr>
              <a:t>2.9 BFCHA phases and participation</a:t>
            </a:r>
          </a:p>
        </p:txBody>
      </p:sp>
      <p:sp>
        <p:nvSpPr>
          <p:cNvPr id="40" name="Rectangle 39">
            <a:extLst>
              <a:ext uri="{FF2B5EF4-FFF2-40B4-BE49-F238E27FC236}">
                <a16:creationId xmlns:a16="http://schemas.microsoft.com/office/drawing/2014/main" id="{1EBF0FB8-2EFF-C66A-0C5A-B0168268FDBD}"/>
              </a:ext>
            </a:extLst>
          </p:cNvPr>
          <p:cNvSpPr/>
          <p:nvPr/>
        </p:nvSpPr>
        <p:spPr>
          <a:xfrm>
            <a:off x="2093071" y="1599491"/>
            <a:ext cx="1014753" cy="1384994"/>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AU" sz="700" b="1">
                <a:solidFill>
                  <a:schemeClr val="tx1"/>
                </a:solidFill>
              </a:rPr>
              <a:t>Jun/Jul 2018: </a:t>
            </a:r>
            <a:r>
              <a:rPr lang="en-AU" sz="700">
                <a:solidFill>
                  <a:schemeClr val="tx1"/>
                </a:solidFill>
              </a:rPr>
              <a:t>Federal Government releases the National Housing Finance and Investment Corporation  &amp; National Housing and Homelessness Agreement </a:t>
            </a:r>
          </a:p>
        </p:txBody>
      </p:sp>
      <p:cxnSp>
        <p:nvCxnSpPr>
          <p:cNvPr id="61" name="Straight Connector 60">
            <a:extLst>
              <a:ext uri="{FF2B5EF4-FFF2-40B4-BE49-F238E27FC236}">
                <a16:creationId xmlns:a16="http://schemas.microsoft.com/office/drawing/2014/main" id="{D31FA14E-A9B6-A093-4810-F88635DB5D0E}"/>
              </a:ext>
            </a:extLst>
          </p:cNvPr>
          <p:cNvCxnSpPr>
            <a:cxnSpLocks/>
          </p:cNvCxnSpPr>
          <p:nvPr/>
        </p:nvCxnSpPr>
        <p:spPr>
          <a:xfrm>
            <a:off x="663653" y="4155727"/>
            <a:ext cx="1943981"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8F786750-AF75-4C08-476B-8BC735003AB7}"/>
              </a:ext>
            </a:extLst>
          </p:cNvPr>
          <p:cNvCxnSpPr>
            <a:cxnSpLocks/>
          </p:cNvCxnSpPr>
          <p:nvPr/>
        </p:nvCxnSpPr>
        <p:spPr>
          <a:xfrm>
            <a:off x="666311" y="3554488"/>
            <a:ext cx="0" cy="609906"/>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3D69574A-E44B-BBE9-6D68-98A32B94ACEB}"/>
              </a:ext>
            </a:extLst>
          </p:cNvPr>
          <p:cNvCxnSpPr>
            <a:cxnSpLocks/>
          </p:cNvCxnSpPr>
          <p:nvPr/>
        </p:nvCxnSpPr>
        <p:spPr>
          <a:xfrm>
            <a:off x="2607634" y="3543759"/>
            <a:ext cx="0" cy="609906"/>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787BDDC4-6366-8182-09E9-81FC6DD091E8}"/>
              </a:ext>
            </a:extLst>
          </p:cNvPr>
          <p:cNvCxnSpPr>
            <a:cxnSpLocks/>
          </p:cNvCxnSpPr>
          <p:nvPr/>
        </p:nvCxnSpPr>
        <p:spPr>
          <a:xfrm>
            <a:off x="1600179" y="4164394"/>
            <a:ext cx="0" cy="171378"/>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312A5053-4D4B-49C4-14AF-BFBEA8CBF0E3}"/>
              </a:ext>
            </a:extLst>
          </p:cNvPr>
          <p:cNvSpPr txBox="1"/>
          <p:nvPr/>
        </p:nvSpPr>
        <p:spPr>
          <a:xfrm>
            <a:off x="495016" y="663115"/>
            <a:ext cx="6567880" cy="248742"/>
          </a:xfrm>
          <a:prstGeom prst="rect">
            <a:avLst/>
          </a:prstGeom>
          <a:noFill/>
        </p:spPr>
        <p:txBody>
          <a:bodyPr wrap="square" rtlCol="0">
            <a:spAutoFit/>
          </a:bodyPr>
          <a:lstStyle/>
          <a:p>
            <a:r>
              <a:rPr lang="en-AU" sz="1000" b="1"/>
              <a:t>Figure 2.4: Timeline of BFCHA from 2017-2023 </a:t>
            </a:r>
          </a:p>
        </p:txBody>
      </p:sp>
    </p:spTree>
    <p:extLst>
      <p:ext uri="{BB962C8B-B14F-4D97-AF65-F5344CB8AC3E}">
        <p14:creationId xmlns:p14="http://schemas.microsoft.com/office/powerpoint/2010/main" val="9145268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95058A1B-9B95-141D-613F-8424515A2CCB}"/>
              </a:ext>
            </a:extLst>
          </p:cNvPr>
          <p:cNvSpPr/>
          <p:nvPr/>
        </p:nvSpPr>
        <p:spPr>
          <a:xfrm>
            <a:off x="557455" y="1239217"/>
            <a:ext cx="8818849" cy="30377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 name="Footer Placeholder 3">
            <a:extLst>
              <a:ext uri="{FF2B5EF4-FFF2-40B4-BE49-F238E27FC236}">
                <a16:creationId xmlns:a16="http://schemas.microsoft.com/office/drawing/2014/main" id="{B9E79C4C-8AA5-4321-AFEC-170EF7B9D0ED}"/>
              </a:ext>
            </a:extLst>
          </p:cNvPr>
          <p:cNvSpPr>
            <a:spLocks noGrp="1"/>
          </p:cNvSpPr>
          <p:nvPr>
            <p:ph type="ftr" sz="quarter" idx="10"/>
          </p:nvPr>
        </p:nvSpPr>
        <p:spPr/>
        <p:txBody>
          <a:bodyPr/>
          <a:lstStyle/>
          <a:p>
            <a:r>
              <a:rPr lang="en-NZ"/>
              <a:t>www.think</a:t>
            </a:r>
            <a:r>
              <a:rPr lang="en-NZ">
                <a:solidFill>
                  <a:schemeClr val="accent1"/>
                </a:solidFill>
              </a:rPr>
              <a:t>Sapere</a:t>
            </a:r>
            <a:r>
              <a:rPr lang="en-NZ"/>
              <a:t>.com</a:t>
            </a:r>
          </a:p>
        </p:txBody>
      </p:sp>
      <p:sp>
        <p:nvSpPr>
          <p:cNvPr id="5" name="Slide Number Placeholder 4">
            <a:extLst>
              <a:ext uri="{FF2B5EF4-FFF2-40B4-BE49-F238E27FC236}">
                <a16:creationId xmlns:a16="http://schemas.microsoft.com/office/drawing/2014/main" id="{241B7D97-9A84-AA1C-D2B6-B0C19A6789BB}"/>
              </a:ext>
            </a:extLst>
          </p:cNvPr>
          <p:cNvSpPr>
            <a:spLocks noGrp="1"/>
          </p:cNvSpPr>
          <p:nvPr>
            <p:ph type="sldNum" sz="quarter" idx="11"/>
          </p:nvPr>
        </p:nvSpPr>
        <p:spPr/>
        <p:txBody>
          <a:bodyPr/>
          <a:lstStyle/>
          <a:p>
            <a:fld id="{326829A1-67CC-4B5E-AF1E-9267DC8755FD}" type="slidenum">
              <a:rPr lang="en-NZ" smtClean="0"/>
              <a:pPr/>
              <a:t>27</a:t>
            </a:fld>
            <a:endParaRPr lang="en-NZ"/>
          </a:p>
        </p:txBody>
      </p:sp>
      <p:sp>
        <p:nvSpPr>
          <p:cNvPr id="9" name="Title 1">
            <a:extLst>
              <a:ext uri="{FF2B5EF4-FFF2-40B4-BE49-F238E27FC236}">
                <a16:creationId xmlns:a16="http://schemas.microsoft.com/office/drawing/2014/main" id="{C9E10821-FECD-21F5-DF90-1E80F52D47C7}"/>
              </a:ext>
            </a:extLst>
          </p:cNvPr>
          <p:cNvSpPr>
            <a:spLocks noGrp="1"/>
          </p:cNvSpPr>
          <p:nvPr>
            <p:ph type="title"/>
          </p:nvPr>
        </p:nvSpPr>
        <p:spPr>
          <a:xfrm>
            <a:off x="528883" y="365127"/>
            <a:ext cx="8915399" cy="567744"/>
          </a:xfrm>
        </p:spPr>
        <p:txBody>
          <a:bodyPr anchor="t">
            <a:noAutofit/>
          </a:bodyPr>
          <a:lstStyle/>
          <a:p>
            <a:r>
              <a:rPr lang="en-US" sz="2000" b="1" dirty="0">
                <a:solidFill>
                  <a:schemeClr val="accent1"/>
                </a:solidFill>
              </a:rPr>
              <a:t>2.10 Large CHAs have been more likely to engage with the program</a:t>
            </a:r>
          </a:p>
        </p:txBody>
      </p:sp>
      <p:sp>
        <p:nvSpPr>
          <p:cNvPr id="10" name="Text Placeholder 3">
            <a:extLst>
              <a:ext uri="{FF2B5EF4-FFF2-40B4-BE49-F238E27FC236}">
                <a16:creationId xmlns:a16="http://schemas.microsoft.com/office/drawing/2014/main" id="{BA77EF6D-794F-0CBE-FF61-27A3BF479F29}"/>
              </a:ext>
            </a:extLst>
          </p:cNvPr>
          <p:cNvSpPr txBox="1">
            <a:spLocks/>
          </p:cNvSpPr>
          <p:nvPr/>
        </p:nvSpPr>
        <p:spPr>
          <a:xfrm>
            <a:off x="461720" y="831269"/>
            <a:ext cx="8982562" cy="5637260"/>
          </a:xfrm>
          <a:prstGeom prst="rect">
            <a:avLst/>
          </a:prstGeom>
        </p:spPr>
        <p:txBody>
          <a:bodyPr>
            <a:noAutofit/>
          </a:bodyPr>
          <a:lstStyle>
            <a:lvl1pPr marL="0" indent="0" algn="l" defTabSz="914423" rtl="0" eaLnBrk="1" latinLnBrk="0" hangingPunct="1">
              <a:lnSpc>
                <a:spcPct val="90000"/>
              </a:lnSpc>
              <a:spcBef>
                <a:spcPts val="1000"/>
              </a:spcBef>
              <a:buFont typeface="Arial" panose="020B0604020202020204" pitchFamily="34" charset="0"/>
              <a:buNone/>
              <a:tabLst/>
              <a:defRPr sz="2400" kern="1200">
                <a:solidFill>
                  <a:schemeClr val="tx1"/>
                </a:solidFill>
                <a:latin typeface="+mn-lt"/>
                <a:ea typeface="+mn-ea"/>
                <a:cs typeface="+mn-cs"/>
              </a:defRPr>
            </a:lvl1pPr>
            <a:lvl2pPr marL="342908" indent="-342908" algn="l" defTabSz="914423" rtl="0" eaLnBrk="1" latinLnBrk="0" hangingPunct="1">
              <a:lnSpc>
                <a:spcPct val="90000"/>
              </a:lnSpc>
              <a:spcBef>
                <a:spcPts val="500"/>
              </a:spcBef>
              <a:buClr>
                <a:schemeClr val="accent1"/>
              </a:buClr>
              <a:buFont typeface="Arial" panose="020B0604020202020204" pitchFamily="34" charset="0"/>
              <a:buChar char="•"/>
              <a:tabLst/>
              <a:defRPr sz="2400" kern="1200">
                <a:solidFill>
                  <a:schemeClr val="tx1"/>
                </a:solidFill>
                <a:latin typeface="+mn-lt"/>
                <a:ea typeface="+mn-ea"/>
                <a:cs typeface="+mn-cs"/>
              </a:defRPr>
            </a:lvl2pPr>
            <a:lvl3pPr marL="0" indent="0" algn="l" defTabSz="914423" rtl="0" eaLnBrk="1" latinLnBrk="0" hangingPunct="1">
              <a:lnSpc>
                <a:spcPct val="90000"/>
              </a:lnSpc>
              <a:spcBef>
                <a:spcPts val="500"/>
              </a:spcBef>
              <a:buFont typeface="Arial" panose="020B0604020202020204" pitchFamily="34" charset="0"/>
              <a:buNone/>
              <a:tabLst/>
              <a:defRPr sz="2800" b="1" kern="1200">
                <a:solidFill>
                  <a:schemeClr val="accent1"/>
                </a:solidFill>
                <a:latin typeface="+mn-lt"/>
                <a:ea typeface="+mn-ea"/>
                <a:cs typeface="+mn-cs"/>
              </a:defRPr>
            </a:lvl3pPr>
            <a:lvl4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solidFill>
                <a:latin typeface="+mn-lt"/>
                <a:ea typeface="+mn-ea"/>
                <a:cs typeface="+mn-cs"/>
              </a:defRPr>
            </a:lvl4pPr>
            <a:lvl5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lumMod val="50000"/>
                    <a:lumOff val="50000"/>
                  </a:schemeClr>
                </a:solidFill>
                <a:latin typeface="+mn-lt"/>
                <a:ea typeface="+mn-ea"/>
                <a:cs typeface="+mn-cs"/>
              </a:defRPr>
            </a:lvl5pPr>
            <a:lvl6pPr marL="2514663"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74"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86"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97"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r>
              <a:rPr lang="en-AU" sz="1000" dirty="0"/>
              <a:t>A breakdown of total loans approved by phase is provided in Figure 2.5 below. Presently, 46% of the program’s budget has not been allocated – however, given the significant pipeline of applications expected for Phase 3, much of this budget may be absorbed in the near future.   </a:t>
            </a:r>
          </a:p>
          <a:p>
            <a:pPr>
              <a:lnSpc>
                <a:spcPct val="100000"/>
              </a:lnSpc>
            </a:pPr>
            <a:endParaRPr lang="en-AU" sz="1000" dirty="0"/>
          </a:p>
          <a:p>
            <a:pPr>
              <a:lnSpc>
                <a:spcPct val="100000"/>
              </a:lnSpc>
            </a:pPr>
            <a:br>
              <a:rPr lang="en-AU" sz="1000" dirty="0"/>
            </a:br>
            <a:endParaRPr lang="en-AU" sz="1000" dirty="0"/>
          </a:p>
          <a:p>
            <a:pPr>
              <a:lnSpc>
                <a:spcPct val="100000"/>
              </a:lnSpc>
            </a:pPr>
            <a:endParaRPr lang="en-AU" sz="1000" dirty="0"/>
          </a:p>
          <a:p>
            <a:pPr>
              <a:lnSpc>
                <a:spcPct val="100000"/>
              </a:lnSpc>
            </a:pPr>
            <a:endParaRPr lang="en-AU" sz="1000" dirty="0"/>
          </a:p>
          <a:p>
            <a:pPr>
              <a:lnSpc>
                <a:spcPct val="100000"/>
              </a:lnSpc>
            </a:pPr>
            <a:endParaRPr lang="en-AU" sz="1000" dirty="0"/>
          </a:p>
          <a:p>
            <a:pPr>
              <a:lnSpc>
                <a:spcPct val="100000"/>
              </a:lnSpc>
            </a:pPr>
            <a:endParaRPr lang="en-AU" sz="1000" dirty="0"/>
          </a:p>
          <a:p>
            <a:pPr>
              <a:lnSpc>
                <a:spcPct val="100000"/>
              </a:lnSpc>
            </a:pPr>
            <a:endParaRPr lang="en-AU" sz="1000" dirty="0"/>
          </a:p>
          <a:p>
            <a:pPr>
              <a:lnSpc>
                <a:spcPct val="100000"/>
              </a:lnSpc>
            </a:pPr>
            <a:endParaRPr lang="en-AU" sz="1000" dirty="0"/>
          </a:p>
          <a:p>
            <a:pPr>
              <a:lnSpc>
                <a:spcPct val="100000"/>
              </a:lnSpc>
            </a:pPr>
            <a:br>
              <a:rPr lang="en-AU" sz="1000" dirty="0"/>
            </a:br>
            <a:br>
              <a:rPr lang="en-AU" sz="1000" dirty="0"/>
            </a:br>
            <a:br>
              <a:rPr lang="en-AU" sz="1000" dirty="0"/>
            </a:br>
            <a:endParaRPr lang="en-AU" sz="1000" dirty="0"/>
          </a:p>
          <a:p>
            <a:pPr>
              <a:lnSpc>
                <a:spcPct val="100000"/>
              </a:lnSpc>
            </a:pPr>
            <a:endParaRPr lang="en-AU" sz="1000" dirty="0"/>
          </a:p>
          <a:p>
            <a:pPr>
              <a:lnSpc>
                <a:spcPct val="100000"/>
              </a:lnSpc>
            </a:pPr>
            <a:endParaRPr lang="en-AU" sz="1000" dirty="0"/>
          </a:p>
          <a:p>
            <a:pPr>
              <a:lnSpc>
                <a:spcPct val="100000"/>
              </a:lnSpc>
            </a:pPr>
            <a:endParaRPr lang="en-AU" sz="1000" dirty="0"/>
          </a:p>
          <a:p>
            <a:pPr>
              <a:lnSpc>
                <a:spcPct val="100000"/>
              </a:lnSpc>
            </a:pPr>
            <a:endParaRPr lang="en-AU" sz="1000" dirty="0"/>
          </a:p>
          <a:p>
            <a:pPr>
              <a:lnSpc>
                <a:spcPct val="100000"/>
              </a:lnSpc>
              <a:spcBef>
                <a:spcPts val="600"/>
              </a:spcBef>
            </a:pPr>
            <a:br>
              <a:rPr lang="en-AU" sz="1000" dirty="0"/>
            </a:br>
            <a:br>
              <a:rPr lang="en-AU" sz="1000" dirty="0"/>
            </a:br>
            <a:endParaRPr lang="en-AU" sz="1000" dirty="0"/>
          </a:p>
        </p:txBody>
      </p:sp>
      <p:graphicFrame>
        <p:nvGraphicFramePr>
          <p:cNvPr id="2" name="Table 1">
            <a:extLst>
              <a:ext uri="{FF2B5EF4-FFF2-40B4-BE49-F238E27FC236}">
                <a16:creationId xmlns:a16="http://schemas.microsoft.com/office/drawing/2014/main" id="{B60D121D-2BAD-479D-BD32-242E42AD1D58}"/>
              </a:ext>
            </a:extLst>
          </p:cNvPr>
          <p:cNvGraphicFramePr>
            <a:graphicFrameLocks noGrp="1"/>
          </p:cNvGraphicFramePr>
          <p:nvPr>
            <p:extLst>
              <p:ext uri="{D42A27DB-BD31-4B8C-83A1-F6EECF244321}">
                <p14:modId xmlns:p14="http://schemas.microsoft.com/office/powerpoint/2010/main" val="4064929664"/>
              </p:ext>
            </p:extLst>
          </p:nvPr>
        </p:nvGraphicFramePr>
        <p:xfrm>
          <a:off x="737105" y="3897402"/>
          <a:ext cx="6054208" cy="370840"/>
        </p:xfrm>
        <a:graphic>
          <a:graphicData uri="http://schemas.openxmlformats.org/drawingml/2006/table">
            <a:tbl>
              <a:tblPr firstRow="1" bandRow="1">
                <a:tableStyleId>{2D5ABB26-0587-4C30-8999-92F81FD0307C}</a:tableStyleId>
              </a:tblPr>
              <a:tblGrid>
                <a:gridCol w="2514301">
                  <a:extLst>
                    <a:ext uri="{9D8B030D-6E8A-4147-A177-3AD203B41FA5}">
                      <a16:colId xmlns:a16="http://schemas.microsoft.com/office/drawing/2014/main" val="1512023427"/>
                    </a:ext>
                  </a:extLst>
                </a:gridCol>
                <a:gridCol w="1179969">
                  <a:extLst>
                    <a:ext uri="{9D8B030D-6E8A-4147-A177-3AD203B41FA5}">
                      <a16:colId xmlns:a16="http://schemas.microsoft.com/office/drawing/2014/main" val="1671857990"/>
                    </a:ext>
                  </a:extLst>
                </a:gridCol>
                <a:gridCol w="1179969">
                  <a:extLst>
                    <a:ext uri="{9D8B030D-6E8A-4147-A177-3AD203B41FA5}">
                      <a16:colId xmlns:a16="http://schemas.microsoft.com/office/drawing/2014/main" val="3792338777"/>
                    </a:ext>
                  </a:extLst>
                </a:gridCol>
                <a:gridCol w="1179969">
                  <a:extLst>
                    <a:ext uri="{9D8B030D-6E8A-4147-A177-3AD203B41FA5}">
                      <a16:colId xmlns:a16="http://schemas.microsoft.com/office/drawing/2014/main" val="2118014800"/>
                    </a:ext>
                  </a:extLst>
                </a:gridCol>
              </a:tblGrid>
              <a:tr h="370840">
                <a:tc>
                  <a:txBody>
                    <a:bodyPr/>
                    <a:lstStyle/>
                    <a:p>
                      <a:pPr algn="r"/>
                      <a:r>
                        <a:rPr lang="en-AU" sz="1000" b="1" dirty="0"/>
                        <a:t>Potential dwellings supported </a:t>
                      </a:r>
                    </a:p>
                  </a:txBody>
                  <a:tcPr anchor="ctr"/>
                </a:tc>
                <a:tc>
                  <a:txBody>
                    <a:bodyPr/>
                    <a:lstStyle/>
                    <a:p>
                      <a:pPr algn="ctr"/>
                      <a:r>
                        <a:rPr lang="en-AU" sz="1000"/>
                        <a:t>    1,867</a:t>
                      </a:r>
                    </a:p>
                  </a:txBody>
                  <a:tcPr anchor="ctr"/>
                </a:tc>
                <a:tc>
                  <a:txBody>
                    <a:bodyPr/>
                    <a:lstStyle/>
                    <a:p>
                      <a:pPr algn="ctr"/>
                      <a:r>
                        <a:rPr lang="en-AU" sz="1000"/>
                        <a:t>   1,232</a:t>
                      </a:r>
                    </a:p>
                  </a:txBody>
                  <a:tcPr anchor="ctr"/>
                </a:tc>
                <a:tc>
                  <a:txBody>
                    <a:bodyPr/>
                    <a:lstStyle/>
                    <a:p>
                      <a:pPr algn="ctr"/>
                      <a:r>
                        <a:rPr lang="en-AU" sz="1000" dirty="0"/>
                        <a:t>  2,798</a:t>
                      </a:r>
                    </a:p>
                  </a:txBody>
                  <a:tcPr anchor="ctr"/>
                </a:tc>
                <a:extLst>
                  <a:ext uri="{0D108BD9-81ED-4DB2-BD59-A6C34878D82A}">
                    <a16:rowId xmlns:a16="http://schemas.microsoft.com/office/drawing/2014/main" val="1986876853"/>
                  </a:ext>
                </a:extLst>
              </a:tr>
            </a:tbl>
          </a:graphicData>
        </a:graphic>
      </p:graphicFrame>
      <mc:AlternateContent xmlns:mc="http://schemas.openxmlformats.org/markup-compatibility/2006" xmlns:cx1="http://schemas.microsoft.com/office/drawing/2015/9/8/chartex">
        <mc:Choice Requires="cx1">
          <p:graphicFrame>
            <p:nvGraphicFramePr>
              <p:cNvPr id="11" name="Chart 10">
                <a:extLst>
                  <a:ext uri="{FF2B5EF4-FFF2-40B4-BE49-F238E27FC236}">
                    <a16:creationId xmlns:a16="http://schemas.microsoft.com/office/drawing/2014/main" id="{7CC7AED2-10CE-01C1-4030-33B270D5EFC0}"/>
                  </a:ext>
                </a:extLst>
              </p:cNvPr>
              <p:cNvGraphicFramePr/>
              <p:nvPr>
                <p:extLst>
                  <p:ext uri="{D42A27DB-BD31-4B8C-83A1-F6EECF244321}">
                    <p14:modId xmlns:p14="http://schemas.microsoft.com/office/powerpoint/2010/main" val="1899828540"/>
                  </p:ext>
                </p:extLst>
              </p:nvPr>
            </p:nvGraphicFramePr>
            <p:xfrm>
              <a:off x="1490324" y="1705440"/>
              <a:ext cx="6567881" cy="2359299"/>
            </p:xfrm>
            <a:graphic>
              <a:graphicData uri="http://schemas.microsoft.com/office/drawing/2014/chartex">
                <cx:chart xmlns:cx="http://schemas.microsoft.com/office/drawing/2014/chartex" xmlns:r="http://schemas.openxmlformats.org/officeDocument/2006/relationships" r:id="rId2"/>
              </a:graphicData>
            </a:graphic>
          </p:graphicFrame>
        </mc:Choice>
        <mc:Fallback xmlns="">
          <p:pic>
            <p:nvPicPr>
              <p:cNvPr id="11" name="Chart 10">
                <a:extLst>
                  <a:ext uri="{FF2B5EF4-FFF2-40B4-BE49-F238E27FC236}">
                    <a16:creationId xmlns:a16="http://schemas.microsoft.com/office/drawing/2014/main" id="{7CC7AED2-10CE-01C1-4030-33B270D5EFC0}"/>
                  </a:ext>
                </a:extLst>
              </p:cNvPr>
              <p:cNvPicPr>
                <a:picLocks noGrp="1" noRot="1" noChangeAspect="1" noMove="1" noResize="1" noEditPoints="1" noAdjustHandles="1" noChangeArrowheads="1" noChangeShapeType="1"/>
              </p:cNvPicPr>
              <p:nvPr/>
            </p:nvPicPr>
            <p:blipFill>
              <a:blip r:embed="rId3"/>
              <a:stretch>
                <a:fillRect/>
              </a:stretch>
            </p:blipFill>
            <p:spPr>
              <a:xfrm>
                <a:off x="1490324" y="1705440"/>
                <a:ext cx="6567881" cy="2359299"/>
              </a:xfrm>
              <a:prstGeom prst="rect">
                <a:avLst/>
              </a:prstGeom>
            </p:spPr>
          </p:pic>
        </mc:Fallback>
      </mc:AlternateContent>
      <p:sp>
        <p:nvSpPr>
          <p:cNvPr id="13" name="TextBox 12">
            <a:extLst>
              <a:ext uri="{FF2B5EF4-FFF2-40B4-BE49-F238E27FC236}">
                <a16:creationId xmlns:a16="http://schemas.microsoft.com/office/drawing/2014/main" id="{0A6D363D-A0F3-76C8-E086-8074AF41B1FD}"/>
              </a:ext>
            </a:extLst>
          </p:cNvPr>
          <p:cNvSpPr txBox="1"/>
          <p:nvPr/>
        </p:nvSpPr>
        <p:spPr>
          <a:xfrm>
            <a:off x="3548134" y="1647368"/>
            <a:ext cx="804541" cy="215444"/>
          </a:xfrm>
          <a:prstGeom prst="rect">
            <a:avLst/>
          </a:prstGeom>
          <a:noFill/>
        </p:spPr>
        <p:txBody>
          <a:bodyPr wrap="square" rtlCol="0">
            <a:spAutoFit/>
          </a:bodyPr>
          <a:lstStyle/>
          <a:p>
            <a:r>
              <a:rPr lang="en-AU" sz="800"/>
              <a:t>$363m (33%)</a:t>
            </a:r>
          </a:p>
        </p:txBody>
      </p:sp>
      <p:sp>
        <p:nvSpPr>
          <p:cNvPr id="14" name="TextBox 13">
            <a:extLst>
              <a:ext uri="{FF2B5EF4-FFF2-40B4-BE49-F238E27FC236}">
                <a16:creationId xmlns:a16="http://schemas.microsoft.com/office/drawing/2014/main" id="{27A29CD8-11C9-2F20-520A-51A2F1ACEC28}"/>
              </a:ext>
            </a:extLst>
          </p:cNvPr>
          <p:cNvSpPr txBox="1"/>
          <p:nvPr/>
        </p:nvSpPr>
        <p:spPr>
          <a:xfrm>
            <a:off x="4717676" y="2251831"/>
            <a:ext cx="804541" cy="215444"/>
          </a:xfrm>
          <a:prstGeom prst="rect">
            <a:avLst/>
          </a:prstGeom>
          <a:noFill/>
        </p:spPr>
        <p:txBody>
          <a:bodyPr wrap="square" rtlCol="0">
            <a:spAutoFit/>
          </a:bodyPr>
          <a:lstStyle/>
          <a:p>
            <a:r>
              <a:rPr lang="en-AU" sz="800"/>
              <a:t>$130m (12%)</a:t>
            </a:r>
          </a:p>
        </p:txBody>
      </p:sp>
      <p:sp>
        <p:nvSpPr>
          <p:cNvPr id="15" name="TextBox 14">
            <a:extLst>
              <a:ext uri="{FF2B5EF4-FFF2-40B4-BE49-F238E27FC236}">
                <a16:creationId xmlns:a16="http://schemas.microsoft.com/office/drawing/2014/main" id="{DF7A6B2D-9525-105E-B41B-C2D09DB5FDFE}"/>
              </a:ext>
            </a:extLst>
          </p:cNvPr>
          <p:cNvSpPr txBox="1"/>
          <p:nvPr/>
        </p:nvSpPr>
        <p:spPr>
          <a:xfrm>
            <a:off x="5897492" y="2476149"/>
            <a:ext cx="804541" cy="215444"/>
          </a:xfrm>
          <a:prstGeom prst="rect">
            <a:avLst/>
          </a:prstGeom>
          <a:noFill/>
        </p:spPr>
        <p:txBody>
          <a:bodyPr wrap="square" rtlCol="0">
            <a:spAutoFit/>
          </a:bodyPr>
          <a:lstStyle/>
          <a:p>
            <a:r>
              <a:rPr lang="en-AU" sz="800"/>
              <a:t>$104m (9%)</a:t>
            </a:r>
          </a:p>
        </p:txBody>
      </p:sp>
      <p:sp>
        <p:nvSpPr>
          <p:cNvPr id="16" name="TextBox 15">
            <a:extLst>
              <a:ext uri="{FF2B5EF4-FFF2-40B4-BE49-F238E27FC236}">
                <a16:creationId xmlns:a16="http://schemas.microsoft.com/office/drawing/2014/main" id="{9B5ACBDB-18E4-A36C-B753-D43ED9173243}"/>
              </a:ext>
            </a:extLst>
          </p:cNvPr>
          <p:cNvSpPr txBox="1"/>
          <p:nvPr/>
        </p:nvSpPr>
        <p:spPr>
          <a:xfrm>
            <a:off x="7025935" y="2669646"/>
            <a:ext cx="804541" cy="215444"/>
          </a:xfrm>
          <a:prstGeom prst="rect">
            <a:avLst/>
          </a:prstGeom>
          <a:noFill/>
        </p:spPr>
        <p:txBody>
          <a:bodyPr wrap="square" rtlCol="0">
            <a:spAutoFit/>
          </a:bodyPr>
          <a:lstStyle/>
          <a:p>
            <a:r>
              <a:rPr lang="en-AU" sz="800"/>
              <a:t>$502m (46%)</a:t>
            </a:r>
          </a:p>
        </p:txBody>
      </p:sp>
      <p:sp>
        <p:nvSpPr>
          <p:cNvPr id="17" name="TextBox 16">
            <a:extLst>
              <a:ext uri="{FF2B5EF4-FFF2-40B4-BE49-F238E27FC236}">
                <a16:creationId xmlns:a16="http://schemas.microsoft.com/office/drawing/2014/main" id="{F69C36EA-94BB-E363-F013-4613F0D78692}"/>
              </a:ext>
            </a:extLst>
          </p:cNvPr>
          <p:cNvSpPr txBox="1"/>
          <p:nvPr/>
        </p:nvSpPr>
        <p:spPr>
          <a:xfrm>
            <a:off x="802419" y="1390525"/>
            <a:ext cx="8301161" cy="246221"/>
          </a:xfrm>
          <a:prstGeom prst="rect">
            <a:avLst/>
          </a:prstGeom>
          <a:noFill/>
        </p:spPr>
        <p:txBody>
          <a:bodyPr wrap="square" rtlCol="0">
            <a:spAutoFit/>
          </a:bodyPr>
          <a:lstStyle/>
          <a:p>
            <a:r>
              <a:rPr lang="en-AU" sz="1000" b="1" dirty="0"/>
              <a:t>Figure 2.5: Loans approved and total number of dwellings supported (based on project applications*) by phase as of 6 April 2023</a:t>
            </a:r>
          </a:p>
        </p:txBody>
      </p:sp>
      <p:sp>
        <p:nvSpPr>
          <p:cNvPr id="18" name="TextBox 17">
            <a:extLst>
              <a:ext uri="{FF2B5EF4-FFF2-40B4-BE49-F238E27FC236}">
                <a16:creationId xmlns:a16="http://schemas.microsoft.com/office/drawing/2014/main" id="{F52349D7-82E2-B260-961D-654CD7FB8EA5}"/>
              </a:ext>
            </a:extLst>
          </p:cNvPr>
          <p:cNvSpPr txBox="1"/>
          <p:nvPr/>
        </p:nvSpPr>
        <p:spPr>
          <a:xfrm>
            <a:off x="2397144" y="1608947"/>
            <a:ext cx="729465" cy="215444"/>
          </a:xfrm>
          <a:prstGeom prst="rect">
            <a:avLst/>
          </a:prstGeom>
          <a:noFill/>
        </p:spPr>
        <p:txBody>
          <a:bodyPr wrap="square" rtlCol="0">
            <a:spAutoFit/>
          </a:bodyPr>
          <a:lstStyle/>
          <a:p>
            <a:pPr algn="ctr"/>
            <a:r>
              <a:rPr lang="en-AU" sz="800"/>
              <a:t>$1.1b</a:t>
            </a:r>
          </a:p>
        </p:txBody>
      </p:sp>
      <p:graphicFrame>
        <p:nvGraphicFramePr>
          <p:cNvPr id="19" name="Table 10">
            <a:extLst>
              <a:ext uri="{FF2B5EF4-FFF2-40B4-BE49-F238E27FC236}">
                <a16:creationId xmlns:a16="http://schemas.microsoft.com/office/drawing/2014/main" id="{7EFFCADF-4E86-8C13-C567-9F715CC2E3FF}"/>
              </a:ext>
            </a:extLst>
          </p:cNvPr>
          <p:cNvGraphicFramePr>
            <a:graphicFrameLocks noGrp="1"/>
          </p:cNvGraphicFramePr>
          <p:nvPr>
            <p:extLst>
              <p:ext uri="{D42A27DB-BD31-4B8C-83A1-F6EECF244321}">
                <p14:modId xmlns:p14="http://schemas.microsoft.com/office/powerpoint/2010/main" val="662291091"/>
              </p:ext>
            </p:extLst>
          </p:nvPr>
        </p:nvGraphicFramePr>
        <p:xfrm>
          <a:off x="532054" y="5230221"/>
          <a:ext cx="5138123" cy="1139838"/>
        </p:xfrm>
        <a:graphic>
          <a:graphicData uri="http://schemas.openxmlformats.org/drawingml/2006/table">
            <a:tbl>
              <a:tblPr firstRow="1" bandRow="1">
                <a:tableStyleId>{69012ECD-51FC-41F1-AA8D-1B2483CD663E}</a:tableStyleId>
              </a:tblPr>
              <a:tblGrid>
                <a:gridCol w="794740">
                  <a:extLst>
                    <a:ext uri="{9D8B030D-6E8A-4147-A177-3AD203B41FA5}">
                      <a16:colId xmlns:a16="http://schemas.microsoft.com/office/drawing/2014/main" val="3687774011"/>
                    </a:ext>
                  </a:extLst>
                </a:gridCol>
                <a:gridCol w="1700077">
                  <a:extLst>
                    <a:ext uri="{9D8B030D-6E8A-4147-A177-3AD203B41FA5}">
                      <a16:colId xmlns:a16="http://schemas.microsoft.com/office/drawing/2014/main" val="2941425338"/>
                    </a:ext>
                  </a:extLst>
                </a:gridCol>
                <a:gridCol w="1412849">
                  <a:extLst>
                    <a:ext uri="{9D8B030D-6E8A-4147-A177-3AD203B41FA5}">
                      <a16:colId xmlns:a16="http://schemas.microsoft.com/office/drawing/2014/main" val="4159997403"/>
                    </a:ext>
                  </a:extLst>
                </a:gridCol>
                <a:gridCol w="1230457">
                  <a:extLst>
                    <a:ext uri="{9D8B030D-6E8A-4147-A177-3AD203B41FA5}">
                      <a16:colId xmlns:a16="http://schemas.microsoft.com/office/drawing/2014/main" val="3382232012"/>
                    </a:ext>
                  </a:extLst>
                </a:gridCol>
              </a:tblGrid>
              <a:tr h="408318">
                <a:tc>
                  <a:txBody>
                    <a:bodyPr/>
                    <a:lstStyle/>
                    <a:p>
                      <a:r>
                        <a:rPr lang="en-AU" sz="1000" dirty="0"/>
                        <a:t>Tier (NRSCH)</a:t>
                      </a:r>
                    </a:p>
                  </a:txBody>
                  <a:tcPr anchor="ctr"/>
                </a:tc>
                <a:tc>
                  <a:txBody>
                    <a:bodyPr/>
                    <a:lstStyle/>
                    <a:p>
                      <a:r>
                        <a:rPr lang="en-AU" sz="1000" dirty="0"/>
                        <a:t>% of all applicants who applied for BFCHA loans</a:t>
                      </a:r>
                    </a:p>
                  </a:txBody>
                  <a:tcPr anchor="ctr"/>
                </a:tc>
                <a:tc>
                  <a:txBody>
                    <a:bodyPr/>
                    <a:lstStyle/>
                    <a:p>
                      <a:r>
                        <a:rPr lang="en-AU" sz="1000" dirty="0"/>
                        <a:t>Total value BFCHA loans approved</a:t>
                      </a:r>
                    </a:p>
                  </a:txBody>
                  <a:tcPr anchor="ctr"/>
                </a:tc>
                <a:tc>
                  <a:txBody>
                    <a:bodyPr/>
                    <a:lstStyle/>
                    <a:p>
                      <a:r>
                        <a:rPr lang="en-AU" sz="1000" dirty="0"/>
                        <a:t>% of all BFCHA loans approved</a:t>
                      </a:r>
                    </a:p>
                  </a:txBody>
                  <a:tcPr anchor="ctr"/>
                </a:tc>
                <a:extLst>
                  <a:ext uri="{0D108BD9-81ED-4DB2-BD59-A6C34878D82A}">
                    <a16:rowId xmlns:a16="http://schemas.microsoft.com/office/drawing/2014/main" val="3542179069"/>
                  </a:ext>
                </a:extLst>
              </a:tr>
              <a:tr h="181474">
                <a:tc>
                  <a:txBody>
                    <a:bodyPr/>
                    <a:lstStyle/>
                    <a:p>
                      <a:r>
                        <a:rPr lang="en-AU" sz="1000"/>
                        <a:t>Tier 1</a:t>
                      </a:r>
                    </a:p>
                  </a:txBody>
                  <a:tcPr anchor="ctr"/>
                </a:tc>
                <a:tc>
                  <a:txBody>
                    <a:bodyPr/>
                    <a:lstStyle/>
                    <a:p>
                      <a:pPr algn="ctr"/>
                      <a:r>
                        <a:rPr lang="en-AU" sz="1000"/>
                        <a:t>58%</a:t>
                      </a:r>
                    </a:p>
                  </a:txBody>
                  <a:tcPr anchor="ctr"/>
                </a:tc>
                <a:tc>
                  <a:txBody>
                    <a:bodyPr/>
                    <a:lstStyle/>
                    <a:p>
                      <a:pPr marL="0" algn="ctr" defTabSz="914423" rtl="0" eaLnBrk="1" fontAlgn="b" latinLnBrk="0" hangingPunct="1"/>
                      <a:r>
                        <a:rPr lang="en-AU" sz="1000" kern="1200">
                          <a:solidFill>
                            <a:schemeClr val="tx1"/>
                          </a:solidFill>
                          <a:latin typeface="+mn-lt"/>
                          <a:ea typeface="+mn-ea"/>
                          <a:cs typeface="+mn-cs"/>
                        </a:rPr>
                        <a:t> $ 556,478,084 </a:t>
                      </a:r>
                    </a:p>
                  </a:txBody>
                  <a:tcPr marL="6350" marR="6350" marT="6350" marB="0" anchor="ctr"/>
                </a:tc>
                <a:tc>
                  <a:txBody>
                    <a:bodyPr/>
                    <a:lstStyle/>
                    <a:p>
                      <a:pPr algn="ctr"/>
                      <a:r>
                        <a:rPr lang="en-AU" sz="1000" dirty="0"/>
                        <a:t>93%</a:t>
                      </a:r>
                    </a:p>
                  </a:txBody>
                  <a:tcPr anchor="ctr"/>
                </a:tc>
                <a:extLst>
                  <a:ext uri="{0D108BD9-81ED-4DB2-BD59-A6C34878D82A}">
                    <a16:rowId xmlns:a16="http://schemas.microsoft.com/office/drawing/2014/main" val="3645594105"/>
                  </a:ext>
                </a:extLst>
              </a:tr>
              <a:tr h="181474">
                <a:tc>
                  <a:txBody>
                    <a:bodyPr/>
                    <a:lstStyle/>
                    <a:p>
                      <a:r>
                        <a:rPr lang="en-AU" sz="1000"/>
                        <a:t>Tier 2</a:t>
                      </a:r>
                    </a:p>
                  </a:txBody>
                  <a:tcPr anchor="ctr"/>
                </a:tc>
                <a:tc>
                  <a:txBody>
                    <a:bodyPr/>
                    <a:lstStyle/>
                    <a:p>
                      <a:pPr algn="ctr"/>
                      <a:r>
                        <a:rPr lang="en-AU" sz="1000"/>
                        <a:t>26%</a:t>
                      </a:r>
                    </a:p>
                  </a:txBody>
                  <a:tcPr anchor="ctr"/>
                </a:tc>
                <a:tc>
                  <a:txBody>
                    <a:bodyPr/>
                    <a:lstStyle/>
                    <a:p>
                      <a:pPr marL="0" algn="ctr" defTabSz="914423" rtl="0" eaLnBrk="1" fontAlgn="b" latinLnBrk="0" hangingPunct="1"/>
                      <a:r>
                        <a:rPr lang="en-AU" sz="1000" kern="1200">
                          <a:solidFill>
                            <a:schemeClr val="tx1"/>
                          </a:solidFill>
                          <a:latin typeface="+mn-lt"/>
                          <a:ea typeface="+mn-ea"/>
                          <a:cs typeface="+mn-cs"/>
                        </a:rPr>
                        <a:t> $ 31,818,000 </a:t>
                      </a:r>
                    </a:p>
                  </a:txBody>
                  <a:tcPr marL="6350" marR="6350" marT="6350" marB="0" anchor="ctr"/>
                </a:tc>
                <a:tc>
                  <a:txBody>
                    <a:bodyPr/>
                    <a:lstStyle/>
                    <a:p>
                      <a:pPr algn="ctr"/>
                      <a:r>
                        <a:rPr lang="en-AU" sz="1000" dirty="0"/>
                        <a:t>5%</a:t>
                      </a:r>
                    </a:p>
                  </a:txBody>
                  <a:tcPr anchor="ctr"/>
                </a:tc>
                <a:extLst>
                  <a:ext uri="{0D108BD9-81ED-4DB2-BD59-A6C34878D82A}">
                    <a16:rowId xmlns:a16="http://schemas.microsoft.com/office/drawing/2014/main" val="1066759302"/>
                  </a:ext>
                </a:extLst>
              </a:tr>
              <a:tr h="181474">
                <a:tc>
                  <a:txBody>
                    <a:bodyPr/>
                    <a:lstStyle/>
                    <a:p>
                      <a:r>
                        <a:rPr lang="en-AU" sz="1000" dirty="0"/>
                        <a:t>Tier 3</a:t>
                      </a:r>
                    </a:p>
                  </a:txBody>
                  <a:tcPr anchor="ctr"/>
                </a:tc>
                <a:tc>
                  <a:txBody>
                    <a:bodyPr/>
                    <a:lstStyle/>
                    <a:p>
                      <a:pPr algn="ctr"/>
                      <a:r>
                        <a:rPr lang="en-AU" sz="1000" dirty="0"/>
                        <a:t>16%</a:t>
                      </a:r>
                    </a:p>
                  </a:txBody>
                  <a:tcPr anchor="ctr"/>
                </a:tc>
                <a:tc>
                  <a:txBody>
                    <a:bodyPr/>
                    <a:lstStyle/>
                    <a:p>
                      <a:pPr marL="0" algn="ctr" defTabSz="914423" rtl="0" eaLnBrk="1" fontAlgn="b" latinLnBrk="0" hangingPunct="1"/>
                      <a:r>
                        <a:rPr lang="en-AU" sz="1000" kern="1200" dirty="0">
                          <a:solidFill>
                            <a:schemeClr val="tx1"/>
                          </a:solidFill>
                          <a:latin typeface="+mn-lt"/>
                          <a:ea typeface="+mn-ea"/>
                          <a:cs typeface="+mn-cs"/>
                        </a:rPr>
                        <a:t> $ 9,700,000 </a:t>
                      </a:r>
                    </a:p>
                  </a:txBody>
                  <a:tcPr marL="6350" marR="6350" marT="6350" marB="0" anchor="ctr"/>
                </a:tc>
                <a:tc>
                  <a:txBody>
                    <a:bodyPr/>
                    <a:lstStyle/>
                    <a:p>
                      <a:pPr algn="ctr"/>
                      <a:r>
                        <a:rPr lang="en-AU" sz="1000" dirty="0"/>
                        <a:t>2%</a:t>
                      </a:r>
                    </a:p>
                  </a:txBody>
                  <a:tcPr anchor="ctr"/>
                </a:tc>
                <a:extLst>
                  <a:ext uri="{0D108BD9-81ED-4DB2-BD59-A6C34878D82A}">
                    <a16:rowId xmlns:a16="http://schemas.microsoft.com/office/drawing/2014/main" val="62787505"/>
                  </a:ext>
                </a:extLst>
              </a:tr>
            </a:tbl>
          </a:graphicData>
        </a:graphic>
      </p:graphicFrame>
      <p:sp>
        <p:nvSpPr>
          <p:cNvPr id="3" name="TextBox 2">
            <a:extLst>
              <a:ext uri="{FF2B5EF4-FFF2-40B4-BE49-F238E27FC236}">
                <a16:creationId xmlns:a16="http://schemas.microsoft.com/office/drawing/2014/main" id="{33E21F75-7A7A-DDBD-7F60-2DE243912E99}"/>
              </a:ext>
            </a:extLst>
          </p:cNvPr>
          <p:cNvSpPr txBox="1"/>
          <p:nvPr/>
        </p:nvSpPr>
        <p:spPr>
          <a:xfrm>
            <a:off x="464075" y="5007145"/>
            <a:ext cx="4556466" cy="246221"/>
          </a:xfrm>
          <a:prstGeom prst="rect">
            <a:avLst/>
          </a:prstGeom>
          <a:noFill/>
        </p:spPr>
        <p:txBody>
          <a:bodyPr wrap="square" rtlCol="0">
            <a:spAutoFit/>
          </a:bodyPr>
          <a:lstStyle/>
          <a:p>
            <a:r>
              <a:rPr lang="en-AU" sz="1000" b="1" dirty="0">
                <a:solidFill>
                  <a:schemeClr val="accent2"/>
                </a:solidFill>
              </a:rPr>
              <a:t>Table 2.3: BFCHA participation by tier</a:t>
            </a:r>
          </a:p>
        </p:txBody>
      </p:sp>
      <p:sp>
        <p:nvSpPr>
          <p:cNvPr id="6" name="TextBox 5">
            <a:extLst>
              <a:ext uri="{FF2B5EF4-FFF2-40B4-BE49-F238E27FC236}">
                <a16:creationId xmlns:a16="http://schemas.microsoft.com/office/drawing/2014/main" id="{531EDD75-7880-FCC4-AB99-6A75419B624D}"/>
              </a:ext>
            </a:extLst>
          </p:cNvPr>
          <p:cNvSpPr txBox="1"/>
          <p:nvPr/>
        </p:nvSpPr>
        <p:spPr>
          <a:xfrm>
            <a:off x="2271956" y="6461480"/>
            <a:ext cx="6791361" cy="338554"/>
          </a:xfrm>
          <a:prstGeom prst="rect">
            <a:avLst/>
          </a:prstGeom>
          <a:noFill/>
        </p:spPr>
        <p:txBody>
          <a:bodyPr wrap="square" rtlCol="0">
            <a:spAutoFit/>
          </a:bodyPr>
          <a:lstStyle/>
          <a:p>
            <a:r>
              <a:rPr lang="en-AU" sz="800" dirty="0"/>
              <a:t>*Note: </a:t>
            </a:r>
            <a:r>
              <a:rPr lang="en-US" sz="800" dirty="0"/>
              <a:t>These estimates are based on figures provided in project applications and may differ from future reported figures as some projects may not proceed, project details may change and new projects are approved</a:t>
            </a:r>
            <a:endParaRPr lang="en-AU" sz="800" dirty="0"/>
          </a:p>
        </p:txBody>
      </p:sp>
      <p:sp>
        <p:nvSpPr>
          <p:cNvPr id="7" name="TextBox 6">
            <a:extLst>
              <a:ext uri="{FF2B5EF4-FFF2-40B4-BE49-F238E27FC236}">
                <a16:creationId xmlns:a16="http://schemas.microsoft.com/office/drawing/2014/main" id="{2EECE591-5D72-3C17-289D-CA5818822924}"/>
              </a:ext>
            </a:extLst>
          </p:cNvPr>
          <p:cNvSpPr txBox="1"/>
          <p:nvPr/>
        </p:nvSpPr>
        <p:spPr>
          <a:xfrm>
            <a:off x="5925673" y="4383066"/>
            <a:ext cx="3451410" cy="1990288"/>
          </a:xfrm>
          <a:prstGeom prst="rect">
            <a:avLst/>
          </a:prstGeom>
          <a:solidFill>
            <a:schemeClr val="accent2">
              <a:lumMod val="20000"/>
              <a:lumOff val="80000"/>
            </a:schemeClr>
          </a:solidFill>
        </p:spPr>
        <p:txBody>
          <a:bodyPr wrap="square" rtlCol="0">
            <a:spAutoFit/>
          </a:bodyPr>
          <a:lstStyle/>
          <a:p>
            <a:pPr defTabSz="914423">
              <a:spcBef>
                <a:spcPts val="1000"/>
              </a:spcBef>
            </a:pPr>
            <a:r>
              <a:rPr lang="en-US" sz="1000" dirty="0"/>
              <a:t>Out of a total of 44 registered CHAs, to April 2023:</a:t>
            </a:r>
          </a:p>
          <a:p>
            <a:pPr marL="171450" indent="-171450" defTabSz="914423">
              <a:spcBef>
                <a:spcPts val="1000"/>
              </a:spcBef>
              <a:buFont typeface="Arial" panose="020B0604020202020204" pitchFamily="34" charset="0"/>
              <a:buChar char="•"/>
            </a:pPr>
            <a:r>
              <a:rPr lang="en-US" sz="1000" dirty="0"/>
              <a:t>19 have applied for a loan under BFCHA (44 per cent)</a:t>
            </a:r>
          </a:p>
          <a:p>
            <a:pPr marL="171450" indent="-171450" defTabSz="914423">
              <a:spcBef>
                <a:spcPts val="1000"/>
              </a:spcBef>
              <a:buFont typeface="Arial" panose="020B0604020202020204" pitchFamily="34" charset="0"/>
              <a:buChar char="•"/>
            </a:pPr>
            <a:r>
              <a:rPr lang="en-US" sz="1000" dirty="0"/>
              <a:t>10 have been approved for a loan under BFCHA (23 per cent)</a:t>
            </a:r>
          </a:p>
          <a:p>
            <a:pPr marL="171450" indent="-171450" defTabSz="914423">
              <a:spcBef>
                <a:spcPts val="1000"/>
              </a:spcBef>
              <a:buFont typeface="Arial" panose="020B0604020202020204" pitchFamily="34" charset="0"/>
              <a:buChar char="•"/>
            </a:pPr>
            <a:r>
              <a:rPr lang="en-US" sz="1000" dirty="0"/>
              <a:t>6 have drawn down on an approved BFCHA loan (14 per cent) with zero defaults to April.</a:t>
            </a:r>
          </a:p>
          <a:p>
            <a:pPr defTabSz="914423">
              <a:spcBef>
                <a:spcPts val="1000"/>
              </a:spcBef>
            </a:pPr>
            <a:r>
              <a:rPr lang="en-US" sz="1000" dirty="0"/>
              <a:t>Prior to applications under Phase 3 being </a:t>
            </a:r>
            <a:r>
              <a:rPr lang="en-US" sz="1000" dirty="0" err="1"/>
              <a:t>finalised</a:t>
            </a:r>
            <a:r>
              <a:rPr lang="en-US" sz="1000" dirty="0"/>
              <a:t>, only three CHAs have applied for and been approved for multiple rounds of the program (i.e. for Phases 1 and 2). </a:t>
            </a:r>
            <a:endParaRPr lang="en-AU" sz="1000" dirty="0"/>
          </a:p>
        </p:txBody>
      </p:sp>
      <p:sp>
        <p:nvSpPr>
          <p:cNvPr id="8" name="TextBox 7">
            <a:extLst>
              <a:ext uri="{FF2B5EF4-FFF2-40B4-BE49-F238E27FC236}">
                <a16:creationId xmlns:a16="http://schemas.microsoft.com/office/drawing/2014/main" id="{D36357E0-176A-BAC6-699E-CEE312024F0B}"/>
              </a:ext>
            </a:extLst>
          </p:cNvPr>
          <p:cNvSpPr txBox="1"/>
          <p:nvPr/>
        </p:nvSpPr>
        <p:spPr>
          <a:xfrm>
            <a:off x="470615" y="4283801"/>
            <a:ext cx="5244385"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AU" sz="1000" b="0" i="0" u="none" strike="noStrike" kern="1200" cap="none" spc="0" normalizeH="0" baseline="0" noProof="0" dirty="0">
                <a:ln>
                  <a:noFill/>
                </a:ln>
                <a:solidFill>
                  <a:prstClr val="black"/>
                </a:solidFill>
                <a:effectLst/>
                <a:uLnTx/>
                <a:uFillTx/>
                <a:latin typeface="Segoe UI"/>
                <a:ea typeface="+mn-ea"/>
                <a:cs typeface="+mn-cs"/>
              </a:rPr>
              <a:t>Based on our classification of CHAs under the NRSCH tier system from section 2.2, the breakdown of participation in the program by tier is as follows. This suggests that while most applicants (and the overwhelming majority of loan value approved) was large CHAs, some mid-tier and smaller CHAs also engaged with the program. </a:t>
            </a:r>
          </a:p>
        </p:txBody>
      </p:sp>
    </p:spTree>
    <p:extLst>
      <p:ext uri="{BB962C8B-B14F-4D97-AF65-F5344CB8AC3E}">
        <p14:creationId xmlns:p14="http://schemas.microsoft.com/office/powerpoint/2010/main" val="26514416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5A90F7-F75E-4C53-A38B-4294BFAE3D5E}"/>
              </a:ext>
            </a:extLst>
          </p:cNvPr>
          <p:cNvSpPr>
            <a:spLocks noGrp="1"/>
          </p:cNvSpPr>
          <p:nvPr>
            <p:ph type="ctrTitle"/>
          </p:nvPr>
        </p:nvSpPr>
        <p:spPr>
          <a:xfrm>
            <a:off x="575251" y="2419598"/>
            <a:ext cx="9168825" cy="1548000"/>
          </a:xfrm>
        </p:spPr>
        <p:txBody>
          <a:bodyPr/>
          <a:lstStyle/>
          <a:p>
            <a:r>
              <a:rPr lang="en-AU" sz="4800"/>
              <a:t>3. Evaluation: learnings for </a:t>
            </a:r>
            <a:br>
              <a:rPr lang="en-AU" sz="4800"/>
            </a:br>
            <a:r>
              <a:rPr lang="en-AU" sz="4800"/>
              <a:t>    design</a:t>
            </a:r>
          </a:p>
        </p:txBody>
      </p:sp>
    </p:spTree>
    <p:extLst>
      <p:ext uri="{BB962C8B-B14F-4D97-AF65-F5344CB8AC3E}">
        <p14:creationId xmlns:p14="http://schemas.microsoft.com/office/powerpoint/2010/main" val="4176351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F8F429D-BE40-325B-4902-F6173AEAC135}"/>
              </a:ext>
            </a:extLst>
          </p:cNvPr>
          <p:cNvSpPr/>
          <p:nvPr/>
        </p:nvSpPr>
        <p:spPr>
          <a:xfrm>
            <a:off x="4953000" y="0"/>
            <a:ext cx="4953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 name="Footer Placeholder 3">
            <a:extLst>
              <a:ext uri="{FF2B5EF4-FFF2-40B4-BE49-F238E27FC236}">
                <a16:creationId xmlns:a16="http://schemas.microsoft.com/office/drawing/2014/main" id="{B9E79C4C-8AA5-4321-AFEC-170EF7B9D0ED}"/>
              </a:ext>
            </a:extLst>
          </p:cNvPr>
          <p:cNvSpPr>
            <a:spLocks noGrp="1"/>
          </p:cNvSpPr>
          <p:nvPr>
            <p:ph type="ftr" sz="quarter" idx="10"/>
          </p:nvPr>
        </p:nvSpPr>
        <p:spPr/>
        <p:txBody>
          <a:bodyPr/>
          <a:lstStyle/>
          <a:p>
            <a:r>
              <a:rPr lang="en-NZ"/>
              <a:t>www.think</a:t>
            </a:r>
            <a:r>
              <a:rPr lang="en-NZ">
                <a:solidFill>
                  <a:schemeClr val="accent1"/>
                </a:solidFill>
              </a:rPr>
              <a:t>Sapere</a:t>
            </a:r>
            <a:r>
              <a:rPr lang="en-NZ"/>
              <a:t>.com</a:t>
            </a:r>
          </a:p>
        </p:txBody>
      </p:sp>
      <p:sp>
        <p:nvSpPr>
          <p:cNvPr id="5" name="Slide Number Placeholder 4">
            <a:extLst>
              <a:ext uri="{FF2B5EF4-FFF2-40B4-BE49-F238E27FC236}">
                <a16:creationId xmlns:a16="http://schemas.microsoft.com/office/drawing/2014/main" id="{241B7D97-9A84-AA1C-D2B6-B0C19A6789BB}"/>
              </a:ext>
            </a:extLst>
          </p:cNvPr>
          <p:cNvSpPr>
            <a:spLocks noGrp="1"/>
          </p:cNvSpPr>
          <p:nvPr>
            <p:ph type="sldNum" sz="quarter" idx="11"/>
          </p:nvPr>
        </p:nvSpPr>
        <p:spPr/>
        <p:txBody>
          <a:bodyPr/>
          <a:lstStyle/>
          <a:p>
            <a:fld id="{326829A1-67CC-4B5E-AF1E-9267DC8755FD}" type="slidenum">
              <a:rPr lang="en-NZ" smtClean="0"/>
              <a:pPr/>
              <a:t>29</a:t>
            </a:fld>
            <a:endParaRPr lang="en-NZ"/>
          </a:p>
        </p:txBody>
      </p:sp>
      <p:sp>
        <p:nvSpPr>
          <p:cNvPr id="9" name="Title 1">
            <a:extLst>
              <a:ext uri="{FF2B5EF4-FFF2-40B4-BE49-F238E27FC236}">
                <a16:creationId xmlns:a16="http://schemas.microsoft.com/office/drawing/2014/main" id="{C9E10821-FECD-21F5-DF90-1E80F52D47C7}"/>
              </a:ext>
            </a:extLst>
          </p:cNvPr>
          <p:cNvSpPr>
            <a:spLocks noGrp="1"/>
          </p:cNvSpPr>
          <p:nvPr>
            <p:ph type="title"/>
          </p:nvPr>
        </p:nvSpPr>
        <p:spPr>
          <a:xfrm>
            <a:off x="528883" y="365127"/>
            <a:ext cx="8915399" cy="567744"/>
          </a:xfrm>
        </p:spPr>
        <p:txBody>
          <a:bodyPr anchor="t">
            <a:noAutofit/>
          </a:bodyPr>
          <a:lstStyle/>
          <a:p>
            <a:r>
              <a:rPr lang="en-US" sz="2000">
                <a:solidFill>
                  <a:schemeClr val="accent1"/>
                </a:solidFill>
              </a:rPr>
              <a:t>3.1 Key BFCHA design strengths </a:t>
            </a:r>
            <a:endParaRPr lang="en-AU" sz="2000">
              <a:solidFill>
                <a:schemeClr val="accent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0" name="Text Placeholder 3">
            <a:extLst>
              <a:ext uri="{FF2B5EF4-FFF2-40B4-BE49-F238E27FC236}">
                <a16:creationId xmlns:a16="http://schemas.microsoft.com/office/drawing/2014/main" id="{BA77EF6D-794F-0CBE-FF61-27A3BF479F29}"/>
              </a:ext>
            </a:extLst>
          </p:cNvPr>
          <p:cNvSpPr txBox="1">
            <a:spLocks/>
          </p:cNvSpPr>
          <p:nvPr/>
        </p:nvSpPr>
        <p:spPr>
          <a:xfrm>
            <a:off x="529696" y="932873"/>
            <a:ext cx="4247011" cy="5423484"/>
          </a:xfrm>
          <a:prstGeom prst="rect">
            <a:avLst/>
          </a:prstGeom>
        </p:spPr>
        <p:txBody>
          <a:bodyPr>
            <a:noAutofit/>
          </a:bodyPr>
          <a:lstStyle>
            <a:lvl1pPr marL="0" indent="0" algn="l" defTabSz="914423" rtl="0" eaLnBrk="1" latinLnBrk="0" hangingPunct="1">
              <a:lnSpc>
                <a:spcPct val="90000"/>
              </a:lnSpc>
              <a:spcBef>
                <a:spcPts val="1000"/>
              </a:spcBef>
              <a:buFont typeface="Arial" panose="020B0604020202020204" pitchFamily="34" charset="0"/>
              <a:buNone/>
              <a:tabLst/>
              <a:defRPr sz="2400" kern="1200">
                <a:solidFill>
                  <a:schemeClr val="tx1"/>
                </a:solidFill>
                <a:latin typeface="+mn-lt"/>
                <a:ea typeface="+mn-ea"/>
                <a:cs typeface="+mn-cs"/>
              </a:defRPr>
            </a:lvl1pPr>
            <a:lvl2pPr marL="342908" indent="-342908" algn="l" defTabSz="914423" rtl="0" eaLnBrk="1" latinLnBrk="0" hangingPunct="1">
              <a:lnSpc>
                <a:spcPct val="90000"/>
              </a:lnSpc>
              <a:spcBef>
                <a:spcPts val="500"/>
              </a:spcBef>
              <a:buClr>
                <a:schemeClr val="accent1"/>
              </a:buClr>
              <a:buFont typeface="Arial" panose="020B0604020202020204" pitchFamily="34" charset="0"/>
              <a:buChar char="•"/>
              <a:tabLst/>
              <a:defRPr sz="2400" kern="1200">
                <a:solidFill>
                  <a:schemeClr val="tx1"/>
                </a:solidFill>
                <a:latin typeface="+mn-lt"/>
                <a:ea typeface="+mn-ea"/>
                <a:cs typeface="+mn-cs"/>
              </a:defRPr>
            </a:lvl2pPr>
            <a:lvl3pPr marL="0" indent="0" algn="l" defTabSz="914423" rtl="0" eaLnBrk="1" latinLnBrk="0" hangingPunct="1">
              <a:lnSpc>
                <a:spcPct val="90000"/>
              </a:lnSpc>
              <a:spcBef>
                <a:spcPts val="500"/>
              </a:spcBef>
              <a:buFont typeface="Arial" panose="020B0604020202020204" pitchFamily="34" charset="0"/>
              <a:buNone/>
              <a:tabLst/>
              <a:defRPr sz="2800" b="1" kern="1200">
                <a:solidFill>
                  <a:schemeClr val="accent1"/>
                </a:solidFill>
                <a:latin typeface="+mn-lt"/>
                <a:ea typeface="+mn-ea"/>
                <a:cs typeface="+mn-cs"/>
              </a:defRPr>
            </a:lvl3pPr>
            <a:lvl4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solidFill>
                <a:latin typeface="+mn-lt"/>
                <a:ea typeface="+mn-ea"/>
                <a:cs typeface="+mn-cs"/>
              </a:defRPr>
            </a:lvl4pPr>
            <a:lvl5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lumMod val="50000"/>
                    <a:lumOff val="50000"/>
                  </a:schemeClr>
                </a:solidFill>
                <a:latin typeface="+mn-lt"/>
                <a:ea typeface="+mn-ea"/>
                <a:cs typeface="+mn-cs"/>
              </a:defRPr>
            </a:lvl5pPr>
            <a:lvl6pPr marL="2514663"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74"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86"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97"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600"/>
              </a:spcBef>
            </a:pPr>
            <a:r>
              <a:rPr lang="en-AU" sz="1000"/>
              <a:t>Consistent with the outcomes sought, the TCV LIL product is designed to address the market barriers to social housing development and operation (the ‘funding gap’). In addition to the interest rate advantage of the TCV LIL, BFCHA initiative finance design provides for the long-term tenor, low costs and more flexible security management required to support sustainable development of social housing dwellings. </a:t>
            </a:r>
          </a:p>
          <a:p>
            <a:pPr>
              <a:lnSpc>
                <a:spcPct val="100000"/>
              </a:lnSpc>
              <a:spcBef>
                <a:spcPts val="600"/>
              </a:spcBef>
            </a:pPr>
            <a:r>
              <a:rPr lang="en-AU" sz="1000"/>
              <a:t>The alignment with timing of significant funding offered under SHGF, and specific design to facilitate the co-contribution required of CHAs under that Homes Victoria scheme was a key strength. Project-specific security, alignment with a complementary capital grants program and the ability to repay the loan principal early under the BFCHA initiative is a contrast to the NHFIC offer—the alternative government lender with similar social policy outcomes sought. </a:t>
            </a:r>
          </a:p>
          <a:p>
            <a:pPr>
              <a:lnSpc>
                <a:spcPct val="100000"/>
              </a:lnSpc>
              <a:spcBef>
                <a:spcPts val="600"/>
              </a:spcBef>
            </a:pPr>
            <a:r>
              <a:rPr lang="en-AU" sz="1000"/>
              <a:t>The commercial banking products are standardised and have lower administrative requirements and therefore their design is suited to some CHA purposes, but their shorter loan tenors means they tend to be less well suited for financing of social housing over the period of commitment required to operate under SHGF, requiring regular refinancing over time.</a:t>
            </a:r>
          </a:p>
          <a:p>
            <a:pPr>
              <a:lnSpc>
                <a:spcPct val="100000"/>
              </a:lnSpc>
              <a:spcBef>
                <a:spcPts val="600"/>
              </a:spcBef>
            </a:pPr>
            <a:r>
              <a:rPr lang="en-AU" sz="1000"/>
              <a:t>The flexibility of TCV loan structures and State Guarantees under the BFCHA initiative is likely to be appreciated more by the sector in future. </a:t>
            </a:r>
          </a:p>
          <a:p>
            <a:pPr>
              <a:lnSpc>
                <a:spcPct val="100000"/>
              </a:lnSpc>
              <a:spcBef>
                <a:spcPts val="600"/>
              </a:spcBef>
            </a:pPr>
            <a:r>
              <a:rPr lang="en-AU" sz="1000"/>
              <a:t>The current economic conditions have focused CHAs on managing interest rate risk. Some are using short term commercial bank loans in the project construction period despite TCV offering suitable products. Consultations indicate this is both a consequence of more sophisticated and conscious management of the CHA ‘capital stack’ given greater debt burden, but in some cases, it is a case of insufficient CHA awareness of TCV products available other than the long-term low-interest loan. </a:t>
            </a:r>
          </a:p>
        </p:txBody>
      </p:sp>
      <p:sp>
        <p:nvSpPr>
          <p:cNvPr id="6" name="TextBox 5">
            <a:extLst>
              <a:ext uri="{FF2B5EF4-FFF2-40B4-BE49-F238E27FC236}">
                <a16:creationId xmlns:a16="http://schemas.microsoft.com/office/drawing/2014/main" id="{7F35CE62-7A2D-E62F-173A-DC760165611E}"/>
              </a:ext>
            </a:extLst>
          </p:cNvPr>
          <p:cNvSpPr txBox="1"/>
          <p:nvPr/>
        </p:nvSpPr>
        <p:spPr>
          <a:xfrm>
            <a:off x="5294589" y="932871"/>
            <a:ext cx="2060591" cy="3477875"/>
          </a:xfrm>
          <a:prstGeom prst="rect">
            <a:avLst/>
          </a:prstGeom>
          <a:noFill/>
        </p:spPr>
        <p:txBody>
          <a:bodyPr wrap="square" rtlCol="0">
            <a:spAutoFit/>
          </a:bodyPr>
          <a:lstStyle/>
          <a:p>
            <a:r>
              <a:rPr lang="en-AU" sz="800" b="1"/>
              <a:t>Complementarity to funding programs</a:t>
            </a:r>
          </a:p>
          <a:p>
            <a:pPr>
              <a:spcAft>
                <a:spcPts val="600"/>
              </a:spcAft>
            </a:pPr>
            <a:r>
              <a:rPr lang="en-AU" sz="800"/>
              <a:t>BFCHA enabled financing for social housing projects as its phases aligned to SHGF funding rounds, whereas NHFIC focused on refinancing of debt without complementary funding</a:t>
            </a:r>
          </a:p>
          <a:p>
            <a:r>
              <a:rPr lang="en-AU" sz="800" b="1"/>
              <a:t>Flexibility of loan structure</a:t>
            </a:r>
          </a:p>
          <a:p>
            <a:pPr>
              <a:spcAft>
                <a:spcPts val="600"/>
              </a:spcAft>
            </a:pPr>
            <a:r>
              <a:rPr lang="en-AU" sz="800"/>
              <a:t>CHAs noted that BFCHA allowed for greater flexibility of project financing structures (such as through the provision of an 11AM facility rate)</a:t>
            </a:r>
          </a:p>
          <a:p>
            <a:r>
              <a:rPr lang="en-AU" sz="800" b="1"/>
              <a:t>Ability to fix forward rates</a:t>
            </a:r>
          </a:p>
          <a:p>
            <a:pPr>
              <a:spcAft>
                <a:spcPts val="600"/>
              </a:spcAft>
            </a:pPr>
            <a:r>
              <a:rPr lang="en-AU" sz="800"/>
              <a:t>BFCHA allowed CHAs to lock in forward rates, allowing them to hedge interest rate movements</a:t>
            </a:r>
          </a:p>
          <a:p>
            <a:r>
              <a:rPr lang="en-AU" sz="800" b="1"/>
              <a:t>Market currency of TCV interest rate</a:t>
            </a:r>
          </a:p>
          <a:p>
            <a:pPr>
              <a:spcAft>
                <a:spcPts val="600"/>
              </a:spcAft>
            </a:pPr>
            <a:r>
              <a:rPr lang="en-AU" sz="800"/>
              <a:t>BFCHA’s interest rate offer was updated much more frequently than NHFIC, which only issued bonds infrequently under its own name</a:t>
            </a:r>
          </a:p>
          <a:p>
            <a:r>
              <a:rPr lang="en-AU" sz="800" b="1"/>
              <a:t>More project-specific form of security</a:t>
            </a:r>
          </a:p>
          <a:p>
            <a:pPr>
              <a:spcAft>
                <a:spcPts val="600"/>
              </a:spcAft>
            </a:pPr>
            <a:r>
              <a:rPr lang="en-AU" sz="800"/>
              <a:t>Under BFCHA, security was only taken over the finance project compared to NHFIC which took security over the whole agency</a:t>
            </a:r>
            <a:endParaRPr lang="en-AU" sz="800" b="1"/>
          </a:p>
        </p:txBody>
      </p:sp>
      <p:sp>
        <p:nvSpPr>
          <p:cNvPr id="7" name="TextBox 6">
            <a:extLst>
              <a:ext uri="{FF2B5EF4-FFF2-40B4-BE49-F238E27FC236}">
                <a16:creationId xmlns:a16="http://schemas.microsoft.com/office/drawing/2014/main" id="{22A53943-5C5A-377E-FE61-F6D4650662A9}"/>
              </a:ext>
            </a:extLst>
          </p:cNvPr>
          <p:cNvSpPr txBox="1"/>
          <p:nvPr/>
        </p:nvSpPr>
        <p:spPr>
          <a:xfrm>
            <a:off x="7383690" y="933061"/>
            <a:ext cx="2060591" cy="2462213"/>
          </a:xfrm>
          <a:prstGeom prst="rect">
            <a:avLst/>
          </a:prstGeom>
          <a:noFill/>
        </p:spPr>
        <p:txBody>
          <a:bodyPr wrap="square" rtlCol="0">
            <a:spAutoFit/>
          </a:bodyPr>
          <a:lstStyle/>
          <a:p>
            <a:r>
              <a:rPr lang="en-AU" sz="800" b="1"/>
              <a:t>Lower interest rate</a:t>
            </a:r>
          </a:p>
          <a:p>
            <a:pPr>
              <a:spcAft>
                <a:spcPts val="600"/>
              </a:spcAft>
            </a:pPr>
            <a:r>
              <a:rPr lang="en-AU" sz="800"/>
              <a:t>BFCHA’s pricing being based on TCV’s bond rate meant its interest rate was lower than the equivalent rate offered by commercial lenders</a:t>
            </a:r>
          </a:p>
          <a:p>
            <a:r>
              <a:rPr lang="en-AU" sz="800" b="1"/>
              <a:t>Loan tenor</a:t>
            </a:r>
          </a:p>
          <a:p>
            <a:pPr>
              <a:spcAft>
                <a:spcPts val="600"/>
              </a:spcAft>
            </a:pPr>
            <a:r>
              <a:rPr lang="en-AU" sz="800"/>
              <a:t>BFCHA’s low interest loans usually had loan periods of 15 and 30 years, compared to standard loans of 5 years from commercial lenders. This better aligned with project life cycle of social housing projects. </a:t>
            </a:r>
          </a:p>
          <a:p>
            <a:r>
              <a:rPr lang="en-AU" sz="800" b="1"/>
              <a:t>Consideration of social policy objectives</a:t>
            </a:r>
          </a:p>
          <a:p>
            <a:r>
              <a:rPr lang="en-AU" sz="800"/>
              <a:t>DTF’s consideration of social policy objectives meant that CHAs could apply for project financing for projects that commercial lenders might not consider</a:t>
            </a:r>
          </a:p>
        </p:txBody>
      </p:sp>
      <p:sp>
        <p:nvSpPr>
          <p:cNvPr id="14" name="TextBox 13">
            <a:extLst>
              <a:ext uri="{FF2B5EF4-FFF2-40B4-BE49-F238E27FC236}">
                <a16:creationId xmlns:a16="http://schemas.microsoft.com/office/drawing/2014/main" id="{C989799E-5C18-6BCF-DC42-C9C9EEB0064E}"/>
              </a:ext>
            </a:extLst>
          </p:cNvPr>
          <p:cNvSpPr txBox="1"/>
          <p:nvPr/>
        </p:nvSpPr>
        <p:spPr>
          <a:xfrm>
            <a:off x="5294589" y="4475705"/>
            <a:ext cx="4209757" cy="553998"/>
          </a:xfrm>
          <a:prstGeom prst="rect">
            <a:avLst/>
          </a:prstGeom>
          <a:noFill/>
        </p:spPr>
        <p:txBody>
          <a:bodyPr wrap="square">
            <a:spAutoFit/>
          </a:bodyPr>
          <a:lstStyle/>
          <a:p>
            <a:r>
              <a:rPr lang="en-US" sz="1000" b="1"/>
              <a:t>Figure 3.1: Survey responses to the question “To what extent do you agree with the following statements? Relative to other debt financing sources available for social housing projects, BFCHA...” </a:t>
            </a:r>
          </a:p>
        </p:txBody>
      </p:sp>
      <p:sp>
        <p:nvSpPr>
          <p:cNvPr id="15" name="Rectangle 14">
            <a:extLst>
              <a:ext uri="{FF2B5EF4-FFF2-40B4-BE49-F238E27FC236}">
                <a16:creationId xmlns:a16="http://schemas.microsoft.com/office/drawing/2014/main" id="{BB8C5826-73A1-0D63-3D8C-1DFFD6AA6ADE}"/>
              </a:ext>
            </a:extLst>
          </p:cNvPr>
          <p:cNvSpPr/>
          <p:nvPr/>
        </p:nvSpPr>
        <p:spPr>
          <a:xfrm>
            <a:off x="5354653" y="374456"/>
            <a:ext cx="4149693" cy="24136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b="1"/>
              <a:t>BFCHA</a:t>
            </a:r>
          </a:p>
        </p:txBody>
      </p:sp>
      <p:sp>
        <p:nvSpPr>
          <p:cNvPr id="16" name="Rectangle 15">
            <a:extLst>
              <a:ext uri="{FF2B5EF4-FFF2-40B4-BE49-F238E27FC236}">
                <a16:creationId xmlns:a16="http://schemas.microsoft.com/office/drawing/2014/main" id="{5D2206AF-4706-4568-5E8C-B8002DA22F73}"/>
              </a:ext>
            </a:extLst>
          </p:cNvPr>
          <p:cNvSpPr/>
          <p:nvPr/>
        </p:nvSpPr>
        <p:spPr>
          <a:xfrm>
            <a:off x="5354653" y="648998"/>
            <a:ext cx="2060591" cy="241365"/>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b="1"/>
              <a:t>vs. NHFIC</a:t>
            </a:r>
          </a:p>
        </p:txBody>
      </p:sp>
      <p:sp>
        <p:nvSpPr>
          <p:cNvPr id="17" name="Rectangle 16">
            <a:extLst>
              <a:ext uri="{FF2B5EF4-FFF2-40B4-BE49-F238E27FC236}">
                <a16:creationId xmlns:a16="http://schemas.microsoft.com/office/drawing/2014/main" id="{7B678475-EBA1-8BEF-635C-A8D968EBE641}"/>
              </a:ext>
            </a:extLst>
          </p:cNvPr>
          <p:cNvSpPr/>
          <p:nvPr/>
        </p:nvSpPr>
        <p:spPr>
          <a:xfrm>
            <a:off x="7443755" y="648998"/>
            <a:ext cx="2060591" cy="241365"/>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b="1"/>
              <a:t>vs. commercial lenders</a:t>
            </a:r>
          </a:p>
        </p:txBody>
      </p:sp>
      <p:graphicFrame>
        <p:nvGraphicFramePr>
          <p:cNvPr id="2" name="Chart 1">
            <a:extLst>
              <a:ext uri="{FF2B5EF4-FFF2-40B4-BE49-F238E27FC236}">
                <a16:creationId xmlns:a16="http://schemas.microsoft.com/office/drawing/2014/main" id="{369FE665-EEE1-4308-8ABD-5839B9E51978}"/>
              </a:ext>
            </a:extLst>
          </p:cNvPr>
          <p:cNvGraphicFramePr>
            <a:graphicFrameLocks/>
          </p:cNvGraphicFramePr>
          <p:nvPr>
            <p:extLst>
              <p:ext uri="{D42A27DB-BD31-4B8C-83A1-F6EECF244321}">
                <p14:modId xmlns:p14="http://schemas.microsoft.com/office/powerpoint/2010/main" val="3147174802"/>
              </p:ext>
            </p:extLst>
          </p:nvPr>
        </p:nvGraphicFramePr>
        <p:xfrm>
          <a:off x="5024665" y="4967886"/>
          <a:ext cx="4718050" cy="170229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151937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B9E79C4C-8AA5-4321-AFEC-170EF7B9D0ED}"/>
              </a:ext>
            </a:extLst>
          </p:cNvPr>
          <p:cNvSpPr>
            <a:spLocks noGrp="1"/>
          </p:cNvSpPr>
          <p:nvPr>
            <p:ph type="ftr" sz="quarter" idx="10"/>
          </p:nvPr>
        </p:nvSpPr>
        <p:spPr/>
        <p:txBody>
          <a:bodyPr/>
          <a:lstStyle/>
          <a:p>
            <a:r>
              <a:rPr lang="en-NZ"/>
              <a:t>www.think</a:t>
            </a:r>
            <a:r>
              <a:rPr lang="en-NZ">
                <a:solidFill>
                  <a:schemeClr val="accent1"/>
                </a:solidFill>
              </a:rPr>
              <a:t>Sapere</a:t>
            </a:r>
            <a:r>
              <a:rPr lang="en-NZ"/>
              <a:t>.com</a:t>
            </a:r>
          </a:p>
        </p:txBody>
      </p:sp>
      <p:sp>
        <p:nvSpPr>
          <p:cNvPr id="5" name="Slide Number Placeholder 4">
            <a:extLst>
              <a:ext uri="{FF2B5EF4-FFF2-40B4-BE49-F238E27FC236}">
                <a16:creationId xmlns:a16="http://schemas.microsoft.com/office/drawing/2014/main" id="{241B7D97-9A84-AA1C-D2B6-B0C19A6789BB}"/>
              </a:ext>
            </a:extLst>
          </p:cNvPr>
          <p:cNvSpPr>
            <a:spLocks noGrp="1"/>
          </p:cNvSpPr>
          <p:nvPr>
            <p:ph type="sldNum" sz="quarter" idx="11"/>
          </p:nvPr>
        </p:nvSpPr>
        <p:spPr/>
        <p:txBody>
          <a:bodyPr/>
          <a:lstStyle/>
          <a:p>
            <a:fld id="{326829A1-67CC-4B5E-AF1E-9267DC8755FD}" type="slidenum">
              <a:rPr lang="en-NZ" smtClean="0"/>
              <a:pPr/>
              <a:t>3</a:t>
            </a:fld>
            <a:endParaRPr lang="en-NZ"/>
          </a:p>
        </p:txBody>
      </p:sp>
      <p:sp>
        <p:nvSpPr>
          <p:cNvPr id="6" name="Title 1">
            <a:extLst>
              <a:ext uri="{FF2B5EF4-FFF2-40B4-BE49-F238E27FC236}">
                <a16:creationId xmlns:a16="http://schemas.microsoft.com/office/drawing/2014/main" id="{30054076-FF73-A203-6C06-AC86EFB7C36B}"/>
              </a:ext>
            </a:extLst>
          </p:cNvPr>
          <p:cNvSpPr txBox="1">
            <a:spLocks/>
          </p:cNvSpPr>
          <p:nvPr/>
        </p:nvSpPr>
        <p:spPr>
          <a:xfrm>
            <a:off x="528881" y="453949"/>
            <a:ext cx="8401347" cy="334097"/>
          </a:xfrm>
          <a:prstGeom prst="rect">
            <a:avLst/>
          </a:prstGeom>
        </p:spPr>
        <p:txBody>
          <a:bodyPr vert="horz" lIns="91440" tIns="45720" rIns="91440" bIns="45720" rtlCol="0" anchor="b" anchorCtr="0">
            <a:noAutofit/>
          </a:bodyPr>
          <a:lstStyle>
            <a:lvl1pPr algn="l" defTabSz="914423" rtl="0" eaLnBrk="1" latinLnBrk="0" hangingPunct="1">
              <a:lnSpc>
                <a:spcPts val="2757"/>
              </a:lnSpc>
              <a:spcBef>
                <a:spcPct val="0"/>
              </a:spcBef>
              <a:buNone/>
              <a:defRPr sz="2757" b="1" kern="1200">
                <a:solidFill>
                  <a:srgbClr val="642D91"/>
                </a:solidFill>
                <a:latin typeface="+mj-lt"/>
                <a:ea typeface="+mj-ea"/>
                <a:cs typeface="+mj-cs"/>
              </a:defRPr>
            </a:lvl1pPr>
          </a:lstStyle>
          <a:p>
            <a:r>
              <a:rPr lang="en-AU" sz="2000">
                <a:solidFill>
                  <a:schemeClr val="accent1"/>
                </a:solidFill>
              </a:rPr>
              <a:t>List of figures</a:t>
            </a:r>
            <a:endParaRPr lang="en-US" sz="2000">
              <a:solidFill>
                <a:schemeClr val="accent1"/>
              </a:solidFill>
            </a:endParaRPr>
          </a:p>
        </p:txBody>
      </p:sp>
      <p:graphicFrame>
        <p:nvGraphicFramePr>
          <p:cNvPr id="7" name="Table 3">
            <a:extLst>
              <a:ext uri="{FF2B5EF4-FFF2-40B4-BE49-F238E27FC236}">
                <a16:creationId xmlns:a16="http://schemas.microsoft.com/office/drawing/2014/main" id="{4AF0CD9B-6EAB-5E6A-8677-0547CBF69F3A}"/>
              </a:ext>
            </a:extLst>
          </p:cNvPr>
          <p:cNvGraphicFramePr>
            <a:graphicFrameLocks noGrp="1"/>
          </p:cNvGraphicFramePr>
          <p:nvPr>
            <p:extLst>
              <p:ext uri="{D42A27DB-BD31-4B8C-83A1-F6EECF244321}">
                <p14:modId xmlns:p14="http://schemas.microsoft.com/office/powerpoint/2010/main" val="2225673873"/>
              </p:ext>
            </p:extLst>
          </p:nvPr>
        </p:nvGraphicFramePr>
        <p:xfrm>
          <a:off x="502081" y="859434"/>
          <a:ext cx="8401348" cy="3901440"/>
        </p:xfrm>
        <a:graphic>
          <a:graphicData uri="http://schemas.openxmlformats.org/drawingml/2006/table">
            <a:tbl>
              <a:tblPr firstRow="1" bandRow="1">
                <a:tableStyleId>{2D5ABB26-0587-4C30-8999-92F81FD0307C}</a:tableStyleId>
              </a:tblPr>
              <a:tblGrid>
                <a:gridCol w="7685186">
                  <a:extLst>
                    <a:ext uri="{9D8B030D-6E8A-4147-A177-3AD203B41FA5}">
                      <a16:colId xmlns:a16="http://schemas.microsoft.com/office/drawing/2014/main" val="3143891395"/>
                    </a:ext>
                  </a:extLst>
                </a:gridCol>
                <a:gridCol w="716162">
                  <a:extLst>
                    <a:ext uri="{9D8B030D-6E8A-4147-A177-3AD203B41FA5}">
                      <a16:colId xmlns:a16="http://schemas.microsoft.com/office/drawing/2014/main" val="3516402931"/>
                    </a:ext>
                  </a:extLst>
                </a:gridCol>
              </a:tblGrid>
              <a:tr h="243000">
                <a:tc>
                  <a:txBody>
                    <a:bodyPr/>
                    <a:lstStyle/>
                    <a:p>
                      <a:pPr algn="l" rtl="0" fontAlgn="ctr"/>
                      <a:r>
                        <a:rPr lang="en-AU" sz="1000" b="0" u="none" strike="noStrike">
                          <a:solidFill>
                            <a:schemeClr val="tx1"/>
                          </a:solidFill>
                          <a:effectLst/>
                        </a:rPr>
                        <a:t>Figure 2.1: Count of Victorian CHAs by portfolio size (2022)</a:t>
                      </a:r>
                      <a:endParaRPr lang="en-AU" sz="1000" b="0" i="0" u="none" strike="noStrike">
                        <a:solidFill>
                          <a:schemeClr val="tx1"/>
                        </a:solidFill>
                        <a:effectLst/>
                        <a:latin typeface="+mn-lt"/>
                      </a:endParaRPr>
                    </a:p>
                  </a:txBody>
                  <a:tcPr marL="6350" marR="6350" marT="6350" marB="0" anchor="ctr"/>
                </a:tc>
                <a:tc>
                  <a:txBody>
                    <a:bodyPr/>
                    <a:lstStyle/>
                    <a:p>
                      <a:pPr algn="r"/>
                      <a:r>
                        <a:rPr lang="en-AU" sz="1000" b="0"/>
                        <a:t>18</a:t>
                      </a:r>
                      <a:endParaRPr lang="en-AU" sz="1000" b="0">
                        <a:latin typeface="+mn-lt"/>
                      </a:endParaRPr>
                    </a:p>
                  </a:txBody>
                  <a:tcPr/>
                </a:tc>
                <a:extLst>
                  <a:ext uri="{0D108BD9-81ED-4DB2-BD59-A6C34878D82A}">
                    <a16:rowId xmlns:a16="http://schemas.microsoft.com/office/drawing/2014/main" val="2549708457"/>
                  </a:ext>
                </a:extLst>
              </a:tr>
              <a:tr h="243000">
                <a:tc>
                  <a:txBody>
                    <a:bodyPr/>
                    <a:lstStyle/>
                    <a:p>
                      <a:pPr algn="l" rtl="0" fontAlgn="ctr"/>
                      <a:r>
                        <a:rPr lang="en-US" sz="1000" b="0" u="none" strike="noStrike">
                          <a:solidFill>
                            <a:schemeClr val="tx1"/>
                          </a:solidFill>
                          <a:effectLst/>
                        </a:rPr>
                        <a:t>Figure 2.2: Sources and attributes of potential CHA support for social housing</a:t>
                      </a:r>
                      <a:endParaRPr lang="en-US" sz="1000" b="0" i="0" u="none" strike="noStrike">
                        <a:solidFill>
                          <a:schemeClr val="tx1"/>
                        </a:solidFill>
                        <a:effectLst/>
                        <a:latin typeface="+mn-lt"/>
                      </a:endParaRPr>
                    </a:p>
                  </a:txBody>
                  <a:tcPr marL="6350" marR="6350" marT="6350" marB="0" anchor="ctr"/>
                </a:tc>
                <a:tc>
                  <a:txBody>
                    <a:bodyPr/>
                    <a:lstStyle/>
                    <a:p>
                      <a:pPr algn="r"/>
                      <a:r>
                        <a:rPr lang="en-AU" sz="1000" b="0">
                          <a:solidFill>
                            <a:schemeClr val="tx1"/>
                          </a:solidFill>
                        </a:rPr>
                        <a:t>22</a:t>
                      </a:r>
                      <a:endParaRPr lang="en-AU" sz="1000" b="0">
                        <a:solidFill>
                          <a:schemeClr val="tx1"/>
                        </a:solidFill>
                        <a:latin typeface="+mn-lt"/>
                      </a:endParaRPr>
                    </a:p>
                  </a:txBody>
                  <a:tcPr/>
                </a:tc>
                <a:extLst>
                  <a:ext uri="{0D108BD9-81ED-4DB2-BD59-A6C34878D82A}">
                    <a16:rowId xmlns:a16="http://schemas.microsoft.com/office/drawing/2014/main" val="2980508837"/>
                  </a:ext>
                </a:extLst>
              </a:tr>
              <a:tr h="243000">
                <a:tc>
                  <a:txBody>
                    <a:bodyPr/>
                    <a:lstStyle/>
                    <a:p>
                      <a:pPr algn="l" rtl="0" fontAlgn="ctr"/>
                      <a:r>
                        <a:rPr lang="en-US" sz="1000" b="0" u="none" strike="noStrike">
                          <a:solidFill>
                            <a:schemeClr val="tx1"/>
                          </a:solidFill>
                          <a:effectLst/>
                        </a:rPr>
                        <a:t>Figure 2.3: Summary of implied BFCHA outcomes</a:t>
                      </a:r>
                      <a:endParaRPr lang="en-US" sz="1000" b="0" i="0" u="none" strike="noStrike">
                        <a:solidFill>
                          <a:schemeClr val="tx1"/>
                        </a:solidFill>
                        <a:effectLst/>
                        <a:latin typeface="+mn-lt"/>
                      </a:endParaRPr>
                    </a:p>
                  </a:txBody>
                  <a:tcPr marL="6350" marR="6350" marT="6350" marB="0" anchor="ctr"/>
                </a:tc>
                <a:tc>
                  <a:txBody>
                    <a:bodyPr/>
                    <a:lstStyle/>
                    <a:p>
                      <a:pPr algn="r"/>
                      <a:r>
                        <a:rPr lang="en-AU" sz="1000" b="0">
                          <a:solidFill>
                            <a:schemeClr val="tx1"/>
                          </a:solidFill>
                        </a:rPr>
                        <a:t>24</a:t>
                      </a:r>
                      <a:endParaRPr lang="en-AU" sz="1000" b="0">
                        <a:solidFill>
                          <a:schemeClr val="tx1"/>
                        </a:solidFill>
                        <a:latin typeface="+mn-lt"/>
                      </a:endParaRPr>
                    </a:p>
                  </a:txBody>
                  <a:tcPr/>
                </a:tc>
                <a:extLst>
                  <a:ext uri="{0D108BD9-81ED-4DB2-BD59-A6C34878D82A}">
                    <a16:rowId xmlns:a16="http://schemas.microsoft.com/office/drawing/2014/main" val="3135179758"/>
                  </a:ext>
                </a:extLst>
              </a:tr>
              <a:tr h="243000">
                <a:tc>
                  <a:txBody>
                    <a:bodyPr/>
                    <a:lstStyle/>
                    <a:p>
                      <a:pPr algn="l" rtl="0" fontAlgn="ctr"/>
                      <a:r>
                        <a:rPr lang="en-US" sz="1000" b="0" u="none" strike="noStrike">
                          <a:solidFill>
                            <a:schemeClr val="tx1"/>
                          </a:solidFill>
                          <a:effectLst/>
                        </a:rPr>
                        <a:t>Figure 2.4: Timeline of BFCHA from 2017-2023</a:t>
                      </a:r>
                      <a:endParaRPr lang="en-US" sz="1000" b="0" i="0" u="none" strike="noStrike">
                        <a:solidFill>
                          <a:schemeClr val="tx1"/>
                        </a:solidFill>
                        <a:effectLst/>
                        <a:latin typeface="+mn-lt"/>
                      </a:endParaRPr>
                    </a:p>
                  </a:txBody>
                  <a:tcPr marL="6350" marR="6350" marT="6350" marB="0" anchor="ctr"/>
                </a:tc>
                <a:tc>
                  <a:txBody>
                    <a:bodyPr/>
                    <a:lstStyle/>
                    <a:p>
                      <a:pPr algn="r"/>
                      <a:r>
                        <a:rPr lang="en-AU" sz="1000" b="0">
                          <a:solidFill>
                            <a:schemeClr val="tx1"/>
                          </a:solidFill>
                        </a:rPr>
                        <a:t>26</a:t>
                      </a:r>
                      <a:endParaRPr lang="en-AU" sz="1000" b="0">
                        <a:solidFill>
                          <a:schemeClr val="tx1"/>
                        </a:solidFill>
                        <a:latin typeface="+mn-lt"/>
                      </a:endParaRPr>
                    </a:p>
                  </a:txBody>
                  <a:tcPr/>
                </a:tc>
                <a:extLst>
                  <a:ext uri="{0D108BD9-81ED-4DB2-BD59-A6C34878D82A}">
                    <a16:rowId xmlns:a16="http://schemas.microsoft.com/office/drawing/2014/main" val="3970950370"/>
                  </a:ext>
                </a:extLst>
              </a:tr>
              <a:tr h="243000">
                <a:tc>
                  <a:txBody>
                    <a:bodyPr/>
                    <a:lstStyle/>
                    <a:p>
                      <a:pPr algn="l" rtl="0" fontAlgn="ctr"/>
                      <a:r>
                        <a:rPr lang="en-US" sz="1000" b="0" u="none" strike="noStrike">
                          <a:solidFill>
                            <a:schemeClr val="tx1"/>
                          </a:solidFill>
                          <a:effectLst/>
                        </a:rPr>
                        <a:t>Figure 2.5 Loans approved and total number of dwellings supported by phase as of 6 April 2023</a:t>
                      </a:r>
                      <a:endParaRPr lang="en-US" sz="1000" b="0" i="0" u="none" strike="noStrike">
                        <a:solidFill>
                          <a:schemeClr val="tx1"/>
                        </a:solidFill>
                        <a:effectLst/>
                        <a:latin typeface="+mn-lt"/>
                      </a:endParaRPr>
                    </a:p>
                  </a:txBody>
                  <a:tcPr marL="6350" marR="6350" marT="6350" marB="0" anchor="ctr"/>
                </a:tc>
                <a:tc>
                  <a:txBody>
                    <a:bodyPr/>
                    <a:lstStyle/>
                    <a:p>
                      <a:pPr algn="r"/>
                      <a:r>
                        <a:rPr lang="en-AU" sz="1000" b="0" dirty="0">
                          <a:solidFill>
                            <a:schemeClr val="tx1"/>
                          </a:solidFill>
                        </a:rPr>
                        <a:t>27</a:t>
                      </a:r>
                      <a:endParaRPr lang="en-AU" sz="1000" b="0" dirty="0">
                        <a:solidFill>
                          <a:schemeClr val="tx1"/>
                        </a:solidFill>
                        <a:latin typeface="+mn-lt"/>
                      </a:endParaRPr>
                    </a:p>
                  </a:txBody>
                  <a:tcPr/>
                </a:tc>
                <a:extLst>
                  <a:ext uri="{0D108BD9-81ED-4DB2-BD59-A6C34878D82A}">
                    <a16:rowId xmlns:a16="http://schemas.microsoft.com/office/drawing/2014/main" val="1378221505"/>
                  </a:ext>
                </a:extLst>
              </a:tr>
              <a:tr h="243000">
                <a:tc>
                  <a:txBody>
                    <a:bodyPr/>
                    <a:lstStyle/>
                    <a:p>
                      <a:pPr algn="l" rtl="0" fontAlgn="ctr"/>
                      <a:r>
                        <a:rPr lang="en-AU" sz="1000" b="0" u="none" strike="noStrike">
                          <a:solidFill>
                            <a:schemeClr val="tx1"/>
                          </a:solidFill>
                          <a:effectLst/>
                        </a:rPr>
                        <a:t>Figure 3.1: Survey responses to question comparing BFCHA terms to other financing sources</a:t>
                      </a:r>
                      <a:endParaRPr lang="en-AU" sz="1000" b="0" i="0" u="none" strike="noStrike">
                        <a:solidFill>
                          <a:schemeClr val="tx1"/>
                        </a:solidFill>
                        <a:effectLst/>
                        <a:latin typeface="+mn-lt"/>
                      </a:endParaRPr>
                    </a:p>
                  </a:txBody>
                  <a:tcPr marL="6350" marR="6350" marT="6350" marB="0" anchor="ctr"/>
                </a:tc>
                <a:tc>
                  <a:txBody>
                    <a:bodyPr/>
                    <a:lstStyle/>
                    <a:p>
                      <a:pPr algn="r"/>
                      <a:r>
                        <a:rPr lang="en-AU" sz="1000" b="0" dirty="0">
                          <a:solidFill>
                            <a:schemeClr val="tx1"/>
                          </a:solidFill>
                          <a:latin typeface="+mn-lt"/>
                        </a:rPr>
                        <a:t>29</a:t>
                      </a:r>
                    </a:p>
                  </a:txBody>
                  <a:tcPr/>
                </a:tc>
                <a:extLst>
                  <a:ext uri="{0D108BD9-81ED-4DB2-BD59-A6C34878D82A}">
                    <a16:rowId xmlns:a16="http://schemas.microsoft.com/office/drawing/2014/main" val="223904078"/>
                  </a:ext>
                </a:extLst>
              </a:tr>
              <a:tr h="243000">
                <a:tc>
                  <a:txBody>
                    <a:bodyPr/>
                    <a:lstStyle/>
                    <a:p>
                      <a:pPr marL="0" marR="0" lvl="0" indent="0" algn="l" defTabSz="914423" rtl="0" eaLnBrk="1" fontAlgn="ctr" latinLnBrk="0" hangingPunct="1">
                        <a:lnSpc>
                          <a:spcPct val="100000"/>
                        </a:lnSpc>
                        <a:spcBef>
                          <a:spcPts val="0"/>
                        </a:spcBef>
                        <a:spcAft>
                          <a:spcPts val="0"/>
                        </a:spcAft>
                        <a:buClrTx/>
                        <a:buSzTx/>
                        <a:buFontTx/>
                        <a:buNone/>
                        <a:tabLst/>
                        <a:defRPr/>
                      </a:pPr>
                      <a:r>
                        <a:rPr lang="en-AU" sz="1000" b="0" u="none" strike="noStrike" kern="1200">
                          <a:solidFill>
                            <a:schemeClr val="tx1"/>
                          </a:solidFill>
                          <a:effectLst/>
                        </a:rPr>
                        <a:t>Figure 3.2: Comparison of 15-year TCV interest rate vs. fixed term commercial rate for a period of &gt;3 years</a:t>
                      </a:r>
                      <a:endParaRPr lang="en-AU" sz="1000" b="0" i="0" u="none" strike="noStrike" kern="1200">
                        <a:solidFill>
                          <a:schemeClr val="tx1"/>
                        </a:solidFill>
                        <a:effectLst/>
                        <a:latin typeface="+mn-lt"/>
                        <a:ea typeface="+mn-ea"/>
                        <a:cs typeface="+mn-cs"/>
                      </a:endParaRPr>
                    </a:p>
                  </a:txBody>
                  <a:tcPr marL="6350" marR="6350" marT="6350" marB="0" anchor="ctr"/>
                </a:tc>
                <a:tc>
                  <a:txBody>
                    <a:bodyPr/>
                    <a:lstStyle/>
                    <a:p>
                      <a:pPr algn="r"/>
                      <a:r>
                        <a:rPr lang="en-AU" sz="1000" b="0" dirty="0">
                          <a:solidFill>
                            <a:schemeClr val="tx1"/>
                          </a:solidFill>
                        </a:rPr>
                        <a:t>30</a:t>
                      </a:r>
                      <a:endParaRPr lang="en-AU" sz="1000" b="0" dirty="0">
                        <a:solidFill>
                          <a:schemeClr val="tx1"/>
                        </a:solidFill>
                        <a:latin typeface="+mn-lt"/>
                      </a:endParaRPr>
                    </a:p>
                  </a:txBody>
                  <a:tcPr/>
                </a:tc>
                <a:extLst>
                  <a:ext uri="{0D108BD9-81ED-4DB2-BD59-A6C34878D82A}">
                    <a16:rowId xmlns:a16="http://schemas.microsoft.com/office/drawing/2014/main" val="3444745700"/>
                  </a:ext>
                </a:extLst>
              </a:tr>
              <a:tr h="243000">
                <a:tc>
                  <a:txBody>
                    <a:bodyPr/>
                    <a:lstStyle/>
                    <a:p>
                      <a:pPr marL="0" marR="0" lvl="0" indent="0" algn="l" defTabSz="914423" rtl="0" eaLnBrk="1" fontAlgn="ctr" latinLnBrk="0" hangingPunct="1">
                        <a:lnSpc>
                          <a:spcPct val="100000"/>
                        </a:lnSpc>
                        <a:spcBef>
                          <a:spcPts val="0"/>
                        </a:spcBef>
                        <a:spcAft>
                          <a:spcPts val="0"/>
                        </a:spcAft>
                        <a:buClrTx/>
                        <a:buSzTx/>
                        <a:buFontTx/>
                        <a:buNone/>
                        <a:tabLst/>
                        <a:defRPr/>
                      </a:pPr>
                      <a:r>
                        <a:rPr lang="en-AU" sz="1000" b="0" u="none" strike="noStrike" kern="1200">
                          <a:solidFill>
                            <a:schemeClr val="tx1"/>
                          </a:solidFill>
                          <a:effectLst/>
                        </a:rPr>
                        <a:t>Figure 3.3: Parameters for SHGF and BFCHA throughout the three phases of BFCHA</a:t>
                      </a:r>
                      <a:endParaRPr lang="en-AU" sz="1000" b="0" i="0" u="none" strike="noStrike" kern="1200">
                        <a:solidFill>
                          <a:schemeClr val="tx1"/>
                        </a:solidFill>
                        <a:effectLst/>
                        <a:latin typeface="+mn-lt"/>
                        <a:ea typeface="+mn-ea"/>
                        <a:cs typeface="+mn-cs"/>
                      </a:endParaRPr>
                    </a:p>
                  </a:txBody>
                  <a:tcPr marL="6350" marR="6350" marT="6350" marB="0" anchor="ctr"/>
                </a:tc>
                <a:tc>
                  <a:txBody>
                    <a:bodyPr/>
                    <a:lstStyle/>
                    <a:p>
                      <a:pPr algn="r"/>
                      <a:r>
                        <a:rPr lang="en-AU" sz="1000" b="0" dirty="0">
                          <a:solidFill>
                            <a:schemeClr val="tx1"/>
                          </a:solidFill>
                        </a:rPr>
                        <a:t>31</a:t>
                      </a:r>
                      <a:endParaRPr lang="en-AU" sz="1000" b="0" dirty="0">
                        <a:solidFill>
                          <a:schemeClr val="tx1"/>
                        </a:solidFill>
                        <a:latin typeface="+mn-lt"/>
                      </a:endParaRPr>
                    </a:p>
                  </a:txBody>
                  <a:tcPr/>
                </a:tc>
                <a:extLst>
                  <a:ext uri="{0D108BD9-81ED-4DB2-BD59-A6C34878D82A}">
                    <a16:rowId xmlns:a16="http://schemas.microsoft.com/office/drawing/2014/main" val="1021516207"/>
                  </a:ext>
                </a:extLst>
              </a:tr>
              <a:tr h="243000">
                <a:tc>
                  <a:txBody>
                    <a:bodyPr/>
                    <a:lstStyle/>
                    <a:p>
                      <a:pPr marL="0" marR="0" lvl="0" indent="0" algn="l" defTabSz="914423" rtl="0" eaLnBrk="1" fontAlgn="ctr" latinLnBrk="0" hangingPunct="1">
                        <a:lnSpc>
                          <a:spcPct val="100000"/>
                        </a:lnSpc>
                        <a:spcBef>
                          <a:spcPts val="0"/>
                        </a:spcBef>
                        <a:spcAft>
                          <a:spcPts val="0"/>
                        </a:spcAft>
                        <a:buClrTx/>
                        <a:buSzTx/>
                        <a:buFontTx/>
                        <a:buNone/>
                        <a:tabLst/>
                        <a:defRPr/>
                      </a:pPr>
                      <a:r>
                        <a:rPr lang="en-AU" sz="1000" b="0" u="none" strike="noStrike">
                          <a:solidFill>
                            <a:schemeClr val="tx1"/>
                          </a:solidFill>
                          <a:effectLst/>
                        </a:rPr>
                        <a:t>Figure 4.1: Survey responses to question on CHA thoughts on program administration during application process</a:t>
                      </a:r>
                    </a:p>
                  </a:txBody>
                  <a:tcPr marL="6350" marR="6350" marT="6350" marB="0" anchor="ctr"/>
                </a:tc>
                <a:tc>
                  <a:txBody>
                    <a:bodyPr/>
                    <a:lstStyle/>
                    <a:p>
                      <a:pPr algn="r"/>
                      <a:r>
                        <a:rPr lang="en-AU" sz="1000" b="0" dirty="0">
                          <a:solidFill>
                            <a:schemeClr val="tx1"/>
                          </a:solidFill>
                        </a:rPr>
                        <a:t>36</a:t>
                      </a:r>
                      <a:endParaRPr lang="en-AU" sz="1000" b="0" dirty="0">
                        <a:solidFill>
                          <a:schemeClr val="tx1"/>
                        </a:solidFill>
                        <a:latin typeface="+mn-lt"/>
                      </a:endParaRPr>
                    </a:p>
                  </a:txBody>
                  <a:tcPr/>
                </a:tc>
                <a:extLst>
                  <a:ext uri="{0D108BD9-81ED-4DB2-BD59-A6C34878D82A}">
                    <a16:rowId xmlns:a16="http://schemas.microsoft.com/office/drawing/2014/main" val="2185813531"/>
                  </a:ext>
                </a:extLst>
              </a:tr>
              <a:tr h="243000">
                <a:tc>
                  <a:txBody>
                    <a:bodyPr/>
                    <a:lstStyle/>
                    <a:p>
                      <a:pPr algn="l" rtl="0" fontAlgn="ctr"/>
                      <a:r>
                        <a:rPr lang="en-AU" sz="1000" b="0" u="none" strike="noStrike">
                          <a:solidFill>
                            <a:schemeClr val="tx1"/>
                          </a:solidFill>
                          <a:effectLst/>
                        </a:rPr>
                        <a:t>Figure 4.2: Illustration of BFCHA initiative process from application to monitoring</a:t>
                      </a:r>
                      <a:endParaRPr lang="en-AU" sz="1000" b="0" i="0" u="none" strike="noStrike">
                        <a:solidFill>
                          <a:schemeClr val="tx1"/>
                        </a:solidFill>
                        <a:effectLst/>
                        <a:latin typeface="+mn-lt"/>
                      </a:endParaRPr>
                    </a:p>
                  </a:txBody>
                  <a:tcPr marL="6350" marR="6350" marT="6350" marB="0" anchor="ctr"/>
                </a:tc>
                <a:tc>
                  <a:txBody>
                    <a:bodyPr/>
                    <a:lstStyle/>
                    <a:p>
                      <a:pPr algn="r"/>
                      <a:r>
                        <a:rPr lang="en-AU" sz="1000" b="0" dirty="0">
                          <a:solidFill>
                            <a:schemeClr val="tx1"/>
                          </a:solidFill>
                        </a:rPr>
                        <a:t>37</a:t>
                      </a:r>
                      <a:endParaRPr lang="en-AU" sz="1000" b="0" dirty="0">
                        <a:solidFill>
                          <a:schemeClr val="tx1"/>
                        </a:solidFill>
                        <a:latin typeface="+mn-lt"/>
                      </a:endParaRPr>
                    </a:p>
                  </a:txBody>
                  <a:tcPr/>
                </a:tc>
                <a:extLst>
                  <a:ext uri="{0D108BD9-81ED-4DB2-BD59-A6C34878D82A}">
                    <a16:rowId xmlns:a16="http://schemas.microsoft.com/office/drawing/2014/main" val="2793816693"/>
                  </a:ext>
                </a:extLst>
              </a:tr>
              <a:tr h="243000">
                <a:tc>
                  <a:txBody>
                    <a:bodyPr/>
                    <a:lstStyle/>
                    <a:p>
                      <a:pPr marL="0" marR="0" lvl="0" indent="0" algn="l" defTabSz="914423" rtl="0" eaLnBrk="1" fontAlgn="ctr" latinLnBrk="0" hangingPunct="1">
                        <a:lnSpc>
                          <a:spcPct val="100000"/>
                        </a:lnSpc>
                        <a:spcBef>
                          <a:spcPts val="0"/>
                        </a:spcBef>
                        <a:spcAft>
                          <a:spcPts val="0"/>
                        </a:spcAft>
                        <a:buClrTx/>
                        <a:buSzTx/>
                        <a:buFontTx/>
                        <a:buNone/>
                        <a:tabLst/>
                        <a:defRPr/>
                      </a:pPr>
                      <a:r>
                        <a:rPr lang="en-AU" sz="1000" b="0" u="none" strike="noStrike">
                          <a:solidFill>
                            <a:schemeClr val="tx1"/>
                          </a:solidFill>
                          <a:effectLst/>
                        </a:rPr>
                        <a:t>Figure 4.3: Survey responses to question on CHA thoughts on program administration following approval</a:t>
                      </a:r>
                    </a:p>
                  </a:txBody>
                  <a:tcPr marL="6350" marR="6350" marT="6350" marB="0" anchor="ctr"/>
                </a:tc>
                <a:tc>
                  <a:txBody>
                    <a:bodyPr/>
                    <a:lstStyle/>
                    <a:p>
                      <a:pPr algn="r"/>
                      <a:r>
                        <a:rPr lang="en-AU" sz="1000" b="0" dirty="0">
                          <a:solidFill>
                            <a:schemeClr val="tx1"/>
                          </a:solidFill>
                          <a:latin typeface="+mn-lt"/>
                        </a:rPr>
                        <a:t>39</a:t>
                      </a:r>
                    </a:p>
                  </a:txBody>
                  <a:tcPr/>
                </a:tc>
                <a:extLst>
                  <a:ext uri="{0D108BD9-81ED-4DB2-BD59-A6C34878D82A}">
                    <a16:rowId xmlns:a16="http://schemas.microsoft.com/office/drawing/2014/main" val="2136659603"/>
                  </a:ext>
                </a:extLst>
              </a:tr>
              <a:tr h="243000">
                <a:tc>
                  <a:txBody>
                    <a:bodyPr/>
                    <a:lstStyle/>
                    <a:p>
                      <a:pPr marL="0" marR="0" lvl="0" indent="0" algn="l" defTabSz="914423" rtl="0" eaLnBrk="1" fontAlgn="ctr" latinLnBrk="0" hangingPunct="1">
                        <a:lnSpc>
                          <a:spcPct val="100000"/>
                        </a:lnSpc>
                        <a:spcBef>
                          <a:spcPts val="0"/>
                        </a:spcBef>
                        <a:spcAft>
                          <a:spcPts val="0"/>
                        </a:spcAft>
                        <a:buClrTx/>
                        <a:buSzTx/>
                        <a:buFontTx/>
                        <a:buNone/>
                        <a:tabLst/>
                        <a:defRPr/>
                      </a:pPr>
                      <a:r>
                        <a:rPr lang="en-AU" sz="1000" b="0" u="none" strike="noStrike">
                          <a:solidFill>
                            <a:schemeClr val="tx1"/>
                          </a:solidFill>
                          <a:effectLst/>
                        </a:rPr>
                        <a:t>Figure 5.1: Survey responses to question on short-term impacts of BFCHA</a:t>
                      </a:r>
                    </a:p>
                  </a:txBody>
                  <a:tcPr marL="6350" marR="6350" marT="6350" marB="0" anchor="ctr"/>
                </a:tc>
                <a:tc>
                  <a:txBody>
                    <a:bodyPr/>
                    <a:lstStyle/>
                    <a:p>
                      <a:pPr algn="r"/>
                      <a:r>
                        <a:rPr lang="en-AU" sz="1000" b="0" dirty="0">
                          <a:solidFill>
                            <a:schemeClr val="tx1"/>
                          </a:solidFill>
                        </a:rPr>
                        <a:t>46</a:t>
                      </a:r>
                      <a:endParaRPr lang="en-AU" sz="1000" b="0" dirty="0">
                        <a:solidFill>
                          <a:schemeClr val="tx1"/>
                        </a:solidFill>
                        <a:latin typeface="+mn-lt"/>
                      </a:endParaRPr>
                    </a:p>
                  </a:txBody>
                  <a:tcPr/>
                </a:tc>
                <a:extLst>
                  <a:ext uri="{0D108BD9-81ED-4DB2-BD59-A6C34878D82A}">
                    <a16:rowId xmlns:a16="http://schemas.microsoft.com/office/drawing/2014/main" val="532545839"/>
                  </a:ext>
                </a:extLst>
              </a:tr>
              <a:tr h="243000">
                <a:tc>
                  <a:txBody>
                    <a:bodyPr/>
                    <a:lstStyle/>
                    <a:p>
                      <a:pPr marL="0" marR="0" lvl="0" indent="0" algn="l" defTabSz="914423" rtl="0" eaLnBrk="1" fontAlgn="ctr" latinLnBrk="0" hangingPunct="1">
                        <a:lnSpc>
                          <a:spcPct val="100000"/>
                        </a:lnSpc>
                        <a:spcBef>
                          <a:spcPts val="0"/>
                        </a:spcBef>
                        <a:spcAft>
                          <a:spcPts val="0"/>
                        </a:spcAft>
                        <a:buClrTx/>
                        <a:buSzTx/>
                        <a:buFontTx/>
                        <a:buNone/>
                        <a:tabLst/>
                        <a:defRPr/>
                      </a:pPr>
                      <a:r>
                        <a:rPr lang="en-AU" sz="1000" b="0" u="none" strike="noStrike">
                          <a:solidFill>
                            <a:schemeClr val="tx1"/>
                          </a:solidFill>
                          <a:effectLst/>
                        </a:rPr>
                        <a:t>Figure 5.2: Survey responses to question on impacts of BFCHA on financial literacy</a:t>
                      </a:r>
                    </a:p>
                  </a:txBody>
                  <a:tcPr marL="6350" marR="6350" marT="6350" marB="0" anchor="ctr"/>
                </a:tc>
                <a:tc>
                  <a:txBody>
                    <a:bodyPr/>
                    <a:lstStyle/>
                    <a:p>
                      <a:pPr algn="r"/>
                      <a:r>
                        <a:rPr lang="en-AU" sz="1000" b="0" dirty="0">
                          <a:solidFill>
                            <a:schemeClr val="tx1"/>
                          </a:solidFill>
                        </a:rPr>
                        <a:t>48</a:t>
                      </a:r>
                      <a:endParaRPr lang="en-AU" sz="1000" b="0" dirty="0">
                        <a:solidFill>
                          <a:schemeClr val="tx1"/>
                        </a:solidFill>
                        <a:latin typeface="+mn-lt"/>
                      </a:endParaRPr>
                    </a:p>
                  </a:txBody>
                  <a:tcPr/>
                </a:tc>
                <a:extLst>
                  <a:ext uri="{0D108BD9-81ED-4DB2-BD59-A6C34878D82A}">
                    <a16:rowId xmlns:a16="http://schemas.microsoft.com/office/drawing/2014/main" val="3862642789"/>
                  </a:ext>
                </a:extLst>
              </a:tr>
              <a:tr h="243000">
                <a:tc>
                  <a:txBody>
                    <a:bodyPr/>
                    <a:lstStyle/>
                    <a:p>
                      <a:pPr marL="0" marR="0" lvl="0" indent="0" algn="l" defTabSz="914423" rtl="0" eaLnBrk="1" fontAlgn="ctr" latinLnBrk="0" hangingPunct="1">
                        <a:lnSpc>
                          <a:spcPct val="100000"/>
                        </a:lnSpc>
                        <a:spcBef>
                          <a:spcPts val="0"/>
                        </a:spcBef>
                        <a:spcAft>
                          <a:spcPts val="0"/>
                        </a:spcAft>
                        <a:buClrTx/>
                        <a:buSzTx/>
                        <a:buFontTx/>
                        <a:buNone/>
                        <a:tabLst/>
                        <a:defRPr/>
                      </a:pPr>
                      <a:r>
                        <a:rPr lang="en-AU" sz="1000" b="0" u="none" strike="noStrike">
                          <a:solidFill>
                            <a:schemeClr val="tx1"/>
                          </a:solidFill>
                          <a:effectLst/>
                        </a:rPr>
                        <a:t>Figure 5.3: Comparison of CHA portfolio size vs. value of debt holdings in 2018 and 2022</a:t>
                      </a:r>
                    </a:p>
                  </a:txBody>
                  <a:tcPr marL="6350" marR="6350" marT="6350" marB="0" anchor="ctr"/>
                </a:tc>
                <a:tc>
                  <a:txBody>
                    <a:bodyPr/>
                    <a:lstStyle/>
                    <a:p>
                      <a:pPr algn="r"/>
                      <a:r>
                        <a:rPr lang="en-AU" sz="1000" b="0" dirty="0">
                          <a:solidFill>
                            <a:schemeClr val="tx1"/>
                          </a:solidFill>
                          <a:latin typeface="+mn-lt"/>
                        </a:rPr>
                        <a:t>49</a:t>
                      </a:r>
                    </a:p>
                  </a:txBody>
                  <a:tcPr/>
                </a:tc>
                <a:extLst>
                  <a:ext uri="{0D108BD9-81ED-4DB2-BD59-A6C34878D82A}">
                    <a16:rowId xmlns:a16="http://schemas.microsoft.com/office/drawing/2014/main" val="896930012"/>
                  </a:ext>
                </a:extLst>
              </a:tr>
              <a:tr h="243000">
                <a:tc>
                  <a:txBody>
                    <a:bodyPr/>
                    <a:lstStyle/>
                    <a:p>
                      <a:pPr marL="0" marR="0" lvl="0" indent="0" algn="l" defTabSz="914423" rtl="0" eaLnBrk="1" fontAlgn="ctr" latinLnBrk="0" hangingPunct="1">
                        <a:lnSpc>
                          <a:spcPct val="100000"/>
                        </a:lnSpc>
                        <a:spcBef>
                          <a:spcPts val="0"/>
                        </a:spcBef>
                        <a:spcAft>
                          <a:spcPts val="0"/>
                        </a:spcAft>
                        <a:buClrTx/>
                        <a:buSzTx/>
                        <a:buFontTx/>
                        <a:buNone/>
                        <a:tabLst/>
                        <a:defRPr/>
                      </a:pPr>
                      <a:r>
                        <a:rPr lang="en-AU" sz="1000" b="0" u="none" strike="noStrike">
                          <a:solidFill>
                            <a:schemeClr val="tx1"/>
                          </a:solidFill>
                          <a:effectLst/>
                        </a:rPr>
                        <a:t>Figure 5.4: Survey responses to question on a scenario where BFCHA is not available</a:t>
                      </a:r>
                    </a:p>
                  </a:txBody>
                  <a:tcPr marL="6350" marR="6350" marT="6350" marB="0" anchor="ctr"/>
                </a:tc>
                <a:tc>
                  <a:txBody>
                    <a:bodyPr/>
                    <a:lstStyle/>
                    <a:p>
                      <a:pPr algn="r"/>
                      <a:r>
                        <a:rPr lang="en-AU" sz="1000" b="0" dirty="0">
                          <a:solidFill>
                            <a:schemeClr val="tx1"/>
                          </a:solidFill>
                        </a:rPr>
                        <a:t>51</a:t>
                      </a:r>
                      <a:endParaRPr lang="en-AU" sz="1000" b="0" dirty="0">
                        <a:solidFill>
                          <a:schemeClr val="tx1"/>
                        </a:solidFill>
                        <a:latin typeface="+mn-lt"/>
                      </a:endParaRPr>
                    </a:p>
                  </a:txBody>
                  <a:tcPr/>
                </a:tc>
                <a:extLst>
                  <a:ext uri="{0D108BD9-81ED-4DB2-BD59-A6C34878D82A}">
                    <a16:rowId xmlns:a16="http://schemas.microsoft.com/office/drawing/2014/main" val="3880220341"/>
                  </a:ext>
                </a:extLst>
              </a:tr>
              <a:tr h="243000">
                <a:tc>
                  <a:txBody>
                    <a:bodyPr/>
                    <a:lstStyle/>
                    <a:p>
                      <a:pPr marL="0" marR="0" lvl="0" indent="0" algn="l" defTabSz="914423" rtl="0" eaLnBrk="1" fontAlgn="ctr" latinLnBrk="0" hangingPunct="1">
                        <a:lnSpc>
                          <a:spcPct val="100000"/>
                        </a:lnSpc>
                        <a:spcBef>
                          <a:spcPts val="0"/>
                        </a:spcBef>
                        <a:spcAft>
                          <a:spcPts val="0"/>
                        </a:spcAft>
                        <a:buClrTx/>
                        <a:buSzTx/>
                        <a:buFontTx/>
                        <a:buNone/>
                        <a:tabLst/>
                        <a:defRPr/>
                      </a:pPr>
                      <a:r>
                        <a:rPr lang="en-AU" sz="1000" b="0" u="none" strike="noStrike">
                          <a:solidFill>
                            <a:schemeClr val="tx1"/>
                          </a:solidFill>
                          <a:effectLst/>
                        </a:rPr>
                        <a:t>Figure 5.5: Survey responses to question on the long-term impacts of BFCHA</a:t>
                      </a:r>
                    </a:p>
                  </a:txBody>
                  <a:tcPr marL="6350" marR="6350" marT="6350" marB="0" anchor="ctr"/>
                </a:tc>
                <a:tc>
                  <a:txBody>
                    <a:bodyPr/>
                    <a:lstStyle/>
                    <a:p>
                      <a:pPr algn="r"/>
                      <a:r>
                        <a:rPr lang="en-AU" sz="1000" b="0" dirty="0">
                          <a:solidFill>
                            <a:schemeClr val="tx1"/>
                          </a:solidFill>
                        </a:rPr>
                        <a:t>52</a:t>
                      </a:r>
                      <a:endParaRPr lang="en-AU" sz="1000" b="0" dirty="0">
                        <a:solidFill>
                          <a:schemeClr val="tx1"/>
                        </a:solidFill>
                        <a:latin typeface="+mn-lt"/>
                      </a:endParaRPr>
                    </a:p>
                  </a:txBody>
                  <a:tcPr/>
                </a:tc>
                <a:extLst>
                  <a:ext uri="{0D108BD9-81ED-4DB2-BD59-A6C34878D82A}">
                    <a16:rowId xmlns:a16="http://schemas.microsoft.com/office/drawing/2014/main" val="3758096717"/>
                  </a:ext>
                </a:extLst>
              </a:tr>
            </a:tbl>
          </a:graphicData>
        </a:graphic>
      </p:graphicFrame>
    </p:spTree>
    <p:extLst>
      <p:ext uri="{BB962C8B-B14F-4D97-AF65-F5344CB8AC3E}">
        <p14:creationId xmlns:p14="http://schemas.microsoft.com/office/powerpoint/2010/main" val="13941731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B9E79C4C-8AA5-4321-AFEC-170EF7B9D0ED}"/>
              </a:ext>
            </a:extLst>
          </p:cNvPr>
          <p:cNvSpPr>
            <a:spLocks noGrp="1"/>
          </p:cNvSpPr>
          <p:nvPr>
            <p:ph type="ftr" sz="quarter" idx="10"/>
          </p:nvPr>
        </p:nvSpPr>
        <p:spPr>
          <a:xfrm>
            <a:off x="599764" y="6484476"/>
            <a:ext cx="3495432" cy="365125"/>
          </a:xfrm>
        </p:spPr>
        <p:txBody>
          <a:bodyPr/>
          <a:lstStyle/>
          <a:p>
            <a:r>
              <a:rPr lang="en-NZ"/>
              <a:t>www.think</a:t>
            </a:r>
            <a:r>
              <a:rPr lang="en-NZ">
                <a:solidFill>
                  <a:schemeClr val="accent1"/>
                </a:solidFill>
              </a:rPr>
              <a:t>Sapere</a:t>
            </a:r>
            <a:r>
              <a:rPr lang="en-NZ"/>
              <a:t>.com</a:t>
            </a:r>
          </a:p>
        </p:txBody>
      </p:sp>
      <p:sp>
        <p:nvSpPr>
          <p:cNvPr id="5" name="Slide Number Placeholder 4">
            <a:extLst>
              <a:ext uri="{FF2B5EF4-FFF2-40B4-BE49-F238E27FC236}">
                <a16:creationId xmlns:a16="http://schemas.microsoft.com/office/drawing/2014/main" id="{241B7D97-9A84-AA1C-D2B6-B0C19A6789BB}"/>
              </a:ext>
            </a:extLst>
          </p:cNvPr>
          <p:cNvSpPr>
            <a:spLocks noGrp="1"/>
          </p:cNvSpPr>
          <p:nvPr>
            <p:ph type="sldNum" sz="quarter" idx="11"/>
          </p:nvPr>
        </p:nvSpPr>
        <p:spPr/>
        <p:txBody>
          <a:bodyPr/>
          <a:lstStyle/>
          <a:p>
            <a:fld id="{326829A1-67CC-4B5E-AF1E-9267DC8755FD}" type="slidenum">
              <a:rPr lang="en-NZ" smtClean="0"/>
              <a:pPr/>
              <a:t>30</a:t>
            </a:fld>
            <a:endParaRPr lang="en-NZ"/>
          </a:p>
        </p:txBody>
      </p:sp>
      <p:sp>
        <p:nvSpPr>
          <p:cNvPr id="9" name="Title 1">
            <a:extLst>
              <a:ext uri="{FF2B5EF4-FFF2-40B4-BE49-F238E27FC236}">
                <a16:creationId xmlns:a16="http://schemas.microsoft.com/office/drawing/2014/main" id="{C9E10821-FECD-21F5-DF90-1E80F52D47C7}"/>
              </a:ext>
            </a:extLst>
          </p:cNvPr>
          <p:cNvSpPr>
            <a:spLocks noGrp="1"/>
          </p:cNvSpPr>
          <p:nvPr>
            <p:ph type="title"/>
          </p:nvPr>
        </p:nvSpPr>
        <p:spPr>
          <a:xfrm>
            <a:off x="528883" y="365127"/>
            <a:ext cx="8915399" cy="567744"/>
          </a:xfrm>
        </p:spPr>
        <p:txBody>
          <a:bodyPr anchor="t">
            <a:noAutofit/>
          </a:bodyPr>
          <a:lstStyle/>
          <a:p>
            <a:r>
              <a:rPr lang="en-US" sz="2000">
                <a:solidFill>
                  <a:schemeClr val="accent1"/>
                </a:solidFill>
              </a:rPr>
              <a:t>3.2 As macroeconomic conditions change, different forms of support become more appealing</a:t>
            </a:r>
          </a:p>
        </p:txBody>
      </p:sp>
      <p:sp>
        <p:nvSpPr>
          <p:cNvPr id="10" name="Text Placeholder 3">
            <a:extLst>
              <a:ext uri="{FF2B5EF4-FFF2-40B4-BE49-F238E27FC236}">
                <a16:creationId xmlns:a16="http://schemas.microsoft.com/office/drawing/2014/main" id="{BA77EF6D-794F-0CBE-FF61-27A3BF479F29}"/>
              </a:ext>
            </a:extLst>
          </p:cNvPr>
          <p:cNvSpPr txBox="1">
            <a:spLocks/>
          </p:cNvSpPr>
          <p:nvPr/>
        </p:nvSpPr>
        <p:spPr>
          <a:xfrm>
            <a:off x="529696" y="1060991"/>
            <a:ext cx="4247011" cy="5295365"/>
          </a:xfrm>
          <a:prstGeom prst="rect">
            <a:avLst/>
          </a:prstGeom>
        </p:spPr>
        <p:txBody>
          <a:bodyPr>
            <a:noAutofit/>
          </a:bodyPr>
          <a:lstStyle>
            <a:lvl1pPr marL="0" indent="0" algn="l" defTabSz="914423" rtl="0" eaLnBrk="1" latinLnBrk="0" hangingPunct="1">
              <a:lnSpc>
                <a:spcPct val="90000"/>
              </a:lnSpc>
              <a:spcBef>
                <a:spcPts val="1000"/>
              </a:spcBef>
              <a:buFont typeface="Arial" panose="020B0604020202020204" pitchFamily="34" charset="0"/>
              <a:buNone/>
              <a:tabLst/>
              <a:defRPr sz="2400" kern="1200">
                <a:solidFill>
                  <a:schemeClr val="tx1"/>
                </a:solidFill>
                <a:latin typeface="+mn-lt"/>
                <a:ea typeface="+mn-ea"/>
                <a:cs typeface="+mn-cs"/>
              </a:defRPr>
            </a:lvl1pPr>
            <a:lvl2pPr marL="342908" indent="-342908" algn="l" defTabSz="914423" rtl="0" eaLnBrk="1" latinLnBrk="0" hangingPunct="1">
              <a:lnSpc>
                <a:spcPct val="90000"/>
              </a:lnSpc>
              <a:spcBef>
                <a:spcPts val="500"/>
              </a:spcBef>
              <a:buClr>
                <a:schemeClr val="accent1"/>
              </a:buClr>
              <a:buFont typeface="Arial" panose="020B0604020202020204" pitchFamily="34" charset="0"/>
              <a:buChar char="•"/>
              <a:tabLst/>
              <a:defRPr sz="2400" kern="1200">
                <a:solidFill>
                  <a:schemeClr val="tx1"/>
                </a:solidFill>
                <a:latin typeface="+mn-lt"/>
                <a:ea typeface="+mn-ea"/>
                <a:cs typeface="+mn-cs"/>
              </a:defRPr>
            </a:lvl2pPr>
            <a:lvl3pPr marL="0" indent="0" algn="l" defTabSz="914423" rtl="0" eaLnBrk="1" latinLnBrk="0" hangingPunct="1">
              <a:lnSpc>
                <a:spcPct val="90000"/>
              </a:lnSpc>
              <a:spcBef>
                <a:spcPts val="500"/>
              </a:spcBef>
              <a:buFont typeface="Arial" panose="020B0604020202020204" pitchFamily="34" charset="0"/>
              <a:buNone/>
              <a:tabLst/>
              <a:defRPr sz="2800" b="1" kern="1200">
                <a:solidFill>
                  <a:schemeClr val="accent1"/>
                </a:solidFill>
                <a:latin typeface="+mn-lt"/>
                <a:ea typeface="+mn-ea"/>
                <a:cs typeface="+mn-cs"/>
              </a:defRPr>
            </a:lvl3pPr>
            <a:lvl4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solidFill>
                <a:latin typeface="+mn-lt"/>
                <a:ea typeface="+mn-ea"/>
                <a:cs typeface="+mn-cs"/>
              </a:defRPr>
            </a:lvl4pPr>
            <a:lvl5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lumMod val="50000"/>
                    <a:lumOff val="50000"/>
                  </a:schemeClr>
                </a:solidFill>
                <a:latin typeface="+mn-lt"/>
                <a:ea typeface="+mn-ea"/>
                <a:cs typeface="+mn-cs"/>
              </a:defRPr>
            </a:lvl5pPr>
            <a:lvl6pPr marL="2514663"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74"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86"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97"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r>
              <a:rPr lang="en-AU" sz="1000"/>
              <a:t>While CHAs appreciate BFCHA’s design strengths, some benefits have been moderated by recent economic conditions. A comparison of the interest rate for 15-year TCV bonds and a commercial proxy rate in Figure 3.2 highlights the reduced margin between these financing options particularly coinciding with BFCHA’s phase 3 offer before widening again. (While proxies for longer term borrowing options such as 10-year commercial bonds exist, from our stakeholder consultation it appears longer-term loans are not usually available to </a:t>
            </a:r>
            <a:r>
              <a:rPr lang="en-AU" sz="1000" err="1"/>
              <a:t>CHAs.</a:t>
            </a:r>
            <a:r>
              <a:rPr lang="en-AU" sz="1000"/>
              <a:t> As such, we have used the published 3-year commercial rate as a proxy for a borrowing option currently available to all </a:t>
            </a:r>
            <a:r>
              <a:rPr lang="en-AU" sz="1000" err="1"/>
              <a:t>CHAs.</a:t>
            </a:r>
            <a:r>
              <a:rPr lang="en-AU" sz="1000"/>
              <a:t> </a:t>
            </a:r>
            <a:r>
              <a:rPr lang="en-US" sz="1000"/>
              <a:t>Similar variability in the gap to the TCV rate exists for the longer-term commercial rate proxy.)</a:t>
            </a:r>
            <a:endParaRPr lang="en-AU" sz="1000"/>
          </a:p>
          <a:p>
            <a:pPr>
              <a:lnSpc>
                <a:spcPct val="100000"/>
              </a:lnSpc>
            </a:pPr>
            <a:r>
              <a:rPr lang="en-AU" sz="1000"/>
              <a:t>We acknowledge that there are many factors that determine the rate that CHAs could negotiate with a commercial lender, and that it may be the case that the commercial rate reported by the RBA was not one available to a CHA. However, CHA consultations suggest that the clear price advantage that BFCHA provided in earlier phases is now less as:</a:t>
            </a:r>
          </a:p>
          <a:p>
            <a:pPr marL="171450" indent="-171450">
              <a:lnSpc>
                <a:spcPct val="100000"/>
              </a:lnSpc>
              <a:spcBef>
                <a:spcPts val="800"/>
              </a:spcBef>
              <a:buFont typeface="Arial" panose="020B0604020202020204" pitchFamily="34" charset="0"/>
              <a:buChar char="•"/>
            </a:pPr>
            <a:r>
              <a:rPr lang="en-AU" sz="1000"/>
              <a:t>Prevailing bond rates narrowed the interest margin</a:t>
            </a:r>
          </a:p>
          <a:p>
            <a:pPr marL="171450" indent="-171450">
              <a:lnSpc>
                <a:spcPct val="100000"/>
              </a:lnSpc>
              <a:spcBef>
                <a:spcPts val="800"/>
              </a:spcBef>
              <a:buFont typeface="Arial" panose="020B0604020202020204" pitchFamily="34" charset="0"/>
              <a:buChar char="•"/>
            </a:pPr>
            <a:r>
              <a:rPr lang="en-AU" sz="1000"/>
              <a:t>Greater uncertainty in future prevailing interest rates (making long term fixed rate loans less attractive)</a:t>
            </a:r>
          </a:p>
          <a:p>
            <a:pPr marL="171450" indent="-171450">
              <a:lnSpc>
                <a:spcPct val="100000"/>
              </a:lnSpc>
              <a:spcBef>
                <a:spcPts val="800"/>
              </a:spcBef>
              <a:buFont typeface="Arial" panose="020B0604020202020204" pitchFamily="34" charset="0"/>
              <a:buChar char="•"/>
            </a:pPr>
            <a:r>
              <a:rPr lang="en-AU" sz="1000"/>
              <a:t>Some large CHAs are approaching financial limits of their current asset base (the </a:t>
            </a:r>
            <a:r>
              <a:rPr lang="en-US" sz="1000"/>
              <a:t>interest cover, loan to value and security coverage ratios required by </a:t>
            </a:r>
            <a:r>
              <a:rPr lang="en-AU" sz="1000"/>
              <a:t>existing loans), reducing their capacity to accept higher rates until they can release some equity.</a:t>
            </a:r>
          </a:p>
          <a:p>
            <a:pPr>
              <a:lnSpc>
                <a:spcPct val="100000"/>
              </a:lnSpc>
              <a:spcBef>
                <a:spcPts val="1000"/>
              </a:spcBef>
            </a:pPr>
            <a:r>
              <a:rPr lang="en-AU" sz="1000"/>
              <a:t>This is significant as CHAs suggested that the decision to apply for (or not apply for) a loan under BFCHA involved the weighing of potential interest cost savings with the transaction costs of application, negotiation and ongoing management of an agreement with DTF. </a:t>
            </a:r>
          </a:p>
          <a:p>
            <a:pPr>
              <a:lnSpc>
                <a:spcPct val="100000"/>
              </a:lnSpc>
            </a:pPr>
            <a:r>
              <a:rPr lang="en-US" sz="1000" kern="100">
                <a:latin typeface="+mj-lt"/>
                <a:ea typeface="Calibri" panose="020F0502020204030204" pitchFamily="34" charset="0"/>
                <a:cs typeface="Arial" panose="020B0604020202020204" pitchFamily="34" charset="0"/>
              </a:rPr>
              <a:t>CHAs assessed BFCHA (and NHFIC) transaction costs as significant in choosing between finance options, and for some they were sufficiently </a:t>
            </a:r>
            <a:r>
              <a:rPr lang="en-US" sz="1000"/>
              <a:t>material to mean that BFCHA was not always the most attractive option despite having several appealing attributes. </a:t>
            </a:r>
            <a:endParaRPr lang="en-AU" sz="1000"/>
          </a:p>
        </p:txBody>
      </p:sp>
      <p:sp>
        <p:nvSpPr>
          <p:cNvPr id="2" name="Rectangle 1">
            <a:extLst>
              <a:ext uri="{FF2B5EF4-FFF2-40B4-BE49-F238E27FC236}">
                <a16:creationId xmlns:a16="http://schemas.microsoft.com/office/drawing/2014/main" id="{C951ACB1-C302-60D5-1E9E-9C18DFA6D434}"/>
              </a:ext>
            </a:extLst>
          </p:cNvPr>
          <p:cNvSpPr/>
          <p:nvPr/>
        </p:nvSpPr>
        <p:spPr>
          <a:xfrm>
            <a:off x="5197269" y="1158425"/>
            <a:ext cx="4247011" cy="156371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 name="TextBox 2">
            <a:extLst>
              <a:ext uri="{FF2B5EF4-FFF2-40B4-BE49-F238E27FC236}">
                <a16:creationId xmlns:a16="http://schemas.microsoft.com/office/drawing/2014/main" id="{9D357B49-40AF-80C1-CA7E-35F96F09D4F3}"/>
              </a:ext>
            </a:extLst>
          </p:cNvPr>
          <p:cNvSpPr txBox="1"/>
          <p:nvPr/>
        </p:nvSpPr>
        <p:spPr>
          <a:xfrm>
            <a:off x="5339574" y="1260998"/>
            <a:ext cx="3962400" cy="1315938"/>
          </a:xfrm>
          <a:prstGeom prst="rect">
            <a:avLst/>
          </a:prstGeom>
          <a:noFill/>
        </p:spPr>
        <p:txBody>
          <a:bodyPr wrap="square">
            <a:spAutoFit/>
          </a:bodyPr>
          <a:lstStyle/>
          <a:p>
            <a:pPr>
              <a:lnSpc>
                <a:spcPct val="115000"/>
              </a:lnSpc>
              <a:spcBef>
                <a:spcPts val="600"/>
              </a:spcBef>
            </a:pPr>
            <a:r>
              <a:rPr lang="en-US" sz="1000">
                <a:solidFill>
                  <a:schemeClr val="accent1"/>
                </a:solidFill>
              </a:rPr>
              <a:t>“Complexity of the LIL application was disproportionate for the scale of the project at total cost of $3 million with some philanthropic funds. We pulled the pin on it because it got very complicated, and engagement with government made our philanthropic donor nervous. We had very engaged bank partners, sharp and responsive, and they were competitive with pricing.” </a:t>
            </a:r>
            <a:br>
              <a:rPr lang="en-US" sz="1000">
                <a:solidFill>
                  <a:schemeClr val="accent1"/>
                </a:solidFill>
              </a:rPr>
            </a:br>
            <a:r>
              <a:rPr lang="en-US" sz="1000">
                <a:solidFill>
                  <a:schemeClr val="accent1"/>
                </a:solidFill>
              </a:rPr>
              <a:t>- Sector stakeholder</a:t>
            </a:r>
          </a:p>
        </p:txBody>
      </p:sp>
      <p:sp>
        <p:nvSpPr>
          <p:cNvPr id="6" name="TextBox 5">
            <a:extLst>
              <a:ext uri="{FF2B5EF4-FFF2-40B4-BE49-F238E27FC236}">
                <a16:creationId xmlns:a16="http://schemas.microsoft.com/office/drawing/2014/main" id="{BA82E7EE-6561-63F2-06D0-AB23550A8A75}"/>
              </a:ext>
            </a:extLst>
          </p:cNvPr>
          <p:cNvSpPr txBox="1"/>
          <p:nvPr/>
        </p:nvSpPr>
        <p:spPr>
          <a:xfrm>
            <a:off x="5197267" y="5957879"/>
            <a:ext cx="4329427" cy="584775"/>
          </a:xfrm>
          <a:prstGeom prst="rect">
            <a:avLst/>
          </a:prstGeom>
          <a:noFill/>
        </p:spPr>
        <p:txBody>
          <a:bodyPr wrap="square" rtlCol="0">
            <a:spAutoFit/>
          </a:bodyPr>
          <a:lstStyle/>
          <a:p>
            <a:r>
              <a:rPr lang="en-AU" sz="800" b="1"/>
              <a:t>Source: </a:t>
            </a:r>
            <a:r>
              <a:rPr lang="en-AU" sz="800"/>
              <a:t>TCV, Commercial proxy rate from RBA Lender’s interest rates reported </a:t>
            </a:r>
            <a:r>
              <a:rPr lang="en-US" sz="800"/>
              <a:t>lending rates for Housing credit; New loans funded in the month; Investment; Fixed-rate, by residual fixed term; Greater than 3 years</a:t>
            </a:r>
          </a:p>
          <a:p>
            <a:endParaRPr lang="en-AU" sz="800"/>
          </a:p>
        </p:txBody>
      </p:sp>
      <p:sp>
        <p:nvSpPr>
          <p:cNvPr id="15" name="TextBox 14">
            <a:extLst>
              <a:ext uri="{FF2B5EF4-FFF2-40B4-BE49-F238E27FC236}">
                <a16:creationId xmlns:a16="http://schemas.microsoft.com/office/drawing/2014/main" id="{CDE82959-60FE-D624-6C83-5CC95F8DC099}"/>
              </a:ext>
            </a:extLst>
          </p:cNvPr>
          <p:cNvSpPr txBox="1"/>
          <p:nvPr/>
        </p:nvSpPr>
        <p:spPr>
          <a:xfrm>
            <a:off x="5197268" y="2776827"/>
            <a:ext cx="4236425" cy="400110"/>
          </a:xfrm>
          <a:prstGeom prst="rect">
            <a:avLst/>
          </a:prstGeom>
          <a:noFill/>
        </p:spPr>
        <p:txBody>
          <a:bodyPr wrap="square" rtlCol="0">
            <a:spAutoFit/>
          </a:bodyPr>
          <a:lstStyle/>
          <a:p>
            <a:r>
              <a:rPr lang="en-AU" sz="1000" b="1"/>
              <a:t>Figure 3.2: Comparison of 15-year TCV interest rate vs. commercial proxy rate </a:t>
            </a:r>
          </a:p>
        </p:txBody>
      </p:sp>
      <p:graphicFrame>
        <p:nvGraphicFramePr>
          <p:cNvPr id="12" name="Chart 11">
            <a:extLst>
              <a:ext uri="{FF2B5EF4-FFF2-40B4-BE49-F238E27FC236}">
                <a16:creationId xmlns:a16="http://schemas.microsoft.com/office/drawing/2014/main" id="{63296096-E016-EA82-B7A6-CF1EA3DFFBD3}"/>
              </a:ext>
            </a:extLst>
          </p:cNvPr>
          <p:cNvGraphicFramePr>
            <a:graphicFrameLocks/>
          </p:cNvGraphicFramePr>
          <p:nvPr>
            <p:extLst>
              <p:ext uri="{D42A27DB-BD31-4B8C-83A1-F6EECF244321}">
                <p14:modId xmlns:p14="http://schemas.microsoft.com/office/powerpoint/2010/main" val="119773066"/>
              </p:ext>
            </p:extLst>
          </p:nvPr>
        </p:nvGraphicFramePr>
        <p:xfrm>
          <a:off x="5197268" y="3317993"/>
          <a:ext cx="4399493" cy="2639886"/>
        </p:xfrm>
        <a:graphic>
          <a:graphicData uri="http://schemas.openxmlformats.org/drawingml/2006/chart">
            <c:chart xmlns:c="http://schemas.openxmlformats.org/drawingml/2006/chart" xmlns:r="http://schemas.openxmlformats.org/officeDocument/2006/relationships" r:id="rId2"/>
          </a:graphicData>
        </a:graphic>
      </p:graphicFrame>
      <p:cxnSp>
        <p:nvCxnSpPr>
          <p:cNvPr id="17" name="Straight Connector 16">
            <a:extLst>
              <a:ext uri="{FF2B5EF4-FFF2-40B4-BE49-F238E27FC236}">
                <a16:creationId xmlns:a16="http://schemas.microsoft.com/office/drawing/2014/main" id="{7CBE492B-D4F2-26AD-C9FF-D2555E39B39B}"/>
              </a:ext>
            </a:extLst>
          </p:cNvPr>
          <p:cNvCxnSpPr>
            <a:cxnSpLocks/>
          </p:cNvCxnSpPr>
          <p:nvPr/>
        </p:nvCxnSpPr>
        <p:spPr>
          <a:xfrm flipV="1">
            <a:off x="7981026" y="3263465"/>
            <a:ext cx="0" cy="1842791"/>
          </a:xfrm>
          <a:prstGeom prst="line">
            <a:avLst/>
          </a:prstGeom>
          <a:ln>
            <a:prstDash val="dash"/>
          </a:ln>
        </p:spPr>
        <p:style>
          <a:lnRef idx="2">
            <a:schemeClr val="accent2"/>
          </a:lnRef>
          <a:fillRef idx="0">
            <a:schemeClr val="accent2"/>
          </a:fillRef>
          <a:effectRef idx="1">
            <a:schemeClr val="accent2"/>
          </a:effectRef>
          <a:fontRef idx="minor">
            <a:schemeClr val="tx1"/>
          </a:fontRef>
        </p:style>
      </p:cxnSp>
      <p:sp>
        <p:nvSpPr>
          <p:cNvPr id="19" name="TextBox 18">
            <a:extLst>
              <a:ext uri="{FF2B5EF4-FFF2-40B4-BE49-F238E27FC236}">
                <a16:creationId xmlns:a16="http://schemas.microsoft.com/office/drawing/2014/main" id="{C787A252-04AE-7645-9C9A-74CC8AD33C0F}"/>
              </a:ext>
            </a:extLst>
          </p:cNvPr>
          <p:cNvSpPr txBox="1"/>
          <p:nvPr/>
        </p:nvSpPr>
        <p:spPr>
          <a:xfrm>
            <a:off x="7397014" y="2990781"/>
            <a:ext cx="1336699" cy="307777"/>
          </a:xfrm>
          <a:prstGeom prst="rect">
            <a:avLst/>
          </a:prstGeom>
          <a:noFill/>
        </p:spPr>
        <p:txBody>
          <a:bodyPr wrap="square" rtlCol="0">
            <a:spAutoFit/>
          </a:bodyPr>
          <a:lstStyle/>
          <a:p>
            <a:r>
              <a:rPr lang="en-AU" sz="700"/>
              <a:t>Invitations for BFCHA Phase 3 applications</a:t>
            </a:r>
          </a:p>
        </p:txBody>
      </p:sp>
    </p:spTree>
    <p:extLst>
      <p:ext uri="{BB962C8B-B14F-4D97-AF65-F5344CB8AC3E}">
        <p14:creationId xmlns:p14="http://schemas.microsoft.com/office/powerpoint/2010/main" val="398821493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itle 1">
            <a:extLst>
              <a:ext uri="{FF2B5EF4-FFF2-40B4-BE49-F238E27FC236}">
                <a16:creationId xmlns:a16="http://schemas.microsoft.com/office/drawing/2014/main" id="{0D3025AD-197D-75D3-0C3D-53E3CB79B329}"/>
              </a:ext>
            </a:extLst>
          </p:cNvPr>
          <p:cNvSpPr txBox="1">
            <a:spLocks/>
          </p:cNvSpPr>
          <p:nvPr/>
        </p:nvSpPr>
        <p:spPr>
          <a:xfrm>
            <a:off x="528883" y="365127"/>
            <a:ext cx="8915399" cy="567744"/>
          </a:xfrm>
          <a:prstGeom prst="rect">
            <a:avLst/>
          </a:prstGeom>
        </p:spPr>
        <p:txBody>
          <a:bodyPr anchor="t">
            <a:noAutofit/>
          </a:bodyPr>
          <a:lstStyle>
            <a:lvl1pPr algn="l" defTabSz="914423" rtl="0" eaLnBrk="1" latinLnBrk="0" hangingPunct="1">
              <a:lnSpc>
                <a:spcPct val="90000"/>
              </a:lnSpc>
              <a:spcBef>
                <a:spcPct val="0"/>
              </a:spcBef>
              <a:buNone/>
              <a:defRPr sz="4000" b="1" kern="1200">
                <a:solidFill>
                  <a:schemeClr val="accent1"/>
                </a:solidFill>
                <a:latin typeface="+mj-lt"/>
                <a:ea typeface="+mj-ea"/>
                <a:cs typeface="+mj-cs"/>
              </a:defRPr>
            </a:lvl1pPr>
          </a:lstStyle>
          <a:p>
            <a:r>
              <a:rPr lang="en-US" sz="2000" b="1">
                <a:solidFill>
                  <a:schemeClr val="accent1"/>
                </a:solidFill>
              </a:rPr>
              <a:t>3.3 Responsive design changes to maintain complementarity</a:t>
            </a:r>
            <a:endParaRPr lang="en-AU" sz="2000" b="1" i="1">
              <a:solidFill>
                <a:schemeClr val="accent1"/>
              </a:solidFill>
            </a:endParaRPr>
          </a:p>
        </p:txBody>
      </p:sp>
      <p:sp>
        <p:nvSpPr>
          <p:cNvPr id="24" name="Footer Placeholder 3">
            <a:extLst>
              <a:ext uri="{FF2B5EF4-FFF2-40B4-BE49-F238E27FC236}">
                <a16:creationId xmlns:a16="http://schemas.microsoft.com/office/drawing/2014/main" id="{80F62569-FC06-F73B-5BAA-07E04F5DC0A1}"/>
              </a:ext>
            </a:extLst>
          </p:cNvPr>
          <p:cNvSpPr>
            <a:spLocks noGrp="1"/>
          </p:cNvSpPr>
          <p:nvPr>
            <p:ph type="ftr" sz="quarter" idx="10"/>
          </p:nvPr>
        </p:nvSpPr>
        <p:spPr>
          <a:xfrm>
            <a:off x="528881" y="6356356"/>
            <a:ext cx="3495432" cy="365125"/>
          </a:xfrm>
        </p:spPr>
        <p:txBody>
          <a:bodyPr/>
          <a:lstStyle/>
          <a:p>
            <a:r>
              <a:rPr lang="en-NZ"/>
              <a:t>www.think</a:t>
            </a:r>
            <a:r>
              <a:rPr lang="en-NZ">
                <a:solidFill>
                  <a:schemeClr val="accent1"/>
                </a:solidFill>
              </a:rPr>
              <a:t>Sapere</a:t>
            </a:r>
            <a:r>
              <a:rPr lang="en-NZ"/>
              <a:t>.com</a:t>
            </a:r>
          </a:p>
        </p:txBody>
      </p:sp>
      <p:sp>
        <p:nvSpPr>
          <p:cNvPr id="25" name="Slide Number Placeholder 4">
            <a:extLst>
              <a:ext uri="{FF2B5EF4-FFF2-40B4-BE49-F238E27FC236}">
                <a16:creationId xmlns:a16="http://schemas.microsoft.com/office/drawing/2014/main" id="{42AB4D39-3C71-A29F-8512-F4FFDCF4715A}"/>
              </a:ext>
            </a:extLst>
          </p:cNvPr>
          <p:cNvSpPr>
            <a:spLocks noGrp="1"/>
          </p:cNvSpPr>
          <p:nvPr>
            <p:ph type="sldNum" sz="quarter" idx="11"/>
          </p:nvPr>
        </p:nvSpPr>
        <p:spPr>
          <a:xfrm>
            <a:off x="6996114" y="6356356"/>
            <a:ext cx="2448167" cy="365125"/>
          </a:xfrm>
        </p:spPr>
        <p:txBody>
          <a:bodyPr/>
          <a:lstStyle/>
          <a:p>
            <a:fld id="{326829A1-67CC-4B5E-AF1E-9267DC8755FD}" type="slidenum">
              <a:rPr lang="en-NZ" smtClean="0"/>
              <a:pPr/>
              <a:t>31</a:t>
            </a:fld>
            <a:endParaRPr lang="en-NZ"/>
          </a:p>
        </p:txBody>
      </p:sp>
      <p:sp>
        <p:nvSpPr>
          <p:cNvPr id="26" name="Text Placeholder 3">
            <a:extLst>
              <a:ext uri="{FF2B5EF4-FFF2-40B4-BE49-F238E27FC236}">
                <a16:creationId xmlns:a16="http://schemas.microsoft.com/office/drawing/2014/main" id="{7ABD9452-B6FC-26E9-F75C-6F89417B71E5}"/>
              </a:ext>
            </a:extLst>
          </p:cNvPr>
          <p:cNvSpPr txBox="1">
            <a:spLocks/>
          </p:cNvSpPr>
          <p:nvPr/>
        </p:nvSpPr>
        <p:spPr>
          <a:xfrm>
            <a:off x="529697" y="1060991"/>
            <a:ext cx="2307022" cy="5295365"/>
          </a:xfrm>
          <a:prstGeom prst="rect">
            <a:avLst/>
          </a:prstGeom>
        </p:spPr>
        <p:txBody>
          <a:bodyPr>
            <a:noAutofit/>
          </a:bodyPr>
          <a:lstStyle>
            <a:lvl1pPr marL="0" indent="0" algn="l" defTabSz="914423" rtl="0" eaLnBrk="1" latinLnBrk="0" hangingPunct="1">
              <a:lnSpc>
                <a:spcPct val="90000"/>
              </a:lnSpc>
              <a:spcBef>
                <a:spcPts val="1000"/>
              </a:spcBef>
              <a:buFont typeface="Arial" panose="020B0604020202020204" pitchFamily="34" charset="0"/>
              <a:buNone/>
              <a:tabLst/>
              <a:defRPr sz="2400" kern="1200">
                <a:solidFill>
                  <a:schemeClr val="tx1"/>
                </a:solidFill>
                <a:latin typeface="+mn-lt"/>
                <a:ea typeface="+mn-ea"/>
                <a:cs typeface="+mn-cs"/>
              </a:defRPr>
            </a:lvl1pPr>
            <a:lvl2pPr marL="342908" indent="-342908" algn="l" defTabSz="914423" rtl="0" eaLnBrk="1" latinLnBrk="0" hangingPunct="1">
              <a:lnSpc>
                <a:spcPct val="90000"/>
              </a:lnSpc>
              <a:spcBef>
                <a:spcPts val="500"/>
              </a:spcBef>
              <a:buClr>
                <a:schemeClr val="accent1"/>
              </a:buClr>
              <a:buFont typeface="Arial" panose="020B0604020202020204" pitchFamily="34" charset="0"/>
              <a:buChar char="•"/>
              <a:tabLst/>
              <a:defRPr sz="2400" kern="1200">
                <a:solidFill>
                  <a:schemeClr val="tx1"/>
                </a:solidFill>
                <a:latin typeface="+mn-lt"/>
                <a:ea typeface="+mn-ea"/>
                <a:cs typeface="+mn-cs"/>
              </a:defRPr>
            </a:lvl2pPr>
            <a:lvl3pPr marL="0" indent="0" algn="l" defTabSz="914423" rtl="0" eaLnBrk="1" latinLnBrk="0" hangingPunct="1">
              <a:lnSpc>
                <a:spcPct val="90000"/>
              </a:lnSpc>
              <a:spcBef>
                <a:spcPts val="500"/>
              </a:spcBef>
              <a:buFont typeface="Arial" panose="020B0604020202020204" pitchFamily="34" charset="0"/>
              <a:buNone/>
              <a:tabLst/>
              <a:defRPr sz="2800" b="1" kern="1200">
                <a:solidFill>
                  <a:schemeClr val="accent1"/>
                </a:solidFill>
                <a:latin typeface="+mn-lt"/>
                <a:ea typeface="+mn-ea"/>
                <a:cs typeface="+mn-cs"/>
              </a:defRPr>
            </a:lvl3pPr>
            <a:lvl4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solidFill>
                <a:latin typeface="+mn-lt"/>
                <a:ea typeface="+mn-ea"/>
                <a:cs typeface="+mn-cs"/>
              </a:defRPr>
            </a:lvl4pPr>
            <a:lvl5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lumMod val="50000"/>
                    <a:lumOff val="50000"/>
                  </a:schemeClr>
                </a:solidFill>
                <a:latin typeface="+mn-lt"/>
                <a:ea typeface="+mn-ea"/>
                <a:cs typeface="+mn-cs"/>
              </a:defRPr>
            </a:lvl5pPr>
            <a:lvl6pPr marL="2514663"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74"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86"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97"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600"/>
              </a:spcBef>
            </a:pPr>
            <a:r>
              <a:rPr lang="en-US" sz="1000"/>
              <a:t>The BFCHA and SHGF programs were established to </a:t>
            </a:r>
            <a:r>
              <a:rPr lang="en-AU" sz="1000">
                <a:solidFill>
                  <a:schemeClr val="tx1"/>
                </a:solidFill>
              </a:rPr>
              <a:t>increase the supply of social housing. This joint outcome was best-pursued through BFCHA by close coordination with SHGF program timing and </a:t>
            </a:r>
            <a:r>
              <a:rPr lang="en-AU" sz="1000"/>
              <a:t>alignment with SHGF </a:t>
            </a:r>
            <a:r>
              <a:rPr lang="en-AU" sz="1000">
                <a:solidFill>
                  <a:schemeClr val="tx1"/>
                </a:solidFill>
              </a:rPr>
              <a:t>requirements for CHAs to provide an equity co-contribution </a:t>
            </a:r>
            <a:r>
              <a:rPr lang="en-AU" sz="1000"/>
              <a:t>to </a:t>
            </a:r>
            <a:r>
              <a:rPr lang="en-AU" sz="1000">
                <a:solidFill>
                  <a:schemeClr val="tx1"/>
                </a:solidFill>
              </a:rPr>
              <a:t>total project value. BFCHA design was responsive to both. </a:t>
            </a:r>
            <a:endParaRPr lang="en-AU" sz="1000"/>
          </a:p>
          <a:p>
            <a:pPr>
              <a:lnSpc>
                <a:spcPct val="100000"/>
              </a:lnSpc>
              <a:spcBef>
                <a:spcPts val="600"/>
              </a:spcBef>
            </a:pPr>
            <a:r>
              <a:rPr lang="en-AU" sz="1000"/>
              <a:t>CHAs appreciated the response to feedback reflected in the BFCHA changes for phase 2 of the program: especially greater capacity to provide LILs and openness to SPVs. CHAs also noted the initial alignment between the two programs. </a:t>
            </a:r>
          </a:p>
          <a:p>
            <a:pPr>
              <a:lnSpc>
                <a:spcPct val="100000"/>
              </a:lnSpc>
              <a:spcBef>
                <a:spcPts val="600"/>
              </a:spcBef>
            </a:pPr>
            <a:r>
              <a:rPr lang="en-AU" sz="1000"/>
              <a:t>An inherent consequence of the </a:t>
            </a:r>
            <a:r>
              <a:rPr lang="en-US" sz="1000"/>
              <a:t>complementarity was that BFCHA activity was focused on the target housing cohorts and delivery models determined by Homes Victoria. This is appropriate given Homes Victoria is best-placed to identify Government’s social housing investment priorities. But the effect is that the CHAs that participated in multiple phases were typically the larger </a:t>
            </a:r>
            <a:r>
              <a:rPr lang="en-US" sz="1000" err="1"/>
              <a:t>organisations</a:t>
            </a:r>
            <a:r>
              <a:rPr lang="en-US" sz="1000"/>
              <a:t> that serviced more than one priority cohort or geography.</a:t>
            </a:r>
            <a:endParaRPr lang="en-AU" sz="1000"/>
          </a:p>
        </p:txBody>
      </p:sp>
      <p:graphicFrame>
        <p:nvGraphicFramePr>
          <p:cNvPr id="2" name="Table 2">
            <a:extLst>
              <a:ext uri="{FF2B5EF4-FFF2-40B4-BE49-F238E27FC236}">
                <a16:creationId xmlns:a16="http://schemas.microsoft.com/office/drawing/2014/main" id="{4421A2CB-41B7-CCB4-66E0-DF2EC6452C8B}"/>
              </a:ext>
            </a:extLst>
          </p:cNvPr>
          <p:cNvGraphicFramePr>
            <a:graphicFrameLocks noGrp="1"/>
          </p:cNvGraphicFramePr>
          <p:nvPr>
            <p:extLst>
              <p:ext uri="{D42A27DB-BD31-4B8C-83A1-F6EECF244321}">
                <p14:modId xmlns:p14="http://schemas.microsoft.com/office/powerpoint/2010/main" val="1261567972"/>
              </p:ext>
            </p:extLst>
          </p:nvPr>
        </p:nvGraphicFramePr>
        <p:xfrm>
          <a:off x="3002511" y="1060990"/>
          <a:ext cx="6441771" cy="5348775"/>
        </p:xfrm>
        <a:graphic>
          <a:graphicData uri="http://schemas.openxmlformats.org/drawingml/2006/table">
            <a:tbl>
              <a:tblPr firstRow="1" bandRow="1">
                <a:tableStyleId>{2D5ABB26-0587-4C30-8999-92F81FD0307C}</a:tableStyleId>
              </a:tblPr>
              <a:tblGrid>
                <a:gridCol w="384925">
                  <a:extLst>
                    <a:ext uri="{9D8B030D-6E8A-4147-A177-3AD203B41FA5}">
                      <a16:colId xmlns:a16="http://schemas.microsoft.com/office/drawing/2014/main" val="3447071815"/>
                    </a:ext>
                  </a:extLst>
                </a:gridCol>
                <a:gridCol w="3028423">
                  <a:extLst>
                    <a:ext uri="{9D8B030D-6E8A-4147-A177-3AD203B41FA5}">
                      <a16:colId xmlns:a16="http://schemas.microsoft.com/office/drawing/2014/main" val="2576433919"/>
                    </a:ext>
                  </a:extLst>
                </a:gridCol>
                <a:gridCol w="3028423">
                  <a:extLst>
                    <a:ext uri="{9D8B030D-6E8A-4147-A177-3AD203B41FA5}">
                      <a16:colId xmlns:a16="http://schemas.microsoft.com/office/drawing/2014/main" val="525722436"/>
                    </a:ext>
                  </a:extLst>
                </a:gridCol>
              </a:tblGrid>
              <a:tr h="276054">
                <a:tc>
                  <a:txBody>
                    <a:bodyPr/>
                    <a:lstStyle/>
                    <a:p>
                      <a:endParaRPr lang="en-AU" sz="100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en-AU" sz="1200" b="1"/>
                        <a:t>SHGF (funding)</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2"/>
                    </a:solidFill>
                  </a:tcPr>
                </a:tc>
                <a:tc>
                  <a:txBody>
                    <a:bodyPr/>
                    <a:lstStyle/>
                    <a:p>
                      <a:pPr algn="ctr"/>
                      <a:r>
                        <a:rPr lang="en-AU" sz="1200" b="1"/>
                        <a:t>BFCHA (financing)</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2"/>
                    </a:solidFill>
                  </a:tcPr>
                </a:tc>
                <a:extLst>
                  <a:ext uri="{0D108BD9-81ED-4DB2-BD59-A6C34878D82A}">
                    <a16:rowId xmlns:a16="http://schemas.microsoft.com/office/drawing/2014/main" val="111859937"/>
                  </a:ext>
                </a:extLst>
              </a:tr>
              <a:tr h="1299978">
                <a:tc>
                  <a:txBody>
                    <a:bodyPr/>
                    <a:lstStyle/>
                    <a:p>
                      <a:pPr algn="ctr"/>
                      <a:r>
                        <a:rPr lang="en-AU" sz="1200" b="1"/>
                        <a:t>Phase 1</a:t>
                      </a:r>
                    </a:p>
                  </a:txBody>
                  <a:tcPr vert="vert27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9D9D9"/>
                    </a:solidFill>
                  </a:tcPr>
                </a:tc>
                <a:tc>
                  <a:txBody>
                    <a:bodyPr/>
                    <a:lstStyle/>
                    <a:p>
                      <a:pPr>
                        <a:spcBef>
                          <a:spcPts val="600"/>
                        </a:spcBef>
                        <a:spcAft>
                          <a:spcPts val="0"/>
                        </a:spcAft>
                      </a:pPr>
                      <a:r>
                        <a:rPr lang="en-AU" sz="800">
                          <a:solidFill>
                            <a:schemeClr val="tx1"/>
                          </a:solidFill>
                        </a:rPr>
                        <a:t>The SHGF Grants Program’s provided grant funding for:</a:t>
                      </a:r>
                    </a:p>
                    <a:p>
                      <a:pPr marL="171450" indent="-171450">
                        <a:spcBef>
                          <a:spcPts val="600"/>
                        </a:spcBef>
                        <a:spcAft>
                          <a:spcPts val="0"/>
                        </a:spcAft>
                        <a:buFont typeface="Arial" panose="020B0604020202020204" pitchFamily="34" charset="0"/>
                        <a:buChar char="•"/>
                      </a:pPr>
                      <a:r>
                        <a:rPr lang="en-AU" sz="800">
                          <a:solidFill>
                            <a:schemeClr val="tx1"/>
                          </a:solidFill>
                        </a:rPr>
                        <a:t>the construction of new social and affordable housing on non-Victorian Government land (Build &amp; Operate Program) and Big Housing Build capital grants program</a:t>
                      </a:r>
                    </a:p>
                    <a:p>
                      <a:pPr marL="171450" indent="-171450">
                        <a:spcBef>
                          <a:spcPts val="600"/>
                        </a:spcBef>
                        <a:spcAft>
                          <a:spcPts val="0"/>
                        </a:spcAft>
                        <a:buFont typeface="Arial" panose="020B0604020202020204" pitchFamily="34" charset="0"/>
                        <a:buChar char="•"/>
                      </a:pPr>
                      <a:r>
                        <a:rPr lang="en-AU" sz="800">
                          <a:solidFill>
                            <a:schemeClr val="tx1"/>
                          </a:solidFill>
                        </a:rPr>
                        <a:t>leasing of new dwellings from the private sector (New Rentals Development Program)</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9D9D9"/>
                    </a:solidFill>
                  </a:tcPr>
                </a:tc>
                <a:tc>
                  <a:txBody>
                    <a:bodyPr/>
                    <a:lstStyle/>
                    <a:p>
                      <a:pPr>
                        <a:spcBef>
                          <a:spcPts val="600"/>
                        </a:spcBef>
                        <a:spcAft>
                          <a:spcPts val="0"/>
                        </a:spcAft>
                      </a:pPr>
                      <a:r>
                        <a:rPr lang="en-AU" sz="800">
                          <a:solidFill>
                            <a:schemeClr val="tx1"/>
                          </a:solidFill>
                        </a:rPr>
                        <a:t>BFCHA started by:</a:t>
                      </a:r>
                    </a:p>
                    <a:p>
                      <a:pPr marL="171450" indent="-171450">
                        <a:spcBef>
                          <a:spcPts val="600"/>
                        </a:spcBef>
                        <a:spcAft>
                          <a:spcPts val="0"/>
                        </a:spcAft>
                        <a:buFont typeface="Arial" panose="020B0604020202020204" pitchFamily="34" charset="0"/>
                        <a:buChar char="•"/>
                      </a:pPr>
                      <a:r>
                        <a:rPr lang="en-AU" sz="800">
                          <a:solidFill>
                            <a:schemeClr val="tx1"/>
                          </a:solidFill>
                        </a:rPr>
                        <a:t>provided low-interest-loans (LILs) to Victorian Community Housing Agencies (CHAs) </a:t>
                      </a:r>
                    </a:p>
                    <a:p>
                      <a:pPr marL="171450" indent="-171450">
                        <a:spcBef>
                          <a:spcPts val="600"/>
                        </a:spcBef>
                        <a:spcAft>
                          <a:spcPts val="0"/>
                        </a:spcAft>
                        <a:buFont typeface="Arial" panose="020B0604020202020204" pitchFamily="34" charset="0"/>
                        <a:buChar char="•"/>
                      </a:pPr>
                      <a:r>
                        <a:rPr lang="en-AU" sz="800">
                          <a:solidFill>
                            <a:schemeClr val="tx1"/>
                          </a:solidFill>
                        </a:rPr>
                        <a:t>primarily to secure project finance in conjunction with Round 1 of the Build &amp; Operate Program</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108633156"/>
                  </a:ext>
                </a:extLst>
              </a:tr>
              <a:tr h="2392471">
                <a:tc>
                  <a:txBody>
                    <a:bodyPr/>
                    <a:lstStyle/>
                    <a:p>
                      <a:pPr algn="ctr"/>
                      <a:r>
                        <a:rPr lang="en-AU" sz="1200" b="1"/>
                        <a:t>Phase 2</a:t>
                      </a:r>
                    </a:p>
                  </a:txBody>
                  <a:tcPr vert="vert27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3EBF1"/>
                    </a:solidFill>
                  </a:tcPr>
                </a:tc>
                <a:tc>
                  <a:txBody>
                    <a:bodyPr/>
                    <a:lstStyle/>
                    <a:p>
                      <a:pPr>
                        <a:spcBef>
                          <a:spcPts val="600"/>
                        </a:spcBef>
                        <a:spcAft>
                          <a:spcPts val="0"/>
                        </a:spcAft>
                      </a:pPr>
                      <a:r>
                        <a:rPr lang="en-AU" sz="800">
                          <a:solidFill>
                            <a:schemeClr val="tx1"/>
                          </a:solidFill>
                        </a:rPr>
                        <a:t>Focus on build-ready projects: </a:t>
                      </a:r>
                    </a:p>
                    <a:p>
                      <a:pPr marL="171450" indent="-171450">
                        <a:spcBef>
                          <a:spcPts val="600"/>
                        </a:spcBef>
                        <a:spcAft>
                          <a:spcPts val="0"/>
                        </a:spcAft>
                        <a:buFont typeface="Arial" panose="020B0604020202020204" pitchFamily="34" charset="0"/>
                        <a:buChar char="•"/>
                      </a:pPr>
                      <a:r>
                        <a:rPr lang="en-AU" sz="800">
                          <a:solidFill>
                            <a:schemeClr val="tx1"/>
                          </a:solidFill>
                        </a:rPr>
                        <a:t>$1.38 billion of the </a:t>
                      </a:r>
                      <a:r>
                        <a:rPr lang="en-AU" sz="800" i="1">
                          <a:solidFill>
                            <a:schemeClr val="tx1"/>
                          </a:solidFill>
                        </a:rPr>
                        <a:t>Big Housing Build </a:t>
                      </a:r>
                      <a:r>
                        <a:rPr lang="en-AU" sz="800">
                          <a:solidFill>
                            <a:schemeClr val="tx1"/>
                          </a:solidFill>
                        </a:rPr>
                        <a:t>allocated to the SHGF Rapid Grants Round</a:t>
                      </a:r>
                    </a:p>
                    <a:p>
                      <a:pPr marL="171450" indent="-171450">
                        <a:spcBef>
                          <a:spcPts val="600"/>
                        </a:spcBef>
                        <a:spcAft>
                          <a:spcPts val="0"/>
                        </a:spcAft>
                        <a:buFont typeface="Arial" panose="020B0604020202020204" pitchFamily="34" charset="0"/>
                        <a:buChar char="•"/>
                      </a:pPr>
                      <a:r>
                        <a:rPr lang="en-AU" sz="800">
                          <a:solidFill>
                            <a:schemeClr val="tx1"/>
                          </a:solidFill>
                        </a:rPr>
                        <a:t>The Round focused on community housing projects that could commence construction by the end of 2021</a:t>
                      </a:r>
                    </a:p>
                    <a:p>
                      <a:pPr marL="171450" indent="-171450">
                        <a:spcBef>
                          <a:spcPts val="600"/>
                        </a:spcBef>
                        <a:spcAft>
                          <a:spcPts val="0"/>
                        </a:spcAft>
                        <a:buFont typeface="Arial" panose="020B0604020202020204" pitchFamily="34" charset="0"/>
                        <a:buChar char="•"/>
                      </a:pPr>
                      <a:r>
                        <a:rPr lang="en-AU" sz="800">
                          <a:solidFill>
                            <a:schemeClr val="tx1"/>
                          </a:solidFill>
                        </a:rPr>
                        <a:t>The grants are paid to CHAs as upfront capital contributions to the cost of new social housing dwellings</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3EBF1"/>
                    </a:solidFill>
                  </a:tcPr>
                </a:tc>
                <a:tc>
                  <a:txBody>
                    <a:bodyPr/>
                    <a:lstStyle/>
                    <a:p>
                      <a:pPr>
                        <a:spcBef>
                          <a:spcPts val="600"/>
                        </a:spcBef>
                        <a:spcAft>
                          <a:spcPts val="0"/>
                        </a:spcAft>
                      </a:pPr>
                      <a:r>
                        <a:rPr lang="en-AU" sz="800">
                          <a:solidFill>
                            <a:schemeClr val="tx1"/>
                          </a:solidFill>
                        </a:rPr>
                        <a:t>Significant updates to finance offer: </a:t>
                      </a:r>
                    </a:p>
                    <a:p>
                      <a:pPr marL="171450" indent="-171450">
                        <a:spcBef>
                          <a:spcPts val="600"/>
                        </a:spcBef>
                        <a:spcAft>
                          <a:spcPts val="0"/>
                        </a:spcAft>
                        <a:buFont typeface="Arial" panose="020B0604020202020204" pitchFamily="34" charset="0"/>
                        <a:buChar char="•"/>
                      </a:pPr>
                      <a:r>
                        <a:rPr lang="en-AU" sz="800">
                          <a:solidFill>
                            <a:schemeClr val="tx1"/>
                          </a:solidFill>
                        </a:rPr>
                        <a:t>Included Public Housing Renewal Program / Ground Lease Model projects</a:t>
                      </a:r>
                    </a:p>
                    <a:p>
                      <a:pPr marL="171450" indent="-171450">
                        <a:spcBef>
                          <a:spcPts val="600"/>
                        </a:spcBef>
                        <a:spcAft>
                          <a:spcPts val="0"/>
                        </a:spcAft>
                        <a:buFont typeface="Arial" panose="020B0604020202020204" pitchFamily="34" charset="0"/>
                        <a:buChar char="•"/>
                      </a:pPr>
                      <a:r>
                        <a:rPr lang="en-AU" sz="800">
                          <a:solidFill>
                            <a:schemeClr val="tx1"/>
                          </a:solidFill>
                        </a:rPr>
                        <a:t>Expanded $550 million limit for LILs to $1.1 billion across LILs and State Guarantees</a:t>
                      </a:r>
                    </a:p>
                    <a:p>
                      <a:pPr marL="171450" indent="-171450">
                        <a:spcBef>
                          <a:spcPts val="600"/>
                        </a:spcBef>
                        <a:spcAft>
                          <a:spcPts val="0"/>
                        </a:spcAft>
                        <a:buFont typeface="Arial" panose="020B0604020202020204" pitchFamily="34" charset="0"/>
                        <a:buChar char="•"/>
                      </a:pPr>
                      <a:r>
                        <a:rPr lang="en-AU" sz="800">
                          <a:solidFill>
                            <a:schemeClr val="tx1"/>
                          </a:solidFill>
                        </a:rPr>
                        <a:t>Permits finance of Special Purpose Vehicles (or equivalent arrangements) supporting new social housing projects</a:t>
                      </a:r>
                    </a:p>
                    <a:p>
                      <a:pPr marL="171450" indent="-171450">
                        <a:spcBef>
                          <a:spcPts val="600"/>
                        </a:spcBef>
                        <a:spcAft>
                          <a:spcPts val="0"/>
                        </a:spcAft>
                        <a:buFont typeface="Arial" panose="020B0604020202020204" pitchFamily="34" charset="0"/>
                        <a:buChar char="•"/>
                      </a:pPr>
                      <a:r>
                        <a:rPr lang="en-AU" sz="800">
                          <a:solidFill>
                            <a:schemeClr val="tx1"/>
                          </a:solidFill>
                        </a:rPr>
                        <a:t>Introduced two-step credit assessment and streamlined transaction document</a:t>
                      </a:r>
                    </a:p>
                    <a:p>
                      <a:pPr marL="171450" indent="-171450">
                        <a:spcBef>
                          <a:spcPts val="600"/>
                        </a:spcBef>
                        <a:spcAft>
                          <a:spcPts val="0"/>
                        </a:spcAft>
                        <a:buFont typeface="Arial" panose="020B0604020202020204" pitchFamily="34" charset="0"/>
                        <a:buChar char="•"/>
                      </a:pPr>
                      <a:r>
                        <a:rPr lang="en-AU" sz="800">
                          <a:solidFill>
                            <a:schemeClr val="tx1"/>
                          </a:solidFill>
                        </a:rPr>
                        <a:t>Restricts lending to support new social housing projects—not to affordable dwellings or refinancing existing loan facilities</a:t>
                      </a:r>
                    </a:p>
                    <a:p>
                      <a:pPr marL="171450" indent="-171450">
                        <a:spcBef>
                          <a:spcPts val="600"/>
                        </a:spcBef>
                        <a:spcAft>
                          <a:spcPts val="0"/>
                        </a:spcAft>
                        <a:buFont typeface="Arial" panose="020B0604020202020204" pitchFamily="34" charset="0"/>
                        <a:buChar char="•"/>
                      </a:pPr>
                      <a:r>
                        <a:rPr lang="en-AU" sz="800">
                          <a:solidFill>
                            <a:schemeClr val="tx1"/>
                          </a:solidFill>
                        </a:rPr>
                        <a:t>Clarifies not available to Specialist Disability Accommodation (SDA) that attracts National Disability Insurance Scheme funding </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3EBF1"/>
                    </a:solidFill>
                  </a:tcPr>
                </a:tc>
                <a:extLst>
                  <a:ext uri="{0D108BD9-81ED-4DB2-BD59-A6C34878D82A}">
                    <a16:rowId xmlns:a16="http://schemas.microsoft.com/office/drawing/2014/main" val="2856845842"/>
                  </a:ext>
                </a:extLst>
              </a:tr>
              <a:tr h="1380272">
                <a:tc>
                  <a:txBody>
                    <a:bodyPr/>
                    <a:lstStyle/>
                    <a:p>
                      <a:pPr algn="ctr"/>
                      <a:r>
                        <a:rPr lang="en-AU" sz="1200" b="1"/>
                        <a:t>Phase 3</a:t>
                      </a:r>
                    </a:p>
                  </a:txBody>
                  <a:tcPr vert="vert27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DE1CB"/>
                    </a:solidFill>
                  </a:tcPr>
                </a:tc>
                <a:tc>
                  <a:txBody>
                    <a:bodyPr/>
                    <a:lstStyle/>
                    <a:p>
                      <a:pPr>
                        <a:spcBef>
                          <a:spcPts val="600"/>
                        </a:spcBef>
                        <a:spcAft>
                          <a:spcPts val="0"/>
                        </a:spcAft>
                      </a:pPr>
                      <a:r>
                        <a:rPr lang="en-AU" sz="800">
                          <a:solidFill>
                            <a:schemeClr val="tx1"/>
                          </a:solidFill>
                        </a:rPr>
                        <a:t>Three rounds of the SHGF focused on specific housing segments :</a:t>
                      </a:r>
                    </a:p>
                    <a:p>
                      <a:pPr marL="172800" lvl="1" indent="-171450">
                        <a:spcBef>
                          <a:spcPts val="600"/>
                        </a:spcBef>
                        <a:spcAft>
                          <a:spcPts val="0"/>
                        </a:spcAft>
                        <a:buFont typeface="Arial" panose="020B0604020202020204" pitchFamily="34" charset="0"/>
                        <a:buChar char="•"/>
                      </a:pPr>
                      <a:r>
                        <a:rPr lang="en-AU" sz="800">
                          <a:solidFill>
                            <a:schemeClr val="tx1"/>
                          </a:solidFill>
                        </a:rPr>
                        <a:t>Regional Round</a:t>
                      </a:r>
                    </a:p>
                    <a:p>
                      <a:pPr marL="172800" lvl="1" indent="-171450">
                        <a:spcBef>
                          <a:spcPts val="600"/>
                        </a:spcBef>
                        <a:spcAft>
                          <a:spcPts val="0"/>
                        </a:spcAft>
                        <a:buFont typeface="Arial" panose="020B0604020202020204" pitchFamily="34" charset="0"/>
                        <a:buChar char="•"/>
                      </a:pPr>
                      <a:r>
                        <a:rPr lang="en-AU" sz="800">
                          <a:solidFill>
                            <a:schemeClr val="tx1"/>
                          </a:solidFill>
                        </a:rPr>
                        <a:t>Homes for Aboriginal Victorians Round</a:t>
                      </a:r>
                    </a:p>
                    <a:p>
                      <a:pPr marL="172800" lvl="1" indent="-171450">
                        <a:spcBef>
                          <a:spcPts val="600"/>
                        </a:spcBef>
                        <a:spcAft>
                          <a:spcPts val="0"/>
                        </a:spcAft>
                        <a:buFont typeface="Arial" panose="020B0604020202020204" pitchFamily="34" charset="0"/>
                        <a:buChar char="•"/>
                      </a:pPr>
                      <a:r>
                        <a:rPr lang="en-AU" sz="800">
                          <a:solidFill>
                            <a:schemeClr val="tx1"/>
                          </a:solidFill>
                        </a:rPr>
                        <a:t>Mental Health Supported Housing Round including a specific land acquisition facility for this purpose, </a:t>
                      </a:r>
                      <a:r>
                        <a:rPr lang="en-AU" sz="800" i="1">
                          <a:solidFill>
                            <a:schemeClr val="tx1"/>
                          </a:solidFill>
                        </a:rPr>
                        <a:t>plus</a:t>
                      </a:r>
                    </a:p>
                    <a:p>
                      <a:pPr marL="172800" lvl="1" indent="-171450">
                        <a:spcBef>
                          <a:spcPts val="600"/>
                        </a:spcBef>
                        <a:spcAft>
                          <a:spcPts val="0"/>
                        </a:spcAft>
                        <a:buFont typeface="Arial" panose="020B0604020202020204" pitchFamily="34" charset="0"/>
                        <a:buChar char="•"/>
                      </a:pPr>
                      <a:r>
                        <a:rPr lang="en-AU" sz="800">
                          <a:solidFill>
                            <a:schemeClr val="tx1"/>
                          </a:solidFill>
                        </a:rPr>
                        <a:t>replay of the Build &amp; Operate, Public Housing Renewal Program / Ground Lease Model programs</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DE1CB"/>
                    </a:solidFill>
                  </a:tcPr>
                </a:tc>
                <a:tc>
                  <a:txBody>
                    <a:bodyPr/>
                    <a:lstStyle/>
                    <a:p>
                      <a:pPr marL="0" marR="0" lvl="0" indent="0" algn="l" defTabSz="914423" rtl="0" eaLnBrk="1" fontAlgn="auto" latinLnBrk="0" hangingPunct="1">
                        <a:lnSpc>
                          <a:spcPct val="100000"/>
                        </a:lnSpc>
                        <a:spcBef>
                          <a:spcPts val="600"/>
                        </a:spcBef>
                        <a:spcAft>
                          <a:spcPts val="0"/>
                        </a:spcAft>
                        <a:buClrTx/>
                        <a:buSzTx/>
                        <a:buFontTx/>
                        <a:buNone/>
                        <a:tabLst/>
                        <a:defRPr/>
                      </a:pPr>
                      <a:r>
                        <a:rPr lang="en-US" sz="800">
                          <a:solidFill>
                            <a:schemeClr val="tx1"/>
                          </a:solidFill>
                        </a:rPr>
                        <a:t>SDA now permitted if less than five per cent of the total proposed dwellings and no more than 20 SDA dwellings in total (unless approved by DTF following justification from applicant)</a:t>
                      </a:r>
                      <a:endParaRPr lang="en-AU" sz="800">
                        <a:solidFill>
                          <a:schemeClr val="tx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DE1CB"/>
                    </a:solidFill>
                  </a:tcPr>
                </a:tc>
                <a:extLst>
                  <a:ext uri="{0D108BD9-81ED-4DB2-BD59-A6C34878D82A}">
                    <a16:rowId xmlns:a16="http://schemas.microsoft.com/office/drawing/2014/main" val="3318964908"/>
                  </a:ext>
                </a:extLst>
              </a:tr>
            </a:tbl>
          </a:graphicData>
        </a:graphic>
      </p:graphicFrame>
      <p:sp>
        <p:nvSpPr>
          <p:cNvPr id="3" name="TextBox 2">
            <a:extLst>
              <a:ext uri="{FF2B5EF4-FFF2-40B4-BE49-F238E27FC236}">
                <a16:creationId xmlns:a16="http://schemas.microsoft.com/office/drawing/2014/main" id="{932EF40F-047A-CEB7-BB38-8BC6A9ECDFD6}"/>
              </a:ext>
            </a:extLst>
          </p:cNvPr>
          <p:cNvSpPr txBox="1"/>
          <p:nvPr/>
        </p:nvSpPr>
        <p:spPr>
          <a:xfrm>
            <a:off x="2937482" y="809760"/>
            <a:ext cx="6439635" cy="246221"/>
          </a:xfrm>
          <a:prstGeom prst="rect">
            <a:avLst/>
          </a:prstGeom>
          <a:noFill/>
        </p:spPr>
        <p:txBody>
          <a:bodyPr wrap="square" rtlCol="0">
            <a:spAutoFit/>
          </a:bodyPr>
          <a:lstStyle/>
          <a:p>
            <a:r>
              <a:rPr lang="en-AU" sz="1000" b="1"/>
              <a:t>Figure 3.3: Parameters for SHGF and BFCHA through the three phases of BFCHA</a:t>
            </a:r>
          </a:p>
        </p:txBody>
      </p:sp>
    </p:spTree>
    <p:extLst>
      <p:ext uri="{BB962C8B-B14F-4D97-AF65-F5344CB8AC3E}">
        <p14:creationId xmlns:p14="http://schemas.microsoft.com/office/powerpoint/2010/main" val="304207706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B9E79C4C-8AA5-4321-AFEC-170EF7B9D0ED}"/>
              </a:ext>
            </a:extLst>
          </p:cNvPr>
          <p:cNvSpPr>
            <a:spLocks noGrp="1"/>
          </p:cNvSpPr>
          <p:nvPr>
            <p:ph type="ftr" sz="quarter" idx="10"/>
          </p:nvPr>
        </p:nvSpPr>
        <p:spPr/>
        <p:txBody>
          <a:bodyPr/>
          <a:lstStyle/>
          <a:p>
            <a:r>
              <a:rPr lang="en-NZ"/>
              <a:t>www.think</a:t>
            </a:r>
            <a:r>
              <a:rPr lang="en-NZ">
                <a:solidFill>
                  <a:schemeClr val="accent1"/>
                </a:solidFill>
              </a:rPr>
              <a:t>Sapere</a:t>
            </a:r>
            <a:r>
              <a:rPr lang="en-NZ"/>
              <a:t>.com</a:t>
            </a:r>
          </a:p>
        </p:txBody>
      </p:sp>
      <p:sp>
        <p:nvSpPr>
          <p:cNvPr id="5" name="Slide Number Placeholder 4">
            <a:extLst>
              <a:ext uri="{FF2B5EF4-FFF2-40B4-BE49-F238E27FC236}">
                <a16:creationId xmlns:a16="http://schemas.microsoft.com/office/drawing/2014/main" id="{241B7D97-9A84-AA1C-D2B6-B0C19A6789BB}"/>
              </a:ext>
            </a:extLst>
          </p:cNvPr>
          <p:cNvSpPr>
            <a:spLocks noGrp="1"/>
          </p:cNvSpPr>
          <p:nvPr>
            <p:ph type="sldNum" sz="quarter" idx="11"/>
          </p:nvPr>
        </p:nvSpPr>
        <p:spPr/>
        <p:txBody>
          <a:bodyPr/>
          <a:lstStyle/>
          <a:p>
            <a:fld id="{326829A1-67CC-4B5E-AF1E-9267DC8755FD}" type="slidenum">
              <a:rPr lang="en-NZ" smtClean="0"/>
              <a:pPr/>
              <a:t>32</a:t>
            </a:fld>
            <a:endParaRPr lang="en-NZ"/>
          </a:p>
        </p:txBody>
      </p:sp>
      <p:sp>
        <p:nvSpPr>
          <p:cNvPr id="9" name="Content Placeholder 1">
            <a:extLst>
              <a:ext uri="{FF2B5EF4-FFF2-40B4-BE49-F238E27FC236}">
                <a16:creationId xmlns:a16="http://schemas.microsoft.com/office/drawing/2014/main" id="{2EB154A7-C248-C720-7865-59D48A5C93B3}"/>
              </a:ext>
            </a:extLst>
          </p:cNvPr>
          <p:cNvSpPr txBox="1">
            <a:spLocks/>
          </p:cNvSpPr>
          <p:nvPr/>
        </p:nvSpPr>
        <p:spPr>
          <a:xfrm>
            <a:off x="5245100" y="1498595"/>
            <a:ext cx="4199181" cy="4922850"/>
          </a:xfrm>
          <a:prstGeom prst="rect">
            <a:avLst/>
          </a:prstGeom>
          <a:solidFill>
            <a:schemeClr val="accent2">
              <a:lumMod val="20000"/>
              <a:lumOff val="80000"/>
            </a:schemeClr>
          </a:solidFill>
          <a:ln>
            <a:noFill/>
          </a:ln>
        </p:spPr>
        <p:txBody>
          <a:bodyPr wrap="square" lIns="144000" tIns="144000" rIns="144000" bIns="144000" rtlCol="0">
            <a:spAutoFit/>
          </a:bodyPr>
          <a:lstStyle>
            <a:defPPr>
              <a:defRPr lang="en-US"/>
            </a:defPPr>
            <a:lvl1pPr>
              <a:defRPr sz="1000" b="1">
                <a:solidFill>
                  <a:schemeClr val="accent1"/>
                </a:solidFill>
              </a:defRPr>
            </a:lvl1pPr>
            <a:lvl2pPr marL="342908" indent="-342908" algn="l" defTabSz="914423" rtl="0" eaLnBrk="1" latinLnBrk="0" hangingPunct="1">
              <a:lnSpc>
                <a:spcPct val="90000"/>
              </a:lnSpc>
              <a:spcBef>
                <a:spcPts val="500"/>
              </a:spcBef>
              <a:buClr>
                <a:schemeClr val="accent1"/>
              </a:buClr>
              <a:buFont typeface="Arial" panose="020B0604020202020204" pitchFamily="34" charset="0"/>
              <a:buChar char="•"/>
              <a:tabLst/>
              <a:defRPr sz="2400" kern="1200">
                <a:solidFill>
                  <a:schemeClr val="tx1"/>
                </a:solidFill>
                <a:latin typeface="+mn-lt"/>
                <a:ea typeface="+mn-ea"/>
                <a:cs typeface="+mn-cs"/>
              </a:defRPr>
            </a:lvl2pPr>
            <a:lvl3pPr marL="0" indent="0" algn="l" defTabSz="914423" rtl="0" eaLnBrk="1" latinLnBrk="0" hangingPunct="1">
              <a:lnSpc>
                <a:spcPct val="90000"/>
              </a:lnSpc>
              <a:spcBef>
                <a:spcPts val="500"/>
              </a:spcBef>
              <a:buFont typeface="Arial" panose="020B0604020202020204" pitchFamily="34" charset="0"/>
              <a:buNone/>
              <a:tabLst/>
              <a:defRPr sz="2800" b="1" kern="1200">
                <a:solidFill>
                  <a:schemeClr val="accent1"/>
                </a:solidFill>
                <a:latin typeface="+mn-lt"/>
                <a:ea typeface="+mn-ea"/>
                <a:cs typeface="+mn-cs"/>
              </a:defRPr>
            </a:lvl3pPr>
            <a:lvl4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solidFill>
                <a:latin typeface="+mn-lt"/>
                <a:ea typeface="+mn-ea"/>
                <a:cs typeface="+mn-cs"/>
              </a:defRPr>
            </a:lvl4pPr>
            <a:lvl5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lumMod val="50000"/>
                    <a:lumOff val="50000"/>
                  </a:schemeClr>
                </a:solidFill>
                <a:latin typeface="+mn-lt"/>
                <a:ea typeface="+mn-ea"/>
                <a:cs typeface="+mn-cs"/>
              </a:defRPr>
            </a:lvl5pPr>
            <a:lvl6pPr marL="2514663"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74"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86"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97"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600"/>
              </a:spcBef>
            </a:pPr>
            <a:r>
              <a:rPr lang="en-AU">
                <a:solidFill>
                  <a:schemeClr val="accent2"/>
                </a:solidFill>
              </a:rPr>
              <a:t>Box 3.1: Review of application of BFCHA credit appraisal</a:t>
            </a:r>
          </a:p>
          <a:p>
            <a:pPr>
              <a:spcBef>
                <a:spcPts val="600"/>
              </a:spcBef>
            </a:pPr>
            <a:r>
              <a:rPr lang="en-AU" sz="900" b="0">
                <a:solidFill>
                  <a:schemeClr val="accent2"/>
                </a:solidFill>
              </a:rPr>
              <a:t>We assessed the application of the credit appraisal framework in several of the projects approved under BFCHA. These assessments appeared to be comprehensive and applied the framework in a reasonable fashion. </a:t>
            </a:r>
          </a:p>
          <a:p>
            <a:pPr>
              <a:spcBef>
                <a:spcPts val="600"/>
              </a:spcBef>
            </a:pPr>
            <a:r>
              <a:rPr lang="en-AU" sz="900" b="0">
                <a:solidFill>
                  <a:schemeClr val="accent2"/>
                </a:solidFill>
              </a:rPr>
              <a:t>We flag the following elements for consideration:</a:t>
            </a:r>
          </a:p>
          <a:p>
            <a:pPr marL="171450" indent="-171450">
              <a:spcBef>
                <a:spcPts val="600"/>
              </a:spcBef>
              <a:buFont typeface="Arial" panose="020B0604020202020204" pitchFamily="34" charset="0"/>
              <a:buChar char="•"/>
            </a:pPr>
            <a:r>
              <a:rPr lang="en-US" sz="900" b="0">
                <a:solidFill>
                  <a:schemeClr val="accent2"/>
                </a:solidFill>
              </a:rPr>
              <a:t>Base case project cash flows were only </a:t>
            </a:r>
            <a:r>
              <a:rPr lang="en-US" sz="900" b="0" err="1">
                <a:solidFill>
                  <a:schemeClr val="accent2"/>
                </a:solidFill>
              </a:rPr>
              <a:t>sensitised</a:t>
            </a:r>
            <a:r>
              <a:rPr lang="en-US" sz="900" b="0">
                <a:solidFill>
                  <a:schemeClr val="accent2"/>
                </a:solidFill>
              </a:rPr>
              <a:t> based on a reduction in rental revenue growth. A more robust assessment might consider alternative sensitivities and potentially cumulative impacts such as a scenario where rent escalation is not achieved alongside maintenance costs increases. In the current economic climate, there is an increasing risk that cumulative impacts are more likely and stress testing the forecast will be important.</a:t>
            </a:r>
          </a:p>
          <a:p>
            <a:pPr marL="171450" indent="-171450">
              <a:spcBef>
                <a:spcPts val="600"/>
              </a:spcBef>
              <a:buFont typeface="Arial" panose="020B0604020202020204" pitchFamily="34" charset="0"/>
              <a:buChar char="•"/>
            </a:pPr>
            <a:r>
              <a:rPr lang="en-US" sz="900" b="0">
                <a:solidFill>
                  <a:schemeClr val="accent2"/>
                </a:solidFill>
              </a:rPr>
              <a:t>There are differences between assumptions for applicants, such as different escalation rates (that apply to rental income and repairs and maintenance expenditure) and levels of bad debts. There may be valid reasons for these to differ between applicants; however, it is not clear how the tool can compensate for one applicant’s forecast being more aggressive than another with the potential for a higher financial score as a consequence. </a:t>
            </a:r>
          </a:p>
          <a:p>
            <a:pPr marL="171450" indent="-171450">
              <a:spcBef>
                <a:spcPts val="600"/>
              </a:spcBef>
              <a:buFont typeface="Arial" panose="020B0604020202020204" pitchFamily="34" charset="0"/>
              <a:buChar char="•"/>
            </a:pPr>
            <a:r>
              <a:rPr lang="en-US" sz="900" b="0">
                <a:solidFill>
                  <a:schemeClr val="accent2"/>
                </a:solidFill>
              </a:rPr>
              <a:t>The EBITDA benchmark is only 6%.  Based on the applicants reviewed, this was exceeded with some margin. However, for an applicant that is close to this benchmark, the sensitivity over an increase in operating costs for example becomes more important and would be prudent to test.</a:t>
            </a:r>
          </a:p>
          <a:p>
            <a:pPr marL="171450" indent="-171450">
              <a:spcBef>
                <a:spcPts val="600"/>
              </a:spcBef>
              <a:buFont typeface="Arial" panose="020B0604020202020204" pitchFamily="34" charset="0"/>
              <a:buChar char="•"/>
            </a:pPr>
            <a:r>
              <a:rPr lang="en-US" sz="900" b="0">
                <a:solidFill>
                  <a:schemeClr val="accent2"/>
                </a:solidFill>
              </a:rPr>
              <a:t>The asset cover metrics for the applicants reviewed were significantly in excess of the benchmark requirement of 1.5x. This reflects the relatively low value of the loans relative to the total project.  This level of cover might suggest that obtaining a formal valuation every five years, whilst consistent with State Government practices, might be less crucial for this program.  The Security risk which is identified in the risk allocation framework appears low. </a:t>
            </a:r>
            <a:endParaRPr lang="en-AU" sz="900" b="0">
              <a:solidFill>
                <a:schemeClr val="accent2"/>
              </a:solidFill>
            </a:endParaRPr>
          </a:p>
        </p:txBody>
      </p:sp>
      <p:sp>
        <p:nvSpPr>
          <p:cNvPr id="3" name="Title 1">
            <a:extLst>
              <a:ext uri="{FF2B5EF4-FFF2-40B4-BE49-F238E27FC236}">
                <a16:creationId xmlns:a16="http://schemas.microsoft.com/office/drawing/2014/main" id="{0BE5DD81-A2C5-7C4F-5CEB-8566957DEA3C}"/>
              </a:ext>
            </a:extLst>
          </p:cNvPr>
          <p:cNvSpPr txBox="1">
            <a:spLocks/>
          </p:cNvSpPr>
          <p:nvPr/>
        </p:nvSpPr>
        <p:spPr>
          <a:xfrm>
            <a:off x="528883" y="365127"/>
            <a:ext cx="8915399" cy="567744"/>
          </a:xfrm>
          <a:prstGeom prst="rect">
            <a:avLst/>
          </a:prstGeom>
        </p:spPr>
        <p:txBody>
          <a:bodyPr anchor="t">
            <a:noAutofit/>
          </a:bodyPr>
          <a:lstStyle>
            <a:lvl1pPr algn="l" defTabSz="914423" rtl="0" eaLnBrk="1" latinLnBrk="0" hangingPunct="1">
              <a:lnSpc>
                <a:spcPct val="90000"/>
              </a:lnSpc>
              <a:spcBef>
                <a:spcPct val="0"/>
              </a:spcBef>
              <a:buNone/>
              <a:defRPr sz="4000" b="1" kern="1200">
                <a:solidFill>
                  <a:schemeClr val="accent1"/>
                </a:solidFill>
                <a:latin typeface="+mj-lt"/>
                <a:ea typeface="+mj-ea"/>
                <a:cs typeface="+mj-cs"/>
              </a:defRPr>
            </a:lvl1pPr>
          </a:lstStyle>
          <a:p>
            <a:r>
              <a:rPr lang="en-US" sz="2000">
                <a:solidFill>
                  <a:schemeClr val="accent1"/>
                </a:solidFill>
              </a:rPr>
              <a:t>3.4 Balancing commercial risk management and social policy</a:t>
            </a:r>
            <a:endParaRPr lang="en-AU" sz="2000">
              <a:solidFill>
                <a:schemeClr val="accent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1" name="Text Placeholder 3">
            <a:extLst>
              <a:ext uri="{FF2B5EF4-FFF2-40B4-BE49-F238E27FC236}">
                <a16:creationId xmlns:a16="http://schemas.microsoft.com/office/drawing/2014/main" id="{00010491-96DD-6F1A-827F-48CC9FA87BAC}"/>
              </a:ext>
            </a:extLst>
          </p:cNvPr>
          <p:cNvSpPr txBox="1">
            <a:spLocks/>
          </p:cNvSpPr>
          <p:nvPr/>
        </p:nvSpPr>
        <p:spPr>
          <a:xfrm>
            <a:off x="529696" y="932871"/>
            <a:ext cx="4247011" cy="5423485"/>
          </a:xfrm>
          <a:prstGeom prst="rect">
            <a:avLst/>
          </a:prstGeom>
        </p:spPr>
        <p:txBody>
          <a:bodyPr>
            <a:noAutofit/>
          </a:bodyPr>
          <a:lstStyle>
            <a:lvl1pPr marL="0" indent="0" algn="l" defTabSz="914423" rtl="0" eaLnBrk="1" latinLnBrk="0" hangingPunct="1">
              <a:lnSpc>
                <a:spcPct val="90000"/>
              </a:lnSpc>
              <a:spcBef>
                <a:spcPts val="1000"/>
              </a:spcBef>
              <a:buFont typeface="Arial" panose="020B0604020202020204" pitchFamily="34" charset="0"/>
              <a:buNone/>
              <a:tabLst/>
              <a:defRPr sz="2400" kern="1200">
                <a:solidFill>
                  <a:schemeClr val="tx1"/>
                </a:solidFill>
                <a:latin typeface="+mn-lt"/>
                <a:ea typeface="+mn-ea"/>
                <a:cs typeface="+mn-cs"/>
              </a:defRPr>
            </a:lvl1pPr>
            <a:lvl2pPr marL="342908" indent="-342908" algn="l" defTabSz="914423" rtl="0" eaLnBrk="1" latinLnBrk="0" hangingPunct="1">
              <a:lnSpc>
                <a:spcPct val="90000"/>
              </a:lnSpc>
              <a:spcBef>
                <a:spcPts val="500"/>
              </a:spcBef>
              <a:buClr>
                <a:schemeClr val="accent1"/>
              </a:buClr>
              <a:buFont typeface="Arial" panose="020B0604020202020204" pitchFamily="34" charset="0"/>
              <a:buChar char="•"/>
              <a:tabLst/>
              <a:defRPr sz="2400" kern="1200">
                <a:solidFill>
                  <a:schemeClr val="tx1"/>
                </a:solidFill>
                <a:latin typeface="+mn-lt"/>
                <a:ea typeface="+mn-ea"/>
                <a:cs typeface="+mn-cs"/>
              </a:defRPr>
            </a:lvl2pPr>
            <a:lvl3pPr marL="0" indent="0" algn="l" defTabSz="914423" rtl="0" eaLnBrk="1" latinLnBrk="0" hangingPunct="1">
              <a:lnSpc>
                <a:spcPct val="90000"/>
              </a:lnSpc>
              <a:spcBef>
                <a:spcPts val="500"/>
              </a:spcBef>
              <a:buFont typeface="Arial" panose="020B0604020202020204" pitchFamily="34" charset="0"/>
              <a:buNone/>
              <a:tabLst/>
              <a:defRPr sz="2800" b="1" kern="1200">
                <a:solidFill>
                  <a:schemeClr val="accent1"/>
                </a:solidFill>
                <a:latin typeface="+mn-lt"/>
                <a:ea typeface="+mn-ea"/>
                <a:cs typeface="+mn-cs"/>
              </a:defRPr>
            </a:lvl3pPr>
            <a:lvl4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solidFill>
                <a:latin typeface="+mn-lt"/>
                <a:ea typeface="+mn-ea"/>
                <a:cs typeface="+mn-cs"/>
              </a:defRPr>
            </a:lvl4pPr>
            <a:lvl5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lumMod val="50000"/>
                    <a:lumOff val="50000"/>
                  </a:schemeClr>
                </a:solidFill>
                <a:latin typeface="+mn-lt"/>
                <a:ea typeface="+mn-ea"/>
                <a:cs typeface="+mn-cs"/>
              </a:defRPr>
            </a:lvl5pPr>
            <a:lvl6pPr marL="2514663"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74"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86"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97"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600"/>
              </a:spcBef>
            </a:pPr>
            <a:r>
              <a:rPr lang="en-AU" sz="1000"/>
              <a:t>As identified in the OLM, BFCHA’s design seeks to balance the State’s risk management with the achievement of its social policy outcomes.</a:t>
            </a:r>
          </a:p>
          <a:p>
            <a:pPr>
              <a:lnSpc>
                <a:spcPct val="100000"/>
              </a:lnSpc>
              <a:spcBef>
                <a:spcPts val="600"/>
              </a:spcBef>
            </a:pPr>
            <a:r>
              <a:rPr lang="en-AU" sz="1000"/>
              <a:t>Financial risk management of the program is achieved through the application of the program’s credit appraisal framework and ongoing financial reporting and monitoring. Our assessment of the credit evaluation framework employed for BFCHA suggests it is sufficiently comprehensive and robust to provide assurance and risk management for the Victorian Government. </a:t>
            </a:r>
          </a:p>
          <a:p>
            <a:pPr>
              <a:lnSpc>
                <a:spcPct val="100000"/>
              </a:lnSpc>
              <a:spcBef>
                <a:spcPts val="600"/>
              </a:spcBef>
            </a:pPr>
            <a:r>
              <a:rPr lang="en-AU" sz="1000"/>
              <a:t>We note that the policy objectives of the program are considered within the credit appraisal through the inclusion of </a:t>
            </a:r>
            <a:r>
              <a:rPr lang="en-US" sz="1000"/>
              <a:t>a ‘market position’ criteria which values greater social housing dwellings for 10 per cent of assessment score. Inclusion of this criterion is a duplication of the consideration of the number of social housing dwellings provided by the Steering Committee when approving projects. Alternatively, the 10 per cent score could be removed from the credit appraisal—leaving it to act clearly as a ‘hurdle’ of CHA financial, asset and risk expertise and project metrics that must be met to be considered, along with the social policy outcomes, by the Steering Committee. </a:t>
            </a:r>
          </a:p>
          <a:p>
            <a:pPr>
              <a:lnSpc>
                <a:spcPct val="100000"/>
              </a:lnSpc>
              <a:spcBef>
                <a:spcPts val="600"/>
              </a:spcBef>
            </a:pPr>
            <a:r>
              <a:rPr lang="en-AU" sz="1000"/>
              <a:t>The framework and subsequent financial transactions under BFCHA appear to have many elements that resemble commercial borrowing practices—for example, under loans issued under BFCHA, CHAs are required to maintain key financial covenants detailed in the facility agreements:</a:t>
            </a:r>
          </a:p>
          <a:p>
            <a:pPr marL="171450" indent="-171450">
              <a:lnSpc>
                <a:spcPct val="100000"/>
              </a:lnSpc>
              <a:spcBef>
                <a:spcPts val="600"/>
              </a:spcBef>
              <a:buFont typeface="Arial" panose="020B0604020202020204" pitchFamily="34" charset="0"/>
              <a:buChar char="•"/>
            </a:pPr>
            <a:r>
              <a:rPr lang="en-AU" sz="1000" b="1"/>
              <a:t>Interest cover ratio </a:t>
            </a:r>
            <a:r>
              <a:rPr lang="en-AU" sz="1000"/>
              <a:t>(</a:t>
            </a:r>
            <a:r>
              <a:rPr lang="en-AU" sz="1000" b="1"/>
              <a:t>ICR</a:t>
            </a:r>
            <a:r>
              <a:rPr lang="en-AU" sz="1000"/>
              <a:t>): minimum of 1.5:1</a:t>
            </a:r>
          </a:p>
          <a:p>
            <a:pPr marL="171450" indent="-171450">
              <a:lnSpc>
                <a:spcPct val="100000"/>
              </a:lnSpc>
              <a:spcBef>
                <a:spcPts val="600"/>
              </a:spcBef>
              <a:buFont typeface="Arial" panose="020B0604020202020204" pitchFamily="34" charset="0"/>
              <a:buChar char="•"/>
            </a:pPr>
            <a:r>
              <a:rPr lang="en-AU" sz="1000" b="1"/>
              <a:t>Loan to value ratio</a:t>
            </a:r>
            <a:r>
              <a:rPr lang="en-AU" sz="1000"/>
              <a:t> (</a:t>
            </a:r>
            <a:r>
              <a:rPr lang="en-AU" sz="1000" b="1"/>
              <a:t>LVR</a:t>
            </a:r>
            <a:r>
              <a:rPr lang="en-AU" sz="1000"/>
              <a:t>): maximum generally 30 to 40 </a:t>
            </a:r>
            <a:br>
              <a:rPr lang="en-AU" sz="1000"/>
            </a:br>
            <a:r>
              <a:rPr lang="en-AU" sz="1000"/>
              <a:t>per cent</a:t>
            </a:r>
          </a:p>
          <a:p>
            <a:pPr marL="171450" indent="-171450">
              <a:lnSpc>
                <a:spcPct val="100000"/>
              </a:lnSpc>
              <a:spcBef>
                <a:spcPts val="600"/>
              </a:spcBef>
              <a:buFont typeface="Arial" panose="020B0604020202020204" pitchFamily="34" charset="0"/>
              <a:buChar char="•"/>
            </a:pPr>
            <a:r>
              <a:rPr lang="en-AU" sz="1000" b="1"/>
              <a:t>Security coverage ratio</a:t>
            </a:r>
            <a:r>
              <a:rPr lang="en-AU" sz="1000"/>
              <a:t> (</a:t>
            </a:r>
            <a:r>
              <a:rPr lang="en-AU" sz="1000" b="1"/>
              <a:t>SCR</a:t>
            </a:r>
            <a:r>
              <a:rPr lang="en-AU" sz="1000"/>
              <a:t>): 1.5 times the value of the loan.</a:t>
            </a:r>
          </a:p>
          <a:p>
            <a:pPr>
              <a:lnSpc>
                <a:spcPct val="100000"/>
              </a:lnSpc>
              <a:spcBef>
                <a:spcPts val="600"/>
              </a:spcBef>
            </a:pPr>
            <a:r>
              <a:rPr lang="en-AU" sz="1000"/>
              <a:t>These are largely consistent with the industry standards for financial covenants for loans offered by commercial lenders and appear to provide sufficient risk management protections against the potential risk of loan default or non-delivery. </a:t>
            </a:r>
          </a:p>
        </p:txBody>
      </p:sp>
      <p:sp>
        <p:nvSpPr>
          <p:cNvPr id="12" name="Text Placeholder 4">
            <a:extLst>
              <a:ext uri="{FF2B5EF4-FFF2-40B4-BE49-F238E27FC236}">
                <a16:creationId xmlns:a16="http://schemas.microsoft.com/office/drawing/2014/main" id="{C346EC70-3298-7655-C803-5F5F6A2F918A}"/>
              </a:ext>
            </a:extLst>
          </p:cNvPr>
          <p:cNvSpPr txBox="1">
            <a:spLocks/>
          </p:cNvSpPr>
          <p:nvPr/>
        </p:nvSpPr>
        <p:spPr>
          <a:xfrm>
            <a:off x="5197268" y="932873"/>
            <a:ext cx="4247011" cy="1479614"/>
          </a:xfrm>
          <a:prstGeom prst="rect">
            <a:avLst/>
          </a:prstGeom>
        </p:spPr>
        <p:txBody>
          <a:bodyPr vert="horz" lIns="91440" tIns="45720" rIns="91440" bIns="45720" rtlCol="0">
            <a:noAutofit/>
          </a:bodyPr>
          <a:lstStyle>
            <a:lvl1pPr marL="0" indent="0" algn="l" defTabSz="914423" rtl="0" eaLnBrk="1" latinLnBrk="0" hangingPunct="1">
              <a:lnSpc>
                <a:spcPct val="90000"/>
              </a:lnSpc>
              <a:spcBef>
                <a:spcPts val="1000"/>
              </a:spcBef>
              <a:buFont typeface="Arial" panose="020B0604020202020204" pitchFamily="34" charset="0"/>
              <a:buNone/>
              <a:tabLst/>
              <a:defRPr sz="2400" kern="1200">
                <a:solidFill>
                  <a:schemeClr val="tx1"/>
                </a:solidFill>
                <a:latin typeface="+mn-lt"/>
                <a:ea typeface="+mn-ea"/>
                <a:cs typeface="+mn-cs"/>
              </a:defRPr>
            </a:lvl1pPr>
            <a:lvl2pPr marL="342908" indent="-342908" algn="l" defTabSz="914423" rtl="0" eaLnBrk="1" latinLnBrk="0" hangingPunct="1">
              <a:lnSpc>
                <a:spcPct val="90000"/>
              </a:lnSpc>
              <a:spcBef>
                <a:spcPts val="500"/>
              </a:spcBef>
              <a:buClr>
                <a:schemeClr val="accent1"/>
              </a:buClr>
              <a:buFont typeface="Arial" panose="020B0604020202020204" pitchFamily="34" charset="0"/>
              <a:buChar char="•"/>
              <a:tabLst/>
              <a:defRPr sz="2400" kern="1200">
                <a:solidFill>
                  <a:schemeClr val="tx1"/>
                </a:solidFill>
                <a:latin typeface="+mn-lt"/>
                <a:ea typeface="+mn-ea"/>
                <a:cs typeface="+mn-cs"/>
              </a:defRPr>
            </a:lvl2pPr>
            <a:lvl3pPr marL="0" indent="0" algn="l" defTabSz="914423" rtl="0" eaLnBrk="1" latinLnBrk="0" hangingPunct="1">
              <a:lnSpc>
                <a:spcPct val="90000"/>
              </a:lnSpc>
              <a:spcBef>
                <a:spcPts val="500"/>
              </a:spcBef>
              <a:buFont typeface="Arial" panose="020B0604020202020204" pitchFamily="34" charset="0"/>
              <a:buNone/>
              <a:tabLst/>
              <a:defRPr sz="2800" b="1" kern="1200">
                <a:solidFill>
                  <a:schemeClr val="accent1"/>
                </a:solidFill>
                <a:latin typeface="+mn-lt"/>
                <a:ea typeface="+mn-ea"/>
                <a:cs typeface="+mn-cs"/>
              </a:defRPr>
            </a:lvl3pPr>
            <a:lvl4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solidFill>
                <a:latin typeface="+mn-lt"/>
                <a:ea typeface="+mn-ea"/>
                <a:cs typeface="+mn-cs"/>
              </a:defRPr>
            </a:lvl4pPr>
            <a:lvl5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lumMod val="50000"/>
                    <a:lumOff val="50000"/>
                  </a:schemeClr>
                </a:solidFill>
                <a:latin typeface="+mn-lt"/>
                <a:ea typeface="+mn-ea"/>
                <a:cs typeface="+mn-cs"/>
              </a:defRPr>
            </a:lvl5pPr>
            <a:lvl6pPr marL="2514663"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74"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86"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97"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600"/>
              </a:spcBef>
            </a:pPr>
            <a:r>
              <a:rPr lang="en-AU" sz="1000"/>
              <a:t>However, we note that these standards are designed for typical commercial transactions from which social housing projects differ in several ways. </a:t>
            </a:r>
          </a:p>
        </p:txBody>
      </p:sp>
    </p:spTree>
    <p:extLst>
      <p:ext uri="{BB962C8B-B14F-4D97-AF65-F5344CB8AC3E}">
        <p14:creationId xmlns:p14="http://schemas.microsoft.com/office/powerpoint/2010/main" val="34181748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0A91A002-6789-FEC3-742D-62A3115D8405}"/>
              </a:ext>
            </a:extLst>
          </p:cNvPr>
          <p:cNvSpPr/>
          <p:nvPr/>
        </p:nvSpPr>
        <p:spPr>
          <a:xfrm>
            <a:off x="545910" y="5160818"/>
            <a:ext cx="4230797" cy="7668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 name="Footer Placeholder 3">
            <a:extLst>
              <a:ext uri="{FF2B5EF4-FFF2-40B4-BE49-F238E27FC236}">
                <a16:creationId xmlns:a16="http://schemas.microsoft.com/office/drawing/2014/main" id="{B9E79C4C-8AA5-4321-AFEC-170EF7B9D0ED}"/>
              </a:ext>
            </a:extLst>
          </p:cNvPr>
          <p:cNvSpPr>
            <a:spLocks noGrp="1"/>
          </p:cNvSpPr>
          <p:nvPr>
            <p:ph type="ftr" sz="quarter" idx="10"/>
          </p:nvPr>
        </p:nvSpPr>
        <p:spPr/>
        <p:txBody>
          <a:bodyPr/>
          <a:lstStyle/>
          <a:p>
            <a:r>
              <a:rPr lang="en-NZ"/>
              <a:t>www.think</a:t>
            </a:r>
            <a:r>
              <a:rPr lang="en-NZ">
                <a:solidFill>
                  <a:schemeClr val="accent1"/>
                </a:solidFill>
              </a:rPr>
              <a:t>Sapere</a:t>
            </a:r>
            <a:r>
              <a:rPr lang="en-NZ"/>
              <a:t>.com</a:t>
            </a:r>
          </a:p>
        </p:txBody>
      </p:sp>
      <p:sp>
        <p:nvSpPr>
          <p:cNvPr id="5" name="Slide Number Placeholder 4">
            <a:extLst>
              <a:ext uri="{FF2B5EF4-FFF2-40B4-BE49-F238E27FC236}">
                <a16:creationId xmlns:a16="http://schemas.microsoft.com/office/drawing/2014/main" id="{241B7D97-9A84-AA1C-D2B6-B0C19A6789BB}"/>
              </a:ext>
            </a:extLst>
          </p:cNvPr>
          <p:cNvSpPr>
            <a:spLocks noGrp="1"/>
          </p:cNvSpPr>
          <p:nvPr>
            <p:ph type="sldNum" sz="quarter" idx="11"/>
          </p:nvPr>
        </p:nvSpPr>
        <p:spPr/>
        <p:txBody>
          <a:bodyPr/>
          <a:lstStyle/>
          <a:p>
            <a:fld id="{326829A1-67CC-4B5E-AF1E-9267DC8755FD}" type="slidenum">
              <a:rPr lang="en-NZ" smtClean="0"/>
              <a:pPr/>
              <a:t>33</a:t>
            </a:fld>
            <a:endParaRPr lang="en-NZ"/>
          </a:p>
        </p:txBody>
      </p:sp>
      <p:sp>
        <p:nvSpPr>
          <p:cNvPr id="3" name="Title 1">
            <a:extLst>
              <a:ext uri="{FF2B5EF4-FFF2-40B4-BE49-F238E27FC236}">
                <a16:creationId xmlns:a16="http://schemas.microsoft.com/office/drawing/2014/main" id="{0BE5DD81-A2C5-7C4F-5CEB-8566957DEA3C}"/>
              </a:ext>
            </a:extLst>
          </p:cNvPr>
          <p:cNvSpPr txBox="1">
            <a:spLocks/>
          </p:cNvSpPr>
          <p:nvPr/>
        </p:nvSpPr>
        <p:spPr>
          <a:xfrm>
            <a:off x="528883" y="365127"/>
            <a:ext cx="8915399" cy="567744"/>
          </a:xfrm>
          <a:prstGeom prst="rect">
            <a:avLst/>
          </a:prstGeom>
        </p:spPr>
        <p:txBody>
          <a:bodyPr anchor="t">
            <a:noAutofit/>
          </a:bodyPr>
          <a:lstStyle>
            <a:lvl1pPr algn="l" defTabSz="914423" rtl="0" eaLnBrk="1" latinLnBrk="0" hangingPunct="1">
              <a:lnSpc>
                <a:spcPct val="90000"/>
              </a:lnSpc>
              <a:spcBef>
                <a:spcPct val="0"/>
              </a:spcBef>
              <a:buNone/>
              <a:defRPr sz="4000" b="1" kern="1200">
                <a:solidFill>
                  <a:schemeClr val="accent1"/>
                </a:solidFill>
                <a:latin typeface="+mj-lt"/>
                <a:ea typeface="+mj-ea"/>
                <a:cs typeface="+mj-cs"/>
              </a:defRPr>
            </a:lvl1pPr>
          </a:lstStyle>
          <a:p>
            <a:r>
              <a:rPr lang="en-US" sz="2000">
                <a:solidFill>
                  <a:schemeClr val="accent1"/>
                </a:solidFill>
              </a:rPr>
              <a:t>3.5 S</a:t>
            </a:r>
            <a:r>
              <a:rPr lang="en-AU" sz="2000" err="1">
                <a:solidFill>
                  <a:schemeClr val="accent1"/>
                </a:solidFill>
              </a:rPr>
              <a:t>ocial</a:t>
            </a:r>
            <a:r>
              <a:rPr lang="en-AU" sz="2000">
                <a:solidFill>
                  <a:schemeClr val="accent1"/>
                </a:solidFill>
              </a:rPr>
              <a:t> housing sector risk</a:t>
            </a:r>
            <a:endParaRPr lang="en-US" sz="2000">
              <a:solidFill>
                <a:schemeClr val="accent1"/>
              </a:solidFill>
            </a:endParaRPr>
          </a:p>
        </p:txBody>
      </p:sp>
      <p:sp>
        <p:nvSpPr>
          <p:cNvPr id="2" name="Text Placeholder 3">
            <a:extLst>
              <a:ext uri="{FF2B5EF4-FFF2-40B4-BE49-F238E27FC236}">
                <a16:creationId xmlns:a16="http://schemas.microsoft.com/office/drawing/2014/main" id="{BBE646A0-0E6D-FE67-FA4F-BE6B41EE29AF}"/>
              </a:ext>
            </a:extLst>
          </p:cNvPr>
          <p:cNvSpPr txBox="1">
            <a:spLocks/>
          </p:cNvSpPr>
          <p:nvPr/>
        </p:nvSpPr>
        <p:spPr>
          <a:xfrm>
            <a:off x="529696" y="860911"/>
            <a:ext cx="4247011" cy="5618223"/>
          </a:xfrm>
          <a:prstGeom prst="rect">
            <a:avLst/>
          </a:prstGeom>
        </p:spPr>
        <p:txBody>
          <a:bodyPr>
            <a:noAutofit/>
          </a:bodyPr>
          <a:lstStyle>
            <a:lvl1pPr marL="0" indent="0" algn="l" defTabSz="914423" rtl="0" eaLnBrk="1" latinLnBrk="0" hangingPunct="1">
              <a:lnSpc>
                <a:spcPct val="90000"/>
              </a:lnSpc>
              <a:spcBef>
                <a:spcPts val="1000"/>
              </a:spcBef>
              <a:buFont typeface="Arial" panose="020B0604020202020204" pitchFamily="34" charset="0"/>
              <a:buNone/>
              <a:tabLst/>
              <a:defRPr sz="2400" kern="1200">
                <a:solidFill>
                  <a:schemeClr val="tx1"/>
                </a:solidFill>
                <a:latin typeface="+mn-lt"/>
                <a:ea typeface="+mn-ea"/>
                <a:cs typeface="+mn-cs"/>
              </a:defRPr>
            </a:lvl1pPr>
            <a:lvl2pPr marL="342908" indent="-342908" algn="l" defTabSz="914423" rtl="0" eaLnBrk="1" latinLnBrk="0" hangingPunct="1">
              <a:lnSpc>
                <a:spcPct val="90000"/>
              </a:lnSpc>
              <a:spcBef>
                <a:spcPts val="500"/>
              </a:spcBef>
              <a:buClr>
                <a:schemeClr val="accent1"/>
              </a:buClr>
              <a:buFont typeface="Arial" panose="020B0604020202020204" pitchFamily="34" charset="0"/>
              <a:buChar char="•"/>
              <a:tabLst/>
              <a:defRPr sz="2400" kern="1200">
                <a:solidFill>
                  <a:schemeClr val="tx1"/>
                </a:solidFill>
                <a:latin typeface="+mn-lt"/>
                <a:ea typeface="+mn-ea"/>
                <a:cs typeface="+mn-cs"/>
              </a:defRPr>
            </a:lvl2pPr>
            <a:lvl3pPr marL="0" indent="0" algn="l" defTabSz="914423" rtl="0" eaLnBrk="1" latinLnBrk="0" hangingPunct="1">
              <a:lnSpc>
                <a:spcPct val="90000"/>
              </a:lnSpc>
              <a:spcBef>
                <a:spcPts val="500"/>
              </a:spcBef>
              <a:buFont typeface="Arial" panose="020B0604020202020204" pitchFamily="34" charset="0"/>
              <a:buNone/>
              <a:tabLst/>
              <a:defRPr sz="2800" b="1" kern="1200">
                <a:solidFill>
                  <a:schemeClr val="accent1"/>
                </a:solidFill>
                <a:latin typeface="+mn-lt"/>
                <a:ea typeface="+mn-ea"/>
                <a:cs typeface="+mn-cs"/>
              </a:defRPr>
            </a:lvl3pPr>
            <a:lvl4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solidFill>
                <a:latin typeface="+mn-lt"/>
                <a:ea typeface="+mn-ea"/>
                <a:cs typeface="+mn-cs"/>
              </a:defRPr>
            </a:lvl4pPr>
            <a:lvl5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lumMod val="50000"/>
                    <a:lumOff val="50000"/>
                  </a:schemeClr>
                </a:solidFill>
                <a:latin typeface="+mn-lt"/>
                <a:ea typeface="+mn-ea"/>
                <a:cs typeface="+mn-cs"/>
              </a:defRPr>
            </a:lvl5pPr>
            <a:lvl6pPr marL="2514663"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74"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86"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97"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600"/>
              </a:spcBef>
            </a:pPr>
            <a:r>
              <a:rPr lang="en-AU" sz="1000">
                <a:latin typeface="+mj-lt"/>
              </a:rPr>
              <a:t>Our assessment and stakeholders have observed that the BFCHA security requirements are essentially equivalent to commercial offers. </a:t>
            </a:r>
          </a:p>
          <a:p>
            <a:pPr>
              <a:lnSpc>
                <a:spcPct val="100000"/>
              </a:lnSpc>
              <a:spcBef>
                <a:spcPts val="600"/>
              </a:spcBef>
            </a:pPr>
            <a:r>
              <a:rPr lang="en-AU" sz="1000">
                <a:latin typeface="+mj-lt"/>
              </a:rPr>
              <a:t>While a quarter of our CHA survey respondents didn’t have a view, half of the remaining agreed security and covenants were reasonable, and half disagreed. A theme in consultations across sectors was a view they are excessive given the residual risk facing Victorian Government after CHA legal characteristics and their regulatory compliance are factored in (see Box 2). Many observed the prospect of TCV (or most lenders) exercising their full rights as a mortgagee was not credible. </a:t>
            </a:r>
          </a:p>
          <a:p>
            <a:pPr>
              <a:lnSpc>
                <a:spcPct val="100000"/>
              </a:lnSpc>
              <a:spcBef>
                <a:spcPts val="600"/>
              </a:spcBef>
            </a:pPr>
            <a:r>
              <a:rPr lang="en-US" sz="1000">
                <a:latin typeface="+mj-lt"/>
              </a:rPr>
              <a:t>Under the </a:t>
            </a:r>
            <a:r>
              <a:rPr lang="en-US" sz="1000" i="1">
                <a:latin typeface="+mj-lt"/>
              </a:rPr>
              <a:t>Financial Management Act 1994, </a:t>
            </a:r>
            <a:r>
              <a:rPr lang="en-US" sz="1000">
                <a:latin typeface="+mj-lt"/>
              </a:rPr>
              <a:t>DTF and TCV are to ensure project delivery risk and CHA loan default risk are effectively managed. </a:t>
            </a:r>
            <a:r>
              <a:rPr lang="en-AU" sz="1000">
                <a:latin typeface="+mj-lt"/>
              </a:rPr>
              <a:t>In practice, this means that sufficient security in a form that provides for TCV/DTF to engage with a CHA that has defaulted (and with Homes Victoria and regulators) to ensure the property continues to be available to social housing tenants regulated by the Registrar and available to the State of Victoria.  </a:t>
            </a:r>
            <a:endParaRPr lang="en-US" sz="1000">
              <a:latin typeface="+mj-lt"/>
            </a:endParaRPr>
          </a:p>
          <a:p>
            <a:pPr>
              <a:lnSpc>
                <a:spcPct val="100000"/>
              </a:lnSpc>
              <a:spcBef>
                <a:spcPts val="600"/>
              </a:spcBef>
              <a:spcAft>
                <a:spcPts val="300"/>
              </a:spcAft>
            </a:pPr>
            <a:r>
              <a:rPr lang="en-US" sz="1000" b="1" kern="100">
                <a:latin typeface="+mj-lt"/>
                <a:ea typeface="Calibri" panose="020F0502020204030204" pitchFamily="34" charset="0"/>
                <a:cs typeface="Times New Roman" panose="02020603050405020304" pitchFamily="18" charset="0"/>
              </a:rPr>
              <a:t>The current security required of CHAs has the potential to limit the otherwise sustainable growth of social housing in Victoria, impacting the pursuit of BFCHA’s long term outcome. </a:t>
            </a:r>
            <a:r>
              <a:rPr lang="en-US" sz="1000" kern="100">
                <a:latin typeface="+mj-lt"/>
                <a:ea typeface="Calibri" panose="020F0502020204030204" pitchFamily="34" charset="0"/>
                <a:cs typeface="Times New Roman" panose="02020603050405020304" pitchFamily="18" charset="0"/>
              </a:rPr>
              <a:t>Security requirements will limit the future use of debt (and State Guarantees) for some CHAs soon as they approach ICR and LVR thresholds, for those </a:t>
            </a:r>
            <a:r>
              <a:rPr lang="en-US" sz="1000" kern="100">
                <a:latin typeface="+mj-lt"/>
                <a:ea typeface="Calibri" panose="020F0502020204030204" pitchFamily="34" charset="0"/>
                <a:cs typeface="Arial" panose="020B0604020202020204" pitchFamily="34" charset="0"/>
              </a:rPr>
              <a:t>with prior financing security requirements from NHFIC and commercial banks, </a:t>
            </a:r>
            <a:r>
              <a:rPr lang="en-US" sz="1000" kern="100">
                <a:latin typeface="+mj-lt"/>
                <a:ea typeface="Calibri" panose="020F0502020204030204" pitchFamily="34" charset="0"/>
                <a:cs typeface="Times New Roman" panose="02020603050405020304" pitchFamily="18" charset="0"/>
              </a:rPr>
              <a:t>and more generally as the sector debt burden increases. </a:t>
            </a:r>
            <a:r>
              <a:rPr lang="en-US" sz="1000" kern="100">
                <a:latin typeface="+mj-lt"/>
                <a:ea typeface="Calibri" panose="020F0502020204030204" pitchFamily="34" charset="0"/>
                <a:cs typeface="Arial" panose="020B0604020202020204" pitchFamily="34" charset="0"/>
              </a:rPr>
              <a:t>Homes Victoria have </a:t>
            </a:r>
            <a:r>
              <a:rPr lang="en-US" sz="1000" kern="100" err="1">
                <a:latin typeface="+mj-lt"/>
                <a:ea typeface="Calibri" panose="020F0502020204030204" pitchFamily="34" charset="0"/>
                <a:cs typeface="Arial" panose="020B0604020202020204" pitchFamily="34" charset="0"/>
              </a:rPr>
              <a:t>recognised</a:t>
            </a:r>
            <a:r>
              <a:rPr lang="en-US" sz="1000" kern="100">
                <a:latin typeface="+mj-lt"/>
                <a:ea typeface="Calibri" panose="020F0502020204030204" pitchFamily="34" charset="0"/>
                <a:cs typeface="Arial" panose="020B0604020202020204" pitchFamily="34" charset="0"/>
              </a:rPr>
              <a:t> the mismatch of residual risk and security requirements by releasing some of its requirement upon delivery of mortgaged property—as some CHAs noted. </a:t>
            </a:r>
          </a:p>
          <a:p>
            <a:pPr marL="108000">
              <a:lnSpc>
                <a:spcPct val="100000"/>
              </a:lnSpc>
              <a:spcBef>
                <a:spcPts val="600"/>
              </a:spcBef>
              <a:spcAft>
                <a:spcPts val="600"/>
              </a:spcAft>
            </a:pPr>
            <a:r>
              <a:rPr lang="en-US" sz="1000">
                <a:solidFill>
                  <a:schemeClr val="accent1"/>
                </a:solidFill>
              </a:rPr>
              <a:t>“We negotiated [with Homes Vic] the loan value ratio to be for a shorter period to free up the capital for other things—this allowed enough flex to allow us to continue developing more social housing dwellings.” - Sector stakeholder</a:t>
            </a:r>
            <a:endParaRPr lang="en-US" sz="1000" kern="100">
              <a:latin typeface="+mj-lt"/>
              <a:ea typeface="Calibri" panose="020F0502020204030204" pitchFamily="34" charset="0"/>
              <a:cs typeface="Arial" panose="020B0604020202020204" pitchFamily="34" charset="0"/>
            </a:endParaRPr>
          </a:p>
          <a:p>
            <a:pPr>
              <a:lnSpc>
                <a:spcPct val="100000"/>
              </a:lnSpc>
              <a:spcBef>
                <a:spcPts val="600"/>
              </a:spcBef>
            </a:pPr>
            <a:r>
              <a:rPr lang="en-US" sz="1000" kern="100">
                <a:latin typeface="+mj-lt"/>
                <a:ea typeface="Calibri" panose="020F0502020204030204" pitchFamily="34" charset="0"/>
                <a:cs typeface="Arial" panose="020B0604020202020204" pitchFamily="34" charset="0"/>
              </a:rPr>
              <a:t>The options to increase CHA capacity to source debt for further social housing development within appropriate management of the </a:t>
            </a:r>
            <a:r>
              <a:rPr lang="en-US" sz="1000" kern="100">
                <a:latin typeface="+mj-lt"/>
                <a:ea typeface="Calibri" panose="020F0502020204030204" pitchFamily="34" charset="0"/>
                <a:cs typeface="Times New Roman" panose="02020603050405020304" pitchFamily="18" charset="0"/>
              </a:rPr>
              <a:t>residual risk of CHA non-delivery and default to the State of Victoria </a:t>
            </a:r>
            <a:r>
              <a:rPr lang="en-US" sz="1000" kern="100">
                <a:latin typeface="+mj-lt"/>
                <a:ea typeface="Calibri" panose="020F0502020204030204" pitchFamily="34" charset="0"/>
                <a:cs typeface="Arial" panose="020B0604020202020204" pitchFamily="34" charset="0"/>
              </a:rPr>
              <a:t>could</a:t>
            </a:r>
            <a:endParaRPr lang="en-AU" sz="1000" kern="100">
              <a:effectLst/>
              <a:latin typeface="+mj-lt"/>
              <a:ea typeface="Calibri" panose="020F0502020204030204" pitchFamily="34" charset="0"/>
              <a:cs typeface="Times New Roman" panose="02020603050405020304" pitchFamily="18" charset="0"/>
            </a:endParaRPr>
          </a:p>
        </p:txBody>
      </p:sp>
      <p:sp>
        <p:nvSpPr>
          <p:cNvPr id="6" name="Text Placeholder 4">
            <a:extLst>
              <a:ext uri="{FF2B5EF4-FFF2-40B4-BE49-F238E27FC236}">
                <a16:creationId xmlns:a16="http://schemas.microsoft.com/office/drawing/2014/main" id="{5B5DE420-068C-261B-B3BD-1644978C7302}"/>
              </a:ext>
            </a:extLst>
          </p:cNvPr>
          <p:cNvSpPr txBox="1">
            <a:spLocks/>
          </p:cNvSpPr>
          <p:nvPr/>
        </p:nvSpPr>
        <p:spPr>
          <a:xfrm>
            <a:off x="5197268" y="860911"/>
            <a:ext cx="4247011" cy="5423483"/>
          </a:xfrm>
          <a:prstGeom prst="rect">
            <a:avLst/>
          </a:prstGeom>
        </p:spPr>
        <p:txBody>
          <a:bodyPr vert="horz" lIns="91440" tIns="45720" rIns="91440" bIns="45720" rtlCol="0">
            <a:noAutofit/>
          </a:bodyPr>
          <a:lstStyle>
            <a:lvl1pPr marL="0" indent="0" algn="l" defTabSz="914423" rtl="0" eaLnBrk="1" latinLnBrk="0" hangingPunct="1">
              <a:lnSpc>
                <a:spcPct val="90000"/>
              </a:lnSpc>
              <a:spcBef>
                <a:spcPts val="1000"/>
              </a:spcBef>
              <a:buFont typeface="Arial" panose="020B0604020202020204" pitchFamily="34" charset="0"/>
              <a:buNone/>
              <a:tabLst/>
              <a:defRPr sz="2400" kern="1200">
                <a:solidFill>
                  <a:schemeClr val="tx1"/>
                </a:solidFill>
                <a:latin typeface="+mn-lt"/>
                <a:ea typeface="+mn-ea"/>
                <a:cs typeface="+mn-cs"/>
              </a:defRPr>
            </a:lvl1pPr>
            <a:lvl2pPr marL="342908" indent="-342908" algn="l" defTabSz="914423" rtl="0" eaLnBrk="1" latinLnBrk="0" hangingPunct="1">
              <a:lnSpc>
                <a:spcPct val="90000"/>
              </a:lnSpc>
              <a:spcBef>
                <a:spcPts val="500"/>
              </a:spcBef>
              <a:buClr>
                <a:schemeClr val="accent1"/>
              </a:buClr>
              <a:buFont typeface="Arial" panose="020B0604020202020204" pitchFamily="34" charset="0"/>
              <a:buChar char="•"/>
              <a:tabLst/>
              <a:defRPr sz="2400" kern="1200">
                <a:solidFill>
                  <a:schemeClr val="tx1"/>
                </a:solidFill>
                <a:latin typeface="+mn-lt"/>
                <a:ea typeface="+mn-ea"/>
                <a:cs typeface="+mn-cs"/>
              </a:defRPr>
            </a:lvl2pPr>
            <a:lvl3pPr marL="0" indent="0" algn="l" defTabSz="914423" rtl="0" eaLnBrk="1" latinLnBrk="0" hangingPunct="1">
              <a:lnSpc>
                <a:spcPct val="90000"/>
              </a:lnSpc>
              <a:spcBef>
                <a:spcPts val="500"/>
              </a:spcBef>
              <a:buFont typeface="Arial" panose="020B0604020202020204" pitchFamily="34" charset="0"/>
              <a:buNone/>
              <a:tabLst/>
              <a:defRPr sz="2800" b="1" kern="1200">
                <a:solidFill>
                  <a:schemeClr val="accent1"/>
                </a:solidFill>
                <a:latin typeface="+mn-lt"/>
                <a:ea typeface="+mn-ea"/>
                <a:cs typeface="+mn-cs"/>
              </a:defRPr>
            </a:lvl3pPr>
            <a:lvl4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solidFill>
                <a:latin typeface="+mn-lt"/>
                <a:ea typeface="+mn-ea"/>
                <a:cs typeface="+mn-cs"/>
              </a:defRPr>
            </a:lvl4pPr>
            <a:lvl5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lumMod val="50000"/>
                    <a:lumOff val="50000"/>
                  </a:schemeClr>
                </a:solidFill>
                <a:latin typeface="+mn-lt"/>
                <a:ea typeface="+mn-ea"/>
                <a:cs typeface="+mn-cs"/>
              </a:defRPr>
            </a:lvl5pPr>
            <a:lvl6pPr marL="2514663"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74"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86"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97"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600"/>
              </a:spcBef>
            </a:pPr>
            <a:r>
              <a:rPr lang="en-US" sz="1000" kern="100">
                <a:latin typeface="+mj-lt"/>
                <a:ea typeface="Calibri" panose="020F0502020204030204" pitchFamily="34" charset="0"/>
                <a:cs typeface="Arial" panose="020B0604020202020204" pitchFamily="34" charset="0"/>
              </a:rPr>
              <a:t>include changes in design to:</a:t>
            </a:r>
          </a:p>
          <a:p>
            <a:pPr marL="171450" indent="-171450">
              <a:lnSpc>
                <a:spcPct val="100000"/>
              </a:lnSpc>
              <a:spcBef>
                <a:spcPts val="600"/>
              </a:spcBef>
              <a:buFont typeface="Arial" panose="020B0604020202020204" pitchFamily="34" charset="0"/>
              <a:buChar char="•"/>
            </a:pPr>
            <a:r>
              <a:rPr lang="en-US" sz="1000" kern="100" err="1">
                <a:latin typeface="+mj-lt"/>
                <a:cs typeface="Arial" panose="020B0604020202020204" pitchFamily="34" charset="0"/>
              </a:rPr>
              <a:t>formalise</a:t>
            </a:r>
            <a:r>
              <a:rPr lang="en-US" sz="1000" kern="100">
                <a:latin typeface="+mj-lt"/>
                <a:cs typeface="Arial" panose="020B0604020202020204" pitchFamily="34" charset="0"/>
              </a:rPr>
              <a:t> the release of security or covenant reduction at a particular delivery milestone or period of meeting the Registrar’s</a:t>
            </a:r>
            <a:r>
              <a:rPr lang="en-NZ" sz="1000" kern="100">
                <a:latin typeface="+mj-lt"/>
                <a:cs typeface="Arial" panose="020B0604020202020204" pitchFamily="34" charset="0"/>
              </a:rPr>
              <a:t> Performance Standard 7 for financial viability </a:t>
            </a:r>
            <a:r>
              <a:rPr lang="en-US" sz="1000" kern="100">
                <a:latin typeface="+mj-lt"/>
                <a:cs typeface="Arial" panose="020B0604020202020204" pitchFamily="34" charset="0"/>
              </a:rPr>
              <a:t>(as observed by DTF separately and independently from the regulator’s role) and/or</a:t>
            </a:r>
            <a:endParaRPr lang="en-US" sz="1000" kern="100">
              <a:latin typeface="+mj-lt"/>
              <a:ea typeface="Calibri" panose="020F0502020204030204" pitchFamily="34" charset="0"/>
              <a:cs typeface="Arial" panose="020B0604020202020204" pitchFamily="34" charset="0"/>
            </a:endParaRPr>
          </a:p>
          <a:p>
            <a:pPr marL="171450" indent="-171450">
              <a:lnSpc>
                <a:spcPct val="100000"/>
              </a:lnSpc>
              <a:spcBef>
                <a:spcPts val="600"/>
              </a:spcBef>
              <a:buFont typeface="Arial" panose="020B0604020202020204" pitchFamily="34" charset="0"/>
              <a:buChar char="•"/>
            </a:pPr>
            <a:r>
              <a:rPr lang="en-US" sz="1000" kern="100">
                <a:latin typeface="+mj-lt"/>
                <a:ea typeface="Calibri" panose="020F0502020204030204" pitchFamily="34" charset="0"/>
                <a:cs typeface="Arial" panose="020B0604020202020204" pitchFamily="34" charset="0"/>
              </a:rPr>
              <a:t>develop a single mortgage to service risk management for Homes Victoria and DTF/TCV (noting that TCV security already has priority and is held for a longer period, and that Homes Victoria availability payment models are independent of mortgageable property).</a:t>
            </a:r>
            <a:endParaRPr lang="en-AU" sz="1000" kern="100">
              <a:effectLst/>
              <a:latin typeface="+mj-lt"/>
              <a:ea typeface="Calibri" panose="020F0502020204030204" pitchFamily="34" charset="0"/>
              <a:cs typeface="Times New Roman" panose="02020603050405020304" pitchFamily="18" charset="0"/>
            </a:endParaRPr>
          </a:p>
        </p:txBody>
      </p:sp>
      <p:sp>
        <p:nvSpPr>
          <p:cNvPr id="7" name="Content Placeholder 1">
            <a:extLst>
              <a:ext uri="{FF2B5EF4-FFF2-40B4-BE49-F238E27FC236}">
                <a16:creationId xmlns:a16="http://schemas.microsoft.com/office/drawing/2014/main" id="{73DBD608-B627-712B-FB0B-5651A431F90B}"/>
              </a:ext>
            </a:extLst>
          </p:cNvPr>
          <p:cNvSpPr txBox="1">
            <a:spLocks/>
          </p:cNvSpPr>
          <p:nvPr/>
        </p:nvSpPr>
        <p:spPr>
          <a:xfrm>
            <a:off x="5197268" y="2481894"/>
            <a:ext cx="4179036" cy="3984131"/>
          </a:xfrm>
          <a:prstGeom prst="rect">
            <a:avLst/>
          </a:prstGeom>
          <a:solidFill>
            <a:schemeClr val="accent2">
              <a:lumMod val="20000"/>
              <a:lumOff val="80000"/>
            </a:schemeClr>
          </a:solidFill>
          <a:ln>
            <a:noFill/>
          </a:ln>
        </p:spPr>
        <p:txBody>
          <a:bodyPr wrap="square" lIns="144000" tIns="144000" rIns="144000" bIns="144000" rtlCol="0">
            <a:spAutoFit/>
          </a:bodyPr>
          <a:lstStyle>
            <a:defPPr>
              <a:defRPr lang="en-US"/>
            </a:defPPr>
            <a:lvl1pPr>
              <a:defRPr sz="1000" b="1">
                <a:solidFill>
                  <a:schemeClr val="accent1"/>
                </a:solidFill>
              </a:defRPr>
            </a:lvl1pPr>
            <a:lvl2pPr marL="342908" indent="-342908" algn="l" defTabSz="914423" rtl="0" eaLnBrk="1" latinLnBrk="0" hangingPunct="1">
              <a:lnSpc>
                <a:spcPct val="90000"/>
              </a:lnSpc>
              <a:spcBef>
                <a:spcPts val="500"/>
              </a:spcBef>
              <a:buClr>
                <a:schemeClr val="accent1"/>
              </a:buClr>
              <a:buFont typeface="Arial" panose="020B0604020202020204" pitchFamily="34" charset="0"/>
              <a:buChar char="•"/>
              <a:tabLst/>
              <a:defRPr sz="2400" kern="1200">
                <a:solidFill>
                  <a:schemeClr val="tx1"/>
                </a:solidFill>
                <a:latin typeface="+mn-lt"/>
                <a:ea typeface="+mn-ea"/>
                <a:cs typeface="+mn-cs"/>
              </a:defRPr>
            </a:lvl2pPr>
            <a:lvl3pPr marL="0" indent="0" algn="l" defTabSz="914423" rtl="0" eaLnBrk="1" latinLnBrk="0" hangingPunct="1">
              <a:lnSpc>
                <a:spcPct val="90000"/>
              </a:lnSpc>
              <a:spcBef>
                <a:spcPts val="500"/>
              </a:spcBef>
              <a:buFont typeface="Arial" panose="020B0604020202020204" pitchFamily="34" charset="0"/>
              <a:buNone/>
              <a:tabLst/>
              <a:defRPr sz="2800" b="1" kern="1200">
                <a:solidFill>
                  <a:schemeClr val="accent1"/>
                </a:solidFill>
                <a:latin typeface="+mn-lt"/>
                <a:ea typeface="+mn-ea"/>
                <a:cs typeface="+mn-cs"/>
              </a:defRPr>
            </a:lvl3pPr>
            <a:lvl4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solidFill>
                <a:latin typeface="+mn-lt"/>
                <a:ea typeface="+mn-ea"/>
                <a:cs typeface="+mn-cs"/>
              </a:defRPr>
            </a:lvl4pPr>
            <a:lvl5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lumMod val="50000"/>
                    <a:lumOff val="50000"/>
                  </a:schemeClr>
                </a:solidFill>
                <a:latin typeface="+mn-lt"/>
                <a:ea typeface="+mn-ea"/>
                <a:cs typeface="+mn-cs"/>
              </a:defRPr>
            </a:lvl5pPr>
            <a:lvl6pPr marL="2514663"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74"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86"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97"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600"/>
              </a:spcBef>
            </a:pPr>
            <a:r>
              <a:rPr lang="en-US">
                <a:solidFill>
                  <a:schemeClr val="accent2"/>
                </a:solidFill>
              </a:rPr>
              <a:t>Box 3.2: Assurances against default and delivery risk for social housing projects</a:t>
            </a:r>
          </a:p>
          <a:p>
            <a:pPr>
              <a:spcBef>
                <a:spcPts val="600"/>
              </a:spcBef>
            </a:pPr>
            <a:r>
              <a:rPr lang="en-US" sz="900" b="0">
                <a:solidFill>
                  <a:schemeClr val="accent2"/>
                </a:solidFill>
              </a:rPr>
              <a:t>There are multiple mechanisms used to assure the Victorian government that CHAs will deliver and continue to make available social housing. In general:</a:t>
            </a:r>
          </a:p>
          <a:p>
            <a:pPr marL="171450" indent="-171450">
              <a:spcBef>
                <a:spcPts val="600"/>
              </a:spcBef>
              <a:buFont typeface="Arial" panose="020B0604020202020204" pitchFamily="34" charset="0"/>
              <a:buChar char="•"/>
            </a:pPr>
            <a:r>
              <a:rPr lang="en-US" sz="900" b="0">
                <a:solidFill>
                  <a:schemeClr val="accent2"/>
                </a:solidFill>
              </a:rPr>
              <a:t>CHAs are not-for-profit and for-purpose, reinvesting profits into housing services for target client group, and if they are registered charities they are also regulated by the Australian Charities and Not-for-profit Commission</a:t>
            </a:r>
          </a:p>
          <a:p>
            <a:pPr marL="171450" indent="-171450">
              <a:spcBef>
                <a:spcPts val="600"/>
              </a:spcBef>
              <a:buFont typeface="Arial" panose="020B0604020202020204" pitchFamily="34" charset="0"/>
              <a:buChar char="•"/>
            </a:pPr>
            <a:r>
              <a:rPr lang="en-US" sz="900" b="0">
                <a:solidFill>
                  <a:schemeClr val="accent2"/>
                </a:solidFill>
              </a:rPr>
              <a:t>Social housing is partly funded through Commonwealth Government-guaranteed rental income (CRA)</a:t>
            </a:r>
          </a:p>
          <a:p>
            <a:pPr>
              <a:spcBef>
                <a:spcPts val="600"/>
              </a:spcBef>
            </a:pPr>
            <a:r>
              <a:rPr lang="en-US" sz="900" b="0">
                <a:solidFill>
                  <a:schemeClr val="accent2"/>
                </a:solidFill>
              </a:rPr>
              <a:t>For those CHAs participating in BFCHA, they:</a:t>
            </a:r>
          </a:p>
          <a:p>
            <a:pPr marL="171450" indent="-171450">
              <a:spcBef>
                <a:spcPts val="600"/>
              </a:spcBef>
              <a:buFont typeface="Arial" panose="020B0604020202020204" pitchFamily="34" charset="0"/>
              <a:buChar char="•"/>
            </a:pPr>
            <a:r>
              <a:rPr lang="en-US" sz="900" b="0">
                <a:solidFill>
                  <a:schemeClr val="accent2"/>
                </a:solidFill>
              </a:rPr>
              <a:t>must be registered with the Victorian Housing Registrar, regulated against prudential standards (among others) and subject to Registrar action for failure to meet those standards including ‘administration’ of housing assets in some circumstances</a:t>
            </a:r>
          </a:p>
          <a:p>
            <a:pPr marL="171450" indent="-171450">
              <a:spcBef>
                <a:spcPts val="600"/>
              </a:spcBef>
              <a:buFont typeface="Arial" panose="020B0604020202020204" pitchFamily="34" charset="0"/>
              <a:buChar char="•"/>
            </a:pPr>
            <a:r>
              <a:rPr lang="en-US" sz="900" b="0">
                <a:solidFill>
                  <a:schemeClr val="accent2"/>
                </a:solidFill>
              </a:rPr>
              <a:t>if funded to develop property to which they hold title, are prevented from transferring that property without Homes Victoria approval (through a registration of its interest under s.107 of the </a:t>
            </a:r>
            <a:r>
              <a:rPr lang="en-US" sz="900" b="0" i="1">
                <a:solidFill>
                  <a:schemeClr val="accent2"/>
                </a:solidFill>
              </a:rPr>
              <a:t>Housing Act 1983</a:t>
            </a:r>
            <a:r>
              <a:rPr lang="en-US" sz="900" b="0">
                <a:solidFill>
                  <a:schemeClr val="accent2"/>
                </a:solidFill>
              </a:rPr>
              <a:t>)</a:t>
            </a:r>
          </a:p>
          <a:p>
            <a:pPr marL="171450" indent="-171450">
              <a:spcBef>
                <a:spcPts val="600"/>
              </a:spcBef>
              <a:buFont typeface="Arial" panose="020B0604020202020204" pitchFamily="34" charset="0"/>
              <a:buChar char="•"/>
            </a:pPr>
            <a:r>
              <a:rPr lang="en-US" sz="900" b="0">
                <a:solidFill>
                  <a:schemeClr val="accent2"/>
                </a:solidFill>
              </a:rPr>
              <a:t>are subject to another mortgage and security covenants (ranking below TCV’s) is provided against delivery of SHGF-funded social housing</a:t>
            </a:r>
          </a:p>
          <a:p>
            <a:pPr marL="171450" indent="-171450">
              <a:spcBef>
                <a:spcPts val="600"/>
              </a:spcBef>
              <a:buFont typeface="Arial" panose="020B0604020202020204" pitchFamily="34" charset="0"/>
              <a:buChar char="•"/>
            </a:pPr>
            <a:r>
              <a:rPr lang="en-US" sz="900" b="0">
                <a:solidFill>
                  <a:schemeClr val="accent2"/>
                </a:solidFill>
              </a:rPr>
              <a:t>are subject to TCV’s mortgage and security covenants against loan default under BFCHA initiative. </a:t>
            </a:r>
          </a:p>
        </p:txBody>
      </p:sp>
    </p:spTree>
    <p:extLst>
      <p:ext uri="{BB962C8B-B14F-4D97-AF65-F5344CB8AC3E}">
        <p14:creationId xmlns:p14="http://schemas.microsoft.com/office/powerpoint/2010/main" val="37760908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B9E79C4C-8AA5-4321-AFEC-170EF7B9D0ED}"/>
              </a:ext>
            </a:extLst>
          </p:cNvPr>
          <p:cNvSpPr>
            <a:spLocks noGrp="1"/>
          </p:cNvSpPr>
          <p:nvPr>
            <p:ph type="ftr" sz="quarter" idx="10"/>
          </p:nvPr>
        </p:nvSpPr>
        <p:spPr/>
        <p:txBody>
          <a:bodyPr/>
          <a:lstStyle/>
          <a:p>
            <a:r>
              <a:rPr lang="en-NZ"/>
              <a:t>www.think</a:t>
            </a:r>
            <a:r>
              <a:rPr lang="en-NZ">
                <a:solidFill>
                  <a:schemeClr val="accent1"/>
                </a:solidFill>
              </a:rPr>
              <a:t>Sapere</a:t>
            </a:r>
            <a:r>
              <a:rPr lang="en-NZ"/>
              <a:t>.com</a:t>
            </a:r>
          </a:p>
        </p:txBody>
      </p:sp>
      <p:sp>
        <p:nvSpPr>
          <p:cNvPr id="5" name="Slide Number Placeholder 4">
            <a:extLst>
              <a:ext uri="{FF2B5EF4-FFF2-40B4-BE49-F238E27FC236}">
                <a16:creationId xmlns:a16="http://schemas.microsoft.com/office/drawing/2014/main" id="{241B7D97-9A84-AA1C-D2B6-B0C19A6789BB}"/>
              </a:ext>
            </a:extLst>
          </p:cNvPr>
          <p:cNvSpPr>
            <a:spLocks noGrp="1"/>
          </p:cNvSpPr>
          <p:nvPr>
            <p:ph type="sldNum" sz="quarter" idx="11"/>
          </p:nvPr>
        </p:nvSpPr>
        <p:spPr/>
        <p:txBody>
          <a:bodyPr/>
          <a:lstStyle/>
          <a:p>
            <a:fld id="{326829A1-67CC-4B5E-AF1E-9267DC8755FD}" type="slidenum">
              <a:rPr lang="en-NZ" smtClean="0"/>
              <a:pPr/>
              <a:t>34</a:t>
            </a:fld>
            <a:endParaRPr lang="en-NZ"/>
          </a:p>
        </p:txBody>
      </p:sp>
      <p:sp>
        <p:nvSpPr>
          <p:cNvPr id="3" name="Title 1">
            <a:extLst>
              <a:ext uri="{FF2B5EF4-FFF2-40B4-BE49-F238E27FC236}">
                <a16:creationId xmlns:a16="http://schemas.microsoft.com/office/drawing/2014/main" id="{0BE5DD81-A2C5-7C4F-5CEB-8566957DEA3C}"/>
              </a:ext>
            </a:extLst>
          </p:cNvPr>
          <p:cNvSpPr txBox="1">
            <a:spLocks/>
          </p:cNvSpPr>
          <p:nvPr/>
        </p:nvSpPr>
        <p:spPr>
          <a:xfrm>
            <a:off x="528883" y="365127"/>
            <a:ext cx="8915399" cy="567744"/>
          </a:xfrm>
          <a:prstGeom prst="rect">
            <a:avLst/>
          </a:prstGeom>
        </p:spPr>
        <p:txBody>
          <a:bodyPr anchor="t">
            <a:noAutofit/>
          </a:bodyPr>
          <a:lstStyle>
            <a:lvl1pPr algn="l" defTabSz="914423" rtl="0" eaLnBrk="1" latinLnBrk="0" hangingPunct="1">
              <a:lnSpc>
                <a:spcPct val="90000"/>
              </a:lnSpc>
              <a:spcBef>
                <a:spcPct val="0"/>
              </a:spcBef>
              <a:buNone/>
              <a:defRPr sz="4000" b="1" kern="1200">
                <a:solidFill>
                  <a:schemeClr val="accent1"/>
                </a:solidFill>
                <a:latin typeface="+mj-lt"/>
                <a:ea typeface="+mj-ea"/>
                <a:cs typeface="+mj-cs"/>
              </a:defRPr>
            </a:lvl1pPr>
          </a:lstStyle>
          <a:p>
            <a:r>
              <a:rPr lang="en-AU" sz="2000">
                <a:solidFill>
                  <a:schemeClr val="accent1"/>
                </a:solidFill>
              </a:rPr>
              <a:t>3.6 Learnings for design</a:t>
            </a:r>
            <a:endParaRPr lang="en-US" sz="2000">
              <a:solidFill>
                <a:schemeClr val="accent1"/>
              </a:solidFill>
            </a:endParaRPr>
          </a:p>
        </p:txBody>
      </p:sp>
      <p:sp>
        <p:nvSpPr>
          <p:cNvPr id="2" name="Text Placeholder 3">
            <a:extLst>
              <a:ext uri="{FF2B5EF4-FFF2-40B4-BE49-F238E27FC236}">
                <a16:creationId xmlns:a16="http://schemas.microsoft.com/office/drawing/2014/main" id="{BBE646A0-0E6D-FE67-FA4F-BE6B41EE29AF}"/>
              </a:ext>
            </a:extLst>
          </p:cNvPr>
          <p:cNvSpPr txBox="1">
            <a:spLocks/>
          </p:cNvSpPr>
          <p:nvPr/>
        </p:nvSpPr>
        <p:spPr>
          <a:xfrm>
            <a:off x="529696" y="932873"/>
            <a:ext cx="4247011" cy="5334856"/>
          </a:xfrm>
          <a:prstGeom prst="rect">
            <a:avLst/>
          </a:prstGeom>
        </p:spPr>
        <p:txBody>
          <a:bodyPr>
            <a:noAutofit/>
          </a:bodyPr>
          <a:lstStyle>
            <a:lvl1pPr marL="0" indent="0" algn="l" defTabSz="914423" rtl="0" eaLnBrk="1" latinLnBrk="0" hangingPunct="1">
              <a:lnSpc>
                <a:spcPct val="90000"/>
              </a:lnSpc>
              <a:spcBef>
                <a:spcPts val="1000"/>
              </a:spcBef>
              <a:buFont typeface="Arial" panose="020B0604020202020204" pitchFamily="34" charset="0"/>
              <a:buNone/>
              <a:tabLst/>
              <a:defRPr sz="2400" kern="1200">
                <a:solidFill>
                  <a:schemeClr val="tx1"/>
                </a:solidFill>
                <a:latin typeface="+mn-lt"/>
                <a:ea typeface="+mn-ea"/>
                <a:cs typeface="+mn-cs"/>
              </a:defRPr>
            </a:lvl1pPr>
            <a:lvl2pPr marL="342908" indent="-342908" algn="l" defTabSz="914423" rtl="0" eaLnBrk="1" latinLnBrk="0" hangingPunct="1">
              <a:lnSpc>
                <a:spcPct val="90000"/>
              </a:lnSpc>
              <a:spcBef>
                <a:spcPts val="500"/>
              </a:spcBef>
              <a:buClr>
                <a:schemeClr val="accent1"/>
              </a:buClr>
              <a:buFont typeface="Arial" panose="020B0604020202020204" pitchFamily="34" charset="0"/>
              <a:buChar char="•"/>
              <a:tabLst/>
              <a:defRPr sz="2400" kern="1200">
                <a:solidFill>
                  <a:schemeClr val="tx1"/>
                </a:solidFill>
                <a:latin typeface="+mn-lt"/>
                <a:ea typeface="+mn-ea"/>
                <a:cs typeface="+mn-cs"/>
              </a:defRPr>
            </a:lvl2pPr>
            <a:lvl3pPr marL="0" indent="0" algn="l" defTabSz="914423" rtl="0" eaLnBrk="1" latinLnBrk="0" hangingPunct="1">
              <a:lnSpc>
                <a:spcPct val="90000"/>
              </a:lnSpc>
              <a:spcBef>
                <a:spcPts val="500"/>
              </a:spcBef>
              <a:buFont typeface="Arial" panose="020B0604020202020204" pitchFamily="34" charset="0"/>
              <a:buNone/>
              <a:tabLst/>
              <a:defRPr sz="2800" b="1" kern="1200">
                <a:solidFill>
                  <a:schemeClr val="accent1"/>
                </a:solidFill>
                <a:latin typeface="+mn-lt"/>
                <a:ea typeface="+mn-ea"/>
                <a:cs typeface="+mn-cs"/>
              </a:defRPr>
            </a:lvl3pPr>
            <a:lvl4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solidFill>
                <a:latin typeface="+mn-lt"/>
                <a:ea typeface="+mn-ea"/>
                <a:cs typeface="+mn-cs"/>
              </a:defRPr>
            </a:lvl4pPr>
            <a:lvl5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lumMod val="50000"/>
                    <a:lumOff val="50000"/>
                  </a:schemeClr>
                </a:solidFill>
                <a:latin typeface="+mn-lt"/>
                <a:ea typeface="+mn-ea"/>
                <a:cs typeface="+mn-cs"/>
              </a:defRPr>
            </a:lvl5pPr>
            <a:lvl6pPr marL="2514663"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74"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86"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97"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600"/>
              </a:spcBef>
            </a:pPr>
            <a:r>
              <a:rPr lang="en-US" sz="1200" b="1">
                <a:solidFill>
                  <a:schemeClr val="accent2"/>
                </a:solidFill>
              </a:rPr>
              <a:t>Learning has happened over 3 phases of program design </a:t>
            </a:r>
          </a:p>
          <a:p>
            <a:pPr>
              <a:lnSpc>
                <a:spcPct val="100000"/>
              </a:lnSpc>
              <a:spcBef>
                <a:spcPts val="600"/>
              </a:spcBef>
            </a:pPr>
            <a:r>
              <a:rPr lang="en-US" sz="1000"/>
              <a:t>Throughout the three phases of BFCHA offers, complementarity with dominant funding program SHGF was maintained by changing design of the finance offer to amplify the impact of the funding offer. As most CHAs consider the two programs’ offers a joint one, this has an effective design approach to </a:t>
            </a:r>
            <a:r>
              <a:rPr lang="en-US" sz="1000" err="1"/>
              <a:t>maximise</a:t>
            </a:r>
            <a:r>
              <a:rPr lang="en-US" sz="1000"/>
              <a:t> participation in both programs.</a:t>
            </a:r>
          </a:p>
          <a:p>
            <a:pPr>
              <a:lnSpc>
                <a:spcPct val="100000"/>
              </a:lnSpc>
              <a:spcBef>
                <a:spcPts val="600"/>
              </a:spcBef>
            </a:pPr>
            <a:endParaRPr lang="en-US" sz="1000"/>
          </a:p>
          <a:p>
            <a:pPr>
              <a:lnSpc>
                <a:spcPct val="100000"/>
              </a:lnSpc>
              <a:spcBef>
                <a:spcPts val="600"/>
              </a:spcBef>
            </a:pPr>
            <a:endParaRPr lang="en-US" sz="1000"/>
          </a:p>
          <a:p>
            <a:pPr>
              <a:lnSpc>
                <a:spcPct val="100000"/>
              </a:lnSpc>
              <a:spcBef>
                <a:spcPts val="600"/>
              </a:spcBef>
            </a:pPr>
            <a:endParaRPr lang="en-US" sz="1000"/>
          </a:p>
          <a:p>
            <a:pPr>
              <a:lnSpc>
                <a:spcPct val="100000"/>
              </a:lnSpc>
              <a:spcBef>
                <a:spcPts val="600"/>
              </a:spcBef>
            </a:pPr>
            <a:endParaRPr lang="en-US" sz="1000"/>
          </a:p>
          <a:p>
            <a:pPr>
              <a:lnSpc>
                <a:spcPct val="100000"/>
              </a:lnSpc>
              <a:spcBef>
                <a:spcPts val="600"/>
              </a:spcBef>
            </a:pPr>
            <a:br>
              <a:rPr lang="en-US" sz="1000"/>
            </a:br>
            <a:r>
              <a:rPr lang="en-US" sz="1000" b="1"/>
              <a:t>The design of the finance product - the long-term low-interest loan - contributes effectively to reducing the ‘funding gap’. It is viewed as the best finance product on the market for social housing provision. </a:t>
            </a:r>
            <a:r>
              <a:rPr lang="en-US" sz="1000"/>
              <a:t>Although CHAs would argue over the most impactful feature of the product compared to its closest comparator in NHFIC: </a:t>
            </a:r>
          </a:p>
          <a:p>
            <a:pPr marL="171450" indent="-171450">
              <a:lnSpc>
                <a:spcPct val="100000"/>
              </a:lnSpc>
              <a:spcBef>
                <a:spcPts val="600"/>
              </a:spcBef>
              <a:buFont typeface="Arial" panose="020B0604020202020204" pitchFamily="34" charset="0"/>
              <a:buChar char="•"/>
            </a:pPr>
            <a:r>
              <a:rPr lang="en-US" sz="1000"/>
              <a:t>the lower interest rate (usually)</a:t>
            </a:r>
          </a:p>
          <a:p>
            <a:pPr marL="171450" indent="-171450">
              <a:lnSpc>
                <a:spcPct val="100000"/>
              </a:lnSpc>
              <a:spcBef>
                <a:spcPts val="600"/>
              </a:spcBef>
              <a:buFont typeface="Arial" panose="020B0604020202020204" pitchFamily="34" charset="0"/>
              <a:buChar char="•"/>
            </a:pPr>
            <a:r>
              <a:rPr lang="en-US" sz="1000"/>
              <a:t>the longer tenor for fixed rates</a:t>
            </a:r>
          </a:p>
          <a:p>
            <a:pPr marL="171450" indent="-171450">
              <a:lnSpc>
                <a:spcPct val="100000"/>
              </a:lnSpc>
              <a:spcBef>
                <a:spcPts val="600"/>
              </a:spcBef>
              <a:buFont typeface="Arial" panose="020B0604020202020204" pitchFamily="34" charset="0"/>
              <a:buChar char="•"/>
            </a:pPr>
            <a:r>
              <a:rPr lang="en-US" sz="1000"/>
              <a:t>the lower transaction costs</a:t>
            </a:r>
          </a:p>
          <a:p>
            <a:pPr marL="171450" indent="-171450">
              <a:lnSpc>
                <a:spcPct val="100000"/>
              </a:lnSpc>
              <a:spcBef>
                <a:spcPts val="600"/>
              </a:spcBef>
              <a:buFont typeface="Arial" panose="020B0604020202020204" pitchFamily="34" charset="0"/>
              <a:buChar char="•"/>
            </a:pPr>
            <a:r>
              <a:rPr lang="en-US" sz="1000"/>
              <a:t>the more flexible management including the ability to pay down principal during the term in order to create capacity for the CHA to secure more debt for additional development. Importantly, this </a:t>
            </a:r>
            <a:r>
              <a:rPr lang="en-US" sz="1000" err="1"/>
              <a:t>amortisation</a:t>
            </a:r>
            <a:r>
              <a:rPr lang="en-US" sz="1000"/>
              <a:t> also helps CHAs hold assets in perpetuity and avoids the need for balloon debt payments at maturity. </a:t>
            </a:r>
          </a:p>
        </p:txBody>
      </p:sp>
      <p:sp>
        <p:nvSpPr>
          <p:cNvPr id="6" name="Text Placeholder 4">
            <a:extLst>
              <a:ext uri="{FF2B5EF4-FFF2-40B4-BE49-F238E27FC236}">
                <a16:creationId xmlns:a16="http://schemas.microsoft.com/office/drawing/2014/main" id="{5B5DE420-068C-261B-B3BD-1644978C7302}"/>
              </a:ext>
            </a:extLst>
          </p:cNvPr>
          <p:cNvSpPr txBox="1">
            <a:spLocks/>
          </p:cNvSpPr>
          <p:nvPr/>
        </p:nvSpPr>
        <p:spPr>
          <a:xfrm>
            <a:off x="5197268" y="932872"/>
            <a:ext cx="4247011" cy="5423483"/>
          </a:xfrm>
          <a:prstGeom prst="rect">
            <a:avLst/>
          </a:prstGeom>
        </p:spPr>
        <p:txBody>
          <a:bodyPr vert="horz" lIns="91440" tIns="45720" rIns="91440" bIns="45720" rtlCol="0">
            <a:noAutofit/>
          </a:bodyPr>
          <a:lstStyle>
            <a:lvl1pPr marL="0" indent="0" algn="l" defTabSz="914423" rtl="0" eaLnBrk="1" latinLnBrk="0" hangingPunct="1">
              <a:lnSpc>
                <a:spcPct val="90000"/>
              </a:lnSpc>
              <a:spcBef>
                <a:spcPts val="1000"/>
              </a:spcBef>
              <a:buFont typeface="Arial" panose="020B0604020202020204" pitchFamily="34" charset="0"/>
              <a:buNone/>
              <a:tabLst/>
              <a:defRPr sz="2400" kern="1200">
                <a:solidFill>
                  <a:schemeClr val="tx1"/>
                </a:solidFill>
                <a:latin typeface="+mn-lt"/>
                <a:ea typeface="+mn-ea"/>
                <a:cs typeface="+mn-cs"/>
              </a:defRPr>
            </a:lvl1pPr>
            <a:lvl2pPr marL="342908" indent="-342908" algn="l" defTabSz="914423" rtl="0" eaLnBrk="1" latinLnBrk="0" hangingPunct="1">
              <a:lnSpc>
                <a:spcPct val="90000"/>
              </a:lnSpc>
              <a:spcBef>
                <a:spcPts val="500"/>
              </a:spcBef>
              <a:buClr>
                <a:schemeClr val="accent1"/>
              </a:buClr>
              <a:buFont typeface="Arial" panose="020B0604020202020204" pitchFamily="34" charset="0"/>
              <a:buChar char="•"/>
              <a:tabLst/>
              <a:defRPr sz="2400" kern="1200">
                <a:solidFill>
                  <a:schemeClr val="tx1"/>
                </a:solidFill>
                <a:latin typeface="+mn-lt"/>
                <a:ea typeface="+mn-ea"/>
                <a:cs typeface="+mn-cs"/>
              </a:defRPr>
            </a:lvl2pPr>
            <a:lvl3pPr marL="0" indent="0" algn="l" defTabSz="914423" rtl="0" eaLnBrk="1" latinLnBrk="0" hangingPunct="1">
              <a:lnSpc>
                <a:spcPct val="90000"/>
              </a:lnSpc>
              <a:spcBef>
                <a:spcPts val="500"/>
              </a:spcBef>
              <a:buFont typeface="Arial" panose="020B0604020202020204" pitchFamily="34" charset="0"/>
              <a:buNone/>
              <a:tabLst/>
              <a:defRPr sz="2800" b="1" kern="1200">
                <a:solidFill>
                  <a:schemeClr val="accent1"/>
                </a:solidFill>
                <a:latin typeface="+mn-lt"/>
                <a:ea typeface="+mn-ea"/>
                <a:cs typeface="+mn-cs"/>
              </a:defRPr>
            </a:lvl3pPr>
            <a:lvl4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solidFill>
                <a:latin typeface="+mn-lt"/>
                <a:ea typeface="+mn-ea"/>
                <a:cs typeface="+mn-cs"/>
              </a:defRPr>
            </a:lvl4pPr>
            <a:lvl5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lumMod val="50000"/>
                    <a:lumOff val="50000"/>
                  </a:schemeClr>
                </a:solidFill>
                <a:latin typeface="+mn-lt"/>
                <a:ea typeface="+mn-ea"/>
                <a:cs typeface="+mn-cs"/>
              </a:defRPr>
            </a:lvl5pPr>
            <a:lvl6pPr marL="2514663"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74"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86"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97"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600"/>
              </a:spcBef>
            </a:pPr>
            <a:r>
              <a:rPr lang="en-AU" sz="1000">
                <a:latin typeface="+mj-lt"/>
              </a:rPr>
              <a:t>Internationally, in stable affordable housing markets with ongoing funding and financing facilities, ICRs of 1.2:1 and LVRs of up to 80 per cent are known</a:t>
            </a:r>
            <a:r>
              <a:rPr lang="en-AU" sz="1000" baseline="30000">
                <a:latin typeface="+mj-lt"/>
              </a:rPr>
              <a:t>6</a:t>
            </a:r>
            <a:r>
              <a:rPr lang="en-AU" sz="1000">
                <a:latin typeface="+mj-lt"/>
              </a:rPr>
              <a:t>, which suggests that the current financial covenants may yet need to evolve to better reflect risk in the industry as it matures. </a:t>
            </a:r>
            <a:endParaRPr lang="en-US" sz="1000" b="1">
              <a:latin typeface="+mj-lt"/>
            </a:endParaRPr>
          </a:p>
          <a:p>
            <a:pPr>
              <a:lnSpc>
                <a:spcPct val="100000"/>
              </a:lnSpc>
              <a:spcBef>
                <a:spcPts val="600"/>
              </a:spcBef>
            </a:pPr>
            <a:r>
              <a:rPr lang="en-US" sz="1200" b="1">
                <a:solidFill>
                  <a:schemeClr val="accent2"/>
                </a:solidFill>
                <a:latin typeface="+mj-lt"/>
              </a:rPr>
              <a:t>The BFCHA finance product design has proved robust and sufficiently flexible  </a:t>
            </a:r>
          </a:p>
          <a:p>
            <a:pPr>
              <a:lnSpc>
                <a:spcPct val="100000"/>
              </a:lnSpc>
              <a:spcBef>
                <a:spcPts val="600"/>
              </a:spcBef>
            </a:pPr>
            <a:r>
              <a:rPr lang="en-AU" sz="1000">
                <a:latin typeface="+mj-lt"/>
              </a:rPr>
              <a:t>Some minor changes to program design may be warranted given the maturity of the program and participants, the changed macroeconomic conditions in terms of </a:t>
            </a:r>
            <a:r>
              <a:rPr lang="en-US" sz="1000">
                <a:latin typeface="+mj-lt"/>
              </a:rPr>
              <a:t>greater variability in costs and greater debt burden in the sector since the commencement of BFCHA</a:t>
            </a:r>
            <a:r>
              <a:rPr lang="en-AU" sz="1000">
                <a:latin typeface="+mj-lt"/>
              </a:rPr>
              <a:t> and prospects of expanding the BFCHA initiative to additional community housing models. The following enhancements to</a:t>
            </a:r>
            <a:r>
              <a:rPr lang="en-US" sz="1000">
                <a:latin typeface="+mj-lt"/>
              </a:rPr>
              <a:t> the current credit appraisal design should be considered: </a:t>
            </a:r>
          </a:p>
          <a:p>
            <a:pPr marL="171450" indent="-171450">
              <a:lnSpc>
                <a:spcPct val="100000"/>
              </a:lnSpc>
              <a:spcBef>
                <a:spcPts val="600"/>
              </a:spcBef>
              <a:buFont typeface="Arial" panose="020B0604020202020204" pitchFamily="34" charset="0"/>
              <a:buChar char="•"/>
            </a:pPr>
            <a:r>
              <a:rPr lang="en-US" sz="1000">
                <a:latin typeface="+mj-lt"/>
              </a:rPr>
              <a:t>requiring CHAs to provide, and DTF to assess, the impact of key cost and interest rate (for existing debt) sensitivities (requiring some consistency in financial modelling)</a:t>
            </a:r>
          </a:p>
          <a:p>
            <a:pPr marL="171450" indent="-171450">
              <a:lnSpc>
                <a:spcPct val="100000"/>
              </a:lnSpc>
              <a:spcBef>
                <a:spcPts val="600"/>
              </a:spcBef>
              <a:buFont typeface="Arial" panose="020B0604020202020204" pitchFamily="34" charset="0"/>
              <a:buChar char="•"/>
            </a:pPr>
            <a:r>
              <a:rPr lang="en-US" sz="1000">
                <a:latin typeface="+mj-lt"/>
              </a:rPr>
              <a:t>Removing the 10 per cent score for increased social housing dwellings from the credit appraisal, making that appraisal a clearer hurdle focused on financial, asset and risk expertise of the CHA and the project metrics for consideration by the Steering committee—enabling the Steering Committee to more explicitly balance the credit appraisal hurdle or score (when some CHAs will be sufficiently debt leveraged to potentially score low against the hurdle requirements) with the social (or broader community) housing outcome facilitated.</a:t>
            </a:r>
            <a:br>
              <a:rPr lang="en-US" sz="1000">
                <a:latin typeface="+mj-lt"/>
              </a:rPr>
            </a:br>
            <a:endParaRPr lang="en-US" sz="1000">
              <a:latin typeface="+mj-lt"/>
            </a:endParaRPr>
          </a:p>
        </p:txBody>
      </p:sp>
      <p:sp>
        <p:nvSpPr>
          <p:cNvPr id="9" name="Rectangle 8">
            <a:extLst>
              <a:ext uri="{FF2B5EF4-FFF2-40B4-BE49-F238E27FC236}">
                <a16:creationId xmlns:a16="http://schemas.microsoft.com/office/drawing/2014/main" id="{2F239CE8-2838-8BE0-3558-419B4E105215}"/>
              </a:ext>
            </a:extLst>
          </p:cNvPr>
          <p:cNvSpPr/>
          <p:nvPr/>
        </p:nvSpPr>
        <p:spPr>
          <a:xfrm>
            <a:off x="614308" y="2110406"/>
            <a:ext cx="4162400" cy="95358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1" name="TextBox 10">
            <a:extLst>
              <a:ext uri="{FF2B5EF4-FFF2-40B4-BE49-F238E27FC236}">
                <a16:creationId xmlns:a16="http://schemas.microsoft.com/office/drawing/2014/main" id="{E057107B-2357-9270-DC87-4C67AEE47EA3}"/>
              </a:ext>
            </a:extLst>
          </p:cNvPr>
          <p:cNvSpPr txBox="1"/>
          <p:nvPr/>
        </p:nvSpPr>
        <p:spPr>
          <a:xfrm>
            <a:off x="756612" y="2148113"/>
            <a:ext cx="3824719" cy="861774"/>
          </a:xfrm>
          <a:prstGeom prst="rect">
            <a:avLst/>
          </a:prstGeom>
          <a:noFill/>
        </p:spPr>
        <p:txBody>
          <a:bodyPr wrap="square">
            <a:spAutoFit/>
          </a:bodyPr>
          <a:lstStyle/>
          <a:p>
            <a:r>
              <a:rPr lang="en-US" sz="1000">
                <a:solidFill>
                  <a:schemeClr val="accent1"/>
                </a:solidFill>
              </a:rPr>
              <a:t>“We appreciate the BFCHA timing is linked to Homes Vic grants. But as we often apply for multiple project sites per SHGF grant round, this means multiple separate facility agreements for each of those sites/projects and that’s where a lot of time elapses.” </a:t>
            </a:r>
            <a:br>
              <a:rPr lang="en-US" sz="1000">
                <a:solidFill>
                  <a:schemeClr val="accent1"/>
                </a:solidFill>
              </a:rPr>
            </a:br>
            <a:r>
              <a:rPr lang="en-US" sz="1000">
                <a:solidFill>
                  <a:schemeClr val="accent1"/>
                </a:solidFill>
              </a:rPr>
              <a:t>- Sector stakeholder</a:t>
            </a:r>
          </a:p>
        </p:txBody>
      </p:sp>
      <p:sp>
        <p:nvSpPr>
          <p:cNvPr id="12" name="Rectangle 11">
            <a:extLst>
              <a:ext uri="{FF2B5EF4-FFF2-40B4-BE49-F238E27FC236}">
                <a16:creationId xmlns:a16="http://schemas.microsoft.com/office/drawing/2014/main" id="{6899CD7D-3A2C-F099-433B-DB060431452D}"/>
              </a:ext>
            </a:extLst>
          </p:cNvPr>
          <p:cNvSpPr/>
          <p:nvPr/>
        </p:nvSpPr>
        <p:spPr>
          <a:xfrm>
            <a:off x="614307" y="5513670"/>
            <a:ext cx="4162400" cy="87926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5" name="TextBox 14">
            <a:extLst>
              <a:ext uri="{FF2B5EF4-FFF2-40B4-BE49-F238E27FC236}">
                <a16:creationId xmlns:a16="http://schemas.microsoft.com/office/drawing/2014/main" id="{368C27A0-F1D0-ED6E-14B5-DB0026538705}"/>
              </a:ext>
            </a:extLst>
          </p:cNvPr>
          <p:cNvSpPr txBox="1"/>
          <p:nvPr/>
        </p:nvSpPr>
        <p:spPr>
          <a:xfrm>
            <a:off x="756611" y="5597080"/>
            <a:ext cx="3824719" cy="707886"/>
          </a:xfrm>
          <a:prstGeom prst="rect">
            <a:avLst/>
          </a:prstGeom>
          <a:noFill/>
        </p:spPr>
        <p:txBody>
          <a:bodyPr wrap="square">
            <a:spAutoFit/>
          </a:bodyPr>
          <a:lstStyle/>
          <a:p>
            <a:pPr>
              <a:spcBef>
                <a:spcPts val="600"/>
              </a:spcBef>
            </a:pPr>
            <a:r>
              <a:rPr lang="en-US" sz="1000">
                <a:solidFill>
                  <a:schemeClr val="accent1"/>
                </a:solidFill>
              </a:rPr>
              <a:t>“The major improvement is that TCV allow for debt to be </a:t>
            </a:r>
            <a:r>
              <a:rPr lang="en-US" sz="1000" err="1">
                <a:solidFill>
                  <a:schemeClr val="accent1"/>
                </a:solidFill>
              </a:rPr>
              <a:t>amortised</a:t>
            </a:r>
            <a:r>
              <a:rPr lang="en-US" sz="1000">
                <a:solidFill>
                  <a:schemeClr val="accent1"/>
                </a:solidFill>
              </a:rPr>
              <a:t> and we can pay down principal during term—so we can then recycle debt and create more housing units compared to NHFIC’s 10-year interest only loan.” - Sector stakeholder</a:t>
            </a:r>
          </a:p>
        </p:txBody>
      </p:sp>
      <p:sp>
        <p:nvSpPr>
          <p:cNvPr id="16" name="Rectangle 15">
            <a:extLst>
              <a:ext uri="{FF2B5EF4-FFF2-40B4-BE49-F238E27FC236}">
                <a16:creationId xmlns:a16="http://schemas.microsoft.com/office/drawing/2014/main" id="{21E912E7-08A5-D05F-080B-9E7927823808}"/>
              </a:ext>
            </a:extLst>
          </p:cNvPr>
          <p:cNvSpPr/>
          <p:nvPr/>
        </p:nvSpPr>
        <p:spPr>
          <a:xfrm>
            <a:off x="5339574" y="5263492"/>
            <a:ext cx="4047823" cy="8552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7" name="TextBox 16">
            <a:extLst>
              <a:ext uri="{FF2B5EF4-FFF2-40B4-BE49-F238E27FC236}">
                <a16:creationId xmlns:a16="http://schemas.microsoft.com/office/drawing/2014/main" id="{32237772-B403-1AC4-8A87-627B59F0370C}"/>
              </a:ext>
            </a:extLst>
          </p:cNvPr>
          <p:cNvSpPr txBox="1"/>
          <p:nvPr/>
        </p:nvSpPr>
        <p:spPr>
          <a:xfrm>
            <a:off x="5458578" y="5337447"/>
            <a:ext cx="3809814" cy="707886"/>
          </a:xfrm>
          <a:prstGeom prst="rect">
            <a:avLst/>
          </a:prstGeom>
          <a:noFill/>
        </p:spPr>
        <p:txBody>
          <a:bodyPr wrap="square">
            <a:spAutoFit/>
          </a:bodyPr>
          <a:lstStyle/>
          <a:p>
            <a:r>
              <a:rPr lang="en-US" sz="1000">
                <a:solidFill>
                  <a:schemeClr val="accent1"/>
                </a:solidFill>
              </a:rPr>
              <a:t>“Its important to remember that pre-2009 this sector had no debt … The sector will hit a debt peak with NHFIC security requirements and if CHA do HAFF, sector will run out of assets before it advances to $30 billion in scale.” - Sector stakeholder </a:t>
            </a:r>
          </a:p>
        </p:txBody>
      </p:sp>
      <p:sp>
        <p:nvSpPr>
          <p:cNvPr id="19" name="TextBox 18">
            <a:extLst>
              <a:ext uri="{FF2B5EF4-FFF2-40B4-BE49-F238E27FC236}">
                <a16:creationId xmlns:a16="http://schemas.microsoft.com/office/drawing/2014/main" id="{D0CE43F4-F74B-A250-E614-3E6661976811}"/>
              </a:ext>
            </a:extLst>
          </p:cNvPr>
          <p:cNvSpPr txBox="1"/>
          <p:nvPr/>
        </p:nvSpPr>
        <p:spPr>
          <a:xfrm>
            <a:off x="5335156" y="6405379"/>
            <a:ext cx="3814233" cy="338554"/>
          </a:xfrm>
          <a:prstGeom prst="rect">
            <a:avLst/>
          </a:prstGeom>
          <a:noFill/>
        </p:spPr>
        <p:txBody>
          <a:bodyPr wrap="square">
            <a:spAutoFit/>
          </a:bodyPr>
          <a:lstStyle/>
          <a:p>
            <a:r>
              <a:rPr lang="en-AU" sz="800" baseline="30000"/>
              <a:t>6</a:t>
            </a:r>
            <a:r>
              <a:rPr lang="en-AU" sz="800"/>
              <a:t> Lott, D. (2023), </a:t>
            </a:r>
            <a:r>
              <a:rPr lang="en-AU" sz="800" i="1"/>
              <a:t>No tax credits, now what?,</a:t>
            </a:r>
            <a:r>
              <a:rPr lang="en-AU" sz="800"/>
              <a:t> Affordable Housing Finance, retrieved from: </a:t>
            </a:r>
            <a:r>
              <a:rPr lang="en-AU" sz="800">
                <a:hlinkClick r:id="rId2"/>
              </a:rPr>
              <a:t>link</a:t>
            </a:r>
            <a:endParaRPr lang="en-AU" sz="800"/>
          </a:p>
        </p:txBody>
      </p:sp>
    </p:spTree>
    <p:extLst>
      <p:ext uri="{BB962C8B-B14F-4D97-AF65-F5344CB8AC3E}">
        <p14:creationId xmlns:p14="http://schemas.microsoft.com/office/powerpoint/2010/main" val="184607875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5A90F7-F75E-4C53-A38B-4294BFAE3D5E}"/>
              </a:ext>
            </a:extLst>
          </p:cNvPr>
          <p:cNvSpPr>
            <a:spLocks noGrp="1"/>
          </p:cNvSpPr>
          <p:nvPr>
            <p:ph type="ctrTitle"/>
          </p:nvPr>
        </p:nvSpPr>
        <p:spPr>
          <a:xfrm>
            <a:off x="575251" y="2419598"/>
            <a:ext cx="9168825" cy="1548000"/>
          </a:xfrm>
        </p:spPr>
        <p:txBody>
          <a:bodyPr/>
          <a:lstStyle/>
          <a:p>
            <a:r>
              <a:rPr lang="en-AU" sz="4800"/>
              <a:t>4. Evaluation: learnings for </a:t>
            </a:r>
            <a:br>
              <a:rPr lang="en-AU" sz="4800"/>
            </a:br>
            <a:r>
              <a:rPr lang="en-AU" sz="4800"/>
              <a:t>    delivery</a:t>
            </a:r>
          </a:p>
        </p:txBody>
      </p:sp>
    </p:spTree>
    <p:extLst>
      <p:ext uri="{BB962C8B-B14F-4D97-AF65-F5344CB8AC3E}">
        <p14:creationId xmlns:p14="http://schemas.microsoft.com/office/powerpoint/2010/main" val="42065073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824ACC8C-1111-7866-90D5-F26F9D69C10D}"/>
              </a:ext>
            </a:extLst>
          </p:cNvPr>
          <p:cNvSpPr/>
          <p:nvPr/>
        </p:nvSpPr>
        <p:spPr>
          <a:xfrm>
            <a:off x="572001" y="4391714"/>
            <a:ext cx="8872278" cy="200234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 name="Footer Placeholder 3">
            <a:extLst>
              <a:ext uri="{FF2B5EF4-FFF2-40B4-BE49-F238E27FC236}">
                <a16:creationId xmlns:a16="http://schemas.microsoft.com/office/drawing/2014/main" id="{B9E79C4C-8AA5-4321-AFEC-170EF7B9D0ED}"/>
              </a:ext>
            </a:extLst>
          </p:cNvPr>
          <p:cNvSpPr>
            <a:spLocks noGrp="1"/>
          </p:cNvSpPr>
          <p:nvPr>
            <p:ph type="ftr" sz="quarter" idx="10"/>
          </p:nvPr>
        </p:nvSpPr>
        <p:spPr/>
        <p:txBody>
          <a:bodyPr/>
          <a:lstStyle/>
          <a:p>
            <a:r>
              <a:rPr lang="en-NZ"/>
              <a:t>www.think</a:t>
            </a:r>
            <a:r>
              <a:rPr lang="en-NZ">
                <a:solidFill>
                  <a:schemeClr val="accent1"/>
                </a:solidFill>
              </a:rPr>
              <a:t>Sapere</a:t>
            </a:r>
            <a:r>
              <a:rPr lang="en-NZ"/>
              <a:t>.com</a:t>
            </a:r>
          </a:p>
        </p:txBody>
      </p:sp>
      <p:sp>
        <p:nvSpPr>
          <p:cNvPr id="5" name="Slide Number Placeholder 4">
            <a:extLst>
              <a:ext uri="{FF2B5EF4-FFF2-40B4-BE49-F238E27FC236}">
                <a16:creationId xmlns:a16="http://schemas.microsoft.com/office/drawing/2014/main" id="{241B7D97-9A84-AA1C-D2B6-B0C19A6789BB}"/>
              </a:ext>
            </a:extLst>
          </p:cNvPr>
          <p:cNvSpPr>
            <a:spLocks noGrp="1"/>
          </p:cNvSpPr>
          <p:nvPr>
            <p:ph type="sldNum" sz="quarter" idx="11"/>
          </p:nvPr>
        </p:nvSpPr>
        <p:spPr/>
        <p:txBody>
          <a:bodyPr/>
          <a:lstStyle/>
          <a:p>
            <a:fld id="{326829A1-67CC-4B5E-AF1E-9267DC8755FD}" type="slidenum">
              <a:rPr lang="en-NZ" smtClean="0"/>
              <a:pPr/>
              <a:t>36</a:t>
            </a:fld>
            <a:endParaRPr lang="en-NZ"/>
          </a:p>
        </p:txBody>
      </p:sp>
      <p:sp>
        <p:nvSpPr>
          <p:cNvPr id="3" name="Title 1">
            <a:extLst>
              <a:ext uri="{FF2B5EF4-FFF2-40B4-BE49-F238E27FC236}">
                <a16:creationId xmlns:a16="http://schemas.microsoft.com/office/drawing/2014/main" id="{0BE5DD81-A2C5-7C4F-5CEB-8566957DEA3C}"/>
              </a:ext>
            </a:extLst>
          </p:cNvPr>
          <p:cNvSpPr txBox="1">
            <a:spLocks/>
          </p:cNvSpPr>
          <p:nvPr/>
        </p:nvSpPr>
        <p:spPr>
          <a:xfrm>
            <a:off x="528883" y="365127"/>
            <a:ext cx="8915399" cy="567744"/>
          </a:xfrm>
          <a:prstGeom prst="rect">
            <a:avLst/>
          </a:prstGeom>
        </p:spPr>
        <p:txBody>
          <a:bodyPr anchor="t">
            <a:noAutofit/>
          </a:bodyPr>
          <a:lstStyle>
            <a:lvl1pPr algn="l" defTabSz="914423" rtl="0" eaLnBrk="1" latinLnBrk="0" hangingPunct="1">
              <a:lnSpc>
                <a:spcPct val="90000"/>
              </a:lnSpc>
              <a:spcBef>
                <a:spcPct val="0"/>
              </a:spcBef>
              <a:buNone/>
              <a:defRPr sz="4000" b="1" kern="1200">
                <a:solidFill>
                  <a:schemeClr val="accent1"/>
                </a:solidFill>
                <a:latin typeface="+mj-lt"/>
                <a:ea typeface="+mj-ea"/>
                <a:cs typeface="+mj-cs"/>
              </a:defRPr>
            </a:lvl1pPr>
          </a:lstStyle>
          <a:p>
            <a:r>
              <a:rPr lang="en-US" sz="2000">
                <a:solidFill>
                  <a:schemeClr val="accent1"/>
                </a:solidFill>
              </a:rPr>
              <a:t>4.1 Program administration was responsive and well-delivered</a:t>
            </a:r>
            <a:endParaRPr lang="en-AU" sz="2000">
              <a:solidFill>
                <a:schemeClr val="accent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1" name="Text Placeholder 3">
            <a:extLst>
              <a:ext uri="{FF2B5EF4-FFF2-40B4-BE49-F238E27FC236}">
                <a16:creationId xmlns:a16="http://schemas.microsoft.com/office/drawing/2014/main" id="{00010491-96DD-6F1A-827F-48CC9FA87BAC}"/>
              </a:ext>
            </a:extLst>
          </p:cNvPr>
          <p:cNvSpPr txBox="1">
            <a:spLocks/>
          </p:cNvSpPr>
          <p:nvPr/>
        </p:nvSpPr>
        <p:spPr>
          <a:xfrm>
            <a:off x="529696" y="932871"/>
            <a:ext cx="4247011" cy="5423485"/>
          </a:xfrm>
          <a:prstGeom prst="rect">
            <a:avLst/>
          </a:prstGeom>
        </p:spPr>
        <p:txBody>
          <a:bodyPr>
            <a:noAutofit/>
          </a:bodyPr>
          <a:lstStyle>
            <a:lvl1pPr marL="0" indent="0" algn="l" defTabSz="914423" rtl="0" eaLnBrk="1" latinLnBrk="0" hangingPunct="1">
              <a:lnSpc>
                <a:spcPct val="90000"/>
              </a:lnSpc>
              <a:spcBef>
                <a:spcPts val="1000"/>
              </a:spcBef>
              <a:buFont typeface="Arial" panose="020B0604020202020204" pitchFamily="34" charset="0"/>
              <a:buNone/>
              <a:tabLst/>
              <a:defRPr sz="2400" kern="1200">
                <a:solidFill>
                  <a:schemeClr val="tx1"/>
                </a:solidFill>
                <a:latin typeface="+mn-lt"/>
                <a:ea typeface="+mn-ea"/>
                <a:cs typeface="+mn-cs"/>
              </a:defRPr>
            </a:lvl1pPr>
            <a:lvl2pPr marL="342908" indent="-342908" algn="l" defTabSz="914423" rtl="0" eaLnBrk="1" latinLnBrk="0" hangingPunct="1">
              <a:lnSpc>
                <a:spcPct val="90000"/>
              </a:lnSpc>
              <a:spcBef>
                <a:spcPts val="500"/>
              </a:spcBef>
              <a:buClr>
                <a:schemeClr val="accent1"/>
              </a:buClr>
              <a:buFont typeface="Arial" panose="020B0604020202020204" pitchFamily="34" charset="0"/>
              <a:buChar char="•"/>
              <a:tabLst/>
              <a:defRPr sz="2400" kern="1200">
                <a:solidFill>
                  <a:schemeClr val="tx1"/>
                </a:solidFill>
                <a:latin typeface="+mn-lt"/>
                <a:ea typeface="+mn-ea"/>
                <a:cs typeface="+mn-cs"/>
              </a:defRPr>
            </a:lvl2pPr>
            <a:lvl3pPr marL="0" indent="0" algn="l" defTabSz="914423" rtl="0" eaLnBrk="1" latinLnBrk="0" hangingPunct="1">
              <a:lnSpc>
                <a:spcPct val="90000"/>
              </a:lnSpc>
              <a:spcBef>
                <a:spcPts val="500"/>
              </a:spcBef>
              <a:buFont typeface="Arial" panose="020B0604020202020204" pitchFamily="34" charset="0"/>
              <a:buNone/>
              <a:tabLst/>
              <a:defRPr sz="2800" b="1" kern="1200">
                <a:solidFill>
                  <a:schemeClr val="accent1"/>
                </a:solidFill>
                <a:latin typeface="+mn-lt"/>
                <a:ea typeface="+mn-ea"/>
                <a:cs typeface="+mn-cs"/>
              </a:defRPr>
            </a:lvl3pPr>
            <a:lvl4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solidFill>
                <a:latin typeface="+mn-lt"/>
                <a:ea typeface="+mn-ea"/>
                <a:cs typeface="+mn-cs"/>
              </a:defRPr>
            </a:lvl4pPr>
            <a:lvl5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lumMod val="50000"/>
                    <a:lumOff val="50000"/>
                  </a:schemeClr>
                </a:solidFill>
                <a:latin typeface="+mn-lt"/>
                <a:ea typeface="+mn-ea"/>
                <a:cs typeface="+mn-cs"/>
              </a:defRPr>
            </a:lvl5pPr>
            <a:lvl6pPr marL="2514663"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74"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86"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97"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600"/>
              </a:spcBef>
            </a:pPr>
            <a:r>
              <a:rPr lang="en-AU" sz="1000"/>
              <a:t>DTF and TCV delivered the BFCHA initiative relatively smoothly and worked effectively with both CHAs and commercial advisers (Deloitte) to help CHAs navigate and apply for LILs. </a:t>
            </a:r>
            <a:r>
              <a:rPr lang="en-US" sz="1000"/>
              <a:t>DTF’s effective engagement with CHAs, and responsiveness in amending the BFCHA offer to CHAs in response to past feedback and limitations, within the objectives of the program, has been a consistent feature of its administration over the three BFCHA phases and we received consistent positive feedback and appreciation from program participants. </a:t>
            </a:r>
          </a:p>
          <a:p>
            <a:pPr>
              <a:lnSpc>
                <a:spcPct val="100000"/>
              </a:lnSpc>
              <a:spcBef>
                <a:spcPts val="600"/>
              </a:spcBef>
            </a:pPr>
            <a:endParaRPr lang="en-US" sz="1000"/>
          </a:p>
          <a:p>
            <a:pPr>
              <a:lnSpc>
                <a:spcPct val="100000"/>
              </a:lnSpc>
              <a:spcBef>
                <a:spcPts val="600"/>
              </a:spcBef>
            </a:pPr>
            <a:endParaRPr lang="en-US" sz="1000"/>
          </a:p>
          <a:p>
            <a:pPr>
              <a:lnSpc>
                <a:spcPct val="100000"/>
              </a:lnSpc>
              <a:spcBef>
                <a:spcPts val="600"/>
              </a:spcBef>
            </a:pPr>
            <a:endParaRPr lang="en-US" sz="1000"/>
          </a:p>
          <a:p>
            <a:pPr>
              <a:lnSpc>
                <a:spcPct val="100000"/>
              </a:lnSpc>
              <a:spcBef>
                <a:spcPts val="600"/>
              </a:spcBef>
            </a:pPr>
            <a:endParaRPr lang="en-US" sz="1000"/>
          </a:p>
          <a:p>
            <a:pPr>
              <a:lnSpc>
                <a:spcPct val="100000"/>
              </a:lnSpc>
              <a:spcBef>
                <a:spcPts val="600"/>
              </a:spcBef>
            </a:pPr>
            <a:br>
              <a:rPr lang="en-US" sz="1000"/>
            </a:br>
            <a:r>
              <a:rPr lang="en-US" sz="1000"/>
              <a:t>Several improvements were made to help improve program administration and ease the process for CHAs interested in applying, particularly from Phase 1 to Phase 2 that helped improve the quality of applications. This included changes to the offer document—over 70 per cent of CHAs surveyed thought the information received on the</a:t>
            </a:r>
          </a:p>
        </p:txBody>
      </p:sp>
      <p:sp>
        <p:nvSpPr>
          <p:cNvPr id="12" name="Text Placeholder 4">
            <a:extLst>
              <a:ext uri="{FF2B5EF4-FFF2-40B4-BE49-F238E27FC236}">
                <a16:creationId xmlns:a16="http://schemas.microsoft.com/office/drawing/2014/main" id="{C346EC70-3298-7655-C803-5F5F6A2F918A}"/>
              </a:ext>
            </a:extLst>
          </p:cNvPr>
          <p:cNvSpPr txBox="1">
            <a:spLocks/>
          </p:cNvSpPr>
          <p:nvPr/>
        </p:nvSpPr>
        <p:spPr>
          <a:xfrm>
            <a:off x="5197268" y="932873"/>
            <a:ext cx="4247011" cy="1479614"/>
          </a:xfrm>
          <a:prstGeom prst="rect">
            <a:avLst/>
          </a:prstGeom>
        </p:spPr>
        <p:txBody>
          <a:bodyPr vert="horz" lIns="91440" tIns="45720" rIns="91440" bIns="45720" rtlCol="0">
            <a:noAutofit/>
          </a:bodyPr>
          <a:lstStyle>
            <a:lvl1pPr marL="0" indent="0" algn="l" defTabSz="914423" rtl="0" eaLnBrk="1" latinLnBrk="0" hangingPunct="1">
              <a:lnSpc>
                <a:spcPct val="90000"/>
              </a:lnSpc>
              <a:spcBef>
                <a:spcPts val="1000"/>
              </a:spcBef>
              <a:buFont typeface="Arial" panose="020B0604020202020204" pitchFamily="34" charset="0"/>
              <a:buNone/>
              <a:tabLst/>
              <a:defRPr sz="2400" kern="1200">
                <a:solidFill>
                  <a:schemeClr val="tx1"/>
                </a:solidFill>
                <a:latin typeface="+mn-lt"/>
                <a:ea typeface="+mn-ea"/>
                <a:cs typeface="+mn-cs"/>
              </a:defRPr>
            </a:lvl1pPr>
            <a:lvl2pPr marL="342908" indent="-342908" algn="l" defTabSz="914423" rtl="0" eaLnBrk="1" latinLnBrk="0" hangingPunct="1">
              <a:lnSpc>
                <a:spcPct val="90000"/>
              </a:lnSpc>
              <a:spcBef>
                <a:spcPts val="500"/>
              </a:spcBef>
              <a:buClr>
                <a:schemeClr val="accent1"/>
              </a:buClr>
              <a:buFont typeface="Arial" panose="020B0604020202020204" pitchFamily="34" charset="0"/>
              <a:buChar char="•"/>
              <a:tabLst/>
              <a:defRPr sz="2400" kern="1200">
                <a:solidFill>
                  <a:schemeClr val="tx1"/>
                </a:solidFill>
                <a:latin typeface="+mn-lt"/>
                <a:ea typeface="+mn-ea"/>
                <a:cs typeface="+mn-cs"/>
              </a:defRPr>
            </a:lvl2pPr>
            <a:lvl3pPr marL="0" indent="0" algn="l" defTabSz="914423" rtl="0" eaLnBrk="1" latinLnBrk="0" hangingPunct="1">
              <a:lnSpc>
                <a:spcPct val="90000"/>
              </a:lnSpc>
              <a:spcBef>
                <a:spcPts val="500"/>
              </a:spcBef>
              <a:buFont typeface="Arial" panose="020B0604020202020204" pitchFamily="34" charset="0"/>
              <a:buNone/>
              <a:tabLst/>
              <a:defRPr sz="2800" b="1" kern="1200">
                <a:solidFill>
                  <a:schemeClr val="accent1"/>
                </a:solidFill>
                <a:latin typeface="+mn-lt"/>
                <a:ea typeface="+mn-ea"/>
                <a:cs typeface="+mn-cs"/>
              </a:defRPr>
            </a:lvl3pPr>
            <a:lvl4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solidFill>
                <a:latin typeface="+mn-lt"/>
                <a:ea typeface="+mn-ea"/>
                <a:cs typeface="+mn-cs"/>
              </a:defRPr>
            </a:lvl4pPr>
            <a:lvl5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lumMod val="50000"/>
                    <a:lumOff val="50000"/>
                  </a:schemeClr>
                </a:solidFill>
                <a:latin typeface="+mn-lt"/>
                <a:ea typeface="+mn-ea"/>
                <a:cs typeface="+mn-cs"/>
              </a:defRPr>
            </a:lvl5pPr>
            <a:lvl6pPr marL="2514663"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74"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86"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97"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600"/>
              </a:spcBef>
            </a:pPr>
            <a:r>
              <a:rPr lang="en-US" sz="1000"/>
              <a:t>program and its benefits was ‘clear and easy to understand’—and a new streamlined two-stage process (shortlisting of CHAs and then credit appraisal) were also acknowledged by CHAs as helping to streamline program delivery.</a:t>
            </a:r>
            <a:endParaRPr lang="en-US" sz="1000">
              <a:solidFill>
                <a:schemeClr val="accent1"/>
              </a:solidFill>
            </a:endParaRPr>
          </a:p>
          <a:p>
            <a:pPr>
              <a:lnSpc>
                <a:spcPct val="100000"/>
              </a:lnSpc>
              <a:spcBef>
                <a:spcPts val="600"/>
              </a:spcBef>
            </a:pPr>
            <a:endParaRPr lang="en-US" sz="1000"/>
          </a:p>
          <a:p>
            <a:pPr>
              <a:lnSpc>
                <a:spcPct val="100000"/>
              </a:lnSpc>
              <a:spcBef>
                <a:spcPts val="600"/>
              </a:spcBef>
            </a:pPr>
            <a:endParaRPr lang="en-US" sz="1000"/>
          </a:p>
          <a:p>
            <a:pPr>
              <a:lnSpc>
                <a:spcPct val="100000"/>
              </a:lnSpc>
              <a:spcBef>
                <a:spcPts val="600"/>
              </a:spcBef>
            </a:pPr>
            <a:endParaRPr lang="en-US" sz="1000"/>
          </a:p>
          <a:p>
            <a:pPr>
              <a:lnSpc>
                <a:spcPct val="100000"/>
              </a:lnSpc>
              <a:spcBef>
                <a:spcPts val="600"/>
              </a:spcBef>
            </a:pPr>
            <a:br>
              <a:rPr lang="en-US" sz="1000"/>
            </a:br>
            <a:br>
              <a:rPr lang="en-US" sz="1000"/>
            </a:br>
            <a:r>
              <a:rPr lang="en-US" sz="1000"/>
              <a:t>Feedback from survey respondents was broadly positive on the administrative aspects of the program, although these results mostly reflect the experiences of larger </a:t>
            </a:r>
            <a:r>
              <a:rPr lang="en-US" sz="1000" err="1"/>
              <a:t>CHAs.</a:t>
            </a:r>
            <a:r>
              <a:rPr lang="en-US" sz="1000"/>
              <a:t> While keeping this limitation in mind, there was nonetheless a broad sentiment amongst CHAs that they felt communications with DTF/TCV were helpful, time from application to approval was acceptable and that the BFCHA process was for the most part well coordinated with other government social housing grant programs. </a:t>
            </a:r>
          </a:p>
          <a:p>
            <a:pPr>
              <a:lnSpc>
                <a:spcPct val="100000"/>
              </a:lnSpc>
              <a:spcBef>
                <a:spcPts val="600"/>
              </a:spcBef>
            </a:pPr>
            <a:r>
              <a:rPr lang="en-US" sz="1000"/>
              <a:t>This sentiment was echoed in interviews with large CHAs who interacted with the DTF and TCV teams.  </a:t>
            </a:r>
          </a:p>
        </p:txBody>
      </p:sp>
      <p:sp>
        <p:nvSpPr>
          <p:cNvPr id="7" name="Rectangle 6">
            <a:extLst>
              <a:ext uri="{FF2B5EF4-FFF2-40B4-BE49-F238E27FC236}">
                <a16:creationId xmlns:a16="http://schemas.microsoft.com/office/drawing/2014/main" id="{46F83CAB-3B49-7DE0-2899-A8E874E0AE7C}"/>
              </a:ext>
            </a:extLst>
          </p:cNvPr>
          <p:cNvSpPr/>
          <p:nvPr/>
        </p:nvSpPr>
        <p:spPr>
          <a:xfrm>
            <a:off x="591159" y="2285488"/>
            <a:ext cx="4162400" cy="100635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8" name="TextBox 7">
            <a:extLst>
              <a:ext uri="{FF2B5EF4-FFF2-40B4-BE49-F238E27FC236}">
                <a16:creationId xmlns:a16="http://schemas.microsoft.com/office/drawing/2014/main" id="{37FA15C9-5F51-4768-8487-6B082D07B2D9}"/>
              </a:ext>
            </a:extLst>
          </p:cNvPr>
          <p:cNvSpPr txBox="1"/>
          <p:nvPr/>
        </p:nvSpPr>
        <p:spPr>
          <a:xfrm>
            <a:off x="632523" y="2349412"/>
            <a:ext cx="4041356" cy="861774"/>
          </a:xfrm>
          <a:prstGeom prst="rect">
            <a:avLst/>
          </a:prstGeom>
          <a:noFill/>
        </p:spPr>
        <p:txBody>
          <a:bodyPr wrap="square">
            <a:spAutoFit/>
          </a:bodyPr>
          <a:lstStyle/>
          <a:p>
            <a:r>
              <a:rPr lang="en-US" sz="1000">
                <a:solidFill>
                  <a:schemeClr val="accent1"/>
                </a:solidFill>
              </a:rPr>
              <a:t>“Process has been much better than expected – if there was an analysis of what we were proposing such as the terms around security, DTF would come back and say ‘these are the three things that we think are important’ and have long discussions and back and forth to work together to solve it.” – Participating CHA</a:t>
            </a:r>
          </a:p>
        </p:txBody>
      </p:sp>
      <p:sp>
        <p:nvSpPr>
          <p:cNvPr id="13" name="TextBox 12">
            <a:extLst>
              <a:ext uri="{FF2B5EF4-FFF2-40B4-BE49-F238E27FC236}">
                <a16:creationId xmlns:a16="http://schemas.microsoft.com/office/drawing/2014/main" id="{860FB1F1-D52C-09CF-39DF-EEE6775B08D2}"/>
              </a:ext>
            </a:extLst>
          </p:cNvPr>
          <p:cNvSpPr txBox="1"/>
          <p:nvPr/>
        </p:nvSpPr>
        <p:spPr>
          <a:xfrm>
            <a:off x="595575" y="4414017"/>
            <a:ext cx="8396637" cy="249743"/>
          </a:xfrm>
          <a:prstGeom prst="rect">
            <a:avLst/>
          </a:prstGeom>
          <a:noFill/>
        </p:spPr>
        <p:txBody>
          <a:bodyPr wrap="square" rtlCol="0">
            <a:spAutoFit/>
          </a:bodyPr>
          <a:lstStyle/>
          <a:p>
            <a:r>
              <a:rPr lang="en-AU" sz="1000" b="1"/>
              <a:t>Figure 4.1: Survey response to the question: “To what extent do you agree with the following statement?” </a:t>
            </a:r>
          </a:p>
        </p:txBody>
      </p:sp>
      <p:sp>
        <p:nvSpPr>
          <p:cNvPr id="14" name="Rectangle 13">
            <a:extLst>
              <a:ext uri="{FF2B5EF4-FFF2-40B4-BE49-F238E27FC236}">
                <a16:creationId xmlns:a16="http://schemas.microsoft.com/office/drawing/2014/main" id="{62699C98-8223-C156-F501-451F589CAB28}"/>
              </a:ext>
            </a:extLst>
          </p:cNvPr>
          <p:cNvSpPr/>
          <p:nvPr/>
        </p:nvSpPr>
        <p:spPr>
          <a:xfrm>
            <a:off x="5281879" y="1649913"/>
            <a:ext cx="4162400" cy="95358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5" name="TextBox 14">
            <a:extLst>
              <a:ext uri="{FF2B5EF4-FFF2-40B4-BE49-F238E27FC236}">
                <a16:creationId xmlns:a16="http://schemas.microsoft.com/office/drawing/2014/main" id="{20BEC7A7-10F3-56FA-93B7-BBA11D806E6F}"/>
              </a:ext>
            </a:extLst>
          </p:cNvPr>
          <p:cNvSpPr txBox="1"/>
          <p:nvPr/>
        </p:nvSpPr>
        <p:spPr>
          <a:xfrm>
            <a:off x="5424183" y="1687620"/>
            <a:ext cx="3824719" cy="861774"/>
          </a:xfrm>
          <a:prstGeom prst="rect">
            <a:avLst/>
          </a:prstGeom>
          <a:noFill/>
        </p:spPr>
        <p:txBody>
          <a:bodyPr wrap="square">
            <a:spAutoFit/>
          </a:bodyPr>
          <a:lstStyle/>
          <a:p>
            <a:r>
              <a:rPr lang="en-US" sz="1000">
                <a:solidFill>
                  <a:schemeClr val="accent1"/>
                </a:solidFill>
              </a:rPr>
              <a:t>“Over the phases of the program, lots more pre-briefing and anticipation of issues including targeted briefings to address issues that arose. Now, when a new borrower comes in, there’s a lot of discussion and consulting before a new application comes in, with Deloitte, DTF and TCV.” – Government stakeholder</a:t>
            </a:r>
          </a:p>
        </p:txBody>
      </p:sp>
      <p:graphicFrame>
        <p:nvGraphicFramePr>
          <p:cNvPr id="6" name="Chart 5">
            <a:extLst>
              <a:ext uri="{FF2B5EF4-FFF2-40B4-BE49-F238E27FC236}">
                <a16:creationId xmlns:a16="http://schemas.microsoft.com/office/drawing/2014/main" id="{9B73CDF1-FA61-4E98-BEA0-993EFA36F4BA}"/>
              </a:ext>
            </a:extLst>
          </p:cNvPr>
          <p:cNvGraphicFramePr>
            <a:graphicFrameLocks/>
          </p:cNvGraphicFramePr>
          <p:nvPr>
            <p:extLst>
              <p:ext uri="{D42A27DB-BD31-4B8C-83A1-F6EECF244321}">
                <p14:modId xmlns:p14="http://schemas.microsoft.com/office/powerpoint/2010/main" val="2554956355"/>
              </p:ext>
            </p:extLst>
          </p:nvPr>
        </p:nvGraphicFramePr>
        <p:xfrm>
          <a:off x="684550" y="4468706"/>
          <a:ext cx="8396636" cy="194766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840901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Rectangle 40">
            <a:extLst>
              <a:ext uri="{FF2B5EF4-FFF2-40B4-BE49-F238E27FC236}">
                <a16:creationId xmlns:a16="http://schemas.microsoft.com/office/drawing/2014/main" id="{B3BDD361-5177-DF95-D477-F20440E367A8}"/>
              </a:ext>
            </a:extLst>
          </p:cNvPr>
          <p:cNvSpPr/>
          <p:nvPr/>
        </p:nvSpPr>
        <p:spPr>
          <a:xfrm>
            <a:off x="550443" y="4135076"/>
            <a:ext cx="8872278" cy="228371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 name="Footer Placeholder 3">
            <a:extLst>
              <a:ext uri="{FF2B5EF4-FFF2-40B4-BE49-F238E27FC236}">
                <a16:creationId xmlns:a16="http://schemas.microsoft.com/office/drawing/2014/main" id="{B9E79C4C-8AA5-4321-AFEC-170EF7B9D0ED}"/>
              </a:ext>
            </a:extLst>
          </p:cNvPr>
          <p:cNvSpPr>
            <a:spLocks noGrp="1"/>
          </p:cNvSpPr>
          <p:nvPr>
            <p:ph type="ftr" sz="quarter" idx="10"/>
          </p:nvPr>
        </p:nvSpPr>
        <p:spPr/>
        <p:txBody>
          <a:bodyPr/>
          <a:lstStyle/>
          <a:p>
            <a:r>
              <a:rPr lang="en-NZ"/>
              <a:t>www.think</a:t>
            </a:r>
            <a:r>
              <a:rPr lang="en-NZ">
                <a:solidFill>
                  <a:schemeClr val="accent1"/>
                </a:solidFill>
              </a:rPr>
              <a:t>Sapere</a:t>
            </a:r>
            <a:r>
              <a:rPr lang="en-NZ"/>
              <a:t>.com</a:t>
            </a:r>
          </a:p>
        </p:txBody>
      </p:sp>
      <p:sp>
        <p:nvSpPr>
          <p:cNvPr id="5" name="Slide Number Placeholder 4">
            <a:extLst>
              <a:ext uri="{FF2B5EF4-FFF2-40B4-BE49-F238E27FC236}">
                <a16:creationId xmlns:a16="http://schemas.microsoft.com/office/drawing/2014/main" id="{241B7D97-9A84-AA1C-D2B6-B0C19A6789BB}"/>
              </a:ext>
            </a:extLst>
          </p:cNvPr>
          <p:cNvSpPr>
            <a:spLocks noGrp="1"/>
          </p:cNvSpPr>
          <p:nvPr>
            <p:ph type="sldNum" sz="quarter" idx="11"/>
          </p:nvPr>
        </p:nvSpPr>
        <p:spPr/>
        <p:txBody>
          <a:bodyPr/>
          <a:lstStyle/>
          <a:p>
            <a:fld id="{326829A1-67CC-4B5E-AF1E-9267DC8755FD}" type="slidenum">
              <a:rPr lang="en-NZ" smtClean="0"/>
              <a:pPr/>
              <a:t>37</a:t>
            </a:fld>
            <a:endParaRPr lang="en-NZ"/>
          </a:p>
        </p:txBody>
      </p:sp>
      <p:sp>
        <p:nvSpPr>
          <p:cNvPr id="3" name="Title 1">
            <a:extLst>
              <a:ext uri="{FF2B5EF4-FFF2-40B4-BE49-F238E27FC236}">
                <a16:creationId xmlns:a16="http://schemas.microsoft.com/office/drawing/2014/main" id="{0BE5DD81-A2C5-7C4F-5CEB-8566957DEA3C}"/>
              </a:ext>
            </a:extLst>
          </p:cNvPr>
          <p:cNvSpPr txBox="1">
            <a:spLocks/>
          </p:cNvSpPr>
          <p:nvPr/>
        </p:nvSpPr>
        <p:spPr>
          <a:xfrm>
            <a:off x="528883" y="365127"/>
            <a:ext cx="8915399" cy="567744"/>
          </a:xfrm>
          <a:prstGeom prst="rect">
            <a:avLst/>
          </a:prstGeom>
        </p:spPr>
        <p:txBody>
          <a:bodyPr anchor="t">
            <a:noAutofit/>
          </a:bodyPr>
          <a:lstStyle>
            <a:lvl1pPr algn="l" defTabSz="914423" rtl="0" eaLnBrk="1" latinLnBrk="0" hangingPunct="1">
              <a:lnSpc>
                <a:spcPct val="90000"/>
              </a:lnSpc>
              <a:spcBef>
                <a:spcPct val="0"/>
              </a:spcBef>
              <a:buNone/>
              <a:defRPr sz="4000" b="1" kern="1200">
                <a:solidFill>
                  <a:schemeClr val="accent1"/>
                </a:solidFill>
                <a:latin typeface="+mj-lt"/>
                <a:ea typeface="+mj-ea"/>
                <a:cs typeface="+mj-cs"/>
              </a:defRPr>
            </a:lvl1pPr>
          </a:lstStyle>
          <a:p>
            <a:r>
              <a:rPr lang="en-US" sz="2000">
                <a:solidFill>
                  <a:schemeClr val="accent1"/>
                </a:solidFill>
              </a:rPr>
              <a:t>4.2 Program governance appears to be robust</a:t>
            </a:r>
            <a:endParaRPr lang="en-AU" sz="2000">
              <a:solidFill>
                <a:schemeClr val="accent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1" name="Text Placeholder 3">
            <a:extLst>
              <a:ext uri="{FF2B5EF4-FFF2-40B4-BE49-F238E27FC236}">
                <a16:creationId xmlns:a16="http://schemas.microsoft.com/office/drawing/2014/main" id="{00010491-96DD-6F1A-827F-48CC9FA87BAC}"/>
              </a:ext>
            </a:extLst>
          </p:cNvPr>
          <p:cNvSpPr txBox="1">
            <a:spLocks/>
          </p:cNvSpPr>
          <p:nvPr/>
        </p:nvSpPr>
        <p:spPr>
          <a:xfrm>
            <a:off x="529696" y="932871"/>
            <a:ext cx="4247011" cy="5423485"/>
          </a:xfrm>
          <a:prstGeom prst="rect">
            <a:avLst/>
          </a:prstGeom>
        </p:spPr>
        <p:txBody>
          <a:bodyPr>
            <a:noAutofit/>
          </a:bodyPr>
          <a:lstStyle>
            <a:lvl1pPr marL="0" indent="0" algn="l" defTabSz="914423" rtl="0" eaLnBrk="1" latinLnBrk="0" hangingPunct="1">
              <a:lnSpc>
                <a:spcPct val="90000"/>
              </a:lnSpc>
              <a:spcBef>
                <a:spcPts val="1000"/>
              </a:spcBef>
              <a:buFont typeface="Arial" panose="020B0604020202020204" pitchFamily="34" charset="0"/>
              <a:buNone/>
              <a:tabLst/>
              <a:defRPr sz="2400" kern="1200">
                <a:solidFill>
                  <a:schemeClr val="tx1"/>
                </a:solidFill>
                <a:latin typeface="+mn-lt"/>
                <a:ea typeface="+mn-ea"/>
                <a:cs typeface="+mn-cs"/>
              </a:defRPr>
            </a:lvl1pPr>
            <a:lvl2pPr marL="342908" indent="-342908" algn="l" defTabSz="914423" rtl="0" eaLnBrk="1" latinLnBrk="0" hangingPunct="1">
              <a:lnSpc>
                <a:spcPct val="90000"/>
              </a:lnSpc>
              <a:spcBef>
                <a:spcPts val="500"/>
              </a:spcBef>
              <a:buClr>
                <a:schemeClr val="accent1"/>
              </a:buClr>
              <a:buFont typeface="Arial" panose="020B0604020202020204" pitchFamily="34" charset="0"/>
              <a:buChar char="•"/>
              <a:tabLst/>
              <a:defRPr sz="2400" kern="1200">
                <a:solidFill>
                  <a:schemeClr val="tx1"/>
                </a:solidFill>
                <a:latin typeface="+mn-lt"/>
                <a:ea typeface="+mn-ea"/>
                <a:cs typeface="+mn-cs"/>
              </a:defRPr>
            </a:lvl2pPr>
            <a:lvl3pPr marL="0" indent="0" algn="l" defTabSz="914423" rtl="0" eaLnBrk="1" latinLnBrk="0" hangingPunct="1">
              <a:lnSpc>
                <a:spcPct val="90000"/>
              </a:lnSpc>
              <a:spcBef>
                <a:spcPts val="500"/>
              </a:spcBef>
              <a:buFont typeface="Arial" panose="020B0604020202020204" pitchFamily="34" charset="0"/>
              <a:buNone/>
              <a:tabLst/>
              <a:defRPr sz="2800" b="1" kern="1200">
                <a:solidFill>
                  <a:schemeClr val="accent1"/>
                </a:solidFill>
                <a:latin typeface="+mn-lt"/>
                <a:ea typeface="+mn-ea"/>
                <a:cs typeface="+mn-cs"/>
              </a:defRPr>
            </a:lvl3pPr>
            <a:lvl4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solidFill>
                <a:latin typeface="+mn-lt"/>
                <a:ea typeface="+mn-ea"/>
                <a:cs typeface="+mn-cs"/>
              </a:defRPr>
            </a:lvl4pPr>
            <a:lvl5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lumMod val="50000"/>
                    <a:lumOff val="50000"/>
                  </a:schemeClr>
                </a:solidFill>
                <a:latin typeface="+mn-lt"/>
                <a:ea typeface="+mn-ea"/>
                <a:cs typeface="+mn-cs"/>
              </a:defRPr>
            </a:lvl5pPr>
            <a:lvl6pPr marL="2514663"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74"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86"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97"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600"/>
              </a:spcBef>
            </a:pPr>
            <a:r>
              <a:rPr lang="en-AU" sz="1000"/>
              <a:t>Program governance is overseen by both a project Working Group and project Steering Committee. The Working Group is responsible for advising on shortlisting and detailed credit applications, outstanding applications and matters and where relevant, escalating issues to the Steering Committee, which reviews and finalises decisions on BFCHA applications. </a:t>
            </a:r>
            <a:r>
              <a:rPr lang="en-US" sz="1000"/>
              <a:t>Both groups incorporate appropriate processes into their Terms of Reference and membership.</a:t>
            </a:r>
            <a:endParaRPr lang="en-AU" sz="1000"/>
          </a:p>
          <a:p>
            <a:pPr>
              <a:lnSpc>
                <a:spcPct val="100000"/>
              </a:lnSpc>
              <a:spcBef>
                <a:spcPts val="600"/>
              </a:spcBef>
            </a:pPr>
            <a:r>
              <a:rPr lang="en-AU" sz="1000"/>
              <a:t>As per the BFCHA Evaluation Plan (dated August 2018), applications for the program undergo a multi-step appraisal process (see Figure 4.2 below) delivered by the Working Group before recommendations are provided to the Steering Committee, which include assessments of alignment with policy outcomes, financial viability, value-for-money and a project credit appraisal. Our review of the process and documents provided for each of these stages suggests the processes in each of these steps was reasonable - as was described in section 3.4. </a:t>
            </a:r>
          </a:p>
          <a:p>
            <a:pPr>
              <a:lnSpc>
                <a:spcPct val="100000"/>
              </a:lnSpc>
              <a:spcBef>
                <a:spcPts val="600"/>
              </a:spcBef>
            </a:pPr>
            <a:r>
              <a:rPr lang="en-AU" sz="1000"/>
              <a:t>Over the course of the three phases of the program, the Projects Operations Lead from Homes Victoria ceased to participate in the Working Group.</a:t>
            </a:r>
          </a:p>
        </p:txBody>
      </p:sp>
      <p:sp>
        <p:nvSpPr>
          <p:cNvPr id="12" name="Text Placeholder 4">
            <a:extLst>
              <a:ext uri="{FF2B5EF4-FFF2-40B4-BE49-F238E27FC236}">
                <a16:creationId xmlns:a16="http://schemas.microsoft.com/office/drawing/2014/main" id="{C346EC70-3298-7655-C803-5F5F6A2F918A}"/>
              </a:ext>
            </a:extLst>
          </p:cNvPr>
          <p:cNvSpPr txBox="1">
            <a:spLocks/>
          </p:cNvSpPr>
          <p:nvPr/>
        </p:nvSpPr>
        <p:spPr>
          <a:xfrm>
            <a:off x="5197268" y="932873"/>
            <a:ext cx="4247011" cy="1901238"/>
          </a:xfrm>
          <a:prstGeom prst="rect">
            <a:avLst/>
          </a:prstGeom>
        </p:spPr>
        <p:txBody>
          <a:bodyPr vert="horz" lIns="91440" tIns="45720" rIns="91440" bIns="45720" rtlCol="0">
            <a:noAutofit/>
          </a:bodyPr>
          <a:lstStyle>
            <a:lvl1pPr marL="0" indent="0" algn="l" defTabSz="914423" rtl="0" eaLnBrk="1" latinLnBrk="0" hangingPunct="1">
              <a:lnSpc>
                <a:spcPct val="90000"/>
              </a:lnSpc>
              <a:spcBef>
                <a:spcPts val="1000"/>
              </a:spcBef>
              <a:buFont typeface="Arial" panose="020B0604020202020204" pitchFamily="34" charset="0"/>
              <a:buNone/>
              <a:tabLst/>
              <a:defRPr sz="2400" kern="1200">
                <a:solidFill>
                  <a:schemeClr val="tx1"/>
                </a:solidFill>
                <a:latin typeface="+mn-lt"/>
                <a:ea typeface="+mn-ea"/>
                <a:cs typeface="+mn-cs"/>
              </a:defRPr>
            </a:lvl1pPr>
            <a:lvl2pPr marL="342908" indent="-342908" algn="l" defTabSz="914423" rtl="0" eaLnBrk="1" latinLnBrk="0" hangingPunct="1">
              <a:lnSpc>
                <a:spcPct val="90000"/>
              </a:lnSpc>
              <a:spcBef>
                <a:spcPts val="500"/>
              </a:spcBef>
              <a:buClr>
                <a:schemeClr val="accent1"/>
              </a:buClr>
              <a:buFont typeface="Arial" panose="020B0604020202020204" pitchFamily="34" charset="0"/>
              <a:buChar char="•"/>
              <a:tabLst/>
              <a:defRPr sz="2400" kern="1200">
                <a:solidFill>
                  <a:schemeClr val="tx1"/>
                </a:solidFill>
                <a:latin typeface="+mn-lt"/>
                <a:ea typeface="+mn-ea"/>
                <a:cs typeface="+mn-cs"/>
              </a:defRPr>
            </a:lvl2pPr>
            <a:lvl3pPr marL="0" indent="0" algn="l" defTabSz="914423" rtl="0" eaLnBrk="1" latinLnBrk="0" hangingPunct="1">
              <a:lnSpc>
                <a:spcPct val="90000"/>
              </a:lnSpc>
              <a:spcBef>
                <a:spcPts val="500"/>
              </a:spcBef>
              <a:buFont typeface="Arial" panose="020B0604020202020204" pitchFamily="34" charset="0"/>
              <a:buNone/>
              <a:tabLst/>
              <a:defRPr sz="2800" b="1" kern="1200">
                <a:solidFill>
                  <a:schemeClr val="accent1"/>
                </a:solidFill>
                <a:latin typeface="+mn-lt"/>
                <a:ea typeface="+mn-ea"/>
                <a:cs typeface="+mn-cs"/>
              </a:defRPr>
            </a:lvl3pPr>
            <a:lvl4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solidFill>
                <a:latin typeface="+mn-lt"/>
                <a:ea typeface="+mn-ea"/>
                <a:cs typeface="+mn-cs"/>
              </a:defRPr>
            </a:lvl4pPr>
            <a:lvl5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lumMod val="50000"/>
                    <a:lumOff val="50000"/>
                  </a:schemeClr>
                </a:solidFill>
                <a:latin typeface="+mn-lt"/>
                <a:ea typeface="+mn-ea"/>
                <a:cs typeface="+mn-cs"/>
              </a:defRPr>
            </a:lvl5pPr>
            <a:lvl6pPr marL="2514663"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74"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86"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97"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600"/>
              </a:spcBef>
            </a:pPr>
            <a:r>
              <a:rPr lang="en-AU" sz="1000"/>
              <a:t>This reflects a maturing of the program which has seen a greater volume of work conducted by a more-streamlined Working Group. The coordination through separate regular meetings with Homes Victoria has facilitated continued coordination and information sharing across the two programs. Regular meetings with the Housing Registrar also provides for information sharing and minimisation of burden of information required on </a:t>
            </a:r>
            <a:r>
              <a:rPr lang="en-AU" sz="1000" err="1"/>
              <a:t>CHAs.</a:t>
            </a:r>
            <a:r>
              <a:rPr lang="en-AU" sz="1000"/>
              <a:t> </a:t>
            </a:r>
          </a:p>
          <a:p>
            <a:pPr>
              <a:lnSpc>
                <a:spcPct val="100000"/>
              </a:lnSpc>
              <a:spcBef>
                <a:spcPts val="600"/>
              </a:spcBef>
            </a:pPr>
            <a:r>
              <a:rPr lang="en-AU" sz="1000"/>
              <a:t>As sector debt leverage increases, and the program potentially expands to other forms of affordable housing, the relative weight of Steering Committee/Working Group assessment work and the frequency and scope of interaction by DTF with Homes Victoria and the Registrar can adjust as needed. It is expected this governance structure will remain effective.</a:t>
            </a:r>
          </a:p>
        </p:txBody>
      </p:sp>
      <p:sp>
        <p:nvSpPr>
          <p:cNvPr id="27" name="Rectangle 26">
            <a:extLst>
              <a:ext uri="{FF2B5EF4-FFF2-40B4-BE49-F238E27FC236}">
                <a16:creationId xmlns:a16="http://schemas.microsoft.com/office/drawing/2014/main" id="{A1ADCDED-470D-26A1-B061-5D6680058152}"/>
              </a:ext>
            </a:extLst>
          </p:cNvPr>
          <p:cNvSpPr/>
          <p:nvPr/>
        </p:nvSpPr>
        <p:spPr bwMode="ltGray">
          <a:xfrm>
            <a:off x="652593" y="4529364"/>
            <a:ext cx="1497933" cy="763398"/>
          </a:xfrm>
          <a:prstGeom prst="rect">
            <a:avLst/>
          </a:prstGeom>
          <a:solidFill>
            <a:schemeClr val="accent2"/>
          </a:solidFill>
          <a:ln w="6350" cap="flat" cmpd="sng" algn="ctr">
            <a:solidFill>
              <a:schemeClr val="tx2"/>
            </a:solidFill>
            <a:prstDash val="solid"/>
          </a:ln>
          <a:effectLst/>
        </p:spPr>
        <p:txBody>
          <a:bodyPr rtlCol="0" anchor="t"/>
          <a:lstStyle/>
          <a:p>
            <a:pPr marL="0" marR="0" lvl="0" indent="0" algn="ctr" defTabSz="914400" eaLnBrk="1" fontAlgn="auto" latinLnBrk="0" hangingPunct="1">
              <a:lnSpc>
                <a:spcPct val="100000"/>
              </a:lnSpc>
              <a:spcBef>
                <a:spcPts val="0"/>
              </a:spcBef>
              <a:spcAft>
                <a:spcPts val="400"/>
              </a:spcAft>
              <a:buClrTx/>
              <a:buSzTx/>
              <a:buFontTx/>
              <a:buNone/>
              <a:tabLst/>
              <a:defRPr/>
            </a:pPr>
            <a:r>
              <a:rPr kumimoji="0" lang="en-GB" sz="700" b="1" i="1" u="none" strike="noStrike" kern="0" cap="none" spc="0" normalizeH="0" baseline="0" noProof="0">
                <a:ln>
                  <a:noFill/>
                </a:ln>
                <a:solidFill>
                  <a:srgbClr val="FFFFFF"/>
                </a:solidFill>
                <a:effectLst/>
                <a:uLnTx/>
                <a:uFillTx/>
                <a:latin typeface="+mj-lt"/>
                <a:ea typeface="+mn-ea"/>
                <a:cs typeface="+mn-cs"/>
              </a:rPr>
              <a:t>Application received from CHA</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600" b="0" i="0" u="none" strike="noStrike" kern="0" cap="none" spc="0" normalizeH="0" baseline="0" noProof="0">
                <a:ln>
                  <a:noFill/>
                </a:ln>
                <a:solidFill>
                  <a:srgbClr val="FFFFFF"/>
                </a:solidFill>
                <a:effectLst/>
                <a:uLnTx/>
                <a:uFillTx/>
                <a:latin typeface="+mj-lt"/>
                <a:ea typeface="+mn-ea"/>
                <a:cs typeface="+mn-cs"/>
              </a:rPr>
              <a:t>Business case</a:t>
            </a:r>
          </a:p>
          <a:p>
            <a:pPr marL="171450" marR="0" lvl="0" indent="-82550" defTabSz="91440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GB" sz="600" b="0" i="0" u="none" strike="noStrike" kern="0" cap="none" spc="0" normalizeH="0" baseline="0" noProof="0">
                <a:ln>
                  <a:noFill/>
                </a:ln>
                <a:solidFill>
                  <a:srgbClr val="FFFFFF"/>
                </a:solidFill>
                <a:effectLst/>
                <a:uLnTx/>
                <a:uFillTx/>
                <a:latin typeface="+mj-lt"/>
                <a:ea typeface="+mn-ea"/>
                <a:cs typeface="+mn-cs"/>
              </a:rPr>
              <a:t>Policy case</a:t>
            </a:r>
          </a:p>
          <a:p>
            <a:pPr marL="171450" marR="0" lvl="0" indent="-82550" defTabSz="91440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GB" sz="600" b="0" i="0" u="none" strike="noStrike" kern="0" cap="none" spc="0" normalizeH="0" baseline="0" noProof="0">
                <a:ln>
                  <a:noFill/>
                </a:ln>
                <a:solidFill>
                  <a:srgbClr val="FFFFFF"/>
                </a:solidFill>
                <a:effectLst/>
                <a:uLnTx/>
                <a:uFillTx/>
                <a:latin typeface="+mj-lt"/>
                <a:ea typeface="+mn-ea"/>
                <a:cs typeface="+mn-cs"/>
              </a:rPr>
              <a:t>Project objectives</a:t>
            </a:r>
          </a:p>
          <a:p>
            <a:pPr marL="171450" marR="0" lvl="0" indent="-82550" defTabSz="91440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GB" sz="600" b="0" i="0" u="none" strike="noStrike" kern="0" cap="none" spc="0" normalizeH="0" baseline="0" noProof="0">
                <a:ln>
                  <a:noFill/>
                </a:ln>
                <a:solidFill>
                  <a:srgbClr val="FFFFFF"/>
                </a:solidFill>
                <a:effectLst/>
                <a:uLnTx/>
                <a:uFillTx/>
                <a:latin typeface="+mj-lt"/>
                <a:ea typeface="+mn-ea"/>
                <a:cs typeface="+mn-cs"/>
              </a:rPr>
              <a:t>Financials</a:t>
            </a:r>
          </a:p>
          <a:p>
            <a:pPr marL="171450" marR="0" lvl="0" indent="-82550" defTabSz="91440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GB" sz="600" b="0" i="0" u="none" strike="noStrike" kern="0" cap="none" spc="0" normalizeH="0" baseline="0" noProof="0">
                <a:ln>
                  <a:noFill/>
                </a:ln>
                <a:solidFill>
                  <a:srgbClr val="FFFFFF"/>
                </a:solidFill>
                <a:effectLst/>
                <a:uLnTx/>
                <a:uFillTx/>
                <a:latin typeface="+mj-lt"/>
                <a:ea typeface="+mn-ea"/>
                <a:cs typeface="+mn-cs"/>
              </a:rPr>
              <a:t>Credit risk assessment</a:t>
            </a:r>
          </a:p>
        </p:txBody>
      </p:sp>
      <p:sp>
        <p:nvSpPr>
          <p:cNvPr id="28" name="Rectangle 27">
            <a:extLst>
              <a:ext uri="{FF2B5EF4-FFF2-40B4-BE49-F238E27FC236}">
                <a16:creationId xmlns:a16="http://schemas.microsoft.com/office/drawing/2014/main" id="{99B46504-9DD0-F017-A69B-39E7CD10A58C}"/>
              </a:ext>
            </a:extLst>
          </p:cNvPr>
          <p:cNvSpPr/>
          <p:nvPr/>
        </p:nvSpPr>
        <p:spPr bwMode="ltGray">
          <a:xfrm>
            <a:off x="2527333" y="4529364"/>
            <a:ext cx="568171" cy="763398"/>
          </a:xfrm>
          <a:prstGeom prst="rect">
            <a:avLst/>
          </a:prstGeom>
          <a:solidFill>
            <a:srgbClr val="FFFFFF"/>
          </a:solidFill>
          <a:ln w="6350" cap="flat" cmpd="sng" algn="ctr">
            <a:solidFill>
              <a:schemeClr val="tx2"/>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700" b="1" i="0" u="none" strike="noStrike" kern="0" cap="none" spc="0" normalizeH="0" baseline="0" noProof="0">
                <a:ln>
                  <a:noFill/>
                </a:ln>
                <a:solidFill>
                  <a:srgbClr val="000000"/>
                </a:solidFill>
                <a:effectLst/>
                <a:uLnTx/>
                <a:uFillTx/>
                <a:latin typeface="+mj-lt"/>
                <a:ea typeface="+mn-ea"/>
                <a:cs typeface="+mn-cs"/>
              </a:rPr>
              <a:t>Meeting between CHA, DTF &amp; DHHS</a:t>
            </a:r>
          </a:p>
        </p:txBody>
      </p:sp>
      <p:graphicFrame>
        <p:nvGraphicFramePr>
          <p:cNvPr id="29" name="Diagram 28">
            <a:extLst>
              <a:ext uri="{FF2B5EF4-FFF2-40B4-BE49-F238E27FC236}">
                <a16:creationId xmlns:a16="http://schemas.microsoft.com/office/drawing/2014/main" id="{996ADCBA-3B0F-EB6F-38A5-BA747FEE6882}"/>
              </a:ext>
            </a:extLst>
          </p:cNvPr>
          <p:cNvGraphicFramePr/>
          <p:nvPr>
            <p:extLst>
              <p:ext uri="{D42A27DB-BD31-4B8C-83A1-F6EECF244321}">
                <p14:modId xmlns:p14="http://schemas.microsoft.com/office/powerpoint/2010/main" val="3483733267"/>
              </p:ext>
            </p:extLst>
          </p:nvPr>
        </p:nvGraphicFramePr>
        <p:xfrm>
          <a:off x="3451237" y="3761571"/>
          <a:ext cx="3196208" cy="20659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30" name="Straight Arrow Connector 29">
            <a:extLst>
              <a:ext uri="{FF2B5EF4-FFF2-40B4-BE49-F238E27FC236}">
                <a16:creationId xmlns:a16="http://schemas.microsoft.com/office/drawing/2014/main" id="{E6475F35-0466-B79B-7648-E9E3D7FFE6BE}"/>
              </a:ext>
            </a:extLst>
          </p:cNvPr>
          <p:cNvCxnSpPr>
            <a:cxnSpLocks/>
          </p:cNvCxnSpPr>
          <p:nvPr/>
        </p:nvCxnSpPr>
        <p:spPr>
          <a:xfrm>
            <a:off x="2150526" y="4911063"/>
            <a:ext cx="37680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4654E51B-D785-3205-B4C5-9111B4FA8B68}"/>
              </a:ext>
            </a:extLst>
          </p:cNvPr>
          <p:cNvCxnSpPr>
            <a:cxnSpLocks/>
            <a:stCxn id="28" idx="3"/>
          </p:cNvCxnSpPr>
          <p:nvPr/>
        </p:nvCxnSpPr>
        <p:spPr>
          <a:xfrm>
            <a:off x="3095504" y="4911063"/>
            <a:ext cx="35573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a16="http://schemas.microsoft.com/office/drawing/2014/main" id="{2183A80E-4F9D-BBAF-E7E2-FB92F6F7E239}"/>
              </a:ext>
            </a:extLst>
          </p:cNvPr>
          <p:cNvSpPr txBox="1"/>
          <p:nvPr/>
        </p:nvSpPr>
        <p:spPr>
          <a:xfrm>
            <a:off x="3481305" y="5013874"/>
            <a:ext cx="2910767" cy="215444"/>
          </a:xfrm>
          <a:prstGeom prst="rect">
            <a:avLst/>
          </a:prstGeom>
          <a:noFill/>
        </p:spPr>
        <p:txBody>
          <a:bodyPr wrap="square" rtlCol="0">
            <a:spAutoFit/>
          </a:bodyPr>
          <a:lstStyle/>
          <a:p>
            <a:pPr algn="ctr"/>
            <a:r>
              <a:rPr lang="en-AU" sz="800" b="1"/>
              <a:t>BFHCA Working Group</a:t>
            </a:r>
          </a:p>
        </p:txBody>
      </p:sp>
      <p:sp>
        <p:nvSpPr>
          <p:cNvPr id="33" name="Rectangle 32">
            <a:extLst>
              <a:ext uri="{FF2B5EF4-FFF2-40B4-BE49-F238E27FC236}">
                <a16:creationId xmlns:a16="http://schemas.microsoft.com/office/drawing/2014/main" id="{D2CD6CDB-CB25-F684-F76E-B19DB0525B54}"/>
              </a:ext>
            </a:extLst>
          </p:cNvPr>
          <p:cNvSpPr/>
          <p:nvPr/>
        </p:nvSpPr>
        <p:spPr bwMode="ltGray">
          <a:xfrm>
            <a:off x="6759387" y="4650466"/>
            <a:ext cx="640671" cy="550416"/>
          </a:xfrm>
          <a:prstGeom prst="rect">
            <a:avLst/>
          </a:prstGeom>
          <a:solidFill>
            <a:srgbClr val="FFFFFF"/>
          </a:solidFill>
          <a:ln w="6350" cap="flat" cmpd="sng" algn="ctr">
            <a:solidFill>
              <a:schemeClr val="tx2"/>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700" b="1" i="0" u="none" strike="noStrike" kern="0" cap="none" spc="0" normalizeH="0" baseline="0" noProof="0">
                <a:ln>
                  <a:noFill/>
                </a:ln>
                <a:solidFill>
                  <a:srgbClr val="000000"/>
                </a:solidFill>
                <a:effectLst/>
                <a:uLnTx/>
                <a:uFillTx/>
                <a:latin typeface="+mj-lt"/>
                <a:ea typeface="+mn-ea"/>
                <a:cs typeface="+mn-cs"/>
              </a:rPr>
              <a:t>Feedback to CHA</a:t>
            </a:r>
          </a:p>
        </p:txBody>
      </p:sp>
      <p:cxnSp>
        <p:nvCxnSpPr>
          <p:cNvPr id="34" name="Straight Arrow Connector 33">
            <a:extLst>
              <a:ext uri="{FF2B5EF4-FFF2-40B4-BE49-F238E27FC236}">
                <a16:creationId xmlns:a16="http://schemas.microsoft.com/office/drawing/2014/main" id="{F2652921-0FA0-6D0E-497A-A4659D56F657}"/>
              </a:ext>
            </a:extLst>
          </p:cNvPr>
          <p:cNvCxnSpPr>
            <a:cxnSpLocks/>
            <a:endCxn id="33" idx="1"/>
          </p:cNvCxnSpPr>
          <p:nvPr/>
        </p:nvCxnSpPr>
        <p:spPr>
          <a:xfrm>
            <a:off x="6574945" y="4924193"/>
            <a:ext cx="184442" cy="14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5" name="Rectangle 34">
            <a:extLst>
              <a:ext uri="{FF2B5EF4-FFF2-40B4-BE49-F238E27FC236}">
                <a16:creationId xmlns:a16="http://schemas.microsoft.com/office/drawing/2014/main" id="{3CDD5E59-475D-8953-DD26-D478B4C0D9DD}"/>
              </a:ext>
            </a:extLst>
          </p:cNvPr>
          <p:cNvSpPr/>
          <p:nvPr/>
        </p:nvSpPr>
        <p:spPr bwMode="ltGray">
          <a:xfrm>
            <a:off x="7641266" y="4650466"/>
            <a:ext cx="1429273" cy="550416"/>
          </a:xfrm>
          <a:prstGeom prst="rect">
            <a:avLst/>
          </a:prstGeom>
          <a:solidFill>
            <a:schemeClr val="accent1">
              <a:lumMod val="20000"/>
              <a:lumOff val="80000"/>
            </a:schemeClr>
          </a:solidFill>
          <a:ln w="6350" cap="flat" cmpd="sng" algn="ctr">
            <a:solidFill>
              <a:schemeClr val="tx2"/>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700" b="1" i="0" u="none" strike="noStrike" kern="0" cap="none" spc="0" normalizeH="0" baseline="0" noProof="0">
                <a:ln>
                  <a:noFill/>
                </a:ln>
                <a:solidFill>
                  <a:srgbClr val="000000"/>
                </a:solidFill>
                <a:effectLst/>
                <a:uLnTx/>
                <a:uFillTx/>
                <a:latin typeface="+mj-lt"/>
                <a:ea typeface="+mn-ea"/>
                <a:cs typeface="+mn-cs"/>
              </a:rPr>
              <a:t>Recommendation</a:t>
            </a:r>
            <a:br>
              <a:rPr kumimoji="0" lang="en-GB" sz="700" b="1" i="0" u="none" strike="noStrike" kern="0" cap="none" spc="0" normalizeH="0" baseline="0" noProof="0">
                <a:ln>
                  <a:noFill/>
                </a:ln>
                <a:solidFill>
                  <a:srgbClr val="000000"/>
                </a:solidFill>
                <a:effectLst/>
                <a:uLnTx/>
                <a:uFillTx/>
                <a:latin typeface="+mj-lt"/>
                <a:ea typeface="+mn-ea"/>
                <a:cs typeface="+mn-cs"/>
              </a:rPr>
            </a:br>
            <a:r>
              <a:rPr kumimoji="0" lang="en-US" sz="700" i="0" u="none" strike="noStrike" kern="0" cap="none" spc="0" normalizeH="0" baseline="0" noProof="0">
                <a:ln>
                  <a:noFill/>
                </a:ln>
                <a:solidFill>
                  <a:srgbClr val="000000"/>
                </a:solidFill>
                <a:effectLst/>
                <a:uLnTx/>
                <a:uFillTx/>
                <a:latin typeface="+mj-lt"/>
                <a:ea typeface="+mn-ea"/>
                <a:cs typeface="+mn-cs"/>
              </a:rPr>
              <a:t>Detailed analysis leads to recommendation to APPROVE, REJECT or AMEND application</a:t>
            </a:r>
            <a:r>
              <a:rPr kumimoji="0" lang="en-GB" sz="700" b="1" i="0" u="none" strike="noStrike" kern="0" cap="none" spc="0" normalizeH="0" baseline="0" noProof="0">
                <a:ln>
                  <a:noFill/>
                </a:ln>
                <a:solidFill>
                  <a:srgbClr val="000000"/>
                </a:solidFill>
                <a:effectLst/>
                <a:uLnTx/>
                <a:uFillTx/>
                <a:latin typeface="+mj-lt"/>
                <a:ea typeface="+mn-ea"/>
                <a:cs typeface="+mn-cs"/>
              </a:rPr>
              <a:t> </a:t>
            </a:r>
          </a:p>
        </p:txBody>
      </p:sp>
      <p:cxnSp>
        <p:nvCxnSpPr>
          <p:cNvPr id="36" name="Straight Arrow Connector 35">
            <a:extLst>
              <a:ext uri="{FF2B5EF4-FFF2-40B4-BE49-F238E27FC236}">
                <a16:creationId xmlns:a16="http://schemas.microsoft.com/office/drawing/2014/main" id="{C08D9FBE-865B-6B29-0271-178A1E542A35}"/>
              </a:ext>
            </a:extLst>
          </p:cNvPr>
          <p:cNvCxnSpPr>
            <a:cxnSpLocks/>
            <a:stCxn id="33" idx="3"/>
            <a:endCxn id="35" idx="1"/>
          </p:cNvCxnSpPr>
          <p:nvPr/>
        </p:nvCxnSpPr>
        <p:spPr>
          <a:xfrm>
            <a:off x="7400058" y="4925674"/>
            <a:ext cx="24120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7" name="Rectangle 36">
            <a:extLst>
              <a:ext uri="{FF2B5EF4-FFF2-40B4-BE49-F238E27FC236}">
                <a16:creationId xmlns:a16="http://schemas.microsoft.com/office/drawing/2014/main" id="{D451F546-CF04-BD0E-8F3A-F9CD503C718F}"/>
              </a:ext>
            </a:extLst>
          </p:cNvPr>
          <p:cNvSpPr/>
          <p:nvPr/>
        </p:nvSpPr>
        <p:spPr bwMode="ltGray">
          <a:xfrm>
            <a:off x="3451237" y="5728478"/>
            <a:ext cx="1650507" cy="550416"/>
          </a:xfrm>
          <a:prstGeom prst="rect">
            <a:avLst/>
          </a:prstGeom>
          <a:solidFill>
            <a:schemeClr val="accent2">
              <a:lumMod val="20000"/>
              <a:lumOff val="80000"/>
            </a:schemeClr>
          </a:solidFill>
          <a:ln w="6350" cap="flat" cmpd="sng" algn="ctr">
            <a:solidFill>
              <a:schemeClr val="accent2"/>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700" b="1" i="0" u="none" strike="noStrike" kern="0" cap="none" spc="0" normalizeH="0" baseline="0" noProof="0">
                <a:ln>
                  <a:noFill/>
                </a:ln>
                <a:solidFill>
                  <a:srgbClr val="000000"/>
                </a:solidFill>
                <a:effectLst/>
                <a:uLnTx/>
                <a:uFillTx/>
                <a:latin typeface="+mj-lt"/>
                <a:ea typeface="+mn-ea"/>
                <a:cs typeface="+mn-cs"/>
              </a:rPr>
              <a:t>BFCHA Steering Committee </a:t>
            </a:r>
            <a:r>
              <a:rPr kumimoji="0" lang="en-GB" sz="700" i="0" u="none" strike="noStrike" kern="0" cap="none" spc="0" normalizeH="0" baseline="0" noProof="0">
                <a:ln>
                  <a:noFill/>
                </a:ln>
                <a:solidFill>
                  <a:srgbClr val="000000"/>
                </a:solidFill>
                <a:effectLst/>
                <a:uLnTx/>
                <a:uFillTx/>
                <a:latin typeface="+mj-lt"/>
                <a:ea typeface="+mn-ea"/>
                <a:cs typeface="+mn-cs"/>
              </a:rPr>
              <a:t>reviews the project and recommendation and makes decision to </a:t>
            </a:r>
            <a:r>
              <a:rPr kumimoji="0" lang="en-US" sz="700" i="0" u="none" strike="noStrike" kern="0" cap="none" spc="0" normalizeH="0" baseline="0" noProof="0">
                <a:ln>
                  <a:noFill/>
                </a:ln>
                <a:solidFill>
                  <a:srgbClr val="000000"/>
                </a:solidFill>
                <a:effectLst/>
                <a:uLnTx/>
                <a:uFillTx/>
                <a:latin typeface="+mj-lt"/>
                <a:ea typeface="+mn-ea"/>
                <a:cs typeface="+mn-cs"/>
              </a:rPr>
              <a:t>APPROVE, REJECT or AMEND application</a:t>
            </a:r>
            <a:r>
              <a:rPr kumimoji="0" lang="en-GB" sz="700" i="0" u="none" strike="noStrike" kern="0" cap="none" spc="0" normalizeH="0" baseline="0" noProof="0">
                <a:ln>
                  <a:noFill/>
                </a:ln>
                <a:solidFill>
                  <a:srgbClr val="000000"/>
                </a:solidFill>
                <a:effectLst/>
                <a:uLnTx/>
                <a:uFillTx/>
                <a:latin typeface="+mj-lt"/>
                <a:ea typeface="+mn-ea"/>
                <a:cs typeface="+mn-cs"/>
              </a:rPr>
              <a:t> </a:t>
            </a:r>
          </a:p>
        </p:txBody>
      </p:sp>
      <p:cxnSp>
        <p:nvCxnSpPr>
          <p:cNvPr id="38" name="Connector: Elbow 37">
            <a:extLst>
              <a:ext uri="{FF2B5EF4-FFF2-40B4-BE49-F238E27FC236}">
                <a16:creationId xmlns:a16="http://schemas.microsoft.com/office/drawing/2014/main" id="{778C5E3C-0579-1B3D-FE28-9C22300812FB}"/>
              </a:ext>
            </a:extLst>
          </p:cNvPr>
          <p:cNvCxnSpPr>
            <a:stCxn id="35" idx="3"/>
            <a:endCxn id="37" idx="1"/>
          </p:cNvCxnSpPr>
          <p:nvPr/>
        </p:nvCxnSpPr>
        <p:spPr>
          <a:xfrm flipH="1">
            <a:off x="3451237" y="4925674"/>
            <a:ext cx="5619302" cy="1078012"/>
          </a:xfrm>
          <a:prstGeom prst="bentConnector5">
            <a:avLst>
              <a:gd name="adj1" fmla="val -4068"/>
              <a:gd name="adj2" fmla="val 50000"/>
              <a:gd name="adj3" fmla="val 104068"/>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7F8108D7-AA4A-133D-F35B-C7BC8E11F8C2}"/>
              </a:ext>
            </a:extLst>
          </p:cNvPr>
          <p:cNvCxnSpPr>
            <a:cxnSpLocks/>
            <a:stCxn id="37" idx="3"/>
          </p:cNvCxnSpPr>
          <p:nvPr/>
        </p:nvCxnSpPr>
        <p:spPr>
          <a:xfrm>
            <a:off x="5101744" y="6003686"/>
            <a:ext cx="27972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0" name="TextBox 39">
            <a:extLst>
              <a:ext uri="{FF2B5EF4-FFF2-40B4-BE49-F238E27FC236}">
                <a16:creationId xmlns:a16="http://schemas.microsoft.com/office/drawing/2014/main" id="{C96F28D7-B3F5-133B-559A-A41364733750}"/>
              </a:ext>
            </a:extLst>
          </p:cNvPr>
          <p:cNvSpPr txBox="1"/>
          <p:nvPr/>
        </p:nvSpPr>
        <p:spPr>
          <a:xfrm>
            <a:off x="590515" y="4189504"/>
            <a:ext cx="7748845" cy="246221"/>
          </a:xfrm>
          <a:prstGeom prst="rect">
            <a:avLst/>
          </a:prstGeom>
          <a:noFill/>
        </p:spPr>
        <p:txBody>
          <a:bodyPr wrap="square" rtlCol="0">
            <a:spAutoFit/>
          </a:bodyPr>
          <a:lstStyle/>
          <a:p>
            <a:r>
              <a:rPr lang="en-AU" sz="1000" b="1"/>
              <a:t>Figure 4.2: Illustration of BFCHA initiative process from application to monitoring </a:t>
            </a:r>
          </a:p>
        </p:txBody>
      </p:sp>
      <p:sp>
        <p:nvSpPr>
          <p:cNvPr id="42" name="Rectangle 41">
            <a:extLst>
              <a:ext uri="{FF2B5EF4-FFF2-40B4-BE49-F238E27FC236}">
                <a16:creationId xmlns:a16="http://schemas.microsoft.com/office/drawing/2014/main" id="{DA9F7B9A-A3BA-A481-5BD0-96E0AF0DD58B}"/>
              </a:ext>
            </a:extLst>
          </p:cNvPr>
          <p:cNvSpPr/>
          <p:nvPr/>
        </p:nvSpPr>
        <p:spPr>
          <a:xfrm>
            <a:off x="5297637" y="3078494"/>
            <a:ext cx="4125084" cy="95358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3" name="TextBox 42">
            <a:extLst>
              <a:ext uri="{FF2B5EF4-FFF2-40B4-BE49-F238E27FC236}">
                <a16:creationId xmlns:a16="http://schemas.microsoft.com/office/drawing/2014/main" id="{F6656F59-CC40-7B02-6A59-DFA72812967D}"/>
              </a:ext>
            </a:extLst>
          </p:cNvPr>
          <p:cNvSpPr txBox="1"/>
          <p:nvPr/>
        </p:nvSpPr>
        <p:spPr>
          <a:xfrm>
            <a:off x="5439941" y="3116201"/>
            <a:ext cx="3824719" cy="861774"/>
          </a:xfrm>
          <a:prstGeom prst="rect">
            <a:avLst/>
          </a:prstGeom>
          <a:noFill/>
        </p:spPr>
        <p:txBody>
          <a:bodyPr wrap="square">
            <a:spAutoFit/>
          </a:bodyPr>
          <a:lstStyle/>
          <a:p>
            <a:r>
              <a:rPr lang="en-US" sz="1000">
                <a:solidFill>
                  <a:schemeClr val="accent1"/>
                </a:solidFill>
              </a:rPr>
              <a:t>“We observe that CHAs are already considering the future when they will be close to debt hurdles, and the Registrar can than consult with them if debt position looks tight at annual assessment time and talk with CHA about risk management.” </a:t>
            </a:r>
            <a:br>
              <a:rPr lang="en-US" sz="1000">
                <a:solidFill>
                  <a:schemeClr val="accent1"/>
                </a:solidFill>
              </a:rPr>
            </a:br>
            <a:r>
              <a:rPr lang="en-US" sz="1000">
                <a:solidFill>
                  <a:schemeClr val="accent1"/>
                </a:solidFill>
              </a:rPr>
              <a:t>– Victorian Registrar</a:t>
            </a:r>
          </a:p>
        </p:txBody>
      </p:sp>
      <p:graphicFrame>
        <p:nvGraphicFramePr>
          <p:cNvPr id="2" name="Diagram 1">
            <a:extLst>
              <a:ext uri="{FF2B5EF4-FFF2-40B4-BE49-F238E27FC236}">
                <a16:creationId xmlns:a16="http://schemas.microsoft.com/office/drawing/2014/main" id="{0E799C90-C2A3-4A20-2C7C-E8CD1A5BA2CC}"/>
              </a:ext>
            </a:extLst>
          </p:cNvPr>
          <p:cNvGraphicFramePr/>
          <p:nvPr>
            <p:extLst>
              <p:ext uri="{D42A27DB-BD31-4B8C-83A1-F6EECF244321}">
                <p14:modId xmlns:p14="http://schemas.microsoft.com/office/powerpoint/2010/main" val="3836786843"/>
              </p:ext>
            </p:extLst>
          </p:nvPr>
        </p:nvGraphicFramePr>
        <p:xfrm>
          <a:off x="5402217" y="4834577"/>
          <a:ext cx="3196208" cy="206590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199986050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B9E79C4C-8AA5-4321-AFEC-170EF7B9D0ED}"/>
              </a:ext>
            </a:extLst>
          </p:cNvPr>
          <p:cNvSpPr>
            <a:spLocks noGrp="1"/>
          </p:cNvSpPr>
          <p:nvPr>
            <p:ph type="ftr" sz="quarter" idx="10"/>
          </p:nvPr>
        </p:nvSpPr>
        <p:spPr/>
        <p:txBody>
          <a:bodyPr/>
          <a:lstStyle/>
          <a:p>
            <a:r>
              <a:rPr lang="en-NZ"/>
              <a:t>www.think</a:t>
            </a:r>
            <a:r>
              <a:rPr lang="en-NZ">
                <a:solidFill>
                  <a:schemeClr val="accent1"/>
                </a:solidFill>
              </a:rPr>
              <a:t>Sapere</a:t>
            </a:r>
            <a:r>
              <a:rPr lang="en-NZ"/>
              <a:t>.com</a:t>
            </a:r>
          </a:p>
        </p:txBody>
      </p:sp>
      <p:sp>
        <p:nvSpPr>
          <p:cNvPr id="5" name="Slide Number Placeholder 4">
            <a:extLst>
              <a:ext uri="{FF2B5EF4-FFF2-40B4-BE49-F238E27FC236}">
                <a16:creationId xmlns:a16="http://schemas.microsoft.com/office/drawing/2014/main" id="{241B7D97-9A84-AA1C-D2B6-B0C19A6789BB}"/>
              </a:ext>
            </a:extLst>
          </p:cNvPr>
          <p:cNvSpPr>
            <a:spLocks noGrp="1"/>
          </p:cNvSpPr>
          <p:nvPr>
            <p:ph type="sldNum" sz="quarter" idx="11"/>
          </p:nvPr>
        </p:nvSpPr>
        <p:spPr/>
        <p:txBody>
          <a:bodyPr/>
          <a:lstStyle/>
          <a:p>
            <a:fld id="{326829A1-67CC-4B5E-AF1E-9267DC8755FD}" type="slidenum">
              <a:rPr lang="en-NZ" smtClean="0"/>
              <a:pPr/>
              <a:t>38</a:t>
            </a:fld>
            <a:endParaRPr lang="en-NZ"/>
          </a:p>
        </p:txBody>
      </p:sp>
      <p:sp>
        <p:nvSpPr>
          <p:cNvPr id="3" name="Title 1">
            <a:extLst>
              <a:ext uri="{FF2B5EF4-FFF2-40B4-BE49-F238E27FC236}">
                <a16:creationId xmlns:a16="http://schemas.microsoft.com/office/drawing/2014/main" id="{0BE5DD81-A2C5-7C4F-5CEB-8566957DEA3C}"/>
              </a:ext>
            </a:extLst>
          </p:cNvPr>
          <p:cNvSpPr txBox="1">
            <a:spLocks/>
          </p:cNvSpPr>
          <p:nvPr/>
        </p:nvSpPr>
        <p:spPr>
          <a:xfrm>
            <a:off x="528883" y="365127"/>
            <a:ext cx="8915399" cy="567744"/>
          </a:xfrm>
          <a:prstGeom prst="rect">
            <a:avLst/>
          </a:prstGeom>
        </p:spPr>
        <p:txBody>
          <a:bodyPr anchor="t">
            <a:noAutofit/>
          </a:bodyPr>
          <a:lstStyle>
            <a:lvl1pPr algn="l" defTabSz="914423" rtl="0" eaLnBrk="1" latinLnBrk="0" hangingPunct="1">
              <a:lnSpc>
                <a:spcPct val="90000"/>
              </a:lnSpc>
              <a:spcBef>
                <a:spcPct val="0"/>
              </a:spcBef>
              <a:buNone/>
              <a:defRPr sz="4000" b="1" kern="1200">
                <a:solidFill>
                  <a:schemeClr val="accent1"/>
                </a:solidFill>
                <a:latin typeface="+mj-lt"/>
                <a:ea typeface="+mj-ea"/>
                <a:cs typeface="+mj-cs"/>
              </a:defRPr>
            </a:lvl1pPr>
          </a:lstStyle>
          <a:p>
            <a:r>
              <a:rPr lang="en-AU" sz="2000">
                <a:solidFill>
                  <a:schemeClr val="accent1"/>
                </a:solidFill>
              </a:rPr>
              <a:t>4.3 Quality of DTF and TCV administration appreciated by sector</a:t>
            </a:r>
            <a:endParaRPr lang="en-US" sz="2000">
              <a:solidFill>
                <a:schemeClr val="accent1"/>
              </a:solidFill>
            </a:endParaRPr>
          </a:p>
        </p:txBody>
      </p:sp>
      <p:sp>
        <p:nvSpPr>
          <p:cNvPr id="11" name="Text Placeholder 3">
            <a:extLst>
              <a:ext uri="{FF2B5EF4-FFF2-40B4-BE49-F238E27FC236}">
                <a16:creationId xmlns:a16="http://schemas.microsoft.com/office/drawing/2014/main" id="{00010491-96DD-6F1A-827F-48CC9FA87BAC}"/>
              </a:ext>
            </a:extLst>
          </p:cNvPr>
          <p:cNvSpPr txBox="1">
            <a:spLocks/>
          </p:cNvSpPr>
          <p:nvPr/>
        </p:nvSpPr>
        <p:spPr>
          <a:xfrm>
            <a:off x="529696" y="932871"/>
            <a:ext cx="4247011" cy="5423485"/>
          </a:xfrm>
          <a:prstGeom prst="rect">
            <a:avLst/>
          </a:prstGeom>
        </p:spPr>
        <p:txBody>
          <a:bodyPr>
            <a:noAutofit/>
          </a:bodyPr>
          <a:lstStyle>
            <a:lvl1pPr marL="0" indent="0" algn="l" defTabSz="914423" rtl="0" eaLnBrk="1" latinLnBrk="0" hangingPunct="1">
              <a:lnSpc>
                <a:spcPct val="90000"/>
              </a:lnSpc>
              <a:spcBef>
                <a:spcPts val="1000"/>
              </a:spcBef>
              <a:buFont typeface="Arial" panose="020B0604020202020204" pitchFamily="34" charset="0"/>
              <a:buNone/>
              <a:tabLst/>
              <a:defRPr sz="2400" kern="1200">
                <a:solidFill>
                  <a:schemeClr val="tx1"/>
                </a:solidFill>
                <a:latin typeface="+mn-lt"/>
                <a:ea typeface="+mn-ea"/>
                <a:cs typeface="+mn-cs"/>
              </a:defRPr>
            </a:lvl1pPr>
            <a:lvl2pPr marL="342908" indent="-342908" algn="l" defTabSz="914423" rtl="0" eaLnBrk="1" latinLnBrk="0" hangingPunct="1">
              <a:lnSpc>
                <a:spcPct val="90000"/>
              </a:lnSpc>
              <a:spcBef>
                <a:spcPts val="500"/>
              </a:spcBef>
              <a:buClr>
                <a:schemeClr val="accent1"/>
              </a:buClr>
              <a:buFont typeface="Arial" panose="020B0604020202020204" pitchFamily="34" charset="0"/>
              <a:buChar char="•"/>
              <a:tabLst/>
              <a:defRPr sz="2400" kern="1200">
                <a:solidFill>
                  <a:schemeClr val="tx1"/>
                </a:solidFill>
                <a:latin typeface="+mn-lt"/>
                <a:ea typeface="+mn-ea"/>
                <a:cs typeface="+mn-cs"/>
              </a:defRPr>
            </a:lvl2pPr>
            <a:lvl3pPr marL="0" indent="0" algn="l" defTabSz="914423" rtl="0" eaLnBrk="1" latinLnBrk="0" hangingPunct="1">
              <a:lnSpc>
                <a:spcPct val="90000"/>
              </a:lnSpc>
              <a:spcBef>
                <a:spcPts val="500"/>
              </a:spcBef>
              <a:buFont typeface="Arial" panose="020B0604020202020204" pitchFamily="34" charset="0"/>
              <a:buNone/>
              <a:tabLst/>
              <a:defRPr sz="2800" b="1" kern="1200">
                <a:solidFill>
                  <a:schemeClr val="accent1"/>
                </a:solidFill>
                <a:latin typeface="+mn-lt"/>
                <a:ea typeface="+mn-ea"/>
                <a:cs typeface="+mn-cs"/>
              </a:defRPr>
            </a:lvl3pPr>
            <a:lvl4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solidFill>
                <a:latin typeface="+mn-lt"/>
                <a:ea typeface="+mn-ea"/>
                <a:cs typeface="+mn-cs"/>
              </a:defRPr>
            </a:lvl4pPr>
            <a:lvl5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lumMod val="50000"/>
                    <a:lumOff val="50000"/>
                  </a:schemeClr>
                </a:solidFill>
                <a:latin typeface="+mn-lt"/>
                <a:ea typeface="+mn-ea"/>
                <a:cs typeface="+mn-cs"/>
              </a:defRPr>
            </a:lvl5pPr>
            <a:lvl6pPr marL="2514663"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74"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86"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97"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defTabSz="914400">
              <a:lnSpc>
                <a:spcPct val="100000"/>
              </a:lnSpc>
            </a:pPr>
            <a:r>
              <a:rPr lang="en-US" sz="1200" b="1">
                <a:solidFill>
                  <a:schemeClr val="accent2"/>
                </a:solidFill>
              </a:rPr>
              <a:t>Responsiveness to CHAs</a:t>
            </a:r>
          </a:p>
          <a:p>
            <a:pPr>
              <a:lnSpc>
                <a:spcPct val="100000"/>
              </a:lnSpc>
            </a:pPr>
            <a:r>
              <a:rPr lang="en-US" sz="1000"/>
              <a:t>Participating CHAs were genuinely enthusiastic in their appreciation of the working relationship, professional interaction, empathy, information provision, responsiveness and hard work of DTF’s BFCHA initiative team and of TCV’s team with whom they interacted less often. </a:t>
            </a:r>
          </a:p>
          <a:p>
            <a:pPr defTabSz="914400">
              <a:lnSpc>
                <a:spcPct val="100000"/>
              </a:lnSpc>
            </a:pPr>
            <a:endParaRPr lang="en-US" sz="1200" b="1">
              <a:solidFill>
                <a:schemeClr val="accent2"/>
              </a:solidFill>
            </a:endParaRPr>
          </a:p>
          <a:p>
            <a:pPr defTabSz="914400">
              <a:lnSpc>
                <a:spcPct val="100000"/>
              </a:lnSpc>
            </a:pPr>
            <a:endParaRPr lang="en-US" sz="1200" b="1">
              <a:solidFill>
                <a:schemeClr val="accent2"/>
              </a:solidFill>
            </a:endParaRPr>
          </a:p>
          <a:p>
            <a:pPr defTabSz="914400">
              <a:lnSpc>
                <a:spcPct val="100000"/>
              </a:lnSpc>
            </a:pPr>
            <a:endParaRPr lang="en-US" sz="1200" b="1">
              <a:solidFill>
                <a:schemeClr val="accent2"/>
              </a:solidFill>
            </a:endParaRPr>
          </a:p>
          <a:p>
            <a:pPr defTabSz="914400">
              <a:lnSpc>
                <a:spcPct val="100000"/>
              </a:lnSpc>
            </a:pPr>
            <a:endParaRPr lang="en-US" sz="1200" b="1">
              <a:solidFill>
                <a:schemeClr val="accent2"/>
              </a:solidFill>
            </a:endParaRPr>
          </a:p>
          <a:p>
            <a:pPr defTabSz="914400">
              <a:lnSpc>
                <a:spcPct val="100000"/>
              </a:lnSpc>
            </a:pPr>
            <a:endParaRPr lang="en-US" sz="1200" b="1">
              <a:solidFill>
                <a:schemeClr val="accent2"/>
              </a:solidFill>
            </a:endParaRPr>
          </a:p>
          <a:p>
            <a:pPr defTabSz="914400">
              <a:lnSpc>
                <a:spcPct val="100000"/>
              </a:lnSpc>
            </a:pPr>
            <a:endParaRPr lang="en-US" sz="1200" b="1">
              <a:solidFill>
                <a:schemeClr val="accent2"/>
              </a:solidFill>
            </a:endParaRPr>
          </a:p>
          <a:p>
            <a:pPr defTabSz="914400">
              <a:lnSpc>
                <a:spcPct val="100000"/>
              </a:lnSpc>
            </a:pPr>
            <a:endParaRPr lang="en-US" sz="1200" b="1">
              <a:solidFill>
                <a:schemeClr val="accent2"/>
              </a:solidFill>
            </a:endParaRPr>
          </a:p>
          <a:p>
            <a:pPr defTabSz="914400">
              <a:lnSpc>
                <a:spcPct val="100000"/>
              </a:lnSpc>
            </a:pPr>
            <a:r>
              <a:rPr lang="en-US" sz="1200" b="1">
                <a:solidFill>
                  <a:schemeClr val="accent2"/>
                </a:solidFill>
              </a:rPr>
              <a:t>…especially compared to NHFIC</a:t>
            </a:r>
          </a:p>
          <a:p>
            <a:pPr>
              <a:lnSpc>
                <a:spcPct val="100000"/>
              </a:lnSpc>
            </a:pPr>
            <a:r>
              <a:rPr lang="en-AU" sz="1000"/>
              <a:t>This positive feedback was received from nearly all CHAs interviewed and surveyed and were cited as a key reason for CHAs prioritising BFCHA in the future over NHFIC, which became a key point of distinction between the two programs.</a:t>
            </a:r>
          </a:p>
        </p:txBody>
      </p:sp>
      <p:sp>
        <p:nvSpPr>
          <p:cNvPr id="12" name="Text Placeholder 4">
            <a:extLst>
              <a:ext uri="{FF2B5EF4-FFF2-40B4-BE49-F238E27FC236}">
                <a16:creationId xmlns:a16="http://schemas.microsoft.com/office/drawing/2014/main" id="{C346EC70-3298-7655-C803-5F5F6A2F918A}"/>
              </a:ext>
            </a:extLst>
          </p:cNvPr>
          <p:cNvSpPr txBox="1">
            <a:spLocks/>
          </p:cNvSpPr>
          <p:nvPr/>
        </p:nvSpPr>
        <p:spPr>
          <a:xfrm>
            <a:off x="5197268" y="932873"/>
            <a:ext cx="4247011" cy="1479614"/>
          </a:xfrm>
          <a:prstGeom prst="rect">
            <a:avLst/>
          </a:prstGeom>
        </p:spPr>
        <p:txBody>
          <a:bodyPr vert="horz" lIns="91440" tIns="45720" rIns="91440" bIns="45720" rtlCol="0">
            <a:noAutofit/>
          </a:bodyPr>
          <a:lstStyle>
            <a:lvl1pPr marL="0" indent="0" algn="l" defTabSz="914423" rtl="0" eaLnBrk="1" latinLnBrk="0" hangingPunct="1">
              <a:lnSpc>
                <a:spcPct val="90000"/>
              </a:lnSpc>
              <a:spcBef>
                <a:spcPts val="1000"/>
              </a:spcBef>
              <a:buFont typeface="Arial" panose="020B0604020202020204" pitchFamily="34" charset="0"/>
              <a:buNone/>
              <a:tabLst/>
              <a:defRPr sz="2400" kern="1200">
                <a:solidFill>
                  <a:schemeClr val="tx1"/>
                </a:solidFill>
                <a:latin typeface="+mn-lt"/>
                <a:ea typeface="+mn-ea"/>
                <a:cs typeface="+mn-cs"/>
              </a:defRPr>
            </a:lvl1pPr>
            <a:lvl2pPr marL="342908" indent="-342908" algn="l" defTabSz="914423" rtl="0" eaLnBrk="1" latinLnBrk="0" hangingPunct="1">
              <a:lnSpc>
                <a:spcPct val="90000"/>
              </a:lnSpc>
              <a:spcBef>
                <a:spcPts val="500"/>
              </a:spcBef>
              <a:buClr>
                <a:schemeClr val="accent1"/>
              </a:buClr>
              <a:buFont typeface="Arial" panose="020B0604020202020204" pitchFamily="34" charset="0"/>
              <a:buChar char="•"/>
              <a:tabLst/>
              <a:defRPr sz="2400" kern="1200">
                <a:solidFill>
                  <a:schemeClr val="tx1"/>
                </a:solidFill>
                <a:latin typeface="+mn-lt"/>
                <a:ea typeface="+mn-ea"/>
                <a:cs typeface="+mn-cs"/>
              </a:defRPr>
            </a:lvl2pPr>
            <a:lvl3pPr marL="0" indent="0" algn="l" defTabSz="914423" rtl="0" eaLnBrk="1" latinLnBrk="0" hangingPunct="1">
              <a:lnSpc>
                <a:spcPct val="90000"/>
              </a:lnSpc>
              <a:spcBef>
                <a:spcPts val="500"/>
              </a:spcBef>
              <a:buFont typeface="Arial" panose="020B0604020202020204" pitchFamily="34" charset="0"/>
              <a:buNone/>
              <a:tabLst/>
              <a:defRPr sz="2800" b="1" kern="1200">
                <a:solidFill>
                  <a:schemeClr val="accent1"/>
                </a:solidFill>
                <a:latin typeface="+mn-lt"/>
                <a:ea typeface="+mn-ea"/>
                <a:cs typeface="+mn-cs"/>
              </a:defRPr>
            </a:lvl3pPr>
            <a:lvl4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solidFill>
                <a:latin typeface="+mn-lt"/>
                <a:ea typeface="+mn-ea"/>
                <a:cs typeface="+mn-cs"/>
              </a:defRPr>
            </a:lvl4pPr>
            <a:lvl5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lumMod val="50000"/>
                    <a:lumOff val="50000"/>
                  </a:schemeClr>
                </a:solidFill>
                <a:latin typeface="+mn-lt"/>
                <a:ea typeface="+mn-ea"/>
                <a:cs typeface="+mn-cs"/>
              </a:defRPr>
            </a:lvl5pPr>
            <a:lvl6pPr marL="2514663"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74"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86"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97"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defTabSz="914400">
              <a:lnSpc>
                <a:spcPct val="100000"/>
              </a:lnSpc>
            </a:pPr>
            <a:r>
              <a:rPr lang="en-AU" sz="1200" b="1">
                <a:solidFill>
                  <a:schemeClr val="accent2"/>
                </a:solidFill>
              </a:rPr>
              <a:t>…and evidenced by responsive changes to program administration </a:t>
            </a:r>
          </a:p>
          <a:p>
            <a:pPr>
              <a:lnSpc>
                <a:spcPct val="100000"/>
              </a:lnSpc>
            </a:pPr>
            <a:r>
              <a:rPr lang="en-AU" sz="1000"/>
              <a:t>One participating CHA noted that the willingness of the DTF and TCV teams to work with, educate and take feedback from CHAs as one of the drivers of process improvement and efficiency:</a:t>
            </a:r>
            <a:br>
              <a:rPr lang="en-AU" sz="1000"/>
            </a:br>
            <a:endParaRPr lang="en-AU" sz="1000">
              <a:solidFill>
                <a:schemeClr val="accent1"/>
              </a:solidFill>
            </a:endParaRPr>
          </a:p>
          <a:p>
            <a:pPr>
              <a:lnSpc>
                <a:spcPct val="100000"/>
              </a:lnSpc>
            </a:pPr>
            <a:endParaRPr lang="en-AU" sz="1000"/>
          </a:p>
          <a:p>
            <a:pPr>
              <a:lnSpc>
                <a:spcPct val="100000"/>
              </a:lnSpc>
            </a:pPr>
            <a:endParaRPr lang="en-AU" sz="1000"/>
          </a:p>
          <a:p>
            <a:pPr>
              <a:lnSpc>
                <a:spcPct val="100000"/>
              </a:lnSpc>
            </a:pPr>
            <a:endParaRPr lang="en-AU" sz="1000"/>
          </a:p>
          <a:p>
            <a:pPr>
              <a:lnSpc>
                <a:spcPct val="100000"/>
              </a:lnSpc>
            </a:pPr>
            <a:endParaRPr lang="en-AU" sz="1000"/>
          </a:p>
          <a:p>
            <a:pPr>
              <a:lnSpc>
                <a:spcPct val="100000"/>
              </a:lnSpc>
            </a:pPr>
            <a:r>
              <a:rPr lang="en-AU" sz="1000"/>
              <a:t>For some CHAs, BFCHA represented their first interactions with DTF and the establishment of relationships with the Department. While there has been an increase in registrations for CHAs in Victoria, the general feedback is that this was driven by awareness of the SHGF (and the BHB more broadly) rather than due to BFCHA. Nonetheless, </a:t>
            </a:r>
            <a:r>
              <a:rPr lang="en-US" sz="1000"/>
              <a:t>the responsiveness and helpfulness of the DTF and TCV teams appears to be a critical aspect of successful BFCHA implementation and relationship management of this kind would need to be resourced as an explicit part of any future loan program.</a:t>
            </a:r>
          </a:p>
        </p:txBody>
      </p:sp>
      <p:sp>
        <p:nvSpPr>
          <p:cNvPr id="42" name="Rectangle 41">
            <a:extLst>
              <a:ext uri="{FF2B5EF4-FFF2-40B4-BE49-F238E27FC236}">
                <a16:creationId xmlns:a16="http://schemas.microsoft.com/office/drawing/2014/main" id="{DA9F7B9A-A3BA-A481-5BD0-96E0AF0DD58B}"/>
              </a:ext>
            </a:extLst>
          </p:cNvPr>
          <p:cNvSpPr/>
          <p:nvPr/>
        </p:nvSpPr>
        <p:spPr>
          <a:xfrm>
            <a:off x="618965" y="2061008"/>
            <a:ext cx="4125084" cy="198847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3" name="TextBox 42">
            <a:extLst>
              <a:ext uri="{FF2B5EF4-FFF2-40B4-BE49-F238E27FC236}">
                <a16:creationId xmlns:a16="http://schemas.microsoft.com/office/drawing/2014/main" id="{F6656F59-CC40-7B02-6A59-DFA72812967D}"/>
              </a:ext>
            </a:extLst>
          </p:cNvPr>
          <p:cNvSpPr txBox="1"/>
          <p:nvPr/>
        </p:nvSpPr>
        <p:spPr>
          <a:xfrm>
            <a:off x="761269" y="2098715"/>
            <a:ext cx="3824719" cy="1862048"/>
          </a:xfrm>
          <a:prstGeom prst="rect">
            <a:avLst/>
          </a:prstGeom>
          <a:noFill/>
        </p:spPr>
        <p:txBody>
          <a:bodyPr wrap="square">
            <a:spAutoFit/>
          </a:bodyPr>
          <a:lstStyle/>
          <a:p>
            <a:pPr>
              <a:spcBef>
                <a:spcPts val="600"/>
              </a:spcBef>
            </a:pPr>
            <a:r>
              <a:rPr lang="en-US" sz="1000">
                <a:solidFill>
                  <a:schemeClr val="accent1"/>
                </a:solidFill>
              </a:rPr>
              <a:t>“The DTF team was always very informed about the details of the projects and there was feeling that they were always wanted to work with us and help get the project over the line” – Participating CHA</a:t>
            </a:r>
          </a:p>
          <a:p>
            <a:pPr>
              <a:spcBef>
                <a:spcPts val="600"/>
              </a:spcBef>
            </a:pPr>
            <a:r>
              <a:rPr lang="en-US" sz="1000">
                <a:solidFill>
                  <a:schemeClr val="accent1"/>
                </a:solidFill>
              </a:rPr>
              <a:t>“We find the Victorian Government [DTF] staff very professional—access to them is easy through a shared inbox. They are genuine in their intent to build more social housing and always focused on that objective. TCV was also easily contactable through dedicated email access and we are broadly pretty happy with our interactions on product detail and implications of any project delays.” – Participating CHA</a:t>
            </a:r>
          </a:p>
        </p:txBody>
      </p:sp>
      <p:sp>
        <p:nvSpPr>
          <p:cNvPr id="13" name="Rectangle 12">
            <a:extLst>
              <a:ext uri="{FF2B5EF4-FFF2-40B4-BE49-F238E27FC236}">
                <a16:creationId xmlns:a16="http://schemas.microsoft.com/office/drawing/2014/main" id="{3FC0C7B4-FBEC-881F-FB23-3707050BE2D9}"/>
              </a:ext>
            </a:extLst>
          </p:cNvPr>
          <p:cNvSpPr/>
          <p:nvPr/>
        </p:nvSpPr>
        <p:spPr>
          <a:xfrm>
            <a:off x="614307" y="5227200"/>
            <a:ext cx="4129742" cy="109551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4" name="TextBox 13">
            <a:extLst>
              <a:ext uri="{FF2B5EF4-FFF2-40B4-BE49-F238E27FC236}">
                <a16:creationId xmlns:a16="http://schemas.microsoft.com/office/drawing/2014/main" id="{5B46EBAD-5F32-452D-9F40-CF6DBD5668B9}"/>
              </a:ext>
            </a:extLst>
          </p:cNvPr>
          <p:cNvSpPr txBox="1"/>
          <p:nvPr/>
        </p:nvSpPr>
        <p:spPr>
          <a:xfrm>
            <a:off x="756611" y="5308975"/>
            <a:ext cx="3824719" cy="938719"/>
          </a:xfrm>
          <a:prstGeom prst="rect">
            <a:avLst/>
          </a:prstGeom>
          <a:noFill/>
        </p:spPr>
        <p:txBody>
          <a:bodyPr wrap="square">
            <a:spAutoFit/>
          </a:bodyPr>
          <a:lstStyle/>
          <a:p>
            <a:pPr>
              <a:spcBef>
                <a:spcPts val="600"/>
              </a:spcBef>
            </a:pPr>
            <a:r>
              <a:rPr lang="en-US" sz="1000">
                <a:solidFill>
                  <a:schemeClr val="accent1"/>
                </a:solidFill>
              </a:rPr>
              <a:t>“Some CHAs are surprised at how flexible BFCHA is compared to NHFIC.” - Government stakeholder</a:t>
            </a:r>
          </a:p>
          <a:p>
            <a:pPr>
              <a:spcBef>
                <a:spcPts val="600"/>
              </a:spcBef>
            </a:pPr>
            <a:r>
              <a:rPr lang="en-US" sz="1000">
                <a:solidFill>
                  <a:schemeClr val="accent1"/>
                </a:solidFill>
              </a:rPr>
              <a:t>“DTF is more accommodative and available [than NHFIC]—it feels as if BFCHA works towards their client’s deadline.” – Participating CHA</a:t>
            </a:r>
          </a:p>
        </p:txBody>
      </p:sp>
      <p:sp>
        <p:nvSpPr>
          <p:cNvPr id="15" name="Rectangle 14">
            <a:extLst>
              <a:ext uri="{FF2B5EF4-FFF2-40B4-BE49-F238E27FC236}">
                <a16:creationId xmlns:a16="http://schemas.microsoft.com/office/drawing/2014/main" id="{94AEB16B-3725-9F84-AB27-5EB761B0C433}"/>
              </a:ext>
            </a:extLst>
          </p:cNvPr>
          <p:cNvSpPr/>
          <p:nvPr/>
        </p:nvSpPr>
        <p:spPr>
          <a:xfrm>
            <a:off x="5246562" y="2061008"/>
            <a:ext cx="4129742" cy="118896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6" name="TextBox 15">
            <a:extLst>
              <a:ext uri="{FF2B5EF4-FFF2-40B4-BE49-F238E27FC236}">
                <a16:creationId xmlns:a16="http://schemas.microsoft.com/office/drawing/2014/main" id="{18CDD880-1179-9832-E59B-451A48386A52}"/>
              </a:ext>
            </a:extLst>
          </p:cNvPr>
          <p:cNvSpPr txBox="1"/>
          <p:nvPr/>
        </p:nvSpPr>
        <p:spPr>
          <a:xfrm>
            <a:off x="5388866" y="2142783"/>
            <a:ext cx="3824719" cy="1015663"/>
          </a:xfrm>
          <a:prstGeom prst="rect">
            <a:avLst/>
          </a:prstGeom>
          <a:noFill/>
        </p:spPr>
        <p:txBody>
          <a:bodyPr wrap="square">
            <a:spAutoFit/>
          </a:bodyPr>
          <a:lstStyle/>
          <a:p>
            <a:pPr>
              <a:spcBef>
                <a:spcPts val="600"/>
              </a:spcBef>
            </a:pPr>
            <a:r>
              <a:rPr lang="en-US" sz="1000">
                <a:solidFill>
                  <a:schemeClr val="accent1"/>
                </a:solidFill>
              </a:rPr>
              <a:t>“The 4-5 people in the DTF team we are in contact with have been incredibly supportive and easy to work with – everyone accepts the focus is on getting it right – and we’re in constant dialogue with DTF. TCV also been very good to work with. In recent months, the process has improved and efficiencies have been rolling out.” – Participating CHA</a:t>
            </a:r>
          </a:p>
        </p:txBody>
      </p:sp>
      <p:sp>
        <p:nvSpPr>
          <p:cNvPr id="17" name="Rectangle 16">
            <a:extLst>
              <a:ext uri="{FF2B5EF4-FFF2-40B4-BE49-F238E27FC236}">
                <a16:creationId xmlns:a16="http://schemas.microsoft.com/office/drawing/2014/main" id="{3A2AD720-BA1D-C46D-75A0-A9BA226C18F7}"/>
              </a:ext>
            </a:extLst>
          </p:cNvPr>
          <p:cNvSpPr/>
          <p:nvPr/>
        </p:nvSpPr>
        <p:spPr>
          <a:xfrm>
            <a:off x="5246562" y="4790470"/>
            <a:ext cx="4129742" cy="72839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8" name="TextBox 17">
            <a:extLst>
              <a:ext uri="{FF2B5EF4-FFF2-40B4-BE49-F238E27FC236}">
                <a16:creationId xmlns:a16="http://schemas.microsoft.com/office/drawing/2014/main" id="{0F76C8EE-FA9A-0623-08E5-39FD7C996DB1}"/>
              </a:ext>
            </a:extLst>
          </p:cNvPr>
          <p:cNvSpPr txBox="1"/>
          <p:nvPr/>
        </p:nvSpPr>
        <p:spPr>
          <a:xfrm>
            <a:off x="5388866" y="4872245"/>
            <a:ext cx="3902827" cy="553998"/>
          </a:xfrm>
          <a:prstGeom prst="rect">
            <a:avLst/>
          </a:prstGeom>
          <a:noFill/>
        </p:spPr>
        <p:txBody>
          <a:bodyPr wrap="square">
            <a:spAutoFit/>
          </a:bodyPr>
          <a:lstStyle/>
          <a:p>
            <a:pPr>
              <a:spcBef>
                <a:spcPts val="600"/>
              </a:spcBef>
            </a:pPr>
            <a:r>
              <a:rPr lang="en-US" sz="1000">
                <a:solidFill>
                  <a:schemeClr val="accent1"/>
                </a:solidFill>
              </a:rPr>
              <a:t>“We feel the DTF team is really good — considerate and responsive — but there aren’t enough of them!” </a:t>
            </a:r>
            <a:br>
              <a:rPr lang="en-US" sz="1000">
                <a:solidFill>
                  <a:schemeClr val="accent1"/>
                </a:solidFill>
              </a:rPr>
            </a:br>
            <a:r>
              <a:rPr lang="en-US" sz="1000">
                <a:solidFill>
                  <a:schemeClr val="accent1"/>
                </a:solidFill>
              </a:rPr>
              <a:t>– Participating CHA</a:t>
            </a:r>
          </a:p>
        </p:txBody>
      </p:sp>
    </p:spTree>
    <p:extLst>
      <p:ext uri="{BB962C8B-B14F-4D97-AF65-F5344CB8AC3E}">
        <p14:creationId xmlns:p14="http://schemas.microsoft.com/office/powerpoint/2010/main" val="321892904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B9E79C4C-8AA5-4321-AFEC-170EF7B9D0ED}"/>
              </a:ext>
            </a:extLst>
          </p:cNvPr>
          <p:cNvSpPr>
            <a:spLocks noGrp="1"/>
          </p:cNvSpPr>
          <p:nvPr>
            <p:ph type="ftr" sz="quarter" idx="10"/>
          </p:nvPr>
        </p:nvSpPr>
        <p:spPr/>
        <p:txBody>
          <a:bodyPr/>
          <a:lstStyle/>
          <a:p>
            <a:r>
              <a:rPr lang="en-NZ"/>
              <a:t>www.think</a:t>
            </a:r>
            <a:r>
              <a:rPr lang="en-NZ">
                <a:solidFill>
                  <a:schemeClr val="accent1"/>
                </a:solidFill>
              </a:rPr>
              <a:t>Sapere</a:t>
            </a:r>
            <a:r>
              <a:rPr lang="en-NZ"/>
              <a:t>.com</a:t>
            </a:r>
          </a:p>
        </p:txBody>
      </p:sp>
      <p:sp>
        <p:nvSpPr>
          <p:cNvPr id="5" name="Slide Number Placeholder 4">
            <a:extLst>
              <a:ext uri="{FF2B5EF4-FFF2-40B4-BE49-F238E27FC236}">
                <a16:creationId xmlns:a16="http://schemas.microsoft.com/office/drawing/2014/main" id="{241B7D97-9A84-AA1C-D2B6-B0C19A6789BB}"/>
              </a:ext>
            </a:extLst>
          </p:cNvPr>
          <p:cNvSpPr>
            <a:spLocks noGrp="1"/>
          </p:cNvSpPr>
          <p:nvPr>
            <p:ph type="sldNum" sz="quarter" idx="11"/>
          </p:nvPr>
        </p:nvSpPr>
        <p:spPr/>
        <p:txBody>
          <a:bodyPr/>
          <a:lstStyle/>
          <a:p>
            <a:fld id="{326829A1-67CC-4B5E-AF1E-9267DC8755FD}" type="slidenum">
              <a:rPr lang="en-NZ" smtClean="0"/>
              <a:pPr/>
              <a:t>39</a:t>
            </a:fld>
            <a:endParaRPr lang="en-NZ"/>
          </a:p>
        </p:txBody>
      </p:sp>
      <p:sp>
        <p:nvSpPr>
          <p:cNvPr id="3" name="Title 1">
            <a:extLst>
              <a:ext uri="{FF2B5EF4-FFF2-40B4-BE49-F238E27FC236}">
                <a16:creationId xmlns:a16="http://schemas.microsoft.com/office/drawing/2014/main" id="{0BE5DD81-A2C5-7C4F-5CEB-8566957DEA3C}"/>
              </a:ext>
            </a:extLst>
          </p:cNvPr>
          <p:cNvSpPr txBox="1">
            <a:spLocks/>
          </p:cNvSpPr>
          <p:nvPr/>
        </p:nvSpPr>
        <p:spPr>
          <a:xfrm>
            <a:off x="528883" y="365127"/>
            <a:ext cx="8915399" cy="567744"/>
          </a:xfrm>
          <a:prstGeom prst="rect">
            <a:avLst/>
          </a:prstGeom>
        </p:spPr>
        <p:txBody>
          <a:bodyPr anchor="t">
            <a:noAutofit/>
          </a:bodyPr>
          <a:lstStyle>
            <a:lvl1pPr algn="l" defTabSz="914423" rtl="0" eaLnBrk="1" latinLnBrk="0" hangingPunct="1">
              <a:lnSpc>
                <a:spcPct val="90000"/>
              </a:lnSpc>
              <a:spcBef>
                <a:spcPct val="0"/>
              </a:spcBef>
              <a:buNone/>
              <a:defRPr sz="4000" b="1" kern="1200">
                <a:solidFill>
                  <a:schemeClr val="accent1"/>
                </a:solidFill>
                <a:latin typeface="+mj-lt"/>
                <a:ea typeface="+mj-ea"/>
                <a:cs typeface="+mj-cs"/>
              </a:defRPr>
            </a:lvl1pPr>
          </a:lstStyle>
          <a:p>
            <a:r>
              <a:rPr lang="en-US" sz="2000">
                <a:solidFill>
                  <a:schemeClr val="accent1"/>
                </a:solidFill>
              </a:rPr>
              <a:t>4.4 </a:t>
            </a:r>
            <a:r>
              <a:rPr lang="en-AU" sz="2000">
                <a:solidFill>
                  <a:schemeClr val="accent1"/>
                </a:solidFill>
              </a:rPr>
              <a:t>Some sector frustrations are inherent to financing</a:t>
            </a:r>
            <a:endParaRPr lang="en-US" sz="2000">
              <a:solidFill>
                <a:schemeClr val="accent1"/>
              </a:solidFill>
            </a:endParaRPr>
          </a:p>
        </p:txBody>
      </p:sp>
      <p:sp>
        <p:nvSpPr>
          <p:cNvPr id="11" name="Text Placeholder 3">
            <a:extLst>
              <a:ext uri="{FF2B5EF4-FFF2-40B4-BE49-F238E27FC236}">
                <a16:creationId xmlns:a16="http://schemas.microsoft.com/office/drawing/2014/main" id="{00010491-96DD-6F1A-827F-48CC9FA87BAC}"/>
              </a:ext>
            </a:extLst>
          </p:cNvPr>
          <p:cNvSpPr txBox="1">
            <a:spLocks/>
          </p:cNvSpPr>
          <p:nvPr/>
        </p:nvSpPr>
        <p:spPr>
          <a:xfrm>
            <a:off x="529696" y="932871"/>
            <a:ext cx="4247011" cy="5423485"/>
          </a:xfrm>
          <a:prstGeom prst="rect">
            <a:avLst/>
          </a:prstGeom>
        </p:spPr>
        <p:txBody>
          <a:bodyPr>
            <a:noAutofit/>
          </a:bodyPr>
          <a:lstStyle>
            <a:lvl1pPr marL="0" indent="0" algn="l" defTabSz="914423" rtl="0" eaLnBrk="1" latinLnBrk="0" hangingPunct="1">
              <a:lnSpc>
                <a:spcPct val="90000"/>
              </a:lnSpc>
              <a:spcBef>
                <a:spcPts val="1000"/>
              </a:spcBef>
              <a:buFont typeface="Arial" panose="020B0604020202020204" pitchFamily="34" charset="0"/>
              <a:buNone/>
              <a:tabLst/>
              <a:defRPr sz="2400" kern="1200">
                <a:solidFill>
                  <a:schemeClr val="tx1"/>
                </a:solidFill>
                <a:latin typeface="+mn-lt"/>
                <a:ea typeface="+mn-ea"/>
                <a:cs typeface="+mn-cs"/>
              </a:defRPr>
            </a:lvl1pPr>
            <a:lvl2pPr marL="342908" indent="-342908" algn="l" defTabSz="914423" rtl="0" eaLnBrk="1" latinLnBrk="0" hangingPunct="1">
              <a:lnSpc>
                <a:spcPct val="90000"/>
              </a:lnSpc>
              <a:spcBef>
                <a:spcPts val="500"/>
              </a:spcBef>
              <a:buClr>
                <a:schemeClr val="accent1"/>
              </a:buClr>
              <a:buFont typeface="Arial" panose="020B0604020202020204" pitchFamily="34" charset="0"/>
              <a:buChar char="•"/>
              <a:tabLst/>
              <a:defRPr sz="2400" kern="1200">
                <a:solidFill>
                  <a:schemeClr val="tx1"/>
                </a:solidFill>
                <a:latin typeface="+mn-lt"/>
                <a:ea typeface="+mn-ea"/>
                <a:cs typeface="+mn-cs"/>
              </a:defRPr>
            </a:lvl2pPr>
            <a:lvl3pPr marL="0" indent="0" algn="l" defTabSz="914423" rtl="0" eaLnBrk="1" latinLnBrk="0" hangingPunct="1">
              <a:lnSpc>
                <a:spcPct val="90000"/>
              </a:lnSpc>
              <a:spcBef>
                <a:spcPts val="500"/>
              </a:spcBef>
              <a:buFont typeface="Arial" panose="020B0604020202020204" pitchFamily="34" charset="0"/>
              <a:buNone/>
              <a:tabLst/>
              <a:defRPr sz="2800" b="1" kern="1200">
                <a:solidFill>
                  <a:schemeClr val="accent1"/>
                </a:solidFill>
                <a:latin typeface="+mn-lt"/>
                <a:ea typeface="+mn-ea"/>
                <a:cs typeface="+mn-cs"/>
              </a:defRPr>
            </a:lvl3pPr>
            <a:lvl4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solidFill>
                <a:latin typeface="+mn-lt"/>
                <a:ea typeface="+mn-ea"/>
                <a:cs typeface="+mn-cs"/>
              </a:defRPr>
            </a:lvl4pPr>
            <a:lvl5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lumMod val="50000"/>
                    <a:lumOff val="50000"/>
                  </a:schemeClr>
                </a:solidFill>
                <a:latin typeface="+mn-lt"/>
                <a:ea typeface="+mn-ea"/>
                <a:cs typeface="+mn-cs"/>
              </a:defRPr>
            </a:lvl5pPr>
            <a:lvl6pPr marL="2514663"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74"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86"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97"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600"/>
              </a:spcBef>
            </a:pPr>
            <a:r>
              <a:rPr lang="en-US" sz="1200" b="1">
                <a:solidFill>
                  <a:schemeClr val="accent2"/>
                </a:solidFill>
              </a:rPr>
              <a:t>Transaction costs are significant to CHAs</a:t>
            </a:r>
          </a:p>
          <a:p>
            <a:pPr>
              <a:lnSpc>
                <a:spcPct val="100000"/>
              </a:lnSpc>
              <a:spcBef>
                <a:spcPts val="600"/>
              </a:spcBef>
            </a:pPr>
            <a:r>
              <a:rPr lang="en-US" sz="1000"/>
              <a:t>Transaction costs were identified by all CHAs that we spoke to as being a significant burden—some of this is inherent in what is required for financial agreements but several CHAs also raised challenges relating to the flexibility of relevant funding models and finance products/openness to negotiate. </a:t>
            </a:r>
          </a:p>
          <a:p>
            <a:pPr>
              <a:lnSpc>
                <a:spcPct val="100000"/>
              </a:lnSpc>
              <a:spcBef>
                <a:spcPts val="600"/>
              </a:spcBef>
            </a:pPr>
            <a:r>
              <a:rPr lang="en-US" sz="1000"/>
              <a:t>Some key points of administrative frustration with the BFCHA initiative were consistently identified by CHAs: </a:t>
            </a:r>
          </a:p>
          <a:p>
            <a:pPr marL="265113" lvl="1" indent="-171450">
              <a:lnSpc>
                <a:spcPct val="100000"/>
              </a:lnSpc>
              <a:spcBef>
                <a:spcPts val="600"/>
              </a:spcBef>
            </a:pPr>
            <a:r>
              <a:rPr lang="en-US" sz="1000"/>
              <a:t>The absence of a template financial model to provide all required financial information for credit assessment and agreement drafting was material for the smaller participating CHAs </a:t>
            </a:r>
          </a:p>
          <a:p>
            <a:pPr marL="265113" lvl="1" indent="-171450">
              <a:lnSpc>
                <a:spcPct val="100000"/>
              </a:lnSpc>
              <a:spcBef>
                <a:spcPts val="600"/>
              </a:spcBef>
            </a:pPr>
            <a:r>
              <a:rPr lang="en-US" sz="1000"/>
              <a:t>The time and negotiation taken from confirmation of a successful BFCHA application to the </a:t>
            </a:r>
            <a:r>
              <a:rPr lang="en-US" sz="1000" err="1"/>
              <a:t>finalisation</a:t>
            </a:r>
            <a:r>
              <a:rPr lang="en-US" sz="1000"/>
              <a:t> of a facility agreement was viewed by CHAs of all types as excessive and in some cases created a disconnect with progress of funding under the SHGF program</a:t>
            </a:r>
          </a:p>
          <a:p>
            <a:pPr marL="265113" lvl="1" indent="-171450">
              <a:lnSpc>
                <a:spcPct val="100000"/>
              </a:lnSpc>
              <a:spcBef>
                <a:spcPts val="600"/>
              </a:spcBef>
            </a:pPr>
            <a:r>
              <a:rPr lang="en-US" sz="1000"/>
              <a:t>Duplication of information requested from CHAs by Homes Victoria for grant funding, the Victorian Housing Registrar for ongoing monitoring of asset delivery and operation and the BFCHA initiative for financing application and agreement.</a:t>
            </a:r>
            <a:endParaRPr lang="en-AU" sz="1000"/>
          </a:p>
        </p:txBody>
      </p:sp>
      <p:sp>
        <p:nvSpPr>
          <p:cNvPr id="12" name="Text Placeholder 4">
            <a:extLst>
              <a:ext uri="{FF2B5EF4-FFF2-40B4-BE49-F238E27FC236}">
                <a16:creationId xmlns:a16="http://schemas.microsoft.com/office/drawing/2014/main" id="{C346EC70-3298-7655-C803-5F5F6A2F918A}"/>
              </a:ext>
            </a:extLst>
          </p:cNvPr>
          <p:cNvSpPr txBox="1">
            <a:spLocks/>
          </p:cNvSpPr>
          <p:nvPr/>
        </p:nvSpPr>
        <p:spPr>
          <a:xfrm>
            <a:off x="5197268" y="932873"/>
            <a:ext cx="4247011" cy="1479614"/>
          </a:xfrm>
          <a:prstGeom prst="rect">
            <a:avLst/>
          </a:prstGeom>
        </p:spPr>
        <p:txBody>
          <a:bodyPr vert="horz" lIns="91440" tIns="45720" rIns="91440" bIns="45720" rtlCol="0">
            <a:noAutofit/>
          </a:bodyPr>
          <a:lstStyle>
            <a:lvl1pPr marL="0" indent="0" algn="l" defTabSz="914423" rtl="0" eaLnBrk="1" latinLnBrk="0" hangingPunct="1">
              <a:lnSpc>
                <a:spcPct val="90000"/>
              </a:lnSpc>
              <a:spcBef>
                <a:spcPts val="1000"/>
              </a:spcBef>
              <a:buFont typeface="Arial" panose="020B0604020202020204" pitchFamily="34" charset="0"/>
              <a:buNone/>
              <a:tabLst/>
              <a:defRPr sz="2400" kern="1200">
                <a:solidFill>
                  <a:schemeClr val="tx1"/>
                </a:solidFill>
                <a:latin typeface="+mn-lt"/>
                <a:ea typeface="+mn-ea"/>
                <a:cs typeface="+mn-cs"/>
              </a:defRPr>
            </a:lvl1pPr>
            <a:lvl2pPr marL="342908" indent="-342908" algn="l" defTabSz="914423" rtl="0" eaLnBrk="1" latinLnBrk="0" hangingPunct="1">
              <a:lnSpc>
                <a:spcPct val="90000"/>
              </a:lnSpc>
              <a:spcBef>
                <a:spcPts val="500"/>
              </a:spcBef>
              <a:buClr>
                <a:schemeClr val="accent1"/>
              </a:buClr>
              <a:buFont typeface="Arial" panose="020B0604020202020204" pitchFamily="34" charset="0"/>
              <a:buChar char="•"/>
              <a:tabLst/>
              <a:defRPr sz="2400" kern="1200">
                <a:solidFill>
                  <a:schemeClr val="tx1"/>
                </a:solidFill>
                <a:latin typeface="+mn-lt"/>
                <a:ea typeface="+mn-ea"/>
                <a:cs typeface="+mn-cs"/>
              </a:defRPr>
            </a:lvl2pPr>
            <a:lvl3pPr marL="0" indent="0" algn="l" defTabSz="914423" rtl="0" eaLnBrk="1" latinLnBrk="0" hangingPunct="1">
              <a:lnSpc>
                <a:spcPct val="90000"/>
              </a:lnSpc>
              <a:spcBef>
                <a:spcPts val="500"/>
              </a:spcBef>
              <a:buFont typeface="Arial" panose="020B0604020202020204" pitchFamily="34" charset="0"/>
              <a:buNone/>
              <a:tabLst/>
              <a:defRPr sz="2800" b="1" kern="1200">
                <a:solidFill>
                  <a:schemeClr val="accent1"/>
                </a:solidFill>
                <a:latin typeface="+mn-lt"/>
                <a:ea typeface="+mn-ea"/>
                <a:cs typeface="+mn-cs"/>
              </a:defRPr>
            </a:lvl3pPr>
            <a:lvl4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solidFill>
                <a:latin typeface="+mn-lt"/>
                <a:ea typeface="+mn-ea"/>
                <a:cs typeface="+mn-cs"/>
              </a:defRPr>
            </a:lvl4pPr>
            <a:lvl5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lumMod val="50000"/>
                    <a:lumOff val="50000"/>
                  </a:schemeClr>
                </a:solidFill>
                <a:latin typeface="+mn-lt"/>
                <a:ea typeface="+mn-ea"/>
                <a:cs typeface="+mn-cs"/>
              </a:defRPr>
            </a:lvl5pPr>
            <a:lvl6pPr marL="2514663"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74"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86"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97"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600"/>
              </a:spcBef>
            </a:pPr>
            <a:r>
              <a:rPr lang="en-AU" sz="1000"/>
              <a:t>The CHA survey identified three aspects of administration that negatively impact CHA experience:</a:t>
            </a:r>
          </a:p>
          <a:p>
            <a:pPr marL="288000" indent="-171450" defTabSz="914423">
              <a:lnSpc>
                <a:spcPct val="100000"/>
              </a:lnSpc>
              <a:spcBef>
                <a:spcPts val="600"/>
              </a:spcBef>
              <a:buClr>
                <a:schemeClr val="accent1"/>
              </a:buClr>
              <a:buFont typeface="Arial" panose="020B0604020202020204" pitchFamily="34" charset="0"/>
              <a:buChar char="•"/>
            </a:pPr>
            <a:r>
              <a:rPr lang="en-AU" sz="1000"/>
              <a:t>Application documentation and time required</a:t>
            </a:r>
          </a:p>
          <a:p>
            <a:pPr marL="288000" indent="-171450" defTabSz="914423">
              <a:lnSpc>
                <a:spcPct val="100000"/>
              </a:lnSpc>
              <a:spcBef>
                <a:spcPts val="600"/>
              </a:spcBef>
              <a:buClr>
                <a:schemeClr val="accent1"/>
              </a:buClr>
              <a:buFont typeface="Arial" panose="020B0604020202020204" pitchFamily="34" charset="0"/>
              <a:buChar char="•"/>
            </a:pPr>
            <a:r>
              <a:rPr lang="en-AU" sz="1000"/>
              <a:t>Financial covenants and security</a:t>
            </a:r>
          </a:p>
          <a:p>
            <a:pPr marL="288000" indent="-171450" defTabSz="914423">
              <a:lnSpc>
                <a:spcPct val="100000"/>
              </a:lnSpc>
              <a:spcBef>
                <a:spcPts val="600"/>
              </a:spcBef>
              <a:buClr>
                <a:schemeClr val="accent1"/>
              </a:buClr>
              <a:buFont typeface="Arial" panose="020B0604020202020204" pitchFamily="34" charset="0"/>
              <a:buChar char="•"/>
            </a:pPr>
            <a:r>
              <a:rPr lang="en-AU" sz="1000"/>
              <a:t>Time between approval and establishment of the facility agreement.</a:t>
            </a:r>
          </a:p>
          <a:p>
            <a:pPr>
              <a:lnSpc>
                <a:spcPct val="100000"/>
              </a:lnSpc>
              <a:spcBef>
                <a:spcPts val="600"/>
              </a:spcBef>
            </a:pPr>
            <a:r>
              <a:rPr lang="en-US" sz="1200" b="1">
                <a:solidFill>
                  <a:schemeClr val="accent2"/>
                </a:solidFill>
              </a:rPr>
              <a:t>…and they are material for some</a:t>
            </a:r>
          </a:p>
          <a:p>
            <a:pPr defTabSz="914423">
              <a:lnSpc>
                <a:spcPct val="100000"/>
              </a:lnSpc>
              <a:spcBef>
                <a:spcPts val="600"/>
              </a:spcBef>
            </a:pPr>
            <a:r>
              <a:rPr lang="en-US" sz="1000"/>
              <a:t>The survey responses largely reflect the views of bigger </a:t>
            </a:r>
            <a:r>
              <a:rPr lang="en-US" sz="1000" err="1"/>
              <a:t>CHAs.</a:t>
            </a:r>
            <a:r>
              <a:rPr lang="en-US" sz="1000"/>
              <a:t> However, in consultations it was clear that transaction costs (which includes both the financial costs such as fees of legal and commercial advisors, and economic costs such as time required to apply for and report on the program) are material for some CHAs given their scale and/or lack of prior experience with government funding or financing. </a:t>
            </a:r>
          </a:p>
          <a:p>
            <a:pPr defTabSz="914423">
              <a:lnSpc>
                <a:spcPct val="100000"/>
              </a:lnSpc>
              <a:spcBef>
                <a:spcPts val="600"/>
              </a:spcBef>
            </a:pPr>
            <a:r>
              <a:rPr lang="en-US" sz="1000"/>
              <a:t>Some of the challenges for smaller and/or less experienced CHAs with BFCHA are discussed more broadly in the next page. </a:t>
            </a:r>
          </a:p>
          <a:p>
            <a:pPr marL="116550" defTabSz="914423">
              <a:lnSpc>
                <a:spcPct val="100000"/>
              </a:lnSpc>
              <a:spcBef>
                <a:spcPts val="600"/>
              </a:spcBef>
              <a:buClr>
                <a:schemeClr val="accent1"/>
              </a:buClr>
            </a:pPr>
            <a:endParaRPr lang="en-AU" sz="1000"/>
          </a:p>
        </p:txBody>
      </p:sp>
      <p:sp>
        <p:nvSpPr>
          <p:cNvPr id="2" name="Rectangle 1">
            <a:extLst>
              <a:ext uri="{FF2B5EF4-FFF2-40B4-BE49-F238E27FC236}">
                <a16:creationId xmlns:a16="http://schemas.microsoft.com/office/drawing/2014/main" id="{CCC1FA73-BFBD-49BD-1B4E-6B2FD66C604A}"/>
              </a:ext>
            </a:extLst>
          </p:cNvPr>
          <p:cNvSpPr/>
          <p:nvPr/>
        </p:nvSpPr>
        <p:spPr>
          <a:xfrm>
            <a:off x="550443" y="4358348"/>
            <a:ext cx="8872278" cy="204973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TextBox 5">
            <a:extLst>
              <a:ext uri="{FF2B5EF4-FFF2-40B4-BE49-F238E27FC236}">
                <a16:creationId xmlns:a16="http://schemas.microsoft.com/office/drawing/2014/main" id="{8618BCB7-5E99-4393-7A4A-9C58168A72C0}"/>
              </a:ext>
            </a:extLst>
          </p:cNvPr>
          <p:cNvSpPr txBox="1"/>
          <p:nvPr/>
        </p:nvSpPr>
        <p:spPr>
          <a:xfrm>
            <a:off x="561460" y="4400837"/>
            <a:ext cx="8805114" cy="246221"/>
          </a:xfrm>
          <a:prstGeom prst="rect">
            <a:avLst/>
          </a:prstGeom>
          <a:noFill/>
        </p:spPr>
        <p:txBody>
          <a:bodyPr wrap="square" rtlCol="0">
            <a:spAutoFit/>
          </a:bodyPr>
          <a:lstStyle/>
          <a:p>
            <a:r>
              <a:rPr lang="en-AU" sz="1000" b="1"/>
              <a:t>Figure 4.3: Survey response to the question: “To what extent do you agree with the following statement?” </a:t>
            </a:r>
          </a:p>
        </p:txBody>
      </p:sp>
      <p:graphicFrame>
        <p:nvGraphicFramePr>
          <p:cNvPr id="8" name="Chart 7">
            <a:extLst>
              <a:ext uri="{FF2B5EF4-FFF2-40B4-BE49-F238E27FC236}">
                <a16:creationId xmlns:a16="http://schemas.microsoft.com/office/drawing/2014/main" id="{110E1BA9-AF2E-48FE-A0BD-9E310E2A620F}"/>
              </a:ext>
            </a:extLst>
          </p:cNvPr>
          <p:cNvGraphicFramePr>
            <a:graphicFrameLocks/>
          </p:cNvGraphicFramePr>
          <p:nvPr>
            <p:extLst>
              <p:ext uri="{D42A27DB-BD31-4B8C-83A1-F6EECF244321}">
                <p14:modId xmlns:p14="http://schemas.microsoft.com/office/powerpoint/2010/main" val="2717958037"/>
              </p:ext>
            </p:extLst>
          </p:nvPr>
        </p:nvGraphicFramePr>
        <p:xfrm>
          <a:off x="681000" y="4647058"/>
          <a:ext cx="8391600" cy="162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269979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B9E79C4C-8AA5-4321-AFEC-170EF7B9D0ED}"/>
              </a:ext>
            </a:extLst>
          </p:cNvPr>
          <p:cNvSpPr>
            <a:spLocks noGrp="1"/>
          </p:cNvSpPr>
          <p:nvPr>
            <p:ph type="ftr" sz="quarter" idx="10"/>
          </p:nvPr>
        </p:nvSpPr>
        <p:spPr/>
        <p:txBody>
          <a:bodyPr/>
          <a:lstStyle/>
          <a:p>
            <a:r>
              <a:rPr lang="en-NZ"/>
              <a:t>www.think</a:t>
            </a:r>
            <a:r>
              <a:rPr lang="en-NZ">
                <a:solidFill>
                  <a:schemeClr val="accent1"/>
                </a:solidFill>
              </a:rPr>
              <a:t>Sapere</a:t>
            </a:r>
            <a:r>
              <a:rPr lang="en-NZ"/>
              <a:t>.com</a:t>
            </a:r>
          </a:p>
        </p:txBody>
      </p:sp>
      <p:sp>
        <p:nvSpPr>
          <p:cNvPr id="5" name="Slide Number Placeholder 4">
            <a:extLst>
              <a:ext uri="{FF2B5EF4-FFF2-40B4-BE49-F238E27FC236}">
                <a16:creationId xmlns:a16="http://schemas.microsoft.com/office/drawing/2014/main" id="{241B7D97-9A84-AA1C-D2B6-B0C19A6789BB}"/>
              </a:ext>
            </a:extLst>
          </p:cNvPr>
          <p:cNvSpPr>
            <a:spLocks noGrp="1"/>
          </p:cNvSpPr>
          <p:nvPr>
            <p:ph type="sldNum" sz="quarter" idx="11"/>
          </p:nvPr>
        </p:nvSpPr>
        <p:spPr/>
        <p:txBody>
          <a:bodyPr/>
          <a:lstStyle/>
          <a:p>
            <a:fld id="{326829A1-67CC-4B5E-AF1E-9267DC8755FD}" type="slidenum">
              <a:rPr lang="en-NZ" smtClean="0"/>
              <a:pPr/>
              <a:t>4</a:t>
            </a:fld>
            <a:endParaRPr lang="en-NZ"/>
          </a:p>
        </p:txBody>
      </p:sp>
      <p:sp>
        <p:nvSpPr>
          <p:cNvPr id="6" name="Title 1">
            <a:extLst>
              <a:ext uri="{FF2B5EF4-FFF2-40B4-BE49-F238E27FC236}">
                <a16:creationId xmlns:a16="http://schemas.microsoft.com/office/drawing/2014/main" id="{30054076-FF73-A203-6C06-AC86EFB7C36B}"/>
              </a:ext>
            </a:extLst>
          </p:cNvPr>
          <p:cNvSpPr txBox="1">
            <a:spLocks/>
          </p:cNvSpPr>
          <p:nvPr/>
        </p:nvSpPr>
        <p:spPr>
          <a:xfrm>
            <a:off x="528881" y="453949"/>
            <a:ext cx="8401347" cy="334097"/>
          </a:xfrm>
          <a:prstGeom prst="rect">
            <a:avLst/>
          </a:prstGeom>
        </p:spPr>
        <p:txBody>
          <a:bodyPr vert="horz" lIns="91440" tIns="45720" rIns="91440" bIns="45720" rtlCol="0" anchor="b" anchorCtr="0">
            <a:noAutofit/>
          </a:bodyPr>
          <a:lstStyle>
            <a:lvl1pPr algn="l" defTabSz="914423" rtl="0" eaLnBrk="1" latinLnBrk="0" hangingPunct="1">
              <a:lnSpc>
                <a:spcPts val="2757"/>
              </a:lnSpc>
              <a:spcBef>
                <a:spcPct val="0"/>
              </a:spcBef>
              <a:buNone/>
              <a:defRPr sz="2757" b="1" kern="1200">
                <a:solidFill>
                  <a:srgbClr val="642D91"/>
                </a:solidFill>
                <a:latin typeface="+mj-lt"/>
                <a:ea typeface="+mj-ea"/>
                <a:cs typeface="+mj-cs"/>
              </a:defRPr>
            </a:lvl1pPr>
          </a:lstStyle>
          <a:p>
            <a:r>
              <a:rPr lang="en-AU" sz="2000">
                <a:solidFill>
                  <a:schemeClr val="accent1"/>
                </a:solidFill>
              </a:rPr>
              <a:t>List of tables</a:t>
            </a:r>
            <a:endParaRPr lang="en-US" sz="2000">
              <a:solidFill>
                <a:schemeClr val="accent1"/>
              </a:solidFill>
            </a:endParaRPr>
          </a:p>
        </p:txBody>
      </p:sp>
      <p:graphicFrame>
        <p:nvGraphicFramePr>
          <p:cNvPr id="7" name="Table 3">
            <a:extLst>
              <a:ext uri="{FF2B5EF4-FFF2-40B4-BE49-F238E27FC236}">
                <a16:creationId xmlns:a16="http://schemas.microsoft.com/office/drawing/2014/main" id="{4AF0CD9B-6EAB-5E6A-8677-0547CBF69F3A}"/>
              </a:ext>
            </a:extLst>
          </p:cNvPr>
          <p:cNvGraphicFramePr>
            <a:graphicFrameLocks noGrp="1"/>
          </p:cNvGraphicFramePr>
          <p:nvPr>
            <p:extLst>
              <p:ext uri="{D42A27DB-BD31-4B8C-83A1-F6EECF244321}">
                <p14:modId xmlns:p14="http://schemas.microsoft.com/office/powerpoint/2010/main" val="4076737923"/>
              </p:ext>
            </p:extLst>
          </p:nvPr>
        </p:nvGraphicFramePr>
        <p:xfrm>
          <a:off x="502081" y="859434"/>
          <a:ext cx="8401348" cy="975360"/>
        </p:xfrm>
        <a:graphic>
          <a:graphicData uri="http://schemas.openxmlformats.org/drawingml/2006/table">
            <a:tbl>
              <a:tblPr firstRow="1" bandRow="1">
                <a:tableStyleId>{2D5ABB26-0587-4C30-8999-92F81FD0307C}</a:tableStyleId>
              </a:tblPr>
              <a:tblGrid>
                <a:gridCol w="7685186">
                  <a:extLst>
                    <a:ext uri="{9D8B030D-6E8A-4147-A177-3AD203B41FA5}">
                      <a16:colId xmlns:a16="http://schemas.microsoft.com/office/drawing/2014/main" val="3143891395"/>
                    </a:ext>
                  </a:extLst>
                </a:gridCol>
                <a:gridCol w="716162">
                  <a:extLst>
                    <a:ext uri="{9D8B030D-6E8A-4147-A177-3AD203B41FA5}">
                      <a16:colId xmlns:a16="http://schemas.microsoft.com/office/drawing/2014/main" val="3516402931"/>
                    </a:ext>
                  </a:extLst>
                </a:gridCol>
              </a:tblGrid>
              <a:tr h="153460">
                <a:tc>
                  <a:txBody>
                    <a:bodyPr/>
                    <a:lstStyle/>
                    <a:p>
                      <a:pPr marL="0" marR="0" lvl="0" indent="0" algn="l" defTabSz="914423" rtl="0" eaLnBrk="1" fontAlgn="ctr" latinLnBrk="0" hangingPunct="1">
                        <a:lnSpc>
                          <a:spcPct val="100000"/>
                        </a:lnSpc>
                        <a:spcBef>
                          <a:spcPts val="0"/>
                        </a:spcBef>
                        <a:spcAft>
                          <a:spcPts val="0"/>
                        </a:spcAft>
                        <a:buClrTx/>
                        <a:buSzTx/>
                        <a:buFontTx/>
                        <a:buNone/>
                        <a:tabLst/>
                        <a:defRPr/>
                      </a:pPr>
                      <a:r>
                        <a:rPr lang="en-AU" sz="1000" b="0" u="none" strike="noStrike">
                          <a:solidFill>
                            <a:schemeClr val="tx1"/>
                          </a:solidFill>
                          <a:effectLst/>
                        </a:rPr>
                        <a:t>Table 2.1: Potential count of Victorian CHAs in each NRSCH tier</a:t>
                      </a:r>
                    </a:p>
                  </a:txBody>
                  <a:tcPr marL="6350" marR="6350" marT="6350" marB="0" anchor="ctr"/>
                </a:tc>
                <a:tc>
                  <a:txBody>
                    <a:bodyPr/>
                    <a:lstStyle/>
                    <a:p>
                      <a:pPr algn="r"/>
                      <a:r>
                        <a:rPr lang="en-AU" sz="1000" b="0">
                          <a:solidFill>
                            <a:schemeClr val="tx1"/>
                          </a:solidFill>
                        </a:rPr>
                        <a:t>19</a:t>
                      </a:r>
                      <a:endParaRPr lang="en-AU" sz="1000" b="0">
                        <a:solidFill>
                          <a:schemeClr val="tx1"/>
                        </a:solidFill>
                        <a:latin typeface="+mn-lt"/>
                      </a:endParaRPr>
                    </a:p>
                  </a:txBody>
                  <a:tcPr/>
                </a:tc>
                <a:extLst>
                  <a:ext uri="{0D108BD9-81ED-4DB2-BD59-A6C34878D82A}">
                    <a16:rowId xmlns:a16="http://schemas.microsoft.com/office/drawing/2014/main" val="2185813531"/>
                  </a:ext>
                </a:extLst>
              </a:tr>
              <a:tr h="242733">
                <a:tc>
                  <a:txBody>
                    <a:bodyPr/>
                    <a:lstStyle/>
                    <a:p>
                      <a:pPr algn="l" rtl="0" fontAlgn="ctr"/>
                      <a:r>
                        <a:rPr lang="en-AU" sz="1000" b="0" u="none" strike="noStrike">
                          <a:solidFill>
                            <a:schemeClr val="tx1"/>
                          </a:solidFill>
                          <a:effectLst/>
                        </a:rPr>
                        <a:t>Table 2.2: Alignment of BFCHA phases and SHGF funding rounds</a:t>
                      </a:r>
                      <a:endParaRPr lang="en-AU" sz="1000" b="0" i="0" u="none" strike="noStrike">
                        <a:solidFill>
                          <a:schemeClr val="tx1"/>
                        </a:solidFill>
                        <a:effectLst/>
                        <a:latin typeface="+mn-lt"/>
                      </a:endParaRPr>
                    </a:p>
                  </a:txBody>
                  <a:tcPr marL="6350" marR="6350" marT="6350" marB="0" anchor="ctr"/>
                </a:tc>
                <a:tc>
                  <a:txBody>
                    <a:bodyPr/>
                    <a:lstStyle/>
                    <a:p>
                      <a:pPr algn="r"/>
                      <a:r>
                        <a:rPr lang="en-AU" sz="1000" b="0">
                          <a:solidFill>
                            <a:schemeClr val="tx1"/>
                          </a:solidFill>
                        </a:rPr>
                        <a:t>25</a:t>
                      </a:r>
                      <a:endParaRPr lang="en-AU" sz="1000" b="0">
                        <a:solidFill>
                          <a:schemeClr val="tx1"/>
                        </a:solidFill>
                        <a:latin typeface="+mn-lt"/>
                      </a:endParaRPr>
                    </a:p>
                  </a:txBody>
                  <a:tcPr/>
                </a:tc>
                <a:extLst>
                  <a:ext uri="{0D108BD9-81ED-4DB2-BD59-A6C34878D82A}">
                    <a16:rowId xmlns:a16="http://schemas.microsoft.com/office/drawing/2014/main" val="2793816693"/>
                  </a:ext>
                </a:extLst>
              </a:tr>
              <a:tr h="242733">
                <a:tc>
                  <a:txBody>
                    <a:bodyPr/>
                    <a:lstStyle/>
                    <a:p>
                      <a:pPr algn="l" rtl="0" fontAlgn="ctr"/>
                      <a:r>
                        <a:rPr lang="en-AU" sz="1000" b="0" u="none" strike="noStrike" dirty="0">
                          <a:solidFill>
                            <a:schemeClr val="tx1"/>
                          </a:solidFill>
                          <a:effectLst/>
                        </a:rPr>
                        <a:t>Table 2.3: BFCHA participation by tier</a:t>
                      </a:r>
                      <a:endParaRPr lang="en-AU" sz="1000" b="0" i="0" u="none" strike="noStrike" dirty="0">
                        <a:solidFill>
                          <a:schemeClr val="tx1"/>
                        </a:solidFill>
                        <a:effectLst/>
                        <a:latin typeface="+mn-lt"/>
                      </a:endParaRPr>
                    </a:p>
                  </a:txBody>
                  <a:tcPr marL="6350" marR="6350" marT="6350" marB="0" anchor="ctr"/>
                </a:tc>
                <a:tc>
                  <a:txBody>
                    <a:bodyPr/>
                    <a:lstStyle/>
                    <a:p>
                      <a:pPr algn="r"/>
                      <a:r>
                        <a:rPr lang="en-AU" sz="1000" b="0" dirty="0">
                          <a:solidFill>
                            <a:schemeClr val="tx1"/>
                          </a:solidFill>
                        </a:rPr>
                        <a:t>27</a:t>
                      </a:r>
                      <a:endParaRPr lang="en-AU" sz="1000" b="0" dirty="0">
                        <a:solidFill>
                          <a:schemeClr val="tx1"/>
                        </a:solidFill>
                        <a:latin typeface="+mn-lt"/>
                      </a:endParaRPr>
                    </a:p>
                  </a:txBody>
                  <a:tcPr/>
                </a:tc>
                <a:extLst>
                  <a:ext uri="{0D108BD9-81ED-4DB2-BD59-A6C34878D82A}">
                    <a16:rowId xmlns:a16="http://schemas.microsoft.com/office/drawing/2014/main" val="3862642789"/>
                  </a:ext>
                </a:extLst>
              </a:tr>
              <a:tr h="242733">
                <a:tc>
                  <a:txBody>
                    <a:bodyPr/>
                    <a:lstStyle/>
                    <a:p>
                      <a:pPr algn="l" rtl="0" fontAlgn="ctr"/>
                      <a:r>
                        <a:rPr lang="fr-FR" sz="1000" b="0" u="none" strike="noStrike" dirty="0">
                          <a:solidFill>
                            <a:schemeClr val="tx1"/>
                          </a:solidFill>
                          <a:effectLst/>
                        </a:rPr>
                        <a:t>Table 5.1: Breakdown of VIC organisations </a:t>
                      </a:r>
                      <a:r>
                        <a:rPr lang="fr-FR" sz="1000" b="0" u="none" strike="noStrike" dirty="0" err="1">
                          <a:solidFill>
                            <a:schemeClr val="tx1"/>
                          </a:solidFill>
                          <a:effectLst/>
                        </a:rPr>
                        <a:t>who</a:t>
                      </a:r>
                      <a:r>
                        <a:rPr lang="fr-FR" sz="1000" b="0" u="none" strike="noStrike" dirty="0">
                          <a:solidFill>
                            <a:schemeClr val="tx1"/>
                          </a:solidFill>
                          <a:effectLst/>
                        </a:rPr>
                        <a:t> have </a:t>
                      </a:r>
                      <a:r>
                        <a:rPr lang="fr-FR" sz="1000" b="0" u="none" strike="noStrike" dirty="0" err="1">
                          <a:solidFill>
                            <a:schemeClr val="tx1"/>
                          </a:solidFill>
                          <a:effectLst/>
                        </a:rPr>
                        <a:t>joined</a:t>
                      </a:r>
                      <a:r>
                        <a:rPr lang="fr-FR" sz="1000" b="0" u="none" strike="noStrike" dirty="0">
                          <a:solidFill>
                            <a:schemeClr val="tx1"/>
                          </a:solidFill>
                          <a:effectLst/>
                        </a:rPr>
                        <a:t> the </a:t>
                      </a:r>
                      <a:r>
                        <a:rPr lang="fr-FR" sz="1000" b="0" u="none" strike="noStrike" dirty="0" err="1">
                          <a:solidFill>
                            <a:schemeClr val="tx1"/>
                          </a:solidFill>
                          <a:effectLst/>
                        </a:rPr>
                        <a:t>Housing</a:t>
                      </a:r>
                      <a:r>
                        <a:rPr lang="fr-FR" sz="1000" b="0" u="none" strike="noStrike" dirty="0">
                          <a:solidFill>
                            <a:schemeClr val="tx1"/>
                          </a:solidFill>
                          <a:effectLst/>
                        </a:rPr>
                        <a:t> </a:t>
                      </a:r>
                      <a:r>
                        <a:rPr lang="fr-FR" sz="1000" b="0" u="none" strike="noStrike" dirty="0" err="1">
                          <a:solidFill>
                            <a:schemeClr val="tx1"/>
                          </a:solidFill>
                          <a:effectLst/>
                        </a:rPr>
                        <a:t>Register</a:t>
                      </a:r>
                      <a:r>
                        <a:rPr lang="fr-FR" sz="1000" b="0" u="none" strike="noStrike" dirty="0">
                          <a:solidFill>
                            <a:schemeClr val="tx1"/>
                          </a:solidFill>
                          <a:effectLst/>
                        </a:rPr>
                        <a:t> </a:t>
                      </a:r>
                      <a:r>
                        <a:rPr lang="fr-FR" sz="1000" b="0" u="none" strike="noStrike" dirty="0" err="1">
                          <a:solidFill>
                            <a:schemeClr val="tx1"/>
                          </a:solidFill>
                          <a:effectLst/>
                        </a:rPr>
                        <a:t>since</a:t>
                      </a:r>
                      <a:r>
                        <a:rPr lang="fr-FR" sz="1000" b="0" u="none" strike="noStrike" dirty="0">
                          <a:solidFill>
                            <a:schemeClr val="tx1"/>
                          </a:solidFill>
                          <a:effectLst/>
                        </a:rPr>
                        <a:t> 2021 (as of June 2023) </a:t>
                      </a:r>
                      <a:endParaRPr lang="fr-FR" sz="1000" b="0" i="0" u="none" strike="noStrike" dirty="0">
                        <a:solidFill>
                          <a:schemeClr val="tx1"/>
                        </a:solidFill>
                        <a:effectLst/>
                        <a:latin typeface="+mn-lt"/>
                      </a:endParaRPr>
                    </a:p>
                  </a:txBody>
                  <a:tcPr marL="6350" marR="6350" marT="6350" marB="0" anchor="ctr"/>
                </a:tc>
                <a:tc>
                  <a:txBody>
                    <a:bodyPr/>
                    <a:lstStyle/>
                    <a:p>
                      <a:pPr algn="r"/>
                      <a:r>
                        <a:rPr lang="en-AU" sz="1000" b="0" dirty="0">
                          <a:solidFill>
                            <a:schemeClr val="tx1"/>
                          </a:solidFill>
                        </a:rPr>
                        <a:t>47</a:t>
                      </a:r>
                    </a:p>
                  </a:txBody>
                  <a:tcPr/>
                </a:tc>
                <a:extLst>
                  <a:ext uri="{0D108BD9-81ED-4DB2-BD59-A6C34878D82A}">
                    <a16:rowId xmlns:a16="http://schemas.microsoft.com/office/drawing/2014/main" val="896930012"/>
                  </a:ext>
                </a:extLst>
              </a:tr>
            </a:tbl>
          </a:graphicData>
        </a:graphic>
      </p:graphicFrame>
      <p:graphicFrame>
        <p:nvGraphicFramePr>
          <p:cNvPr id="2" name="Table 3">
            <a:extLst>
              <a:ext uri="{FF2B5EF4-FFF2-40B4-BE49-F238E27FC236}">
                <a16:creationId xmlns:a16="http://schemas.microsoft.com/office/drawing/2014/main" id="{F0A84611-8032-3B35-667A-8496E3A148BE}"/>
              </a:ext>
            </a:extLst>
          </p:cNvPr>
          <p:cNvGraphicFramePr>
            <a:graphicFrameLocks noGrp="1"/>
          </p:cNvGraphicFramePr>
          <p:nvPr>
            <p:extLst>
              <p:ext uri="{D42A27DB-BD31-4B8C-83A1-F6EECF244321}">
                <p14:modId xmlns:p14="http://schemas.microsoft.com/office/powerpoint/2010/main" val="2442780512"/>
              </p:ext>
            </p:extLst>
          </p:nvPr>
        </p:nvGraphicFramePr>
        <p:xfrm>
          <a:off x="528879" y="3259181"/>
          <a:ext cx="8363177" cy="975360"/>
        </p:xfrm>
        <a:graphic>
          <a:graphicData uri="http://schemas.openxmlformats.org/drawingml/2006/table">
            <a:tbl>
              <a:tblPr firstRow="1" bandRow="1">
                <a:tableStyleId>{2D5ABB26-0587-4C30-8999-92F81FD0307C}</a:tableStyleId>
              </a:tblPr>
              <a:tblGrid>
                <a:gridCol w="7650269">
                  <a:extLst>
                    <a:ext uri="{9D8B030D-6E8A-4147-A177-3AD203B41FA5}">
                      <a16:colId xmlns:a16="http://schemas.microsoft.com/office/drawing/2014/main" val="3143891395"/>
                    </a:ext>
                  </a:extLst>
                </a:gridCol>
                <a:gridCol w="712908">
                  <a:extLst>
                    <a:ext uri="{9D8B030D-6E8A-4147-A177-3AD203B41FA5}">
                      <a16:colId xmlns:a16="http://schemas.microsoft.com/office/drawing/2014/main" val="3516402931"/>
                    </a:ext>
                  </a:extLst>
                </a:gridCol>
              </a:tblGrid>
              <a:tr h="153460">
                <a:tc>
                  <a:txBody>
                    <a:bodyPr/>
                    <a:lstStyle/>
                    <a:p>
                      <a:pPr marL="0" marR="0" lvl="0" indent="0" algn="l" defTabSz="914423" rtl="0" eaLnBrk="1" fontAlgn="ctr" latinLnBrk="0" hangingPunct="1">
                        <a:lnSpc>
                          <a:spcPct val="100000"/>
                        </a:lnSpc>
                        <a:spcBef>
                          <a:spcPts val="0"/>
                        </a:spcBef>
                        <a:spcAft>
                          <a:spcPts val="0"/>
                        </a:spcAft>
                        <a:buClrTx/>
                        <a:buSzTx/>
                        <a:buFontTx/>
                        <a:buNone/>
                        <a:tabLst/>
                        <a:defRPr/>
                      </a:pPr>
                      <a:r>
                        <a:rPr lang="en-AU" sz="1000" b="0" u="none" strike="noStrike">
                          <a:solidFill>
                            <a:schemeClr val="tx1"/>
                          </a:solidFill>
                          <a:effectLst/>
                        </a:rPr>
                        <a:t>Box 2.1: Victorian Housing Registrar as independent regulator </a:t>
                      </a:r>
                    </a:p>
                  </a:txBody>
                  <a:tcPr marL="6350" marR="6350" marT="6350" marB="0" anchor="ctr"/>
                </a:tc>
                <a:tc>
                  <a:txBody>
                    <a:bodyPr/>
                    <a:lstStyle/>
                    <a:p>
                      <a:pPr algn="r"/>
                      <a:r>
                        <a:rPr lang="en-AU" sz="1000" b="0">
                          <a:solidFill>
                            <a:schemeClr val="tx1"/>
                          </a:solidFill>
                          <a:latin typeface="+mn-lt"/>
                        </a:rPr>
                        <a:t>21</a:t>
                      </a:r>
                    </a:p>
                  </a:txBody>
                  <a:tcPr/>
                </a:tc>
                <a:extLst>
                  <a:ext uri="{0D108BD9-81ED-4DB2-BD59-A6C34878D82A}">
                    <a16:rowId xmlns:a16="http://schemas.microsoft.com/office/drawing/2014/main" val="2185813531"/>
                  </a:ext>
                </a:extLst>
              </a:tr>
              <a:tr h="242733">
                <a:tc>
                  <a:txBody>
                    <a:bodyPr/>
                    <a:lstStyle/>
                    <a:p>
                      <a:pPr algn="l" rtl="0" fontAlgn="ctr"/>
                      <a:r>
                        <a:rPr lang="en-AU" sz="1000" b="0" u="none" strike="noStrike">
                          <a:solidFill>
                            <a:schemeClr val="tx1"/>
                          </a:solidFill>
                          <a:effectLst/>
                        </a:rPr>
                        <a:t>Box 3.1: </a:t>
                      </a:r>
                      <a:r>
                        <a:rPr lang="en-US" sz="1000" b="0" u="none" strike="noStrike">
                          <a:solidFill>
                            <a:schemeClr val="tx1"/>
                          </a:solidFill>
                          <a:effectLst/>
                        </a:rPr>
                        <a:t>Review of application of BFCHA credit appraisal</a:t>
                      </a:r>
                      <a:endParaRPr lang="en-AU" sz="1000" b="0" i="0" u="none" strike="noStrike">
                        <a:solidFill>
                          <a:schemeClr val="tx1"/>
                        </a:solidFill>
                        <a:effectLst/>
                        <a:latin typeface="+mn-lt"/>
                      </a:endParaRPr>
                    </a:p>
                  </a:txBody>
                  <a:tcPr marL="6350" marR="6350" marT="6350" marB="0" anchor="ctr"/>
                </a:tc>
                <a:tc>
                  <a:txBody>
                    <a:bodyPr/>
                    <a:lstStyle/>
                    <a:p>
                      <a:pPr algn="r"/>
                      <a:r>
                        <a:rPr lang="en-AU" sz="1000" b="0" dirty="0">
                          <a:solidFill>
                            <a:schemeClr val="tx1"/>
                          </a:solidFill>
                          <a:latin typeface="+mn-lt"/>
                        </a:rPr>
                        <a:t>32</a:t>
                      </a:r>
                    </a:p>
                  </a:txBody>
                  <a:tcPr/>
                </a:tc>
                <a:extLst>
                  <a:ext uri="{0D108BD9-81ED-4DB2-BD59-A6C34878D82A}">
                    <a16:rowId xmlns:a16="http://schemas.microsoft.com/office/drawing/2014/main" val="2793816693"/>
                  </a:ext>
                </a:extLst>
              </a:tr>
              <a:tr h="242733">
                <a:tc>
                  <a:txBody>
                    <a:bodyPr/>
                    <a:lstStyle/>
                    <a:p>
                      <a:pPr algn="l" rtl="0" fontAlgn="ctr"/>
                      <a:r>
                        <a:rPr lang="en-AU" sz="1000" b="0" u="none" strike="noStrike">
                          <a:solidFill>
                            <a:schemeClr val="tx1"/>
                          </a:solidFill>
                          <a:effectLst/>
                        </a:rPr>
                        <a:t>Box 3.2: </a:t>
                      </a:r>
                      <a:r>
                        <a:rPr lang="en-US" sz="1000" b="0" u="none" strike="noStrike">
                          <a:solidFill>
                            <a:schemeClr val="tx1"/>
                          </a:solidFill>
                          <a:effectLst/>
                        </a:rPr>
                        <a:t>Assurances against default and delivery risk for social housing projects</a:t>
                      </a:r>
                      <a:endParaRPr lang="en-AU" sz="1000" b="0" i="0" u="none" strike="noStrike">
                        <a:solidFill>
                          <a:schemeClr val="tx1"/>
                        </a:solidFill>
                        <a:effectLst/>
                        <a:latin typeface="+mn-lt"/>
                      </a:endParaRPr>
                    </a:p>
                  </a:txBody>
                  <a:tcPr marL="6350" marR="6350" marT="6350" marB="0" anchor="ctr"/>
                </a:tc>
                <a:tc>
                  <a:txBody>
                    <a:bodyPr/>
                    <a:lstStyle/>
                    <a:p>
                      <a:pPr algn="r"/>
                      <a:r>
                        <a:rPr lang="en-AU" sz="1000" b="0" dirty="0">
                          <a:solidFill>
                            <a:schemeClr val="tx1"/>
                          </a:solidFill>
                        </a:rPr>
                        <a:t>33</a:t>
                      </a:r>
                      <a:endParaRPr lang="en-AU" sz="1000" b="0" dirty="0">
                        <a:solidFill>
                          <a:schemeClr val="tx1"/>
                        </a:solidFill>
                        <a:latin typeface="+mn-lt"/>
                      </a:endParaRPr>
                    </a:p>
                  </a:txBody>
                  <a:tcPr/>
                </a:tc>
                <a:extLst>
                  <a:ext uri="{0D108BD9-81ED-4DB2-BD59-A6C34878D82A}">
                    <a16:rowId xmlns:a16="http://schemas.microsoft.com/office/drawing/2014/main" val="2136659603"/>
                  </a:ext>
                </a:extLst>
              </a:tr>
              <a:tr h="242733">
                <a:tc>
                  <a:txBody>
                    <a:bodyPr/>
                    <a:lstStyle/>
                    <a:p>
                      <a:pPr algn="l" rtl="0" fontAlgn="ctr"/>
                      <a:r>
                        <a:rPr lang="en-AU" sz="1000" b="0" u="none" strike="noStrike">
                          <a:solidFill>
                            <a:schemeClr val="tx1"/>
                          </a:solidFill>
                          <a:effectLst/>
                        </a:rPr>
                        <a:t>Box 5.1: </a:t>
                      </a:r>
                      <a:r>
                        <a:rPr lang="en-US" sz="1000" b="0" u="none" strike="noStrike">
                          <a:solidFill>
                            <a:schemeClr val="tx1"/>
                          </a:solidFill>
                          <a:effectLst/>
                        </a:rPr>
                        <a:t>Estimating the scale of interest cost savings across BFCHA and NHFIC</a:t>
                      </a:r>
                      <a:endParaRPr lang="en-AU" sz="1000" b="0" i="0" u="none" strike="noStrike">
                        <a:solidFill>
                          <a:schemeClr val="tx1"/>
                        </a:solidFill>
                        <a:effectLst/>
                        <a:latin typeface="+mn-lt"/>
                      </a:endParaRPr>
                    </a:p>
                  </a:txBody>
                  <a:tcPr marL="6350" marR="6350" marT="6350" marB="0" anchor="ctr"/>
                </a:tc>
                <a:tc>
                  <a:txBody>
                    <a:bodyPr/>
                    <a:lstStyle/>
                    <a:p>
                      <a:pPr algn="r"/>
                      <a:r>
                        <a:rPr lang="en-AU" sz="1000" b="0" dirty="0">
                          <a:solidFill>
                            <a:schemeClr val="tx1"/>
                          </a:solidFill>
                          <a:latin typeface="+mn-lt"/>
                        </a:rPr>
                        <a:t>50</a:t>
                      </a:r>
                    </a:p>
                  </a:txBody>
                  <a:tcPr/>
                </a:tc>
                <a:extLst>
                  <a:ext uri="{0D108BD9-81ED-4DB2-BD59-A6C34878D82A}">
                    <a16:rowId xmlns:a16="http://schemas.microsoft.com/office/drawing/2014/main" val="532545839"/>
                  </a:ext>
                </a:extLst>
              </a:tr>
            </a:tbl>
          </a:graphicData>
        </a:graphic>
      </p:graphicFrame>
      <p:sp>
        <p:nvSpPr>
          <p:cNvPr id="3" name="TextBox 2">
            <a:extLst>
              <a:ext uri="{FF2B5EF4-FFF2-40B4-BE49-F238E27FC236}">
                <a16:creationId xmlns:a16="http://schemas.microsoft.com/office/drawing/2014/main" id="{1AED29BB-D187-725E-B701-FA84103D76C1}"/>
              </a:ext>
            </a:extLst>
          </p:cNvPr>
          <p:cNvSpPr txBox="1"/>
          <p:nvPr/>
        </p:nvSpPr>
        <p:spPr>
          <a:xfrm>
            <a:off x="528880" y="2734097"/>
            <a:ext cx="6663489"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2000" b="1">
                <a:solidFill>
                  <a:schemeClr val="accent1"/>
                </a:solidFill>
                <a:latin typeface="+mj-lt"/>
                <a:ea typeface="+mj-ea"/>
                <a:cs typeface="+mj-cs"/>
              </a:rPr>
              <a:t>List of boxes</a:t>
            </a:r>
            <a:endParaRPr lang="en-US" sz="2000" b="1">
              <a:solidFill>
                <a:schemeClr val="accent1"/>
              </a:solidFill>
              <a:latin typeface="+mj-lt"/>
              <a:ea typeface="+mj-ea"/>
              <a:cs typeface="+mj-cs"/>
            </a:endParaRPr>
          </a:p>
        </p:txBody>
      </p:sp>
    </p:spTree>
    <p:extLst>
      <p:ext uri="{BB962C8B-B14F-4D97-AF65-F5344CB8AC3E}">
        <p14:creationId xmlns:p14="http://schemas.microsoft.com/office/powerpoint/2010/main" val="165342753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B9E79C4C-8AA5-4321-AFEC-170EF7B9D0ED}"/>
              </a:ext>
            </a:extLst>
          </p:cNvPr>
          <p:cNvSpPr>
            <a:spLocks noGrp="1"/>
          </p:cNvSpPr>
          <p:nvPr>
            <p:ph type="ftr" sz="quarter" idx="10"/>
          </p:nvPr>
        </p:nvSpPr>
        <p:spPr/>
        <p:txBody>
          <a:bodyPr/>
          <a:lstStyle/>
          <a:p>
            <a:r>
              <a:rPr lang="en-NZ"/>
              <a:t>www.think</a:t>
            </a:r>
            <a:r>
              <a:rPr lang="en-NZ">
                <a:solidFill>
                  <a:schemeClr val="accent1"/>
                </a:solidFill>
              </a:rPr>
              <a:t>Sapere</a:t>
            </a:r>
            <a:r>
              <a:rPr lang="en-NZ"/>
              <a:t>.com</a:t>
            </a:r>
          </a:p>
        </p:txBody>
      </p:sp>
      <p:sp>
        <p:nvSpPr>
          <p:cNvPr id="5" name="Slide Number Placeholder 4">
            <a:extLst>
              <a:ext uri="{FF2B5EF4-FFF2-40B4-BE49-F238E27FC236}">
                <a16:creationId xmlns:a16="http://schemas.microsoft.com/office/drawing/2014/main" id="{241B7D97-9A84-AA1C-D2B6-B0C19A6789BB}"/>
              </a:ext>
            </a:extLst>
          </p:cNvPr>
          <p:cNvSpPr>
            <a:spLocks noGrp="1"/>
          </p:cNvSpPr>
          <p:nvPr>
            <p:ph type="sldNum" sz="quarter" idx="11"/>
          </p:nvPr>
        </p:nvSpPr>
        <p:spPr/>
        <p:txBody>
          <a:bodyPr/>
          <a:lstStyle/>
          <a:p>
            <a:fld id="{326829A1-67CC-4B5E-AF1E-9267DC8755FD}" type="slidenum">
              <a:rPr lang="en-NZ" smtClean="0"/>
              <a:pPr/>
              <a:t>40</a:t>
            </a:fld>
            <a:endParaRPr lang="en-NZ"/>
          </a:p>
        </p:txBody>
      </p:sp>
      <p:sp>
        <p:nvSpPr>
          <p:cNvPr id="3" name="Title 1">
            <a:extLst>
              <a:ext uri="{FF2B5EF4-FFF2-40B4-BE49-F238E27FC236}">
                <a16:creationId xmlns:a16="http://schemas.microsoft.com/office/drawing/2014/main" id="{0BE5DD81-A2C5-7C4F-5CEB-8566957DEA3C}"/>
              </a:ext>
            </a:extLst>
          </p:cNvPr>
          <p:cNvSpPr txBox="1">
            <a:spLocks/>
          </p:cNvSpPr>
          <p:nvPr/>
        </p:nvSpPr>
        <p:spPr>
          <a:xfrm>
            <a:off x="528883" y="365127"/>
            <a:ext cx="8915399" cy="567744"/>
          </a:xfrm>
          <a:prstGeom prst="rect">
            <a:avLst/>
          </a:prstGeom>
        </p:spPr>
        <p:txBody>
          <a:bodyPr anchor="t">
            <a:noAutofit/>
          </a:bodyPr>
          <a:lstStyle>
            <a:lvl1pPr algn="l" defTabSz="914423" rtl="0" eaLnBrk="1" latinLnBrk="0" hangingPunct="1">
              <a:lnSpc>
                <a:spcPct val="90000"/>
              </a:lnSpc>
              <a:spcBef>
                <a:spcPct val="0"/>
              </a:spcBef>
              <a:buNone/>
              <a:defRPr sz="4000" b="1" kern="1200">
                <a:solidFill>
                  <a:schemeClr val="accent1"/>
                </a:solidFill>
                <a:latin typeface="+mj-lt"/>
                <a:ea typeface="+mj-ea"/>
                <a:cs typeface="+mj-cs"/>
              </a:defRPr>
            </a:lvl1pPr>
          </a:lstStyle>
          <a:p>
            <a:r>
              <a:rPr lang="en-US" sz="2000">
                <a:solidFill>
                  <a:schemeClr val="accent1"/>
                </a:solidFill>
              </a:rPr>
              <a:t>4.5 </a:t>
            </a:r>
            <a:r>
              <a:rPr lang="en-AU" sz="2000">
                <a:solidFill>
                  <a:schemeClr val="accent1"/>
                </a:solidFill>
              </a:rPr>
              <a:t>Parts of the community housing sector may be too small to engage with programs like BFCHA under current conditions</a:t>
            </a:r>
            <a:endParaRPr lang="en-US" sz="2000">
              <a:solidFill>
                <a:schemeClr val="accent1"/>
              </a:solidFill>
            </a:endParaRPr>
          </a:p>
        </p:txBody>
      </p:sp>
      <p:sp>
        <p:nvSpPr>
          <p:cNvPr id="11" name="Text Placeholder 3">
            <a:extLst>
              <a:ext uri="{FF2B5EF4-FFF2-40B4-BE49-F238E27FC236}">
                <a16:creationId xmlns:a16="http://schemas.microsoft.com/office/drawing/2014/main" id="{00010491-96DD-6F1A-827F-48CC9FA87BAC}"/>
              </a:ext>
            </a:extLst>
          </p:cNvPr>
          <p:cNvSpPr txBox="1">
            <a:spLocks/>
          </p:cNvSpPr>
          <p:nvPr/>
        </p:nvSpPr>
        <p:spPr>
          <a:xfrm>
            <a:off x="529696" y="1233888"/>
            <a:ext cx="8914583" cy="264405"/>
          </a:xfrm>
          <a:prstGeom prst="rect">
            <a:avLst/>
          </a:prstGeom>
        </p:spPr>
        <p:txBody>
          <a:bodyPr>
            <a:noAutofit/>
          </a:bodyPr>
          <a:lstStyle>
            <a:lvl1pPr marL="0" indent="0" algn="l" defTabSz="914423" rtl="0" eaLnBrk="1" latinLnBrk="0" hangingPunct="1">
              <a:lnSpc>
                <a:spcPct val="90000"/>
              </a:lnSpc>
              <a:spcBef>
                <a:spcPts val="1000"/>
              </a:spcBef>
              <a:buFont typeface="Arial" panose="020B0604020202020204" pitchFamily="34" charset="0"/>
              <a:buNone/>
              <a:tabLst/>
              <a:defRPr sz="2400" kern="1200">
                <a:solidFill>
                  <a:schemeClr val="tx1"/>
                </a:solidFill>
                <a:latin typeface="+mn-lt"/>
                <a:ea typeface="+mn-ea"/>
                <a:cs typeface="+mn-cs"/>
              </a:defRPr>
            </a:lvl1pPr>
            <a:lvl2pPr marL="342908" indent="-342908" algn="l" defTabSz="914423" rtl="0" eaLnBrk="1" latinLnBrk="0" hangingPunct="1">
              <a:lnSpc>
                <a:spcPct val="90000"/>
              </a:lnSpc>
              <a:spcBef>
                <a:spcPts val="500"/>
              </a:spcBef>
              <a:buClr>
                <a:schemeClr val="accent1"/>
              </a:buClr>
              <a:buFont typeface="Arial" panose="020B0604020202020204" pitchFamily="34" charset="0"/>
              <a:buChar char="•"/>
              <a:tabLst/>
              <a:defRPr sz="2400" kern="1200">
                <a:solidFill>
                  <a:schemeClr val="tx1"/>
                </a:solidFill>
                <a:latin typeface="+mn-lt"/>
                <a:ea typeface="+mn-ea"/>
                <a:cs typeface="+mn-cs"/>
              </a:defRPr>
            </a:lvl2pPr>
            <a:lvl3pPr marL="0" indent="0" algn="l" defTabSz="914423" rtl="0" eaLnBrk="1" latinLnBrk="0" hangingPunct="1">
              <a:lnSpc>
                <a:spcPct val="90000"/>
              </a:lnSpc>
              <a:spcBef>
                <a:spcPts val="500"/>
              </a:spcBef>
              <a:buFont typeface="Arial" panose="020B0604020202020204" pitchFamily="34" charset="0"/>
              <a:buNone/>
              <a:tabLst/>
              <a:defRPr sz="2800" b="1" kern="1200">
                <a:solidFill>
                  <a:schemeClr val="accent1"/>
                </a:solidFill>
                <a:latin typeface="+mn-lt"/>
                <a:ea typeface="+mn-ea"/>
                <a:cs typeface="+mn-cs"/>
              </a:defRPr>
            </a:lvl3pPr>
            <a:lvl4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solidFill>
                <a:latin typeface="+mn-lt"/>
                <a:ea typeface="+mn-ea"/>
                <a:cs typeface="+mn-cs"/>
              </a:defRPr>
            </a:lvl4pPr>
            <a:lvl5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lumMod val="50000"/>
                    <a:lumOff val="50000"/>
                  </a:schemeClr>
                </a:solidFill>
                <a:latin typeface="+mn-lt"/>
                <a:ea typeface="+mn-ea"/>
                <a:cs typeface="+mn-cs"/>
              </a:defRPr>
            </a:lvl5pPr>
            <a:lvl6pPr marL="2514663"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74"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86"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97"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defTabSz="914423">
              <a:lnSpc>
                <a:spcPct val="100000"/>
              </a:lnSpc>
              <a:spcBef>
                <a:spcPts val="600"/>
              </a:spcBef>
            </a:pPr>
            <a:r>
              <a:rPr lang="en-US" sz="1000"/>
              <a:t>A repeated theme in our consultations was the challenges faced by small CHAs with respect to the administration and ongoing management of LILs under BFCHA. Some of the comments below provided in consultations illustrate this.  </a:t>
            </a:r>
          </a:p>
        </p:txBody>
      </p:sp>
      <p:grpSp>
        <p:nvGrpSpPr>
          <p:cNvPr id="13" name="Group 12">
            <a:extLst>
              <a:ext uri="{FF2B5EF4-FFF2-40B4-BE49-F238E27FC236}">
                <a16:creationId xmlns:a16="http://schemas.microsoft.com/office/drawing/2014/main" id="{4D2CCDCF-14CF-3D0B-E497-AB4955A78C69}"/>
              </a:ext>
            </a:extLst>
          </p:cNvPr>
          <p:cNvGrpSpPr/>
          <p:nvPr/>
        </p:nvGrpSpPr>
        <p:grpSpPr>
          <a:xfrm>
            <a:off x="528880" y="1751682"/>
            <a:ext cx="8915399" cy="4604674"/>
            <a:chOff x="528881" y="1950840"/>
            <a:chExt cx="6845103" cy="1988478"/>
          </a:xfrm>
        </p:grpSpPr>
        <p:sp>
          <p:nvSpPr>
            <p:cNvPr id="8" name="Rectangle 7">
              <a:extLst>
                <a:ext uri="{FF2B5EF4-FFF2-40B4-BE49-F238E27FC236}">
                  <a16:creationId xmlns:a16="http://schemas.microsoft.com/office/drawing/2014/main" id="{3B85E392-EBCD-65A2-B105-90FEEF5B5083}"/>
                </a:ext>
              </a:extLst>
            </p:cNvPr>
            <p:cNvSpPr/>
            <p:nvPr/>
          </p:nvSpPr>
          <p:spPr>
            <a:xfrm>
              <a:off x="528881" y="1950840"/>
              <a:ext cx="2236353" cy="198847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Rectangle 8">
              <a:extLst>
                <a:ext uri="{FF2B5EF4-FFF2-40B4-BE49-F238E27FC236}">
                  <a16:creationId xmlns:a16="http://schemas.microsoft.com/office/drawing/2014/main" id="{A3812670-125D-ED87-163E-F1C973E34BFA}"/>
                </a:ext>
              </a:extLst>
            </p:cNvPr>
            <p:cNvSpPr/>
            <p:nvPr/>
          </p:nvSpPr>
          <p:spPr>
            <a:xfrm>
              <a:off x="2833256" y="1950840"/>
              <a:ext cx="2236353" cy="198847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0" name="Rectangle 9">
              <a:extLst>
                <a:ext uri="{FF2B5EF4-FFF2-40B4-BE49-F238E27FC236}">
                  <a16:creationId xmlns:a16="http://schemas.microsoft.com/office/drawing/2014/main" id="{D17FBCE4-6C9A-1E18-601E-B5A53EC05742}"/>
                </a:ext>
              </a:extLst>
            </p:cNvPr>
            <p:cNvSpPr/>
            <p:nvPr/>
          </p:nvSpPr>
          <p:spPr>
            <a:xfrm>
              <a:off x="5137631" y="1950840"/>
              <a:ext cx="2236353" cy="1988478"/>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sp>
        <p:nvSpPr>
          <p:cNvPr id="14" name="TextBox 13">
            <a:extLst>
              <a:ext uri="{FF2B5EF4-FFF2-40B4-BE49-F238E27FC236}">
                <a16:creationId xmlns:a16="http://schemas.microsoft.com/office/drawing/2014/main" id="{355FB0C3-B954-3208-B14C-6B15C4289B05}"/>
              </a:ext>
            </a:extLst>
          </p:cNvPr>
          <p:cNvSpPr txBox="1"/>
          <p:nvPr/>
        </p:nvSpPr>
        <p:spPr>
          <a:xfrm>
            <a:off x="627961" y="1795749"/>
            <a:ext cx="2688116" cy="4505522"/>
          </a:xfrm>
          <a:prstGeom prst="rect">
            <a:avLst/>
          </a:prstGeom>
          <a:noFill/>
        </p:spPr>
        <p:txBody>
          <a:bodyPr wrap="square">
            <a:noAutofit/>
          </a:bodyPr>
          <a:lstStyle/>
          <a:p>
            <a:pPr algn="ctr">
              <a:spcBef>
                <a:spcPts val="600"/>
              </a:spcBef>
            </a:pPr>
            <a:r>
              <a:rPr lang="en-US" sz="1200" b="1">
                <a:solidFill>
                  <a:schemeClr val="accent1"/>
                </a:solidFill>
              </a:rPr>
              <a:t>From small CHAs</a:t>
            </a:r>
          </a:p>
          <a:p>
            <a:pPr>
              <a:spcBef>
                <a:spcPts val="600"/>
              </a:spcBef>
            </a:pPr>
            <a:r>
              <a:rPr lang="en-US" sz="850">
                <a:solidFill>
                  <a:schemeClr val="accent1"/>
                </a:solidFill>
              </a:rPr>
              <a:t>“We had taken on debt previously and had signed up to facility agreements before with banks, but the TCV facility agreement took a lot of work: a lot of reviewing given not much negotiating allowed but it took a lot of time. It was a big undertaking for our board, and they were concerned about what the facility agreement was asking us to sign up to. Covenants were and still are a problem: the requirements were so much more onerous than banks. Some were perceived by the board as being over the top.”</a:t>
            </a:r>
          </a:p>
          <a:p>
            <a:pPr>
              <a:spcBef>
                <a:spcPts val="600"/>
              </a:spcBef>
            </a:pPr>
            <a:r>
              <a:rPr lang="en-US" sz="850">
                <a:solidFill>
                  <a:schemeClr val="accent1"/>
                </a:solidFill>
              </a:rPr>
              <a:t>“As interest rates have gone up, the Interest Coverage Ratio creates more challenges and is impeding growth as it applies to all debt we hold from all sources. We have sought out commercial bank debt instead.”</a:t>
            </a:r>
          </a:p>
          <a:p>
            <a:pPr>
              <a:spcBef>
                <a:spcPts val="600"/>
              </a:spcBef>
            </a:pPr>
            <a:r>
              <a:rPr lang="en-US" sz="850">
                <a:solidFill>
                  <a:schemeClr val="accent1"/>
                </a:solidFill>
              </a:rPr>
              <a:t>““The ongoing compliance and reporting were disproportionate – higher level of consents and reporting than commercial bank lending.”</a:t>
            </a:r>
          </a:p>
          <a:p>
            <a:pPr>
              <a:spcBef>
                <a:spcPts val="600"/>
              </a:spcBef>
            </a:pPr>
            <a:r>
              <a:rPr lang="en-US" sz="850">
                <a:solidFill>
                  <a:schemeClr val="accent1"/>
                </a:solidFill>
              </a:rPr>
              <a:t>“NHFIC/TCV require a lot of a significant information beyond the security—requiring info on the lender (rather than asset only) and it is then replicated on the Homes Vic side for the grant funding.” </a:t>
            </a:r>
          </a:p>
          <a:p>
            <a:pPr>
              <a:spcBef>
                <a:spcPts val="600"/>
              </a:spcBef>
            </a:pPr>
            <a:r>
              <a:rPr lang="en-US" sz="850">
                <a:solidFill>
                  <a:schemeClr val="accent1"/>
                </a:solidFill>
              </a:rPr>
              <a:t>“It felt like we had no say, no power, no control.” </a:t>
            </a:r>
          </a:p>
          <a:p>
            <a:pPr>
              <a:spcBef>
                <a:spcPts val="600"/>
              </a:spcBef>
            </a:pPr>
            <a:r>
              <a:rPr lang="en-US" sz="850">
                <a:solidFill>
                  <a:schemeClr val="accent1"/>
                </a:solidFill>
              </a:rPr>
              <a:t>“Nothing prepared me for that complex a facility agreement.” </a:t>
            </a:r>
          </a:p>
          <a:p>
            <a:pPr>
              <a:spcBef>
                <a:spcPts val="600"/>
              </a:spcBef>
            </a:pPr>
            <a:r>
              <a:rPr lang="en-US" sz="850">
                <a:solidFill>
                  <a:schemeClr val="accent1"/>
                </a:solidFill>
              </a:rPr>
              <a:t>“Has ultimately been a costly exercise for our </a:t>
            </a:r>
            <a:r>
              <a:rPr lang="en-US" sz="850" err="1">
                <a:solidFill>
                  <a:schemeClr val="accent1"/>
                </a:solidFill>
              </a:rPr>
              <a:t>organisation</a:t>
            </a:r>
            <a:r>
              <a:rPr lang="en-US" sz="850">
                <a:solidFill>
                  <a:schemeClr val="accent1"/>
                </a:solidFill>
              </a:rPr>
              <a:t>.”</a:t>
            </a:r>
          </a:p>
        </p:txBody>
      </p:sp>
      <p:sp>
        <p:nvSpPr>
          <p:cNvPr id="15" name="TextBox 14">
            <a:extLst>
              <a:ext uri="{FF2B5EF4-FFF2-40B4-BE49-F238E27FC236}">
                <a16:creationId xmlns:a16="http://schemas.microsoft.com/office/drawing/2014/main" id="{45C2DEC8-DFE5-4AB3-2C6B-A610AB57C7F6}"/>
              </a:ext>
            </a:extLst>
          </p:cNvPr>
          <p:cNvSpPr txBox="1"/>
          <p:nvPr/>
        </p:nvSpPr>
        <p:spPr>
          <a:xfrm>
            <a:off x="3642521" y="1795749"/>
            <a:ext cx="2688116" cy="4505522"/>
          </a:xfrm>
          <a:prstGeom prst="rect">
            <a:avLst/>
          </a:prstGeom>
          <a:noFill/>
        </p:spPr>
        <p:txBody>
          <a:bodyPr wrap="square">
            <a:noAutofit/>
          </a:bodyPr>
          <a:lstStyle/>
          <a:p>
            <a:pPr algn="ctr">
              <a:spcBef>
                <a:spcPts val="600"/>
              </a:spcBef>
            </a:pPr>
            <a:r>
              <a:rPr lang="en-US" sz="1200" b="1">
                <a:solidFill>
                  <a:schemeClr val="accent1"/>
                </a:solidFill>
              </a:rPr>
              <a:t>From other sector stakeholders</a:t>
            </a:r>
          </a:p>
          <a:p>
            <a:pPr>
              <a:spcBef>
                <a:spcPts val="600"/>
              </a:spcBef>
            </a:pPr>
            <a:r>
              <a:rPr lang="en-US" sz="850">
                <a:solidFill>
                  <a:schemeClr val="accent1"/>
                </a:solidFill>
              </a:rPr>
              <a:t>“Smaller CHAs are heavily reliant on their advisers – and need a very simple product – and need to work with them.” - Finance stakeholder</a:t>
            </a:r>
          </a:p>
          <a:p>
            <a:pPr>
              <a:spcBef>
                <a:spcPts val="600"/>
              </a:spcBef>
            </a:pPr>
            <a:r>
              <a:rPr lang="en-US" sz="850">
                <a:solidFill>
                  <a:schemeClr val="accent1"/>
                </a:solidFill>
              </a:rPr>
              <a:t>“Many smaller CHAs are excellent service providers, but very light on commercial side. They should be encouraged to partner with larger CHAs or private funds.” - Finance stakeholder</a:t>
            </a:r>
          </a:p>
          <a:p>
            <a:pPr>
              <a:spcBef>
                <a:spcPts val="600"/>
              </a:spcBef>
            </a:pPr>
            <a:r>
              <a:rPr lang="en-US" sz="850">
                <a:solidFill>
                  <a:schemeClr val="accent1"/>
                </a:solidFill>
              </a:rPr>
              <a:t>“DTF could develop a consistent and easy-to-use financial model for all CHAs to use – not sure how smaller CHAs would handle the modelling” – Sector stakeholder</a:t>
            </a:r>
          </a:p>
          <a:p>
            <a:pPr>
              <a:spcBef>
                <a:spcPts val="600"/>
              </a:spcBef>
            </a:pPr>
            <a:r>
              <a:rPr lang="en-US" sz="850">
                <a:solidFill>
                  <a:schemeClr val="accent1"/>
                </a:solidFill>
              </a:rPr>
              <a:t>“Through the process, we learnt that some of the CHAs have never borrowed money before – so level was lower than TCV was expecting, but CHAs have learned.” – Government stakeholder</a:t>
            </a:r>
          </a:p>
          <a:p>
            <a:pPr>
              <a:spcBef>
                <a:spcPts val="600"/>
              </a:spcBef>
            </a:pPr>
            <a:r>
              <a:rPr lang="en-US" sz="850">
                <a:solidFill>
                  <a:schemeClr val="accent1"/>
                </a:solidFill>
              </a:rPr>
              <a:t>“A question that may arise is whether the degree of sophistication needed of CHAs to make best use of combined SHGF and BFCHA is warranted or worth it to increase supply of social housing?” – Government stakeholder</a:t>
            </a:r>
          </a:p>
          <a:p>
            <a:pPr>
              <a:spcBef>
                <a:spcPts val="600"/>
              </a:spcBef>
            </a:pPr>
            <a:r>
              <a:rPr lang="en-US" sz="850">
                <a:solidFill>
                  <a:schemeClr val="accent1"/>
                </a:solidFill>
              </a:rPr>
              <a:t>“Do we need to ask CHAs to sign a ‘statement of financial advice’ to agree that they understand the obligations under a loan? Currently [we] take a very idiosyncratic approach to assuring itself that CHAs understand to account for variability of types of CHAs and levels of financial literacy.”  - Finance stakeholder</a:t>
            </a:r>
          </a:p>
        </p:txBody>
      </p:sp>
      <p:sp>
        <p:nvSpPr>
          <p:cNvPr id="16" name="TextBox 15">
            <a:extLst>
              <a:ext uri="{FF2B5EF4-FFF2-40B4-BE49-F238E27FC236}">
                <a16:creationId xmlns:a16="http://schemas.microsoft.com/office/drawing/2014/main" id="{8AED345C-B124-EF7F-EC61-E9F936F101F1}"/>
              </a:ext>
            </a:extLst>
          </p:cNvPr>
          <p:cNvSpPr txBox="1"/>
          <p:nvPr/>
        </p:nvSpPr>
        <p:spPr>
          <a:xfrm>
            <a:off x="6643853" y="1795749"/>
            <a:ext cx="2688116" cy="4505522"/>
          </a:xfrm>
          <a:prstGeom prst="rect">
            <a:avLst/>
          </a:prstGeom>
          <a:noFill/>
        </p:spPr>
        <p:txBody>
          <a:bodyPr wrap="square">
            <a:noAutofit/>
          </a:bodyPr>
          <a:lstStyle/>
          <a:p>
            <a:pPr algn="ctr">
              <a:spcBef>
                <a:spcPts val="600"/>
              </a:spcBef>
            </a:pPr>
            <a:r>
              <a:rPr lang="en-US" sz="1200" b="1">
                <a:solidFill>
                  <a:schemeClr val="accent2"/>
                </a:solidFill>
              </a:rPr>
              <a:t>In contrast to larger CHAs…</a:t>
            </a:r>
          </a:p>
          <a:p>
            <a:pPr>
              <a:spcBef>
                <a:spcPts val="600"/>
              </a:spcBef>
            </a:pPr>
            <a:r>
              <a:rPr lang="en-US" sz="850">
                <a:solidFill>
                  <a:schemeClr val="accent2"/>
                </a:solidFill>
              </a:rPr>
              <a:t>“We moved into Victoria more substantially when it was clear the Big Housing Build was going to happen... Board were very comfortable that the debt and the grant side of the program would work in harmony. The 30-year term of BFCHA was better than the 10-year term from NHFIC – NHFIC was also not doing the cashflow lend – all LVR: When you weigh all of that up together, they picked TCV – then every big project going forward in Victoria would go through TCV.” – Participating CHA</a:t>
            </a:r>
          </a:p>
          <a:p>
            <a:pPr>
              <a:spcBef>
                <a:spcPts val="600"/>
              </a:spcBef>
            </a:pPr>
            <a:r>
              <a:rPr lang="en-US" sz="850">
                <a:solidFill>
                  <a:schemeClr val="accent2"/>
                </a:solidFill>
              </a:rPr>
              <a:t>“Comfort among CHAs has varied from blank sheet with a new CFO to CHAs with dedicated treasury functions. TCV needs to educate CHAs on what TCV needs and how it needs to be done—e.g. facility agreement has a draw down notice that is required to be filled out by CHAs when they want to draw down loans and CHAs struggle to fill that out.” - Government stakeholder</a:t>
            </a:r>
          </a:p>
          <a:p>
            <a:pPr>
              <a:spcBef>
                <a:spcPts val="600"/>
              </a:spcBef>
            </a:pPr>
            <a:r>
              <a:rPr lang="en-US" sz="850">
                <a:solidFill>
                  <a:schemeClr val="accent2"/>
                </a:solidFill>
              </a:rPr>
              <a:t>“Tier 1 CHAs are much more capable of interacting with private investment and the private sector, as well as BFCHA—whose loan documents are quite commercial/corporate.” - Finance stakeholder</a:t>
            </a:r>
          </a:p>
          <a:p>
            <a:pPr>
              <a:spcBef>
                <a:spcPts val="600"/>
              </a:spcBef>
            </a:pPr>
            <a:r>
              <a:rPr lang="en-US" sz="850">
                <a:solidFill>
                  <a:schemeClr val="accent2"/>
                </a:solidFill>
              </a:rPr>
              <a:t>“Bigger CHAs are now replicating their impact and making commercial decisions. Smaller CHAs generally wait for the grant round rather than being proactive.” - Finance stakeholder</a:t>
            </a:r>
          </a:p>
        </p:txBody>
      </p:sp>
    </p:spTree>
    <p:extLst>
      <p:ext uri="{BB962C8B-B14F-4D97-AF65-F5344CB8AC3E}">
        <p14:creationId xmlns:p14="http://schemas.microsoft.com/office/powerpoint/2010/main" val="199224025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B9E79C4C-8AA5-4321-AFEC-170EF7B9D0ED}"/>
              </a:ext>
            </a:extLst>
          </p:cNvPr>
          <p:cNvSpPr>
            <a:spLocks noGrp="1"/>
          </p:cNvSpPr>
          <p:nvPr>
            <p:ph type="ftr" sz="quarter" idx="10"/>
          </p:nvPr>
        </p:nvSpPr>
        <p:spPr/>
        <p:txBody>
          <a:bodyPr/>
          <a:lstStyle/>
          <a:p>
            <a:r>
              <a:rPr lang="en-NZ"/>
              <a:t>www.think</a:t>
            </a:r>
            <a:r>
              <a:rPr lang="en-NZ">
                <a:solidFill>
                  <a:schemeClr val="accent1"/>
                </a:solidFill>
              </a:rPr>
              <a:t>Sapere</a:t>
            </a:r>
            <a:r>
              <a:rPr lang="en-NZ"/>
              <a:t>.com</a:t>
            </a:r>
          </a:p>
        </p:txBody>
      </p:sp>
      <p:sp>
        <p:nvSpPr>
          <p:cNvPr id="5" name="Slide Number Placeholder 4">
            <a:extLst>
              <a:ext uri="{FF2B5EF4-FFF2-40B4-BE49-F238E27FC236}">
                <a16:creationId xmlns:a16="http://schemas.microsoft.com/office/drawing/2014/main" id="{241B7D97-9A84-AA1C-D2B6-B0C19A6789BB}"/>
              </a:ext>
            </a:extLst>
          </p:cNvPr>
          <p:cNvSpPr>
            <a:spLocks noGrp="1"/>
          </p:cNvSpPr>
          <p:nvPr>
            <p:ph type="sldNum" sz="quarter" idx="11"/>
          </p:nvPr>
        </p:nvSpPr>
        <p:spPr/>
        <p:txBody>
          <a:bodyPr/>
          <a:lstStyle/>
          <a:p>
            <a:fld id="{326829A1-67CC-4B5E-AF1E-9267DC8755FD}" type="slidenum">
              <a:rPr lang="en-NZ" smtClean="0"/>
              <a:pPr/>
              <a:t>41</a:t>
            </a:fld>
            <a:endParaRPr lang="en-NZ"/>
          </a:p>
        </p:txBody>
      </p:sp>
      <p:sp>
        <p:nvSpPr>
          <p:cNvPr id="3" name="Title 1">
            <a:extLst>
              <a:ext uri="{FF2B5EF4-FFF2-40B4-BE49-F238E27FC236}">
                <a16:creationId xmlns:a16="http://schemas.microsoft.com/office/drawing/2014/main" id="{0BE5DD81-A2C5-7C4F-5CEB-8566957DEA3C}"/>
              </a:ext>
            </a:extLst>
          </p:cNvPr>
          <p:cNvSpPr txBox="1">
            <a:spLocks/>
          </p:cNvSpPr>
          <p:nvPr/>
        </p:nvSpPr>
        <p:spPr>
          <a:xfrm>
            <a:off x="528883" y="365127"/>
            <a:ext cx="8915399" cy="567744"/>
          </a:xfrm>
          <a:prstGeom prst="rect">
            <a:avLst/>
          </a:prstGeom>
        </p:spPr>
        <p:txBody>
          <a:bodyPr anchor="t">
            <a:noAutofit/>
          </a:bodyPr>
          <a:lstStyle>
            <a:lvl1pPr algn="l" defTabSz="914423" rtl="0" eaLnBrk="1" latinLnBrk="0" hangingPunct="1">
              <a:lnSpc>
                <a:spcPct val="90000"/>
              </a:lnSpc>
              <a:spcBef>
                <a:spcPct val="0"/>
              </a:spcBef>
              <a:buNone/>
              <a:defRPr sz="4000" b="1" kern="1200">
                <a:solidFill>
                  <a:schemeClr val="accent1"/>
                </a:solidFill>
                <a:latin typeface="+mj-lt"/>
                <a:ea typeface="+mj-ea"/>
                <a:cs typeface="+mj-cs"/>
              </a:defRPr>
            </a:lvl1pPr>
          </a:lstStyle>
          <a:p>
            <a:r>
              <a:rPr lang="en-US" sz="2000">
                <a:solidFill>
                  <a:schemeClr val="accent1"/>
                </a:solidFill>
              </a:rPr>
              <a:t>4.6 </a:t>
            </a:r>
            <a:r>
              <a:rPr lang="en-AU" sz="2000">
                <a:solidFill>
                  <a:schemeClr val="accent1"/>
                </a:solidFill>
              </a:rPr>
              <a:t>Reasons for not participating</a:t>
            </a:r>
            <a:endParaRPr lang="en-US" sz="2000">
              <a:solidFill>
                <a:schemeClr val="accent1"/>
              </a:solidFill>
            </a:endParaRPr>
          </a:p>
        </p:txBody>
      </p:sp>
      <p:sp>
        <p:nvSpPr>
          <p:cNvPr id="11" name="Text Placeholder 3">
            <a:extLst>
              <a:ext uri="{FF2B5EF4-FFF2-40B4-BE49-F238E27FC236}">
                <a16:creationId xmlns:a16="http://schemas.microsoft.com/office/drawing/2014/main" id="{00010491-96DD-6F1A-827F-48CC9FA87BAC}"/>
              </a:ext>
            </a:extLst>
          </p:cNvPr>
          <p:cNvSpPr txBox="1">
            <a:spLocks/>
          </p:cNvSpPr>
          <p:nvPr/>
        </p:nvSpPr>
        <p:spPr>
          <a:xfrm>
            <a:off x="529696" y="1983037"/>
            <a:ext cx="4247011" cy="4373319"/>
          </a:xfrm>
          <a:prstGeom prst="rect">
            <a:avLst/>
          </a:prstGeom>
        </p:spPr>
        <p:txBody>
          <a:bodyPr>
            <a:noAutofit/>
          </a:bodyPr>
          <a:lstStyle>
            <a:lvl1pPr marL="0" indent="0" algn="l" defTabSz="914423" rtl="0" eaLnBrk="1" latinLnBrk="0" hangingPunct="1">
              <a:lnSpc>
                <a:spcPct val="90000"/>
              </a:lnSpc>
              <a:spcBef>
                <a:spcPts val="1000"/>
              </a:spcBef>
              <a:buFont typeface="Arial" panose="020B0604020202020204" pitchFamily="34" charset="0"/>
              <a:buNone/>
              <a:tabLst/>
              <a:defRPr sz="2400" kern="1200">
                <a:solidFill>
                  <a:schemeClr val="tx1"/>
                </a:solidFill>
                <a:latin typeface="+mn-lt"/>
                <a:ea typeface="+mn-ea"/>
                <a:cs typeface="+mn-cs"/>
              </a:defRPr>
            </a:lvl1pPr>
            <a:lvl2pPr marL="342908" indent="-342908" algn="l" defTabSz="914423" rtl="0" eaLnBrk="1" latinLnBrk="0" hangingPunct="1">
              <a:lnSpc>
                <a:spcPct val="90000"/>
              </a:lnSpc>
              <a:spcBef>
                <a:spcPts val="500"/>
              </a:spcBef>
              <a:buClr>
                <a:schemeClr val="accent1"/>
              </a:buClr>
              <a:buFont typeface="Arial" panose="020B0604020202020204" pitchFamily="34" charset="0"/>
              <a:buChar char="•"/>
              <a:tabLst/>
              <a:defRPr sz="2400" kern="1200">
                <a:solidFill>
                  <a:schemeClr val="tx1"/>
                </a:solidFill>
                <a:latin typeface="+mn-lt"/>
                <a:ea typeface="+mn-ea"/>
                <a:cs typeface="+mn-cs"/>
              </a:defRPr>
            </a:lvl2pPr>
            <a:lvl3pPr marL="0" indent="0" algn="l" defTabSz="914423" rtl="0" eaLnBrk="1" latinLnBrk="0" hangingPunct="1">
              <a:lnSpc>
                <a:spcPct val="90000"/>
              </a:lnSpc>
              <a:spcBef>
                <a:spcPts val="500"/>
              </a:spcBef>
              <a:buFont typeface="Arial" panose="020B0604020202020204" pitchFamily="34" charset="0"/>
              <a:buNone/>
              <a:tabLst/>
              <a:defRPr sz="2800" b="1" kern="1200">
                <a:solidFill>
                  <a:schemeClr val="accent1"/>
                </a:solidFill>
                <a:latin typeface="+mn-lt"/>
                <a:ea typeface="+mn-ea"/>
                <a:cs typeface="+mn-cs"/>
              </a:defRPr>
            </a:lvl3pPr>
            <a:lvl4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solidFill>
                <a:latin typeface="+mn-lt"/>
                <a:ea typeface="+mn-ea"/>
                <a:cs typeface="+mn-cs"/>
              </a:defRPr>
            </a:lvl4pPr>
            <a:lvl5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lumMod val="50000"/>
                    <a:lumOff val="50000"/>
                  </a:schemeClr>
                </a:solidFill>
                <a:latin typeface="+mn-lt"/>
                <a:ea typeface="+mn-ea"/>
                <a:cs typeface="+mn-cs"/>
              </a:defRPr>
            </a:lvl5pPr>
            <a:lvl6pPr marL="2514663"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74"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86"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97"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defTabSz="914400">
              <a:lnSpc>
                <a:spcPct val="100000"/>
              </a:lnSpc>
              <a:spcBef>
                <a:spcPts val="600"/>
              </a:spcBef>
            </a:pPr>
            <a:r>
              <a:rPr lang="en-AU" sz="1200" b="1">
                <a:solidFill>
                  <a:schemeClr val="accent2"/>
                </a:solidFill>
              </a:rPr>
              <a:t>BFCHA may influence some reasons for non-participation, but some are a rational self-assessment of suitability</a:t>
            </a:r>
          </a:p>
          <a:p>
            <a:pPr>
              <a:lnSpc>
                <a:spcPct val="100000"/>
              </a:lnSpc>
              <a:spcBef>
                <a:spcPts val="600"/>
              </a:spcBef>
            </a:pPr>
            <a:r>
              <a:rPr lang="en-AU" sz="1000"/>
              <a:t>Despite the acknowledged appeal of lower interest costs and longer tenor financing, these benefits were not overwhelming factors for all CHAs to participate in the program, and how the program fit into the existing agency plans and capabilities was important. While most non-participating CHAs consulted acknowledged the value proposition from the program, they noted a variety of reasons for not applying:</a:t>
            </a:r>
          </a:p>
          <a:p>
            <a:pPr indent="-171450">
              <a:lnSpc>
                <a:spcPct val="100000"/>
              </a:lnSpc>
              <a:spcBef>
                <a:spcPts val="600"/>
              </a:spcBef>
            </a:pPr>
            <a:r>
              <a:rPr lang="en-AU" sz="1000" i="1"/>
              <a:t>Timing did not align with the CHA’s project plans, in part due to constrained resources or assets dedicated to other lenders or projects</a:t>
            </a:r>
          </a:p>
          <a:p>
            <a:pPr indent="-171450">
              <a:lnSpc>
                <a:spcPct val="100000"/>
              </a:lnSpc>
              <a:spcBef>
                <a:spcPts val="600"/>
              </a:spcBef>
            </a:pPr>
            <a:endParaRPr lang="en-AU" sz="1000" i="1"/>
          </a:p>
          <a:p>
            <a:pPr>
              <a:lnSpc>
                <a:spcPct val="100000"/>
              </a:lnSpc>
              <a:spcBef>
                <a:spcPts val="600"/>
              </a:spcBef>
            </a:pPr>
            <a:endParaRPr lang="en-AU" sz="1000" i="1"/>
          </a:p>
          <a:p>
            <a:pPr>
              <a:lnSpc>
                <a:spcPct val="100000"/>
              </a:lnSpc>
              <a:spcBef>
                <a:spcPts val="600"/>
              </a:spcBef>
            </a:pPr>
            <a:endParaRPr lang="en-AU" sz="1000" i="1"/>
          </a:p>
          <a:p>
            <a:pPr>
              <a:lnSpc>
                <a:spcPct val="100000"/>
              </a:lnSpc>
              <a:spcBef>
                <a:spcPts val="600"/>
              </a:spcBef>
            </a:pPr>
            <a:endParaRPr lang="en-AU" sz="1000" i="1"/>
          </a:p>
          <a:p>
            <a:pPr>
              <a:lnSpc>
                <a:spcPct val="100000"/>
              </a:lnSpc>
              <a:spcBef>
                <a:spcPts val="600"/>
              </a:spcBef>
            </a:pPr>
            <a:endParaRPr lang="en-AU" sz="1000" i="1"/>
          </a:p>
          <a:p>
            <a:pPr>
              <a:lnSpc>
                <a:spcPct val="100000"/>
              </a:lnSpc>
              <a:spcBef>
                <a:spcPts val="600"/>
              </a:spcBef>
            </a:pPr>
            <a:endParaRPr lang="en-AU" sz="1000" i="1"/>
          </a:p>
          <a:p>
            <a:pPr>
              <a:lnSpc>
                <a:spcPct val="100000"/>
              </a:lnSpc>
              <a:spcBef>
                <a:spcPts val="600"/>
              </a:spcBef>
            </a:pPr>
            <a:r>
              <a:rPr lang="en-AU" sz="1000" i="1"/>
              <a:t>Some CHAs were uncomfortable with being overly exposed to government </a:t>
            </a:r>
          </a:p>
          <a:p>
            <a:pPr>
              <a:lnSpc>
                <a:spcPct val="100000"/>
              </a:lnSpc>
              <a:spcBef>
                <a:spcPts val="600"/>
              </a:spcBef>
            </a:pPr>
            <a:endParaRPr lang="en-AU" sz="1000" i="1"/>
          </a:p>
          <a:p>
            <a:pPr>
              <a:lnSpc>
                <a:spcPct val="100000"/>
              </a:lnSpc>
              <a:spcBef>
                <a:spcPts val="600"/>
              </a:spcBef>
            </a:pPr>
            <a:endParaRPr lang="en-AU" sz="1000" i="1"/>
          </a:p>
        </p:txBody>
      </p:sp>
      <p:sp>
        <p:nvSpPr>
          <p:cNvPr id="12" name="Text Placeholder 4">
            <a:extLst>
              <a:ext uri="{FF2B5EF4-FFF2-40B4-BE49-F238E27FC236}">
                <a16:creationId xmlns:a16="http://schemas.microsoft.com/office/drawing/2014/main" id="{C346EC70-3298-7655-C803-5F5F6A2F918A}"/>
              </a:ext>
            </a:extLst>
          </p:cNvPr>
          <p:cNvSpPr txBox="1">
            <a:spLocks/>
          </p:cNvSpPr>
          <p:nvPr/>
        </p:nvSpPr>
        <p:spPr>
          <a:xfrm>
            <a:off x="5197268" y="2036287"/>
            <a:ext cx="4247011" cy="4320068"/>
          </a:xfrm>
          <a:prstGeom prst="rect">
            <a:avLst/>
          </a:prstGeom>
        </p:spPr>
        <p:txBody>
          <a:bodyPr vert="horz" lIns="91440" tIns="45720" rIns="91440" bIns="45720" rtlCol="0">
            <a:noAutofit/>
          </a:bodyPr>
          <a:lstStyle>
            <a:lvl1pPr marL="0" indent="0" algn="l" defTabSz="914423" rtl="0" eaLnBrk="1" latinLnBrk="0" hangingPunct="1">
              <a:lnSpc>
                <a:spcPct val="90000"/>
              </a:lnSpc>
              <a:spcBef>
                <a:spcPts val="1000"/>
              </a:spcBef>
              <a:buFont typeface="Arial" panose="020B0604020202020204" pitchFamily="34" charset="0"/>
              <a:buNone/>
              <a:tabLst/>
              <a:defRPr sz="2400" kern="1200">
                <a:solidFill>
                  <a:schemeClr val="tx1"/>
                </a:solidFill>
                <a:latin typeface="+mn-lt"/>
                <a:ea typeface="+mn-ea"/>
                <a:cs typeface="+mn-cs"/>
              </a:defRPr>
            </a:lvl1pPr>
            <a:lvl2pPr marL="342908" indent="-342908" algn="l" defTabSz="914423" rtl="0" eaLnBrk="1" latinLnBrk="0" hangingPunct="1">
              <a:lnSpc>
                <a:spcPct val="90000"/>
              </a:lnSpc>
              <a:spcBef>
                <a:spcPts val="500"/>
              </a:spcBef>
              <a:buClr>
                <a:schemeClr val="accent1"/>
              </a:buClr>
              <a:buFont typeface="Arial" panose="020B0604020202020204" pitchFamily="34" charset="0"/>
              <a:buChar char="•"/>
              <a:tabLst/>
              <a:defRPr sz="2400" kern="1200">
                <a:solidFill>
                  <a:schemeClr val="tx1"/>
                </a:solidFill>
                <a:latin typeface="+mn-lt"/>
                <a:ea typeface="+mn-ea"/>
                <a:cs typeface="+mn-cs"/>
              </a:defRPr>
            </a:lvl2pPr>
            <a:lvl3pPr marL="0" indent="0" algn="l" defTabSz="914423" rtl="0" eaLnBrk="1" latinLnBrk="0" hangingPunct="1">
              <a:lnSpc>
                <a:spcPct val="90000"/>
              </a:lnSpc>
              <a:spcBef>
                <a:spcPts val="500"/>
              </a:spcBef>
              <a:buFont typeface="Arial" panose="020B0604020202020204" pitchFamily="34" charset="0"/>
              <a:buNone/>
              <a:tabLst/>
              <a:defRPr sz="2800" b="1" kern="1200">
                <a:solidFill>
                  <a:schemeClr val="accent1"/>
                </a:solidFill>
                <a:latin typeface="+mn-lt"/>
                <a:ea typeface="+mn-ea"/>
                <a:cs typeface="+mn-cs"/>
              </a:defRPr>
            </a:lvl3pPr>
            <a:lvl4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solidFill>
                <a:latin typeface="+mn-lt"/>
                <a:ea typeface="+mn-ea"/>
                <a:cs typeface="+mn-cs"/>
              </a:defRPr>
            </a:lvl4pPr>
            <a:lvl5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lumMod val="50000"/>
                    <a:lumOff val="50000"/>
                  </a:schemeClr>
                </a:solidFill>
                <a:latin typeface="+mn-lt"/>
                <a:ea typeface="+mn-ea"/>
                <a:cs typeface="+mn-cs"/>
              </a:defRPr>
            </a:lvl5pPr>
            <a:lvl6pPr marL="2514663"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74"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86"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97"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defTabSz="914400">
              <a:lnSpc>
                <a:spcPct val="100000"/>
              </a:lnSpc>
              <a:spcBef>
                <a:spcPts val="600"/>
              </a:spcBef>
            </a:pPr>
            <a:r>
              <a:rPr lang="en-US" sz="1200" b="1">
                <a:solidFill>
                  <a:schemeClr val="accent2"/>
                </a:solidFill>
              </a:rPr>
              <a:t>BFCHA transaction costs can be significant for some</a:t>
            </a:r>
          </a:p>
          <a:p>
            <a:pPr indent="-171450">
              <a:lnSpc>
                <a:spcPct val="100000"/>
              </a:lnSpc>
              <a:spcBef>
                <a:spcPts val="600"/>
              </a:spcBef>
            </a:pPr>
            <a:r>
              <a:rPr lang="en-US" sz="1000"/>
              <a:t>More than 10 per cent of CHAs surveyed thought the BFCHA documentation, application process and terms were less </a:t>
            </a:r>
            <a:r>
              <a:rPr lang="en-US" sz="1000" err="1"/>
              <a:t>favourable</a:t>
            </a:r>
            <a:r>
              <a:rPr lang="en-US" sz="1000"/>
              <a:t> (to them) than alternative sources of finance. </a:t>
            </a:r>
          </a:p>
          <a:p>
            <a:pPr indent="-171450">
              <a:lnSpc>
                <a:spcPct val="100000"/>
              </a:lnSpc>
              <a:spcBef>
                <a:spcPts val="600"/>
              </a:spcBef>
            </a:pPr>
            <a:r>
              <a:rPr lang="en-AU" sz="1000" i="1"/>
              <a:t>The application and ongoing compliance requirements were deemed too complex</a:t>
            </a:r>
          </a:p>
          <a:p>
            <a:pPr indent="-171450">
              <a:lnSpc>
                <a:spcPct val="100000"/>
              </a:lnSpc>
              <a:spcBef>
                <a:spcPts val="600"/>
              </a:spcBef>
            </a:pPr>
            <a:endParaRPr lang="en-AU" sz="1000" i="1"/>
          </a:p>
          <a:p>
            <a:pPr indent="-171450">
              <a:lnSpc>
                <a:spcPct val="100000"/>
              </a:lnSpc>
              <a:spcBef>
                <a:spcPts val="600"/>
              </a:spcBef>
            </a:pPr>
            <a:endParaRPr lang="en-AU" sz="1000" i="1"/>
          </a:p>
          <a:p>
            <a:pPr indent="-171450">
              <a:lnSpc>
                <a:spcPct val="100000"/>
              </a:lnSpc>
              <a:spcBef>
                <a:spcPts val="600"/>
              </a:spcBef>
            </a:pPr>
            <a:endParaRPr lang="en-AU" sz="1000" i="1"/>
          </a:p>
          <a:p>
            <a:pPr indent="-171450">
              <a:lnSpc>
                <a:spcPct val="100000"/>
              </a:lnSpc>
              <a:spcBef>
                <a:spcPts val="600"/>
              </a:spcBef>
            </a:pPr>
            <a:endParaRPr lang="en-AU" sz="1000" i="1"/>
          </a:p>
          <a:p>
            <a:pPr indent="-171450">
              <a:lnSpc>
                <a:spcPct val="100000"/>
              </a:lnSpc>
              <a:spcBef>
                <a:spcPts val="600"/>
              </a:spcBef>
            </a:pPr>
            <a:endParaRPr lang="en-AU" sz="1000" i="1"/>
          </a:p>
          <a:p>
            <a:pPr indent="-171450">
              <a:lnSpc>
                <a:spcPct val="100000"/>
              </a:lnSpc>
              <a:spcBef>
                <a:spcPts val="600"/>
              </a:spcBef>
            </a:pPr>
            <a:r>
              <a:rPr lang="en-AU" sz="1000" i="1"/>
              <a:t>Some CHAs felt that financial requirements and security arrangements were onerous and constrained what they were able to do too much</a:t>
            </a:r>
          </a:p>
        </p:txBody>
      </p:sp>
      <p:sp>
        <p:nvSpPr>
          <p:cNvPr id="8" name="Text Placeholder 3">
            <a:extLst>
              <a:ext uri="{FF2B5EF4-FFF2-40B4-BE49-F238E27FC236}">
                <a16:creationId xmlns:a16="http://schemas.microsoft.com/office/drawing/2014/main" id="{C77502C8-A576-D49E-16D4-6A02A7573F51}"/>
              </a:ext>
            </a:extLst>
          </p:cNvPr>
          <p:cNvSpPr txBox="1">
            <a:spLocks/>
          </p:cNvSpPr>
          <p:nvPr/>
        </p:nvSpPr>
        <p:spPr>
          <a:xfrm>
            <a:off x="529696" y="986121"/>
            <a:ext cx="8914583" cy="996916"/>
          </a:xfrm>
          <a:prstGeom prst="rect">
            <a:avLst/>
          </a:prstGeom>
        </p:spPr>
        <p:txBody>
          <a:bodyPr>
            <a:noAutofit/>
          </a:bodyPr>
          <a:lstStyle>
            <a:lvl1pPr marL="0" indent="0" algn="l" defTabSz="914423" rtl="0" eaLnBrk="1" latinLnBrk="0" hangingPunct="1">
              <a:lnSpc>
                <a:spcPct val="90000"/>
              </a:lnSpc>
              <a:spcBef>
                <a:spcPts val="1000"/>
              </a:spcBef>
              <a:buFont typeface="Arial" panose="020B0604020202020204" pitchFamily="34" charset="0"/>
              <a:buNone/>
              <a:tabLst/>
              <a:defRPr sz="2400" kern="1200">
                <a:solidFill>
                  <a:schemeClr val="tx1"/>
                </a:solidFill>
                <a:latin typeface="+mn-lt"/>
                <a:ea typeface="+mn-ea"/>
                <a:cs typeface="+mn-cs"/>
              </a:defRPr>
            </a:lvl1pPr>
            <a:lvl2pPr marL="342908" indent="-342908" algn="l" defTabSz="914423" rtl="0" eaLnBrk="1" latinLnBrk="0" hangingPunct="1">
              <a:lnSpc>
                <a:spcPct val="90000"/>
              </a:lnSpc>
              <a:spcBef>
                <a:spcPts val="500"/>
              </a:spcBef>
              <a:buClr>
                <a:schemeClr val="accent1"/>
              </a:buClr>
              <a:buFont typeface="Arial" panose="020B0604020202020204" pitchFamily="34" charset="0"/>
              <a:buChar char="•"/>
              <a:tabLst/>
              <a:defRPr sz="2400" kern="1200">
                <a:solidFill>
                  <a:schemeClr val="tx1"/>
                </a:solidFill>
                <a:latin typeface="+mn-lt"/>
                <a:ea typeface="+mn-ea"/>
                <a:cs typeface="+mn-cs"/>
              </a:defRPr>
            </a:lvl2pPr>
            <a:lvl3pPr marL="0" indent="0" algn="l" defTabSz="914423" rtl="0" eaLnBrk="1" latinLnBrk="0" hangingPunct="1">
              <a:lnSpc>
                <a:spcPct val="90000"/>
              </a:lnSpc>
              <a:spcBef>
                <a:spcPts val="500"/>
              </a:spcBef>
              <a:buFont typeface="Arial" panose="020B0604020202020204" pitchFamily="34" charset="0"/>
              <a:buNone/>
              <a:tabLst/>
              <a:defRPr sz="2800" b="1" kern="1200">
                <a:solidFill>
                  <a:schemeClr val="accent1"/>
                </a:solidFill>
                <a:latin typeface="+mn-lt"/>
                <a:ea typeface="+mn-ea"/>
                <a:cs typeface="+mn-cs"/>
              </a:defRPr>
            </a:lvl3pPr>
            <a:lvl4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solidFill>
                <a:latin typeface="+mn-lt"/>
                <a:ea typeface="+mn-ea"/>
                <a:cs typeface="+mn-cs"/>
              </a:defRPr>
            </a:lvl4pPr>
            <a:lvl5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lumMod val="50000"/>
                    <a:lumOff val="50000"/>
                  </a:schemeClr>
                </a:solidFill>
                <a:latin typeface="+mn-lt"/>
                <a:ea typeface="+mn-ea"/>
                <a:cs typeface="+mn-cs"/>
              </a:defRPr>
            </a:lvl5pPr>
            <a:lvl6pPr marL="2514663"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74"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86"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97"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600"/>
              </a:spcBef>
            </a:pPr>
            <a:r>
              <a:rPr lang="en-AU" sz="1000"/>
              <a:t>The overwhelming majority of CHAs consulted had participated in the program; and the few non-participants consulted were aware of the BFCHA offer. While we have not consulted those unaware of the program (self-evidently), those consulted reflect a strong representation across the CHAs in Victoria. That said, CHAs had good awareness of the program. Information sessions provided by DTF, especially from phase 2, were helpful in familiarising CHAs with the process, objectives and criteria of the program. Most CHAs tended to view the program as part of the broader social housing support offered to the sector and tended not to view the process as separate from SHGF.</a:t>
            </a:r>
          </a:p>
        </p:txBody>
      </p:sp>
      <p:sp>
        <p:nvSpPr>
          <p:cNvPr id="9" name="Rectangle 8">
            <a:extLst>
              <a:ext uri="{FF2B5EF4-FFF2-40B4-BE49-F238E27FC236}">
                <a16:creationId xmlns:a16="http://schemas.microsoft.com/office/drawing/2014/main" id="{C47759C7-0E00-0E9B-80B8-BAC9056A0FB6}"/>
              </a:ext>
            </a:extLst>
          </p:cNvPr>
          <p:cNvSpPr/>
          <p:nvPr/>
        </p:nvSpPr>
        <p:spPr>
          <a:xfrm>
            <a:off x="618119" y="4015703"/>
            <a:ext cx="4129742" cy="132827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0" name="TextBox 9">
            <a:extLst>
              <a:ext uri="{FF2B5EF4-FFF2-40B4-BE49-F238E27FC236}">
                <a16:creationId xmlns:a16="http://schemas.microsoft.com/office/drawing/2014/main" id="{1FDA5431-80AB-E8A7-26A4-18DE153E2014}"/>
              </a:ext>
            </a:extLst>
          </p:cNvPr>
          <p:cNvSpPr txBox="1"/>
          <p:nvPr/>
        </p:nvSpPr>
        <p:spPr>
          <a:xfrm>
            <a:off x="628485" y="4075444"/>
            <a:ext cx="4119376" cy="1246495"/>
          </a:xfrm>
          <a:prstGeom prst="rect">
            <a:avLst/>
          </a:prstGeom>
          <a:noFill/>
        </p:spPr>
        <p:txBody>
          <a:bodyPr wrap="square">
            <a:spAutoFit/>
          </a:bodyPr>
          <a:lstStyle/>
          <a:p>
            <a:pPr>
              <a:spcBef>
                <a:spcPts val="600"/>
              </a:spcBef>
            </a:pPr>
            <a:r>
              <a:rPr lang="en-US" sz="1000">
                <a:solidFill>
                  <a:schemeClr val="accent1"/>
                </a:solidFill>
              </a:rPr>
              <a:t>“We already had an existing arrangement with NHFIC. Time pressures and our stretched internal resources with the Big Housing Build meant applying for finance was not an option.”</a:t>
            </a:r>
          </a:p>
          <a:p>
            <a:pPr>
              <a:spcBef>
                <a:spcPts val="600"/>
              </a:spcBef>
            </a:pPr>
            <a:r>
              <a:rPr lang="en-US" sz="1000">
                <a:solidFill>
                  <a:schemeClr val="accent1"/>
                </a:solidFill>
              </a:rPr>
              <a:t>“After using NHFIC and Bank Australia for the first Rapid Grants Round in 2020 because TCV loans weren’t yet in place, we then didn’t think we were big enough to take two government agencies onto the balance sheet.” </a:t>
            </a:r>
          </a:p>
        </p:txBody>
      </p:sp>
      <p:sp>
        <p:nvSpPr>
          <p:cNvPr id="13" name="Rectangle 12">
            <a:extLst>
              <a:ext uri="{FF2B5EF4-FFF2-40B4-BE49-F238E27FC236}">
                <a16:creationId xmlns:a16="http://schemas.microsoft.com/office/drawing/2014/main" id="{C035B774-802F-E4CD-6DA4-259546E1DFEB}"/>
              </a:ext>
            </a:extLst>
          </p:cNvPr>
          <p:cNvSpPr/>
          <p:nvPr/>
        </p:nvSpPr>
        <p:spPr>
          <a:xfrm>
            <a:off x="618119" y="5602816"/>
            <a:ext cx="4129742" cy="81328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4" name="TextBox 13">
            <a:extLst>
              <a:ext uri="{FF2B5EF4-FFF2-40B4-BE49-F238E27FC236}">
                <a16:creationId xmlns:a16="http://schemas.microsoft.com/office/drawing/2014/main" id="{03D13778-0BF1-E50B-65BC-4E1216A41B74}"/>
              </a:ext>
            </a:extLst>
          </p:cNvPr>
          <p:cNvSpPr txBox="1"/>
          <p:nvPr/>
        </p:nvSpPr>
        <p:spPr>
          <a:xfrm>
            <a:off x="628485" y="5641732"/>
            <a:ext cx="4163731" cy="707886"/>
          </a:xfrm>
          <a:prstGeom prst="rect">
            <a:avLst/>
          </a:prstGeom>
          <a:noFill/>
        </p:spPr>
        <p:txBody>
          <a:bodyPr wrap="square">
            <a:spAutoFit/>
          </a:bodyPr>
          <a:lstStyle/>
          <a:p>
            <a:pPr>
              <a:spcBef>
                <a:spcPts val="600"/>
              </a:spcBef>
            </a:pPr>
            <a:r>
              <a:rPr lang="en-US" sz="1000">
                <a:solidFill>
                  <a:schemeClr val="accent1"/>
                </a:solidFill>
              </a:rPr>
              <a:t>“We are concerned at the closeness of the regulator (Housing Registrar), funder (Homes Vic), financier (DTF)—the disclosure requirements and the level of control they can/could exert including being tangled with consents with acquiring and disposing of property.” </a:t>
            </a:r>
          </a:p>
        </p:txBody>
      </p:sp>
      <p:sp>
        <p:nvSpPr>
          <p:cNvPr id="15" name="Rectangle 14">
            <a:extLst>
              <a:ext uri="{FF2B5EF4-FFF2-40B4-BE49-F238E27FC236}">
                <a16:creationId xmlns:a16="http://schemas.microsoft.com/office/drawing/2014/main" id="{18213F69-01C1-E36B-530B-84862A74D031}"/>
              </a:ext>
            </a:extLst>
          </p:cNvPr>
          <p:cNvSpPr/>
          <p:nvPr/>
        </p:nvSpPr>
        <p:spPr>
          <a:xfrm>
            <a:off x="5270182" y="3294468"/>
            <a:ext cx="4129742" cy="99691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6" name="TextBox 15">
            <a:extLst>
              <a:ext uri="{FF2B5EF4-FFF2-40B4-BE49-F238E27FC236}">
                <a16:creationId xmlns:a16="http://schemas.microsoft.com/office/drawing/2014/main" id="{89434594-E4E9-0788-4001-8BAC0B910CE6}"/>
              </a:ext>
            </a:extLst>
          </p:cNvPr>
          <p:cNvSpPr txBox="1"/>
          <p:nvPr/>
        </p:nvSpPr>
        <p:spPr>
          <a:xfrm>
            <a:off x="5280548" y="3366435"/>
            <a:ext cx="4163731" cy="861774"/>
          </a:xfrm>
          <a:prstGeom prst="rect">
            <a:avLst/>
          </a:prstGeom>
          <a:noFill/>
        </p:spPr>
        <p:txBody>
          <a:bodyPr wrap="square">
            <a:spAutoFit/>
          </a:bodyPr>
          <a:lstStyle/>
          <a:p>
            <a:pPr>
              <a:spcBef>
                <a:spcPts val="600"/>
              </a:spcBef>
            </a:pPr>
            <a:r>
              <a:rPr lang="en-US" sz="1000">
                <a:solidFill>
                  <a:schemeClr val="accent1"/>
                </a:solidFill>
              </a:rPr>
              <a:t>“We have struggled with documentation over the past few years before drawdowns can happen – largely due to the interaction between DTF and legal advisers—lawyers really complicate the matter. Security, facility agreements, tripartite agreements on top of mortgages is quite intense—it feels it is overly complex for the sector.” </a:t>
            </a:r>
          </a:p>
        </p:txBody>
      </p:sp>
      <p:sp>
        <p:nvSpPr>
          <p:cNvPr id="17" name="Rectangle 16">
            <a:extLst>
              <a:ext uri="{FF2B5EF4-FFF2-40B4-BE49-F238E27FC236}">
                <a16:creationId xmlns:a16="http://schemas.microsoft.com/office/drawing/2014/main" id="{9B5C8D50-BB32-8DF9-5567-29F4CC2E8B79}"/>
              </a:ext>
            </a:extLst>
          </p:cNvPr>
          <p:cNvSpPr/>
          <p:nvPr/>
        </p:nvSpPr>
        <p:spPr>
          <a:xfrm>
            <a:off x="5270182" y="4805517"/>
            <a:ext cx="4129742" cy="54994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8" name="TextBox 17">
            <a:extLst>
              <a:ext uri="{FF2B5EF4-FFF2-40B4-BE49-F238E27FC236}">
                <a16:creationId xmlns:a16="http://schemas.microsoft.com/office/drawing/2014/main" id="{0854B9E1-0A93-7C52-5EF0-64329D6A041F}"/>
              </a:ext>
            </a:extLst>
          </p:cNvPr>
          <p:cNvSpPr txBox="1"/>
          <p:nvPr/>
        </p:nvSpPr>
        <p:spPr>
          <a:xfrm>
            <a:off x="5280548" y="4877484"/>
            <a:ext cx="4163731" cy="400110"/>
          </a:xfrm>
          <a:prstGeom prst="rect">
            <a:avLst/>
          </a:prstGeom>
          <a:noFill/>
        </p:spPr>
        <p:txBody>
          <a:bodyPr wrap="square">
            <a:spAutoFit/>
          </a:bodyPr>
          <a:lstStyle/>
          <a:p>
            <a:pPr>
              <a:spcBef>
                <a:spcPts val="600"/>
              </a:spcBef>
            </a:pPr>
            <a:r>
              <a:rPr lang="en-US" sz="1000">
                <a:solidFill>
                  <a:schemeClr val="accent1"/>
                </a:solidFill>
              </a:rPr>
              <a:t>“We didn’t like that we were blindsided by the need for $30M of mortgage.” </a:t>
            </a:r>
          </a:p>
        </p:txBody>
      </p:sp>
    </p:spTree>
    <p:extLst>
      <p:ext uri="{BB962C8B-B14F-4D97-AF65-F5344CB8AC3E}">
        <p14:creationId xmlns:p14="http://schemas.microsoft.com/office/powerpoint/2010/main" val="345924516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B9E79C4C-8AA5-4321-AFEC-170EF7B9D0ED}"/>
              </a:ext>
            </a:extLst>
          </p:cNvPr>
          <p:cNvSpPr>
            <a:spLocks noGrp="1"/>
          </p:cNvSpPr>
          <p:nvPr>
            <p:ph type="ftr" sz="quarter" idx="10"/>
          </p:nvPr>
        </p:nvSpPr>
        <p:spPr/>
        <p:txBody>
          <a:bodyPr/>
          <a:lstStyle/>
          <a:p>
            <a:r>
              <a:rPr lang="en-NZ"/>
              <a:t>www.think</a:t>
            </a:r>
            <a:r>
              <a:rPr lang="en-NZ">
                <a:solidFill>
                  <a:schemeClr val="accent1"/>
                </a:solidFill>
              </a:rPr>
              <a:t>Sapere</a:t>
            </a:r>
            <a:r>
              <a:rPr lang="en-NZ"/>
              <a:t>.com</a:t>
            </a:r>
          </a:p>
        </p:txBody>
      </p:sp>
      <p:sp>
        <p:nvSpPr>
          <p:cNvPr id="5" name="Slide Number Placeholder 4">
            <a:extLst>
              <a:ext uri="{FF2B5EF4-FFF2-40B4-BE49-F238E27FC236}">
                <a16:creationId xmlns:a16="http://schemas.microsoft.com/office/drawing/2014/main" id="{241B7D97-9A84-AA1C-D2B6-B0C19A6789BB}"/>
              </a:ext>
            </a:extLst>
          </p:cNvPr>
          <p:cNvSpPr>
            <a:spLocks noGrp="1"/>
          </p:cNvSpPr>
          <p:nvPr>
            <p:ph type="sldNum" sz="quarter" idx="11"/>
          </p:nvPr>
        </p:nvSpPr>
        <p:spPr/>
        <p:txBody>
          <a:bodyPr/>
          <a:lstStyle/>
          <a:p>
            <a:fld id="{326829A1-67CC-4B5E-AF1E-9267DC8755FD}" type="slidenum">
              <a:rPr lang="en-NZ" smtClean="0"/>
              <a:pPr/>
              <a:t>42</a:t>
            </a:fld>
            <a:endParaRPr lang="en-NZ"/>
          </a:p>
        </p:txBody>
      </p:sp>
      <p:sp>
        <p:nvSpPr>
          <p:cNvPr id="3" name="Title 1">
            <a:extLst>
              <a:ext uri="{FF2B5EF4-FFF2-40B4-BE49-F238E27FC236}">
                <a16:creationId xmlns:a16="http://schemas.microsoft.com/office/drawing/2014/main" id="{0BE5DD81-A2C5-7C4F-5CEB-8566957DEA3C}"/>
              </a:ext>
            </a:extLst>
          </p:cNvPr>
          <p:cNvSpPr txBox="1">
            <a:spLocks/>
          </p:cNvSpPr>
          <p:nvPr/>
        </p:nvSpPr>
        <p:spPr>
          <a:xfrm>
            <a:off x="528883" y="365127"/>
            <a:ext cx="8915399" cy="567744"/>
          </a:xfrm>
          <a:prstGeom prst="rect">
            <a:avLst/>
          </a:prstGeom>
        </p:spPr>
        <p:txBody>
          <a:bodyPr anchor="t">
            <a:noAutofit/>
          </a:bodyPr>
          <a:lstStyle>
            <a:lvl1pPr algn="l" defTabSz="914423" rtl="0" eaLnBrk="1" latinLnBrk="0" hangingPunct="1">
              <a:lnSpc>
                <a:spcPct val="90000"/>
              </a:lnSpc>
              <a:spcBef>
                <a:spcPct val="0"/>
              </a:spcBef>
              <a:buNone/>
              <a:defRPr sz="4000" b="1" kern="1200">
                <a:solidFill>
                  <a:schemeClr val="accent1"/>
                </a:solidFill>
                <a:latin typeface="+mj-lt"/>
                <a:ea typeface="+mj-ea"/>
                <a:cs typeface="+mj-cs"/>
              </a:defRPr>
            </a:lvl1pPr>
          </a:lstStyle>
          <a:p>
            <a:r>
              <a:rPr lang="en-AU" sz="2000">
                <a:solidFill>
                  <a:schemeClr val="accent1"/>
                </a:solidFill>
              </a:rPr>
              <a:t>4.7 Improvements underway and possible</a:t>
            </a:r>
            <a:endParaRPr lang="en-US" sz="2000">
              <a:solidFill>
                <a:schemeClr val="accent1"/>
              </a:solidFill>
            </a:endParaRPr>
          </a:p>
        </p:txBody>
      </p:sp>
      <p:sp>
        <p:nvSpPr>
          <p:cNvPr id="11" name="Text Placeholder 3">
            <a:extLst>
              <a:ext uri="{FF2B5EF4-FFF2-40B4-BE49-F238E27FC236}">
                <a16:creationId xmlns:a16="http://schemas.microsoft.com/office/drawing/2014/main" id="{00010491-96DD-6F1A-827F-48CC9FA87BAC}"/>
              </a:ext>
            </a:extLst>
          </p:cNvPr>
          <p:cNvSpPr txBox="1">
            <a:spLocks/>
          </p:cNvSpPr>
          <p:nvPr/>
        </p:nvSpPr>
        <p:spPr>
          <a:xfrm>
            <a:off x="529696" y="932871"/>
            <a:ext cx="4247011" cy="5423485"/>
          </a:xfrm>
          <a:prstGeom prst="rect">
            <a:avLst/>
          </a:prstGeom>
        </p:spPr>
        <p:txBody>
          <a:bodyPr>
            <a:noAutofit/>
          </a:bodyPr>
          <a:lstStyle>
            <a:lvl1pPr marL="0" indent="0" algn="l" defTabSz="914423" rtl="0" eaLnBrk="1" latinLnBrk="0" hangingPunct="1">
              <a:lnSpc>
                <a:spcPct val="90000"/>
              </a:lnSpc>
              <a:spcBef>
                <a:spcPts val="1000"/>
              </a:spcBef>
              <a:buFont typeface="Arial" panose="020B0604020202020204" pitchFamily="34" charset="0"/>
              <a:buNone/>
              <a:tabLst/>
              <a:defRPr sz="2400" kern="1200">
                <a:solidFill>
                  <a:schemeClr val="tx1"/>
                </a:solidFill>
                <a:latin typeface="+mn-lt"/>
                <a:ea typeface="+mn-ea"/>
                <a:cs typeface="+mn-cs"/>
              </a:defRPr>
            </a:lvl1pPr>
            <a:lvl2pPr marL="342908" indent="-342908" algn="l" defTabSz="914423" rtl="0" eaLnBrk="1" latinLnBrk="0" hangingPunct="1">
              <a:lnSpc>
                <a:spcPct val="90000"/>
              </a:lnSpc>
              <a:spcBef>
                <a:spcPts val="500"/>
              </a:spcBef>
              <a:buClr>
                <a:schemeClr val="accent1"/>
              </a:buClr>
              <a:buFont typeface="Arial" panose="020B0604020202020204" pitchFamily="34" charset="0"/>
              <a:buChar char="•"/>
              <a:tabLst/>
              <a:defRPr sz="2400" kern="1200">
                <a:solidFill>
                  <a:schemeClr val="tx1"/>
                </a:solidFill>
                <a:latin typeface="+mn-lt"/>
                <a:ea typeface="+mn-ea"/>
                <a:cs typeface="+mn-cs"/>
              </a:defRPr>
            </a:lvl2pPr>
            <a:lvl3pPr marL="0" indent="0" algn="l" defTabSz="914423" rtl="0" eaLnBrk="1" latinLnBrk="0" hangingPunct="1">
              <a:lnSpc>
                <a:spcPct val="90000"/>
              </a:lnSpc>
              <a:spcBef>
                <a:spcPts val="500"/>
              </a:spcBef>
              <a:buFont typeface="Arial" panose="020B0604020202020204" pitchFamily="34" charset="0"/>
              <a:buNone/>
              <a:tabLst/>
              <a:defRPr sz="2800" b="1" kern="1200">
                <a:solidFill>
                  <a:schemeClr val="accent1"/>
                </a:solidFill>
                <a:latin typeface="+mn-lt"/>
                <a:ea typeface="+mn-ea"/>
                <a:cs typeface="+mn-cs"/>
              </a:defRPr>
            </a:lvl3pPr>
            <a:lvl4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solidFill>
                <a:latin typeface="+mn-lt"/>
                <a:ea typeface="+mn-ea"/>
                <a:cs typeface="+mn-cs"/>
              </a:defRPr>
            </a:lvl4pPr>
            <a:lvl5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lumMod val="50000"/>
                    <a:lumOff val="50000"/>
                  </a:schemeClr>
                </a:solidFill>
                <a:latin typeface="+mn-lt"/>
                <a:ea typeface="+mn-ea"/>
                <a:cs typeface="+mn-cs"/>
              </a:defRPr>
            </a:lvl5pPr>
            <a:lvl6pPr marL="2514663"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74"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86"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97"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600"/>
              </a:spcBef>
            </a:pPr>
            <a:r>
              <a:rPr lang="en-AU" sz="1100" b="1"/>
              <a:t>Potential refinements to project documentation are being considered </a:t>
            </a:r>
          </a:p>
          <a:p>
            <a:pPr>
              <a:lnSpc>
                <a:spcPct val="100000"/>
              </a:lnSpc>
              <a:spcBef>
                <a:spcPts val="600"/>
              </a:spcBef>
            </a:pPr>
            <a:r>
              <a:rPr lang="en-AU" sz="1000"/>
              <a:t>As mentioned in section 4.3, DTF is working to refine and improve delivery of the BFCHA initiative in response to feedback from CHAs:</a:t>
            </a:r>
          </a:p>
          <a:p>
            <a:pPr marL="288000" lvl="1" indent="-171450">
              <a:lnSpc>
                <a:spcPct val="100000"/>
              </a:lnSpc>
              <a:spcBef>
                <a:spcPts val="600"/>
              </a:spcBef>
            </a:pPr>
            <a:r>
              <a:rPr lang="en-US" sz="1000"/>
              <a:t>Development of a head deed with project specific-facility agreements to reduce transaction costs for CHAs that have multiple projects financed</a:t>
            </a:r>
          </a:p>
          <a:p>
            <a:pPr marL="288000" lvl="1" indent="-171450">
              <a:lnSpc>
                <a:spcPct val="100000"/>
              </a:lnSpc>
              <a:spcBef>
                <a:spcPts val="600"/>
              </a:spcBef>
            </a:pPr>
            <a:r>
              <a:rPr lang="en-US" sz="1000"/>
              <a:t>Considering the development of a template financial model to assist DTF to receive consistent financial outputs to enable credit assessment, while being able to observe the ability of CHAs to competently model project financials. Existing tools such as from NHFIC and AHURI’s Affordable Housing Assessment Tool (AHAT)</a:t>
            </a:r>
            <a:r>
              <a:rPr lang="en-US" sz="1000" baseline="30000"/>
              <a:t>7</a:t>
            </a:r>
            <a:r>
              <a:rPr lang="en-US" sz="1000"/>
              <a:t> could be an option.</a:t>
            </a:r>
          </a:p>
        </p:txBody>
      </p:sp>
      <p:sp>
        <p:nvSpPr>
          <p:cNvPr id="12" name="Text Placeholder 4">
            <a:extLst>
              <a:ext uri="{FF2B5EF4-FFF2-40B4-BE49-F238E27FC236}">
                <a16:creationId xmlns:a16="http://schemas.microsoft.com/office/drawing/2014/main" id="{C346EC70-3298-7655-C803-5F5F6A2F918A}"/>
              </a:ext>
            </a:extLst>
          </p:cNvPr>
          <p:cNvSpPr txBox="1">
            <a:spLocks/>
          </p:cNvSpPr>
          <p:nvPr/>
        </p:nvSpPr>
        <p:spPr>
          <a:xfrm>
            <a:off x="5197268" y="932873"/>
            <a:ext cx="4247011" cy="1479614"/>
          </a:xfrm>
          <a:prstGeom prst="rect">
            <a:avLst/>
          </a:prstGeom>
        </p:spPr>
        <p:txBody>
          <a:bodyPr vert="horz" lIns="91440" tIns="45720" rIns="91440" bIns="45720" rtlCol="0">
            <a:noAutofit/>
          </a:bodyPr>
          <a:lstStyle>
            <a:lvl1pPr marL="0" indent="0" algn="l" defTabSz="914423" rtl="0" eaLnBrk="1" latinLnBrk="0" hangingPunct="1">
              <a:lnSpc>
                <a:spcPct val="90000"/>
              </a:lnSpc>
              <a:spcBef>
                <a:spcPts val="1000"/>
              </a:spcBef>
              <a:buFont typeface="Arial" panose="020B0604020202020204" pitchFamily="34" charset="0"/>
              <a:buNone/>
              <a:tabLst/>
              <a:defRPr sz="2400" kern="1200">
                <a:solidFill>
                  <a:schemeClr val="tx1"/>
                </a:solidFill>
                <a:latin typeface="+mn-lt"/>
                <a:ea typeface="+mn-ea"/>
                <a:cs typeface="+mn-cs"/>
              </a:defRPr>
            </a:lvl1pPr>
            <a:lvl2pPr marL="342908" indent="-342908" algn="l" defTabSz="914423" rtl="0" eaLnBrk="1" latinLnBrk="0" hangingPunct="1">
              <a:lnSpc>
                <a:spcPct val="90000"/>
              </a:lnSpc>
              <a:spcBef>
                <a:spcPts val="500"/>
              </a:spcBef>
              <a:buClr>
                <a:schemeClr val="accent1"/>
              </a:buClr>
              <a:buFont typeface="Arial" panose="020B0604020202020204" pitchFamily="34" charset="0"/>
              <a:buChar char="•"/>
              <a:tabLst/>
              <a:defRPr sz="2400" kern="1200">
                <a:solidFill>
                  <a:schemeClr val="tx1"/>
                </a:solidFill>
                <a:latin typeface="+mn-lt"/>
                <a:ea typeface="+mn-ea"/>
                <a:cs typeface="+mn-cs"/>
              </a:defRPr>
            </a:lvl2pPr>
            <a:lvl3pPr marL="0" indent="0" algn="l" defTabSz="914423" rtl="0" eaLnBrk="1" latinLnBrk="0" hangingPunct="1">
              <a:lnSpc>
                <a:spcPct val="90000"/>
              </a:lnSpc>
              <a:spcBef>
                <a:spcPts val="500"/>
              </a:spcBef>
              <a:buFont typeface="Arial" panose="020B0604020202020204" pitchFamily="34" charset="0"/>
              <a:buNone/>
              <a:tabLst/>
              <a:defRPr sz="2800" b="1" kern="1200">
                <a:solidFill>
                  <a:schemeClr val="accent1"/>
                </a:solidFill>
                <a:latin typeface="+mn-lt"/>
                <a:ea typeface="+mn-ea"/>
                <a:cs typeface="+mn-cs"/>
              </a:defRPr>
            </a:lvl3pPr>
            <a:lvl4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solidFill>
                <a:latin typeface="+mn-lt"/>
                <a:ea typeface="+mn-ea"/>
                <a:cs typeface="+mn-cs"/>
              </a:defRPr>
            </a:lvl4pPr>
            <a:lvl5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lumMod val="50000"/>
                    <a:lumOff val="50000"/>
                  </a:schemeClr>
                </a:solidFill>
                <a:latin typeface="+mn-lt"/>
                <a:ea typeface="+mn-ea"/>
                <a:cs typeface="+mn-cs"/>
              </a:defRPr>
            </a:lvl5pPr>
            <a:lvl6pPr marL="2514663"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74"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86"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97"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600"/>
              </a:spcBef>
            </a:pPr>
            <a:r>
              <a:rPr lang="en-AU" sz="1100" b="1"/>
              <a:t>A few more opportunities for streamlined reporting for complementary funding and financing programs exist </a:t>
            </a:r>
          </a:p>
          <a:p>
            <a:pPr>
              <a:lnSpc>
                <a:spcPct val="100000"/>
              </a:lnSpc>
              <a:spcBef>
                <a:spcPts val="600"/>
              </a:spcBef>
            </a:pPr>
            <a:r>
              <a:rPr lang="en-US" sz="1000"/>
              <a:t>Other opportunities could also exist to further reduce transaction costs and warrant further investigation:</a:t>
            </a:r>
          </a:p>
          <a:p>
            <a:pPr marL="288000" lvl="1" indent="-171450">
              <a:lnSpc>
                <a:spcPct val="100000"/>
              </a:lnSpc>
              <a:spcBef>
                <a:spcPts val="600"/>
              </a:spcBef>
            </a:pPr>
            <a:r>
              <a:rPr lang="en-US" sz="1000"/>
              <a:t>DTF/TCV being less open to variation in facility agreement/head deed key terms to increase timeliness of closure for successful applicants</a:t>
            </a:r>
          </a:p>
          <a:p>
            <a:pPr marL="288000" lvl="1" indent="-171450">
              <a:lnSpc>
                <a:spcPct val="100000"/>
              </a:lnSpc>
              <a:spcBef>
                <a:spcPts val="600"/>
              </a:spcBef>
            </a:pPr>
            <a:r>
              <a:rPr lang="en-US" sz="1000"/>
              <a:t>Streamlining security and covenant requirements between Homes Victoria, DTF and TCV to reduce the burden on CHAs within an appropriate government risk management.</a:t>
            </a:r>
          </a:p>
          <a:p>
            <a:pPr marL="288000" lvl="1" indent="-171450">
              <a:lnSpc>
                <a:spcPct val="100000"/>
              </a:lnSpc>
              <a:spcBef>
                <a:spcPts val="600"/>
              </a:spcBef>
            </a:pPr>
            <a:r>
              <a:rPr lang="en-US" sz="1000"/>
              <a:t>Further </a:t>
            </a:r>
            <a:r>
              <a:rPr lang="en-US" sz="1000" err="1"/>
              <a:t>rationalisation</a:t>
            </a:r>
            <a:r>
              <a:rPr lang="en-US" sz="1000"/>
              <a:t> of ongoing reporting requirements (of asset and maintenance reports for example), including their frequency, between DTF/TCV, Homes Victoria and the Registrar.</a:t>
            </a:r>
          </a:p>
          <a:p>
            <a:pPr>
              <a:lnSpc>
                <a:spcPct val="100000"/>
              </a:lnSpc>
              <a:spcBef>
                <a:spcPts val="600"/>
              </a:spcBef>
            </a:pPr>
            <a:r>
              <a:rPr lang="en-AU" sz="1000"/>
              <a:t>Most CHAs stated that they did not treat project funding and financing as separate variables in determining the scope of their projects, and that any cost savings from BFCHA might have more significant implications for future projects. </a:t>
            </a:r>
          </a:p>
          <a:p>
            <a:pPr>
              <a:lnSpc>
                <a:spcPct val="100000"/>
              </a:lnSpc>
              <a:spcBef>
                <a:spcPts val="600"/>
              </a:spcBef>
            </a:pPr>
            <a:r>
              <a:rPr lang="en-AU" sz="1000"/>
              <a:t>There was also a view that despite the complementarity between BFCHA and SHGF phase design, the two programs’ administration did not always synchronise efficiently, leading to doubling up of information requests (often the same information, but presented in different formats) and issues where delays in one program led to delays in the other (particularly in time taken to finalise facility agreements). While 67 per cent of CHAs surveyed thought the BFCHA was well co-ordinated with grant programs, unusually one of the nine CHAs who responded to this question ‘strongly disagreed’ with this suggestion, perhaps reflecting that particular experience. CHAs nevertheless recognise the efforts made to coordinate the two programs (and we note DTF has worked with Homes Victoria to achieve this behind the scenes). </a:t>
            </a:r>
          </a:p>
        </p:txBody>
      </p:sp>
      <p:sp>
        <p:nvSpPr>
          <p:cNvPr id="8" name="TextBox 7">
            <a:extLst>
              <a:ext uri="{FF2B5EF4-FFF2-40B4-BE49-F238E27FC236}">
                <a16:creationId xmlns:a16="http://schemas.microsoft.com/office/drawing/2014/main" id="{234782A2-2368-A3BD-9867-B99F66F44907}"/>
              </a:ext>
            </a:extLst>
          </p:cNvPr>
          <p:cNvSpPr txBox="1"/>
          <p:nvPr/>
        </p:nvSpPr>
        <p:spPr>
          <a:xfrm>
            <a:off x="584199" y="5986806"/>
            <a:ext cx="4247011" cy="461665"/>
          </a:xfrm>
          <a:prstGeom prst="rect">
            <a:avLst/>
          </a:prstGeom>
          <a:noFill/>
        </p:spPr>
        <p:txBody>
          <a:bodyPr wrap="square" rtlCol="0">
            <a:spAutoFit/>
          </a:bodyPr>
          <a:lstStyle/>
          <a:p>
            <a:r>
              <a:rPr lang="en-AU" sz="800" baseline="30000"/>
              <a:t>7</a:t>
            </a:r>
            <a:r>
              <a:rPr lang="en-AU" sz="800"/>
              <a:t> Randolph, B., Troy, L., Milligan, V. and van den </a:t>
            </a:r>
            <a:r>
              <a:rPr lang="en-AU" sz="800" err="1"/>
              <a:t>Nouwelant</a:t>
            </a:r>
            <a:r>
              <a:rPr lang="en-AU" sz="800"/>
              <a:t>, R. (2018), </a:t>
            </a:r>
            <a:r>
              <a:rPr lang="en-AU" sz="800" i="1"/>
              <a:t>Paying for affordable housing in different market contexts</a:t>
            </a:r>
            <a:r>
              <a:rPr lang="en-AU" sz="800"/>
              <a:t>, AHURI Final Report No. 293, Australian Housing and Urban Research Institute, Melbourne.</a:t>
            </a:r>
          </a:p>
        </p:txBody>
      </p:sp>
      <p:sp>
        <p:nvSpPr>
          <p:cNvPr id="9" name="Rectangle 8">
            <a:extLst>
              <a:ext uri="{FF2B5EF4-FFF2-40B4-BE49-F238E27FC236}">
                <a16:creationId xmlns:a16="http://schemas.microsoft.com/office/drawing/2014/main" id="{C1C4DE26-5BBB-ACCD-B1F3-5D4D720DBCA2}"/>
              </a:ext>
            </a:extLst>
          </p:cNvPr>
          <p:cNvSpPr/>
          <p:nvPr/>
        </p:nvSpPr>
        <p:spPr>
          <a:xfrm>
            <a:off x="528881" y="3429000"/>
            <a:ext cx="4129742" cy="173850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0" name="TextBox 9">
            <a:extLst>
              <a:ext uri="{FF2B5EF4-FFF2-40B4-BE49-F238E27FC236}">
                <a16:creationId xmlns:a16="http://schemas.microsoft.com/office/drawing/2014/main" id="{15B7C9B8-ED3D-1B23-F764-C4FCBD5C5FC8}"/>
              </a:ext>
            </a:extLst>
          </p:cNvPr>
          <p:cNvSpPr txBox="1"/>
          <p:nvPr/>
        </p:nvSpPr>
        <p:spPr>
          <a:xfrm>
            <a:off x="626951" y="3521115"/>
            <a:ext cx="3933601" cy="1554272"/>
          </a:xfrm>
          <a:prstGeom prst="rect">
            <a:avLst/>
          </a:prstGeom>
          <a:noFill/>
        </p:spPr>
        <p:txBody>
          <a:bodyPr wrap="square">
            <a:spAutoFit/>
          </a:bodyPr>
          <a:lstStyle/>
          <a:p>
            <a:pPr>
              <a:spcBef>
                <a:spcPts val="600"/>
              </a:spcBef>
            </a:pPr>
            <a:r>
              <a:rPr lang="en-US" sz="1000">
                <a:solidFill>
                  <a:schemeClr val="accent1"/>
                </a:solidFill>
              </a:rPr>
              <a:t>“There’s lots of administration burden dealing with the financial agreements – significant number of deeds, agreements that takes time and money to deliver and get agreement. Delays are generally between approval and access to funds—but this has been 15-18 months due to issues on both sides over the draft agreements.” - Sector stakeholder</a:t>
            </a:r>
          </a:p>
          <a:p>
            <a:pPr>
              <a:spcBef>
                <a:spcPts val="600"/>
              </a:spcBef>
            </a:pPr>
            <a:r>
              <a:rPr lang="en-US" sz="1000">
                <a:solidFill>
                  <a:schemeClr val="accent1"/>
                </a:solidFill>
              </a:rPr>
              <a:t>“DTF could develop a consistent and easy-to-use financial model for all CHAs to use – not sure how smaller CHAs would handle the modelling.” - Sector stakeholder</a:t>
            </a:r>
          </a:p>
        </p:txBody>
      </p:sp>
    </p:spTree>
    <p:extLst>
      <p:ext uri="{BB962C8B-B14F-4D97-AF65-F5344CB8AC3E}">
        <p14:creationId xmlns:p14="http://schemas.microsoft.com/office/powerpoint/2010/main" val="220948065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B9E79C4C-8AA5-4321-AFEC-170EF7B9D0ED}"/>
              </a:ext>
            </a:extLst>
          </p:cNvPr>
          <p:cNvSpPr>
            <a:spLocks noGrp="1"/>
          </p:cNvSpPr>
          <p:nvPr>
            <p:ph type="ftr" sz="quarter" idx="10"/>
          </p:nvPr>
        </p:nvSpPr>
        <p:spPr/>
        <p:txBody>
          <a:bodyPr/>
          <a:lstStyle/>
          <a:p>
            <a:r>
              <a:rPr lang="en-NZ"/>
              <a:t>www.think</a:t>
            </a:r>
            <a:r>
              <a:rPr lang="en-NZ">
                <a:solidFill>
                  <a:schemeClr val="accent1"/>
                </a:solidFill>
              </a:rPr>
              <a:t>Sapere</a:t>
            </a:r>
            <a:r>
              <a:rPr lang="en-NZ"/>
              <a:t>.com</a:t>
            </a:r>
          </a:p>
        </p:txBody>
      </p:sp>
      <p:sp>
        <p:nvSpPr>
          <p:cNvPr id="5" name="Slide Number Placeholder 4">
            <a:extLst>
              <a:ext uri="{FF2B5EF4-FFF2-40B4-BE49-F238E27FC236}">
                <a16:creationId xmlns:a16="http://schemas.microsoft.com/office/drawing/2014/main" id="{241B7D97-9A84-AA1C-D2B6-B0C19A6789BB}"/>
              </a:ext>
            </a:extLst>
          </p:cNvPr>
          <p:cNvSpPr>
            <a:spLocks noGrp="1"/>
          </p:cNvSpPr>
          <p:nvPr>
            <p:ph type="sldNum" sz="quarter" idx="11"/>
          </p:nvPr>
        </p:nvSpPr>
        <p:spPr/>
        <p:txBody>
          <a:bodyPr/>
          <a:lstStyle/>
          <a:p>
            <a:fld id="{326829A1-67CC-4B5E-AF1E-9267DC8755FD}" type="slidenum">
              <a:rPr lang="en-NZ" smtClean="0"/>
              <a:pPr/>
              <a:t>43</a:t>
            </a:fld>
            <a:endParaRPr lang="en-NZ"/>
          </a:p>
        </p:txBody>
      </p:sp>
      <p:sp>
        <p:nvSpPr>
          <p:cNvPr id="3" name="Title 1">
            <a:extLst>
              <a:ext uri="{FF2B5EF4-FFF2-40B4-BE49-F238E27FC236}">
                <a16:creationId xmlns:a16="http://schemas.microsoft.com/office/drawing/2014/main" id="{0BE5DD81-A2C5-7C4F-5CEB-8566957DEA3C}"/>
              </a:ext>
            </a:extLst>
          </p:cNvPr>
          <p:cNvSpPr txBox="1">
            <a:spLocks/>
          </p:cNvSpPr>
          <p:nvPr/>
        </p:nvSpPr>
        <p:spPr>
          <a:xfrm>
            <a:off x="528883" y="365127"/>
            <a:ext cx="8915399" cy="567744"/>
          </a:xfrm>
          <a:prstGeom prst="rect">
            <a:avLst/>
          </a:prstGeom>
        </p:spPr>
        <p:txBody>
          <a:bodyPr anchor="t">
            <a:noAutofit/>
          </a:bodyPr>
          <a:lstStyle>
            <a:lvl1pPr algn="l" defTabSz="914423" rtl="0" eaLnBrk="1" latinLnBrk="0" hangingPunct="1">
              <a:lnSpc>
                <a:spcPct val="90000"/>
              </a:lnSpc>
              <a:spcBef>
                <a:spcPct val="0"/>
              </a:spcBef>
              <a:buNone/>
              <a:defRPr sz="4000" b="1" kern="1200">
                <a:solidFill>
                  <a:schemeClr val="accent1"/>
                </a:solidFill>
                <a:latin typeface="+mj-lt"/>
                <a:ea typeface="+mj-ea"/>
                <a:cs typeface="+mj-cs"/>
              </a:defRPr>
            </a:lvl1pPr>
          </a:lstStyle>
          <a:p>
            <a:r>
              <a:rPr lang="en-AU" sz="2000">
                <a:solidFill>
                  <a:schemeClr val="accent1"/>
                </a:solidFill>
              </a:rPr>
              <a:t>4.8 Learnings for delivery</a:t>
            </a:r>
            <a:endParaRPr lang="en-US" sz="2000">
              <a:solidFill>
                <a:schemeClr val="accent1"/>
              </a:solidFill>
            </a:endParaRPr>
          </a:p>
        </p:txBody>
      </p:sp>
      <p:sp>
        <p:nvSpPr>
          <p:cNvPr id="11" name="Text Placeholder 3">
            <a:extLst>
              <a:ext uri="{FF2B5EF4-FFF2-40B4-BE49-F238E27FC236}">
                <a16:creationId xmlns:a16="http://schemas.microsoft.com/office/drawing/2014/main" id="{00010491-96DD-6F1A-827F-48CC9FA87BAC}"/>
              </a:ext>
            </a:extLst>
          </p:cNvPr>
          <p:cNvSpPr txBox="1">
            <a:spLocks/>
          </p:cNvSpPr>
          <p:nvPr/>
        </p:nvSpPr>
        <p:spPr>
          <a:xfrm>
            <a:off x="529696" y="932871"/>
            <a:ext cx="4247011" cy="5423485"/>
          </a:xfrm>
          <a:prstGeom prst="rect">
            <a:avLst/>
          </a:prstGeom>
        </p:spPr>
        <p:txBody>
          <a:bodyPr>
            <a:noAutofit/>
          </a:bodyPr>
          <a:lstStyle>
            <a:lvl1pPr marL="0" indent="0" algn="l" defTabSz="914423" rtl="0" eaLnBrk="1" latinLnBrk="0" hangingPunct="1">
              <a:lnSpc>
                <a:spcPct val="90000"/>
              </a:lnSpc>
              <a:spcBef>
                <a:spcPts val="1000"/>
              </a:spcBef>
              <a:buFont typeface="Arial" panose="020B0604020202020204" pitchFamily="34" charset="0"/>
              <a:buNone/>
              <a:tabLst/>
              <a:defRPr sz="2400" kern="1200">
                <a:solidFill>
                  <a:schemeClr val="tx1"/>
                </a:solidFill>
                <a:latin typeface="+mn-lt"/>
                <a:ea typeface="+mn-ea"/>
                <a:cs typeface="+mn-cs"/>
              </a:defRPr>
            </a:lvl1pPr>
            <a:lvl2pPr marL="342908" indent="-342908" algn="l" defTabSz="914423" rtl="0" eaLnBrk="1" latinLnBrk="0" hangingPunct="1">
              <a:lnSpc>
                <a:spcPct val="90000"/>
              </a:lnSpc>
              <a:spcBef>
                <a:spcPts val="500"/>
              </a:spcBef>
              <a:buClr>
                <a:schemeClr val="accent1"/>
              </a:buClr>
              <a:buFont typeface="Arial" panose="020B0604020202020204" pitchFamily="34" charset="0"/>
              <a:buChar char="•"/>
              <a:tabLst/>
              <a:defRPr sz="2400" kern="1200">
                <a:solidFill>
                  <a:schemeClr val="tx1"/>
                </a:solidFill>
                <a:latin typeface="+mn-lt"/>
                <a:ea typeface="+mn-ea"/>
                <a:cs typeface="+mn-cs"/>
              </a:defRPr>
            </a:lvl2pPr>
            <a:lvl3pPr marL="0" indent="0" algn="l" defTabSz="914423" rtl="0" eaLnBrk="1" latinLnBrk="0" hangingPunct="1">
              <a:lnSpc>
                <a:spcPct val="90000"/>
              </a:lnSpc>
              <a:spcBef>
                <a:spcPts val="500"/>
              </a:spcBef>
              <a:buFont typeface="Arial" panose="020B0604020202020204" pitchFamily="34" charset="0"/>
              <a:buNone/>
              <a:tabLst/>
              <a:defRPr sz="2800" b="1" kern="1200">
                <a:solidFill>
                  <a:schemeClr val="accent1"/>
                </a:solidFill>
                <a:latin typeface="+mn-lt"/>
                <a:ea typeface="+mn-ea"/>
                <a:cs typeface="+mn-cs"/>
              </a:defRPr>
            </a:lvl3pPr>
            <a:lvl4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solidFill>
                <a:latin typeface="+mn-lt"/>
                <a:ea typeface="+mn-ea"/>
                <a:cs typeface="+mn-cs"/>
              </a:defRPr>
            </a:lvl4pPr>
            <a:lvl5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lumMod val="50000"/>
                    <a:lumOff val="50000"/>
                  </a:schemeClr>
                </a:solidFill>
                <a:latin typeface="+mn-lt"/>
                <a:ea typeface="+mn-ea"/>
                <a:cs typeface="+mn-cs"/>
              </a:defRPr>
            </a:lvl5pPr>
            <a:lvl6pPr marL="2514663"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74"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86"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97"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600"/>
              </a:spcBef>
            </a:pPr>
            <a:r>
              <a:rPr lang="en-US" sz="1200" b="1">
                <a:solidFill>
                  <a:schemeClr val="accent2"/>
                </a:solidFill>
              </a:rPr>
              <a:t>Learning has happened over three phases of program administration </a:t>
            </a:r>
          </a:p>
          <a:p>
            <a:pPr>
              <a:lnSpc>
                <a:spcPct val="100000"/>
              </a:lnSpc>
              <a:spcBef>
                <a:spcPts val="600"/>
              </a:spcBef>
            </a:pPr>
            <a:r>
              <a:rPr lang="en-US" sz="1000"/>
              <a:t>CHA sector and government stakeholders appreciate that BFCHA was implemented in an iterative way. For most CHAs, BFCHA represented the first time they had interacted with DTF/TCV, and for some CHAs, the program represented their first time applying for debt financing for social housing projects. As a result, there were learnings for all parties: DTF and TCV learning how best to engage with the community housing sector to achieve its outcomes and CHAs in learning what was required to successfully apply and enter into BFCHA’s long-term low-interest loans. </a:t>
            </a:r>
          </a:p>
          <a:p>
            <a:pPr>
              <a:lnSpc>
                <a:spcPct val="100000"/>
              </a:lnSpc>
              <a:spcBef>
                <a:spcPts val="600"/>
              </a:spcBef>
            </a:pPr>
            <a:endParaRPr lang="en-US" sz="1000"/>
          </a:p>
          <a:p>
            <a:pPr>
              <a:lnSpc>
                <a:spcPct val="100000"/>
              </a:lnSpc>
              <a:spcBef>
                <a:spcPts val="600"/>
              </a:spcBef>
            </a:pPr>
            <a:endParaRPr lang="en-US" sz="1000"/>
          </a:p>
          <a:p>
            <a:pPr>
              <a:lnSpc>
                <a:spcPct val="100000"/>
              </a:lnSpc>
              <a:spcBef>
                <a:spcPts val="600"/>
              </a:spcBef>
            </a:pPr>
            <a:endParaRPr lang="en-US" sz="1000"/>
          </a:p>
          <a:p>
            <a:pPr>
              <a:lnSpc>
                <a:spcPct val="100000"/>
              </a:lnSpc>
              <a:spcBef>
                <a:spcPts val="600"/>
              </a:spcBef>
            </a:pPr>
            <a:endParaRPr lang="en-US" sz="1000"/>
          </a:p>
          <a:p>
            <a:pPr>
              <a:lnSpc>
                <a:spcPct val="100000"/>
              </a:lnSpc>
              <a:spcBef>
                <a:spcPts val="600"/>
              </a:spcBef>
            </a:pPr>
            <a:endParaRPr lang="en-US" sz="1000"/>
          </a:p>
          <a:p>
            <a:pPr>
              <a:lnSpc>
                <a:spcPct val="100000"/>
              </a:lnSpc>
              <a:spcBef>
                <a:spcPts val="600"/>
              </a:spcBef>
            </a:pPr>
            <a:endParaRPr lang="en-US" sz="1000"/>
          </a:p>
          <a:p>
            <a:pPr>
              <a:lnSpc>
                <a:spcPct val="100000"/>
              </a:lnSpc>
              <a:spcBef>
                <a:spcPts val="600"/>
              </a:spcBef>
            </a:pPr>
            <a:endParaRPr lang="en-US" sz="1000"/>
          </a:p>
          <a:p>
            <a:pPr>
              <a:lnSpc>
                <a:spcPct val="100000"/>
              </a:lnSpc>
              <a:spcBef>
                <a:spcPts val="600"/>
              </a:spcBef>
            </a:pPr>
            <a:endParaRPr lang="en-US" sz="1000"/>
          </a:p>
          <a:p>
            <a:pPr>
              <a:lnSpc>
                <a:spcPct val="100000"/>
              </a:lnSpc>
              <a:spcBef>
                <a:spcPts val="600"/>
              </a:spcBef>
            </a:pPr>
            <a:endParaRPr lang="en-US" sz="1000"/>
          </a:p>
          <a:p>
            <a:pPr>
              <a:lnSpc>
                <a:spcPct val="100000"/>
              </a:lnSpc>
              <a:spcBef>
                <a:spcPts val="600"/>
              </a:spcBef>
            </a:pPr>
            <a:endParaRPr lang="en-US" sz="1000"/>
          </a:p>
          <a:p>
            <a:pPr>
              <a:lnSpc>
                <a:spcPct val="100000"/>
              </a:lnSpc>
              <a:spcBef>
                <a:spcPts val="600"/>
              </a:spcBef>
            </a:pPr>
            <a:r>
              <a:rPr lang="en-US" sz="1200" b="1">
                <a:solidFill>
                  <a:schemeClr val="accent2"/>
                </a:solidFill>
              </a:rPr>
              <a:t>All participants have matured in the perspective and approach </a:t>
            </a:r>
          </a:p>
          <a:p>
            <a:pPr>
              <a:lnSpc>
                <a:spcPct val="100000"/>
              </a:lnSpc>
              <a:spcBef>
                <a:spcPts val="600"/>
              </a:spcBef>
            </a:pPr>
            <a:r>
              <a:rPr lang="en-US" sz="1000"/>
              <a:t>While stakeholders from both government and the sector acknowledged these initial adjustments, both participating CHAs and DTF/TCV have gained from experience. Both the program and sector have matured, and CHAs have had an opportunity to assess their interest in and suitability for a LIL under BFCHA for their circumstances. </a:t>
            </a:r>
          </a:p>
          <a:p>
            <a:pPr>
              <a:lnSpc>
                <a:spcPct val="100000"/>
              </a:lnSpc>
              <a:spcBef>
                <a:spcPts val="600"/>
              </a:spcBef>
            </a:pPr>
            <a:endParaRPr lang="en-US" sz="1000"/>
          </a:p>
        </p:txBody>
      </p:sp>
      <p:sp>
        <p:nvSpPr>
          <p:cNvPr id="12" name="Text Placeholder 4">
            <a:extLst>
              <a:ext uri="{FF2B5EF4-FFF2-40B4-BE49-F238E27FC236}">
                <a16:creationId xmlns:a16="http://schemas.microsoft.com/office/drawing/2014/main" id="{C346EC70-3298-7655-C803-5F5F6A2F918A}"/>
              </a:ext>
            </a:extLst>
          </p:cNvPr>
          <p:cNvSpPr txBox="1">
            <a:spLocks/>
          </p:cNvSpPr>
          <p:nvPr/>
        </p:nvSpPr>
        <p:spPr>
          <a:xfrm>
            <a:off x="5197268" y="932873"/>
            <a:ext cx="4247011" cy="1479614"/>
          </a:xfrm>
          <a:prstGeom prst="rect">
            <a:avLst/>
          </a:prstGeom>
        </p:spPr>
        <p:txBody>
          <a:bodyPr vert="horz" lIns="91440" tIns="45720" rIns="91440" bIns="45720" rtlCol="0">
            <a:noAutofit/>
          </a:bodyPr>
          <a:lstStyle>
            <a:lvl1pPr marL="0" indent="0" algn="l" defTabSz="914423" rtl="0" eaLnBrk="1" latinLnBrk="0" hangingPunct="1">
              <a:lnSpc>
                <a:spcPct val="90000"/>
              </a:lnSpc>
              <a:spcBef>
                <a:spcPts val="1000"/>
              </a:spcBef>
              <a:buFont typeface="Arial" panose="020B0604020202020204" pitchFamily="34" charset="0"/>
              <a:buNone/>
              <a:tabLst/>
              <a:defRPr sz="2400" kern="1200">
                <a:solidFill>
                  <a:schemeClr val="tx1"/>
                </a:solidFill>
                <a:latin typeface="+mn-lt"/>
                <a:ea typeface="+mn-ea"/>
                <a:cs typeface="+mn-cs"/>
              </a:defRPr>
            </a:lvl1pPr>
            <a:lvl2pPr marL="342908" indent="-342908" algn="l" defTabSz="914423" rtl="0" eaLnBrk="1" latinLnBrk="0" hangingPunct="1">
              <a:lnSpc>
                <a:spcPct val="90000"/>
              </a:lnSpc>
              <a:spcBef>
                <a:spcPts val="500"/>
              </a:spcBef>
              <a:buClr>
                <a:schemeClr val="accent1"/>
              </a:buClr>
              <a:buFont typeface="Arial" panose="020B0604020202020204" pitchFamily="34" charset="0"/>
              <a:buChar char="•"/>
              <a:tabLst/>
              <a:defRPr sz="2400" kern="1200">
                <a:solidFill>
                  <a:schemeClr val="tx1"/>
                </a:solidFill>
                <a:latin typeface="+mn-lt"/>
                <a:ea typeface="+mn-ea"/>
                <a:cs typeface="+mn-cs"/>
              </a:defRPr>
            </a:lvl2pPr>
            <a:lvl3pPr marL="0" indent="0" algn="l" defTabSz="914423" rtl="0" eaLnBrk="1" latinLnBrk="0" hangingPunct="1">
              <a:lnSpc>
                <a:spcPct val="90000"/>
              </a:lnSpc>
              <a:spcBef>
                <a:spcPts val="500"/>
              </a:spcBef>
              <a:buFont typeface="Arial" panose="020B0604020202020204" pitchFamily="34" charset="0"/>
              <a:buNone/>
              <a:tabLst/>
              <a:defRPr sz="2800" b="1" kern="1200">
                <a:solidFill>
                  <a:schemeClr val="accent1"/>
                </a:solidFill>
                <a:latin typeface="+mn-lt"/>
                <a:ea typeface="+mn-ea"/>
                <a:cs typeface="+mn-cs"/>
              </a:defRPr>
            </a:lvl3pPr>
            <a:lvl4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solidFill>
                <a:latin typeface="+mn-lt"/>
                <a:ea typeface="+mn-ea"/>
                <a:cs typeface="+mn-cs"/>
              </a:defRPr>
            </a:lvl4pPr>
            <a:lvl5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lumMod val="50000"/>
                    <a:lumOff val="50000"/>
                  </a:schemeClr>
                </a:solidFill>
                <a:latin typeface="+mn-lt"/>
                <a:ea typeface="+mn-ea"/>
                <a:cs typeface="+mn-cs"/>
              </a:defRPr>
            </a:lvl5pPr>
            <a:lvl6pPr marL="2514663"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74"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86"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97"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600"/>
              </a:spcBef>
            </a:pPr>
            <a:endParaRPr lang="en-US" sz="1000"/>
          </a:p>
          <a:p>
            <a:pPr>
              <a:lnSpc>
                <a:spcPct val="100000"/>
              </a:lnSpc>
              <a:spcBef>
                <a:spcPts val="600"/>
              </a:spcBef>
            </a:pPr>
            <a:endParaRPr lang="en-US" sz="1000"/>
          </a:p>
          <a:p>
            <a:pPr>
              <a:lnSpc>
                <a:spcPct val="100000"/>
              </a:lnSpc>
              <a:spcBef>
                <a:spcPts val="600"/>
              </a:spcBef>
            </a:pPr>
            <a:br>
              <a:rPr lang="en-US" sz="1000"/>
            </a:br>
            <a:r>
              <a:rPr lang="en-US" sz="1000"/>
              <a:t>CHAs that can sustain the necessary transaction costs of a long-term loan and can gain the greatest return from their projects, and so provide for more social housing dwellings than without the BFCHA, are most likely to be large operations. </a:t>
            </a:r>
            <a:r>
              <a:rPr lang="en-AU" sz="1000" kern="100">
                <a:latin typeface="+mj-lt"/>
                <a:ea typeface="Calibri" panose="020F0502020204030204" pitchFamily="34" charset="0"/>
                <a:cs typeface="Arial" panose="020B0604020202020204" pitchFamily="34" charset="0"/>
              </a:rPr>
              <a:t>Over half of the applicants in the program to date (and recipients of 93% in total value of approved) would be reasonably classified as Tier 1 CHAs while only one CHA would be classified as Tier 3 (</a:t>
            </a:r>
            <a:r>
              <a:rPr lang="en-AU" sz="1000"/>
              <a:t>see </a:t>
            </a:r>
            <a:r>
              <a:rPr lang="en-AU" sz="1000" kern="100">
                <a:latin typeface="+mj-lt"/>
                <a:ea typeface="Calibri" panose="020F0502020204030204" pitchFamily="34" charset="0"/>
                <a:cs typeface="Arial" panose="020B0604020202020204" pitchFamily="34" charset="0"/>
              </a:rPr>
              <a:t>section 2.11). </a:t>
            </a:r>
          </a:p>
          <a:p>
            <a:pPr>
              <a:lnSpc>
                <a:spcPct val="100000"/>
              </a:lnSpc>
              <a:spcBef>
                <a:spcPts val="600"/>
              </a:spcBef>
            </a:pPr>
            <a:r>
              <a:rPr lang="en-AU" sz="1000" kern="100">
                <a:latin typeface="+mj-lt"/>
                <a:ea typeface="Calibri" panose="020F0502020204030204" pitchFamily="34" charset="0"/>
                <a:cs typeface="Arial" panose="020B0604020202020204" pitchFamily="34" charset="0"/>
              </a:rPr>
              <a:t>This suggests that BFCHA and its requirements are more aligned with the capabilities and resources of larger CHAs, and d</a:t>
            </a:r>
            <a:r>
              <a:rPr lang="en-AU" sz="1000"/>
              <a:t>espite </a:t>
            </a:r>
            <a:r>
              <a:rPr lang="en-AU" sz="1000" kern="100">
                <a:latin typeface="+mj-lt"/>
                <a:ea typeface="Calibri" panose="020F0502020204030204" pitchFamily="34" charset="0"/>
                <a:cs typeface="Arial" panose="020B0604020202020204" pitchFamily="34" charset="0"/>
              </a:rPr>
              <a:t>the responsive administration of the program, it is likely that the costs and capability challenges to CHAs of participation are still material for many, and in excess of the capabilities of some. This is particularly the case where CHAs do not have the resources and capability to engage in financing generally or where the cumulative costs of multiple sources of pre-existing financing (such as with NHFIC) mean they do not have the capacity (or desire) to participate in another. </a:t>
            </a:r>
            <a:br>
              <a:rPr lang="en-AU" sz="1000" kern="100">
                <a:latin typeface="+mj-lt"/>
                <a:ea typeface="Calibri" panose="020F0502020204030204" pitchFamily="34" charset="0"/>
                <a:cs typeface="Arial" panose="020B0604020202020204" pitchFamily="34" charset="0"/>
              </a:rPr>
            </a:br>
            <a:endParaRPr lang="en-AU" sz="1000" kern="100">
              <a:latin typeface="+mj-lt"/>
              <a:ea typeface="Calibri" panose="020F0502020204030204" pitchFamily="34" charset="0"/>
              <a:cs typeface="Arial" panose="020B0604020202020204" pitchFamily="34" charset="0"/>
            </a:endParaRPr>
          </a:p>
          <a:p>
            <a:pPr>
              <a:lnSpc>
                <a:spcPct val="100000"/>
              </a:lnSpc>
              <a:spcBef>
                <a:spcPts val="600"/>
              </a:spcBef>
            </a:pPr>
            <a:endParaRPr lang="en-AU" sz="1000" kern="100">
              <a:latin typeface="+mj-lt"/>
              <a:ea typeface="Calibri" panose="020F0502020204030204" pitchFamily="34" charset="0"/>
              <a:cs typeface="Arial" panose="020B0604020202020204" pitchFamily="34" charset="0"/>
            </a:endParaRPr>
          </a:p>
          <a:p>
            <a:pPr>
              <a:lnSpc>
                <a:spcPct val="100000"/>
              </a:lnSpc>
              <a:spcBef>
                <a:spcPts val="600"/>
              </a:spcBef>
            </a:pPr>
            <a:endParaRPr lang="en-AU" sz="1000" kern="100">
              <a:latin typeface="+mj-lt"/>
              <a:ea typeface="Calibri" panose="020F0502020204030204" pitchFamily="34" charset="0"/>
              <a:cs typeface="Arial" panose="020B0604020202020204" pitchFamily="34" charset="0"/>
            </a:endParaRPr>
          </a:p>
          <a:p>
            <a:pPr>
              <a:lnSpc>
                <a:spcPct val="100000"/>
              </a:lnSpc>
              <a:spcBef>
                <a:spcPts val="600"/>
              </a:spcBef>
            </a:pPr>
            <a:endParaRPr lang="en-AU" sz="1000" kern="100">
              <a:latin typeface="+mj-lt"/>
              <a:ea typeface="Calibri" panose="020F0502020204030204" pitchFamily="34" charset="0"/>
              <a:cs typeface="Arial" panose="020B0604020202020204" pitchFamily="34" charset="0"/>
            </a:endParaRPr>
          </a:p>
          <a:p>
            <a:pPr>
              <a:lnSpc>
                <a:spcPct val="100000"/>
              </a:lnSpc>
              <a:spcBef>
                <a:spcPts val="600"/>
              </a:spcBef>
            </a:pPr>
            <a:endParaRPr lang="en-AU" sz="1000" kern="100">
              <a:latin typeface="+mj-lt"/>
              <a:ea typeface="Calibri" panose="020F0502020204030204" pitchFamily="34" charset="0"/>
              <a:cs typeface="Arial" panose="020B0604020202020204" pitchFamily="34" charset="0"/>
            </a:endParaRPr>
          </a:p>
          <a:p>
            <a:pPr>
              <a:lnSpc>
                <a:spcPct val="100000"/>
              </a:lnSpc>
              <a:spcBef>
                <a:spcPts val="600"/>
              </a:spcBef>
            </a:pPr>
            <a:r>
              <a:rPr lang="en-AU" sz="1000" kern="100">
                <a:latin typeface="+mj-lt"/>
                <a:ea typeface="Calibri" panose="020F0502020204030204" pitchFamily="34" charset="0"/>
                <a:cs typeface="Arial" panose="020B0604020202020204" pitchFamily="34" charset="0"/>
              </a:rPr>
              <a:t>The observation of this segmentation in the social housing market can also be seen in some </a:t>
            </a:r>
            <a:r>
              <a:rPr lang="en-AU" sz="1000" kern="100">
                <a:latin typeface="+mj-lt"/>
                <a:cs typeface="Arial" panose="020B0604020202020204" pitchFamily="34" charset="0"/>
              </a:rPr>
              <a:t>social housing programs from other jurisdictions. </a:t>
            </a:r>
            <a:r>
              <a:rPr lang="en-AU" sz="1000" i="1" kern="100">
                <a:latin typeface="+mj-lt"/>
                <a:cs typeface="Arial" panose="020B0604020202020204" pitchFamily="34" charset="0"/>
              </a:rPr>
              <a:t>NSW’s Policy on </a:t>
            </a:r>
            <a:r>
              <a:rPr lang="en-US" sz="1000" i="1" kern="100">
                <a:latin typeface="+mj-lt"/>
                <a:cs typeface="Arial" panose="020B0604020202020204" pitchFamily="34" charset="0"/>
              </a:rPr>
              <a:t>Community Housing Provider-led Redevelopment of Social and Affordable Housing on LAHC-owned Land</a:t>
            </a:r>
            <a:r>
              <a:rPr lang="en-US" sz="1000" i="1" kern="100" baseline="30000">
                <a:latin typeface="+mj-lt"/>
                <a:cs typeface="Arial" panose="020B0604020202020204" pitchFamily="34" charset="0"/>
              </a:rPr>
              <a:t>8</a:t>
            </a:r>
            <a:r>
              <a:rPr lang="en-US" sz="1000" i="1" kern="100">
                <a:latin typeface="+mj-lt"/>
                <a:cs typeface="Arial" panose="020B0604020202020204" pitchFamily="34" charset="0"/>
              </a:rPr>
              <a:t> </a:t>
            </a:r>
            <a:r>
              <a:rPr lang="en-US" sz="1000" kern="100">
                <a:latin typeface="+mj-lt"/>
                <a:cs typeface="Arial" panose="020B0604020202020204" pitchFamily="34" charset="0"/>
              </a:rPr>
              <a:t>includes an explicit requirement that participating CHPs be Tier 1 or 2 under the NRSCH. </a:t>
            </a:r>
            <a:endParaRPr lang="en-AU" sz="1000" kern="100">
              <a:latin typeface="+mj-lt"/>
              <a:ea typeface="Calibri" panose="020F0502020204030204" pitchFamily="34" charset="0"/>
              <a:cs typeface="Arial" panose="020B0604020202020204" pitchFamily="34" charset="0"/>
            </a:endParaRPr>
          </a:p>
        </p:txBody>
      </p:sp>
      <p:sp>
        <p:nvSpPr>
          <p:cNvPr id="9" name="Rectangle 8">
            <a:extLst>
              <a:ext uri="{FF2B5EF4-FFF2-40B4-BE49-F238E27FC236}">
                <a16:creationId xmlns:a16="http://schemas.microsoft.com/office/drawing/2014/main" id="{C1C4DE26-5BBB-ACCD-B1F3-5D4D720DBCA2}"/>
              </a:ext>
            </a:extLst>
          </p:cNvPr>
          <p:cNvSpPr/>
          <p:nvPr/>
        </p:nvSpPr>
        <p:spPr>
          <a:xfrm>
            <a:off x="624931" y="2910408"/>
            <a:ext cx="4129742" cy="210805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0" name="TextBox 9">
            <a:extLst>
              <a:ext uri="{FF2B5EF4-FFF2-40B4-BE49-F238E27FC236}">
                <a16:creationId xmlns:a16="http://schemas.microsoft.com/office/drawing/2014/main" id="{15B7C9B8-ED3D-1B23-F764-C4FCBD5C5FC8}"/>
              </a:ext>
            </a:extLst>
          </p:cNvPr>
          <p:cNvSpPr txBox="1"/>
          <p:nvPr/>
        </p:nvSpPr>
        <p:spPr>
          <a:xfrm>
            <a:off x="723001" y="2958456"/>
            <a:ext cx="3933601" cy="2015936"/>
          </a:xfrm>
          <a:prstGeom prst="rect">
            <a:avLst/>
          </a:prstGeom>
          <a:noFill/>
        </p:spPr>
        <p:txBody>
          <a:bodyPr wrap="square">
            <a:spAutoFit/>
          </a:bodyPr>
          <a:lstStyle/>
          <a:p>
            <a:pPr>
              <a:spcBef>
                <a:spcPts val="600"/>
              </a:spcBef>
            </a:pPr>
            <a:r>
              <a:rPr lang="en-US" sz="1000">
                <a:solidFill>
                  <a:schemeClr val="accent1"/>
                </a:solidFill>
              </a:rPr>
              <a:t>“In the early days of the BFCHA initiative, there was an intent to support CHAs as much as DTF could but at arm’s-length in a probity stance – but that has evolved. At the beginning the process was difficult but TCV didn’t know what CHAs didn’t know. Through the process, we learnt that some of the CHAs have never borrowed money before – so level was lower than TCV was expecting, but CHAs have learned.” – Government stakeholder</a:t>
            </a:r>
          </a:p>
          <a:p>
            <a:pPr>
              <a:spcBef>
                <a:spcPts val="600"/>
              </a:spcBef>
            </a:pPr>
            <a:r>
              <a:rPr lang="en-US" sz="1000">
                <a:solidFill>
                  <a:schemeClr val="accent1"/>
                </a:solidFill>
              </a:rPr>
              <a:t>“There were iterations were along the way – quality of first round applications weren’t that strong. When they went out to the second round, DTF and Deloitte presented at the info sessions for Round 2 which resulted in uplift in the quality of applications”</a:t>
            </a:r>
            <a:br>
              <a:rPr lang="en-US" sz="1000">
                <a:solidFill>
                  <a:schemeClr val="accent1"/>
                </a:solidFill>
              </a:rPr>
            </a:br>
            <a:r>
              <a:rPr lang="en-US" sz="1000">
                <a:solidFill>
                  <a:schemeClr val="accent1"/>
                </a:solidFill>
              </a:rPr>
              <a:t>- Government stakeholder</a:t>
            </a:r>
          </a:p>
        </p:txBody>
      </p:sp>
      <p:sp>
        <p:nvSpPr>
          <p:cNvPr id="2" name="Rectangle 1">
            <a:extLst>
              <a:ext uri="{FF2B5EF4-FFF2-40B4-BE49-F238E27FC236}">
                <a16:creationId xmlns:a16="http://schemas.microsoft.com/office/drawing/2014/main" id="{8588DEF2-4EF5-18BA-1444-05103ADDCBE0}"/>
              </a:ext>
            </a:extLst>
          </p:cNvPr>
          <p:cNvSpPr/>
          <p:nvPr/>
        </p:nvSpPr>
        <p:spPr>
          <a:xfrm>
            <a:off x="5292503" y="4175892"/>
            <a:ext cx="4129742" cy="85358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TextBox 5">
            <a:extLst>
              <a:ext uri="{FF2B5EF4-FFF2-40B4-BE49-F238E27FC236}">
                <a16:creationId xmlns:a16="http://schemas.microsoft.com/office/drawing/2014/main" id="{8B85C3D8-2DA4-0B41-CAD8-3B2A061269D4}"/>
              </a:ext>
            </a:extLst>
          </p:cNvPr>
          <p:cNvSpPr txBox="1"/>
          <p:nvPr/>
        </p:nvSpPr>
        <p:spPr>
          <a:xfrm>
            <a:off x="5390573" y="4245973"/>
            <a:ext cx="3933601" cy="707886"/>
          </a:xfrm>
          <a:prstGeom prst="rect">
            <a:avLst/>
          </a:prstGeom>
          <a:noFill/>
        </p:spPr>
        <p:txBody>
          <a:bodyPr wrap="square">
            <a:spAutoFit/>
          </a:bodyPr>
          <a:lstStyle/>
          <a:p>
            <a:pPr>
              <a:spcBef>
                <a:spcPts val="600"/>
              </a:spcBef>
            </a:pPr>
            <a:r>
              <a:rPr lang="en-US" sz="1000">
                <a:solidFill>
                  <a:schemeClr val="accent1"/>
                </a:solidFill>
              </a:rPr>
              <a:t>“Formal application after pre-application has stopped us from applying further—this burden was high enough to override the benefits of going with BFCHA over a commercial bank.” – Sector stakeholder (non-participant)</a:t>
            </a:r>
          </a:p>
        </p:txBody>
      </p:sp>
      <p:sp>
        <p:nvSpPr>
          <p:cNvPr id="7" name="TextBox 6">
            <a:extLst>
              <a:ext uri="{FF2B5EF4-FFF2-40B4-BE49-F238E27FC236}">
                <a16:creationId xmlns:a16="http://schemas.microsoft.com/office/drawing/2014/main" id="{59D787EC-2413-E5F8-639C-A3735E569CEE}"/>
              </a:ext>
            </a:extLst>
          </p:cNvPr>
          <p:cNvSpPr txBox="1"/>
          <p:nvPr/>
        </p:nvSpPr>
        <p:spPr>
          <a:xfrm>
            <a:off x="5234744" y="6077253"/>
            <a:ext cx="3970021" cy="461665"/>
          </a:xfrm>
          <a:prstGeom prst="rect">
            <a:avLst/>
          </a:prstGeom>
          <a:noFill/>
        </p:spPr>
        <p:txBody>
          <a:bodyPr wrap="square" rtlCol="0">
            <a:spAutoFit/>
          </a:bodyPr>
          <a:lstStyle/>
          <a:p>
            <a:r>
              <a:rPr lang="en-AU" sz="800" baseline="30000"/>
              <a:t>8</a:t>
            </a:r>
            <a:r>
              <a:rPr lang="en-AU" sz="800"/>
              <a:t> NSW Department of Planning, Industry &amp; Environment (2020), </a:t>
            </a:r>
            <a:r>
              <a:rPr lang="en-AU" sz="800" i="1"/>
              <a:t>Policy on Community Housing Provider-led Redevelopment of Social and Affordable Housing on LAHC-owned Land, </a:t>
            </a:r>
            <a:r>
              <a:rPr lang="en-AU" sz="800"/>
              <a:t>retrieved from: </a:t>
            </a:r>
            <a:r>
              <a:rPr lang="en-AU" sz="800">
                <a:hlinkClick r:id="rId2"/>
              </a:rPr>
              <a:t>link</a:t>
            </a:r>
            <a:endParaRPr lang="en-AU" sz="800"/>
          </a:p>
        </p:txBody>
      </p:sp>
      <p:sp>
        <p:nvSpPr>
          <p:cNvPr id="8" name="Rectangle 7">
            <a:extLst>
              <a:ext uri="{FF2B5EF4-FFF2-40B4-BE49-F238E27FC236}">
                <a16:creationId xmlns:a16="http://schemas.microsoft.com/office/drawing/2014/main" id="{048CD35D-A6C4-3CE4-CDC3-AF4EB96CED9A}"/>
              </a:ext>
            </a:extLst>
          </p:cNvPr>
          <p:cNvSpPr/>
          <p:nvPr/>
        </p:nvSpPr>
        <p:spPr>
          <a:xfrm>
            <a:off x="5292503" y="914400"/>
            <a:ext cx="4129742" cy="61983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3" name="TextBox 12">
            <a:extLst>
              <a:ext uri="{FF2B5EF4-FFF2-40B4-BE49-F238E27FC236}">
                <a16:creationId xmlns:a16="http://schemas.microsoft.com/office/drawing/2014/main" id="{E64F7C0E-2411-B7EC-D215-58EDD1EECC0C}"/>
              </a:ext>
            </a:extLst>
          </p:cNvPr>
          <p:cNvSpPr txBox="1"/>
          <p:nvPr/>
        </p:nvSpPr>
        <p:spPr>
          <a:xfrm>
            <a:off x="5390573" y="940651"/>
            <a:ext cx="3933601" cy="553998"/>
          </a:xfrm>
          <a:prstGeom prst="rect">
            <a:avLst/>
          </a:prstGeom>
          <a:noFill/>
        </p:spPr>
        <p:txBody>
          <a:bodyPr wrap="square">
            <a:spAutoFit/>
          </a:bodyPr>
          <a:lstStyle/>
          <a:p>
            <a:pPr>
              <a:spcBef>
                <a:spcPts val="600"/>
              </a:spcBef>
            </a:pPr>
            <a:r>
              <a:rPr lang="en-US" sz="1000">
                <a:solidFill>
                  <a:schemeClr val="accent1"/>
                </a:solidFill>
              </a:rPr>
              <a:t>"This sector is attracting talent and skills that weren’t in the sector before—'impact investing’ is attractive to educated experienced professionals.” - Finance sector stakeholder</a:t>
            </a:r>
          </a:p>
        </p:txBody>
      </p:sp>
    </p:spTree>
    <p:extLst>
      <p:ext uri="{BB962C8B-B14F-4D97-AF65-F5344CB8AC3E}">
        <p14:creationId xmlns:p14="http://schemas.microsoft.com/office/powerpoint/2010/main" val="172246125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5A90F7-F75E-4C53-A38B-4294BFAE3D5E}"/>
              </a:ext>
            </a:extLst>
          </p:cNvPr>
          <p:cNvSpPr>
            <a:spLocks noGrp="1"/>
          </p:cNvSpPr>
          <p:nvPr>
            <p:ph type="ctrTitle"/>
          </p:nvPr>
        </p:nvSpPr>
        <p:spPr>
          <a:xfrm>
            <a:off x="575251" y="2419598"/>
            <a:ext cx="9168825" cy="1548000"/>
          </a:xfrm>
        </p:spPr>
        <p:txBody>
          <a:bodyPr/>
          <a:lstStyle/>
          <a:p>
            <a:r>
              <a:rPr lang="en-AU" sz="4800"/>
              <a:t>5. Evaluation: outcomes</a:t>
            </a:r>
          </a:p>
        </p:txBody>
      </p:sp>
    </p:spTree>
    <p:extLst>
      <p:ext uri="{BB962C8B-B14F-4D97-AF65-F5344CB8AC3E}">
        <p14:creationId xmlns:p14="http://schemas.microsoft.com/office/powerpoint/2010/main" val="236359157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B9E79C4C-8AA5-4321-AFEC-170EF7B9D0ED}"/>
              </a:ext>
            </a:extLst>
          </p:cNvPr>
          <p:cNvSpPr>
            <a:spLocks noGrp="1"/>
          </p:cNvSpPr>
          <p:nvPr>
            <p:ph type="ftr" sz="quarter" idx="10"/>
          </p:nvPr>
        </p:nvSpPr>
        <p:spPr/>
        <p:txBody>
          <a:bodyPr/>
          <a:lstStyle/>
          <a:p>
            <a:r>
              <a:rPr lang="en-NZ"/>
              <a:t>www.think</a:t>
            </a:r>
            <a:r>
              <a:rPr lang="en-NZ">
                <a:solidFill>
                  <a:schemeClr val="accent1"/>
                </a:solidFill>
              </a:rPr>
              <a:t>Sapere</a:t>
            </a:r>
            <a:r>
              <a:rPr lang="en-NZ"/>
              <a:t>.com</a:t>
            </a:r>
          </a:p>
        </p:txBody>
      </p:sp>
      <p:sp>
        <p:nvSpPr>
          <p:cNvPr id="5" name="Slide Number Placeholder 4">
            <a:extLst>
              <a:ext uri="{FF2B5EF4-FFF2-40B4-BE49-F238E27FC236}">
                <a16:creationId xmlns:a16="http://schemas.microsoft.com/office/drawing/2014/main" id="{241B7D97-9A84-AA1C-D2B6-B0C19A6789BB}"/>
              </a:ext>
            </a:extLst>
          </p:cNvPr>
          <p:cNvSpPr>
            <a:spLocks noGrp="1"/>
          </p:cNvSpPr>
          <p:nvPr>
            <p:ph type="sldNum" sz="quarter" idx="11"/>
          </p:nvPr>
        </p:nvSpPr>
        <p:spPr/>
        <p:txBody>
          <a:bodyPr/>
          <a:lstStyle/>
          <a:p>
            <a:fld id="{326829A1-67CC-4B5E-AF1E-9267DC8755FD}" type="slidenum">
              <a:rPr lang="en-NZ" smtClean="0"/>
              <a:pPr/>
              <a:t>45</a:t>
            </a:fld>
            <a:endParaRPr lang="en-NZ"/>
          </a:p>
        </p:txBody>
      </p:sp>
      <p:sp>
        <p:nvSpPr>
          <p:cNvPr id="3" name="Title 1">
            <a:extLst>
              <a:ext uri="{FF2B5EF4-FFF2-40B4-BE49-F238E27FC236}">
                <a16:creationId xmlns:a16="http://schemas.microsoft.com/office/drawing/2014/main" id="{0BE5DD81-A2C5-7C4F-5CEB-8566957DEA3C}"/>
              </a:ext>
            </a:extLst>
          </p:cNvPr>
          <p:cNvSpPr txBox="1">
            <a:spLocks/>
          </p:cNvSpPr>
          <p:nvPr/>
        </p:nvSpPr>
        <p:spPr>
          <a:xfrm>
            <a:off x="528883" y="365127"/>
            <a:ext cx="8915399" cy="567744"/>
          </a:xfrm>
          <a:prstGeom prst="rect">
            <a:avLst/>
          </a:prstGeom>
        </p:spPr>
        <p:txBody>
          <a:bodyPr anchor="t">
            <a:noAutofit/>
          </a:bodyPr>
          <a:lstStyle>
            <a:lvl1pPr algn="l" defTabSz="914423" rtl="0" eaLnBrk="1" latinLnBrk="0" hangingPunct="1">
              <a:lnSpc>
                <a:spcPct val="90000"/>
              </a:lnSpc>
              <a:spcBef>
                <a:spcPct val="0"/>
              </a:spcBef>
              <a:buNone/>
              <a:defRPr sz="4000" b="1" kern="1200">
                <a:solidFill>
                  <a:schemeClr val="accent1"/>
                </a:solidFill>
                <a:latin typeface="+mj-lt"/>
                <a:ea typeface="+mj-ea"/>
                <a:cs typeface="+mj-cs"/>
              </a:defRPr>
            </a:lvl1pPr>
          </a:lstStyle>
          <a:p>
            <a:r>
              <a:rPr lang="en-US" sz="2000">
                <a:solidFill>
                  <a:schemeClr val="accent1"/>
                </a:solidFill>
              </a:rPr>
              <a:t>5.1 Identifying social housing outcomes</a:t>
            </a:r>
            <a:endParaRPr lang="en-AU" sz="2000">
              <a:solidFill>
                <a:schemeClr val="accent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1" name="Text Placeholder 3">
            <a:extLst>
              <a:ext uri="{FF2B5EF4-FFF2-40B4-BE49-F238E27FC236}">
                <a16:creationId xmlns:a16="http://schemas.microsoft.com/office/drawing/2014/main" id="{00010491-96DD-6F1A-827F-48CC9FA87BAC}"/>
              </a:ext>
            </a:extLst>
          </p:cNvPr>
          <p:cNvSpPr txBox="1">
            <a:spLocks/>
          </p:cNvSpPr>
          <p:nvPr/>
        </p:nvSpPr>
        <p:spPr>
          <a:xfrm>
            <a:off x="529696" y="932871"/>
            <a:ext cx="4333456" cy="5423485"/>
          </a:xfrm>
          <a:prstGeom prst="rect">
            <a:avLst/>
          </a:prstGeom>
        </p:spPr>
        <p:txBody>
          <a:bodyPr>
            <a:noAutofit/>
          </a:bodyPr>
          <a:lstStyle>
            <a:lvl1pPr marL="0" indent="0" algn="l" defTabSz="914423" rtl="0" eaLnBrk="1" latinLnBrk="0" hangingPunct="1">
              <a:lnSpc>
                <a:spcPct val="90000"/>
              </a:lnSpc>
              <a:spcBef>
                <a:spcPts val="1000"/>
              </a:spcBef>
              <a:buFont typeface="Arial" panose="020B0604020202020204" pitchFamily="34" charset="0"/>
              <a:buNone/>
              <a:tabLst/>
              <a:defRPr sz="2400" kern="1200">
                <a:solidFill>
                  <a:schemeClr val="tx1"/>
                </a:solidFill>
                <a:latin typeface="+mn-lt"/>
                <a:ea typeface="+mn-ea"/>
                <a:cs typeface="+mn-cs"/>
              </a:defRPr>
            </a:lvl1pPr>
            <a:lvl2pPr marL="342908" indent="-342908" algn="l" defTabSz="914423" rtl="0" eaLnBrk="1" latinLnBrk="0" hangingPunct="1">
              <a:lnSpc>
                <a:spcPct val="90000"/>
              </a:lnSpc>
              <a:spcBef>
                <a:spcPts val="500"/>
              </a:spcBef>
              <a:buClr>
                <a:schemeClr val="accent1"/>
              </a:buClr>
              <a:buFont typeface="Arial" panose="020B0604020202020204" pitchFamily="34" charset="0"/>
              <a:buChar char="•"/>
              <a:tabLst/>
              <a:defRPr sz="2400" kern="1200">
                <a:solidFill>
                  <a:schemeClr val="tx1"/>
                </a:solidFill>
                <a:latin typeface="+mn-lt"/>
                <a:ea typeface="+mn-ea"/>
                <a:cs typeface="+mn-cs"/>
              </a:defRPr>
            </a:lvl2pPr>
            <a:lvl3pPr marL="0" indent="0" algn="l" defTabSz="914423" rtl="0" eaLnBrk="1" latinLnBrk="0" hangingPunct="1">
              <a:lnSpc>
                <a:spcPct val="90000"/>
              </a:lnSpc>
              <a:spcBef>
                <a:spcPts val="500"/>
              </a:spcBef>
              <a:buFont typeface="Arial" panose="020B0604020202020204" pitchFamily="34" charset="0"/>
              <a:buNone/>
              <a:tabLst/>
              <a:defRPr sz="2800" b="1" kern="1200">
                <a:solidFill>
                  <a:schemeClr val="accent1"/>
                </a:solidFill>
                <a:latin typeface="+mn-lt"/>
                <a:ea typeface="+mn-ea"/>
                <a:cs typeface="+mn-cs"/>
              </a:defRPr>
            </a:lvl3pPr>
            <a:lvl4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solidFill>
                <a:latin typeface="+mn-lt"/>
                <a:ea typeface="+mn-ea"/>
                <a:cs typeface="+mn-cs"/>
              </a:defRPr>
            </a:lvl4pPr>
            <a:lvl5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lumMod val="50000"/>
                    <a:lumOff val="50000"/>
                  </a:schemeClr>
                </a:solidFill>
                <a:latin typeface="+mn-lt"/>
                <a:ea typeface="+mn-ea"/>
                <a:cs typeface="+mn-cs"/>
              </a:defRPr>
            </a:lvl5pPr>
            <a:lvl6pPr marL="2514663"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74"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86"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97"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600"/>
              </a:spcBef>
            </a:pPr>
            <a:r>
              <a:rPr lang="en-US" sz="1200" b="1">
                <a:solidFill>
                  <a:schemeClr val="accent2"/>
                </a:solidFill>
              </a:rPr>
              <a:t>Attribution challenges for complementary social housing programs</a:t>
            </a:r>
          </a:p>
          <a:p>
            <a:pPr>
              <a:lnSpc>
                <a:spcPct val="100000"/>
              </a:lnSpc>
              <a:spcBef>
                <a:spcPts val="600"/>
              </a:spcBef>
            </a:pPr>
            <a:r>
              <a:rPr lang="en-US" sz="1000"/>
              <a:t>Articulating the incremental benefit of BFCHA in terms of long-term social housing outcomes (as defined in the implied OLM) is inherently challenging. From our conversations with CHAs, the decision to develop new social housing dwellings is a product of a combination of factors, of which the availability and cost of financing is but one piece of the puzzle. </a:t>
            </a:r>
          </a:p>
          <a:p>
            <a:pPr>
              <a:lnSpc>
                <a:spcPct val="100000"/>
              </a:lnSpc>
              <a:spcBef>
                <a:spcPts val="600"/>
              </a:spcBef>
            </a:pPr>
            <a:r>
              <a:rPr lang="en-US" sz="1000"/>
              <a:t>It is particularly difficult to delineate the outcomes that can be attributed to BFCHA from outcomes that can be attributed to SHGF, both due to the scale of the latter but also the fact that grant funding is the major impetus for new social housing developments. </a:t>
            </a:r>
          </a:p>
          <a:p>
            <a:pPr>
              <a:lnSpc>
                <a:spcPct val="100000"/>
              </a:lnSpc>
              <a:spcBef>
                <a:spcPts val="600"/>
              </a:spcBef>
            </a:pPr>
            <a:r>
              <a:rPr lang="en-US" sz="1000"/>
              <a:t>This was reflected by CHAs reporting one of BFCHA’s key advantage being its complementarity with the SHGF—implicitly placing the grant funding as the starting point for their decisions. The design of SHGF also had implications for who applied for BFCHA—</a:t>
            </a:r>
            <a:r>
              <a:rPr lang="en-US" sz="1000">
                <a:effectLst/>
                <a:latin typeface="Segoe UI" panose="020B0502040204020203" pitchFamily="34" charset="0"/>
              </a:rPr>
              <a:t>changes in SHGF invitation rounds to focus on new cohorts would have limited the scope for CHAs to plan a development program confident of reduced financing costs in the future other than for few who participated in multiple rounds/phases. </a:t>
            </a:r>
          </a:p>
          <a:p>
            <a:pPr>
              <a:lnSpc>
                <a:spcPct val="100000"/>
              </a:lnSpc>
              <a:spcBef>
                <a:spcPts val="600"/>
              </a:spcBef>
            </a:pPr>
            <a:r>
              <a:rPr lang="en-US" sz="1200" b="1">
                <a:solidFill>
                  <a:schemeClr val="accent2"/>
                </a:solidFill>
              </a:rPr>
              <a:t>Consultation to identify the attributable outcome from BFCHA</a:t>
            </a:r>
          </a:p>
          <a:p>
            <a:pPr>
              <a:lnSpc>
                <a:spcPct val="100000"/>
              </a:lnSpc>
              <a:spcBef>
                <a:spcPts val="600"/>
              </a:spcBef>
            </a:pPr>
            <a:r>
              <a:rPr lang="en-US" sz="1000"/>
              <a:t>In attempting to capture the incremental benefit of BFCHA, the key questions we asked in consultations were:</a:t>
            </a:r>
          </a:p>
          <a:p>
            <a:pPr marL="228600" indent="-228600">
              <a:lnSpc>
                <a:spcPct val="100000"/>
              </a:lnSpc>
              <a:spcBef>
                <a:spcPts val="600"/>
              </a:spcBef>
              <a:buFont typeface="+mj-lt"/>
              <a:buAutoNum type="arabicPeriod"/>
            </a:pPr>
            <a:r>
              <a:rPr lang="en-US" sz="1000"/>
              <a:t>Has access to BFCHA led to a CHA reducing its expected finance or operating costs for a project loan it would otherwise have entered into? Is it likely to increase the scale or quality of future projects for that CHA? (perhaps due to the CHA’s future project design and feasibility assessment using a lower financing cost consistent with BFCHA, assuming low-interest loans continue)? Any such increase might be reasonably attributable to BFCHA.</a:t>
            </a:r>
          </a:p>
        </p:txBody>
      </p:sp>
      <p:sp>
        <p:nvSpPr>
          <p:cNvPr id="12" name="Text Placeholder 4">
            <a:extLst>
              <a:ext uri="{FF2B5EF4-FFF2-40B4-BE49-F238E27FC236}">
                <a16:creationId xmlns:a16="http://schemas.microsoft.com/office/drawing/2014/main" id="{C346EC70-3298-7655-C803-5F5F6A2F918A}"/>
              </a:ext>
            </a:extLst>
          </p:cNvPr>
          <p:cNvSpPr txBox="1">
            <a:spLocks/>
          </p:cNvSpPr>
          <p:nvPr/>
        </p:nvSpPr>
        <p:spPr>
          <a:xfrm>
            <a:off x="5197268" y="932873"/>
            <a:ext cx="4247011" cy="1479614"/>
          </a:xfrm>
          <a:prstGeom prst="rect">
            <a:avLst/>
          </a:prstGeom>
        </p:spPr>
        <p:txBody>
          <a:bodyPr vert="horz" lIns="91440" tIns="45720" rIns="91440" bIns="45720" rtlCol="0">
            <a:noAutofit/>
          </a:bodyPr>
          <a:lstStyle>
            <a:lvl1pPr marL="0" indent="0" algn="l" defTabSz="914423" rtl="0" eaLnBrk="1" latinLnBrk="0" hangingPunct="1">
              <a:lnSpc>
                <a:spcPct val="90000"/>
              </a:lnSpc>
              <a:spcBef>
                <a:spcPts val="1000"/>
              </a:spcBef>
              <a:buFont typeface="Arial" panose="020B0604020202020204" pitchFamily="34" charset="0"/>
              <a:buNone/>
              <a:tabLst/>
              <a:defRPr sz="2400" kern="1200">
                <a:solidFill>
                  <a:schemeClr val="tx1"/>
                </a:solidFill>
                <a:latin typeface="+mn-lt"/>
                <a:ea typeface="+mn-ea"/>
                <a:cs typeface="+mn-cs"/>
              </a:defRPr>
            </a:lvl1pPr>
            <a:lvl2pPr marL="342908" indent="-342908" algn="l" defTabSz="914423" rtl="0" eaLnBrk="1" latinLnBrk="0" hangingPunct="1">
              <a:lnSpc>
                <a:spcPct val="90000"/>
              </a:lnSpc>
              <a:spcBef>
                <a:spcPts val="500"/>
              </a:spcBef>
              <a:buClr>
                <a:schemeClr val="accent1"/>
              </a:buClr>
              <a:buFont typeface="Arial" panose="020B0604020202020204" pitchFamily="34" charset="0"/>
              <a:buChar char="•"/>
              <a:tabLst/>
              <a:defRPr sz="2400" kern="1200">
                <a:solidFill>
                  <a:schemeClr val="tx1"/>
                </a:solidFill>
                <a:latin typeface="+mn-lt"/>
                <a:ea typeface="+mn-ea"/>
                <a:cs typeface="+mn-cs"/>
              </a:defRPr>
            </a:lvl2pPr>
            <a:lvl3pPr marL="0" indent="0" algn="l" defTabSz="914423" rtl="0" eaLnBrk="1" latinLnBrk="0" hangingPunct="1">
              <a:lnSpc>
                <a:spcPct val="90000"/>
              </a:lnSpc>
              <a:spcBef>
                <a:spcPts val="500"/>
              </a:spcBef>
              <a:buFont typeface="Arial" panose="020B0604020202020204" pitchFamily="34" charset="0"/>
              <a:buNone/>
              <a:tabLst/>
              <a:defRPr sz="2800" b="1" kern="1200">
                <a:solidFill>
                  <a:schemeClr val="accent1"/>
                </a:solidFill>
                <a:latin typeface="+mn-lt"/>
                <a:ea typeface="+mn-ea"/>
                <a:cs typeface="+mn-cs"/>
              </a:defRPr>
            </a:lvl3pPr>
            <a:lvl4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solidFill>
                <a:latin typeface="+mn-lt"/>
                <a:ea typeface="+mn-ea"/>
                <a:cs typeface="+mn-cs"/>
              </a:defRPr>
            </a:lvl4pPr>
            <a:lvl5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lumMod val="50000"/>
                    <a:lumOff val="50000"/>
                  </a:schemeClr>
                </a:solidFill>
                <a:latin typeface="+mn-lt"/>
                <a:ea typeface="+mn-ea"/>
                <a:cs typeface="+mn-cs"/>
              </a:defRPr>
            </a:lvl5pPr>
            <a:lvl6pPr marL="2514663"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74"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86"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97"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indent="-228600">
              <a:lnSpc>
                <a:spcPct val="100000"/>
              </a:lnSpc>
              <a:spcBef>
                <a:spcPts val="600"/>
              </a:spcBef>
              <a:buFont typeface="+mj-lt"/>
              <a:buAutoNum type="arabicPeriod" startAt="2"/>
            </a:pPr>
            <a:r>
              <a:rPr lang="en-US" sz="1000"/>
              <a:t>Has access to BFCHA led to a CHA entering into a project loan of a given size which it otherwise would not have?</a:t>
            </a:r>
          </a:p>
          <a:p>
            <a:pPr marL="514358" lvl="1" indent="-171450">
              <a:lnSpc>
                <a:spcPct val="100000"/>
              </a:lnSpc>
              <a:spcBef>
                <a:spcPts val="600"/>
              </a:spcBef>
            </a:pPr>
            <a:r>
              <a:rPr lang="en-US" sz="1000"/>
              <a:t>If so, would the CHA have entered into a smaller loan elsewhere with a project of decreased scale or quality, or a project of a decreased scale or quality with a different financing mix? In such a scenario, any scale of avoided decrease (whether in the present or future) may be also attributable to BFCHA</a:t>
            </a:r>
          </a:p>
          <a:p>
            <a:pPr>
              <a:lnSpc>
                <a:spcPct val="100000"/>
              </a:lnSpc>
              <a:spcBef>
                <a:spcPts val="600"/>
              </a:spcBef>
            </a:pPr>
            <a:r>
              <a:rPr lang="en-US" sz="1000"/>
              <a:t>While we incorporated multiple approaches to seek CHA views on the extent BFCHA impacted these outcomes (both in our survey and interviews), it was clear that some CHAs did not always make a clear separation of the impacts of funding and financing and responded on their joint experiences, making the ability to determine the incremental impact difficult. </a:t>
            </a:r>
          </a:p>
          <a:p>
            <a:pPr>
              <a:lnSpc>
                <a:spcPct val="100000"/>
              </a:lnSpc>
              <a:spcBef>
                <a:spcPts val="600"/>
              </a:spcBef>
            </a:pPr>
            <a:r>
              <a:rPr lang="en-US" sz="1200" b="1">
                <a:solidFill>
                  <a:schemeClr val="accent2"/>
                </a:solidFill>
              </a:rPr>
              <a:t>Hypothetical responses from CHAs</a:t>
            </a:r>
          </a:p>
          <a:p>
            <a:pPr>
              <a:lnSpc>
                <a:spcPct val="100000"/>
              </a:lnSpc>
              <a:spcBef>
                <a:spcPts val="600"/>
              </a:spcBef>
            </a:pPr>
            <a:r>
              <a:rPr lang="en-US" sz="1000"/>
              <a:t>For CHAs that were able to parse the distinction, the majority reported that, in the absence of BFCHA they would seek greater funding, or financing from other sources, or increase the proportion of private market rental in mixed tenure developments before increasing the overall scale of that pre-designed development. </a:t>
            </a:r>
          </a:p>
          <a:p>
            <a:pPr>
              <a:lnSpc>
                <a:spcPct val="100000"/>
              </a:lnSpc>
              <a:spcBef>
                <a:spcPts val="600"/>
              </a:spcBef>
            </a:pPr>
            <a:r>
              <a:rPr lang="en-US" sz="1000"/>
              <a:t>No CHA reported that they had purposefully increased the number of social housing dwellings in pre-designed developments proposed for SHGF grants due to the advantages of BFCHA financing (a long-term outcome sought) yet. But most participating CHAs (in phases 1 and 2) did recognize the lower cost to them of BFCHA finance relative to the possible substitutes of NHFIC or commercial bank finance, and given their corporate status and purpose, it is reasonable to expect that savings would be re-invested into their charitable purpose, resulting in a greater number of dwellings being provided than would otherwise be the case (all other things being equal). </a:t>
            </a:r>
          </a:p>
          <a:p>
            <a:pPr>
              <a:lnSpc>
                <a:spcPct val="100000"/>
              </a:lnSpc>
              <a:spcBef>
                <a:spcPts val="600"/>
              </a:spcBef>
            </a:pPr>
            <a:r>
              <a:rPr lang="en-US" sz="1100"/>
              <a:t>.</a:t>
            </a:r>
            <a:endParaRPr lang="en-AU" sz="1000"/>
          </a:p>
        </p:txBody>
      </p:sp>
    </p:spTree>
    <p:extLst>
      <p:ext uri="{BB962C8B-B14F-4D97-AF65-F5344CB8AC3E}">
        <p14:creationId xmlns:p14="http://schemas.microsoft.com/office/powerpoint/2010/main" val="171947739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B9E79C4C-8AA5-4321-AFEC-170EF7B9D0ED}"/>
              </a:ext>
            </a:extLst>
          </p:cNvPr>
          <p:cNvSpPr>
            <a:spLocks noGrp="1"/>
          </p:cNvSpPr>
          <p:nvPr>
            <p:ph type="ftr" sz="quarter" idx="10"/>
          </p:nvPr>
        </p:nvSpPr>
        <p:spPr/>
        <p:txBody>
          <a:bodyPr/>
          <a:lstStyle/>
          <a:p>
            <a:r>
              <a:rPr lang="en-NZ"/>
              <a:t>www.think</a:t>
            </a:r>
            <a:r>
              <a:rPr lang="en-NZ">
                <a:solidFill>
                  <a:schemeClr val="accent1"/>
                </a:solidFill>
              </a:rPr>
              <a:t>Sapere</a:t>
            </a:r>
            <a:r>
              <a:rPr lang="en-NZ"/>
              <a:t>.com</a:t>
            </a:r>
          </a:p>
        </p:txBody>
      </p:sp>
      <p:sp>
        <p:nvSpPr>
          <p:cNvPr id="5" name="Slide Number Placeholder 4">
            <a:extLst>
              <a:ext uri="{FF2B5EF4-FFF2-40B4-BE49-F238E27FC236}">
                <a16:creationId xmlns:a16="http://schemas.microsoft.com/office/drawing/2014/main" id="{241B7D97-9A84-AA1C-D2B6-B0C19A6789BB}"/>
              </a:ext>
            </a:extLst>
          </p:cNvPr>
          <p:cNvSpPr>
            <a:spLocks noGrp="1"/>
          </p:cNvSpPr>
          <p:nvPr>
            <p:ph type="sldNum" sz="quarter" idx="11"/>
          </p:nvPr>
        </p:nvSpPr>
        <p:spPr/>
        <p:txBody>
          <a:bodyPr/>
          <a:lstStyle/>
          <a:p>
            <a:fld id="{326829A1-67CC-4B5E-AF1E-9267DC8755FD}" type="slidenum">
              <a:rPr lang="en-NZ" smtClean="0"/>
              <a:pPr/>
              <a:t>46</a:t>
            </a:fld>
            <a:endParaRPr lang="en-NZ"/>
          </a:p>
        </p:txBody>
      </p:sp>
      <p:sp>
        <p:nvSpPr>
          <p:cNvPr id="3" name="Title 1">
            <a:extLst>
              <a:ext uri="{FF2B5EF4-FFF2-40B4-BE49-F238E27FC236}">
                <a16:creationId xmlns:a16="http://schemas.microsoft.com/office/drawing/2014/main" id="{0BE5DD81-A2C5-7C4F-5CEB-8566957DEA3C}"/>
              </a:ext>
            </a:extLst>
          </p:cNvPr>
          <p:cNvSpPr txBox="1">
            <a:spLocks/>
          </p:cNvSpPr>
          <p:nvPr/>
        </p:nvSpPr>
        <p:spPr>
          <a:xfrm>
            <a:off x="528883" y="365127"/>
            <a:ext cx="8915399" cy="567744"/>
          </a:xfrm>
          <a:prstGeom prst="rect">
            <a:avLst/>
          </a:prstGeom>
        </p:spPr>
        <p:txBody>
          <a:bodyPr anchor="t">
            <a:noAutofit/>
          </a:bodyPr>
          <a:lstStyle>
            <a:lvl1pPr algn="l" defTabSz="914423" rtl="0" eaLnBrk="1" latinLnBrk="0" hangingPunct="1">
              <a:lnSpc>
                <a:spcPct val="90000"/>
              </a:lnSpc>
              <a:spcBef>
                <a:spcPct val="0"/>
              </a:spcBef>
              <a:buNone/>
              <a:defRPr sz="4000" b="1" kern="1200">
                <a:solidFill>
                  <a:schemeClr val="accent1"/>
                </a:solidFill>
                <a:latin typeface="+mj-lt"/>
                <a:ea typeface="+mj-ea"/>
                <a:cs typeface="+mj-cs"/>
              </a:defRPr>
            </a:lvl1pPr>
          </a:lstStyle>
          <a:p>
            <a:r>
              <a:rPr lang="en-US" sz="2000">
                <a:solidFill>
                  <a:schemeClr val="accent1"/>
                </a:solidFill>
              </a:rPr>
              <a:t>5.2 </a:t>
            </a:r>
            <a:r>
              <a:rPr lang="en-AU" sz="2000">
                <a:solidFill>
                  <a:schemeClr val="accent1"/>
                </a:solidFill>
              </a:rPr>
              <a:t>BFCHA has played a role in adding new social housing dwellings</a:t>
            </a:r>
            <a:endParaRPr lang="en-US" sz="2000">
              <a:solidFill>
                <a:schemeClr val="accent1"/>
              </a:solidFill>
            </a:endParaRPr>
          </a:p>
        </p:txBody>
      </p:sp>
      <p:sp>
        <p:nvSpPr>
          <p:cNvPr id="11" name="Text Placeholder 3">
            <a:extLst>
              <a:ext uri="{FF2B5EF4-FFF2-40B4-BE49-F238E27FC236}">
                <a16:creationId xmlns:a16="http://schemas.microsoft.com/office/drawing/2014/main" id="{00010491-96DD-6F1A-827F-48CC9FA87BAC}"/>
              </a:ext>
            </a:extLst>
          </p:cNvPr>
          <p:cNvSpPr txBox="1">
            <a:spLocks/>
          </p:cNvSpPr>
          <p:nvPr/>
        </p:nvSpPr>
        <p:spPr>
          <a:xfrm>
            <a:off x="529696" y="932871"/>
            <a:ext cx="4247011" cy="5423485"/>
          </a:xfrm>
          <a:prstGeom prst="rect">
            <a:avLst/>
          </a:prstGeom>
        </p:spPr>
        <p:txBody>
          <a:bodyPr>
            <a:noAutofit/>
          </a:bodyPr>
          <a:lstStyle>
            <a:lvl1pPr marL="0" indent="0" algn="l" defTabSz="914423" rtl="0" eaLnBrk="1" latinLnBrk="0" hangingPunct="1">
              <a:lnSpc>
                <a:spcPct val="90000"/>
              </a:lnSpc>
              <a:spcBef>
                <a:spcPts val="1000"/>
              </a:spcBef>
              <a:buFont typeface="Arial" panose="020B0604020202020204" pitchFamily="34" charset="0"/>
              <a:buNone/>
              <a:tabLst/>
              <a:defRPr sz="2400" kern="1200">
                <a:solidFill>
                  <a:schemeClr val="tx1"/>
                </a:solidFill>
                <a:latin typeface="+mn-lt"/>
                <a:ea typeface="+mn-ea"/>
                <a:cs typeface="+mn-cs"/>
              </a:defRPr>
            </a:lvl1pPr>
            <a:lvl2pPr marL="342908" indent="-342908" algn="l" defTabSz="914423" rtl="0" eaLnBrk="1" latinLnBrk="0" hangingPunct="1">
              <a:lnSpc>
                <a:spcPct val="90000"/>
              </a:lnSpc>
              <a:spcBef>
                <a:spcPts val="500"/>
              </a:spcBef>
              <a:buClr>
                <a:schemeClr val="accent1"/>
              </a:buClr>
              <a:buFont typeface="Arial" panose="020B0604020202020204" pitchFamily="34" charset="0"/>
              <a:buChar char="•"/>
              <a:tabLst/>
              <a:defRPr sz="2400" kern="1200">
                <a:solidFill>
                  <a:schemeClr val="tx1"/>
                </a:solidFill>
                <a:latin typeface="+mn-lt"/>
                <a:ea typeface="+mn-ea"/>
                <a:cs typeface="+mn-cs"/>
              </a:defRPr>
            </a:lvl2pPr>
            <a:lvl3pPr marL="0" indent="0" algn="l" defTabSz="914423" rtl="0" eaLnBrk="1" latinLnBrk="0" hangingPunct="1">
              <a:lnSpc>
                <a:spcPct val="90000"/>
              </a:lnSpc>
              <a:spcBef>
                <a:spcPts val="500"/>
              </a:spcBef>
              <a:buFont typeface="Arial" panose="020B0604020202020204" pitchFamily="34" charset="0"/>
              <a:buNone/>
              <a:tabLst/>
              <a:defRPr sz="2800" b="1" kern="1200">
                <a:solidFill>
                  <a:schemeClr val="accent1"/>
                </a:solidFill>
                <a:latin typeface="+mn-lt"/>
                <a:ea typeface="+mn-ea"/>
                <a:cs typeface="+mn-cs"/>
              </a:defRPr>
            </a:lvl3pPr>
            <a:lvl4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solidFill>
                <a:latin typeface="+mn-lt"/>
                <a:ea typeface="+mn-ea"/>
                <a:cs typeface="+mn-cs"/>
              </a:defRPr>
            </a:lvl4pPr>
            <a:lvl5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lumMod val="50000"/>
                    <a:lumOff val="50000"/>
                  </a:schemeClr>
                </a:solidFill>
                <a:latin typeface="+mn-lt"/>
                <a:ea typeface="+mn-ea"/>
                <a:cs typeface="+mn-cs"/>
              </a:defRPr>
            </a:lvl5pPr>
            <a:lvl6pPr marL="2514663"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74"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86"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97"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600"/>
              </a:spcBef>
            </a:pPr>
            <a:r>
              <a:rPr lang="en-US" sz="1200" b="1">
                <a:solidFill>
                  <a:schemeClr val="accent2"/>
                </a:solidFill>
              </a:rPr>
              <a:t>Cost savings increase the capacity for more social housing in Victoria</a:t>
            </a:r>
          </a:p>
          <a:p>
            <a:pPr>
              <a:lnSpc>
                <a:spcPct val="100000"/>
              </a:lnSpc>
              <a:spcBef>
                <a:spcPts val="600"/>
              </a:spcBef>
            </a:pPr>
            <a:r>
              <a:rPr lang="en-US" sz="1000"/>
              <a:t>Considering the impact of BFCHA jointly with SHGF, as of 6 April 2023, 5,897 units of social dwelling units are committed to be delivered in Victoria by projects which incorporate BFCHA financing (assuming all projects proceed consistent with their application specifications). The requirement for a co-contribution for SHGF grants usually resulted in CHAs seeking </a:t>
            </a:r>
            <a:r>
              <a:rPr lang="en-AU" sz="1000"/>
              <a:t>financing, which was most often sought through BFCHA. In the very least, this number of social dwelling units represents to some extent a joint outcome between SHGF and BFCHA and a positive long-term outcome. </a:t>
            </a:r>
          </a:p>
          <a:p>
            <a:pPr>
              <a:lnSpc>
                <a:spcPct val="100000"/>
              </a:lnSpc>
              <a:spcBef>
                <a:spcPts val="600"/>
              </a:spcBef>
            </a:pPr>
            <a:r>
              <a:rPr lang="en-AU" sz="1000"/>
              <a:t>Some CHAs noted that their projects would not have gone ahead at all without BFCHA financing, including projects:</a:t>
            </a:r>
          </a:p>
          <a:p>
            <a:pPr marL="288000" lvl="1" indent="-171450">
              <a:lnSpc>
                <a:spcPct val="100000"/>
              </a:lnSpc>
              <a:spcBef>
                <a:spcPts val="600"/>
              </a:spcBef>
            </a:pPr>
            <a:r>
              <a:rPr lang="en-AU" sz="1000"/>
              <a:t>with relatively strict design and small-scale specifications—one CHA providing accommodation to Victorians with mental health needs tended to build accommodation of 16 units, as any fewer than this number was not economically viable while any more than this is suboptimal for support needs</a:t>
            </a:r>
          </a:p>
        </p:txBody>
      </p:sp>
      <p:sp>
        <p:nvSpPr>
          <p:cNvPr id="12" name="Text Placeholder 4">
            <a:extLst>
              <a:ext uri="{FF2B5EF4-FFF2-40B4-BE49-F238E27FC236}">
                <a16:creationId xmlns:a16="http://schemas.microsoft.com/office/drawing/2014/main" id="{C346EC70-3298-7655-C803-5F5F6A2F918A}"/>
              </a:ext>
            </a:extLst>
          </p:cNvPr>
          <p:cNvSpPr txBox="1">
            <a:spLocks/>
          </p:cNvSpPr>
          <p:nvPr/>
        </p:nvSpPr>
        <p:spPr>
          <a:xfrm>
            <a:off x="5197268" y="932873"/>
            <a:ext cx="4247011" cy="1479614"/>
          </a:xfrm>
          <a:prstGeom prst="rect">
            <a:avLst/>
          </a:prstGeom>
        </p:spPr>
        <p:txBody>
          <a:bodyPr vert="horz" lIns="91440" tIns="45720" rIns="91440" bIns="45720" rtlCol="0">
            <a:noAutofit/>
          </a:bodyPr>
          <a:lstStyle>
            <a:lvl1pPr marL="0" indent="0" algn="l" defTabSz="914423" rtl="0" eaLnBrk="1" latinLnBrk="0" hangingPunct="1">
              <a:lnSpc>
                <a:spcPct val="90000"/>
              </a:lnSpc>
              <a:spcBef>
                <a:spcPts val="1000"/>
              </a:spcBef>
              <a:buFont typeface="Arial" panose="020B0604020202020204" pitchFamily="34" charset="0"/>
              <a:buNone/>
              <a:tabLst/>
              <a:defRPr sz="2400" kern="1200">
                <a:solidFill>
                  <a:schemeClr val="tx1"/>
                </a:solidFill>
                <a:latin typeface="+mn-lt"/>
                <a:ea typeface="+mn-ea"/>
                <a:cs typeface="+mn-cs"/>
              </a:defRPr>
            </a:lvl1pPr>
            <a:lvl2pPr marL="342908" indent="-342908" algn="l" defTabSz="914423" rtl="0" eaLnBrk="1" latinLnBrk="0" hangingPunct="1">
              <a:lnSpc>
                <a:spcPct val="90000"/>
              </a:lnSpc>
              <a:spcBef>
                <a:spcPts val="500"/>
              </a:spcBef>
              <a:buClr>
                <a:schemeClr val="accent1"/>
              </a:buClr>
              <a:buFont typeface="Arial" panose="020B0604020202020204" pitchFamily="34" charset="0"/>
              <a:buChar char="•"/>
              <a:tabLst/>
              <a:defRPr sz="2400" kern="1200">
                <a:solidFill>
                  <a:schemeClr val="tx1"/>
                </a:solidFill>
                <a:latin typeface="+mn-lt"/>
                <a:ea typeface="+mn-ea"/>
                <a:cs typeface="+mn-cs"/>
              </a:defRPr>
            </a:lvl2pPr>
            <a:lvl3pPr marL="0" indent="0" algn="l" defTabSz="914423" rtl="0" eaLnBrk="1" latinLnBrk="0" hangingPunct="1">
              <a:lnSpc>
                <a:spcPct val="90000"/>
              </a:lnSpc>
              <a:spcBef>
                <a:spcPts val="500"/>
              </a:spcBef>
              <a:buFont typeface="Arial" panose="020B0604020202020204" pitchFamily="34" charset="0"/>
              <a:buNone/>
              <a:tabLst/>
              <a:defRPr sz="2800" b="1" kern="1200">
                <a:solidFill>
                  <a:schemeClr val="accent1"/>
                </a:solidFill>
                <a:latin typeface="+mn-lt"/>
                <a:ea typeface="+mn-ea"/>
                <a:cs typeface="+mn-cs"/>
              </a:defRPr>
            </a:lvl3pPr>
            <a:lvl4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solidFill>
                <a:latin typeface="+mn-lt"/>
                <a:ea typeface="+mn-ea"/>
                <a:cs typeface="+mn-cs"/>
              </a:defRPr>
            </a:lvl4pPr>
            <a:lvl5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lumMod val="50000"/>
                    <a:lumOff val="50000"/>
                  </a:schemeClr>
                </a:solidFill>
                <a:latin typeface="+mn-lt"/>
                <a:ea typeface="+mn-ea"/>
                <a:cs typeface="+mn-cs"/>
              </a:defRPr>
            </a:lvl5pPr>
            <a:lvl6pPr marL="2514663"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74"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86"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97"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8000" lvl="1" indent="-171450">
              <a:lnSpc>
                <a:spcPct val="100000"/>
              </a:lnSpc>
              <a:spcBef>
                <a:spcPts val="600"/>
              </a:spcBef>
            </a:pPr>
            <a:r>
              <a:rPr lang="en-AU" sz="1000"/>
              <a:t>that were very sensitive to cost increases (often from smaller CHAs), such that the higher interest charges from alternative sources of financing would have made the projects unfeasible.</a:t>
            </a:r>
          </a:p>
          <a:p>
            <a:pPr>
              <a:lnSpc>
                <a:spcPct val="100000"/>
              </a:lnSpc>
              <a:spcBef>
                <a:spcPts val="600"/>
              </a:spcBef>
            </a:pPr>
            <a:r>
              <a:rPr lang="en-AU" sz="1000"/>
              <a:t>Some CHAs (usually equivalent to Tier 1 and 2 under the NRSCH) also responded that BFCHA enabled them to access financing that they otherwise wouldn’t have been able to. </a:t>
            </a:r>
          </a:p>
          <a:p>
            <a:pPr>
              <a:lnSpc>
                <a:spcPct val="100000"/>
              </a:lnSpc>
              <a:spcBef>
                <a:spcPts val="600"/>
              </a:spcBef>
            </a:pPr>
            <a:br>
              <a:rPr lang="en-AU" sz="1000"/>
            </a:br>
            <a:endParaRPr lang="en-AU" sz="1000"/>
          </a:p>
          <a:p>
            <a:pPr>
              <a:lnSpc>
                <a:spcPct val="100000"/>
              </a:lnSpc>
              <a:spcBef>
                <a:spcPts val="600"/>
              </a:spcBef>
            </a:pPr>
            <a:endParaRPr lang="en-US" sz="1000">
              <a:effectLst/>
            </a:endParaRPr>
          </a:p>
          <a:p>
            <a:pPr>
              <a:lnSpc>
                <a:spcPct val="100000"/>
              </a:lnSpc>
              <a:spcBef>
                <a:spcPts val="600"/>
              </a:spcBef>
            </a:pPr>
            <a:endParaRPr lang="en-US" sz="1000"/>
          </a:p>
          <a:p>
            <a:pPr>
              <a:lnSpc>
                <a:spcPct val="100000"/>
              </a:lnSpc>
              <a:spcBef>
                <a:spcPts val="600"/>
              </a:spcBef>
            </a:pPr>
            <a:r>
              <a:rPr lang="en-US" sz="1000">
                <a:effectLst/>
              </a:rPr>
              <a:t>As survey responses make clear, CHAs have applied for finance under the BFCHA initiative because it provides access at a lower price and on better terms than other available options over phases 1 to 3</a:t>
            </a:r>
            <a:r>
              <a:rPr lang="en-US" sz="1000"/>
              <a:t>. </a:t>
            </a:r>
            <a:r>
              <a:rPr lang="en-US" sz="1000">
                <a:effectLst/>
              </a:rPr>
              <a:t>As some CHAs would have sought this more </a:t>
            </a:r>
            <a:r>
              <a:rPr lang="en-US" sz="1000"/>
              <a:t>costly finance or </a:t>
            </a:r>
            <a:r>
              <a:rPr lang="en-US" sz="1000">
                <a:effectLst/>
              </a:rPr>
              <a:t>additional grant funding in the absence of BFCHA financing being available, the social housing </a:t>
            </a:r>
            <a:r>
              <a:rPr lang="en-US" sz="1000"/>
              <a:t>dwelling</a:t>
            </a:r>
            <a:r>
              <a:rPr lang="en-US" sz="1000">
                <a:effectLst/>
              </a:rPr>
              <a:t>s approved will be provided at a lower cost to the State Budget (compared to the provision of more grant funding), although the extent of this saving cannot be determined. </a:t>
            </a:r>
          </a:p>
        </p:txBody>
      </p:sp>
      <p:sp>
        <p:nvSpPr>
          <p:cNvPr id="2" name="Rectangle 1">
            <a:extLst>
              <a:ext uri="{FF2B5EF4-FFF2-40B4-BE49-F238E27FC236}">
                <a16:creationId xmlns:a16="http://schemas.microsoft.com/office/drawing/2014/main" id="{C90AD3A3-9796-FAF5-58C8-337D54FBA1E6}"/>
              </a:ext>
            </a:extLst>
          </p:cNvPr>
          <p:cNvSpPr/>
          <p:nvPr/>
        </p:nvSpPr>
        <p:spPr>
          <a:xfrm>
            <a:off x="5292503" y="2032627"/>
            <a:ext cx="4129742" cy="77796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TextBox 5">
            <a:extLst>
              <a:ext uri="{FF2B5EF4-FFF2-40B4-BE49-F238E27FC236}">
                <a16:creationId xmlns:a16="http://schemas.microsoft.com/office/drawing/2014/main" id="{348F2486-43D1-A44B-3F09-B338AD767219}"/>
              </a:ext>
            </a:extLst>
          </p:cNvPr>
          <p:cNvSpPr txBox="1"/>
          <p:nvPr/>
        </p:nvSpPr>
        <p:spPr>
          <a:xfrm>
            <a:off x="5390573" y="2069657"/>
            <a:ext cx="3933601" cy="707886"/>
          </a:xfrm>
          <a:prstGeom prst="rect">
            <a:avLst/>
          </a:prstGeom>
          <a:noFill/>
        </p:spPr>
        <p:txBody>
          <a:bodyPr wrap="square">
            <a:spAutoFit/>
          </a:bodyPr>
          <a:lstStyle/>
          <a:p>
            <a:pPr>
              <a:spcBef>
                <a:spcPts val="600"/>
              </a:spcBef>
            </a:pPr>
            <a:r>
              <a:rPr lang="en-US" sz="1000">
                <a:solidFill>
                  <a:schemeClr val="accent1"/>
                </a:solidFill>
              </a:rPr>
              <a:t>“Reduces the risk on the </a:t>
            </a:r>
            <a:r>
              <a:rPr lang="en-US" sz="1000" err="1">
                <a:solidFill>
                  <a:schemeClr val="accent1"/>
                </a:solidFill>
              </a:rPr>
              <a:t>organisation</a:t>
            </a:r>
            <a:r>
              <a:rPr lang="en-US" sz="1000">
                <a:solidFill>
                  <a:schemeClr val="accent1"/>
                </a:solidFill>
              </a:rPr>
              <a:t> with the known/forward dated interest rates. Allows the </a:t>
            </a:r>
            <a:r>
              <a:rPr lang="en-US" sz="1000" err="1">
                <a:solidFill>
                  <a:schemeClr val="accent1"/>
                </a:solidFill>
              </a:rPr>
              <a:t>organisation</a:t>
            </a:r>
            <a:r>
              <a:rPr lang="en-US" sz="1000">
                <a:solidFill>
                  <a:schemeClr val="accent1"/>
                </a:solidFill>
              </a:rPr>
              <a:t> to invest further in social housing as opposed to using capital as risk mitigation for potential increases in interest rates.” – Sector stakeholder</a:t>
            </a:r>
          </a:p>
        </p:txBody>
      </p:sp>
      <p:sp>
        <p:nvSpPr>
          <p:cNvPr id="7" name="Rectangle 6">
            <a:extLst>
              <a:ext uri="{FF2B5EF4-FFF2-40B4-BE49-F238E27FC236}">
                <a16:creationId xmlns:a16="http://schemas.microsoft.com/office/drawing/2014/main" id="{18AB4650-5492-26EF-3732-221C7BD42F4A}"/>
              </a:ext>
            </a:extLst>
          </p:cNvPr>
          <p:cNvSpPr/>
          <p:nvPr/>
        </p:nvSpPr>
        <p:spPr>
          <a:xfrm>
            <a:off x="550849" y="4252132"/>
            <a:ext cx="8872278" cy="2104224"/>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8" name="TextBox 7">
            <a:extLst>
              <a:ext uri="{FF2B5EF4-FFF2-40B4-BE49-F238E27FC236}">
                <a16:creationId xmlns:a16="http://schemas.microsoft.com/office/drawing/2014/main" id="{1A258E8D-AE66-74D9-00B0-629CBC5E1C87}"/>
              </a:ext>
            </a:extLst>
          </p:cNvPr>
          <p:cNvSpPr txBox="1"/>
          <p:nvPr/>
        </p:nvSpPr>
        <p:spPr>
          <a:xfrm>
            <a:off x="561866" y="4294620"/>
            <a:ext cx="8805114" cy="400110"/>
          </a:xfrm>
          <a:prstGeom prst="rect">
            <a:avLst/>
          </a:prstGeom>
          <a:noFill/>
        </p:spPr>
        <p:txBody>
          <a:bodyPr wrap="square" rtlCol="0">
            <a:spAutoFit/>
          </a:bodyPr>
          <a:lstStyle/>
          <a:p>
            <a:r>
              <a:rPr lang="en-AU" sz="1000" b="1"/>
              <a:t>Figure 5.1: Survey responses to the question “To what extent do you agree with the following statement on the short-term impacts of BFCHA (i.e. prior to project delivery)? As a direct result of the BFCHA initiative, my agency....“</a:t>
            </a:r>
          </a:p>
        </p:txBody>
      </p:sp>
      <p:graphicFrame>
        <p:nvGraphicFramePr>
          <p:cNvPr id="10" name="Chart 9">
            <a:extLst>
              <a:ext uri="{FF2B5EF4-FFF2-40B4-BE49-F238E27FC236}">
                <a16:creationId xmlns:a16="http://schemas.microsoft.com/office/drawing/2014/main" id="{A59A4097-9685-47CD-A59B-C0233D833F50}"/>
              </a:ext>
            </a:extLst>
          </p:cNvPr>
          <p:cNvGraphicFramePr>
            <a:graphicFrameLocks/>
          </p:cNvGraphicFramePr>
          <p:nvPr>
            <p:extLst>
              <p:ext uri="{D42A27DB-BD31-4B8C-83A1-F6EECF244321}">
                <p14:modId xmlns:p14="http://schemas.microsoft.com/office/powerpoint/2010/main" val="1345039898"/>
              </p:ext>
            </p:extLst>
          </p:nvPr>
        </p:nvGraphicFramePr>
        <p:xfrm>
          <a:off x="654200" y="4608246"/>
          <a:ext cx="8496000" cy="1602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7858411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B9E79C4C-8AA5-4321-AFEC-170EF7B9D0ED}"/>
              </a:ext>
            </a:extLst>
          </p:cNvPr>
          <p:cNvSpPr>
            <a:spLocks noGrp="1"/>
          </p:cNvSpPr>
          <p:nvPr>
            <p:ph type="ftr" sz="quarter" idx="10"/>
          </p:nvPr>
        </p:nvSpPr>
        <p:spPr/>
        <p:txBody>
          <a:bodyPr/>
          <a:lstStyle/>
          <a:p>
            <a:r>
              <a:rPr lang="en-NZ"/>
              <a:t>www.think</a:t>
            </a:r>
            <a:r>
              <a:rPr lang="en-NZ">
                <a:solidFill>
                  <a:schemeClr val="accent1"/>
                </a:solidFill>
              </a:rPr>
              <a:t>Sapere</a:t>
            </a:r>
            <a:r>
              <a:rPr lang="en-NZ"/>
              <a:t>.com</a:t>
            </a:r>
          </a:p>
        </p:txBody>
      </p:sp>
      <p:sp>
        <p:nvSpPr>
          <p:cNvPr id="5" name="Slide Number Placeholder 4">
            <a:extLst>
              <a:ext uri="{FF2B5EF4-FFF2-40B4-BE49-F238E27FC236}">
                <a16:creationId xmlns:a16="http://schemas.microsoft.com/office/drawing/2014/main" id="{241B7D97-9A84-AA1C-D2B6-B0C19A6789BB}"/>
              </a:ext>
            </a:extLst>
          </p:cNvPr>
          <p:cNvSpPr>
            <a:spLocks noGrp="1"/>
          </p:cNvSpPr>
          <p:nvPr>
            <p:ph type="sldNum" sz="quarter" idx="11"/>
          </p:nvPr>
        </p:nvSpPr>
        <p:spPr/>
        <p:txBody>
          <a:bodyPr/>
          <a:lstStyle/>
          <a:p>
            <a:fld id="{326829A1-67CC-4B5E-AF1E-9267DC8755FD}" type="slidenum">
              <a:rPr lang="en-NZ" smtClean="0"/>
              <a:pPr/>
              <a:t>47</a:t>
            </a:fld>
            <a:endParaRPr lang="en-NZ"/>
          </a:p>
        </p:txBody>
      </p:sp>
      <p:sp>
        <p:nvSpPr>
          <p:cNvPr id="3" name="Title 1">
            <a:extLst>
              <a:ext uri="{FF2B5EF4-FFF2-40B4-BE49-F238E27FC236}">
                <a16:creationId xmlns:a16="http://schemas.microsoft.com/office/drawing/2014/main" id="{0BE5DD81-A2C5-7C4F-5CEB-8566957DEA3C}"/>
              </a:ext>
            </a:extLst>
          </p:cNvPr>
          <p:cNvSpPr txBox="1">
            <a:spLocks/>
          </p:cNvSpPr>
          <p:nvPr/>
        </p:nvSpPr>
        <p:spPr>
          <a:xfrm>
            <a:off x="528883" y="365127"/>
            <a:ext cx="8915399" cy="567744"/>
          </a:xfrm>
          <a:prstGeom prst="rect">
            <a:avLst/>
          </a:prstGeom>
        </p:spPr>
        <p:txBody>
          <a:bodyPr anchor="t">
            <a:noAutofit/>
          </a:bodyPr>
          <a:lstStyle>
            <a:lvl1pPr algn="l" defTabSz="914423" rtl="0" eaLnBrk="1" latinLnBrk="0" hangingPunct="1">
              <a:lnSpc>
                <a:spcPct val="90000"/>
              </a:lnSpc>
              <a:spcBef>
                <a:spcPct val="0"/>
              </a:spcBef>
              <a:buNone/>
              <a:defRPr sz="4000" b="1" kern="1200">
                <a:solidFill>
                  <a:schemeClr val="accent1"/>
                </a:solidFill>
                <a:latin typeface="+mj-lt"/>
                <a:ea typeface="+mj-ea"/>
                <a:cs typeface="+mj-cs"/>
              </a:defRPr>
            </a:lvl1pPr>
          </a:lstStyle>
          <a:p>
            <a:r>
              <a:rPr lang="en-US" sz="2000">
                <a:solidFill>
                  <a:schemeClr val="accent1"/>
                </a:solidFill>
              </a:rPr>
              <a:t>5.3 There has been growth in the CHA sector</a:t>
            </a:r>
            <a:endParaRPr lang="en-AU" sz="2000">
              <a:solidFill>
                <a:schemeClr val="accent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1" name="Text Placeholder 3">
            <a:extLst>
              <a:ext uri="{FF2B5EF4-FFF2-40B4-BE49-F238E27FC236}">
                <a16:creationId xmlns:a16="http://schemas.microsoft.com/office/drawing/2014/main" id="{00010491-96DD-6F1A-827F-48CC9FA87BAC}"/>
              </a:ext>
            </a:extLst>
          </p:cNvPr>
          <p:cNvSpPr txBox="1">
            <a:spLocks/>
          </p:cNvSpPr>
          <p:nvPr/>
        </p:nvSpPr>
        <p:spPr>
          <a:xfrm>
            <a:off x="529696" y="932871"/>
            <a:ext cx="4247011" cy="5423485"/>
          </a:xfrm>
          <a:prstGeom prst="rect">
            <a:avLst/>
          </a:prstGeom>
        </p:spPr>
        <p:txBody>
          <a:bodyPr>
            <a:noAutofit/>
          </a:bodyPr>
          <a:lstStyle>
            <a:lvl1pPr marL="0" indent="0" algn="l" defTabSz="914423" rtl="0" eaLnBrk="1" latinLnBrk="0" hangingPunct="1">
              <a:lnSpc>
                <a:spcPct val="90000"/>
              </a:lnSpc>
              <a:spcBef>
                <a:spcPts val="1000"/>
              </a:spcBef>
              <a:buFont typeface="Arial" panose="020B0604020202020204" pitchFamily="34" charset="0"/>
              <a:buNone/>
              <a:tabLst/>
              <a:defRPr sz="2400" kern="1200">
                <a:solidFill>
                  <a:schemeClr val="tx1"/>
                </a:solidFill>
                <a:latin typeface="+mn-lt"/>
                <a:ea typeface="+mn-ea"/>
                <a:cs typeface="+mn-cs"/>
              </a:defRPr>
            </a:lvl1pPr>
            <a:lvl2pPr marL="342908" indent="-342908" algn="l" defTabSz="914423" rtl="0" eaLnBrk="1" latinLnBrk="0" hangingPunct="1">
              <a:lnSpc>
                <a:spcPct val="90000"/>
              </a:lnSpc>
              <a:spcBef>
                <a:spcPts val="500"/>
              </a:spcBef>
              <a:buClr>
                <a:schemeClr val="accent1"/>
              </a:buClr>
              <a:buFont typeface="Arial" panose="020B0604020202020204" pitchFamily="34" charset="0"/>
              <a:buChar char="•"/>
              <a:tabLst/>
              <a:defRPr sz="2400" kern="1200">
                <a:solidFill>
                  <a:schemeClr val="tx1"/>
                </a:solidFill>
                <a:latin typeface="+mn-lt"/>
                <a:ea typeface="+mn-ea"/>
                <a:cs typeface="+mn-cs"/>
              </a:defRPr>
            </a:lvl2pPr>
            <a:lvl3pPr marL="0" indent="0" algn="l" defTabSz="914423" rtl="0" eaLnBrk="1" latinLnBrk="0" hangingPunct="1">
              <a:lnSpc>
                <a:spcPct val="90000"/>
              </a:lnSpc>
              <a:spcBef>
                <a:spcPts val="500"/>
              </a:spcBef>
              <a:buFont typeface="Arial" panose="020B0604020202020204" pitchFamily="34" charset="0"/>
              <a:buNone/>
              <a:tabLst/>
              <a:defRPr sz="2800" b="1" kern="1200">
                <a:solidFill>
                  <a:schemeClr val="accent1"/>
                </a:solidFill>
                <a:latin typeface="+mn-lt"/>
                <a:ea typeface="+mn-ea"/>
                <a:cs typeface="+mn-cs"/>
              </a:defRPr>
            </a:lvl3pPr>
            <a:lvl4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solidFill>
                <a:latin typeface="+mn-lt"/>
                <a:ea typeface="+mn-ea"/>
                <a:cs typeface="+mn-cs"/>
              </a:defRPr>
            </a:lvl4pPr>
            <a:lvl5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lumMod val="50000"/>
                    <a:lumOff val="50000"/>
                  </a:schemeClr>
                </a:solidFill>
                <a:latin typeface="+mn-lt"/>
                <a:ea typeface="+mn-ea"/>
                <a:cs typeface="+mn-cs"/>
              </a:defRPr>
            </a:lvl5pPr>
            <a:lvl6pPr marL="2514663"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74"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86"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97"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600"/>
              </a:spcBef>
            </a:pPr>
            <a:r>
              <a:rPr lang="en-AU" sz="1200" b="1" dirty="0">
                <a:solidFill>
                  <a:schemeClr val="accent2"/>
                </a:solidFill>
              </a:rPr>
              <a:t>A long-term outcome sought is increased capacity of the CHA sector to supply and manage social housing in a sustainable way</a:t>
            </a:r>
            <a:endParaRPr lang="en-AU" sz="1200" dirty="0">
              <a:solidFill>
                <a:schemeClr val="accent2"/>
              </a:solidFill>
            </a:endParaRPr>
          </a:p>
          <a:p>
            <a:pPr>
              <a:lnSpc>
                <a:spcPct val="100000"/>
              </a:lnSpc>
              <a:spcBef>
                <a:spcPts val="600"/>
              </a:spcBef>
            </a:pPr>
            <a:r>
              <a:rPr lang="en-AU" sz="1000" dirty="0"/>
              <a:t>The CHA sector has certainly grown, in the size of the portfolio, the number of entities in the sector and in the level of financial sophistication that can be seen amongst agencies. Since 2021 (after the launch of the Big Housing Build or BHB), there have been six new entrants to the Victorian Housing Register, with other CHAs in the pipeline. </a:t>
            </a:r>
          </a:p>
          <a:p>
            <a:pPr>
              <a:lnSpc>
                <a:spcPct val="100000"/>
              </a:lnSpc>
              <a:spcBef>
                <a:spcPts val="600"/>
              </a:spcBef>
            </a:pPr>
            <a:r>
              <a:rPr lang="en-AU" sz="1000" dirty="0"/>
              <a:t>This shows considerable interest from CHAs joining the Victorian Register following the announcement of the BHB, although feedback from CHAs suggest this was due to the availability of SHGF grant funding as much as BFCHA financing. </a:t>
            </a:r>
          </a:p>
        </p:txBody>
      </p:sp>
      <p:sp>
        <p:nvSpPr>
          <p:cNvPr id="12" name="Text Placeholder 4">
            <a:extLst>
              <a:ext uri="{FF2B5EF4-FFF2-40B4-BE49-F238E27FC236}">
                <a16:creationId xmlns:a16="http://schemas.microsoft.com/office/drawing/2014/main" id="{C346EC70-3298-7655-C803-5F5F6A2F918A}"/>
              </a:ext>
            </a:extLst>
          </p:cNvPr>
          <p:cNvSpPr txBox="1">
            <a:spLocks/>
          </p:cNvSpPr>
          <p:nvPr/>
        </p:nvSpPr>
        <p:spPr>
          <a:xfrm>
            <a:off x="5197268" y="932873"/>
            <a:ext cx="4247011" cy="1479614"/>
          </a:xfrm>
          <a:prstGeom prst="rect">
            <a:avLst/>
          </a:prstGeom>
        </p:spPr>
        <p:txBody>
          <a:bodyPr vert="horz" lIns="91440" tIns="45720" rIns="91440" bIns="45720" rtlCol="0">
            <a:noAutofit/>
          </a:bodyPr>
          <a:lstStyle>
            <a:lvl1pPr marL="0" indent="0" algn="l" defTabSz="914423" rtl="0" eaLnBrk="1" latinLnBrk="0" hangingPunct="1">
              <a:lnSpc>
                <a:spcPct val="90000"/>
              </a:lnSpc>
              <a:spcBef>
                <a:spcPts val="1000"/>
              </a:spcBef>
              <a:buFont typeface="Arial" panose="020B0604020202020204" pitchFamily="34" charset="0"/>
              <a:buNone/>
              <a:tabLst/>
              <a:defRPr sz="2400" kern="1200">
                <a:solidFill>
                  <a:schemeClr val="tx1"/>
                </a:solidFill>
                <a:latin typeface="+mn-lt"/>
                <a:ea typeface="+mn-ea"/>
                <a:cs typeface="+mn-cs"/>
              </a:defRPr>
            </a:lvl1pPr>
            <a:lvl2pPr marL="342908" indent="-342908" algn="l" defTabSz="914423" rtl="0" eaLnBrk="1" latinLnBrk="0" hangingPunct="1">
              <a:lnSpc>
                <a:spcPct val="90000"/>
              </a:lnSpc>
              <a:spcBef>
                <a:spcPts val="500"/>
              </a:spcBef>
              <a:buClr>
                <a:schemeClr val="accent1"/>
              </a:buClr>
              <a:buFont typeface="Arial" panose="020B0604020202020204" pitchFamily="34" charset="0"/>
              <a:buChar char="•"/>
              <a:tabLst/>
              <a:defRPr sz="2400" kern="1200">
                <a:solidFill>
                  <a:schemeClr val="tx1"/>
                </a:solidFill>
                <a:latin typeface="+mn-lt"/>
                <a:ea typeface="+mn-ea"/>
                <a:cs typeface="+mn-cs"/>
              </a:defRPr>
            </a:lvl2pPr>
            <a:lvl3pPr marL="0" indent="0" algn="l" defTabSz="914423" rtl="0" eaLnBrk="1" latinLnBrk="0" hangingPunct="1">
              <a:lnSpc>
                <a:spcPct val="90000"/>
              </a:lnSpc>
              <a:spcBef>
                <a:spcPts val="500"/>
              </a:spcBef>
              <a:buFont typeface="Arial" panose="020B0604020202020204" pitchFamily="34" charset="0"/>
              <a:buNone/>
              <a:tabLst/>
              <a:defRPr sz="2800" b="1" kern="1200">
                <a:solidFill>
                  <a:schemeClr val="accent1"/>
                </a:solidFill>
                <a:latin typeface="+mn-lt"/>
                <a:ea typeface="+mn-ea"/>
                <a:cs typeface="+mn-cs"/>
              </a:defRPr>
            </a:lvl3pPr>
            <a:lvl4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solidFill>
                <a:latin typeface="+mn-lt"/>
                <a:ea typeface="+mn-ea"/>
                <a:cs typeface="+mn-cs"/>
              </a:defRPr>
            </a:lvl4pPr>
            <a:lvl5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lumMod val="50000"/>
                    <a:lumOff val="50000"/>
                  </a:schemeClr>
                </a:solidFill>
                <a:latin typeface="+mn-lt"/>
                <a:ea typeface="+mn-ea"/>
                <a:cs typeface="+mn-cs"/>
              </a:defRPr>
            </a:lvl5pPr>
            <a:lvl6pPr marL="2514663"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74"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86"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97"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600"/>
              </a:spcBef>
            </a:pPr>
            <a:r>
              <a:rPr lang="en-AU" sz="1000" dirty="0"/>
              <a:t>The new registrants are a combination of large interstate Tier-1 CHAs, who both manage and develop significant social housing in other states, and new subsidiaries and vehicles of larger existing organisations. Specifically, the new registrants and their potential NRSCH classifications were:</a:t>
            </a:r>
          </a:p>
          <a:p>
            <a:pPr marL="288000" lvl="1" indent="-171450">
              <a:lnSpc>
                <a:spcPct val="100000"/>
              </a:lnSpc>
              <a:spcBef>
                <a:spcPts val="600"/>
              </a:spcBef>
            </a:pPr>
            <a:r>
              <a:rPr lang="en-AU" sz="1000" dirty="0"/>
              <a:t>Evolve Housing (Vic) Limited (Tier 1) from New South Wales</a:t>
            </a:r>
          </a:p>
          <a:p>
            <a:pPr marL="288000" lvl="1" indent="-171450">
              <a:lnSpc>
                <a:spcPct val="100000"/>
              </a:lnSpc>
              <a:spcBef>
                <a:spcPts val="600"/>
              </a:spcBef>
            </a:pPr>
            <a:r>
              <a:rPr lang="en-AU" sz="1000" dirty="0" err="1"/>
              <a:t>BlueCHPV</a:t>
            </a:r>
            <a:r>
              <a:rPr lang="en-AU" sz="1000" dirty="0"/>
              <a:t> limited (Tier 1) from New South Wales</a:t>
            </a:r>
          </a:p>
          <a:p>
            <a:pPr marL="288000" lvl="1" indent="-171450">
              <a:lnSpc>
                <a:spcPct val="100000"/>
              </a:lnSpc>
              <a:spcBef>
                <a:spcPts val="600"/>
              </a:spcBef>
            </a:pPr>
            <a:r>
              <a:rPr lang="en-US" sz="1000" dirty="0"/>
              <a:t>National Affordable Housing Consortium - Victoria Ltd (Tier 1) from Queensland</a:t>
            </a:r>
            <a:endParaRPr lang="en-AU" sz="1000" dirty="0"/>
          </a:p>
          <a:p>
            <a:pPr marL="288000" lvl="1" indent="-171450">
              <a:lnSpc>
                <a:spcPct val="100000"/>
              </a:lnSpc>
              <a:spcBef>
                <a:spcPts val="600"/>
              </a:spcBef>
            </a:pPr>
            <a:r>
              <a:rPr lang="en-AU" sz="1000" dirty="0"/>
              <a:t>MCM Housing Limited (Tier 3, although part of a much larger social services provider, Melbourne City Mission).</a:t>
            </a:r>
          </a:p>
          <a:p>
            <a:pPr>
              <a:lnSpc>
                <a:spcPct val="100000"/>
              </a:lnSpc>
              <a:spcBef>
                <a:spcPts val="600"/>
              </a:spcBef>
            </a:pPr>
            <a:r>
              <a:rPr lang="en-AU" sz="1000" dirty="0"/>
              <a:t>Two existing CHAs also created subsidiaries or </a:t>
            </a:r>
            <a:r>
              <a:rPr lang="en-AU" sz="1000" b="0" dirty="0">
                <a:effectLst/>
                <a:latin typeface="+mj-lt"/>
              </a:rPr>
              <a:t>Special Purpose Vehicle</a:t>
            </a:r>
            <a:r>
              <a:rPr lang="en-AU" sz="1000" dirty="0"/>
              <a:t>s, reflecting an increasing level of sophistication in the sector (both considered Tier 2 under our potential NRSCH classifications):</a:t>
            </a:r>
          </a:p>
          <a:p>
            <a:pPr marL="288000" lvl="1" indent="-171450">
              <a:lnSpc>
                <a:spcPct val="100000"/>
              </a:lnSpc>
              <a:spcBef>
                <a:spcPts val="600"/>
              </a:spcBef>
            </a:pPr>
            <a:r>
              <a:rPr lang="en-AU" sz="1000" dirty="0"/>
              <a:t>Building Communities Vic Limited (subsidiary of Community Housing (Vic) Limited)</a:t>
            </a:r>
          </a:p>
          <a:p>
            <a:pPr marL="288000" lvl="1" indent="-171450">
              <a:lnSpc>
                <a:spcPct val="100000"/>
              </a:lnSpc>
              <a:spcBef>
                <a:spcPts val="600"/>
              </a:spcBef>
            </a:pPr>
            <a:r>
              <a:rPr lang="en-AU" sz="1000" dirty="0"/>
              <a:t>Assemble x HCA HA Ltd (subsidiary of Housing Choices Australia Limited).</a:t>
            </a:r>
          </a:p>
          <a:p>
            <a:pPr>
              <a:lnSpc>
                <a:spcPct val="100000"/>
              </a:lnSpc>
              <a:spcBef>
                <a:spcPts val="600"/>
              </a:spcBef>
            </a:pPr>
            <a:r>
              <a:rPr lang="en-AU" sz="1000" dirty="0"/>
              <a:t>These new registrants have been active in applying for BFCHA financing. This significant increase in the number of new CHAs, that are already experienced and significant providers, suggests increased capacity of the sector in Victoria has been expanded by BFCHA.  </a:t>
            </a:r>
          </a:p>
        </p:txBody>
      </p:sp>
      <p:graphicFrame>
        <p:nvGraphicFramePr>
          <p:cNvPr id="2" name="Table 1">
            <a:extLst>
              <a:ext uri="{FF2B5EF4-FFF2-40B4-BE49-F238E27FC236}">
                <a16:creationId xmlns:a16="http://schemas.microsoft.com/office/drawing/2014/main" id="{A44C0AB8-9CD6-77A7-6B27-A8554470E8CC}"/>
              </a:ext>
            </a:extLst>
          </p:cNvPr>
          <p:cNvGraphicFramePr>
            <a:graphicFrameLocks noGrp="1"/>
          </p:cNvGraphicFramePr>
          <p:nvPr>
            <p:extLst>
              <p:ext uri="{D42A27DB-BD31-4B8C-83A1-F6EECF244321}">
                <p14:modId xmlns:p14="http://schemas.microsoft.com/office/powerpoint/2010/main" val="3789627716"/>
              </p:ext>
            </p:extLst>
          </p:nvPr>
        </p:nvGraphicFramePr>
        <p:xfrm>
          <a:off x="621974" y="3686492"/>
          <a:ext cx="4042815" cy="2477892"/>
        </p:xfrm>
        <a:graphic>
          <a:graphicData uri="http://schemas.openxmlformats.org/drawingml/2006/table">
            <a:tbl>
              <a:tblPr firstRow="1" firstCol="1" bandRow="1">
                <a:tableStyleId>{69012ECD-51FC-41F1-AA8D-1B2483CD663E}</a:tableStyleId>
              </a:tblPr>
              <a:tblGrid>
                <a:gridCol w="3087331">
                  <a:extLst>
                    <a:ext uri="{9D8B030D-6E8A-4147-A177-3AD203B41FA5}">
                      <a16:colId xmlns:a16="http://schemas.microsoft.com/office/drawing/2014/main" val="3230624309"/>
                    </a:ext>
                  </a:extLst>
                </a:gridCol>
                <a:gridCol w="955484">
                  <a:extLst>
                    <a:ext uri="{9D8B030D-6E8A-4147-A177-3AD203B41FA5}">
                      <a16:colId xmlns:a16="http://schemas.microsoft.com/office/drawing/2014/main" val="3231064724"/>
                    </a:ext>
                  </a:extLst>
                </a:gridCol>
              </a:tblGrid>
              <a:tr h="430233">
                <a:tc>
                  <a:txBody>
                    <a:bodyPr/>
                    <a:lstStyle/>
                    <a:p>
                      <a:endParaRPr lang="en-AU" sz="1000" b="0">
                        <a:effectLst/>
                        <a:latin typeface="+mj-lt"/>
                      </a:endParaRPr>
                    </a:p>
                  </a:txBody>
                  <a:tcPr marL="68580" marR="68580" marT="0" marB="0" anchor="b"/>
                </a:tc>
                <a:tc>
                  <a:txBody>
                    <a:bodyPr/>
                    <a:lstStyle/>
                    <a:p>
                      <a:pPr algn="ctr"/>
                      <a:r>
                        <a:rPr lang="en-AU" sz="1000">
                          <a:effectLst/>
                          <a:latin typeface="+mj-lt"/>
                        </a:rPr>
                        <a:t>Registered</a:t>
                      </a:r>
                      <a:endParaRPr lang="en-AU" sz="1000">
                        <a:effectLst/>
                        <a:latin typeface="+mj-lt"/>
                        <a:ea typeface="Calibri" panose="020F0502020204030204" pitchFamily="34" charset="0"/>
                      </a:endParaRPr>
                    </a:p>
                  </a:txBody>
                  <a:tcPr marL="68580" marR="68580" marT="0" marB="0" anchor="ctr"/>
                </a:tc>
                <a:extLst>
                  <a:ext uri="{0D108BD9-81ED-4DB2-BD59-A6C34878D82A}">
                    <a16:rowId xmlns:a16="http://schemas.microsoft.com/office/drawing/2014/main" val="1043190885"/>
                  </a:ext>
                </a:extLst>
              </a:tr>
              <a:tr h="430233">
                <a:tc>
                  <a:txBody>
                    <a:bodyPr/>
                    <a:lstStyle/>
                    <a:p>
                      <a:pPr algn="l"/>
                      <a:r>
                        <a:rPr lang="en-AU" sz="1000" b="0">
                          <a:effectLst/>
                          <a:latin typeface="+mj-lt"/>
                        </a:rPr>
                        <a:t>Existing VIC housing organisation registering for the first time</a:t>
                      </a:r>
                      <a:endParaRPr lang="en-AU" sz="1000" b="0">
                        <a:effectLst/>
                        <a:latin typeface="+mj-lt"/>
                        <a:ea typeface="Calibri" panose="020F0502020204030204" pitchFamily="34" charset="0"/>
                      </a:endParaRPr>
                    </a:p>
                  </a:txBody>
                  <a:tcPr marL="68580" marR="68580" marT="0" marB="0" anchor="ctr"/>
                </a:tc>
                <a:tc>
                  <a:txBody>
                    <a:bodyPr/>
                    <a:lstStyle/>
                    <a:p>
                      <a:pPr algn="ctr"/>
                      <a:r>
                        <a:rPr lang="en-AU" sz="1000">
                          <a:effectLst/>
                          <a:latin typeface="+mj-lt"/>
                        </a:rPr>
                        <a:t>1</a:t>
                      </a:r>
                      <a:endParaRPr lang="en-AU" sz="1000">
                        <a:effectLst/>
                        <a:latin typeface="+mj-lt"/>
                        <a:ea typeface="Calibri" panose="020F0502020204030204" pitchFamily="34" charset="0"/>
                      </a:endParaRPr>
                    </a:p>
                  </a:txBody>
                  <a:tcPr marL="68580" marR="68580" marT="0" marB="0" anchor="ctr"/>
                </a:tc>
                <a:extLst>
                  <a:ext uri="{0D108BD9-81ED-4DB2-BD59-A6C34878D82A}">
                    <a16:rowId xmlns:a16="http://schemas.microsoft.com/office/drawing/2014/main" val="1715729279"/>
                  </a:ext>
                </a:extLst>
              </a:tr>
              <a:tr h="430233">
                <a:tc>
                  <a:txBody>
                    <a:bodyPr/>
                    <a:lstStyle/>
                    <a:p>
                      <a:pPr algn="l"/>
                      <a:r>
                        <a:rPr lang="en-AU" sz="1000" b="0">
                          <a:effectLst/>
                          <a:latin typeface="+mj-lt"/>
                        </a:rPr>
                        <a:t>Existing VIC organisation, new to housing, forming new legal entity (subsidiary)</a:t>
                      </a:r>
                      <a:endParaRPr lang="en-AU" sz="1000" b="0">
                        <a:effectLst/>
                        <a:latin typeface="+mj-lt"/>
                        <a:ea typeface="Calibri" panose="020F0502020204030204" pitchFamily="34" charset="0"/>
                      </a:endParaRPr>
                    </a:p>
                  </a:txBody>
                  <a:tcPr marL="68580" marR="68580" marT="0" marB="0" anchor="ctr"/>
                </a:tc>
                <a:tc>
                  <a:txBody>
                    <a:bodyPr/>
                    <a:lstStyle/>
                    <a:p>
                      <a:pPr algn="ctr"/>
                      <a:r>
                        <a:rPr lang="en-AU" sz="1000" dirty="0">
                          <a:effectLst/>
                          <a:latin typeface="+mj-lt"/>
                        </a:rPr>
                        <a:t>1</a:t>
                      </a:r>
                      <a:endParaRPr lang="en-AU" sz="1000" dirty="0">
                        <a:effectLst/>
                        <a:latin typeface="+mj-lt"/>
                        <a:ea typeface="Calibri" panose="020F0502020204030204" pitchFamily="34" charset="0"/>
                      </a:endParaRPr>
                    </a:p>
                  </a:txBody>
                  <a:tcPr marL="68580" marR="68580" marT="0" marB="0" anchor="ctr"/>
                </a:tc>
                <a:extLst>
                  <a:ext uri="{0D108BD9-81ED-4DB2-BD59-A6C34878D82A}">
                    <a16:rowId xmlns:a16="http://schemas.microsoft.com/office/drawing/2014/main" val="210351817"/>
                  </a:ext>
                </a:extLst>
              </a:tr>
              <a:tr h="488064">
                <a:tc>
                  <a:txBody>
                    <a:bodyPr/>
                    <a:lstStyle/>
                    <a:p>
                      <a:pPr algn="l"/>
                      <a:r>
                        <a:rPr lang="en-AU" sz="1000" b="0">
                          <a:effectLst/>
                          <a:latin typeface="+mj-lt"/>
                        </a:rPr>
                        <a:t>Already registered VIC housing organisation forming new legal entity (Special Purpose Vehicle)</a:t>
                      </a:r>
                      <a:endParaRPr lang="en-AU" sz="1000" b="0">
                        <a:effectLst/>
                        <a:latin typeface="+mj-lt"/>
                        <a:ea typeface="Calibri" panose="020F0502020204030204" pitchFamily="34" charset="0"/>
                      </a:endParaRPr>
                    </a:p>
                  </a:txBody>
                  <a:tcPr marL="68580" marR="68580" marT="0" marB="0" anchor="ctr"/>
                </a:tc>
                <a:tc>
                  <a:txBody>
                    <a:bodyPr/>
                    <a:lstStyle/>
                    <a:p>
                      <a:pPr algn="ctr"/>
                      <a:r>
                        <a:rPr lang="en-AU" sz="1000">
                          <a:effectLst/>
                          <a:latin typeface="+mj-lt"/>
                        </a:rPr>
                        <a:t>1</a:t>
                      </a:r>
                      <a:endParaRPr lang="en-AU" sz="1000">
                        <a:effectLst/>
                        <a:latin typeface="+mj-lt"/>
                        <a:ea typeface="Calibri" panose="020F0502020204030204" pitchFamily="34" charset="0"/>
                      </a:endParaRPr>
                    </a:p>
                  </a:txBody>
                  <a:tcPr marL="68580" marR="68580" marT="0" marB="0" anchor="ctr"/>
                </a:tc>
                <a:extLst>
                  <a:ext uri="{0D108BD9-81ED-4DB2-BD59-A6C34878D82A}">
                    <a16:rowId xmlns:a16="http://schemas.microsoft.com/office/drawing/2014/main" val="3060764910"/>
                  </a:ext>
                </a:extLst>
              </a:tr>
              <a:tr h="430233">
                <a:tc>
                  <a:txBody>
                    <a:bodyPr/>
                    <a:lstStyle/>
                    <a:p>
                      <a:pPr algn="l"/>
                      <a:r>
                        <a:rPr lang="en-AU" sz="1000" b="0">
                          <a:effectLst/>
                          <a:latin typeface="+mj-lt"/>
                        </a:rPr>
                        <a:t>Interstate housing organisation forming new legal entity (subsidiary)</a:t>
                      </a:r>
                      <a:endParaRPr lang="en-AU" sz="1000" b="0">
                        <a:effectLst/>
                        <a:latin typeface="+mj-lt"/>
                        <a:ea typeface="Calibri" panose="020F0502020204030204" pitchFamily="34" charset="0"/>
                      </a:endParaRPr>
                    </a:p>
                  </a:txBody>
                  <a:tcPr marL="68580" marR="68580" marT="0" marB="0" anchor="ctr"/>
                </a:tc>
                <a:tc>
                  <a:txBody>
                    <a:bodyPr/>
                    <a:lstStyle/>
                    <a:p>
                      <a:pPr algn="ctr"/>
                      <a:r>
                        <a:rPr lang="en-AU" sz="1000">
                          <a:effectLst/>
                          <a:latin typeface="+mj-lt"/>
                        </a:rPr>
                        <a:t>3</a:t>
                      </a:r>
                      <a:endParaRPr lang="en-AU" sz="1000">
                        <a:effectLst/>
                        <a:latin typeface="+mj-lt"/>
                        <a:ea typeface="Calibri" panose="020F0502020204030204" pitchFamily="34" charset="0"/>
                      </a:endParaRPr>
                    </a:p>
                  </a:txBody>
                  <a:tcPr marL="68580" marR="68580" marT="0" marB="0" anchor="ctr"/>
                </a:tc>
                <a:extLst>
                  <a:ext uri="{0D108BD9-81ED-4DB2-BD59-A6C34878D82A}">
                    <a16:rowId xmlns:a16="http://schemas.microsoft.com/office/drawing/2014/main" val="2296376686"/>
                  </a:ext>
                </a:extLst>
              </a:tr>
              <a:tr h="268896">
                <a:tc>
                  <a:txBody>
                    <a:bodyPr/>
                    <a:lstStyle/>
                    <a:p>
                      <a:endParaRPr lang="en-AU" sz="1000">
                        <a:effectLst/>
                        <a:latin typeface="+mj-lt"/>
                      </a:endParaRPr>
                    </a:p>
                  </a:txBody>
                  <a:tcPr marL="68580" marR="68580" marT="0" marB="0" anchor="b">
                    <a:solidFill>
                      <a:schemeClr val="bg2"/>
                    </a:solidFill>
                  </a:tcPr>
                </a:tc>
                <a:tc>
                  <a:txBody>
                    <a:bodyPr/>
                    <a:lstStyle/>
                    <a:p>
                      <a:pPr algn="ctr"/>
                      <a:r>
                        <a:rPr lang="en-AU" sz="1000" dirty="0">
                          <a:effectLst/>
                          <a:latin typeface="+mj-lt"/>
                        </a:rPr>
                        <a:t>6</a:t>
                      </a:r>
                      <a:endParaRPr lang="en-AU" sz="1000" dirty="0">
                        <a:effectLst/>
                        <a:latin typeface="+mj-lt"/>
                        <a:ea typeface="Calibri" panose="020F0502020204030204" pitchFamily="34" charset="0"/>
                      </a:endParaRPr>
                    </a:p>
                  </a:txBody>
                  <a:tcPr marL="68580" marR="68580" marT="0" marB="0" anchor="ctr">
                    <a:solidFill>
                      <a:schemeClr val="bg2"/>
                    </a:solidFill>
                  </a:tcPr>
                </a:tc>
                <a:extLst>
                  <a:ext uri="{0D108BD9-81ED-4DB2-BD59-A6C34878D82A}">
                    <a16:rowId xmlns:a16="http://schemas.microsoft.com/office/drawing/2014/main" val="3236984471"/>
                  </a:ext>
                </a:extLst>
              </a:tr>
            </a:tbl>
          </a:graphicData>
        </a:graphic>
      </p:graphicFrame>
      <p:sp>
        <p:nvSpPr>
          <p:cNvPr id="6" name="TextBox 5">
            <a:extLst>
              <a:ext uri="{FF2B5EF4-FFF2-40B4-BE49-F238E27FC236}">
                <a16:creationId xmlns:a16="http://schemas.microsoft.com/office/drawing/2014/main" id="{26C9869E-ABC5-A6C8-6CA1-570610E65B33}"/>
              </a:ext>
            </a:extLst>
          </p:cNvPr>
          <p:cNvSpPr txBox="1"/>
          <p:nvPr/>
        </p:nvSpPr>
        <p:spPr>
          <a:xfrm>
            <a:off x="528881" y="3272528"/>
            <a:ext cx="4043119" cy="400110"/>
          </a:xfrm>
          <a:prstGeom prst="rect">
            <a:avLst/>
          </a:prstGeom>
          <a:noFill/>
        </p:spPr>
        <p:txBody>
          <a:bodyPr wrap="square" rtlCol="0">
            <a:spAutoFit/>
          </a:bodyPr>
          <a:lstStyle/>
          <a:p>
            <a:r>
              <a:rPr lang="en-AU" sz="1000" b="1" dirty="0"/>
              <a:t>Table 5.1: Breakdown of VIC organisations who have joined the Housing Register since 2021 (as of June 2023)</a:t>
            </a:r>
          </a:p>
        </p:txBody>
      </p:sp>
      <p:sp>
        <p:nvSpPr>
          <p:cNvPr id="7" name="TextBox 6">
            <a:extLst>
              <a:ext uri="{FF2B5EF4-FFF2-40B4-BE49-F238E27FC236}">
                <a16:creationId xmlns:a16="http://schemas.microsoft.com/office/drawing/2014/main" id="{68534E41-CFB3-A511-C679-36AB116A4D13}"/>
              </a:ext>
            </a:extLst>
          </p:cNvPr>
          <p:cNvSpPr txBox="1"/>
          <p:nvPr/>
        </p:nvSpPr>
        <p:spPr>
          <a:xfrm>
            <a:off x="528881" y="6162280"/>
            <a:ext cx="4135909" cy="200055"/>
          </a:xfrm>
          <a:prstGeom prst="rect">
            <a:avLst/>
          </a:prstGeom>
          <a:noFill/>
        </p:spPr>
        <p:txBody>
          <a:bodyPr wrap="square" rtlCol="0">
            <a:spAutoFit/>
          </a:bodyPr>
          <a:lstStyle/>
          <a:p>
            <a:r>
              <a:rPr lang="en-AU" sz="700"/>
              <a:t>Source: Data provided by Victorian Housing Registrar</a:t>
            </a:r>
          </a:p>
        </p:txBody>
      </p:sp>
    </p:spTree>
    <p:extLst>
      <p:ext uri="{BB962C8B-B14F-4D97-AF65-F5344CB8AC3E}">
        <p14:creationId xmlns:p14="http://schemas.microsoft.com/office/powerpoint/2010/main" val="242168280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B9E79C4C-8AA5-4321-AFEC-170EF7B9D0ED}"/>
              </a:ext>
            </a:extLst>
          </p:cNvPr>
          <p:cNvSpPr>
            <a:spLocks noGrp="1"/>
          </p:cNvSpPr>
          <p:nvPr>
            <p:ph type="ftr" sz="quarter" idx="10"/>
          </p:nvPr>
        </p:nvSpPr>
        <p:spPr/>
        <p:txBody>
          <a:bodyPr/>
          <a:lstStyle/>
          <a:p>
            <a:r>
              <a:rPr lang="en-NZ"/>
              <a:t>www.think</a:t>
            </a:r>
            <a:r>
              <a:rPr lang="en-NZ">
                <a:solidFill>
                  <a:schemeClr val="accent1"/>
                </a:solidFill>
              </a:rPr>
              <a:t>Sapere</a:t>
            </a:r>
            <a:r>
              <a:rPr lang="en-NZ"/>
              <a:t>.com</a:t>
            </a:r>
          </a:p>
        </p:txBody>
      </p:sp>
      <p:sp>
        <p:nvSpPr>
          <p:cNvPr id="5" name="Slide Number Placeholder 4">
            <a:extLst>
              <a:ext uri="{FF2B5EF4-FFF2-40B4-BE49-F238E27FC236}">
                <a16:creationId xmlns:a16="http://schemas.microsoft.com/office/drawing/2014/main" id="{241B7D97-9A84-AA1C-D2B6-B0C19A6789BB}"/>
              </a:ext>
            </a:extLst>
          </p:cNvPr>
          <p:cNvSpPr>
            <a:spLocks noGrp="1"/>
          </p:cNvSpPr>
          <p:nvPr>
            <p:ph type="sldNum" sz="quarter" idx="11"/>
          </p:nvPr>
        </p:nvSpPr>
        <p:spPr/>
        <p:txBody>
          <a:bodyPr/>
          <a:lstStyle/>
          <a:p>
            <a:fld id="{326829A1-67CC-4B5E-AF1E-9267DC8755FD}" type="slidenum">
              <a:rPr lang="en-NZ" smtClean="0"/>
              <a:pPr/>
              <a:t>48</a:t>
            </a:fld>
            <a:endParaRPr lang="en-NZ"/>
          </a:p>
        </p:txBody>
      </p:sp>
      <p:sp>
        <p:nvSpPr>
          <p:cNvPr id="3" name="Title 1">
            <a:extLst>
              <a:ext uri="{FF2B5EF4-FFF2-40B4-BE49-F238E27FC236}">
                <a16:creationId xmlns:a16="http://schemas.microsoft.com/office/drawing/2014/main" id="{0BE5DD81-A2C5-7C4F-5CEB-8566957DEA3C}"/>
              </a:ext>
            </a:extLst>
          </p:cNvPr>
          <p:cNvSpPr txBox="1">
            <a:spLocks/>
          </p:cNvSpPr>
          <p:nvPr/>
        </p:nvSpPr>
        <p:spPr>
          <a:xfrm>
            <a:off x="528883" y="365127"/>
            <a:ext cx="8915399" cy="567744"/>
          </a:xfrm>
          <a:prstGeom prst="rect">
            <a:avLst/>
          </a:prstGeom>
        </p:spPr>
        <p:txBody>
          <a:bodyPr anchor="t">
            <a:noAutofit/>
          </a:bodyPr>
          <a:lstStyle>
            <a:lvl1pPr algn="l" defTabSz="914423" rtl="0" eaLnBrk="1" latinLnBrk="0" hangingPunct="1">
              <a:lnSpc>
                <a:spcPct val="90000"/>
              </a:lnSpc>
              <a:spcBef>
                <a:spcPct val="0"/>
              </a:spcBef>
              <a:buNone/>
              <a:defRPr sz="4000" b="1" kern="1200">
                <a:solidFill>
                  <a:schemeClr val="accent1"/>
                </a:solidFill>
                <a:latin typeface="+mj-lt"/>
                <a:ea typeface="+mj-ea"/>
                <a:cs typeface="+mj-cs"/>
              </a:defRPr>
            </a:lvl1pPr>
          </a:lstStyle>
          <a:p>
            <a:r>
              <a:rPr lang="en-US" sz="2000">
                <a:solidFill>
                  <a:schemeClr val="accent1"/>
                </a:solidFill>
              </a:rPr>
              <a:t>5.4 </a:t>
            </a:r>
            <a:r>
              <a:rPr lang="en-AU" sz="2000">
                <a:solidFill>
                  <a:schemeClr val="accent1"/>
                </a:solidFill>
              </a:rPr>
              <a:t>BFCHA helped drive increased financial capability in CHAs</a:t>
            </a:r>
            <a:endParaRPr lang="en-US" sz="2000">
              <a:solidFill>
                <a:schemeClr val="accent1"/>
              </a:solidFill>
            </a:endParaRPr>
          </a:p>
        </p:txBody>
      </p:sp>
      <p:sp>
        <p:nvSpPr>
          <p:cNvPr id="11" name="Text Placeholder 3">
            <a:extLst>
              <a:ext uri="{FF2B5EF4-FFF2-40B4-BE49-F238E27FC236}">
                <a16:creationId xmlns:a16="http://schemas.microsoft.com/office/drawing/2014/main" id="{00010491-96DD-6F1A-827F-48CC9FA87BAC}"/>
              </a:ext>
            </a:extLst>
          </p:cNvPr>
          <p:cNvSpPr txBox="1">
            <a:spLocks/>
          </p:cNvSpPr>
          <p:nvPr/>
        </p:nvSpPr>
        <p:spPr>
          <a:xfrm>
            <a:off x="529696" y="932871"/>
            <a:ext cx="4247011" cy="5423485"/>
          </a:xfrm>
          <a:prstGeom prst="rect">
            <a:avLst/>
          </a:prstGeom>
        </p:spPr>
        <p:txBody>
          <a:bodyPr>
            <a:noAutofit/>
          </a:bodyPr>
          <a:lstStyle>
            <a:lvl1pPr marL="0" indent="0" algn="l" defTabSz="914423" rtl="0" eaLnBrk="1" latinLnBrk="0" hangingPunct="1">
              <a:lnSpc>
                <a:spcPct val="90000"/>
              </a:lnSpc>
              <a:spcBef>
                <a:spcPts val="1000"/>
              </a:spcBef>
              <a:buFont typeface="Arial" panose="020B0604020202020204" pitchFamily="34" charset="0"/>
              <a:buNone/>
              <a:tabLst/>
              <a:defRPr sz="2400" kern="1200">
                <a:solidFill>
                  <a:schemeClr val="tx1"/>
                </a:solidFill>
                <a:latin typeface="+mn-lt"/>
                <a:ea typeface="+mn-ea"/>
                <a:cs typeface="+mn-cs"/>
              </a:defRPr>
            </a:lvl1pPr>
            <a:lvl2pPr marL="342908" indent="-342908" algn="l" defTabSz="914423" rtl="0" eaLnBrk="1" latinLnBrk="0" hangingPunct="1">
              <a:lnSpc>
                <a:spcPct val="90000"/>
              </a:lnSpc>
              <a:spcBef>
                <a:spcPts val="500"/>
              </a:spcBef>
              <a:buClr>
                <a:schemeClr val="accent1"/>
              </a:buClr>
              <a:buFont typeface="Arial" panose="020B0604020202020204" pitchFamily="34" charset="0"/>
              <a:buChar char="•"/>
              <a:tabLst/>
              <a:defRPr sz="2400" kern="1200">
                <a:solidFill>
                  <a:schemeClr val="tx1"/>
                </a:solidFill>
                <a:latin typeface="+mn-lt"/>
                <a:ea typeface="+mn-ea"/>
                <a:cs typeface="+mn-cs"/>
              </a:defRPr>
            </a:lvl2pPr>
            <a:lvl3pPr marL="0" indent="0" algn="l" defTabSz="914423" rtl="0" eaLnBrk="1" latinLnBrk="0" hangingPunct="1">
              <a:lnSpc>
                <a:spcPct val="90000"/>
              </a:lnSpc>
              <a:spcBef>
                <a:spcPts val="500"/>
              </a:spcBef>
              <a:buFont typeface="Arial" panose="020B0604020202020204" pitchFamily="34" charset="0"/>
              <a:buNone/>
              <a:tabLst/>
              <a:defRPr sz="2800" b="1" kern="1200">
                <a:solidFill>
                  <a:schemeClr val="accent1"/>
                </a:solidFill>
                <a:latin typeface="+mn-lt"/>
                <a:ea typeface="+mn-ea"/>
                <a:cs typeface="+mn-cs"/>
              </a:defRPr>
            </a:lvl3pPr>
            <a:lvl4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solidFill>
                <a:latin typeface="+mn-lt"/>
                <a:ea typeface="+mn-ea"/>
                <a:cs typeface="+mn-cs"/>
              </a:defRPr>
            </a:lvl4pPr>
            <a:lvl5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lumMod val="50000"/>
                    <a:lumOff val="50000"/>
                  </a:schemeClr>
                </a:solidFill>
                <a:latin typeface="+mn-lt"/>
                <a:ea typeface="+mn-ea"/>
                <a:cs typeface="+mn-cs"/>
              </a:defRPr>
            </a:lvl5pPr>
            <a:lvl6pPr marL="2514663"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74"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86"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97"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0"/>
              </a:spcBef>
              <a:spcAft>
                <a:spcPts val="600"/>
              </a:spcAft>
            </a:pPr>
            <a:r>
              <a:rPr lang="en-AU" sz="1000"/>
              <a:t>Prior to the introduction of financing made available through NHFIC and TCV, most social housing funding was sourced through grant funding and philanthropic donations. The introduction of long-term low-interest government financing created new opportunities for CHAs to expand and grow, but it also generated the need for a greater level of financial knowledge and skills to navigate and manage the added complication of debt financing models. </a:t>
            </a:r>
          </a:p>
          <a:p>
            <a:pPr>
              <a:lnSpc>
                <a:spcPct val="100000"/>
              </a:lnSpc>
              <a:spcBef>
                <a:spcPts val="0"/>
              </a:spcBef>
              <a:spcAft>
                <a:spcPts val="600"/>
              </a:spcAft>
            </a:pPr>
            <a:r>
              <a:rPr lang="en-AU" sz="1000"/>
              <a:t>As discussed in section 4.8, there were learnings for both CHAs and DTF/TCV as BFCHA progressed through its three phases. For CHAs, a key element of learning involved an upskilling their level of financing sophistication and comfort that enables them to not only engage with BFCHA in an informed way, but debt financing as a vehicle for growth in the future. </a:t>
            </a:r>
            <a:r>
              <a:rPr lang="en-US" sz="1000"/>
              <a:t>CHAs (in survey responses) and Deloitte (who worked with CHAs during credit appraisals as financial adviser to DTF) </a:t>
            </a:r>
            <a:r>
              <a:rPr lang="en-US" sz="1000" err="1"/>
              <a:t>recognise</a:t>
            </a:r>
            <a:r>
              <a:rPr lang="en-US" sz="1000"/>
              <a:t> the improved financial literacy and capability of CHAs because of BFCHA.</a:t>
            </a:r>
            <a:endParaRPr lang="en-AU" sz="1000"/>
          </a:p>
        </p:txBody>
      </p:sp>
      <p:sp>
        <p:nvSpPr>
          <p:cNvPr id="12" name="Text Placeholder 4">
            <a:extLst>
              <a:ext uri="{FF2B5EF4-FFF2-40B4-BE49-F238E27FC236}">
                <a16:creationId xmlns:a16="http://schemas.microsoft.com/office/drawing/2014/main" id="{C346EC70-3298-7655-C803-5F5F6A2F918A}"/>
              </a:ext>
            </a:extLst>
          </p:cNvPr>
          <p:cNvSpPr txBox="1">
            <a:spLocks/>
          </p:cNvSpPr>
          <p:nvPr/>
        </p:nvSpPr>
        <p:spPr>
          <a:xfrm>
            <a:off x="5197268" y="932873"/>
            <a:ext cx="4247011" cy="1479614"/>
          </a:xfrm>
          <a:prstGeom prst="rect">
            <a:avLst/>
          </a:prstGeom>
        </p:spPr>
        <p:txBody>
          <a:bodyPr vert="horz" lIns="91440" tIns="45720" rIns="91440" bIns="45720" rtlCol="0">
            <a:noAutofit/>
          </a:bodyPr>
          <a:lstStyle>
            <a:lvl1pPr marL="0" indent="0" algn="l" defTabSz="914423" rtl="0" eaLnBrk="1" latinLnBrk="0" hangingPunct="1">
              <a:lnSpc>
                <a:spcPct val="90000"/>
              </a:lnSpc>
              <a:spcBef>
                <a:spcPts val="1000"/>
              </a:spcBef>
              <a:buFont typeface="Arial" panose="020B0604020202020204" pitchFamily="34" charset="0"/>
              <a:buNone/>
              <a:tabLst/>
              <a:defRPr sz="2400" kern="1200">
                <a:solidFill>
                  <a:schemeClr val="tx1"/>
                </a:solidFill>
                <a:latin typeface="+mn-lt"/>
                <a:ea typeface="+mn-ea"/>
                <a:cs typeface="+mn-cs"/>
              </a:defRPr>
            </a:lvl1pPr>
            <a:lvl2pPr marL="342908" indent="-342908" algn="l" defTabSz="914423" rtl="0" eaLnBrk="1" latinLnBrk="0" hangingPunct="1">
              <a:lnSpc>
                <a:spcPct val="90000"/>
              </a:lnSpc>
              <a:spcBef>
                <a:spcPts val="500"/>
              </a:spcBef>
              <a:buClr>
                <a:schemeClr val="accent1"/>
              </a:buClr>
              <a:buFont typeface="Arial" panose="020B0604020202020204" pitchFamily="34" charset="0"/>
              <a:buChar char="•"/>
              <a:tabLst/>
              <a:defRPr sz="2400" kern="1200">
                <a:solidFill>
                  <a:schemeClr val="tx1"/>
                </a:solidFill>
                <a:latin typeface="+mn-lt"/>
                <a:ea typeface="+mn-ea"/>
                <a:cs typeface="+mn-cs"/>
              </a:defRPr>
            </a:lvl2pPr>
            <a:lvl3pPr marL="0" indent="0" algn="l" defTabSz="914423" rtl="0" eaLnBrk="1" latinLnBrk="0" hangingPunct="1">
              <a:lnSpc>
                <a:spcPct val="90000"/>
              </a:lnSpc>
              <a:spcBef>
                <a:spcPts val="500"/>
              </a:spcBef>
              <a:buFont typeface="Arial" panose="020B0604020202020204" pitchFamily="34" charset="0"/>
              <a:buNone/>
              <a:tabLst/>
              <a:defRPr sz="2800" b="1" kern="1200">
                <a:solidFill>
                  <a:schemeClr val="accent1"/>
                </a:solidFill>
                <a:latin typeface="+mn-lt"/>
                <a:ea typeface="+mn-ea"/>
                <a:cs typeface="+mn-cs"/>
              </a:defRPr>
            </a:lvl3pPr>
            <a:lvl4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solidFill>
                <a:latin typeface="+mn-lt"/>
                <a:ea typeface="+mn-ea"/>
                <a:cs typeface="+mn-cs"/>
              </a:defRPr>
            </a:lvl4pPr>
            <a:lvl5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lumMod val="50000"/>
                    <a:lumOff val="50000"/>
                  </a:schemeClr>
                </a:solidFill>
                <a:latin typeface="+mn-lt"/>
                <a:ea typeface="+mn-ea"/>
                <a:cs typeface="+mn-cs"/>
              </a:defRPr>
            </a:lvl5pPr>
            <a:lvl6pPr marL="2514663"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74"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86"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97"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0"/>
              </a:spcBef>
              <a:spcAft>
                <a:spcPts val="600"/>
              </a:spcAft>
            </a:pPr>
            <a:r>
              <a:rPr lang="en-AU" sz="1000"/>
              <a:t>Signs of greater financial sophistication were observed particularly in </a:t>
            </a:r>
            <a:r>
              <a:rPr lang="en-US" sz="1000"/>
              <a:t>larger CHAs—with fully developed treasury functions and financing strategies over the program period which delineated preferences for different sources of financing for different circumstances including where/for as long as they expect cost and interest rate increases. </a:t>
            </a:r>
          </a:p>
          <a:p>
            <a:pPr>
              <a:lnSpc>
                <a:spcPct val="100000"/>
              </a:lnSpc>
              <a:spcBef>
                <a:spcPts val="0"/>
              </a:spcBef>
              <a:spcAft>
                <a:spcPts val="600"/>
              </a:spcAft>
            </a:pPr>
            <a:r>
              <a:rPr lang="en-US" sz="1000"/>
              <a:t>CHAs in Victoria will inevitably vary in their financial capability and sophistication, given factors like size, history, risk tolerance, target cohorts and strategy. Those CHAs aspiring to growth through financing and can viably do so should have high financial capability, and there is evidence of relevant CHAs building or consolidating capability through their BFCHA experience. However, not all require this level.  </a:t>
            </a:r>
          </a:p>
          <a:p>
            <a:pPr>
              <a:lnSpc>
                <a:spcPct val="100000"/>
              </a:lnSpc>
              <a:spcBef>
                <a:spcPts val="0"/>
              </a:spcBef>
              <a:spcAft>
                <a:spcPts val="600"/>
              </a:spcAft>
            </a:pPr>
            <a:endParaRPr lang="en-US" sz="1000"/>
          </a:p>
          <a:p>
            <a:pPr>
              <a:lnSpc>
                <a:spcPct val="100000"/>
              </a:lnSpc>
              <a:spcBef>
                <a:spcPts val="0"/>
              </a:spcBef>
              <a:spcAft>
                <a:spcPts val="600"/>
              </a:spcAft>
            </a:pPr>
            <a:endParaRPr lang="en-US" sz="1000"/>
          </a:p>
          <a:p>
            <a:pPr>
              <a:lnSpc>
                <a:spcPct val="100000"/>
              </a:lnSpc>
              <a:spcBef>
                <a:spcPts val="0"/>
              </a:spcBef>
              <a:spcAft>
                <a:spcPts val="600"/>
              </a:spcAft>
            </a:pPr>
            <a:endParaRPr lang="en-US" sz="1000"/>
          </a:p>
          <a:p>
            <a:pPr>
              <a:lnSpc>
                <a:spcPct val="100000"/>
              </a:lnSpc>
              <a:spcBef>
                <a:spcPts val="600"/>
              </a:spcBef>
              <a:spcAft>
                <a:spcPts val="600"/>
              </a:spcAft>
            </a:pPr>
            <a:r>
              <a:rPr lang="en-US" sz="1000"/>
              <a:t>A bit of practical experience considering the BFCHA opportunity also seems to have helped at least a few CHAs confirm that they do not presently have sufficient capability to pursue growth through financing (or a strategic intent to generate this capability over the medium term), and this self-awareness is probably useful in an efficient system. </a:t>
            </a:r>
            <a:endParaRPr lang="en-AU" sz="1000"/>
          </a:p>
        </p:txBody>
      </p:sp>
      <p:sp>
        <p:nvSpPr>
          <p:cNvPr id="8" name="Rectangle 7">
            <a:extLst>
              <a:ext uri="{FF2B5EF4-FFF2-40B4-BE49-F238E27FC236}">
                <a16:creationId xmlns:a16="http://schemas.microsoft.com/office/drawing/2014/main" id="{B9A0435C-BC84-E6E4-247C-53E31A55DF28}"/>
              </a:ext>
            </a:extLst>
          </p:cNvPr>
          <p:cNvSpPr/>
          <p:nvPr/>
        </p:nvSpPr>
        <p:spPr>
          <a:xfrm>
            <a:off x="616143" y="3500918"/>
            <a:ext cx="4129742" cy="63405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TextBox 8">
            <a:extLst>
              <a:ext uri="{FF2B5EF4-FFF2-40B4-BE49-F238E27FC236}">
                <a16:creationId xmlns:a16="http://schemas.microsoft.com/office/drawing/2014/main" id="{84816DD8-EB65-66D3-109A-7B20B5364FE5}"/>
              </a:ext>
            </a:extLst>
          </p:cNvPr>
          <p:cNvSpPr txBox="1"/>
          <p:nvPr/>
        </p:nvSpPr>
        <p:spPr>
          <a:xfrm>
            <a:off x="714213" y="3537948"/>
            <a:ext cx="3933601" cy="553998"/>
          </a:xfrm>
          <a:prstGeom prst="rect">
            <a:avLst/>
          </a:prstGeom>
          <a:noFill/>
        </p:spPr>
        <p:txBody>
          <a:bodyPr wrap="square">
            <a:spAutoFit/>
          </a:bodyPr>
          <a:lstStyle/>
          <a:p>
            <a:pPr>
              <a:spcBef>
                <a:spcPts val="600"/>
              </a:spcBef>
            </a:pPr>
            <a:r>
              <a:rPr lang="en-US" sz="1000">
                <a:solidFill>
                  <a:schemeClr val="accent1"/>
                </a:solidFill>
              </a:rPr>
              <a:t>“There has been raised CHA financial awareness, improved quality of information (incl. forecasts) to help them manage the loans. But can still be a bit hit and miss.” – Government commercial adviser</a:t>
            </a:r>
          </a:p>
        </p:txBody>
      </p:sp>
      <p:sp>
        <p:nvSpPr>
          <p:cNvPr id="10" name="Rectangle 9">
            <a:extLst>
              <a:ext uri="{FF2B5EF4-FFF2-40B4-BE49-F238E27FC236}">
                <a16:creationId xmlns:a16="http://schemas.microsoft.com/office/drawing/2014/main" id="{1662C61A-2894-D7A1-DB4A-A46F19E2396C}"/>
              </a:ext>
            </a:extLst>
          </p:cNvPr>
          <p:cNvSpPr/>
          <p:nvPr/>
        </p:nvSpPr>
        <p:spPr>
          <a:xfrm>
            <a:off x="616143" y="4457612"/>
            <a:ext cx="8828136" cy="192263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3" name="TextBox 12">
            <a:extLst>
              <a:ext uri="{FF2B5EF4-FFF2-40B4-BE49-F238E27FC236}">
                <a16:creationId xmlns:a16="http://schemas.microsoft.com/office/drawing/2014/main" id="{44C8C2CC-CD84-0BE8-5B35-97006CB3FF3D}"/>
              </a:ext>
            </a:extLst>
          </p:cNvPr>
          <p:cNvSpPr txBox="1"/>
          <p:nvPr/>
        </p:nvSpPr>
        <p:spPr>
          <a:xfrm>
            <a:off x="714213" y="4500100"/>
            <a:ext cx="8224304" cy="400110"/>
          </a:xfrm>
          <a:prstGeom prst="rect">
            <a:avLst/>
          </a:prstGeom>
          <a:noFill/>
        </p:spPr>
        <p:txBody>
          <a:bodyPr wrap="square" rtlCol="0">
            <a:spAutoFit/>
          </a:bodyPr>
          <a:lstStyle/>
          <a:p>
            <a:r>
              <a:rPr lang="en-AU" sz="1000" b="1"/>
              <a:t>Figure 5.2: Survey responses to the question “To what extent do you agree with the following statement on the medium-term impacts of BFCHA (i.e. upon project completion)? As a direct result of the BFCHA initiative, my agency....”</a:t>
            </a:r>
          </a:p>
        </p:txBody>
      </p:sp>
      <p:sp>
        <p:nvSpPr>
          <p:cNvPr id="2" name="Rectangle 1">
            <a:extLst>
              <a:ext uri="{FF2B5EF4-FFF2-40B4-BE49-F238E27FC236}">
                <a16:creationId xmlns:a16="http://schemas.microsoft.com/office/drawing/2014/main" id="{B3A9D102-8B8E-AD09-1DCE-5F59013EC950}"/>
              </a:ext>
            </a:extLst>
          </p:cNvPr>
          <p:cNvSpPr/>
          <p:nvPr/>
        </p:nvSpPr>
        <p:spPr>
          <a:xfrm>
            <a:off x="5246562" y="2778454"/>
            <a:ext cx="4129742" cy="759494"/>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TextBox 5">
            <a:extLst>
              <a:ext uri="{FF2B5EF4-FFF2-40B4-BE49-F238E27FC236}">
                <a16:creationId xmlns:a16="http://schemas.microsoft.com/office/drawing/2014/main" id="{8D122FE1-87DE-EFCB-C22F-67E1F709D427}"/>
              </a:ext>
            </a:extLst>
          </p:cNvPr>
          <p:cNvSpPr txBox="1"/>
          <p:nvPr/>
        </p:nvSpPr>
        <p:spPr>
          <a:xfrm>
            <a:off x="5344632" y="2792225"/>
            <a:ext cx="3933601" cy="707886"/>
          </a:xfrm>
          <a:prstGeom prst="rect">
            <a:avLst/>
          </a:prstGeom>
          <a:noFill/>
        </p:spPr>
        <p:txBody>
          <a:bodyPr wrap="square">
            <a:spAutoFit/>
          </a:bodyPr>
          <a:lstStyle/>
          <a:p>
            <a:pPr>
              <a:spcBef>
                <a:spcPts val="600"/>
              </a:spcBef>
            </a:pPr>
            <a:r>
              <a:rPr lang="en-US" sz="1000">
                <a:solidFill>
                  <a:schemeClr val="accent1"/>
                </a:solidFill>
              </a:rPr>
              <a:t>“It feels the sector has changed significantly since 2018. There are more financially sophisticated CHAs now. There’s a greater ability to work their balance sheet more effectively to pursue growth.”  - Finance sector stakeholder</a:t>
            </a:r>
          </a:p>
        </p:txBody>
      </p:sp>
      <p:graphicFrame>
        <p:nvGraphicFramePr>
          <p:cNvPr id="7" name="Chart 6">
            <a:extLst>
              <a:ext uri="{FF2B5EF4-FFF2-40B4-BE49-F238E27FC236}">
                <a16:creationId xmlns:a16="http://schemas.microsoft.com/office/drawing/2014/main" id="{37FB469F-CEF5-43B4-8B81-1B23948BF1C3}"/>
              </a:ext>
            </a:extLst>
          </p:cNvPr>
          <p:cNvGraphicFramePr>
            <a:graphicFrameLocks/>
          </p:cNvGraphicFramePr>
          <p:nvPr>
            <p:extLst>
              <p:ext uri="{D42A27DB-BD31-4B8C-83A1-F6EECF244321}">
                <p14:modId xmlns:p14="http://schemas.microsoft.com/office/powerpoint/2010/main" val="431395373"/>
              </p:ext>
            </p:extLst>
          </p:nvPr>
        </p:nvGraphicFramePr>
        <p:xfrm>
          <a:off x="1084685" y="4890073"/>
          <a:ext cx="7322400" cy="1386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7162519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6">
            <a:extLst>
              <a:ext uri="{FF2B5EF4-FFF2-40B4-BE49-F238E27FC236}">
                <a16:creationId xmlns:a16="http://schemas.microsoft.com/office/drawing/2014/main" id="{2DE184E2-8270-396D-8C1F-385B5E5130CD}"/>
              </a:ext>
            </a:extLst>
          </p:cNvPr>
          <p:cNvGraphicFramePr>
            <a:graphicFrameLocks/>
          </p:cNvGraphicFramePr>
          <p:nvPr>
            <p:extLst>
              <p:ext uri="{D42A27DB-BD31-4B8C-83A1-F6EECF244321}">
                <p14:modId xmlns:p14="http://schemas.microsoft.com/office/powerpoint/2010/main" val="1443901424"/>
              </p:ext>
            </p:extLst>
          </p:nvPr>
        </p:nvGraphicFramePr>
        <p:xfrm>
          <a:off x="512442" y="1956540"/>
          <a:ext cx="8902658" cy="2899908"/>
        </p:xfrm>
        <a:graphic>
          <a:graphicData uri="http://schemas.openxmlformats.org/drawingml/2006/chart">
            <c:chart xmlns:c="http://schemas.openxmlformats.org/drawingml/2006/chart" xmlns:r="http://schemas.openxmlformats.org/officeDocument/2006/relationships" r:id="rId2"/>
          </a:graphicData>
        </a:graphic>
      </p:graphicFrame>
      <p:sp>
        <p:nvSpPr>
          <p:cNvPr id="22" name="Rectangle 21">
            <a:extLst>
              <a:ext uri="{FF2B5EF4-FFF2-40B4-BE49-F238E27FC236}">
                <a16:creationId xmlns:a16="http://schemas.microsoft.com/office/drawing/2014/main" id="{4A91750A-785A-567C-C439-2268DC4DF57B}"/>
              </a:ext>
            </a:extLst>
          </p:cNvPr>
          <p:cNvSpPr/>
          <p:nvPr/>
        </p:nvSpPr>
        <p:spPr>
          <a:xfrm>
            <a:off x="666868" y="4758231"/>
            <a:ext cx="8690439" cy="108276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 name="Footer Placeholder 3">
            <a:extLst>
              <a:ext uri="{FF2B5EF4-FFF2-40B4-BE49-F238E27FC236}">
                <a16:creationId xmlns:a16="http://schemas.microsoft.com/office/drawing/2014/main" id="{B9E79C4C-8AA5-4321-AFEC-170EF7B9D0ED}"/>
              </a:ext>
            </a:extLst>
          </p:cNvPr>
          <p:cNvSpPr>
            <a:spLocks noGrp="1"/>
          </p:cNvSpPr>
          <p:nvPr>
            <p:ph type="ftr" sz="quarter" idx="10"/>
          </p:nvPr>
        </p:nvSpPr>
        <p:spPr/>
        <p:txBody>
          <a:bodyPr/>
          <a:lstStyle/>
          <a:p>
            <a:r>
              <a:rPr lang="en-NZ"/>
              <a:t>www.think</a:t>
            </a:r>
            <a:r>
              <a:rPr lang="en-NZ">
                <a:solidFill>
                  <a:schemeClr val="accent1"/>
                </a:solidFill>
              </a:rPr>
              <a:t>Sapere</a:t>
            </a:r>
            <a:r>
              <a:rPr lang="en-NZ"/>
              <a:t>.com</a:t>
            </a:r>
          </a:p>
        </p:txBody>
      </p:sp>
      <p:sp>
        <p:nvSpPr>
          <p:cNvPr id="5" name="Slide Number Placeholder 4">
            <a:extLst>
              <a:ext uri="{FF2B5EF4-FFF2-40B4-BE49-F238E27FC236}">
                <a16:creationId xmlns:a16="http://schemas.microsoft.com/office/drawing/2014/main" id="{241B7D97-9A84-AA1C-D2B6-B0C19A6789BB}"/>
              </a:ext>
            </a:extLst>
          </p:cNvPr>
          <p:cNvSpPr>
            <a:spLocks noGrp="1"/>
          </p:cNvSpPr>
          <p:nvPr>
            <p:ph type="sldNum" sz="quarter" idx="11"/>
          </p:nvPr>
        </p:nvSpPr>
        <p:spPr/>
        <p:txBody>
          <a:bodyPr/>
          <a:lstStyle/>
          <a:p>
            <a:fld id="{326829A1-67CC-4B5E-AF1E-9267DC8755FD}" type="slidenum">
              <a:rPr lang="en-NZ" smtClean="0"/>
              <a:pPr/>
              <a:t>49</a:t>
            </a:fld>
            <a:endParaRPr lang="en-NZ"/>
          </a:p>
        </p:txBody>
      </p:sp>
      <p:sp>
        <p:nvSpPr>
          <p:cNvPr id="3" name="Title 1">
            <a:extLst>
              <a:ext uri="{FF2B5EF4-FFF2-40B4-BE49-F238E27FC236}">
                <a16:creationId xmlns:a16="http://schemas.microsoft.com/office/drawing/2014/main" id="{0BE5DD81-A2C5-7C4F-5CEB-8566957DEA3C}"/>
              </a:ext>
            </a:extLst>
          </p:cNvPr>
          <p:cNvSpPr txBox="1">
            <a:spLocks/>
          </p:cNvSpPr>
          <p:nvPr/>
        </p:nvSpPr>
        <p:spPr>
          <a:xfrm>
            <a:off x="528883" y="365127"/>
            <a:ext cx="8915399" cy="567744"/>
          </a:xfrm>
          <a:prstGeom prst="rect">
            <a:avLst/>
          </a:prstGeom>
        </p:spPr>
        <p:txBody>
          <a:bodyPr anchor="t">
            <a:noAutofit/>
          </a:bodyPr>
          <a:lstStyle>
            <a:lvl1pPr algn="l" defTabSz="914423" rtl="0" eaLnBrk="1" latinLnBrk="0" hangingPunct="1">
              <a:lnSpc>
                <a:spcPct val="90000"/>
              </a:lnSpc>
              <a:spcBef>
                <a:spcPct val="0"/>
              </a:spcBef>
              <a:buNone/>
              <a:defRPr sz="4000" b="1" kern="1200">
                <a:solidFill>
                  <a:schemeClr val="accent1"/>
                </a:solidFill>
                <a:latin typeface="+mj-lt"/>
                <a:ea typeface="+mj-ea"/>
                <a:cs typeface="+mj-cs"/>
              </a:defRPr>
            </a:lvl1pPr>
          </a:lstStyle>
          <a:p>
            <a:r>
              <a:rPr lang="en-AU" sz="2000">
                <a:solidFill>
                  <a:schemeClr val="accent1"/>
                </a:solidFill>
              </a:rPr>
              <a:t>5.5 L</a:t>
            </a:r>
            <a:r>
              <a:rPr lang="en-US" sz="2000">
                <a:solidFill>
                  <a:schemeClr val="accent1"/>
                </a:solidFill>
              </a:rPr>
              <a:t>arger CHAs were most likely to deliver outcomes from BFCHA</a:t>
            </a:r>
          </a:p>
        </p:txBody>
      </p:sp>
      <p:sp>
        <p:nvSpPr>
          <p:cNvPr id="11" name="Text Placeholder 3">
            <a:extLst>
              <a:ext uri="{FF2B5EF4-FFF2-40B4-BE49-F238E27FC236}">
                <a16:creationId xmlns:a16="http://schemas.microsoft.com/office/drawing/2014/main" id="{00010491-96DD-6F1A-827F-48CC9FA87BAC}"/>
              </a:ext>
            </a:extLst>
          </p:cNvPr>
          <p:cNvSpPr txBox="1">
            <a:spLocks/>
          </p:cNvSpPr>
          <p:nvPr/>
        </p:nvSpPr>
        <p:spPr>
          <a:xfrm>
            <a:off x="490900" y="802981"/>
            <a:ext cx="8847421" cy="5423485"/>
          </a:xfrm>
          <a:prstGeom prst="rect">
            <a:avLst/>
          </a:prstGeom>
        </p:spPr>
        <p:txBody>
          <a:bodyPr>
            <a:noAutofit/>
          </a:bodyPr>
          <a:lstStyle>
            <a:lvl1pPr marL="0" indent="0" algn="l" defTabSz="914423" rtl="0" eaLnBrk="1" latinLnBrk="0" hangingPunct="1">
              <a:lnSpc>
                <a:spcPct val="90000"/>
              </a:lnSpc>
              <a:spcBef>
                <a:spcPts val="1000"/>
              </a:spcBef>
              <a:buFont typeface="Arial" panose="020B0604020202020204" pitchFamily="34" charset="0"/>
              <a:buNone/>
              <a:tabLst/>
              <a:defRPr sz="2400" kern="1200">
                <a:solidFill>
                  <a:schemeClr val="tx1"/>
                </a:solidFill>
                <a:latin typeface="+mn-lt"/>
                <a:ea typeface="+mn-ea"/>
                <a:cs typeface="+mn-cs"/>
              </a:defRPr>
            </a:lvl1pPr>
            <a:lvl2pPr marL="342908" indent="-342908" algn="l" defTabSz="914423" rtl="0" eaLnBrk="1" latinLnBrk="0" hangingPunct="1">
              <a:lnSpc>
                <a:spcPct val="90000"/>
              </a:lnSpc>
              <a:spcBef>
                <a:spcPts val="500"/>
              </a:spcBef>
              <a:buClr>
                <a:schemeClr val="accent1"/>
              </a:buClr>
              <a:buFont typeface="Arial" panose="020B0604020202020204" pitchFamily="34" charset="0"/>
              <a:buChar char="•"/>
              <a:tabLst/>
              <a:defRPr sz="2400" kern="1200">
                <a:solidFill>
                  <a:schemeClr val="tx1"/>
                </a:solidFill>
                <a:latin typeface="+mn-lt"/>
                <a:ea typeface="+mn-ea"/>
                <a:cs typeface="+mn-cs"/>
              </a:defRPr>
            </a:lvl2pPr>
            <a:lvl3pPr marL="0" indent="0" algn="l" defTabSz="914423" rtl="0" eaLnBrk="1" latinLnBrk="0" hangingPunct="1">
              <a:lnSpc>
                <a:spcPct val="90000"/>
              </a:lnSpc>
              <a:spcBef>
                <a:spcPts val="500"/>
              </a:spcBef>
              <a:buFont typeface="Arial" panose="020B0604020202020204" pitchFamily="34" charset="0"/>
              <a:buNone/>
              <a:tabLst/>
              <a:defRPr sz="2800" b="1" kern="1200">
                <a:solidFill>
                  <a:schemeClr val="accent1"/>
                </a:solidFill>
                <a:latin typeface="+mn-lt"/>
                <a:ea typeface="+mn-ea"/>
                <a:cs typeface="+mn-cs"/>
              </a:defRPr>
            </a:lvl3pPr>
            <a:lvl4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solidFill>
                <a:latin typeface="+mn-lt"/>
                <a:ea typeface="+mn-ea"/>
                <a:cs typeface="+mn-cs"/>
              </a:defRPr>
            </a:lvl4pPr>
            <a:lvl5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lumMod val="50000"/>
                    <a:lumOff val="50000"/>
                  </a:schemeClr>
                </a:solidFill>
                <a:latin typeface="+mn-lt"/>
                <a:ea typeface="+mn-ea"/>
                <a:cs typeface="+mn-cs"/>
              </a:defRPr>
            </a:lvl5pPr>
            <a:lvl6pPr marL="2514663"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74"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86"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97"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r>
              <a:rPr lang="en-AU" sz="1000" dirty="0"/>
              <a:t>As identified in section 2.11, most participating CHAs were large, reflecting the greater level of capability, resourcing and balance sheet capacity available to meet program requirements and engage with debt financing generally. Over the period that BFCHA was operating, increases in debt holdings was mostly by large CHAs that could be categorised as Tier 1 agencies under the NRSCH. While not all this debt (see Figure 5.3) would be sourced from BFCHA, the pattern of sector debt distribution aligns with the distribution of loan value observed in BFCHA. This does not suggest that there are not smaller CHAs for whom debt financing might be suitable – however, it does suggest that larger CHAs are likely to be the most engaged with BFCHA. </a:t>
            </a:r>
          </a:p>
          <a:p>
            <a:pPr>
              <a:lnSpc>
                <a:spcPct val="100000"/>
              </a:lnSpc>
            </a:pPr>
            <a:endParaRPr lang="en-AU" sz="1000" dirty="0">
              <a:highlight>
                <a:srgbClr val="FFFF00"/>
              </a:highlight>
            </a:endParaRPr>
          </a:p>
          <a:p>
            <a:pPr>
              <a:lnSpc>
                <a:spcPct val="100000"/>
              </a:lnSpc>
            </a:pPr>
            <a:endParaRPr lang="en-AU" sz="1000" dirty="0">
              <a:highlight>
                <a:srgbClr val="FFFF00"/>
              </a:highlight>
            </a:endParaRPr>
          </a:p>
          <a:p>
            <a:pPr>
              <a:lnSpc>
                <a:spcPct val="100000"/>
              </a:lnSpc>
            </a:pPr>
            <a:endParaRPr lang="en-AU" sz="1000" dirty="0">
              <a:highlight>
                <a:srgbClr val="FFFF00"/>
              </a:highlight>
            </a:endParaRPr>
          </a:p>
        </p:txBody>
      </p:sp>
      <p:cxnSp>
        <p:nvCxnSpPr>
          <p:cNvPr id="15" name="Straight Arrow Connector 14">
            <a:extLst>
              <a:ext uri="{FF2B5EF4-FFF2-40B4-BE49-F238E27FC236}">
                <a16:creationId xmlns:a16="http://schemas.microsoft.com/office/drawing/2014/main" id="{FAB12C95-3A87-28C1-3F98-D0EF6B608B16}"/>
              </a:ext>
            </a:extLst>
          </p:cNvPr>
          <p:cNvCxnSpPr>
            <a:cxnSpLocks/>
          </p:cNvCxnSpPr>
          <p:nvPr/>
        </p:nvCxnSpPr>
        <p:spPr>
          <a:xfrm flipH="1" flipV="1">
            <a:off x="2117090" y="3550658"/>
            <a:ext cx="89657" cy="410522"/>
          </a:xfrm>
          <a:prstGeom prst="straightConnector1">
            <a:avLst/>
          </a:prstGeom>
          <a:ln>
            <a:solidFill>
              <a:schemeClr val="accent1">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B6088311-6504-4FA0-2A5E-3251D7395194}"/>
              </a:ext>
            </a:extLst>
          </p:cNvPr>
          <p:cNvSpPr txBox="1"/>
          <p:nvPr/>
        </p:nvSpPr>
        <p:spPr>
          <a:xfrm>
            <a:off x="666866" y="4997796"/>
            <a:ext cx="5343525" cy="830997"/>
          </a:xfrm>
          <a:prstGeom prst="rect">
            <a:avLst/>
          </a:prstGeom>
          <a:noFill/>
        </p:spPr>
        <p:txBody>
          <a:bodyPr wrap="square" numCol="2" rtlCol="0">
            <a:spAutoFit/>
          </a:bodyPr>
          <a:lstStyle/>
          <a:p>
            <a:r>
              <a:rPr lang="en-AU" sz="800"/>
              <a:t>AHVL = Aboriginal Housing Victoria Limited (T1)</a:t>
            </a:r>
          </a:p>
          <a:p>
            <a:r>
              <a:rPr lang="en-AU" sz="800"/>
              <a:t>BH = </a:t>
            </a:r>
            <a:r>
              <a:rPr lang="en-AU" sz="800" err="1"/>
              <a:t>BeyondHousing</a:t>
            </a:r>
            <a:r>
              <a:rPr lang="en-AU" sz="800"/>
              <a:t> (T1)</a:t>
            </a:r>
          </a:p>
          <a:p>
            <a:r>
              <a:rPr lang="en-AU" sz="800"/>
              <a:t>CEHL = Common Equity Housing Limited (T1)*</a:t>
            </a:r>
          </a:p>
          <a:p>
            <a:r>
              <a:rPr lang="en-AU" sz="800"/>
              <a:t>CHVL = Community Housing (Victoria) Limited (T1)† </a:t>
            </a:r>
            <a:br>
              <a:rPr lang="en-AU" sz="800"/>
            </a:br>
            <a:r>
              <a:rPr lang="en-AU" sz="800"/>
              <a:t>HCA = Housing Choices Australia (T1)</a:t>
            </a:r>
            <a:br>
              <a:rPr lang="en-AU" sz="800"/>
            </a:br>
            <a:r>
              <a:rPr lang="en-AU" sz="800"/>
              <a:t>HF = Housing First Limited (T1)</a:t>
            </a:r>
            <a:br>
              <a:rPr lang="en-AU" sz="800"/>
            </a:br>
            <a:r>
              <a:rPr lang="en-AU" sz="800"/>
              <a:t>HHS = Haven; Home Safe (T1)</a:t>
            </a:r>
          </a:p>
          <a:p>
            <a:r>
              <a:rPr lang="en-AU" sz="800"/>
              <a:t>LHL = Launch Housing Limited (T1)</a:t>
            </a:r>
          </a:p>
          <a:p>
            <a:r>
              <a:rPr lang="en-AU" sz="800"/>
              <a:t>UHL = Unison Housing Limited (T1)</a:t>
            </a:r>
          </a:p>
          <a:p>
            <a:r>
              <a:rPr lang="en-AU" sz="800"/>
              <a:t>WHL = Women’s Housing Limited (T2)</a:t>
            </a:r>
          </a:p>
          <a:p>
            <a:r>
              <a:rPr lang="en-AU" sz="800"/>
              <a:t>WPI = Women’s Property Initiative Limited (T2)</a:t>
            </a:r>
          </a:p>
        </p:txBody>
      </p:sp>
      <p:sp>
        <p:nvSpPr>
          <p:cNvPr id="17" name="TextBox 16">
            <a:extLst>
              <a:ext uri="{FF2B5EF4-FFF2-40B4-BE49-F238E27FC236}">
                <a16:creationId xmlns:a16="http://schemas.microsoft.com/office/drawing/2014/main" id="{EAEC49A5-1D26-3351-C947-87434125AC28}"/>
              </a:ext>
            </a:extLst>
          </p:cNvPr>
          <p:cNvSpPr txBox="1"/>
          <p:nvPr/>
        </p:nvSpPr>
        <p:spPr>
          <a:xfrm>
            <a:off x="666866" y="4797349"/>
            <a:ext cx="4514850" cy="215444"/>
          </a:xfrm>
          <a:prstGeom prst="rect">
            <a:avLst/>
          </a:prstGeom>
          <a:noFill/>
        </p:spPr>
        <p:txBody>
          <a:bodyPr wrap="square" rtlCol="0">
            <a:spAutoFit/>
          </a:bodyPr>
          <a:lstStyle/>
          <a:p>
            <a:r>
              <a:rPr lang="en-AU" sz="800" b="1"/>
              <a:t>List of labelled CHAs (NRSCH Tier)</a:t>
            </a:r>
          </a:p>
        </p:txBody>
      </p:sp>
      <p:sp>
        <p:nvSpPr>
          <p:cNvPr id="18" name="TextBox 17">
            <a:extLst>
              <a:ext uri="{FF2B5EF4-FFF2-40B4-BE49-F238E27FC236}">
                <a16:creationId xmlns:a16="http://schemas.microsoft.com/office/drawing/2014/main" id="{4D104F00-542E-5A1F-9740-761943D34963}"/>
              </a:ext>
            </a:extLst>
          </p:cNvPr>
          <p:cNvSpPr txBox="1"/>
          <p:nvPr/>
        </p:nvSpPr>
        <p:spPr>
          <a:xfrm>
            <a:off x="512442" y="1680298"/>
            <a:ext cx="8225868" cy="246221"/>
          </a:xfrm>
          <a:prstGeom prst="rect">
            <a:avLst/>
          </a:prstGeom>
          <a:noFill/>
        </p:spPr>
        <p:txBody>
          <a:bodyPr wrap="square">
            <a:spAutoFit/>
          </a:bodyPr>
          <a:lstStyle/>
          <a:p>
            <a:r>
              <a:rPr lang="en-AU" sz="1000" b="1"/>
              <a:t>Figure 5.3: Comparison of number of tenancy units vs. value of debt holdings in 2018 and 2022</a:t>
            </a:r>
          </a:p>
        </p:txBody>
      </p:sp>
      <p:cxnSp>
        <p:nvCxnSpPr>
          <p:cNvPr id="19" name="Straight Arrow Connector 18">
            <a:extLst>
              <a:ext uri="{FF2B5EF4-FFF2-40B4-BE49-F238E27FC236}">
                <a16:creationId xmlns:a16="http://schemas.microsoft.com/office/drawing/2014/main" id="{7D12D2C3-3762-060B-7CF1-DD788EE97CA8}"/>
              </a:ext>
            </a:extLst>
          </p:cNvPr>
          <p:cNvCxnSpPr>
            <a:cxnSpLocks/>
          </p:cNvCxnSpPr>
          <p:nvPr/>
        </p:nvCxnSpPr>
        <p:spPr>
          <a:xfrm flipV="1">
            <a:off x="1520188" y="3913721"/>
            <a:ext cx="327725" cy="67628"/>
          </a:xfrm>
          <a:prstGeom prst="straightConnector1">
            <a:avLst/>
          </a:prstGeom>
          <a:ln>
            <a:solidFill>
              <a:schemeClr val="accent1">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20" name="Table 15">
            <a:extLst>
              <a:ext uri="{FF2B5EF4-FFF2-40B4-BE49-F238E27FC236}">
                <a16:creationId xmlns:a16="http://schemas.microsoft.com/office/drawing/2014/main" id="{E1D28068-5E4C-9624-2B1E-C1B53C10F43A}"/>
              </a:ext>
            </a:extLst>
          </p:cNvPr>
          <p:cNvGraphicFramePr>
            <a:graphicFrameLocks noGrp="1"/>
          </p:cNvGraphicFramePr>
          <p:nvPr>
            <p:extLst>
              <p:ext uri="{D42A27DB-BD31-4B8C-83A1-F6EECF244321}">
                <p14:modId xmlns:p14="http://schemas.microsoft.com/office/powerpoint/2010/main" val="2929399195"/>
              </p:ext>
            </p:extLst>
          </p:nvPr>
        </p:nvGraphicFramePr>
        <p:xfrm>
          <a:off x="6698715" y="4893649"/>
          <a:ext cx="2448530" cy="853440"/>
        </p:xfrm>
        <a:graphic>
          <a:graphicData uri="http://schemas.openxmlformats.org/drawingml/2006/table">
            <a:tbl>
              <a:tblPr firstRow="1" bandRow="1">
                <a:tableStyleId>{69012ECD-51FC-41F1-AA8D-1B2483CD663E}</a:tableStyleId>
              </a:tblPr>
              <a:tblGrid>
                <a:gridCol w="694334">
                  <a:extLst>
                    <a:ext uri="{9D8B030D-6E8A-4147-A177-3AD203B41FA5}">
                      <a16:colId xmlns:a16="http://schemas.microsoft.com/office/drawing/2014/main" val="412123667"/>
                    </a:ext>
                  </a:extLst>
                </a:gridCol>
                <a:gridCol w="1754196">
                  <a:extLst>
                    <a:ext uri="{9D8B030D-6E8A-4147-A177-3AD203B41FA5}">
                      <a16:colId xmlns:a16="http://schemas.microsoft.com/office/drawing/2014/main" val="809759658"/>
                    </a:ext>
                  </a:extLst>
                </a:gridCol>
              </a:tblGrid>
              <a:tr h="134235">
                <a:tc>
                  <a:txBody>
                    <a:bodyPr/>
                    <a:lstStyle/>
                    <a:p>
                      <a:r>
                        <a:rPr lang="en-AU" sz="800"/>
                        <a:t>Tier</a:t>
                      </a:r>
                    </a:p>
                  </a:txBody>
                  <a:tcPr anchor="ctr"/>
                </a:tc>
                <a:tc>
                  <a:txBody>
                    <a:bodyPr/>
                    <a:lstStyle/>
                    <a:p>
                      <a:r>
                        <a:rPr lang="en-AU" sz="800"/>
                        <a:t>Average value of debt in 2022</a:t>
                      </a:r>
                    </a:p>
                  </a:txBody>
                  <a:tcPr anchor="ctr"/>
                </a:tc>
                <a:extLst>
                  <a:ext uri="{0D108BD9-81ED-4DB2-BD59-A6C34878D82A}">
                    <a16:rowId xmlns:a16="http://schemas.microsoft.com/office/drawing/2014/main" val="686267927"/>
                  </a:ext>
                </a:extLst>
              </a:tr>
              <a:tr h="134235">
                <a:tc>
                  <a:txBody>
                    <a:bodyPr/>
                    <a:lstStyle/>
                    <a:p>
                      <a:r>
                        <a:rPr lang="en-AU" sz="800"/>
                        <a:t>1</a:t>
                      </a:r>
                    </a:p>
                  </a:txBody>
                  <a:tcPr anchor="ctr"/>
                </a:tc>
                <a:tc>
                  <a:txBody>
                    <a:bodyPr/>
                    <a:lstStyle/>
                    <a:p>
                      <a:r>
                        <a:rPr lang="en-AU" sz="800"/>
                        <a:t>$35,308,598 </a:t>
                      </a:r>
                    </a:p>
                  </a:txBody>
                  <a:tcPr anchor="ctr"/>
                </a:tc>
                <a:extLst>
                  <a:ext uri="{0D108BD9-81ED-4DB2-BD59-A6C34878D82A}">
                    <a16:rowId xmlns:a16="http://schemas.microsoft.com/office/drawing/2014/main" val="3642685126"/>
                  </a:ext>
                </a:extLst>
              </a:tr>
              <a:tr h="134235">
                <a:tc>
                  <a:txBody>
                    <a:bodyPr/>
                    <a:lstStyle/>
                    <a:p>
                      <a:r>
                        <a:rPr lang="en-AU" sz="800"/>
                        <a:t>2</a:t>
                      </a:r>
                    </a:p>
                  </a:txBody>
                  <a:tcPr anchor="ctr"/>
                </a:tc>
                <a:tc>
                  <a:txBody>
                    <a:bodyPr/>
                    <a:lstStyle/>
                    <a:p>
                      <a:r>
                        <a:rPr lang="en-AU" sz="800"/>
                        <a:t>$2,845,044</a:t>
                      </a:r>
                    </a:p>
                  </a:txBody>
                  <a:tcPr anchor="ctr"/>
                </a:tc>
                <a:extLst>
                  <a:ext uri="{0D108BD9-81ED-4DB2-BD59-A6C34878D82A}">
                    <a16:rowId xmlns:a16="http://schemas.microsoft.com/office/drawing/2014/main" val="1802636304"/>
                  </a:ext>
                </a:extLst>
              </a:tr>
              <a:tr h="134235">
                <a:tc>
                  <a:txBody>
                    <a:bodyPr/>
                    <a:lstStyle/>
                    <a:p>
                      <a:r>
                        <a:rPr lang="en-AU" sz="800"/>
                        <a:t>3</a:t>
                      </a:r>
                    </a:p>
                  </a:txBody>
                  <a:tcPr anchor="ctr"/>
                </a:tc>
                <a:tc>
                  <a:txBody>
                    <a:bodyPr/>
                    <a:lstStyle/>
                    <a:p>
                      <a:r>
                        <a:rPr lang="en-AU" sz="800"/>
                        <a:t>$444,483 </a:t>
                      </a:r>
                    </a:p>
                  </a:txBody>
                  <a:tcPr anchor="ctr"/>
                </a:tc>
                <a:extLst>
                  <a:ext uri="{0D108BD9-81ED-4DB2-BD59-A6C34878D82A}">
                    <a16:rowId xmlns:a16="http://schemas.microsoft.com/office/drawing/2014/main" val="3625999795"/>
                  </a:ext>
                </a:extLst>
              </a:tr>
            </a:tbl>
          </a:graphicData>
        </a:graphic>
      </p:graphicFrame>
      <p:sp>
        <p:nvSpPr>
          <p:cNvPr id="21" name="TextBox 20">
            <a:extLst>
              <a:ext uri="{FF2B5EF4-FFF2-40B4-BE49-F238E27FC236}">
                <a16:creationId xmlns:a16="http://schemas.microsoft.com/office/drawing/2014/main" id="{49117F19-7171-AEE8-3E1C-036890FDFC2A}"/>
              </a:ext>
            </a:extLst>
          </p:cNvPr>
          <p:cNvSpPr txBox="1"/>
          <p:nvPr/>
        </p:nvSpPr>
        <p:spPr>
          <a:xfrm>
            <a:off x="666867" y="5862055"/>
            <a:ext cx="8828136" cy="630942"/>
          </a:xfrm>
          <a:prstGeom prst="rect">
            <a:avLst/>
          </a:prstGeom>
          <a:noFill/>
        </p:spPr>
        <p:txBody>
          <a:bodyPr wrap="square" rtlCol="0">
            <a:spAutoFit/>
          </a:bodyPr>
          <a:lstStyle/>
          <a:p>
            <a:r>
              <a:rPr lang="en-AU" sz="700" b="1" dirty="0"/>
              <a:t>Notes: </a:t>
            </a:r>
            <a:r>
              <a:rPr lang="en-AU" sz="700" dirty="0"/>
              <a:t>Data sources are publicly accessible. The number of tenancy units are from </a:t>
            </a:r>
            <a:r>
              <a:rPr lang="en-AU" sz="700" dirty="0" err="1"/>
              <a:t>CHiMES</a:t>
            </a:r>
            <a:r>
              <a:rPr lang="en-AU" sz="700" dirty="0"/>
              <a:t>, the register administered by the Victorian Housing Registrar, and debt holding values are from relevant CHA annual reports. There is one exception: the 2018 figure for number of HHS tenancy units is sourced from HHS annual report due to an error in that </a:t>
            </a:r>
            <a:r>
              <a:rPr lang="en-AU" sz="700" dirty="0" err="1"/>
              <a:t>CHiMES</a:t>
            </a:r>
            <a:r>
              <a:rPr lang="en-AU" sz="700" dirty="0"/>
              <a:t> </a:t>
            </a:r>
            <a:r>
              <a:rPr lang="en-AU" sz="700"/>
              <a:t>data point, as </a:t>
            </a:r>
            <a:r>
              <a:rPr lang="en-AU" sz="700" dirty="0"/>
              <a:t>advised by </a:t>
            </a:r>
            <a:r>
              <a:rPr lang="en-AU" sz="700"/>
              <a:t>the Registrar.</a:t>
            </a:r>
            <a:br>
              <a:rPr lang="en-AU" sz="700" dirty="0"/>
            </a:br>
            <a:r>
              <a:rPr lang="en-AU" sz="700" dirty="0"/>
              <a:t>* From its annual reports, CEHL’s increased debt appears due to substantial refinancing through NHFIC, and borrowings for repair and refurbishment of existing housing units. </a:t>
            </a:r>
            <a:br>
              <a:rPr lang="en-AU" sz="700" dirty="0"/>
            </a:br>
            <a:r>
              <a:rPr lang="en-AU" sz="700" dirty="0"/>
              <a:t>† For this analysis, we have used CHVL’s reported parent company debt (as opposed to whole of group). </a:t>
            </a:r>
            <a:br>
              <a:rPr lang="en-AU" sz="700" dirty="0"/>
            </a:br>
            <a:endParaRPr lang="en-AU" sz="700" dirty="0"/>
          </a:p>
        </p:txBody>
      </p:sp>
      <p:sp>
        <p:nvSpPr>
          <p:cNvPr id="2" name="Oval 1">
            <a:extLst>
              <a:ext uri="{FF2B5EF4-FFF2-40B4-BE49-F238E27FC236}">
                <a16:creationId xmlns:a16="http://schemas.microsoft.com/office/drawing/2014/main" id="{AB988FCF-6718-D471-56EC-3F7B8E49D167}"/>
              </a:ext>
            </a:extLst>
          </p:cNvPr>
          <p:cNvSpPr/>
          <p:nvPr/>
        </p:nvSpPr>
        <p:spPr>
          <a:xfrm>
            <a:off x="5461000" y="2904469"/>
            <a:ext cx="59053" cy="59053"/>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34032692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940FF80-B4F9-F129-B6D2-3CAD89A82F9B}"/>
              </a:ext>
            </a:extLst>
          </p:cNvPr>
          <p:cNvSpPr>
            <a:spLocks noGrp="1"/>
          </p:cNvSpPr>
          <p:nvPr>
            <p:ph sz="quarter" idx="13"/>
          </p:nvPr>
        </p:nvSpPr>
        <p:spPr>
          <a:xfrm>
            <a:off x="528881" y="807680"/>
            <a:ext cx="8915400" cy="5529042"/>
          </a:xfrm>
        </p:spPr>
        <p:txBody>
          <a:bodyPr>
            <a:noAutofit/>
          </a:bodyPr>
          <a:lstStyle/>
          <a:p>
            <a:pPr>
              <a:lnSpc>
                <a:spcPct val="100000"/>
              </a:lnSpc>
            </a:pPr>
            <a:r>
              <a:rPr lang="en-AU" sz="1100"/>
              <a:t>A list of the abbreviations used in this report are provided below. </a:t>
            </a:r>
          </a:p>
        </p:txBody>
      </p:sp>
      <p:sp>
        <p:nvSpPr>
          <p:cNvPr id="4" name="Footer Placeholder 3">
            <a:extLst>
              <a:ext uri="{FF2B5EF4-FFF2-40B4-BE49-F238E27FC236}">
                <a16:creationId xmlns:a16="http://schemas.microsoft.com/office/drawing/2014/main" id="{B9E79C4C-8AA5-4321-AFEC-170EF7B9D0ED}"/>
              </a:ext>
            </a:extLst>
          </p:cNvPr>
          <p:cNvSpPr>
            <a:spLocks noGrp="1"/>
          </p:cNvSpPr>
          <p:nvPr>
            <p:ph type="ftr" sz="quarter" idx="10"/>
          </p:nvPr>
        </p:nvSpPr>
        <p:spPr/>
        <p:txBody>
          <a:bodyPr/>
          <a:lstStyle/>
          <a:p>
            <a:r>
              <a:rPr lang="en-NZ"/>
              <a:t>www.think</a:t>
            </a:r>
            <a:r>
              <a:rPr lang="en-NZ">
                <a:solidFill>
                  <a:schemeClr val="accent1"/>
                </a:solidFill>
              </a:rPr>
              <a:t>Sapere</a:t>
            </a:r>
            <a:r>
              <a:rPr lang="en-NZ"/>
              <a:t>.com</a:t>
            </a:r>
          </a:p>
        </p:txBody>
      </p:sp>
      <p:sp>
        <p:nvSpPr>
          <p:cNvPr id="5" name="Slide Number Placeholder 4">
            <a:extLst>
              <a:ext uri="{FF2B5EF4-FFF2-40B4-BE49-F238E27FC236}">
                <a16:creationId xmlns:a16="http://schemas.microsoft.com/office/drawing/2014/main" id="{241B7D97-9A84-AA1C-D2B6-B0C19A6789BB}"/>
              </a:ext>
            </a:extLst>
          </p:cNvPr>
          <p:cNvSpPr>
            <a:spLocks noGrp="1"/>
          </p:cNvSpPr>
          <p:nvPr>
            <p:ph type="sldNum" sz="quarter" idx="11"/>
          </p:nvPr>
        </p:nvSpPr>
        <p:spPr/>
        <p:txBody>
          <a:bodyPr/>
          <a:lstStyle/>
          <a:p>
            <a:fld id="{326829A1-67CC-4B5E-AF1E-9267DC8755FD}" type="slidenum">
              <a:rPr lang="en-NZ" smtClean="0"/>
              <a:pPr/>
              <a:t>5</a:t>
            </a:fld>
            <a:endParaRPr lang="en-NZ"/>
          </a:p>
        </p:txBody>
      </p:sp>
      <p:sp>
        <p:nvSpPr>
          <p:cNvPr id="6" name="Title 1">
            <a:extLst>
              <a:ext uri="{FF2B5EF4-FFF2-40B4-BE49-F238E27FC236}">
                <a16:creationId xmlns:a16="http://schemas.microsoft.com/office/drawing/2014/main" id="{30054076-FF73-A203-6C06-AC86EFB7C36B}"/>
              </a:ext>
            </a:extLst>
          </p:cNvPr>
          <p:cNvSpPr txBox="1">
            <a:spLocks/>
          </p:cNvSpPr>
          <p:nvPr/>
        </p:nvSpPr>
        <p:spPr>
          <a:xfrm>
            <a:off x="528881" y="453949"/>
            <a:ext cx="8401347" cy="334097"/>
          </a:xfrm>
          <a:prstGeom prst="rect">
            <a:avLst/>
          </a:prstGeom>
        </p:spPr>
        <p:txBody>
          <a:bodyPr vert="horz" lIns="91440" tIns="45720" rIns="91440" bIns="45720" rtlCol="0" anchor="b" anchorCtr="0">
            <a:noAutofit/>
          </a:bodyPr>
          <a:lstStyle>
            <a:lvl1pPr algn="l" defTabSz="914423" rtl="0" eaLnBrk="1" latinLnBrk="0" hangingPunct="1">
              <a:lnSpc>
                <a:spcPts val="2757"/>
              </a:lnSpc>
              <a:spcBef>
                <a:spcPct val="0"/>
              </a:spcBef>
              <a:buNone/>
              <a:defRPr sz="2757" b="1" kern="1200">
                <a:solidFill>
                  <a:srgbClr val="642D91"/>
                </a:solidFill>
                <a:latin typeface="+mj-lt"/>
                <a:ea typeface="+mj-ea"/>
                <a:cs typeface="+mj-cs"/>
              </a:defRPr>
            </a:lvl1pPr>
          </a:lstStyle>
          <a:p>
            <a:r>
              <a:rPr lang="en-AU" sz="2000">
                <a:solidFill>
                  <a:schemeClr val="accent1"/>
                </a:solidFill>
              </a:rPr>
              <a:t>Glossary</a:t>
            </a:r>
            <a:endParaRPr lang="en-US" sz="2000">
              <a:solidFill>
                <a:schemeClr val="accent1"/>
              </a:solidFill>
            </a:endParaRPr>
          </a:p>
        </p:txBody>
      </p:sp>
      <p:graphicFrame>
        <p:nvGraphicFramePr>
          <p:cNvPr id="3" name="Table 2">
            <a:extLst>
              <a:ext uri="{FF2B5EF4-FFF2-40B4-BE49-F238E27FC236}">
                <a16:creationId xmlns:a16="http://schemas.microsoft.com/office/drawing/2014/main" id="{87DB7A41-5CA4-0941-DB5F-CA8FDDC6DB0B}"/>
              </a:ext>
            </a:extLst>
          </p:cNvPr>
          <p:cNvGraphicFramePr>
            <a:graphicFrameLocks noGrp="1"/>
          </p:cNvGraphicFramePr>
          <p:nvPr>
            <p:extLst>
              <p:ext uri="{D42A27DB-BD31-4B8C-83A1-F6EECF244321}">
                <p14:modId xmlns:p14="http://schemas.microsoft.com/office/powerpoint/2010/main" val="3282370381"/>
              </p:ext>
            </p:extLst>
          </p:nvPr>
        </p:nvGraphicFramePr>
        <p:xfrm>
          <a:off x="637824" y="1093408"/>
          <a:ext cx="8183460" cy="5284671"/>
        </p:xfrm>
        <a:graphic>
          <a:graphicData uri="http://schemas.openxmlformats.org/drawingml/2006/table">
            <a:tbl>
              <a:tblPr firstRow="1" firstCol="1" bandRow="1">
                <a:tableStyleId>{69012ECD-51FC-41F1-AA8D-1B2483CD663E}</a:tableStyleId>
              </a:tblPr>
              <a:tblGrid>
                <a:gridCol w="2702103">
                  <a:extLst>
                    <a:ext uri="{9D8B030D-6E8A-4147-A177-3AD203B41FA5}">
                      <a16:colId xmlns:a16="http://schemas.microsoft.com/office/drawing/2014/main" val="3876136473"/>
                    </a:ext>
                  </a:extLst>
                </a:gridCol>
                <a:gridCol w="5481357">
                  <a:extLst>
                    <a:ext uri="{9D8B030D-6E8A-4147-A177-3AD203B41FA5}">
                      <a16:colId xmlns:a16="http://schemas.microsoft.com/office/drawing/2014/main" val="315308400"/>
                    </a:ext>
                  </a:extLst>
                </a:gridCol>
              </a:tblGrid>
              <a:tr h="249174">
                <a:tc>
                  <a:txBody>
                    <a:bodyPr/>
                    <a:lstStyle/>
                    <a:p>
                      <a:pPr>
                        <a:lnSpc>
                          <a:spcPct val="115000"/>
                        </a:lnSpc>
                        <a:spcBef>
                          <a:spcPts val="800"/>
                        </a:spcBef>
                        <a:spcAft>
                          <a:spcPts val="800"/>
                        </a:spcAft>
                      </a:pPr>
                      <a:r>
                        <a:rPr lang="en-NZ" sz="1000">
                          <a:effectLst/>
                        </a:rPr>
                        <a:t>Abbreviation</a:t>
                      </a:r>
                      <a:endParaRPr lang="en-AU" sz="1000">
                        <a:effectLst/>
                        <a:latin typeface="Segoe UI" panose="020B0502040204020203" pitchFamily="34" charset="0"/>
                        <a:ea typeface="Segoe UI" panose="020B0502040204020203" pitchFamily="34" charset="0"/>
                        <a:cs typeface="Times New Roman" panose="02020603050405020304" pitchFamily="18" charset="0"/>
                      </a:endParaRPr>
                    </a:p>
                  </a:txBody>
                  <a:tcPr anchor="ctr"/>
                </a:tc>
                <a:tc>
                  <a:txBody>
                    <a:bodyPr/>
                    <a:lstStyle/>
                    <a:p>
                      <a:pPr>
                        <a:lnSpc>
                          <a:spcPct val="115000"/>
                        </a:lnSpc>
                        <a:spcBef>
                          <a:spcPts val="800"/>
                        </a:spcBef>
                        <a:spcAft>
                          <a:spcPts val="800"/>
                        </a:spcAft>
                      </a:pPr>
                      <a:r>
                        <a:rPr lang="en-NZ" sz="1000">
                          <a:effectLst/>
                        </a:rPr>
                        <a:t>Stands for</a:t>
                      </a:r>
                      <a:endParaRPr lang="en-AU" sz="1000">
                        <a:effectLst/>
                        <a:latin typeface="Segoe UI" panose="020B0502040204020203" pitchFamily="34" charset="0"/>
                        <a:ea typeface="Segoe UI" panose="020B0502040204020203" pitchFamily="34" charset="0"/>
                        <a:cs typeface="Times New Roman" panose="02020603050405020304" pitchFamily="18" charset="0"/>
                      </a:endParaRPr>
                    </a:p>
                  </a:txBody>
                  <a:tcPr marL="0" marR="0" marT="26222" marB="26222" anchor="ctr"/>
                </a:tc>
                <a:extLst>
                  <a:ext uri="{0D108BD9-81ED-4DB2-BD59-A6C34878D82A}">
                    <a16:rowId xmlns:a16="http://schemas.microsoft.com/office/drawing/2014/main" val="2296571280"/>
                  </a:ext>
                </a:extLst>
              </a:tr>
              <a:tr h="177355">
                <a:tc>
                  <a:txBody>
                    <a:bodyPr/>
                    <a:lstStyle/>
                    <a:p>
                      <a:pPr>
                        <a:lnSpc>
                          <a:spcPct val="115000"/>
                        </a:lnSpc>
                        <a:spcBef>
                          <a:spcPts val="800"/>
                        </a:spcBef>
                        <a:spcAft>
                          <a:spcPts val="800"/>
                        </a:spcAft>
                      </a:pPr>
                      <a:r>
                        <a:rPr lang="en-NZ" sz="1000">
                          <a:effectLst/>
                        </a:rPr>
                        <a:t>BFCHA</a:t>
                      </a:r>
                      <a:endParaRPr lang="en-AU" sz="1000">
                        <a:effectLst/>
                        <a:latin typeface="Segoe UI" panose="020B0502040204020203" pitchFamily="34" charset="0"/>
                        <a:ea typeface="Segoe UI" panose="020B0502040204020203" pitchFamily="34" charset="0"/>
                        <a:cs typeface="Times New Roman" panose="02020603050405020304" pitchFamily="18" charset="0"/>
                      </a:endParaRPr>
                    </a:p>
                  </a:txBody>
                  <a:tcPr anchor="ctr"/>
                </a:tc>
                <a:tc>
                  <a:txBody>
                    <a:bodyPr/>
                    <a:lstStyle/>
                    <a:p>
                      <a:pPr>
                        <a:lnSpc>
                          <a:spcPct val="115000"/>
                        </a:lnSpc>
                        <a:spcBef>
                          <a:spcPts val="800"/>
                        </a:spcBef>
                        <a:spcAft>
                          <a:spcPts val="800"/>
                        </a:spcAft>
                      </a:pPr>
                      <a:r>
                        <a:rPr lang="en-NZ" sz="1000">
                          <a:effectLst/>
                        </a:rPr>
                        <a:t>Building Financial Capacity of Housing Agencies</a:t>
                      </a:r>
                      <a:endParaRPr lang="en-AU" sz="1000">
                        <a:effectLst/>
                        <a:latin typeface="Segoe UI" panose="020B0502040204020203" pitchFamily="34" charset="0"/>
                        <a:ea typeface="Segoe UI" panose="020B0502040204020203" pitchFamily="34" charset="0"/>
                        <a:cs typeface="Times New Roman" panose="02020603050405020304" pitchFamily="18" charset="0"/>
                      </a:endParaRPr>
                    </a:p>
                  </a:txBody>
                  <a:tcPr marL="0" marR="0" marT="26222" marB="26222" anchor="ctr"/>
                </a:tc>
                <a:extLst>
                  <a:ext uri="{0D108BD9-81ED-4DB2-BD59-A6C34878D82A}">
                    <a16:rowId xmlns:a16="http://schemas.microsoft.com/office/drawing/2014/main" val="4125018088"/>
                  </a:ext>
                </a:extLst>
              </a:tr>
              <a:tr h="177355">
                <a:tc>
                  <a:txBody>
                    <a:bodyPr/>
                    <a:lstStyle/>
                    <a:p>
                      <a:pPr>
                        <a:lnSpc>
                          <a:spcPct val="115000"/>
                        </a:lnSpc>
                        <a:spcBef>
                          <a:spcPts val="800"/>
                        </a:spcBef>
                        <a:spcAft>
                          <a:spcPts val="800"/>
                        </a:spcAft>
                      </a:pPr>
                      <a:r>
                        <a:rPr lang="en-AU" sz="1000">
                          <a:effectLst/>
                          <a:latin typeface="Segoe UI" panose="020B0502040204020203" pitchFamily="34" charset="0"/>
                          <a:ea typeface="Segoe UI" panose="020B0502040204020203" pitchFamily="34" charset="0"/>
                          <a:cs typeface="Times New Roman" panose="02020603050405020304" pitchFamily="18" charset="0"/>
                        </a:rPr>
                        <a:t>BHB</a:t>
                      </a:r>
                    </a:p>
                  </a:txBody>
                  <a:tcPr anchor="ctr"/>
                </a:tc>
                <a:tc>
                  <a:txBody>
                    <a:bodyPr/>
                    <a:lstStyle/>
                    <a:p>
                      <a:pPr>
                        <a:lnSpc>
                          <a:spcPct val="115000"/>
                        </a:lnSpc>
                        <a:spcBef>
                          <a:spcPts val="800"/>
                        </a:spcBef>
                        <a:spcAft>
                          <a:spcPts val="800"/>
                        </a:spcAft>
                      </a:pPr>
                      <a:r>
                        <a:rPr lang="en-AU" sz="1000">
                          <a:effectLst/>
                          <a:latin typeface="Segoe UI" panose="020B0502040204020203" pitchFamily="34" charset="0"/>
                          <a:ea typeface="Segoe UI" panose="020B0502040204020203" pitchFamily="34" charset="0"/>
                          <a:cs typeface="Times New Roman" panose="02020603050405020304" pitchFamily="18" charset="0"/>
                        </a:rPr>
                        <a:t>Big Housing Build</a:t>
                      </a:r>
                    </a:p>
                  </a:txBody>
                  <a:tcPr marL="0" marR="0" marT="26222" marB="26222" anchor="ctr"/>
                </a:tc>
                <a:extLst>
                  <a:ext uri="{0D108BD9-81ED-4DB2-BD59-A6C34878D82A}">
                    <a16:rowId xmlns:a16="http://schemas.microsoft.com/office/drawing/2014/main" val="651231125"/>
                  </a:ext>
                </a:extLst>
              </a:tr>
              <a:tr h="177355">
                <a:tc>
                  <a:txBody>
                    <a:bodyPr/>
                    <a:lstStyle/>
                    <a:p>
                      <a:pPr>
                        <a:lnSpc>
                          <a:spcPct val="115000"/>
                        </a:lnSpc>
                        <a:spcBef>
                          <a:spcPts val="800"/>
                        </a:spcBef>
                        <a:spcAft>
                          <a:spcPts val="800"/>
                        </a:spcAft>
                      </a:pPr>
                      <a:r>
                        <a:rPr lang="en-NZ" sz="1000">
                          <a:effectLst/>
                        </a:rPr>
                        <a:t>BOP</a:t>
                      </a:r>
                      <a:endParaRPr lang="en-AU" sz="1000">
                        <a:effectLst/>
                        <a:latin typeface="Segoe UI" panose="020B0502040204020203" pitchFamily="34" charset="0"/>
                        <a:ea typeface="Segoe UI" panose="020B0502040204020203" pitchFamily="34" charset="0"/>
                        <a:cs typeface="Times New Roman" panose="02020603050405020304" pitchFamily="18" charset="0"/>
                      </a:endParaRPr>
                    </a:p>
                  </a:txBody>
                  <a:tcPr anchor="ctr"/>
                </a:tc>
                <a:tc>
                  <a:txBody>
                    <a:bodyPr/>
                    <a:lstStyle/>
                    <a:p>
                      <a:pPr>
                        <a:lnSpc>
                          <a:spcPct val="115000"/>
                        </a:lnSpc>
                        <a:spcBef>
                          <a:spcPts val="800"/>
                        </a:spcBef>
                        <a:spcAft>
                          <a:spcPts val="800"/>
                        </a:spcAft>
                      </a:pPr>
                      <a:r>
                        <a:rPr lang="en-NZ" sz="1000">
                          <a:effectLst/>
                        </a:rPr>
                        <a:t>Build &amp; Operate Program [rounds 1 and 2]</a:t>
                      </a:r>
                      <a:endParaRPr lang="en-AU" sz="1000">
                        <a:effectLst/>
                        <a:latin typeface="Segoe UI" panose="020B0502040204020203" pitchFamily="34" charset="0"/>
                        <a:ea typeface="Segoe UI" panose="020B0502040204020203" pitchFamily="34" charset="0"/>
                        <a:cs typeface="Times New Roman" panose="02020603050405020304" pitchFamily="18" charset="0"/>
                      </a:endParaRPr>
                    </a:p>
                  </a:txBody>
                  <a:tcPr marL="0" marR="0" marT="26222" marB="26222" anchor="ctr"/>
                </a:tc>
                <a:extLst>
                  <a:ext uri="{0D108BD9-81ED-4DB2-BD59-A6C34878D82A}">
                    <a16:rowId xmlns:a16="http://schemas.microsoft.com/office/drawing/2014/main" val="2390247680"/>
                  </a:ext>
                </a:extLst>
              </a:tr>
              <a:tr h="177355">
                <a:tc>
                  <a:txBody>
                    <a:bodyPr/>
                    <a:lstStyle/>
                    <a:p>
                      <a:pPr>
                        <a:lnSpc>
                          <a:spcPct val="115000"/>
                        </a:lnSpc>
                        <a:spcBef>
                          <a:spcPts val="800"/>
                        </a:spcBef>
                        <a:spcAft>
                          <a:spcPts val="800"/>
                        </a:spcAft>
                      </a:pPr>
                      <a:r>
                        <a:rPr lang="en-AU" sz="1000">
                          <a:effectLst/>
                          <a:latin typeface="Segoe UI" panose="020B0502040204020203" pitchFamily="34" charset="0"/>
                          <a:ea typeface="Segoe UI" panose="020B0502040204020203" pitchFamily="34" charset="0"/>
                          <a:cs typeface="Times New Roman" panose="02020603050405020304" pitchFamily="18" charset="0"/>
                        </a:rPr>
                        <a:t>bps</a:t>
                      </a:r>
                    </a:p>
                  </a:txBody>
                  <a:tcPr anchor="ctr"/>
                </a:tc>
                <a:tc>
                  <a:txBody>
                    <a:bodyPr/>
                    <a:lstStyle/>
                    <a:p>
                      <a:pPr>
                        <a:lnSpc>
                          <a:spcPct val="115000"/>
                        </a:lnSpc>
                        <a:spcBef>
                          <a:spcPts val="800"/>
                        </a:spcBef>
                        <a:spcAft>
                          <a:spcPts val="800"/>
                        </a:spcAft>
                      </a:pPr>
                      <a:r>
                        <a:rPr lang="en-AU" sz="1000">
                          <a:effectLst/>
                          <a:latin typeface="Segoe UI" panose="020B0502040204020203" pitchFamily="34" charset="0"/>
                          <a:ea typeface="Segoe UI" panose="020B0502040204020203" pitchFamily="34" charset="0"/>
                          <a:cs typeface="Times New Roman" panose="02020603050405020304" pitchFamily="18" charset="0"/>
                        </a:rPr>
                        <a:t>Basis points</a:t>
                      </a:r>
                    </a:p>
                  </a:txBody>
                  <a:tcPr marL="0" marR="0" marT="26222" marB="26222" anchor="ctr"/>
                </a:tc>
                <a:extLst>
                  <a:ext uri="{0D108BD9-81ED-4DB2-BD59-A6C34878D82A}">
                    <a16:rowId xmlns:a16="http://schemas.microsoft.com/office/drawing/2014/main" val="3431200057"/>
                  </a:ext>
                </a:extLst>
              </a:tr>
              <a:tr h="177355">
                <a:tc>
                  <a:txBody>
                    <a:bodyPr/>
                    <a:lstStyle/>
                    <a:p>
                      <a:pPr>
                        <a:lnSpc>
                          <a:spcPct val="115000"/>
                        </a:lnSpc>
                        <a:spcBef>
                          <a:spcPts val="800"/>
                        </a:spcBef>
                        <a:spcAft>
                          <a:spcPts val="800"/>
                        </a:spcAft>
                      </a:pPr>
                      <a:r>
                        <a:rPr lang="en-NZ" sz="1000">
                          <a:effectLst/>
                        </a:rPr>
                        <a:t>CHAs</a:t>
                      </a:r>
                      <a:endParaRPr lang="en-AU" sz="1000">
                        <a:effectLst/>
                        <a:latin typeface="Segoe UI" panose="020B0502040204020203" pitchFamily="34" charset="0"/>
                        <a:ea typeface="Segoe UI" panose="020B0502040204020203" pitchFamily="34" charset="0"/>
                        <a:cs typeface="Times New Roman" panose="02020603050405020304" pitchFamily="18" charset="0"/>
                      </a:endParaRPr>
                    </a:p>
                  </a:txBody>
                  <a:tcPr anchor="ctr"/>
                </a:tc>
                <a:tc>
                  <a:txBody>
                    <a:bodyPr/>
                    <a:lstStyle/>
                    <a:p>
                      <a:pPr>
                        <a:lnSpc>
                          <a:spcPct val="115000"/>
                        </a:lnSpc>
                        <a:spcBef>
                          <a:spcPts val="800"/>
                        </a:spcBef>
                        <a:spcAft>
                          <a:spcPts val="800"/>
                        </a:spcAft>
                      </a:pPr>
                      <a:r>
                        <a:rPr lang="en-NZ" sz="1000">
                          <a:effectLst/>
                        </a:rPr>
                        <a:t>Community Housing Agencies</a:t>
                      </a:r>
                      <a:endParaRPr lang="en-AU" sz="1000">
                        <a:effectLst/>
                        <a:latin typeface="Segoe UI" panose="020B0502040204020203" pitchFamily="34" charset="0"/>
                        <a:ea typeface="Segoe UI" panose="020B0502040204020203" pitchFamily="34" charset="0"/>
                        <a:cs typeface="Times New Roman" panose="02020603050405020304" pitchFamily="18" charset="0"/>
                      </a:endParaRPr>
                    </a:p>
                  </a:txBody>
                  <a:tcPr marL="0" marR="0" marT="26222" marB="26222" anchor="ctr"/>
                </a:tc>
                <a:extLst>
                  <a:ext uri="{0D108BD9-81ED-4DB2-BD59-A6C34878D82A}">
                    <a16:rowId xmlns:a16="http://schemas.microsoft.com/office/drawing/2014/main" val="3519717934"/>
                  </a:ext>
                </a:extLst>
              </a:tr>
              <a:tr h="177355">
                <a:tc>
                  <a:txBody>
                    <a:bodyPr/>
                    <a:lstStyle/>
                    <a:p>
                      <a:pPr>
                        <a:lnSpc>
                          <a:spcPct val="115000"/>
                        </a:lnSpc>
                        <a:spcBef>
                          <a:spcPts val="800"/>
                        </a:spcBef>
                        <a:spcAft>
                          <a:spcPts val="800"/>
                        </a:spcAft>
                      </a:pPr>
                      <a:r>
                        <a:rPr lang="en-NZ" sz="1000">
                          <a:effectLst/>
                        </a:rPr>
                        <a:t>DTF</a:t>
                      </a:r>
                      <a:endParaRPr lang="en-AU" sz="1000">
                        <a:effectLst/>
                        <a:latin typeface="Segoe UI" panose="020B0502040204020203" pitchFamily="34" charset="0"/>
                        <a:ea typeface="Segoe UI" panose="020B0502040204020203" pitchFamily="34" charset="0"/>
                        <a:cs typeface="Times New Roman" panose="02020603050405020304" pitchFamily="18" charset="0"/>
                      </a:endParaRPr>
                    </a:p>
                  </a:txBody>
                  <a:tcPr anchor="ctr"/>
                </a:tc>
                <a:tc>
                  <a:txBody>
                    <a:bodyPr/>
                    <a:lstStyle/>
                    <a:p>
                      <a:pPr>
                        <a:lnSpc>
                          <a:spcPct val="115000"/>
                        </a:lnSpc>
                        <a:spcBef>
                          <a:spcPts val="800"/>
                        </a:spcBef>
                        <a:spcAft>
                          <a:spcPts val="800"/>
                        </a:spcAft>
                      </a:pPr>
                      <a:r>
                        <a:rPr lang="en-NZ" sz="1000">
                          <a:effectLst/>
                        </a:rPr>
                        <a:t>Department of Treasury and Finance</a:t>
                      </a:r>
                      <a:endParaRPr lang="en-AU" sz="1000">
                        <a:effectLst/>
                        <a:latin typeface="Segoe UI" panose="020B0502040204020203" pitchFamily="34" charset="0"/>
                        <a:ea typeface="Segoe UI" panose="020B0502040204020203" pitchFamily="34" charset="0"/>
                        <a:cs typeface="Times New Roman" panose="02020603050405020304" pitchFamily="18" charset="0"/>
                      </a:endParaRPr>
                    </a:p>
                  </a:txBody>
                  <a:tcPr marL="0" marR="0" marT="26222" marB="26222" anchor="ctr"/>
                </a:tc>
                <a:extLst>
                  <a:ext uri="{0D108BD9-81ED-4DB2-BD59-A6C34878D82A}">
                    <a16:rowId xmlns:a16="http://schemas.microsoft.com/office/drawing/2014/main" val="964260153"/>
                  </a:ext>
                </a:extLst>
              </a:tr>
              <a:tr h="177355">
                <a:tc>
                  <a:txBody>
                    <a:bodyPr/>
                    <a:lstStyle/>
                    <a:p>
                      <a:pPr>
                        <a:lnSpc>
                          <a:spcPct val="115000"/>
                        </a:lnSpc>
                        <a:spcBef>
                          <a:spcPts val="800"/>
                        </a:spcBef>
                        <a:spcAft>
                          <a:spcPts val="800"/>
                        </a:spcAft>
                      </a:pPr>
                      <a:r>
                        <a:rPr lang="en-NZ" sz="1000" dirty="0">
                          <a:effectLst/>
                          <a:latin typeface="Segoe UI" panose="020B0502040204020203" pitchFamily="34" charset="0"/>
                          <a:ea typeface="Segoe UI" panose="020B0502040204020203" pitchFamily="34" charset="0"/>
                          <a:cs typeface="Times New Roman" panose="02020603050405020304" pitchFamily="18" charset="0"/>
                        </a:rPr>
                        <a:t>AHIP</a:t>
                      </a:r>
                      <a:endParaRPr lang="en-AU" sz="1000" dirty="0">
                        <a:effectLst/>
                        <a:latin typeface="Segoe UI" panose="020B0502040204020203" pitchFamily="34" charset="0"/>
                        <a:ea typeface="Segoe UI" panose="020B0502040204020203" pitchFamily="34" charset="0"/>
                        <a:cs typeface="Times New Roman" panose="02020603050405020304" pitchFamily="18" charset="0"/>
                      </a:endParaRPr>
                    </a:p>
                  </a:txBody>
                  <a:tcPr anchor="ctr"/>
                </a:tc>
                <a:tc>
                  <a:txBody>
                    <a:bodyPr/>
                    <a:lstStyle/>
                    <a:p>
                      <a:pPr>
                        <a:lnSpc>
                          <a:spcPct val="115000"/>
                        </a:lnSpc>
                        <a:spcBef>
                          <a:spcPts val="800"/>
                        </a:spcBef>
                        <a:spcAft>
                          <a:spcPts val="800"/>
                        </a:spcAft>
                      </a:pPr>
                      <a:r>
                        <a:rPr lang="en-NZ" sz="1000" dirty="0">
                          <a:effectLst/>
                        </a:rPr>
                        <a:t>Affordable Housing Investment Partnerships (new name for BFCHA from 14 September 2023)</a:t>
                      </a:r>
                      <a:endParaRPr lang="en-AU" sz="1000" dirty="0">
                        <a:effectLst/>
                        <a:latin typeface="Segoe UI" panose="020B0502040204020203" pitchFamily="34" charset="0"/>
                        <a:ea typeface="Segoe UI" panose="020B0502040204020203" pitchFamily="34" charset="0"/>
                        <a:cs typeface="Times New Roman" panose="02020603050405020304" pitchFamily="18" charset="0"/>
                      </a:endParaRPr>
                    </a:p>
                  </a:txBody>
                  <a:tcPr marL="0" marR="0" marT="26222" marB="26222" anchor="ctr"/>
                </a:tc>
                <a:extLst>
                  <a:ext uri="{0D108BD9-81ED-4DB2-BD59-A6C34878D82A}">
                    <a16:rowId xmlns:a16="http://schemas.microsoft.com/office/drawing/2014/main" val="3142028078"/>
                  </a:ext>
                </a:extLst>
              </a:tr>
              <a:tr h="177355">
                <a:tc>
                  <a:txBody>
                    <a:bodyPr/>
                    <a:lstStyle/>
                    <a:p>
                      <a:pPr>
                        <a:lnSpc>
                          <a:spcPct val="115000"/>
                        </a:lnSpc>
                        <a:spcBef>
                          <a:spcPts val="800"/>
                        </a:spcBef>
                        <a:spcAft>
                          <a:spcPts val="800"/>
                        </a:spcAft>
                      </a:pPr>
                      <a:r>
                        <a:rPr lang="en-NZ" sz="1000" dirty="0">
                          <a:effectLst/>
                        </a:rPr>
                        <a:t>GLM</a:t>
                      </a:r>
                      <a:endParaRPr lang="en-AU" sz="1000" dirty="0">
                        <a:effectLst/>
                        <a:latin typeface="Segoe UI" panose="020B0502040204020203" pitchFamily="34" charset="0"/>
                        <a:ea typeface="Segoe UI" panose="020B0502040204020203" pitchFamily="34" charset="0"/>
                        <a:cs typeface="Times New Roman" panose="02020603050405020304" pitchFamily="18" charset="0"/>
                      </a:endParaRPr>
                    </a:p>
                  </a:txBody>
                  <a:tcPr anchor="ctr"/>
                </a:tc>
                <a:tc>
                  <a:txBody>
                    <a:bodyPr/>
                    <a:lstStyle/>
                    <a:p>
                      <a:pPr>
                        <a:lnSpc>
                          <a:spcPct val="115000"/>
                        </a:lnSpc>
                        <a:spcBef>
                          <a:spcPts val="800"/>
                        </a:spcBef>
                        <a:spcAft>
                          <a:spcPts val="800"/>
                        </a:spcAft>
                      </a:pPr>
                      <a:r>
                        <a:rPr lang="en-NZ" sz="1000">
                          <a:effectLst/>
                        </a:rPr>
                        <a:t>Ground Lease Model [rounds 1 and 2]</a:t>
                      </a:r>
                      <a:endParaRPr lang="en-AU" sz="1000">
                        <a:effectLst/>
                        <a:latin typeface="Segoe UI" panose="020B0502040204020203" pitchFamily="34" charset="0"/>
                        <a:ea typeface="Segoe UI" panose="020B0502040204020203" pitchFamily="34" charset="0"/>
                        <a:cs typeface="Times New Roman" panose="02020603050405020304" pitchFamily="18" charset="0"/>
                      </a:endParaRPr>
                    </a:p>
                  </a:txBody>
                  <a:tcPr marL="0" marR="0" marT="26222" marB="26222" anchor="ctr"/>
                </a:tc>
                <a:extLst>
                  <a:ext uri="{0D108BD9-81ED-4DB2-BD59-A6C34878D82A}">
                    <a16:rowId xmlns:a16="http://schemas.microsoft.com/office/drawing/2014/main" val="1238045350"/>
                  </a:ext>
                </a:extLst>
              </a:tr>
              <a:tr h="177355">
                <a:tc>
                  <a:txBody>
                    <a:bodyPr/>
                    <a:lstStyle/>
                    <a:p>
                      <a:pPr>
                        <a:lnSpc>
                          <a:spcPct val="115000"/>
                        </a:lnSpc>
                        <a:spcBef>
                          <a:spcPts val="800"/>
                        </a:spcBef>
                        <a:spcAft>
                          <a:spcPts val="800"/>
                        </a:spcAft>
                      </a:pPr>
                      <a:r>
                        <a:rPr lang="en-NZ" sz="1000">
                          <a:effectLst/>
                        </a:rPr>
                        <a:t>ICR</a:t>
                      </a:r>
                      <a:endParaRPr lang="en-AU" sz="1000">
                        <a:effectLst/>
                        <a:latin typeface="Segoe UI" panose="020B0502040204020203" pitchFamily="34" charset="0"/>
                        <a:ea typeface="Segoe UI" panose="020B0502040204020203" pitchFamily="34" charset="0"/>
                        <a:cs typeface="Times New Roman" panose="02020603050405020304" pitchFamily="18" charset="0"/>
                      </a:endParaRPr>
                    </a:p>
                  </a:txBody>
                  <a:tcPr/>
                </a:tc>
                <a:tc>
                  <a:txBody>
                    <a:bodyPr/>
                    <a:lstStyle/>
                    <a:p>
                      <a:pPr>
                        <a:lnSpc>
                          <a:spcPct val="115000"/>
                        </a:lnSpc>
                        <a:spcBef>
                          <a:spcPts val="800"/>
                        </a:spcBef>
                        <a:spcAft>
                          <a:spcPts val="800"/>
                        </a:spcAft>
                      </a:pPr>
                      <a:r>
                        <a:rPr lang="en-NZ" sz="1000">
                          <a:effectLst/>
                        </a:rPr>
                        <a:t>Interest coverage ratio (times)</a:t>
                      </a:r>
                      <a:endParaRPr lang="en-AU" sz="1000">
                        <a:effectLst/>
                        <a:latin typeface="Segoe UI" panose="020B0502040204020203" pitchFamily="34" charset="0"/>
                        <a:ea typeface="Segoe UI" panose="020B0502040204020203" pitchFamily="34" charset="0"/>
                        <a:cs typeface="Times New Roman" panose="02020603050405020304" pitchFamily="18" charset="0"/>
                      </a:endParaRPr>
                    </a:p>
                  </a:txBody>
                  <a:tcPr marL="0" marR="0" marT="26222" marB="26222"/>
                </a:tc>
                <a:extLst>
                  <a:ext uri="{0D108BD9-81ED-4DB2-BD59-A6C34878D82A}">
                    <a16:rowId xmlns:a16="http://schemas.microsoft.com/office/drawing/2014/main" val="3760012163"/>
                  </a:ext>
                </a:extLst>
              </a:tr>
              <a:tr h="177355">
                <a:tc>
                  <a:txBody>
                    <a:bodyPr/>
                    <a:lstStyle/>
                    <a:p>
                      <a:pPr>
                        <a:lnSpc>
                          <a:spcPct val="115000"/>
                        </a:lnSpc>
                        <a:spcBef>
                          <a:spcPts val="800"/>
                        </a:spcBef>
                        <a:spcAft>
                          <a:spcPts val="800"/>
                        </a:spcAft>
                      </a:pPr>
                      <a:r>
                        <a:rPr lang="en-NZ" sz="1000">
                          <a:effectLst/>
                        </a:rPr>
                        <a:t>LIL</a:t>
                      </a:r>
                      <a:endParaRPr lang="en-AU" sz="1000">
                        <a:effectLst/>
                        <a:latin typeface="Segoe UI" panose="020B0502040204020203" pitchFamily="34" charset="0"/>
                        <a:ea typeface="Segoe UI" panose="020B0502040204020203" pitchFamily="34" charset="0"/>
                        <a:cs typeface="Times New Roman" panose="02020603050405020304" pitchFamily="18" charset="0"/>
                      </a:endParaRPr>
                    </a:p>
                  </a:txBody>
                  <a:tcPr/>
                </a:tc>
                <a:tc>
                  <a:txBody>
                    <a:bodyPr/>
                    <a:lstStyle/>
                    <a:p>
                      <a:pPr>
                        <a:lnSpc>
                          <a:spcPct val="115000"/>
                        </a:lnSpc>
                        <a:spcBef>
                          <a:spcPts val="800"/>
                        </a:spcBef>
                        <a:spcAft>
                          <a:spcPts val="800"/>
                        </a:spcAft>
                      </a:pPr>
                      <a:r>
                        <a:rPr lang="en-NZ" sz="1000">
                          <a:effectLst/>
                        </a:rPr>
                        <a:t>Low interest loan</a:t>
                      </a:r>
                      <a:endParaRPr lang="en-AU" sz="1000">
                        <a:effectLst/>
                        <a:latin typeface="Segoe UI" panose="020B0502040204020203" pitchFamily="34" charset="0"/>
                        <a:ea typeface="Segoe UI" panose="020B0502040204020203" pitchFamily="34" charset="0"/>
                        <a:cs typeface="Times New Roman" panose="02020603050405020304" pitchFamily="18" charset="0"/>
                      </a:endParaRPr>
                    </a:p>
                  </a:txBody>
                  <a:tcPr marL="0" marR="0" marT="26222" marB="26222"/>
                </a:tc>
                <a:extLst>
                  <a:ext uri="{0D108BD9-81ED-4DB2-BD59-A6C34878D82A}">
                    <a16:rowId xmlns:a16="http://schemas.microsoft.com/office/drawing/2014/main" val="4114749029"/>
                  </a:ext>
                </a:extLst>
              </a:tr>
              <a:tr h="177355">
                <a:tc>
                  <a:txBody>
                    <a:bodyPr/>
                    <a:lstStyle/>
                    <a:p>
                      <a:pPr>
                        <a:lnSpc>
                          <a:spcPct val="115000"/>
                        </a:lnSpc>
                        <a:spcBef>
                          <a:spcPts val="800"/>
                        </a:spcBef>
                        <a:spcAft>
                          <a:spcPts val="800"/>
                        </a:spcAft>
                      </a:pPr>
                      <a:r>
                        <a:rPr lang="en-NZ" sz="1000">
                          <a:effectLst/>
                        </a:rPr>
                        <a:t>LVR</a:t>
                      </a:r>
                      <a:endParaRPr lang="en-AU" sz="1000">
                        <a:effectLst/>
                        <a:latin typeface="Segoe UI" panose="020B0502040204020203" pitchFamily="34" charset="0"/>
                        <a:ea typeface="Segoe UI" panose="020B0502040204020203" pitchFamily="34" charset="0"/>
                        <a:cs typeface="Times New Roman" panose="02020603050405020304" pitchFamily="18" charset="0"/>
                      </a:endParaRPr>
                    </a:p>
                  </a:txBody>
                  <a:tcPr/>
                </a:tc>
                <a:tc>
                  <a:txBody>
                    <a:bodyPr/>
                    <a:lstStyle/>
                    <a:p>
                      <a:pPr>
                        <a:lnSpc>
                          <a:spcPct val="115000"/>
                        </a:lnSpc>
                        <a:spcBef>
                          <a:spcPts val="800"/>
                        </a:spcBef>
                        <a:spcAft>
                          <a:spcPts val="800"/>
                        </a:spcAft>
                      </a:pPr>
                      <a:r>
                        <a:rPr lang="en-NZ" sz="1000">
                          <a:effectLst/>
                        </a:rPr>
                        <a:t>Loan to value ratio (%)</a:t>
                      </a:r>
                      <a:endParaRPr lang="en-AU" sz="1000">
                        <a:effectLst/>
                        <a:latin typeface="Segoe UI" panose="020B0502040204020203" pitchFamily="34" charset="0"/>
                        <a:ea typeface="Segoe UI" panose="020B0502040204020203" pitchFamily="34" charset="0"/>
                        <a:cs typeface="Times New Roman" panose="02020603050405020304" pitchFamily="18" charset="0"/>
                      </a:endParaRPr>
                    </a:p>
                  </a:txBody>
                  <a:tcPr marL="0" marR="0" marT="26222" marB="26222"/>
                </a:tc>
                <a:extLst>
                  <a:ext uri="{0D108BD9-81ED-4DB2-BD59-A6C34878D82A}">
                    <a16:rowId xmlns:a16="http://schemas.microsoft.com/office/drawing/2014/main" val="1820563177"/>
                  </a:ext>
                </a:extLst>
              </a:tr>
              <a:tr h="177355">
                <a:tc>
                  <a:txBody>
                    <a:bodyPr/>
                    <a:lstStyle/>
                    <a:p>
                      <a:pPr>
                        <a:lnSpc>
                          <a:spcPct val="115000"/>
                        </a:lnSpc>
                        <a:spcBef>
                          <a:spcPts val="800"/>
                        </a:spcBef>
                        <a:spcAft>
                          <a:spcPts val="800"/>
                        </a:spcAft>
                      </a:pPr>
                      <a:r>
                        <a:rPr lang="en-NZ" sz="1000">
                          <a:effectLst/>
                        </a:rPr>
                        <a:t>M</a:t>
                      </a:r>
                      <a:endParaRPr lang="en-AU" sz="1000">
                        <a:effectLst/>
                        <a:latin typeface="Segoe UI" panose="020B0502040204020203" pitchFamily="34" charset="0"/>
                        <a:ea typeface="Segoe UI" panose="020B0502040204020203" pitchFamily="34" charset="0"/>
                        <a:cs typeface="Times New Roman" panose="02020603050405020304" pitchFamily="18" charset="0"/>
                      </a:endParaRPr>
                    </a:p>
                  </a:txBody>
                  <a:tcPr/>
                </a:tc>
                <a:tc>
                  <a:txBody>
                    <a:bodyPr/>
                    <a:lstStyle/>
                    <a:p>
                      <a:pPr>
                        <a:lnSpc>
                          <a:spcPct val="115000"/>
                        </a:lnSpc>
                        <a:spcBef>
                          <a:spcPts val="800"/>
                        </a:spcBef>
                        <a:spcAft>
                          <a:spcPts val="800"/>
                        </a:spcAft>
                      </a:pPr>
                      <a:r>
                        <a:rPr lang="en-NZ" sz="1000">
                          <a:effectLst/>
                        </a:rPr>
                        <a:t>Million</a:t>
                      </a:r>
                      <a:endParaRPr lang="en-AU" sz="1000">
                        <a:effectLst/>
                        <a:latin typeface="Segoe UI" panose="020B0502040204020203" pitchFamily="34" charset="0"/>
                        <a:ea typeface="Segoe UI" panose="020B0502040204020203" pitchFamily="34" charset="0"/>
                        <a:cs typeface="Times New Roman" panose="02020603050405020304" pitchFamily="18" charset="0"/>
                      </a:endParaRPr>
                    </a:p>
                  </a:txBody>
                  <a:tcPr marL="0" marR="0" marT="26222" marB="26222"/>
                </a:tc>
                <a:extLst>
                  <a:ext uri="{0D108BD9-81ED-4DB2-BD59-A6C34878D82A}">
                    <a16:rowId xmlns:a16="http://schemas.microsoft.com/office/drawing/2014/main" val="217358426"/>
                  </a:ext>
                </a:extLst>
              </a:tr>
              <a:tr h="177355">
                <a:tc>
                  <a:txBody>
                    <a:bodyPr/>
                    <a:lstStyle/>
                    <a:p>
                      <a:pPr>
                        <a:lnSpc>
                          <a:spcPct val="115000"/>
                        </a:lnSpc>
                        <a:spcBef>
                          <a:spcPts val="800"/>
                        </a:spcBef>
                        <a:spcAft>
                          <a:spcPts val="800"/>
                        </a:spcAft>
                      </a:pPr>
                      <a:r>
                        <a:rPr lang="en-NZ" sz="1000">
                          <a:effectLst/>
                        </a:rPr>
                        <a:t>NHFIC</a:t>
                      </a:r>
                      <a:endParaRPr lang="en-AU" sz="1000">
                        <a:effectLst/>
                        <a:latin typeface="Segoe UI" panose="020B0502040204020203" pitchFamily="34" charset="0"/>
                        <a:ea typeface="Segoe UI" panose="020B0502040204020203" pitchFamily="34" charset="0"/>
                        <a:cs typeface="Times New Roman" panose="02020603050405020304" pitchFamily="18" charset="0"/>
                      </a:endParaRPr>
                    </a:p>
                  </a:txBody>
                  <a:tcPr anchor="ctr"/>
                </a:tc>
                <a:tc>
                  <a:txBody>
                    <a:bodyPr/>
                    <a:lstStyle/>
                    <a:p>
                      <a:pPr>
                        <a:lnSpc>
                          <a:spcPct val="115000"/>
                        </a:lnSpc>
                        <a:spcBef>
                          <a:spcPts val="800"/>
                        </a:spcBef>
                        <a:spcAft>
                          <a:spcPts val="800"/>
                        </a:spcAft>
                      </a:pPr>
                      <a:r>
                        <a:rPr lang="en-NZ" sz="1000">
                          <a:effectLst/>
                        </a:rPr>
                        <a:t>National Housing Finance and Investment Corporation</a:t>
                      </a:r>
                      <a:endParaRPr lang="en-AU" sz="1000">
                        <a:effectLst/>
                        <a:latin typeface="Segoe UI" panose="020B0502040204020203" pitchFamily="34" charset="0"/>
                        <a:ea typeface="Segoe UI" panose="020B0502040204020203" pitchFamily="34" charset="0"/>
                        <a:cs typeface="Times New Roman" panose="02020603050405020304" pitchFamily="18" charset="0"/>
                      </a:endParaRPr>
                    </a:p>
                  </a:txBody>
                  <a:tcPr marL="0" marR="0" marT="26222" marB="26222" anchor="ctr"/>
                </a:tc>
                <a:extLst>
                  <a:ext uri="{0D108BD9-81ED-4DB2-BD59-A6C34878D82A}">
                    <a16:rowId xmlns:a16="http://schemas.microsoft.com/office/drawing/2014/main" val="3597879403"/>
                  </a:ext>
                </a:extLst>
              </a:tr>
              <a:tr h="239246">
                <a:tc>
                  <a:txBody>
                    <a:bodyPr/>
                    <a:lstStyle/>
                    <a:p>
                      <a:pPr>
                        <a:lnSpc>
                          <a:spcPct val="115000"/>
                        </a:lnSpc>
                        <a:spcBef>
                          <a:spcPts val="800"/>
                        </a:spcBef>
                        <a:spcAft>
                          <a:spcPts val="800"/>
                        </a:spcAft>
                      </a:pPr>
                      <a:r>
                        <a:rPr lang="en-AU" sz="1000">
                          <a:effectLst/>
                          <a:latin typeface="Segoe UI" panose="020B0502040204020203" pitchFamily="34" charset="0"/>
                          <a:ea typeface="Segoe UI" panose="020B0502040204020203" pitchFamily="34" charset="0"/>
                          <a:cs typeface="Times New Roman" panose="02020603050405020304" pitchFamily="18" charset="0"/>
                        </a:rPr>
                        <a:t>SCR</a:t>
                      </a:r>
                    </a:p>
                  </a:txBody>
                  <a:tcPr anchor="ctr"/>
                </a:tc>
                <a:tc>
                  <a:txBody>
                    <a:bodyPr/>
                    <a:lstStyle/>
                    <a:p>
                      <a:pPr>
                        <a:lnSpc>
                          <a:spcPct val="115000"/>
                        </a:lnSpc>
                        <a:spcBef>
                          <a:spcPts val="800"/>
                        </a:spcBef>
                        <a:spcAft>
                          <a:spcPts val="800"/>
                        </a:spcAft>
                      </a:pPr>
                      <a:r>
                        <a:rPr lang="en-AU" sz="1000">
                          <a:effectLst/>
                          <a:latin typeface="Segoe UI" panose="020B0502040204020203" pitchFamily="34" charset="0"/>
                          <a:ea typeface="Segoe UI" panose="020B0502040204020203" pitchFamily="34" charset="0"/>
                          <a:cs typeface="Times New Roman" panose="02020603050405020304" pitchFamily="18" charset="0"/>
                        </a:rPr>
                        <a:t>Security coverage ratio (times)</a:t>
                      </a:r>
                    </a:p>
                  </a:txBody>
                  <a:tcPr marL="0" marR="0" marT="26222" marB="26222" anchor="ctr"/>
                </a:tc>
                <a:extLst>
                  <a:ext uri="{0D108BD9-81ED-4DB2-BD59-A6C34878D82A}">
                    <a16:rowId xmlns:a16="http://schemas.microsoft.com/office/drawing/2014/main" val="2652359833"/>
                  </a:ext>
                </a:extLst>
              </a:tr>
              <a:tr h="239246">
                <a:tc>
                  <a:txBody>
                    <a:bodyPr/>
                    <a:lstStyle/>
                    <a:p>
                      <a:pPr>
                        <a:lnSpc>
                          <a:spcPct val="115000"/>
                        </a:lnSpc>
                        <a:spcBef>
                          <a:spcPts val="800"/>
                        </a:spcBef>
                        <a:spcAft>
                          <a:spcPts val="800"/>
                        </a:spcAft>
                      </a:pPr>
                      <a:r>
                        <a:rPr lang="en-NZ" sz="1000">
                          <a:effectLst/>
                        </a:rPr>
                        <a:t>SDA</a:t>
                      </a:r>
                      <a:endParaRPr lang="en-AU" sz="1000">
                        <a:effectLst/>
                        <a:latin typeface="Segoe UI" panose="020B0502040204020203" pitchFamily="34" charset="0"/>
                        <a:ea typeface="Segoe UI" panose="020B0502040204020203" pitchFamily="34" charset="0"/>
                        <a:cs typeface="Times New Roman" panose="02020603050405020304" pitchFamily="18" charset="0"/>
                      </a:endParaRPr>
                    </a:p>
                  </a:txBody>
                  <a:tcPr anchor="ctr"/>
                </a:tc>
                <a:tc>
                  <a:txBody>
                    <a:bodyPr/>
                    <a:lstStyle/>
                    <a:p>
                      <a:pPr>
                        <a:lnSpc>
                          <a:spcPct val="115000"/>
                        </a:lnSpc>
                        <a:spcBef>
                          <a:spcPts val="800"/>
                        </a:spcBef>
                        <a:spcAft>
                          <a:spcPts val="800"/>
                        </a:spcAft>
                      </a:pPr>
                      <a:r>
                        <a:rPr lang="en-NZ" sz="1000">
                          <a:effectLst/>
                        </a:rPr>
                        <a:t>Specialist Disability Accommodation </a:t>
                      </a:r>
                      <a:endParaRPr lang="en-AU" sz="1000">
                        <a:effectLst/>
                        <a:latin typeface="Segoe UI" panose="020B0502040204020203" pitchFamily="34" charset="0"/>
                        <a:ea typeface="Segoe UI" panose="020B0502040204020203" pitchFamily="34" charset="0"/>
                        <a:cs typeface="Times New Roman" panose="02020603050405020304" pitchFamily="18" charset="0"/>
                      </a:endParaRPr>
                    </a:p>
                  </a:txBody>
                  <a:tcPr marL="0" marR="0" marT="26222" marB="26222" anchor="ctr"/>
                </a:tc>
                <a:extLst>
                  <a:ext uri="{0D108BD9-81ED-4DB2-BD59-A6C34878D82A}">
                    <a16:rowId xmlns:a16="http://schemas.microsoft.com/office/drawing/2014/main" val="3243283146"/>
                  </a:ext>
                </a:extLst>
              </a:tr>
              <a:tr h="177355">
                <a:tc>
                  <a:txBody>
                    <a:bodyPr/>
                    <a:lstStyle/>
                    <a:p>
                      <a:pPr>
                        <a:lnSpc>
                          <a:spcPct val="115000"/>
                        </a:lnSpc>
                        <a:spcBef>
                          <a:spcPts val="800"/>
                        </a:spcBef>
                        <a:spcAft>
                          <a:spcPts val="800"/>
                        </a:spcAft>
                      </a:pPr>
                      <a:r>
                        <a:rPr lang="en-NZ" sz="1000">
                          <a:effectLst/>
                        </a:rPr>
                        <a:t>SHGF</a:t>
                      </a:r>
                      <a:endParaRPr lang="en-AU" sz="1000">
                        <a:effectLst/>
                        <a:latin typeface="Segoe UI" panose="020B0502040204020203" pitchFamily="34" charset="0"/>
                        <a:ea typeface="Segoe UI" panose="020B0502040204020203" pitchFamily="34" charset="0"/>
                        <a:cs typeface="Times New Roman" panose="02020603050405020304" pitchFamily="18" charset="0"/>
                      </a:endParaRPr>
                    </a:p>
                  </a:txBody>
                  <a:tcPr anchor="ctr"/>
                </a:tc>
                <a:tc>
                  <a:txBody>
                    <a:bodyPr/>
                    <a:lstStyle/>
                    <a:p>
                      <a:pPr>
                        <a:lnSpc>
                          <a:spcPct val="115000"/>
                        </a:lnSpc>
                        <a:spcBef>
                          <a:spcPts val="800"/>
                        </a:spcBef>
                        <a:spcAft>
                          <a:spcPts val="800"/>
                        </a:spcAft>
                      </a:pPr>
                      <a:r>
                        <a:rPr lang="en-NZ" sz="1000">
                          <a:effectLst/>
                        </a:rPr>
                        <a:t>Social Housing Growth Fund (administered by Homes Victoria)</a:t>
                      </a:r>
                      <a:endParaRPr lang="en-AU" sz="1000">
                        <a:effectLst/>
                        <a:latin typeface="Segoe UI" panose="020B0502040204020203" pitchFamily="34" charset="0"/>
                        <a:ea typeface="Segoe UI" panose="020B0502040204020203" pitchFamily="34" charset="0"/>
                        <a:cs typeface="Times New Roman" panose="02020603050405020304" pitchFamily="18" charset="0"/>
                      </a:endParaRPr>
                    </a:p>
                  </a:txBody>
                  <a:tcPr marL="0" marR="0" marT="26222" marB="26222" anchor="ctr"/>
                </a:tc>
                <a:extLst>
                  <a:ext uri="{0D108BD9-81ED-4DB2-BD59-A6C34878D82A}">
                    <a16:rowId xmlns:a16="http://schemas.microsoft.com/office/drawing/2014/main" val="765084240"/>
                  </a:ext>
                </a:extLst>
              </a:tr>
              <a:tr h="177355">
                <a:tc>
                  <a:txBody>
                    <a:bodyPr/>
                    <a:lstStyle/>
                    <a:p>
                      <a:pPr>
                        <a:lnSpc>
                          <a:spcPct val="115000"/>
                        </a:lnSpc>
                        <a:spcBef>
                          <a:spcPts val="800"/>
                        </a:spcBef>
                        <a:spcAft>
                          <a:spcPts val="800"/>
                        </a:spcAft>
                      </a:pPr>
                      <a:r>
                        <a:rPr lang="en-AU" sz="1000">
                          <a:effectLst/>
                          <a:latin typeface="Segoe UI" panose="020B0502040204020203" pitchFamily="34" charset="0"/>
                          <a:ea typeface="Segoe UI" panose="020B0502040204020203" pitchFamily="34" charset="0"/>
                          <a:cs typeface="Times New Roman" panose="02020603050405020304" pitchFamily="18" charset="0"/>
                        </a:rPr>
                        <a:t>SPV</a:t>
                      </a:r>
                    </a:p>
                  </a:txBody>
                  <a:tcPr anchor="ctr"/>
                </a:tc>
                <a:tc>
                  <a:txBody>
                    <a:bodyPr/>
                    <a:lstStyle/>
                    <a:p>
                      <a:pPr>
                        <a:lnSpc>
                          <a:spcPct val="115000"/>
                        </a:lnSpc>
                        <a:spcBef>
                          <a:spcPts val="800"/>
                        </a:spcBef>
                        <a:spcAft>
                          <a:spcPts val="800"/>
                        </a:spcAft>
                      </a:pPr>
                      <a:r>
                        <a:rPr lang="en-AU" sz="1000">
                          <a:effectLst/>
                          <a:latin typeface="Segoe UI" panose="020B0502040204020203" pitchFamily="34" charset="0"/>
                          <a:ea typeface="Segoe UI" panose="020B0502040204020203" pitchFamily="34" charset="0"/>
                          <a:cs typeface="Times New Roman" panose="02020603050405020304" pitchFamily="18" charset="0"/>
                        </a:rPr>
                        <a:t>Special Purpose Vehicle</a:t>
                      </a:r>
                    </a:p>
                  </a:txBody>
                  <a:tcPr marL="0" marR="0" marT="26222" marB="26222" anchor="ctr"/>
                </a:tc>
                <a:extLst>
                  <a:ext uri="{0D108BD9-81ED-4DB2-BD59-A6C34878D82A}">
                    <a16:rowId xmlns:a16="http://schemas.microsoft.com/office/drawing/2014/main" val="1971393364"/>
                  </a:ext>
                </a:extLst>
              </a:tr>
              <a:tr h="177355">
                <a:tc>
                  <a:txBody>
                    <a:bodyPr/>
                    <a:lstStyle/>
                    <a:p>
                      <a:pPr>
                        <a:lnSpc>
                          <a:spcPct val="115000"/>
                        </a:lnSpc>
                        <a:spcBef>
                          <a:spcPts val="800"/>
                        </a:spcBef>
                        <a:spcAft>
                          <a:spcPts val="800"/>
                        </a:spcAft>
                      </a:pPr>
                      <a:r>
                        <a:rPr lang="en-NZ" sz="1000">
                          <a:effectLst/>
                        </a:rPr>
                        <a:t>RGR</a:t>
                      </a:r>
                      <a:endParaRPr lang="en-AU" sz="1000">
                        <a:effectLst/>
                        <a:latin typeface="Segoe UI" panose="020B0502040204020203" pitchFamily="34" charset="0"/>
                        <a:ea typeface="Segoe UI" panose="020B0502040204020203" pitchFamily="34" charset="0"/>
                        <a:cs typeface="Times New Roman" panose="02020603050405020304" pitchFamily="18" charset="0"/>
                      </a:endParaRPr>
                    </a:p>
                  </a:txBody>
                  <a:tcPr anchor="ctr"/>
                </a:tc>
                <a:tc>
                  <a:txBody>
                    <a:bodyPr/>
                    <a:lstStyle/>
                    <a:p>
                      <a:pPr>
                        <a:lnSpc>
                          <a:spcPct val="115000"/>
                        </a:lnSpc>
                        <a:spcBef>
                          <a:spcPts val="800"/>
                        </a:spcBef>
                        <a:spcAft>
                          <a:spcPts val="800"/>
                        </a:spcAft>
                      </a:pPr>
                      <a:r>
                        <a:rPr lang="en-NZ" sz="1000">
                          <a:effectLst/>
                        </a:rPr>
                        <a:t>Rapid Grants Round (of the Social Housing Growth Fund)</a:t>
                      </a:r>
                      <a:endParaRPr lang="en-AU" sz="1000">
                        <a:effectLst/>
                        <a:latin typeface="Segoe UI" panose="020B0502040204020203" pitchFamily="34" charset="0"/>
                        <a:ea typeface="Segoe UI" panose="020B0502040204020203" pitchFamily="34" charset="0"/>
                        <a:cs typeface="Times New Roman" panose="02020603050405020304" pitchFamily="18" charset="0"/>
                      </a:endParaRPr>
                    </a:p>
                  </a:txBody>
                  <a:tcPr marL="0" marR="0" marT="26222" marB="26222" anchor="ctr"/>
                </a:tc>
                <a:extLst>
                  <a:ext uri="{0D108BD9-81ED-4DB2-BD59-A6C34878D82A}">
                    <a16:rowId xmlns:a16="http://schemas.microsoft.com/office/drawing/2014/main" val="938654785"/>
                  </a:ext>
                </a:extLst>
              </a:tr>
              <a:tr h="177355">
                <a:tc>
                  <a:txBody>
                    <a:bodyPr/>
                    <a:lstStyle/>
                    <a:p>
                      <a:pPr>
                        <a:lnSpc>
                          <a:spcPct val="115000"/>
                        </a:lnSpc>
                        <a:spcBef>
                          <a:spcPts val="800"/>
                        </a:spcBef>
                        <a:spcAft>
                          <a:spcPts val="800"/>
                        </a:spcAft>
                      </a:pPr>
                      <a:r>
                        <a:rPr lang="en-NZ" sz="1000">
                          <a:effectLst/>
                        </a:rPr>
                        <a:t>TCV</a:t>
                      </a:r>
                      <a:endParaRPr lang="en-AU" sz="1000">
                        <a:effectLst/>
                        <a:latin typeface="Segoe UI" panose="020B0502040204020203" pitchFamily="34" charset="0"/>
                        <a:ea typeface="Segoe UI" panose="020B0502040204020203" pitchFamily="34" charset="0"/>
                        <a:cs typeface="Times New Roman" panose="02020603050405020304" pitchFamily="18" charset="0"/>
                      </a:endParaRPr>
                    </a:p>
                  </a:txBody>
                  <a:tcPr anchor="ctr"/>
                </a:tc>
                <a:tc>
                  <a:txBody>
                    <a:bodyPr/>
                    <a:lstStyle/>
                    <a:p>
                      <a:pPr>
                        <a:lnSpc>
                          <a:spcPct val="115000"/>
                        </a:lnSpc>
                        <a:spcBef>
                          <a:spcPts val="800"/>
                        </a:spcBef>
                        <a:spcAft>
                          <a:spcPts val="800"/>
                        </a:spcAft>
                      </a:pPr>
                      <a:r>
                        <a:rPr lang="en-NZ" sz="1000">
                          <a:effectLst/>
                        </a:rPr>
                        <a:t>Treasury Corporation of Victoria</a:t>
                      </a:r>
                      <a:endParaRPr lang="en-AU" sz="1000">
                        <a:effectLst/>
                        <a:latin typeface="Segoe UI" panose="020B0502040204020203" pitchFamily="34" charset="0"/>
                        <a:ea typeface="Segoe UI" panose="020B0502040204020203" pitchFamily="34" charset="0"/>
                        <a:cs typeface="Times New Roman" panose="02020603050405020304" pitchFamily="18" charset="0"/>
                      </a:endParaRPr>
                    </a:p>
                  </a:txBody>
                  <a:tcPr marL="0" marR="0" marT="26222" marB="26222" anchor="ctr"/>
                </a:tc>
                <a:extLst>
                  <a:ext uri="{0D108BD9-81ED-4DB2-BD59-A6C34878D82A}">
                    <a16:rowId xmlns:a16="http://schemas.microsoft.com/office/drawing/2014/main" val="4271335852"/>
                  </a:ext>
                </a:extLst>
              </a:tr>
              <a:tr h="177355">
                <a:tc>
                  <a:txBody>
                    <a:bodyPr/>
                    <a:lstStyle/>
                    <a:p>
                      <a:pPr>
                        <a:lnSpc>
                          <a:spcPct val="115000"/>
                        </a:lnSpc>
                        <a:spcBef>
                          <a:spcPts val="800"/>
                        </a:spcBef>
                        <a:spcAft>
                          <a:spcPts val="800"/>
                        </a:spcAft>
                      </a:pPr>
                      <a:r>
                        <a:rPr lang="en-NZ" sz="1000">
                          <a:effectLst/>
                        </a:rPr>
                        <a:t>VHR</a:t>
                      </a:r>
                      <a:endParaRPr lang="en-AU" sz="1000">
                        <a:effectLst/>
                        <a:latin typeface="Segoe UI" panose="020B0502040204020203" pitchFamily="34" charset="0"/>
                        <a:ea typeface="Segoe UI" panose="020B0502040204020203" pitchFamily="34" charset="0"/>
                        <a:cs typeface="Times New Roman" panose="02020603050405020304" pitchFamily="18" charset="0"/>
                      </a:endParaRPr>
                    </a:p>
                  </a:txBody>
                  <a:tcPr anchor="ctr"/>
                </a:tc>
                <a:tc>
                  <a:txBody>
                    <a:bodyPr/>
                    <a:lstStyle/>
                    <a:p>
                      <a:pPr>
                        <a:lnSpc>
                          <a:spcPct val="115000"/>
                        </a:lnSpc>
                        <a:spcBef>
                          <a:spcPts val="800"/>
                        </a:spcBef>
                        <a:spcAft>
                          <a:spcPts val="800"/>
                        </a:spcAft>
                      </a:pPr>
                      <a:r>
                        <a:rPr lang="en-NZ" sz="1000" dirty="0">
                          <a:effectLst/>
                        </a:rPr>
                        <a:t>Victorian Housing Register </a:t>
                      </a:r>
                      <a:endParaRPr lang="en-AU" sz="1000" dirty="0">
                        <a:effectLst/>
                        <a:latin typeface="Segoe UI" panose="020B0502040204020203" pitchFamily="34" charset="0"/>
                        <a:ea typeface="Segoe UI" panose="020B0502040204020203" pitchFamily="34" charset="0"/>
                        <a:cs typeface="Times New Roman" panose="02020603050405020304" pitchFamily="18" charset="0"/>
                      </a:endParaRPr>
                    </a:p>
                  </a:txBody>
                  <a:tcPr marL="0" marR="0" marT="26222" marB="26222" anchor="ctr"/>
                </a:tc>
                <a:extLst>
                  <a:ext uri="{0D108BD9-81ED-4DB2-BD59-A6C34878D82A}">
                    <a16:rowId xmlns:a16="http://schemas.microsoft.com/office/drawing/2014/main" val="2307231735"/>
                  </a:ext>
                </a:extLst>
              </a:tr>
            </a:tbl>
          </a:graphicData>
        </a:graphic>
      </p:graphicFrame>
    </p:spTree>
    <p:extLst>
      <p:ext uri="{BB962C8B-B14F-4D97-AF65-F5344CB8AC3E}">
        <p14:creationId xmlns:p14="http://schemas.microsoft.com/office/powerpoint/2010/main" val="39614100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B9E79C4C-8AA5-4321-AFEC-170EF7B9D0ED}"/>
              </a:ext>
            </a:extLst>
          </p:cNvPr>
          <p:cNvSpPr>
            <a:spLocks noGrp="1"/>
          </p:cNvSpPr>
          <p:nvPr>
            <p:ph type="ftr" sz="quarter" idx="10"/>
          </p:nvPr>
        </p:nvSpPr>
        <p:spPr/>
        <p:txBody>
          <a:bodyPr/>
          <a:lstStyle/>
          <a:p>
            <a:r>
              <a:rPr lang="en-NZ"/>
              <a:t>www.think</a:t>
            </a:r>
            <a:r>
              <a:rPr lang="en-NZ">
                <a:solidFill>
                  <a:schemeClr val="accent1"/>
                </a:solidFill>
              </a:rPr>
              <a:t>Sapere</a:t>
            </a:r>
            <a:r>
              <a:rPr lang="en-NZ"/>
              <a:t>.com</a:t>
            </a:r>
          </a:p>
        </p:txBody>
      </p:sp>
      <p:sp>
        <p:nvSpPr>
          <p:cNvPr id="5" name="Slide Number Placeholder 4">
            <a:extLst>
              <a:ext uri="{FF2B5EF4-FFF2-40B4-BE49-F238E27FC236}">
                <a16:creationId xmlns:a16="http://schemas.microsoft.com/office/drawing/2014/main" id="{241B7D97-9A84-AA1C-D2B6-B0C19A6789BB}"/>
              </a:ext>
            </a:extLst>
          </p:cNvPr>
          <p:cNvSpPr>
            <a:spLocks noGrp="1"/>
          </p:cNvSpPr>
          <p:nvPr>
            <p:ph type="sldNum" sz="quarter" idx="11"/>
          </p:nvPr>
        </p:nvSpPr>
        <p:spPr/>
        <p:txBody>
          <a:bodyPr/>
          <a:lstStyle/>
          <a:p>
            <a:fld id="{326829A1-67CC-4B5E-AF1E-9267DC8755FD}" type="slidenum">
              <a:rPr lang="en-NZ" smtClean="0"/>
              <a:pPr/>
              <a:t>50</a:t>
            </a:fld>
            <a:endParaRPr lang="en-NZ"/>
          </a:p>
        </p:txBody>
      </p:sp>
      <p:sp>
        <p:nvSpPr>
          <p:cNvPr id="3" name="Title 1">
            <a:extLst>
              <a:ext uri="{FF2B5EF4-FFF2-40B4-BE49-F238E27FC236}">
                <a16:creationId xmlns:a16="http://schemas.microsoft.com/office/drawing/2014/main" id="{0BE5DD81-A2C5-7C4F-5CEB-8566957DEA3C}"/>
              </a:ext>
            </a:extLst>
          </p:cNvPr>
          <p:cNvSpPr txBox="1">
            <a:spLocks/>
          </p:cNvSpPr>
          <p:nvPr/>
        </p:nvSpPr>
        <p:spPr>
          <a:xfrm>
            <a:off x="528883" y="365127"/>
            <a:ext cx="8915399" cy="567744"/>
          </a:xfrm>
          <a:prstGeom prst="rect">
            <a:avLst/>
          </a:prstGeom>
        </p:spPr>
        <p:txBody>
          <a:bodyPr anchor="t">
            <a:noAutofit/>
          </a:bodyPr>
          <a:lstStyle>
            <a:lvl1pPr algn="l" defTabSz="914423" rtl="0" eaLnBrk="1" latinLnBrk="0" hangingPunct="1">
              <a:lnSpc>
                <a:spcPct val="90000"/>
              </a:lnSpc>
              <a:spcBef>
                <a:spcPct val="0"/>
              </a:spcBef>
              <a:buNone/>
              <a:defRPr sz="4000" b="1" kern="1200">
                <a:solidFill>
                  <a:schemeClr val="accent1"/>
                </a:solidFill>
                <a:latin typeface="+mj-lt"/>
                <a:ea typeface="+mj-ea"/>
                <a:cs typeface="+mj-cs"/>
              </a:defRPr>
            </a:lvl1pPr>
          </a:lstStyle>
          <a:p>
            <a:r>
              <a:rPr lang="en-AU" sz="2000">
                <a:solidFill>
                  <a:schemeClr val="accent1"/>
                </a:solidFill>
              </a:rPr>
              <a:t>5.6 Gains from estimated cost savings to CHAs </a:t>
            </a:r>
            <a:endParaRPr lang="en-US" sz="2000">
              <a:solidFill>
                <a:schemeClr val="accent1"/>
              </a:solidFill>
            </a:endParaRPr>
          </a:p>
        </p:txBody>
      </p:sp>
      <p:sp>
        <p:nvSpPr>
          <p:cNvPr id="11" name="Text Placeholder 3">
            <a:extLst>
              <a:ext uri="{FF2B5EF4-FFF2-40B4-BE49-F238E27FC236}">
                <a16:creationId xmlns:a16="http://schemas.microsoft.com/office/drawing/2014/main" id="{00010491-96DD-6F1A-827F-48CC9FA87BAC}"/>
              </a:ext>
            </a:extLst>
          </p:cNvPr>
          <p:cNvSpPr txBox="1">
            <a:spLocks/>
          </p:cNvSpPr>
          <p:nvPr/>
        </p:nvSpPr>
        <p:spPr>
          <a:xfrm>
            <a:off x="529696" y="932871"/>
            <a:ext cx="4247011" cy="5423485"/>
          </a:xfrm>
          <a:prstGeom prst="rect">
            <a:avLst/>
          </a:prstGeom>
        </p:spPr>
        <p:txBody>
          <a:bodyPr>
            <a:noAutofit/>
          </a:bodyPr>
          <a:lstStyle>
            <a:lvl1pPr marL="0" indent="0" algn="l" defTabSz="914423" rtl="0" eaLnBrk="1" latinLnBrk="0" hangingPunct="1">
              <a:lnSpc>
                <a:spcPct val="90000"/>
              </a:lnSpc>
              <a:spcBef>
                <a:spcPts val="1000"/>
              </a:spcBef>
              <a:buFont typeface="Arial" panose="020B0604020202020204" pitchFamily="34" charset="0"/>
              <a:buNone/>
              <a:tabLst/>
              <a:defRPr sz="2400" kern="1200">
                <a:solidFill>
                  <a:schemeClr val="tx1"/>
                </a:solidFill>
                <a:latin typeface="+mn-lt"/>
                <a:ea typeface="+mn-ea"/>
                <a:cs typeface="+mn-cs"/>
              </a:defRPr>
            </a:lvl1pPr>
            <a:lvl2pPr marL="342908" indent="-342908" algn="l" defTabSz="914423" rtl="0" eaLnBrk="1" latinLnBrk="0" hangingPunct="1">
              <a:lnSpc>
                <a:spcPct val="90000"/>
              </a:lnSpc>
              <a:spcBef>
                <a:spcPts val="500"/>
              </a:spcBef>
              <a:buClr>
                <a:schemeClr val="accent1"/>
              </a:buClr>
              <a:buFont typeface="Arial" panose="020B0604020202020204" pitchFamily="34" charset="0"/>
              <a:buChar char="•"/>
              <a:tabLst/>
              <a:defRPr sz="2400" kern="1200">
                <a:solidFill>
                  <a:schemeClr val="tx1"/>
                </a:solidFill>
                <a:latin typeface="+mn-lt"/>
                <a:ea typeface="+mn-ea"/>
                <a:cs typeface="+mn-cs"/>
              </a:defRPr>
            </a:lvl2pPr>
            <a:lvl3pPr marL="0" indent="0" algn="l" defTabSz="914423" rtl="0" eaLnBrk="1" latinLnBrk="0" hangingPunct="1">
              <a:lnSpc>
                <a:spcPct val="90000"/>
              </a:lnSpc>
              <a:spcBef>
                <a:spcPts val="500"/>
              </a:spcBef>
              <a:buFont typeface="Arial" panose="020B0604020202020204" pitchFamily="34" charset="0"/>
              <a:buNone/>
              <a:tabLst/>
              <a:defRPr sz="2800" b="1" kern="1200">
                <a:solidFill>
                  <a:schemeClr val="accent1"/>
                </a:solidFill>
                <a:latin typeface="+mn-lt"/>
                <a:ea typeface="+mn-ea"/>
                <a:cs typeface="+mn-cs"/>
              </a:defRPr>
            </a:lvl3pPr>
            <a:lvl4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solidFill>
                <a:latin typeface="+mn-lt"/>
                <a:ea typeface="+mn-ea"/>
                <a:cs typeface="+mn-cs"/>
              </a:defRPr>
            </a:lvl4pPr>
            <a:lvl5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lumMod val="50000"/>
                    <a:lumOff val="50000"/>
                  </a:schemeClr>
                </a:solidFill>
                <a:latin typeface="+mn-lt"/>
                <a:ea typeface="+mn-ea"/>
                <a:cs typeface="+mn-cs"/>
              </a:defRPr>
            </a:lvl5pPr>
            <a:lvl6pPr marL="2514663"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74"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86"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97"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600"/>
              </a:spcBef>
            </a:pPr>
            <a:r>
              <a:rPr lang="en-AU" sz="1200" b="1">
                <a:solidFill>
                  <a:schemeClr val="accent2"/>
                </a:solidFill>
              </a:rPr>
              <a:t>CHAs noted that cost savings due to BFCHA were likely to have benefits for future social housing projects</a:t>
            </a:r>
            <a:endParaRPr lang="en-AU" sz="1200">
              <a:solidFill>
                <a:schemeClr val="accent2"/>
              </a:solidFill>
            </a:endParaRPr>
          </a:p>
          <a:p>
            <a:pPr>
              <a:lnSpc>
                <a:spcPct val="100000"/>
              </a:lnSpc>
              <a:spcBef>
                <a:spcPts val="600"/>
              </a:spcBef>
            </a:pPr>
            <a:r>
              <a:rPr lang="en-AU" sz="1000"/>
              <a:t>The exact nature of this benefit varies depending on the extent to which a CHA could access alternative forms of financing. </a:t>
            </a:r>
          </a:p>
          <a:p>
            <a:pPr>
              <a:lnSpc>
                <a:spcPct val="100000"/>
              </a:lnSpc>
              <a:spcBef>
                <a:spcPts val="600"/>
              </a:spcBef>
            </a:pPr>
            <a:r>
              <a:rPr lang="en-AU" sz="1000"/>
              <a:t>For </a:t>
            </a:r>
            <a:r>
              <a:rPr lang="en-US" sz="1000">
                <a:latin typeface="+mj-lt"/>
              </a:rPr>
              <a:t>CHAs who lacked alternative sources of financing, philanthropic or in-kind co-contribution, they would have sought additional SHGF grant funding (having a greater State Budget impact) or reduced the social housing dwellings included in their developments if BFCHA had not been available. For CHAs with alternative sources, BFCHA means they retain more capital (due to avoided interest costs) that can support future projects. </a:t>
            </a:r>
            <a:r>
              <a:rPr lang="en-AU" sz="1000"/>
              <a:t>Given this, it follows that at a minimum, BFCHA enabled the Victorian Government to either: </a:t>
            </a:r>
          </a:p>
          <a:p>
            <a:pPr marL="171450" indent="-171450">
              <a:lnSpc>
                <a:spcPct val="100000"/>
              </a:lnSpc>
              <a:spcBef>
                <a:spcPts val="600"/>
              </a:spcBef>
              <a:buFont typeface="Arial" panose="020B0604020202020204" pitchFamily="34" charset="0"/>
              <a:buChar char="•"/>
            </a:pPr>
            <a:r>
              <a:rPr lang="en-AU" sz="1000"/>
              <a:t>achieve the same level of social housing dwellings at lower cost to government (as financing is less costly than equivalent funding), or </a:t>
            </a:r>
          </a:p>
          <a:p>
            <a:pPr marL="171450" indent="-171450">
              <a:lnSpc>
                <a:spcPct val="100000"/>
              </a:lnSpc>
              <a:spcBef>
                <a:spcPts val="600"/>
              </a:spcBef>
              <a:buFont typeface="Arial" panose="020B0604020202020204" pitchFamily="34" charset="0"/>
              <a:buChar char="•"/>
            </a:pPr>
            <a:r>
              <a:rPr lang="en-AU" sz="1000"/>
              <a:t>achieve more social housing dwellings at the same level of cost to government, if some CHAs would have proceeded with fewer social housing dwellings (as indicated in Figure 5.4).</a:t>
            </a:r>
          </a:p>
          <a:p>
            <a:pPr>
              <a:lnSpc>
                <a:spcPct val="100000"/>
              </a:lnSpc>
              <a:spcBef>
                <a:spcPts val="600"/>
              </a:spcBef>
            </a:pPr>
            <a:r>
              <a:rPr lang="en-AU" sz="1000"/>
              <a:t>It is not observable as to which of these two outcomes would occur or the overall net outcome, as we do not yet have enough information to determine the extent to which CHA behaviour changes in response to the ongoing availability of BFCHA. Nonetheless, as articulated in Box 5.1 to the right, the savings from BFCHA could be material over the life of the loan for CHAs that have participated in the program to date, and these could support increased social housing dwelling units in the future if realised. </a:t>
            </a:r>
          </a:p>
          <a:p>
            <a:pPr>
              <a:lnSpc>
                <a:spcPct val="100000"/>
              </a:lnSpc>
              <a:spcBef>
                <a:spcPts val="600"/>
              </a:spcBef>
            </a:pPr>
            <a:endParaRPr lang="en-AU" sz="1000"/>
          </a:p>
          <a:p>
            <a:pPr>
              <a:lnSpc>
                <a:spcPct val="100000"/>
              </a:lnSpc>
              <a:spcBef>
                <a:spcPts val="600"/>
              </a:spcBef>
            </a:pPr>
            <a:endParaRPr lang="en-US" sz="1200">
              <a:latin typeface="+mj-lt"/>
            </a:endParaRPr>
          </a:p>
        </p:txBody>
      </p:sp>
      <p:sp>
        <p:nvSpPr>
          <p:cNvPr id="12" name="Text Placeholder 4">
            <a:extLst>
              <a:ext uri="{FF2B5EF4-FFF2-40B4-BE49-F238E27FC236}">
                <a16:creationId xmlns:a16="http://schemas.microsoft.com/office/drawing/2014/main" id="{C346EC70-3298-7655-C803-5F5F6A2F918A}"/>
              </a:ext>
            </a:extLst>
          </p:cNvPr>
          <p:cNvSpPr txBox="1">
            <a:spLocks/>
          </p:cNvSpPr>
          <p:nvPr/>
        </p:nvSpPr>
        <p:spPr>
          <a:xfrm>
            <a:off x="5197268" y="932873"/>
            <a:ext cx="4247011" cy="1479614"/>
          </a:xfrm>
          <a:prstGeom prst="rect">
            <a:avLst/>
          </a:prstGeom>
        </p:spPr>
        <p:txBody>
          <a:bodyPr vert="horz" lIns="91440" tIns="45720" rIns="91440" bIns="45720" rtlCol="0">
            <a:noAutofit/>
          </a:bodyPr>
          <a:lstStyle>
            <a:lvl1pPr marL="0" indent="0" algn="l" defTabSz="914423" rtl="0" eaLnBrk="1" latinLnBrk="0" hangingPunct="1">
              <a:lnSpc>
                <a:spcPct val="90000"/>
              </a:lnSpc>
              <a:spcBef>
                <a:spcPts val="1000"/>
              </a:spcBef>
              <a:buFont typeface="Arial" panose="020B0604020202020204" pitchFamily="34" charset="0"/>
              <a:buNone/>
              <a:tabLst/>
              <a:defRPr sz="2400" kern="1200">
                <a:solidFill>
                  <a:schemeClr val="tx1"/>
                </a:solidFill>
                <a:latin typeface="+mn-lt"/>
                <a:ea typeface="+mn-ea"/>
                <a:cs typeface="+mn-cs"/>
              </a:defRPr>
            </a:lvl1pPr>
            <a:lvl2pPr marL="342908" indent="-342908" algn="l" defTabSz="914423" rtl="0" eaLnBrk="1" latinLnBrk="0" hangingPunct="1">
              <a:lnSpc>
                <a:spcPct val="90000"/>
              </a:lnSpc>
              <a:spcBef>
                <a:spcPts val="500"/>
              </a:spcBef>
              <a:buClr>
                <a:schemeClr val="accent1"/>
              </a:buClr>
              <a:buFont typeface="Arial" panose="020B0604020202020204" pitchFamily="34" charset="0"/>
              <a:buChar char="•"/>
              <a:tabLst/>
              <a:defRPr sz="2400" kern="1200">
                <a:solidFill>
                  <a:schemeClr val="tx1"/>
                </a:solidFill>
                <a:latin typeface="+mn-lt"/>
                <a:ea typeface="+mn-ea"/>
                <a:cs typeface="+mn-cs"/>
              </a:defRPr>
            </a:lvl2pPr>
            <a:lvl3pPr marL="0" indent="0" algn="l" defTabSz="914423" rtl="0" eaLnBrk="1" latinLnBrk="0" hangingPunct="1">
              <a:lnSpc>
                <a:spcPct val="90000"/>
              </a:lnSpc>
              <a:spcBef>
                <a:spcPts val="500"/>
              </a:spcBef>
              <a:buFont typeface="Arial" panose="020B0604020202020204" pitchFamily="34" charset="0"/>
              <a:buNone/>
              <a:tabLst/>
              <a:defRPr sz="2800" b="1" kern="1200">
                <a:solidFill>
                  <a:schemeClr val="accent1"/>
                </a:solidFill>
                <a:latin typeface="+mn-lt"/>
                <a:ea typeface="+mn-ea"/>
                <a:cs typeface="+mn-cs"/>
              </a:defRPr>
            </a:lvl3pPr>
            <a:lvl4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solidFill>
                <a:latin typeface="+mn-lt"/>
                <a:ea typeface="+mn-ea"/>
                <a:cs typeface="+mn-cs"/>
              </a:defRPr>
            </a:lvl4pPr>
            <a:lvl5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lumMod val="50000"/>
                    <a:lumOff val="50000"/>
                  </a:schemeClr>
                </a:solidFill>
                <a:latin typeface="+mn-lt"/>
                <a:ea typeface="+mn-ea"/>
                <a:cs typeface="+mn-cs"/>
              </a:defRPr>
            </a:lvl5pPr>
            <a:lvl6pPr marL="2514663"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74"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86"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97"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600"/>
              </a:spcBef>
            </a:pPr>
            <a:endParaRPr lang="en-AU" sz="1000"/>
          </a:p>
        </p:txBody>
      </p:sp>
      <p:sp>
        <p:nvSpPr>
          <p:cNvPr id="2" name="Content Placeholder 1">
            <a:extLst>
              <a:ext uri="{FF2B5EF4-FFF2-40B4-BE49-F238E27FC236}">
                <a16:creationId xmlns:a16="http://schemas.microsoft.com/office/drawing/2014/main" id="{E039481F-F713-123D-E350-64F857818568}"/>
              </a:ext>
            </a:extLst>
          </p:cNvPr>
          <p:cNvSpPr txBox="1">
            <a:spLocks/>
          </p:cNvSpPr>
          <p:nvPr/>
        </p:nvSpPr>
        <p:spPr>
          <a:xfrm>
            <a:off x="4997825" y="915593"/>
            <a:ext cx="4337286" cy="5492236"/>
          </a:xfrm>
          <a:prstGeom prst="rect">
            <a:avLst/>
          </a:prstGeom>
          <a:solidFill>
            <a:schemeClr val="accent2">
              <a:lumMod val="20000"/>
              <a:lumOff val="80000"/>
            </a:schemeClr>
          </a:solidFill>
          <a:ln>
            <a:noFill/>
          </a:ln>
        </p:spPr>
        <p:txBody>
          <a:bodyPr wrap="square" lIns="144000" tIns="144000" rIns="144000" bIns="144000" rtlCol="0">
            <a:spAutoFit/>
          </a:bodyPr>
          <a:lstStyle>
            <a:defPPr>
              <a:defRPr lang="en-US"/>
            </a:defPPr>
            <a:lvl1pPr>
              <a:defRPr sz="1000" b="1">
                <a:solidFill>
                  <a:schemeClr val="accent1"/>
                </a:solidFill>
              </a:defRPr>
            </a:lvl1pPr>
            <a:lvl2pPr marL="342908" indent="-342908" algn="l" defTabSz="914423" rtl="0" eaLnBrk="1" latinLnBrk="0" hangingPunct="1">
              <a:lnSpc>
                <a:spcPct val="90000"/>
              </a:lnSpc>
              <a:spcBef>
                <a:spcPts val="500"/>
              </a:spcBef>
              <a:buClr>
                <a:schemeClr val="accent1"/>
              </a:buClr>
              <a:buFont typeface="Arial" panose="020B0604020202020204" pitchFamily="34" charset="0"/>
              <a:buChar char="•"/>
              <a:tabLst/>
              <a:defRPr sz="2400" kern="1200">
                <a:solidFill>
                  <a:schemeClr val="tx1"/>
                </a:solidFill>
                <a:latin typeface="+mn-lt"/>
                <a:ea typeface="+mn-ea"/>
                <a:cs typeface="+mn-cs"/>
              </a:defRPr>
            </a:lvl2pPr>
            <a:lvl3pPr marL="0" indent="0" algn="l" defTabSz="914423" rtl="0" eaLnBrk="1" latinLnBrk="0" hangingPunct="1">
              <a:lnSpc>
                <a:spcPct val="90000"/>
              </a:lnSpc>
              <a:spcBef>
                <a:spcPts val="500"/>
              </a:spcBef>
              <a:buFont typeface="Arial" panose="020B0604020202020204" pitchFamily="34" charset="0"/>
              <a:buNone/>
              <a:tabLst/>
              <a:defRPr sz="2800" b="1" kern="1200">
                <a:solidFill>
                  <a:schemeClr val="accent1"/>
                </a:solidFill>
                <a:latin typeface="+mn-lt"/>
                <a:ea typeface="+mn-ea"/>
                <a:cs typeface="+mn-cs"/>
              </a:defRPr>
            </a:lvl3pPr>
            <a:lvl4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solidFill>
                <a:latin typeface="+mn-lt"/>
                <a:ea typeface="+mn-ea"/>
                <a:cs typeface="+mn-cs"/>
              </a:defRPr>
            </a:lvl4pPr>
            <a:lvl5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lumMod val="50000"/>
                    <a:lumOff val="50000"/>
                  </a:schemeClr>
                </a:solidFill>
                <a:latin typeface="+mn-lt"/>
                <a:ea typeface="+mn-ea"/>
                <a:cs typeface="+mn-cs"/>
              </a:defRPr>
            </a:lvl5pPr>
            <a:lvl6pPr marL="2514663"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74"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86"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97"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600"/>
              </a:spcBef>
            </a:pPr>
            <a:r>
              <a:rPr lang="en-AU">
                <a:solidFill>
                  <a:schemeClr val="accent2"/>
                </a:solidFill>
              </a:rPr>
              <a:t>Box 5.1: Estimating the scale of interest cost savings across BFCHA and NHFIC</a:t>
            </a:r>
          </a:p>
          <a:p>
            <a:pPr>
              <a:spcBef>
                <a:spcPts val="600"/>
              </a:spcBef>
            </a:pPr>
            <a:r>
              <a:rPr lang="en-AU" sz="900" b="0">
                <a:solidFill>
                  <a:schemeClr val="accent2"/>
                </a:solidFill>
              </a:rPr>
              <a:t>Sapere estimate that CHAs that have drawn down BFCHA low interest loans have thus far saved approximately $4.2 million in interest cost savings, </a:t>
            </a:r>
            <a:r>
              <a:rPr lang="en-US" sz="900" b="0">
                <a:solidFill>
                  <a:schemeClr val="accent2"/>
                </a:solidFill>
              </a:rPr>
              <a:t>based on the difference between the rate fixed under BFCHA and a comparator commercial rate used to calculate the interest rate subsidy provided by the program (provided by DTF) for each financial year for the total number of days between the initial drawdown and 6 April 2023. </a:t>
            </a:r>
          </a:p>
          <a:p>
            <a:pPr>
              <a:spcBef>
                <a:spcPts val="600"/>
              </a:spcBef>
            </a:pPr>
            <a:r>
              <a:rPr lang="en-US" sz="900" b="0">
                <a:solidFill>
                  <a:schemeClr val="accent2"/>
                </a:solidFill>
              </a:rPr>
              <a:t>Notably, no discounting is applied to this estimate, and it only includes the actual amount of loan drawn down as at this date (and not for the likely drawn down amounts over the entire BFCHA loan period of around 30 years which would result in much higher estimated interest savings). </a:t>
            </a:r>
          </a:p>
          <a:p>
            <a:pPr>
              <a:spcBef>
                <a:spcPts val="600"/>
              </a:spcBef>
            </a:pPr>
            <a:r>
              <a:rPr lang="en-US" sz="900" i="1">
                <a:solidFill>
                  <a:schemeClr val="accent2"/>
                </a:solidFill>
              </a:rPr>
              <a:t>Both DTF and NHFIC are required under Australian Accounting Standards to report an estimate of the effective subsidy provided to CHAs through government-rated interest rates</a:t>
            </a:r>
          </a:p>
          <a:p>
            <a:pPr>
              <a:spcBef>
                <a:spcPts val="600"/>
              </a:spcBef>
            </a:pPr>
            <a:r>
              <a:rPr lang="en-AU" sz="900" b="0">
                <a:solidFill>
                  <a:schemeClr val="accent2"/>
                </a:solidFill>
              </a:rPr>
              <a:t>The interest cost saving (above) is not directly comparable to the BFCHA interest rate subsidy that is calculated by DTF. </a:t>
            </a:r>
          </a:p>
          <a:p>
            <a:pPr>
              <a:spcBef>
                <a:spcPts val="600"/>
              </a:spcBef>
            </a:pPr>
            <a:r>
              <a:rPr lang="en-AU" sz="900" b="0">
                <a:solidFill>
                  <a:schemeClr val="accent2"/>
                </a:solidFill>
              </a:rPr>
              <a:t>The interest rate subsidy is a present value (PV) estimate of the interest rate savings realised by CHAs based on the difference between their fixed rate under the LIL compared to forecast interest rates expected for the life of the loan. As this is a present value estimate, this figure also includes savings for remaining amounts to be drawn down and to CHAs that have not yet drawn down on their loans. The value of the interest rate subsidy </a:t>
            </a:r>
            <a:r>
              <a:rPr lang="en-US" sz="900" b="0">
                <a:solidFill>
                  <a:schemeClr val="accent2"/>
                </a:solidFill>
              </a:rPr>
              <a:t>accrued to 30 June 2023 is </a:t>
            </a:r>
            <a:r>
              <a:rPr lang="en-AU" sz="900" b="0">
                <a:solidFill>
                  <a:schemeClr val="accent2"/>
                </a:solidFill>
              </a:rPr>
              <a:t>estimated at </a:t>
            </a:r>
            <a:r>
              <a:rPr lang="en-US" sz="900" b="0">
                <a:solidFill>
                  <a:schemeClr val="accent2"/>
                </a:solidFill>
              </a:rPr>
              <a:t>$48.2</a:t>
            </a:r>
            <a:r>
              <a:rPr lang="en-AU" sz="900" b="0">
                <a:solidFill>
                  <a:schemeClr val="accent2"/>
                </a:solidFill>
              </a:rPr>
              <a:t> million.</a:t>
            </a:r>
          </a:p>
          <a:p>
            <a:pPr>
              <a:spcBef>
                <a:spcPts val="600"/>
              </a:spcBef>
            </a:pPr>
            <a:r>
              <a:rPr lang="en-AU" sz="900" b="0">
                <a:solidFill>
                  <a:schemeClr val="accent2"/>
                </a:solidFill>
              </a:rPr>
              <a:t>NHFIC also reports an estimate of the interest rate savings to CHAs from the provision of its concessional loans, which has an estimated total value of $550 million as of 30 June 2022 over the full loan period. While there does not appear to be any publicly available information on how this figure is estimated, the methodology indicated in the annual report indicates that it is based on “analysis of information provided in AHBA loan applications”. This suggests that it is likely to have a similar approach to the calculation of the interest rate subsidy by DTF, comparing the fixed rate to expected forecast commercial rates, although we are unable to confirm if this is indeed the case or how it may vary from DTF’s methodology. </a:t>
            </a:r>
          </a:p>
        </p:txBody>
      </p:sp>
      <p:sp>
        <p:nvSpPr>
          <p:cNvPr id="6" name="Rectangle 5">
            <a:extLst>
              <a:ext uri="{FF2B5EF4-FFF2-40B4-BE49-F238E27FC236}">
                <a16:creationId xmlns:a16="http://schemas.microsoft.com/office/drawing/2014/main" id="{4737FB3C-D2B5-065D-5075-A43B8AA45094}"/>
              </a:ext>
            </a:extLst>
          </p:cNvPr>
          <p:cNvSpPr/>
          <p:nvPr/>
        </p:nvSpPr>
        <p:spPr>
          <a:xfrm>
            <a:off x="570890" y="5295098"/>
            <a:ext cx="4129742" cy="112558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 name="TextBox 6">
            <a:extLst>
              <a:ext uri="{FF2B5EF4-FFF2-40B4-BE49-F238E27FC236}">
                <a16:creationId xmlns:a16="http://schemas.microsoft.com/office/drawing/2014/main" id="{F9AB0CCD-99D7-F3D7-0D93-5141925038A0}"/>
              </a:ext>
            </a:extLst>
          </p:cNvPr>
          <p:cNvSpPr txBox="1"/>
          <p:nvPr/>
        </p:nvSpPr>
        <p:spPr>
          <a:xfrm>
            <a:off x="650622" y="5356747"/>
            <a:ext cx="3973061" cy="1015663"/>
          </a:xfrm>
          <a:prstGeom prst="rect">
            <a:avLst/>
          </a:prstGeom>
          <a:noFill/>
        </p:spPr>
        <p:txBody>
          <a:bodyPr wrap="square">
            <a:spAutoFit/>
          </a:bodyPr>
          <a:lstStyle/>
          <a:p>
            <a:pPr>
              <a:lnSpc>
                <a:spcPct val="100000"/>
              </a:lnSpc>
              <a:spcBef>
                <a:spcPts val="600"/>
              </a:spcBef>
            </a:pPr>
            <a:r>
              <a:rPr lang="en-US" sz="1000">
                <a:solidFill>
                  <a:schemeClr val="accent1"/>
                </a:solidFill>
              </a:rPr>
              <a:t>“The access to the TCV loan doesn’t change the project dimensions, but it changes the cost of projects over time and so impacts future projects, rather than the current project. We usually define the project then go for money. But BFCHA reduces our risk and encourages us to invest in more confidence going forward.” </a:t>
            </a:r>
            <a:br>
              <a:rPr lang="en-US" sz="1000">
                <a:solidFill>
                  <a:schemeClr val="accent1"/>
                </a:solidFill>
              </a:rPr>
            </a:br>
            <a:r>
              <a:rPr lang="en-US" sz="1000">
                <a:solidFill>
                  <a:schemeClr val="accent1"/>
                </a:solidFill>
              </a:rPr>
              <a:t>- Sector stakeholder </a:t>
            </a:r>
            <a:endParaRPr lang="en-AU" sz="1000">
              <a:solidFill>
                <a:schemeClr val="accent1"/>
              </a:solidFill>
            </a:endParaRPr>
          </a:p>
        </p:txBody>
      </p:sp>
    </p:spTree>
    <p:extLst>
      <p:ext uri="{BB962C8B-B14F-4D97-AF65-F5344CB8AC3E}">
        <p14:creationId xmlns:p14="http://schemas.microsoft.com/office/powerpoint/2010/main" val="189521737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86B5E89E-C7AF-063E-6324-E80D3642EB56}"/>
              </a:ext>
            </a:extLst>
          </p:cNvPr>
          <p:cNvSpPr/>
          <p:nvPr/>
        </p:nvSpPr>
        <p:spPr>
          <a:xfrm>
            <a:off x="4953000" y="1017355"/>
            <a:ext cx="4247011" cy="286113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 name="Footer Placeholder 3">
            <a:extLst>
              <a:ext uri="{FF2B5EF4-FFF2-40B4-BE49-F238E27FC236}">
                <a16:creationId xmlns:a16="http://schemas.microsoft.com/office/drawing/2014/main" id="{B9E79C4C-8AA5-4321-AFEC-170EF7B9D0ED}"/>
              </a:ext>
            </a:extLst>
          </p:cNvPr>
          <p:cNvSpPr>
            <a:spLocks noGrp="1"/>
          </p:cNvSpPr>
          <p:nvPr>
            <p:ph type="ftr" sz="quarter" idx="10"/>
          </p:nvPr>
        </p:nvSpPr>
        <p:spPr/>
        <p:txBody>
          <a:bodyPr/>
          <a:lstStyle/>
          <a:p>
            <a:r>
              <a:rPr lang="en-NZ"/>
              <a:t>www.think</a:t>
            </a:r>
            <a:r>
              <a:rPr lang="en-NZ">
                <a:solidFill>
                  <a:schemeClr val="accent1"/>
                </a:solidFill>
              </a:rPr>
              <a:t>Sapere</a:t>
            </a:r>
            <a:r>
              <a:rPr lang="en-NZ"/>
              <a:t>.com</a:t>
            </a:r>
          </a:p>
        </p:txBody>
      </p:sp>
      <p:sp>
        <p:nvSpPr>
          <p:cNvPr id="5" name="Slide Number Placeholder 4">
            <a:extLst>
              <a:ext uri="{FF2B5EF4-FFF2-40B4-BE49-F238E27FC236}">
                <a16:creationId xmlns:a16="http://schemas.microsoft.com/office/drawing/2014/main" id="{241B7D97-9A84-AA1C-D2B6-B0C19A6789BB}"/>
              </a:ext>
            </a:extLst>
          </p:cNvPr>
          <p:cNvSpPr>
            <a:spLocks noGrp="1"/>
          </p:cNvSpPr>
          <p:nvPr>
            <p:ph type="sldNum" sz="quarter" idx="11"/>
          </p:nvPr>
        </p:nvSpPr>
        <p:spPr>
          <a:xfrm>
            <a:off x="6996115" y="6356356"/>
            <a:ext cx="2448167" cy="365125"/>
          </a:xfrm>
        </p:spPr>
        <p:txBody>
          <a:bodyPr/>
          <a:lstStyle/>
          <a:p>
            <a:fld id="{326829A1-67CC-4B5E-AF1E-9267DC8755FD}" type="slidenum">
              <a:rPr lang="en-NZ" smtClean="0"/>
              <a:pPr/>
              <a:t>51</a:t>
            </a:fld>
            <a:endParaRPr lang="en-NZ"/>
          </a:p>
        </p:txBody>
      </p:sp>
      <p:sp>
        <p:nvSpPr>
          <p:cNvPr id="3" name="Title 1">
            <a:extLst>
              <a:ext uri="{FF2B5EF4-FFF2-40B4-BE49-F238E27FC236}">
                <a16:creationId xmlns:a16="http://schemas.microsoft.com/office/drawing/2014/main" id="{0BE5DD81-A2C5-7C4F-5CEB-8566957DEA3C}"/>
              </a:ext>
            </a:extLst>
          </p:cNvPr>
          <p:cNvSpPr txBox="1">
            <a:spLocks/>
          </p:cNvSpPr>
          <p:nvPr/>
        </p:nvSpPr>
        <p:spPr>
          <a:xfrm>
            <a:off x="528883" y="365127"/>
            <a:ext cx="8915399" cy="567744"/>
          </a:xfrm>
          <a:prstGeom prst="rect">
            <a:avLst/>
          </a:prstGeom>
        </p:spPr>
        <p:txBody>
          <a:bodyPr anchor="t">
            <a:noAutofit/>
          </a:bodyPr>
          <a:lstStyle>
            <a:lvl1pPr algn="l" defTabSz="914423" rtl="0" eaLnBrk="1" latinLnBrk="0" hangingPunct="1">
              <a:lnSpc>
                <a:spcPct val="90000"/>
              </a:lnSpc>
              <a:spcBef>
                <a:spcPct val="0"/>
              </a:spcBef>
              <a:buNone/>
              <a:defRPr sz="4000" b="1" kern="1200">
                <a:solidFill>
                  <a:schemeClr val="accent1"/>
                </a:solidFill>
                <a:latin typeface="+mj-lt"/>
                <a:ea typeface="+mj-ea"/>
                <a:cs typeface="+mj-cs"/>
              </a:defRPr>
            </a:lvl1pPr>
          </a:lstStyle>
          <a:p>
            <a:r>
              <a:rPr lang="en-AU" sz="2000">
                <a:solidFill>
                  <a:schemeClr val="accent1"/>
                </a:solidFill>
              </a:rPr>
              <a:t>5.7 Enduring gains require consistent funding and financing availability</a:t>
            </a:r>
            <a:endParaRPr lang="en-US" sz="2000">
              <a:solidFill>
                <a:schemeClr val="accent1"/>
              </a:solidFill>
            </a:endParaRPr>
          </a:p>
        </p:txBody>
      </p:sp>
      <p:sp>
        <p:nvSpPr>
          <p:cNvPr id="11" name="Text Placeholder 3">
            <a:extLst>
              <a:ext uri="{FF2B5EF4-FFF2-40B4-BE49-F238E27FC236}">
                <a16:creationId xmlns:a16="http://schemas.microsoft.com/office/drawing/2014/main" id="{00010491-96DD-6F1A-827F-48CC9FA87BAC}"/>
              </a:ext>
            </a:extLst>
          </p:cNvPr>
          <p:cNvSpPr txBox="1">
            <a:spLocks/>
          </p:cNvSpPr>
          <p:nvPr/>
        </p:nvSpPr>
        <p:spPr>
          <a:xfrm>
            <a:off x="529696" y="932871"/>
            <a:ext cx="4247011" cy="5423485"/>
          </a:xfrm>
          <a:prstGeom prst="rect">
            <a:avLst/>
          </a:prstGeom>
        </p:spPr>
        <p:txBody>
          <a:bodyPr>
            <a:noAutofit/>
          </a:bodyPr>
          <a:lstStyle>
            <a:lvl1pPr marL="0" indent="0" algn="l" defTabSz="914423" rtl="0" eaLnBrk="1" latinLnBrk="0" hangingPunct="1">
              <a:lnSpc>
                <a:spcPct val="90000"/>
              </a:lnSpc>
              <a:spcBef>
                <a:spcPts val="1000"/>
              </a:spcBef>
              <a:buFont typeface="Arial" panose="020B0604020202020204" pitchFamily="34" charset="0"/>
              <a:buNone/>
              <a:tabLst/>
              <a:defRPr sz="2400" kern="1200">
                <a:solidFill>
                  <a:schemeClr val="tx1"/>
                </a:solidFill>
                <a:latin typeface="+mn-lt"/>
                <a:ea typeface="+mn-ea"/>
                <a:cs typeface="+mn-cs"/>
              </a:defRPr>
            </a:lvl1pPr>
            <a:lvl2pPr marL="342908" indent="-342908" algn="l" defTabSz="914423" rtl="0" eaLnBrk="1" latinLnBrk="0" hangingPunct="1">
              <a:lnSpc>
                <a:spcPct val="90000"/>
              </a:lnSpc>
              <a:spcBef>
                <a:spcPts val="500"/>
              </a:spcBef>
              <a:buClr>
                <a:schemeClr val="accent1"/>
              </a:buClr>
              <a:buFont typeface="Arial" panose="020B0604020202020204" pitchFamily="34" charset="0"/>
              <a:buChar char="•"/>
              <a:tabLst/>
              <a:defRPr sz="2400" kern="1200">
                <a:solidFill>
                  <a:schemeClr val="tx1"/>
                </a:solidFill>
                <a:latin typeface="+mn-lt"/>
                <a:ea typeface="+mn-ea"/>
                <a:cs typeface="+mn-cs"/>
              </a:defRPr>
            </a:lvl2pPr>
            <a:lvl3pPr marL="0" indent="0" algn="l" defTabSz="914423" rtl="0" eaLnBrk="1" latinLnBrk="0" hangingPunct="1">
              <a:lnSpc>
                <a:spcPct val="90000"/>
              </a:lnSpc>
              <a:spcBef>
                <a:spcPts val="500"/>
              </a:spcBef>
              <a:buFont typeface="Arial" panose="020B0604020202020204" pitchFamily="34" charset="0"/>
              <a:buNone/>
              <a:tabLst/>
              <a:defRPr sz="2800" b="1" kern="1200">
                <a:solidFill>
                  <a:schemeClr val="accent1"/>
                </a:solidFill>
                <a:latin typeface="+mn-lt"/>
                <a:ea typeface="+mn-ea"/>
                <a:cs typeface="+mn-cs"/>
              </a:defRPr>
            </a:lvl3pPr>
            <a:lvl4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solidFill>
                <a:latin typeface="+mn-lt"/>
                <a:ea typeface="+mn-ea"/>
                <a:cs typeface="+mn-cs"/>
              </a:defRPr>
            </a:lvl4pPr>
            <a:lvl5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lumMod val="50000"/>
                    <a:lumOff val="50000"/>
                  </a:schemeClr>
                </a:solidFill>
                <a:latin typeface="+mn-lt"/>
                <a:ea typeface="+mn-ea"/>
                <a:cs typeface="+mn-cs"/>
              </a:defRPr>
            </a:lvl5pPr>
            <a:lvl6pPr marL="2514663"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74"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86"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97"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AU" sz="1200" b="1" i="0" u="none" strike="noStrike" kern="1200" cap="none" spc="0" normalizeH="0" baseline="0" noProof="0">
                <a:ln>
                  <a:noFill/>
                </a:ln>
                <a:solidFill>
                  <a:srgbClr val="403151"/>
                </a:solidFill>
                <a:effectLst/>
                <a:uLnTx/>
                <a:uFillTx/>
                <a:latin typeface="Segoe UI"/>
                <a:ea typeface="+mn-ea"/>
                <a:cs typeface="+mn-cs"/>
              </a:rPr>
              <a:t>A consistent offering of social housing funding and financing is needed for a sustainable outcome </a:t>
            </a:r>
          </a:p>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AU" sz="1000" b="0" i="0" u="none" strike="noStrike" kern="1200" cap="none" spc="0" normalizeH="0" baseline="0" noProof="0">
                <a:ln>
                  <a:noFill/>
                </a:ln>
                <a:solidFill>
                  <a:prstClr val="black"/>
                </a:solidFill>
                <a:effectLst/>
                <a:uLnTx/>
                <a:uFillTx/>
                <a:latin typeface="Segoe UI"/>
                <a:ea typeface="+mn-ea"/>
                <a:cs typeface="+mn-cs"/>
              </a:rPr>
              <a:t>Significantly, the extent to which avoided interest cost savings enable a long-term increase in the number of social housing dwellings is likely dependent on the availability of consistent funding. </a:t>
            </a:r>
            <a:endParaRPr lang="en-US" sz="1200">
              <a:latin typeface="+mj-lt"/>
            </a:endParaRPr>
          </a:p>
          <a:p>
            <a:pPr>
              <a:lnSpc>
                <a:spcPct val="100000"/>
              </a:lnSpc>
              <a:spcBef>
                <a:spcPts val="600"/>
              </a:spcBef>
            </a:pPr>
            <a:r>
              <a:rPr lang="en-US" sz="1000">
                <a:latin typeface="+mj-lt"/>
              </a:rPr>
              <a:t>As discussed in section 5.1, CHAs identified the availability of grant funding through the SHGF as the primary impetus for their social housing projects. As such, while CHAs may </a:t>
            </a:r>
            <a:r>
              <a:rPr lang="en-US" sz="1000" err="1">
                <a:latin typeface="+mj-lt"/>
              </a:rPr>
              <a:t>realise</a:t>
            </a:r>
            <a:r>
              <a:rPr lang="en-US" sz="1000">
                <a:latin typeface="+mj-lt"/>
              </a:rPr>
              <a:t> cost savings through BFCHA, the availability of grant funding is needed as the ‘trigger’ for projects where these cost savings can be leveraged into further dwellings. </a:t>
            </a:r>
          </a:p>
          <a:p>
            <a:pPr>
              <a:lnSpc>
                <a:spcPct val="100000"/>
              </a:lnSpc>
              <a:spcBef>
                <a:spcPts val="600"/>
              </a:spcBef>
            </a:pPr>
            <a:r>
              <a:rPr lang="en-US" sz="1000">
                <a:latin typeface="+mj-lt"/>
              </a:rPr>
              <a:t>The nature of BFCHA may also change. As we enter an increasing or higher stable interest rate environment, the benefits associated with BFCHA’s lower interest rate and long tenor may become less attractive, depending on expectations of future rates. </a:t>
            </a:r>
          </a:p>
          <a:p>
            <a:pPr>
              <a:lnSpc>
                <a:spcPct val="100000"/>
              </a:lnSpc>
              <a:spcBef>
                <a:spcPts val="600"/>
              </a:spcBef>
            </a:pPr>
            <a:r>
              <a:rPr lang="en-US" sz="1000">
                <a:latin typeface="+mj-lt"/>
              </a:rPr>
              <a:t>Some CHAs noted the potential of the State Guarantee product to become more appealing, which may result in greater use of commercial bank debt over shorter tenors especially if there is a prospect of refinancing at attractive terms available in future years. This also implies an assumption of a future longer-term commitment to TCV refinancing and guarantees. </a:t>
            </a:r>
          </a:p>
          <a:p>
            <a:pPr>
              <a:lnSpc>
                <a:spcPct val="100000"/>
              </a:lnSpc>
              <a:spcBef>
                <a:spcPts val="600"/>
              </a:spcBef>
            </a:pPr>
            <a:endParaRPr lang="en-US" sz="1200">
              <a:latin typeface="+mj-lt"/>
            </a:endParaRPr>
          </a:p>
        </p:txBody>
      </p:sp>
      <p:sp>
        <p:nvSpPr>
          <p:cNvPr id="8" name="TextBox 7">
            <a:extLst>
              <a:ext uri="{FF2B5EF4-FFF2-40B4-BE49-F238E27FC236}">
                <a16:creationId xmlns:a16="http://schemas.microsoft.com/office/drawing/2014/main" id="{6E6A773A-8C62-B29B-19FE-588A0B0BE3AB}"/>
              </a:ext>
            </a:extLst>
          </p:cNvPr>
          <p:cNvSpPr txBox="1"/>
          <p:nvPr/>
        </p:nvSpPr>
        <p:spPr>
          <a:xfrm>
            <a:off x="4980707" y="1069785"/>
            <a:ext cx="4169801" cy="707886"/>
          </a:xfrm>
          <a:prstGeom prst="rect">
            <a:avLst/>
          </a:prstGeom>
          <a:noFill/>
        </p:spPr>
        <p:txBody>
          <a:bodyPr wrap="square">
            <a:spAutoFit/>
          </a:bodyPr>
          <a:lstStyle/>
          <a:p>
            <a:r>
              <a:rPr lang="en-US" sz="1000" b="1"/>
              <a:t>Figure 5.4: Survey responses to the question “Consider a hypothetical scenario where BFCHA financing is not available.</a:t>
            </a:r>
            <a:br>
              <a:rPr lang="en-US" sz="1000" b="1"/>
            </a:br>
            <a:r>
              <a:rPr lang="en-US" sz="1000" b="1"/>
              <a:t>What would have been the impact on your social housing project? Please select all which would apply.” (N=9 of 19 applicants)</a:t>
            </a:r>
            <a:endParaRPr lang="en-AU" sz="1000" b="1"/>
          </a:p>
        </p:txBody>
      </p:sp>
      <p:graphicFrame>
        <p:nvGraphicFramePr>
          <p:cNvPr id="9" name="Chart 8">
            <a:extLst>
              <a:ext uri="{FF2B5EF4-FFF2-40B4-BE49-F238E27FC236}">
                <a16:creationId xmlns:a16="http://schemas.microsoft.com/office/drawing/2014/main" id="{3A5E3DF5-93BF-B955-B64D-0629EF447643}"/>
              </a:ext>
            </a:extLst>
          </p:cNvPr>
          <p:cNvGraphicFramePr>
            <a:graphicFrameLocks/>
          </p:cNvGraphicFramePr>
          <p:nvPr>
            <p:extLst>
              <p:ext uri="{D42A27DB-BD31-4B8C-83A1-F6EECF244321}">
                <p14:modId xmlns:p14="http://schemas.microsoft.com/office/powerpoint/2010/main" val="1580462352"/>
              </p:ext>
            </p:extLst>
          </p:nvPr>
        </p:nvGraphicFramePr>
        <p:xfrm>
          <a:off x="5019056" y="1753780"/>
          <a:ext cx="4133370" cy="2066866"/>
        </p:xfrm>
        <a:graphic>
          <a:graphicData uri="http://schemas.openxmlformats.org/drawingml/2006/chart">
            <c:chart xmlns:c="http://schemas.openxmlformats.org/drawingml/2006/chart" xmlns:r="http://schemas.openxmlformats.org/officeDocument/2006/relationships" r:id="rId2"/>
          </a:graphicData>
        </a:graphic>
      </p:graphicFrame>
      <p:sp>
        <p:nvSpPr>
          <p:cNvPr id="2" name="Rectangle 1">
            <a:extLst>
              <a:ext uri="{FF2B5EF4-FFF2-40B4-BE49-F238E27FC236}">
                <a16:creationId xmlns:a16="http://schemas.microsoft.com/office/drawing/2014/main" id="{15710649-2AF9-B9D9-B2B7-8DF000AFCEC4}"/>
              </a:ext>
            </a:extLst>
          </p:cNvPr>
          <p:cNvSpPr/>
          <p:nvPr/>
        </p:nvSpPr>
        <p:spPr>
          <a:xfrm>
            <a:off x="570890" y="4595370"/>
            <a:ext cx="4129742" cy="176098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TextBox 5">
            <a:extLst>
              <a:ext uri="{FF2B5EF4-FFF2-40B4-BE49-F238E27FC236}">
                <a16:creationId xmlns:a16="http://schemas.microsoft.com/office/drawing/2014/main" id="{5FCEBDC7-86F4-EA37-8B40-DB2CBBE4F3FE}"/>
              </a:ext>
            </a:extLst>
          </p:cNvPr>
          <p:cNvSpPr txBox="1"/>
          <p:nvPr/>
        </p:nvSpPr>
        <p:spPr>
          <a:xfrm>
            <a:off x="650622" y="4657019"/>
            <a:ext cx="3933601" cy="1631216"/>
          </a:xfrm>
          <a:prstGeom prst="rect">
            <a:avLst/>
          </a:prstGeom>
          <a:noFill/>
        </p:spPr>
        <p:txBody>
          <a:bodyPr wrap="square">
            <a:spAutoFit/>
          </a:bodyPr>
          <a:lstStyle/>
          <a:p>
            <a:pPr>
              <a:lnSpc>
                <a:spcPct val="100000"/>
              </a:lnSpc>
              <a:spcBef>
                <a:spcPts val="600"/>
              </a:spcBef>
            </a:pPr>
            <a:r>
              <a:rPr lang="en-US" sz="1000">
                <a:solidFill>
                  <a:schemeClr val="accent1"/>
                </a:solidFill>
              </a:rPr>
              <a:t>“We believe DTF can have a mandate to crowd in institutional investment and can start to make a more competitive market. </a:t>
            </a:r>
            <a:br>
              <a:rPr lang="en-US" sz="1000">
                <a:solidFill>
                  <a:schemeClr val="accent1"/>
                </a:solidFill>
              </a:rPr>
            </a:br>
            <a:r>
              <a:rPr lang="en-US" sz="1000">
                <a:solidFill>
                  <a:schemeClr val="accent1"/>
                </a:solidFill>
              </a:rPr>
              <a:t>As an alternative model, could private institutional finance be brought in on not much more cost at a level above the bond rate if the government was still willing to carrying the gap? This could involve the State guarantee product and proactive regulatory approach when something goes wrong – super funds want to know their availability payment is paid and when and if a regulator would step in. … What are the foundations so that the government isn’t carrying this risk in 20 years’ time?” - Sector stakeholder</a:t>
            </a:r>
          </a:p>
        </p:txBody>
      </p:sp>
      <p:sp>
        <p:nvSpPr>
          <p:cNvPr id="7" name="Rectangle 6">
            <a:extLst>
              <a:ext uri="{FF2B5EF4-FFF2-40B4-BE49-F238E27FC236}">
                <a16:creationId xmlns:a16="http://schemas.microsoft.com/office/drawing/2014/main" id="{EC6E691A-F350-3C42-3F06-2ED6F152592A}"/>
              </a:ext>
            </a:extLst>
          </p:cNvPr>
          <p:cNvSpPr/>
          <p:nvPr/>
        </p:nvSpPr>
        <p:spPr>
          <a:xfrm>
            <a:off x="4975963" y="4102387"/>
            <a:ext cx="4224048" cy="132835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2" name="TextBox 11">
            <a:extLst>
              <a:ext uri="{FF2B5EF4-FFF2-40B4-BE49-F238E27FC236}">
                <a16:creationId xmlns:a16="http://schemas.microsoft.com/office/drawing/2014/main" id="{5B820418-5289-9D68-89E9-E33D87C55798}"/>
              </a:ext>
            </a:extLst>
          </p:cNvPr>
          <p:cNvSpPr txBox="1"/>
          <p:nvPr/>
        </p:nvSpPr>
        <p:spPr>
          <a:xfrm>
            <a:off x="5055695" y="4179941"/>
            <a:ext cx="3933601" cy="1169551"/>
          </a:xfrm>
          <a:prstGeom prst="rect">
            <a:avLst/>
          </a:prstGeom>
          <a:noFill/>
        </p:spPr>
        <p:txBody>
          <a:bodyPr wrap="square">
            <a:spAutoFit/>
          </a:bodyPr>
          <a:lstStyle/>
          <a:p>
            <a:pPr>
              <a:spcBef>
                <a:spcPts val="600"/>
              </a:spcBef>
            </a:pPr>
            <a:r>
              <a:rPr lang="en-US" sz="1000" dirty="0">
                <a:solidFill>
                  <a:schemeClr val="accent1"/>
                </a:solidFill>
              </a:rPr>
              <a:t>““If there had been no BFCHA, we still would have gone through NHFIC or NAB – but risk profile would have been different (10 years, mix of floating and fixed rates) and this may have caused a slowdown in what we could deliver to get through the interest rate environment. If we had used a third-party bank – costs would have been higher, and contribution of the government would have had to been higher.” - Sector stakeholder</a:t>
            </a:r>
          </a:p>
        </p:txBody>
      </p:sp>
    </p:spTree>
    <p:extLst>
      <p:ext uri="{BB962C8B-B14F-4D97-AF65-F5344CB8AC3E}">
        <p14:creationId xmlns:p14="http://schemas.microsoft.com/office/powerpoint/2010/main" val="412527814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B9E79C4C-8AA5-4321-AFEC-170EF7B9D0ED}"/>
              </a:ext>
            </a:extLst>
          </p:cNvPr>
          <p:cNvSpPr>
            <a:spLocks noGrp="1"/>
          </p:cNvSpPr>
          <p:nvPr>
            <p:ph type="ftr" sz="quarter" idx="10"/>
          </p:nvPr>
        </p:nvSpPr>
        <p:spPr/>
        <p:txBody>
          <a:bodyPr/>
          <a:lstStyle/>
          <a:p>
            <a:r>
              <a:rPr lang="en-NZ"/>
              <a:t>www.think</a:t>
            </a:r>
            <a:r>
              <a:rPr lang="en-NZ">
                <a:solidFill>
                  <a:schemeClr val="accent1"/>
                </a:solidFill>
              </a:rPr>
              <a:t>Sapere</a:t>
            </a:r>
            <a:r>
              <a:rPr lang="en-NZ"/>
              <a:t>.com</a:t>
            </a:r>
          </a:p>
        </p:txBody>
      </p:sp>
      <p:sp>
        <p:nvSpPr>
          <p:cNvPr id="5" name="Slide Number Placeholder 4">
            <a:extLst>
              <a:ext uri="{FF2B5EF4-FFF2-40B4-BE49-F238E27FC236}">
                <a16:creationId xmlns:a16="http://schemas.microsoft.com/office/drawing/2014/main" id="{241B7D97-9A84-AA1C-D2B6-B0C19A6789BB}"/>
              </a:ext>
            </a:extLst>
          </p:cNvPr>
          <p:cNvSpPr>
            <a:spLocks noGrp="1"/>
          </p:cNvSpPr>
          <p:nvPr>
            <p:ph type="sldNum" sz="quarter" idx="11"/>
          </p:nvPr>
        </p:nvSpPr>
        <p:spPr/>
        <p:txBody>
          <a:bodyPr/>
          <a:lstStyle/>
          <a:p>
            <a:fld id="{326829A1-67CC-4B5E-AF1E-9267DC8755FD}" type="slidenum">
              <a:rPr lang="en-NZ" smtClean="0"/>
              <a:pPr/>
              <a:t>52</a:t>
            </a:fld>
            <a:endParaRPr lang="en-NZ"/>
          </a:p>
        </p:txBody>
      </p:sp>
      <p:sp>
        <p:nvSpPr>
          <p:cNvPr id="3" name="Title 1">
            <a:extLst>
              <a:ext uri="{FF2B5EF4-FFF2-40B4-BE49-F238E27FC236}">
                <a16:creationId xmlns:a16="http://schemas.microsoft.com/office/drawing/2014/main" id="{0BE5DD81-A2C5-7C4F-5CEB-8566957DEA3C}"/>
              </a:ext>
            </a:extLst>
          </p:cNvPr>
          <p:cNvSpPr txBox="1">
            <a:spLocks/>
          </p:cNvSpPr>
          <p:nvPr/>
        </p:nvSpPr>
        <p:spPr>
          <a:xfrm>
            <a:off x="528883" y="365127"/>
            <a:ext cx="8915399" cy="567744"/>
          </a:xfrm>
          <a:prstGeom prst="rect">
            <a:avLst/>
          </a:prstGeom>
        </p:spPr>
        <p:txBody>
          <a:bodyPr anchor="t">
            <a:noAutofit/>
          </a:bodyPr>
          <a:lstStyle>
            <a:lvl1pPr algn="l" defTabSz="914423" rtl="0" eaLnBrk="1" latinLnBrk="0" hangingPunct="1">
              <a:lnSpc>
                <a:spcPct val="90000"/>
              </a:lnSpc>
              <a:spcBef>
                <a:spcPct val="0"/>
              </a:spcBef>
              <a:buNone/>
              <a:defRPr sz="4000" b="1" kern="1200">
                <a:solidFill>
                  <a:schemeClr val="accent1"/>
                </a:solidFill>
                <a:latin typeface="+mj-lt"/>
                <a:ea typeface="+mj-ea"/>
                <a:cs typeface="+mj-cs"/>
              </a:defRPr>
            </a:lvl1pPr>
          </a:lstStyle>
          <a:p>
            <a:r>
              <a:rPr lang="en-AU" sz="2000">
                <a:solidFill>
                  <a:schemeClr val="accent1"/>
                </a:solidFill>
              </a:rPr>
              <a:t>5.8 Learnings for outcomes</a:t>
            </a:r>
            <a:endParaRPr lang="en-US" sz="2000">
              <a:solidFill>
                <a:schemeClr val="accent1"/>
              </a:solidFill>
            </a:endParaRPr>
          </a:p>
        </p:txBody>
      </p:sp>
      <p:sp>
        <p:nvSpPr>
          <p:cNvPr id="11" name="Text Placeholder 3">
            <a:extLst>
              <a:ext uri="{FF2B5EF4-FFF2-40B4-BE49-F238E27FC236}">
                <a16:creationId xmlns:a16="http://schemas.microsoft.com/office/drawing/2014/main" id="{00010491-96DD-6F1A-827F-48CC9FA87BAC}"/>
              </a:ext>
            </a:extLst>
          </p:cNvPr>
          <p:cNvSpPr txBox="1">
            <a:spLocks/>
          </p:cNvSpPr>
          <p:nvPr/>
        </p:nvSpPr>
        <p:spPr>
          <a:xfrm>
            <a:off x="529696" y="932871"/>
            <a:ext cx="4247011" cy="5423485"/>
          </a:xfrm>
          <a:prstGeom prst="rect">
            <a:avLst/>
          </a:prstGeom>
        </p:spPr>
        <p:txBody>
          <a:bodyPr>
            <a:noAutofit/>
          </a:bodyPr>
          <a:lstStyle>
            <a:lvl1pPr marL="0" indent="0" algn="l" defTabSz="914423" rtl="0" eaLnBrk="1" latinLnBrk="0" hangingPunct="1">
              <a:lnSpc>
                <a:spcPct val="90000"/>
              </a:lnSpc>
              <a:spcBef>
                <a:spcPts val="1000"/>
              </a:spcBef>
              <a:buFont typeface="Arial" panose="020B0604020202020204" pitchFamily="34" charset="0"/>
              <a:buNone/>
              <a:tabLst/>
              <a:defRPr sz="2400" kern="1200">
                <a:solidFill>
                  <a:schemeClr val="tx1"/>
                </a:solidFill>
                <a:latin typeface="+mn-lt"/>
                <a:ea typeface="+mn-ea"/>
                <a:cs typeface="+mn-cs"/>
              </a:defRPr>
            </a:lvl1pPr>
            <a:lvl2pPr marL="342908" indent="-342908" algn="l" defTabSz="914423" rtl="0" eaLnBrk="1" latinLnBrk="0" hangingPunct="1">
              <a:lnSpc>
                <a:spcPct val="90000"/>
              </a:lnSpc>
              <a:spcBef>
                <a:spcPts val="500"/>
              </a:spcBef>
              <a:buClr>
                <a:schemeClr val="accent1"/>
              </a:buClr>
              <a:buFont typeface="Arial" panose="020B0604020202020204" pitchFamily="34" charset="0"/>
              <a:buChar char="•"/>
              <a:tabLst/>
              <a:defRPr sz="2400" kern="1200">
                <a:solidFill>
                  <a:schemeClr val="tx1"/>
                </a:solidFill>
                <a:latin typeface="+mn-lt"/>
                <a:ea typeface="+mn-ea"/>
                <a:cs typeface="+mn-cs"/>
              </a:defRPr>
            </a:lvl2pPr>
            <a:lvl3pPr marL="0" indent="0" algn="l" defTabSz="914423" rtl="0" eaLnBrk="1" latinLnBrk="0" hangingPunct="1">
              <a:lnSpc>
                <a:spcPct val="90000"/>
              </a:lnSpc>
              <a:spcBef>
                <a:spcPts val="500"/>
              </a:spcBef>
              <a:buFont typeface="Arial" panose="020B0604020202020204" pitchFamily="34" charset="0"/>
              <a:buNone/>
              <a:tabLst/>
              <a:defRPr sz="2800" b="1" kern="1200">
                <a:solidFill>
                  <a:schemeClr val="accent1"/>
                </a:solidFill>
                <a:latin typeface="+mn-lt"/>
                <a:ea typeface="+mn-ea"/>
                <a:cs typeface="+mn-cs"/>
              </a:defRPr>
            </a:lvl3pPr>
            <a:lvl4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solidFill>
                <a:latin typeface="+mn-lt"/>
                <a:ea typeface="+mn-ea"/>
                <a:cs typeface="+mn-cs"/>
              </a:defRPr>
            </a:lvl4pPr>
            <a:lvl5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lumMod val="50000"/>
                    <a:lumOff val="50000"/>
                  </a:schemeClr>
                </a:solidFill>
                <a:latin typeface="+mn-lt"/>
                <a:ea typeface="+mn-ea"/>
                <a:cs typeface="+mn-cs"/>
              </a:defRPr>
            </a:lvl5pPr>
            <a:lvl6pPr marL="2514663"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74"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86"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97"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600"/>
              </a:spcBef>
            </a:pPr>
            <a:r>
              <a:rPr lang="en-US" sz="1200" b="1">
                <a:solidFill>
                  <a:schemeClr val="accent2"/>
                </a:solidFill>
                <a:latin typeface="+mj-lt"/>
              </a:rPr>
              <a:t>BFCHA has, alongside SHGF, contributed to the development of the financial capability and capacity in the sector </a:t>
            </a:r>
          </a:p>
          <a:p>
            <a:pPr>
              <a:lnSpc>
                <a:spcPct val="100000"/>
              </a:lnSpc>
              <a:spcBef>
                <a:spcPts val="600"/>
              </a:spcBef>
            </a:pPr>
            <a:r>
              <a:rPr lang="en-US" sz="1000">
                <a:latin typeface="+mj-lt"/>
              </a:rPr>
              <a:t>During the period that the BFCHA initiative has operated, while acknowledging the driver of SHGF funding and financing under the program, financial capacity and capability in the community housing sector has been supported given that:</a:t>
            </a:r>
          </a:p>
          <a:p>
            <a:pPr marL="171450" indent="-171450">
              <a:lnSpc>
                <a:spcPct val="100000"/>
              </a:lnSpc>
              <a:spcBef>
                <a:spcPts val="600"/>
              </a:spcBef>
              <a:buFont typeface="Arial" panose="020B0604020202020204" pitchFamily="34" charset="0"/>
              <a:buChar char="•"/>
            </a:pPr>
            <a:r>
              <a:rPr lang="en-US" sz="1000">
                <a:latin typeface="+mj-lt"/>
              </a:rPr>
              <a:t>5,897 new social housing dwellings are committed to be delivered in Victoria by projects which incorporate BFCHA financing </a:t>
            </a:r>
          </a:p>
          <a:p>
            <a:pPr marL="171450" indent="-171450">
              <a:lnSpc>
                <a:spcPct val="100000"/>
              </a:lnSpc>
              <a:spcBef>
                <a:spcPts val="600"/>
              </a:spcBef>
              <a:buFont typeface="Arial" panose="020B0604020202020204" pitchFamily="34" charset="0"/>
              <a:buChar char="•"/>
            </a:pPr>
            <a:r>
              <a:rPr lang="en-US" sz="1000">
                <a:latin typeface="+mj-lt"/>
              </a:rPr>
              <a:t>some participating CHAs that had not previously taken on long term debt have participated in long-term LILs under the program (in conjunction with SHGF funding)</a:t>
            </a:r>
          </a:p>
          <a:p>
            <a:pPr marL="171450" indent="-171450">
              <a:lnSpc>
                <a:spcPct val="100000"/>
              </a:lnSpc>
              <a:spcBef>
                <a:spcPts val="600"/>
              </a:spcBef>
              <a:buFont typeface="Arial" panose="020B0604020202020204" pitchFamily="34" charset="0"/>
              <a:buChar char="•"/>
            </a:pPr>
            <a:r>
              <a:rPr lang="en-US" sz="1000">
                <a:latin typeface="+mj-lt"/>
              </a:rPr>
              <a:t>the treasury functions of some large participating CHAs are approaching financing options available to them with greater appetite balanced with more mature risk assessment </a:t>
            </a:r>
          </a:p>
          <a:p>
            <a:pPr marL="171450" indent="-171450">
              <a:lnSpc>
                <a:spcPct val="100000"/>
              </a:lnSpc>
              <a:spcBef>
                <a:spcPts val="600"/>
              </a:spcBef>
              <a:buFont typeface="Arial" panose="020B0604020202020204" pitchFamily="34" charset="0"/>
              <a:buChar char="•"/>
            </a:pPr>
            <a:r>
              <a:rPr lang="en-US" sz="1000">
                <a:latin typeface="+mj-lt"/>
              </a:rPr>
              <a:t>several large and experienced interstate CHAs have entered the Victorian market.</a:t>
            </a:r>
          </a:p>
          <a:p>
            <a:pPr>
              <a:lnSpc>
                <a:spcPct val="100000"/>
              </a:lnSpc>
              <a:spcBef>
                <a:spcPts val="600"/>
              </a:spcBef>
            </a:pPr>
            <a:r>
              <a:rPr lang="en-US" sz="1000">
                <a:latin typeface="+mj-lt"/>
              </a:rPr>
              <a:t>The clear scope for building financial capacity and capability that is sustainable exists primarily with larger CHAs, not all of whom are currently participating in BFCHA. </a:t>
            </a:r>
          </a:p>
        </p:txBody>
      </p:sp>
      <p:sp>
        <p:nvSpPr>
          <p:cNvPr id="12" name="Text Placeholder 4">
            <a:extLst>
              <a:ext uri="{FF2B5EF4-FFF2-40B4-BE49-F238E27FC236}">
                <a16:creationId xmlns:a16="http://schemas.microsoft.com/office/drawing/2014/main" id="{C346EC70-3298-7655-C803-5F5F6A2F918A}"/>
              </a:ext>
            </a:extLst>
          </p:cNvPr>
          <p:cNvSpPr txBox="1">
            <a:spLocks/>
          </p:cNvSpPr>
          <p:nvPr/>
        </p:nvSpPr>
        <p:spPr>
          <a:xfrm>
            <a:off x="5197268" y="932873"/>
            <a:ext cx="4247011" cy="1479614"/>
          </a:xfrm>
          <a:prstGeom prst="rect">
            <a:avLst/>
          </a:prstGeom>
        </p:spPr>
        <p:txBody>
          <a:bodyPr vert="horz" lIns="91440" tIns="45720" rIns="91440" bIns="45720" rtlCol="0">
            <a:noAutofit/>
          </a:bodyPr>
          <a:lstStyle>
            <a:lvl1pPr marL="0" indent="0" algn="l" defTabSz="914423" rtl="0" eaLnBrk="1" latinLnBrk="0" hangingPunct="1">
              <a:lnSpc>
                <a:spcPct val="90000"/>
              </a:lnSpc>
              <a:spcBef>
                <a:spcPts val="1000"/>
              </a:spcBef>
              <a:buFont typeface="Arial" panose="020B0604020202020204" pitchFamily="34" charset="0"/>
              <a:buNone/>
              <a:tabLst/>
              <a:defRPr sz="2400" kern="1200">
                <a:solidFill>
                  <a:schemeClr val="tx1"/>
                </a:solidFill>
                <a:latin typeface="+mn-lt"/>
                <a:ea typeface="+mn-ea"/>
                <a:cs typeface="+mn-cs"/>
              </a:defRPr>
            </a:lvl1pPr>
            <a:lvl2pPr marL="342908" indent="-342908" algn="l" defTabSz="914423" rtl="0" eaLnBrk="1" latinLnBrk="0" hangingPunct="1">
              <a:lnSpc>
                <a:spcPct val="90000"/>
              </a:lnSpc>
              <a:spcBef>
                <a:spcPts val="500"/>
              </a:spcBef>
              <a:buClr>
                <a:schemeClr val="accent1"/>
              </a:buClr>
              <a:buFont typeface="Arial" panose="020B0604020202020204" pitchFamily="34" charset="0"/>
              <a:buChar char="•"/>
              <a:tabLst/>
              <a:defRPr sz="2400" kern="1200">
                <a:solidFill>
                  <a:schemeClr val="tx1"/>
                </a:solidFill>
                <a:latin typeface="+mn-lt"/>
                <a:ea typeface="+mn-ea"/>
                <a:cs typeface="+mn-cs"/>
              </a:defRPr>
            </a:lvl2pPr>
            <a:lvl3pPr marL="0" indent="0" algn="l" defTabSz="914423" rtl="0" eaLnBrk="1" latinLnBrk="0" hangingPunct="1">
              <a:lnSpc>
                <a:spcPct val="90000"/>
              </a:lnSpc>
              <a:spcBef>
                <a:spcPts val="500"/>
              </a:spcBef>
              <a:buFont typeface="Arial" panose="020B0604020202020204" pitchFamily="34" charset="0"/>
              <a:buNone/>
              <a:tabLst/>
              <a:defRPr sz="2800" b="1" kern="1200">
                <a:solidFill>
                  <a:schemeClr val="accent1"/>
                </a:solidFill>
                <a:latin typeface="+mn-lt"/>
                <a:ea typeface="+mn-ea"/>
                <a:cs typeface="+mn-cs"/>
              </a:defRPr>
            </a:lvl3pPr>
            <a:lvl4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solidFill>
                <a:latin typeface="+mn-lt"/>
                <a:ea typeface="+mn-ea"/>
                <a:cs typeface="+mn-cs"/>
              </a:defRPr>
            </a:lvl4pPr>
            <a:lvl5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lumMod val="50000"/>
                    <a:lumOff val="50000"/>
                  </a:schemeClr>
                </a:solidFill>
                <a:latin typeface="+mn-lt"/>
                <a:ea typeface="+mn-ea"/>
                <a:cs typeface="+mn-cs"/>
              </a:defRPr>
            </a:lvl5pPr>
            <a:lvl6pPr marL="2514663"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74"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86"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97"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600"/>
              </a:spcBef>
            </a:pPr>
            <a:r>
              <a:rPr lang="en-US" sz="1000">
                <a:latin typeface="+mj-lt"/>
              </a:rPr>
              <a:t>For smaller CHAs, </a:t>
            </a:r>
            <a:r>
              <a:rPr lang="en-AU" sz="1000">
                <a:latin typeface="+mj-lt"/>
              </a:rPr>
              <a:t>it is vital that DTF is confident that participants from this segment of the sector possess both the requisite financial capability and awareness to understand where BFCHA finance products are suitable for them, to ensure they do not put themselves in a disadvantageous position upon deciding to participate in the program. </a:t>
            </a:r>
            <a:endParaRPr lang="en-AU" sz="1000" b="1"/>
          </a:p>
          <a:p>
            <a:pPr>
              <a:lnSpc>
                <a:spcPct val="100000"/>
              </a:lnSpc>
              <a:spcBef>
                <a:spcPts val="600"/>
              </a:spcBef>
            </a:pPr>
            <a:r>
              <a:rPr lang="en-AU" sz="1200" b="1">
                <a:solidFill>
                  <a:schemeClr val="accent2"/>
                </a:solidFill>
              </a:rPr>
              <a:t>The full realisation of the program’s potential will likely need several successive program phases</a:t>
            </a:r>
            <a:endParaRPr lang="en-AU" sz="1200">
              <a:solidFill>
                <a:schemeClr val="accent2"/>
              </a:solidFill>
            </a:endParaRPr>
          </a:p>
          <a:p>
            <a:pPr>
              <a:lnSpc>
                <a:spcPct val="100000"/>
              </a:lnSpc>
              <a:spcBef>
                <a:spcPts val="600"/>
              </a:spcBef>
            </a:pPr>
            <a:r>
              <a:rPr lang="en-US" sz="1000"/>
              <a:t>Greater consistency in the scope of BFCHA financing (in conjunction with SHGF funding) offered over multiple phases over time is likely to increase the planning certainty for CHAs to include financing cost savings in future developments to supply more social housing than otherwise. </a:t>
            </a:r>
            <a:r>
              <a:rPr lang="en-AU" sz="1000"/>
              <a:t>Following this, </a:t>
            </a:r>
            <a:r>
              <a:rPr lang="en-US" sz="1000">
                <a:latin typeface="+mj-lt"/>
              </a:rPr>
              <a:t>if the cost savings associated with LILs could be continued (which is less likely in the now-prevailing interest rate environment) and offered for multiple program phases targeting a consistent scope of projects attracting the same CHAs, future developments will include more social housing dwellings than without BFCHA financing. As CHAs would have sought additional funding in the absence of BFCHA financing being available, the social housing dwellings approved will be provided at a lower cost to the State Budget. </a:t>
            </a:r>
          </a:p>
          <a:p>
            <a:pPr>
              <a:lnSpc>
                <a:spcPct val="100000"/>
              </a:lnSpc>
              <a:spcBef>
                <a:spcPts val="600"/>
              </a:spcBef>
            </a:pPr>
            <a:endParaRPr lang="en-US" sz="1000">
              <a:latin typeface="+mj-lt"/>
            </a:endParaRPr>
          </a:p>
        </p:txBody>
      </p:sp>
      <p:sp>
        <p:nvSpPr>
          <p:cNvPr id="2" name="Rectangle 1">
            <a:extLst>
              <a:ext uri="{FF2B5EF4-FFF2-40B4-BE49-F238E27FC236}">
                <a16:creationId xmlns:a16="http://schemas.microsoft.com/office/drawing/2014/main" id="{F2C6E829-2D80-D1B9-2683-325798E3AD17}"/>
              </a:ext>
            </a:extLst>
          </p:cNvPr>
          <p:cNvSpPr/>
          <p:nvPr/>
        </p:nvSpPr>
        <p:spPr>
          <a:xfrm>
            <a:off x="548168" y="4662549"/>
            <a:ext cx="8828136" cy="169380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TextBox 5">
            <a:extLst>
              <a:ext uri="{FF2B5EF4-FFF2-40B4-BE49-F238E27FC236}">
                <a16:creationId xmlns:a16="http://schemas.microsoft.com/office/drawing/2014/main" id="{533DA846-BA25-6EE2-9294-6AA4507240A6}"/>
              </a:ext>
            </a:extLst>
          </p:cNvPr>
          <p:cNvSpPr txBox="1"/>
          <p:nvPr/>
        </p:nvSpPr>
        <p:spPr>
          <a:xfrm>
            <a:off x="646238" y="4705037"/>
            <a:ext cx="8711594" cy="400110"/>
          </a:xfrm>
          <a:prstGeom prst="rect">
            <a:avLst/>
          </a:prstGeom>
          <a:noFill/>
        </p:spPr>
        <p:txBody>
          <a:bodyPr wrap="square" rtlCol="0">
            <a:spAutoFit/>
          </a:bodyPr>
          <a:lstStyle/>
          <a:p>
            <a:r>
              <a:rPr lang="en-AU" sz="1000" b="1"/>
              <a:t>Figure 5.5: Survey response to the question “</a:t>
            </a:r>
            <a:r>
              <a:rPr lang="en-US" sz="1000" b="1"/>
              <a:t>To what extent do you agree with the following statement on the long-term impact of the BFCHA initiative? As a direct result of the BFCHA initiative, Victoria's community housing sector will, in the long term...” </a:t>
            </a:r>
            <a:endParaRPr lang="en-AU" sz="1000" b="1"/>
          </a:p>
        </p:txBody>
      </p:sp>
      <p:graphicFrame>
        <p:nvGraphicFramePr>
          <p:cNvPr id="8" name="Chart 7">
            <a:extLst>
              <a:ext uri="{FF2B5EF4-FFF2-40B4-BE49-F238E27FC236}">
                <a16:creationId xmlns:a16="http://schemas.microsoft.com/office/drawing/2014/main" id="{F65BF1FB-724B-4F04-93D5-BF1B222093C5}"/>
              </a:ext>
            </a:extLst>
          </p:cNvPr>
          <p:cNvGraphicFramePr>
            <a:graphicFrameLocks/>
          </p:cNvGraphicFramePr>
          <p:nvPr>
            <p:extLst>
              <p:ext uri="{D42A27DB-BD31-4B8C-83A1-F6EECF244321}">
                <p14:modId xmlns:p14="http://schemas.microsoft.com/office/powerpoint/2010/main" val="1651016351"/>
              </p:ext>
            </p:extLst>
          </p:nvPr>
        </p:nvGraphicFramePr>
        <p:xfrm>
          <a:off x="1425000" y="5032606"/>
          <a:ext cx="7056000" cy="1342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3132729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5A90F7-F75E-4C53-A38B-4294BFAE3D5E}"/>
              </a:ext>
            </a:extLst>
          </p:cNvPr>
          <p:cNvSpPr>
            <a:spLocks noGrp="1"/>
          </p:cNvSpPr>
          <p:nvPr>
            <p:ph type="ctrTitle"/>
          </p:nvPr>
        </p:nvSpPr>
        <p:spPr>
          <a:xfrm>
            <a:off x="575251" y="2419598"/>
            <a:ext cx="9168825" cy="1548000"/>
          </a:xfrm>
        </p:spPr>
        <p:txBody>
          <a:bodyPr/>
          <a:lstStyle/>
          <a:p>
            <a:r>
              <a:rPr lang="en-AU" sz="4400"/>
              <a:t>6. Conclusion</a:t>
            </a:r>
          </a:p>
        </p:txBody>
      </p:sp>
    </p:spTree>
    <p:extLst>
      <p:ext uri="{BB962C8B-B14F-4D97-AF65-F5344CB8AC3E}">
        <p14:creationId xmlns:p14="http://schemas.microsoft.com/office/powerpoint/2010/main" val="194306440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B9E79C4C-8AA5-4321-AFEC-170EF7B9D0ED}"/>
              </a:ext>
            </a:extLst>
          </p:cNvPr>
          <p:cNvSpPr>
            <a:spLocks noGrp="1"/>
          </p:cNvSpPr>
          <p:nvPr>
            <p:ph type="ftr" sz="quarter" idx="10"/>
          </p:nvPr>
        </p:nvSpPr>
        <p:spPr/>
        <p:txBody>
          <a:bodyPr/>
          <a:lstStyle/>
          <a:p>
            <a:r>
              <a:rPr lang="en-NZ"/>
              <a:t>www.think</a:t>
            </a:r>
            <a:r>
              <a:rPr lang="en-NZ">
                <a:solidFill>
                  <a:schemeClr val="accent1"/>
                </a:solidFill>
              </a:rPr>
              <a:t>Sapere</a:t>
            </a:r>
            <a:r>
              <a:rPr lang="en-NZ"/>
              <a:t>.com</a:t>
            </a:r>
          </a:p>
        </p:txBody>
      </p:sp>
      <p:sp>
        <p:nvSpPr>
          <p:cNvPr id="5" name="Slide Number Placeholder 4">
            <a:extLst>
              <a:ext uri="{FF2B5EF4-FFF2-40B4-BE49-F238E27FC236}">
                <a16:creationId xmlns:a16="http://schemas.microsoft.com/office/drawing/2014/main" id="{241B7D97-9A84-AA1C-D2B6-B0C19A6789BB}"/>
              </a:ext>
            </a:extLst>
          </p:cNvPr>
          <p:cNvSpPr>
            <a:spLocks noGrp="1"/>
          </p:cNvSpPr>
          <p:nvPr>
            <p:ph type="sldNum" sz="quarter" idx="11"/>
          </p:nvPr>
        </p:nvSpPr>
        <p:spPr/>
        <p:txBody>
          <a:bodyPr/>
          <a:lstStyle/>
          <a:p>
            <a:fld id="{326829A1-67CC-4B5E-AF1E-9267DC8755FD}" type="slidenum">
              <a:rPr lang="en-NZ" smtClean="0"/>
              <a:pPr/>
              <a:t>54</a:t>
            </a:fld>
            <a:endParaRPr lang="en-NZ"/>
          </a:p>
        </p:txBody>
      </p:sp>
      <p:sp>
        <p:nvSpPr>
          <p:cNvPr id="3" name="Title 1">
            <a:extLst>
              <a:ext uri="{FF2B5EF4-FFF2-40B4-BE49-F238E27FC236}">
                <a16:creationId xmlns:a16="http://schemas.microsoft.com/office/drawing/2014/main" id="{0BE5DD81-A2C5-7C4F-5CEB-8566957DEA3C}"/>
              </a:ext>
            </a:extLst>
          </p:cNvPr>
          <p:cNvSpPr txBox="1">
            <a:spLocks/>
          </p:cNvSpPr>
          <p:nvPr/>
        </p:nvSpPr>
        <p:spPr>
          <a:xfrm>
            <a:off x="528883" y="365127"/>
            <a:ext cx="8915399" cy="567744"/>
          </a:xfrm>
          <a:prstGeom prst="rect">
            <a:avLst/>
          </a:prstGeom>
        </p:spPr>
        <p:txBody>
          <a:bodyPr anchor="t">
            <a:noAutofit/>
          </a:bodyPr>
          <a:lstStyle>
            <a:lvl1pPr algn="l" defTabSz="914423" rtl="0" eaLnBrk="1" latinLnBrk="0" hangingPunct="1">
              <a:lnSpc>
                <a:spcPct val="90000"/>
              </a:lnSpc>
              <a:spcBef>
                <a:spcPct val="0"/>
              </a:spcBef>
              <a:buNone/>
              <a:defRPr sz="4000" b="1" kern="1200">
                <a:solidFill>
                  <a:schemeClr val="accent1"/>
                </a:solidFill>
                <a:latin typeface="+mj-lt"/>
                <a:ea typeface="+mj-ea"/>
                <a:cs typeface="+mj-cs"/>
              </a:defRPr>
            </a:lvl1pPr>
          </a:lstStyle>
          <a:p>
            <a:r>
              <a:rPr lang="en-US" sz="2000">
                <a:solidFill>
                  <a:schemeClr val="accent1"/>
                </a:solidFill>
              </a:rPr>
              <a:t>6.1 Evaluation of BFCHA initiative</a:t>
            </a:r>
          </a:p>
        </p:txBody>
      </p:sp>
      <p:sp>
        <p:nvSpPr>
          <p:cNvPr id="11" name="Text Placeholder 3">
            <a:extLst>
              <a:ext uri="{FF2B5EF4-FFF2-40B4-BE49-F238E27FC236}">
                <a16:creationId xmlns:a16="http://schemas.microsoft.com/office/drawing/2014/main" id="{00010491-96DD-6F1A-827F-48CC9FA87BAC}"/>
              </a:ext>
            </a:extLst>
          </p:cNvPr>
          <p:cNvSpPr txBox="1">
            <a:spLocks/>
          </p:cNvSpPr>
          <p:nvPr/>
        </p:nvSpPr>
        <p:spPr>
          <a:xfrm>
            <a:off x="529696" y="932871"/>
            <a:ext cx="4247011" cy="5423485"/>
          </a:xfrm>
          <a:prstGeom prst="rect">
            <a:avLst/>
          </a:prstGeom>
        </p:spPr>
        <p:txBody>
          <a:bodyPr>
            <a:noAutofit/>
          </a:bodyPr>
          <a:lstStyle>
            <a:lvl1pPr marL="0" indent="0" algn="l" defTabSz="914423" rtl="0" eaLnBrk="1" latinLnBrk="0" hangingPunct="1">
              <a:lnSpc>
                <a:spcPct val="90000"/>
              </a:lnSpc>
              <a:spcBef>
                <a:spcPts val="1000"/>
              </a:spcBef>
              <a:buFont typeface="Arial" panose="020B0604020202020204" pitchFamily="34" charset="0"/>
              <a:buNone/>
              <a:tabLst/>
              <a:defRPr sz="2400" kern="1200">
                <a:solidFill>
                  <a:schemeClr val="tx1"/>
                </a:solidFill>
                <a:latin typeface="+mn-lt"/>
                <a:ea typeface="+mn-ea"/>
                <a:cs typeface="+mn-cs"/>
              </a:defRPr>
            </a:lvl1pPr>
            <a:lvl2pPr marL="342908" indent="-342908" algn="l" defTabSz="914423" rtl="0" eaLnBrk="1" latinLnBrk="0" hangingPunct="1">
              <a:lnSpc>
                <a:spcPct val="90000"/>
              </a:lnSpc>
              <a:spcBef>
                <a:spcPts val="500"/>
              </a:spcBef>
              <a:buClr>
                <a:schemeClr val="accent1"/>
              </a:buClr>
              <a:buFont typeface="Arial" panose="020B0604020202020204" pitchFamily="34" charset="0"/>
              <a:buChar char="•"/>
              <a:tabLst/>
              <a:defRPr sz="2400" kern="1200">
                <a:solidFill>
                  <a:schemeClr val="tx1"/>
                </a:solidFill>
                <a:latin typeface="+mn-lt"/>
                <a:ea typeface="+mn-ea"/>
                <a:cs typeface="+mn-cs"/>
              </a:defRPr>
            </a:lvl2pPr>
            <a:lvl3pPr marL="0" indent="0" algn="l" defTabSz="914423" rtl="0" eaLnBrk="1" latinLnBrk="0" hangingPunct="1">
              <a:lnSpc>
                <a:spcPct val="90000"/>
              </a:lnSpc>
              <a:spcBef>
                <a:spcPts val="500"/>
              </a:spcBef>
              <a:buFont typeface="Arial" panose="020B0604020202020204" pitchFamily="34" charset="0"/>
              <a:buNone/>
              <a:tabLst/>
              <a:defRPr sz="2800" b="1" kern="1200">
                <a:solidFill>
                  <a:schemeClr val="accent1"/>
                </a:solidFill>
                <a:latin typeface="+mn-lt"/>
                <a:ea typeface="+mn-ea"/>
                <a:cs typeface="+mn-cs"/>
              </a:defRPr>
            </a:lvl3pPr>
            <a:lvl4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solidFill>
                <a:latin typeface="+mn-lt"/>
                <a:ea typeface="+mn-ea"/>
                <a:cs typeface="+mn-cs"/>
              </a:defRPr>
            </a:lvl4pPr>
            <a:lvl5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lumMod val="50000"/>
                    <a:lumOff val="50000"/>
                  </a:schemeClr>
                </a:solidFill>
                <a:latin typeface="+mn-lt"/>
                <a:ea typeface="+mn-ea"/>
                <a:cs typeface="+mn-cs"/>
              </a:defRPr>
            </a:lvl5pPr>
            <a:lvl6pPr marL="2514663"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74"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86"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97"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600"/>
              </a:spcBef>
            </a:pPr>
            <a:r>
              <a:rPr lang="en-AU" sz="1200" b="1">
                <a:solidFill>
                  <a:schemeClr val="accent2"/>
                </a:solidFill>
              </a:rPr>
              <a:t>Responsiveness of BFCHA’s design and administration has maximised outcomes for social housing investment</a:t>
            </a:r>
            <a:endParaRPr lang="en-AU" sz="1200">
              <a:solidFill>
                <a:schemeClr val="accent2"/>
              </a:solidFill>
            </a:endParaRPr>
          </a:p>
          <a:p>
            <a:pPr>
              <a:lnSpc>
                <a:spcPct val="100000"/>
              </a:lnSpc>
              <a:spcBef>
                <a:spcPts val="600"/>
              </a:spcBef>
            </a:pPr>
            <a:r>
              <a:rPr lang="en-AU" sz="1000"/>
              <a:t>The long-term low-interest loans offered by the BFCHA initiative are clearly considered superior social housing finance product available—undoubtedly, when viewed as a joint offering with the SHGF grant funding—but also in terms of the features CHAs value to facilitate sustainable social housing provision. Sector experts observe that in many ways, the BFCHA initiative delivers on the aspiration held for NHFIC.</a:t>
            </a:r>
          </a:p>
          <a:p>
            <a:pPr>
              <a:lnSpc>
                <a:spcPct val="100000"/>
              </a:lnSpc>
              <a:spcBef>
                <a:spcPts val="600"/>
              </a:spcBef>
            </a:pPr>
            <a:endParaRPr lang="en-AU" sz="1000"/>
          </a:p>
          <a:p>
            <a:pPr>
              <a:lnSpc>
                <a:spcPct val="100000"/>
              </a:lnSpc>
              <a:spcBef>
                <a:spcPts val="600"/>
              </a:spcBef>
            </a:pPr>
            <a:endParaRPr lang="en-AU" sz="1000"/>
          </a:p>
          <a:p>
            <a:pPr>
              <a:lnSpc>
                <a:spcPct val="100000"/>
              </a:lnSpc>
              <a:spcBef>
                <a:spcPts val="600"/>
              </a:spcBef>
            </a:pPr>
            <a:endParaRPr lang="en-AU" sz="1000"/>
          </a:p>
          <a:p>
            <a:pPr>
              <a:lnSpc>
                <a:spcPct val="100000"/>
              </a:lnSpc>
              <a:spcBef>
                <a:spcPts val="600"/>
              </a:spcBef>
            </a:pPr>
            <a:r>
              <a:rPr lang="en-AU" sz="1000"/>
              <a:t>It is difficult to delineate outcomes attributable solely to the BFCHA initiative given its complementarity with the SHGF. There are alternative finance options available to CHAs in its absence. The targeting of SHGF rounds to social housing priorities has had the consequence of limiting the opportunities for any but the largest CHAs to incorporate BFCHA finance savings into greater social housing dwellings in development plans for the next funding opportunity. Perhaps it also reflects the culture of a sector that has not had consistency in scale and availability of funding and finance over the long term in Victoria (and Australia, more broadly).</a:t>
            </a:r>
          </a:p>
          <a:p>
            <a:pPr>
              <a:lnSpc>
                <a:spcPct val="100000"/>
              </a:lnSpc>
              <a:spcBef>
                <a:spcPts val="600"/>
              </a:spcBef>
            </a:pPr>
            <a:r>
              <a:rPr lang="en-AU" sz="1000"/>
              <a:t>Nevertheless, CHAs we consulted who have participated in BFCHA believe they would, in its absence, seek greater funding or finance for an overall higher cost to government or change the composition of planned development for a lesser number of social housing dwellings.</a:t>
            </a:r>
          </a:p>
        </p:txBody>
      </p:sp>
      <p:sp>
        <p:nvSpPr>
          <p:cNvPr id="12" name="Text Placeholder 4">
            <a:extLst>
              <a:ext uri="{FF2B5EF4-FFF2-40B4-BE49-F238E27FC236}">
                <a16:creationId xmlns:a16="http://schemas.microsoft.com/office/drawing/2014/main" id="{C346EC70-3298-7655-C803-5F5F6A2F918A}"/>
              </a:ext>
            </a:extLst>
          </p:cNvPr>
          <p:cNvSpPr txBox="1">
            <a:spLocks/>
          </p:cNvSpPr>
          <p:nvPr/>
        </p:nvSpPr>
        <p:spPr>
          <a:xfrm>
            <a:off x="5197268" y="932873"/>
            <a:ext cx="4247011" cy="1479614"/>
          </a:xfrm>
          <a:prstGeom prst="rect">
            <a:avLst/>
          </a:prstGeom>
        </p:spPr>
        <p:txBody>
          <a:bodyPr vert="horz" lIns="91440" tIns="45720" rIns="91440" bIns="45720" rtlCol="0">
            <a:noAutofit/>
          </a:bodyPr>
          <a:lstStyle>
            <a:lvl1pPr marL="0" indent="0" algn="l" defTabSz="914423" rtl="0" eaLnBrk="1" latinLnBrk="0" hangingPunct="1">
              <a:lnSpc>
                <a:spcPct val="90000"/>
              </a:lnSpc>
              <a:spcBef>
                <a:spcPts val="1000"/>
              </a:spcBef>
              <a:buFont typeface="Arial" panose="020B0604020202020204" pitchFamily="34" charset="0"/>
              <a:buNone/>
              <a:tabLst/>
              <a:defRPr sz="2400" kern="1200">
                <a:solidFill>
                  <a:schemeClr val="tx1"/>
                </a:solidFill>
                <a:latin typeface="+mn-lt"/>
                <a:ea typeface="+mn-ea"/>
                <a:cs typeface="+mn-cs"/>
              </a:defRPr>
            </a:lvl1pPr>
            <a:lvl2pPr marL="342908" indent="-342908" algn="l" defTabSz="914423" rtl="0" eaLnBrk="1" latinLnBrk="0" hangingPunct="1">
              <a:lnSpc>
                <a:spcPct val="90000"/>
              </a:lnSpc>
              <a:spcBef>
                <a:spcPts val="500"/>
              </a:spcBef>
              <a:buClr>
                <a:schemeClr val="accent1"/>
              </a:buClr>
              <a:buFont typeface="Arial" panose="020B0604020202020204" pitchFamily="34" charset="0"/>
              <a:buChar char="•"/>
              <a:tabLst/>
              <a:defRPr sz="2400" kern="1200">
                <a:solidFill>
                  <a:schemeClr val="tx1"/>
                </a:solidFill>
                <a:latin typeface="+mn-lt"/>
                <a:ea typeface="+mn-ea"/>
                <a:cs typeface="+mn-cs"/>
              </a:defRPr>
            </a:lvl2pPr>
            <a:lvl3pPr marL="0" indent="0" algn="l" defTabSz="914423" rtl="0" eaLnBrk="1" latinLnBrk="0" hangingPunct="1">
              <a:lnSpc>
                <a:spcPct val="90000"/>
              </a:lnSpc>
              <a:spcBef>
                <a:spcPts val="500"/>
              </a:spcBef>
              <a:buFont typeface="Arial" panose="020B0604020202020204" pitchFamily="34" charset="0"/>
              <a:buNone/>
              <a:tabLst/>
              <a:defRPr sz="2800" b="1" kern="1200">
                <a:solidFill>
                  <a:schemeClr val="accent1"/>
                </a:solidFill>
                <a:latin typeface="+mn-lt"/>
                <a:ea typeface="+mn-ea"/>
                <a:cs typeface="+mn-cs"/>
              </a:defRPr>
            </a:lvl3pPr>
            <a:lvl4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solidFill>
                <a:latin typeface="+mn-lt"/>
                <a:ea typeface="+mn-ea"/>
                <a:cs typeface="+mn-cs"/>
              </a:defRPr>
            </a:lvl4pPr>
            <a:lvl5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lumMod val="50000"/>
                    <a:lumOff val="50000"/>
                  </a:schemeClr>
                </a:solidFill>
                <a:latin typeface="+mn-lt"/>
                <a:ea typeface="+mn-ea"/>
                <a:cs typeface="+mn-cs"/>
              </a:defRPr>
            </a:lvl5pPr>
            <a:lvl6pPr marL="2514663"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74"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86"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97"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600"/>
              </a:spcBef>
            </a:pPr>
            <a:r>
              <a:rPr lang="en-US" sz="1000"/>
              <a:t>Almost 80 per cent of CHAs surveyed agree they have </a:t>
            </a:r>
            <a:r>
              <a:rPr lang="en-US" sz="1000" i="1"/>
              <a:t>or will </a:t>
            </a:r>
            <a:r>
              <a:rPr lang="en-US" sz="1000"/>
              <a:t>provide more social housing dwellings because of BFCHA</a:t>
            </a:r>
            <a:r>
              <a:rPr lang="en-AU" sz="1000"/>
              <a:t>. While we cannot be certain CHAs are assessing the impact of SHGF alongside BFCHA finance in responding, we can observe that the capacity and capability of the sector as a whole to effectively use debt, means the BFCHA initiative has produced outcomes set out in the OLM.</a:t>
            </a:r>
          </a:p>
          <a:p>
            <a:pPr>
              <a:lnSpc>
                <a:spcPct val="100000"/>
              </a:lnSpc>
              <a:spcBef>
                <a:spcPts val="600"/>
              </a:spcBef>
            </a:pPr>
            <a:r>
              <a:rPr lang="en-AU" sz="1000"/>
              <a:t>It is apparent that for some CHAs the BFCHA initiative is not suitable. These CHAs are often smaller (often they would be classified as Tier 3 in the NRSCH) and do not have the scale to manage the (relatively low) transaction costs or the internal capability to manage the documentation, security requirements or monitoring inherent in long-term loans. These CHAs are often also focused on particularly vulnerable tenants or other poorly serviced social housing needs.</a:t>
            </a:r>
          </a:p>
          <a:p>
            <a:pPr>
              <a:lnSpc>
                <a:spcPct val="100000"/>
              </a:lnSpc>
              <a:spcBef>
                <a:spcPts val="400"/>
              </a:spcBef>
            </a:pPr>
            <a:r>
              <a:rPr lang="en-AU" sz="1000"/>
              <a:t>The interest rate advantage BFCHA has over commercial options was clear prior to phase 1 and appears so again in July 2023 (albeit at a higher level) but this was not as clear around the period applications were made for the most recent phase 3. This volatility in the market advantage has several impacts: it means a long-term loan is less attractive and it amplifies the significance of transaction costs for all CHAs—as was clear in consultations. </a:t>
            </a:r>
          </a:p>
          <a:p>
            <a:pPr>
              <a:lnSpc>
                <a:spcPct val="100000"/>
              </a:lnSpc>
              <a:spcBef>
                <a:spcPts val="400"/>
              </a:spcBef>
            </a:pPr>
            <a:r>
              <a:rPr lang="en-AU" sz="1000"/>
              <a:t>Some of the cumulative transaction costs faced by CHAs are outside DTF/TCV’s control, such as costs of maintaining pre-existing financial relationships, but some may be reduced. Most of these areas have been identified by DTF previously.</a:t>
            </a:r>
            <a:endParaRPr lang="en-US" sz="1000"/>
          </a:p>
          <a:p>
            <a:pPr>
              <a:lnSpc>
                <a:spcPct val="100000"/>
              </a:lnSpc>
              <a:spcBef>
                <a:spcPts val="600"/>
              </a:spcBef>
            </a:pPr>
            <a:endParaRPr lang="en-US" sz="1000"/>
          </a:p>
        </p:txBody>
      </p:sp>
      <p:sp>
        <p:nvSpPr>
          <p:cNvPr id="9" name="Rectangle 8">
            <a:extLst>
              <a:ext uri="{FF2B5EF4-FFF2-40B4-BE49-F238E27FC236}">
                <a16:creationId xmlns:a16="http://schemas.microsoft.com/office/drawing/2014/main" id="{162C084B-CD0E-6D18-F438-8378F007885A}"/>
              </a:ext>
            </a:extLst>
          </p:cNvPr>
          <p:cNvSpPr/>
          <p:nvPr/>
        </p:nvSpPr>
        <p:spPr>
          <a:xfrm>
            <a:off x="612009" y="2569458"/>
            <a:ext cx="4129742" cy="56774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0" name="TextBox 9">
            <a:extLst>
              <a:ext uri="{FF2B5EF4-FFF2-40B4-BE49-F238E27FC236}">
                <a16:creationId xmlns:a16="http://schemas.microsoft.com/office/drawing/2014/main" id="{6208438D-A898-E1B4-28FE-D95D57286428}"/>
              </a:ext>
            </a:extLst>
          </p:cNvPr>
          <p:cNvSpPr txBox="1"/>
          <p:nvPr/>
        </p:nvSpPr>
        <p:spPr>
          <a:xfrm>
            <a:off x="710079" y="2648052"/>
            <a:ext cx="3933601" cy="400110"/>
          </a:xfrm>
          <a:prstGeom prst="rect">
            <a:avLst/>
          </a:prstGeom>
          <a:noFill/>
        </p:spPr>
        <p:txBody>
          <a:bodyPr wrap="square">
            <a:spAutoFit/>
          </a:bodyPr>
          <a:lstStyle/>
          <a:p>
            <a:pPr>
              <a:lnSpc>
                <a:spcPct val="100000"/>
              </a:lnSpc>
              <a:spcBef>
                <a:spcPts val="600"/>
              </a:spcBef>
            </a:pPr>
            <a:r>
              <a:rPr lang="en-NZ" sz="1000">
                <a:solidFill>
                  <a:schemeClr val="accent1"/>
                </a:solidFill>
              </a:rPr>
              <a:t>“If you talked to our colleagues interstate, they would love a program like BFCHA!” - Sector stakeholder </a:t>
            </a:r>
          </a:p>
        </p:txBody>
      </p:sp>
    </p:spTree>
    <p:extLst>
      <p:ext uri="{BB962C8B-B14F-4D97-AF65-F5344CB8AC3E}">
        <p14:creationId xmlns:p14="http://schemas.microsoft.com/office/powerpoint/2010/main" val="82702169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B9E79C4C-8AA5-4321-AFEC-170EF7B9D0ED}"/>
              </a:ext>
            </a:extLst>
          </p:cNvPr>
          <p:cNvSpPr>
            <a:spLocks noGrp="1"/>
          </p:cNvSpPr>
          <p:nvPr>
            <p:ph type="ftr" sz="quarter" idx="10"/>
          </p:nvPr>
        </p:nvSpPr>
        <p:spPr/>
        <p:txBody>
          <a:bodyPr/>
          <a:lstStyle/>
          <a:p>
            <a:r>
              <a:rPr lang="en-NZ"/>
              <a:t>www.think</a:t>
            </a:r>
            <a:r>
              <a:rPr lang="en-NZ">
                <a:solidFill>
                  <a:schemeClr val="accent1"/>
                </a:solidFill>
              </a:rPr>
              <a:t>Sapere</a:t>
            </a:r>
            <a:r>
              <a:rPr lang="en-NZ"/>
              <a:t>.com</a:t>
            </a:r>
          </a:p>
        </p:txBody>
      </p:sp>
      <p:sp>
        <p:nvSpPr>
          <p:cNvPr id="5" name="Slide Number Placeholder 4">
            <a:extLst>
              <a:ext uri="{FF2B5EF4-FFF2-40B4-BE49-F238E27FC236}">
                <a16:creationId xmlns:a16="http://schemas.microsoft.com/office/drawing/2014/main" id="{241B7D97-9A84-AA1C-D2B6-B0C19A6789BB}"/>
              </a:ext>
            </a:extLst>
          </p:cNvPr>
          <p:cNvSpPr>
            <a:spLocks noGrp="1"/>
          </p:cNvSpPr>
          <p:nvPr>
            <p:ph type="sldNum" sz="quarter" idx="11"/>
          </p:nvPr>
        </p:nvSpPr>
        <p:spPr/>
        <p:txBody>
          <a:bodyPr/>
          <a:lstStyle/>
          <a:p>
            <a:fld id="{326829A1-67CC-4B5E-AF1E-9267DC8755FD}" type="slidenum">
              <a:rPr lang="en-NZ" smtClean="0"/>
              <a:pPr/>
              <a:t>55</a:t>
            </a:fld>
            <a:endParaRPr lang="en-NZ"/>
          </a:p>
        </p:txBody>
      </p:sp>
      <p:sp>
        <p:nvSpPr>
          <p:cNvPr id="3" name="Title 1">
            <a:extLst>
              <a:ext uri="{FF2B5EF4-FFF2-40B4-BE49-F238E27FC236}">
                <a16:creationId xmlns:a16="http://schemas.microsoft.com/office/drawing/2014/main" id="{0BE5DD81-A2C5-7C4F-5CEB-8566957DEA3C}"/>
              </a:ext>
            </a:extLst>
          </p:cNvPr>
          <p:cNvSpPr txBox="1">
            <a:spLocks/>
          </p:cNvSpPr>
          <p:nvPr/>
        </p:nvSpPr>
        <p:spPr>
          <a:xfrm>
            <a:off x="528883" y="365127"/>
            <a:ext cx="8915399" cy="567744"/>
          </a:xfrm>
          <a:prstGeom prst="rect">
            <a:avLst/>
          </a:prstGeom>
        </p:spPr>
        <p:txBody>
          <a:bodyPr anchor="t">
            <a:noAutofit/>
          </a:bodyPr>
          <a:lstStyle>
            <a:lvl1pPr algn="l" defTabSz="914423" rtl="0" eaLnBrk="1" latinLnBrk="0" hangingPunct="1">
              <a:lnSpc>
                <a:spcPct val="90000"/>
              </a:lnSpc>
              <a:spcBef>
                <a:spcPct val="0"/>
              </a:spcBef>
              <a:buNone/>
              <a:defRPr sz="4000" b="1" kern="1200">
                <a:solidFill>
                  <a:schemeClr val="accent1"/>
                </a:solidFill>
                <a:latin typeface="+mj-lt"/>
                <a:ea typeface="+mj-ea"/>
                <a:cs typeface="+mj-cs"/>
              </a:defRPr>
            </a:lvl1pPr>
          </a:lstStyle>
          <a:p>
            <a:r>
              <a:rPr lang="en-US" sz="2000">
                <a:solidFill>
                  <a:schemeClr val="accent1"/>
                </a:solidFill>
              </a:rPr>
              <a:t>6.1 Evaluation of BFCHA initiative (cont.)</a:t>
            </a:r>
          </a:p>
        </p:txBody>
      </p:sp>
      <p:sp>
        <p:nvSpPr>
          <p:cNvPr id="11" name="Text Placeholder 3">
            <a:extLst>
              <a:ext uri="{FF2B5EF4-FFF2-40B4-BE49-F238E27FC236}">
                <a16:creationId xmlns:a16="http://schemas.microsoft.com/office/drawing/2014/main" id="{00010491-96DD-6F1A-827F-48CC9FA87BAC}"/>
              </a:ext>
            </a:extLst>
          </p:cNvPr>
          <p:cNvSpPr txBox="1">
            <a:spLocks/>
          </p:cNvSpPr>
          <p:nvPr/>
        </p:nvSpPr>
        <p:spPr>
          <a:xfrm>
            <a:off x="529696" y="932871"/>
            <a:ext cx="4247011" cy="5423485"/>
          </a:xfrm>
          <a:prstGeom prst="rect">
            <a:avLst/>
          </a:prstGeom>
        </p:spPr>
        <p:txBody>
          <a:bodyPr>
            <a:noAutofit/>
          </a:bodyPr>
          <a:lstStyle>
            <a:lvl1pPr marL="0" indent="0" algn="l" defTabSz="914423" rtl="0" eaLnBrk="1" latinLnBrk="0" hangingPunct="1">
              <a:lnSpc>
                <a:spcPct val="90000"/>
              </a:lnSpc>
              <a:spcBef>
                <a:spcPts val="1000"/>
              </a:spcBef>
              <a:buFont typeface="Arial" panose="020B0604020202020204" pitchFamily="34" charset="0"/>
              <a:buNone/>
              <a:tabLst/>
              <a:defRPr sz="2400" kern="1200">
                <a:solidFill>
                  <a:schemeClr val="tx1"/>
                </a:solidFill>
                <a:latin typeface="+mn-lt"/>
                <a:ea typeface="+mn-ea"/>
                <a:cs typeface="+mn-cs"/>
              </a:defRPr>
            </a:lvl1pPr>
            <a:lvl2pPr marL="342908" indent="-342908" algn="l" defTabSz="914423" rtl="0" eaLnBrk="1" latinLnBrk="0" hangingPunct="1">
              <a:lnSpc>
                <a:spcPct val="90000"/>
              </a:lnSpc>
              <a:spcBef>
                <a:spcPts val="500"/>
              </a:spcBef>
              <a:buClr>
                <a:schemeClr val="accent1"/>
              </a:buClr>
              <a:buFont typeface="Arial" panose="020B0604020202020204" pitchFamily="34" charset="0"/>
              <a:buChar char="•"/>
              <a:tabLst/>
              <a:defRPr sz="2400" kern="1200">
                <a:solidFill>
                  <a:schemeClr val="tx1"/>
                </a:solidFill>
                <a:latin typeface="+mn-lt"/>
                <a:ea typeface="+mn-ea"/>
                <a:cs typeface="+mn-cs"/>
              </a:defRPr>
            </a:lvl2pPr>
            <a:lvl3pPr marL="0" indent="0" algn="l" defTabSz="914423" rtl="0" eaLnBrk="1" latinLnBrk="0" hangingPunct="1">
              <a:lnSpc>
                <a:spcPct val="90000"/>
              </a:lnSpc>
              <a:spcBef>
                <a:spcPts val="500"/>
              </a:spcBef>
              <a:buFont typeface="Arial" panose="020B0604020202020204" pitchFamily="34" charset="0"/>
              <a:buNone/>
              <a:tabLst/>
              <a:defRPr sz="2800" b="1" kern="1200">
                <a:solidFill>
                  <a:schemeClr val="accent1"/>
                </a:solidFill>
                <a:latin typeface="+mn-lt"/>
                <a:ea typeface="+mn-ea"/>
                <a:cs typeface="+mn-cs"/>
              </a:defRPr>
            </a:lvl3pPr>
            <a:lvl4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solidFill>
                <a:latin typeface="+mn-lt"/>
                <a:ea typeface="+mn-ea"/>
                <a:cs typeface="+mn-cs"/>
              </a:defRPr>
            </a:lvl4pPr>
            <a:lvl5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lumMod val="50000"/>
                    <a:lumOff val="50000"/>
                  </a:schemeClr>
                </a:solidFill>
                <a:latin typeface="+mn-lt"/>
                <a:ea typeface="+mn-ea"/>
                <a:cs typeface="+mn-cs"/>
              </a:defRPr>
            </a:lvl5pPr>
            <a:lvl6pPr marL="2514663"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74"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86"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97"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defTabSz="914423">
              <a:spcBef>
                <a:spcPts val="400"/>
              </a:spcBef>
            </a:pPr>
            <a:r>
              <a:rPr lang="en-AU" sz="1000"/>
              <a:t>The over-riding characteristic of DTF/TCV’s management of this program has been responsiveness to the sector: in personal interactions, in design to align with the dominant funding program, and in administration changes to improve understanding of the offer and make access easier.</a:t>
            </a:r>
          </a:p>
          <a:p>
            <a:pPr defTabSz="914423">
              <a:spcBef>
                <a:spcPts val="400"/>
              </a:spcBef>
            </a:pPr>
            <a:r>
              <a:rPr lang="en-AU" sz="1000"/>
              <a:t>The value of continued responsiveness is the key learning as the BFCHA program moves into new phases.</a:t>
            </a:r>
          </a:p>
          <a:p>
            <a:pPr defTabSz="914423">
              <a:spcBef>
                <a:spcPts val="400"/>
              </a:spcBef>
            </a:pPr>
            <a:endParaRPr lang="en-AU" sz="1000"/>
          </a:p>
          <a:p>
            <a:pPr defTabSz="914423">
              <a:spcBef>
                <a:spcPts val="400"/>
              </a:spcBef>
            </a:pPr>
            <a:endParaRPr lang="en-AU" sz="1000"/>
          </a:p>
          <a:p>
            <a:pPr defTabSz="914423">
              <a:spcBef>
                <a:spcPts val="400"/>
              </a:spcBef>
            </a:pPr>
            <a:endParaRPr lang="en-AU" sz="1000"/>
          </a:p>
          <a:p>
            <a:pPr defTabSz="914423">
              <a:spcBef>
                <a:spcPts val="400"/>
              </a:spcBef>
            </a:pPr>
            <a:endParaRPr lang="en-AU" sz="1000"/>
          </a:p>
          <a:p>
            <a:pPr defTabSz="914423">
              <a:spcBef>
                <a:spcPts val="400"/>
              </a:spcBef>
            </a:pPr>
            <a:endParaRPr lang="en-AU" sz="1000"/>
          </a:p>
          <a:p>
            <a:pPr defTabSz="914423">
              <a:spcBef>
                <a:spcPts val="400"/>
              </a:spcBef>
            </a:pPr>
            <a:endParaRPr lang="en-AU" sz="1000"/>
          </a:p>
          <a:p>
            <a:pPr defTabSz="914423">
              <a:spcBef>
                <a:spcPts val="400"/>
              </a:spcBef>
            </a:pPr>
            <a:endParaRPr lang="en-AU" sz="1000"/>
          </a:p>
          <a:p>
            <a:pPr defTabSz="914423">
              <a:spcBef>
                <a:spcPts val="400"/>
              </a:spcBef>
            </a:pPr>
            <a:endParaRPr lang="en-AU" sz="1000"/>
          </a:p>
          <a:p>
            <a:pPr defTabSz="914423">
              <a:spcBef>
                <a:spcPts val="400"/>
              </a:spcBef>
            </a:pPr>
            <a:endParaRPr lang="en-AU" sz="1000"/>
          </a:p>
          <a:p>
            <a:pPr defTabSz="914423">
              <a:spcBef>
                <a:spcPts val="400"/>
              </a:spcBef>
            </a:pPr>
            <a:endParaRPr lang="en-AU" sz="1000"/>
          </a:p>
          <a:p>
            <a:pPr defTabSz="914423">
              <a:spcBef>
                <a:spcPts val="400"/>
              </a:spcBef>
            </a:pPr>
            <a:endParaRPr lang="en-AU" sz="1000"/>
          </a:p>
          <a:p>
            <a:pPr defTabSz="914423">
              <a:spcBef>
                <a:spcPts val="400"/>
              </a:spcBef>
            </a:pPr>
            <a:endParaRPr lang="en-AU" sz="1000"/>
          </a:p>
          <a:p>
            <a:pPr defTabSz="914423">
              <a:spcBef>
                <a:spcPts val="400"/>
              </a:spcBef>
            </a:pPr>
            <a:endParaRPr lang="en-AU" sz="1000"/>
          </a:p>
          <a:p>
            <a:pPr defTabSz="914423">
              <a:spcBef>
                <a:spcPts val="400"/>
              </a:spcBef>
            </a:pPr>
            <a:endParaRPr lang="en-AU" sz="1000"/>
          </a:p>
          <a:p>
            <a:pPr defTabSz="914423">
              <a:spcBef>
                <a:spcPts val="400"/>
              </a:spcBef>
            </a:pPr>
            <a:endParaRPr lang="en-AU" sz="1000"/>
          </a:p>
          <a:p>
            <a:pPr defTabSz="914423">
              <a:spcBef>
                <a:spcPts val="400"/>
              </a:spcBef>
            </a:pPr>
            <a:endParaRPr lang="en-AU" sz="1000"/>
          </a:p>
          <a:p>
            <a:pPr defTabSz="914423">
              <a:spcBef>
                <a:spcPts val="400"/>
              </a:spcBef>
            </a:pPr>
            <a:endParaRPr lang="en-AU" sz="1000"/>
          </a:p>
          <a:p>
            <a:pPr>
              <a:lnSpc>
                <a:spcPct val="100000"/>
              </a:lnSpc>
              <a:spcBef>
                <a:spcPts val="600"/>
              </a:spcBef>
            </a:pPr>
            <a:r>
              <a:rPr lang="en-AU" sz="1200" b="1">
                <a:solidFill>
                  <a:schemeClr val="accent2"/>
                </a:solidFill>
              </a:rPr>
              <a:t>What about State Guarantees?</a:t>
            </a:r>
          </a:p>
          <a:p>
            <a:pPr defTabSz="914423">
              <a:spcBef>
                <a:spcPts val="400"/>
              </a:spcBef>
            </a:pPr>
            <a:r>
              <a:rPr lang="en-AU" sz="1000"/>
              <a:t>The BFCHA design has always included State Guarantees but not one has yet been provided to a CHA under the program. As the sector quote above notes some recent interest in this finance product rests, at least in part, on the misapprehension that it would require a ‘low-doc’ reduced form of security, covenants and documentation. DTF offer documentation provides no basis for this expectation. </a:t>
            </a:r>
          </a:p>
          <a:p>
            <a:endParaRPr lang="en-AU" sz="1000"/>
          </a:p>
          <a:p>
            <a:pPr>
              <a:lnSpc>
                <a:spcPct val="100000"/>
              </a:lnSpc>
              <a:spcBef>
                <a:spcPts val="400"/>
              </a:spcBef>
            </a:pPr>
            <a:endParaRPr lang="en-US" sz="1000"/>
          </a:p>
          <a:p>
            <a:pPr>
              <a:lnSpc>
                <a:spcPct val="100000"/>
              </a:lnSpc>
              <a:spcBef>
                <a:spcPts val="400"/>
              </a:spcBef>
            </a:pPr>
            <a:endParaRPr lang="en-US" sz="1000"/>
          </a:p>
        </p:txBody>
      </p:sp>
      <p:sp>
        <p:nvSpPr>
          <p:cNvPr id="2" name="Rectangle 1">
            <a:extLst>
              <a:ext uri="{FF2B5EF4-FFF2-40B4-BE49-F238E27FC236}">
                <a16:creationId xmlns:a16="http://schemas.microsoft.com/office/drawing/2014/main" id="{37CDAA7E-F972-9387-6799-D883EB05A92E}"/>
              </a:ext>
            </a:extLst>
          </p:cNvPr>
          <p:cNvSpPr/>
          <p:nvPr/>
        </p:nvSpPr>
        <p:spPr>
          <a:xfrm>
            <a:off x="612009" y="2133036"/>
            <a:ext cx="4129742" cy="295850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TextBox 5">
            <a:extLst>
              <a:ext uri="{FF2B5EF4-FFF2-40B4-BE49-F238E27FC236}">
                <a16:creationId xmlns:a16="http://schemas.microsoft.com/office/drawing/2014/main" id="{B62A20CC-A4C7-3D25-46B2-EEB5A112941D}"/>
              </a:ext>
            </a:extLst>
          </p:cNvPr>
          <p:cNvSpPr txBox="1"/>
          <p:nvPr/>
        </p:nvSpPr>
        <p:spPr>
          <a:xfrm>
            <a:off x="710079" y="2211630"/>
            <a:ext cx="3933601" cy="2785378"/>
          </a:xfrm>
          <a:prstGeom prst="rect">
            <a:avLst/>
          </a:prstGeom>
          <a:noFill/>
        </p:spPr>
        <p:txBody>
          <a:bodyPr wrap="square">
            <a:spAutoFit/>
          </a:bodyPr>
          <a:lstStyle/>
          <a:p>
            <a:pPr>
              <a:lnSpc>
                <a:spcPct val="100000"/>
              </a:lnSpc>
              <a:spcBef>
                <a:spcPts val="600"/>
              </a:spcBef>
            </a:pPr>
            <a:r>
              <a:rPr lang="en-US" sz="1000" dirty="0">
                <a:solidFill>
                  <a:schemeClr val="accent1"/>
                </a:solidFill>
              </a:rPr>
              <a:t>“This program has been brilliant. We know </a:t>
            </a:r>
            <a:r>
              <a:rPr lang="en-US" sz="1000" dirty="0" err="1">
                <a:solidFill>
                  <a:schemeClr val="accent1"/>
                </a:solidFill>
              </a:rPr>
              <a:t>organisations</a:t>
            </a:r>
            <a:r>
              <a:rPr lang="en-US" sz="1000" dirty="0">
                <a:solidFill>
                  <a:schemeClr val="accent1"/>
                </a:solidFill>
              </a:rPr>
              <a:t> that have been, due to this program, able to deliver styles of housing options that were not available save for the interplay between the Big Housing Build and the BFCHA. It has been a product of geography—there have been some really good developments in the metropolitan </a:t>
            </a:r>
            <a:r>
              <a:rPr lang="en-US" sz="1000" dirty="0" err="1">
                <a:solidFill>
                  <a:schemeClr val="accent1"/>
                </a:solidFill>
              </a:rPr>
              <a:t>centres</a:t>
            </a:r>
            <a:r>
              <a:rPr lang="en-US" sz="1000" dirty="0">
                <a:solidFill>
                  <a:schemeClr val="accent1"/>
                </a:solidFill>
              </a:rPr>
              <a:t> but it hasn’t really worked for smaller providers in regional settings.</a:t>
            </a:r>
            <a:br>
              <a:rPr lang="en-US" sz="1000" dirty="0">
                <a:solidFill>
                  <a:schemeClr val="accent1"/>
                </a:solidFill>
              </a:rPr>
            </a:br>
            <a:r>
              <a:rPr lang="en-US" sz="1000" dirty="0">
                <a:solidFill>
                  <a:schemeClr val="accent1"/>
                </a:solidFill>
              </a:rPr>
              <a:t>For these providers, the State Guarantee product may be more suitable—a ‘low doc’ approach, providing less savings, but having lower requirements.” - Sector stakeholder</a:t>
            </a:r>
          </a:p>
          <a:p>
            <a:pPr>
              <a:lnSpc>
                <a:spcPct val="100000"/>
              </a:lnSpc>
              <a:spcBef>
                <a:spcPts val="600"/>
              </a:spcBef>
            </a:pPr>
            <a:r>
              <a:rPr lang="en-US" sz="1000" dirty="0">
                <a:solidFill>
                  <a:schemeClr val="accent1"/>
                </a:solidFill>
              </a:rPr>
              <a:t>“When the program started at Phase 1, interest rates were 2%. By phase 2, Deloitte was using a 6% rate to assess credit. CHAs didn’t have a sophisticated understanding of the actual interest rate risk, and the implementation period to final facility agreement was long. CHAs could end up being exposed to interest rate increases through delays. Modelling interest rates became a sticking point …” - Government financial adviser</a:t>
            </a:r>
          </a:p>
        </p:txBody>
      </p:sp>
      <p:sp>
        <p:nvSpPr>
          <p:cNvPr id="7" name="TextBox 6">
            <a:extLst>
              <a:ext uri="{FF2B5EF4-FFF2-40B4-BE49-F238E27FC236}">
                <a16:creationId xmlns:a16="http://schemas.microsoft.com/office/drawing/2014/main" id="{DE3454B6-02D5-8633-1132-EDC13AD3A738}"/>
              </a:ext>
            </a:extLst>
          </p:cNvPr>
          <p:cNvSpPr txBox="1"/>
          <p:nvPr/>
        </p:nvSpPr>
        <p:spPr>
          <a:xfrm>
            <a:off x="5088467" y="918630"/>
            <a:ext cx="3920066" cy="697627"/>
          </a:xfrm>
          <a:prstGeom prst="rect">
            <a:avLst/>
          </a:prstGeom>
          <a:noFill/>
        </p:spPr>
        <p:txBody>
          <a:bodyPr wrap="square" rtlCol="0">
            <a:spAutoFit/>
          </a:bodyPr>
          <a:lstStyle/>
          <a:p>
            <a:pPr defTabSz="914423">
              <a:lnSpc>
                <a:spcPct val="90000"/>
              </a:lnSpc>
              <a:spcBef>
                <a:spcPts val="400"/>
              </a:spcBef>
            </a:pPr>
            <a:r>
              <a:rPr lang="en-AU" sz="1000"/>
              <a:t>A focus on the future opportunities for State Guarantees to contribute to increased social housing dwellings is nevertheless sought after by </a:t>
            </a:r>
            <a:r>
              <a:rPr lang="en-AU" sz="1000" err="1"/>
              <a:t>CHAs.</a:t>
            </a:r>
            <a:r>
              <a:rPr lang="en-AU" sz="1000"/>
              <a:t>  </a:t>
            </a:r>
          </a:p>
          <a:p>
            <a:pPr defTabSz="914423">
              <a:lnSpc>
                <a:spcPct val="90000"/>
              </a:lnSpc>
              <a:spcBef>
                <a:spcPts val="400"/>
              </a:spcBef>
            </a:pPr>
            <a:endParaRPr lang="en-AU" sz="1000"/>
          </a:p>
        </p:txBody>
      </p:sp>
      <p:sp>
        <p:nvSpPr>
          <p:cNvPr id="9" name="Rectangle 8">
            <a:extLst>
              <a:ext uri="{FF2B5EF4-FFF2-40B4-BE49-F238E27FC236}">
                <a16:creationId xmlns:a16="http://schemas.microsoft.com/office/drawing/2014/main" id="{9434FD07-2140-DD81-3F52-89E0832C930E}"/>
              </a:ext>
            </a:extLst>
          </p:cNvPr>
          <p:cNvSpPr/>
          <p:nvPr/>
        </p:nvSpPr>
        <p:spPr>
          <a:xfrm>
            <a:off x="5206549" y="1486374"/>
            <a:ext cx="4129742" cy="185715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0" name="TextBox 9">
            <a:extLst>
              <a:ext uri="{FF2B5EF4-FFF2-40B4-BE49-F238E27FC236}">
                <a16:creationId xmlns:a16="http://schemas.microsoft.com/office/drawing/2014/main" id="{F5A53B28-F37E-3E4B-B6B9-8198FD78DF1E}"/>
              </a:ext>
            </a:extLst>
          </p:cNvPr>
          <p:cNvSpPr txBox="1"/>
          <p:nvPr/>
        </p:nvSpPr>
        <p:spPr>
          <a:xfrm>
            <a:off x="5286281" y="1563928"/>
            <a:ext cx="3933601" cy="1708160"/>
          </a:xfrm>
          <a:prstGeom prst="rect">
            <a:avLst/>
          </a:prstGeom>
          <a:noFill/>
        </p:spPr>
        <p:txBody>
          <a:bodyPr wrap="square">
            <a:spAutoFit/>
          </a:bodyPr>
          <a:lstStyle/>
          <a:p>
            <a:pPr>
              <a:spcBef>
                <a:spcPts val="600"/>
              </a:spcBef>
            </a:pPr>
            <a:r>
              <a:rPr lang="en-US" sz="1000">
                <a:solidFill>
                  <a:schemeClr val="accent1"/>
                </a:solidFill>
              </a:rPr>
              <a:t>“The scale of borrowing now justifies a look at BFCHA again. We’re interested in State guarantees. But the issue is you get good bank rates, but you get better rate for LIL, so why do all the complication and compliance to ask for a lower price? Would be open to maintain commercial bank relationships if the State Guarantee was less complex.” - Sector stakeholder</a:t>
            </a:r>
          </a:p>
          <a:p>
            <a:pPr>
              <a:spcBef>
                <a:spcPts val="600"/>
              </a:spcBef>
            </a:pPr>
            <a:r>
              <a:rPr lang="en-US" sz="1000">
                <a:solidFill>
                  <a:schemeClr val="accent1"/>
                </a:solidFill>
              </a:rPr>
              <a:t>“We would like to see a guarantee program with banks to provide lower cost products to the smaller CHAs, including those serving very vulnerable people. Use the banking system that already exists: partner!” – Finance stakeholder</a:t>
            </a:r>
          </a:p>
        </p:txBody>
      </p:sp>
    </p:spTree>
    <p:extLst>
      <p:ext uri="{BB962C8B-B14F-4D97-AF65-F5344CB8AC3E}">
        <p14:creationId xmlns:p14="http://schemas.microsoft.com/office/powerpoint/2010/main" val="315682282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B9E79C4C-8AA5-4321-AFEC-170EF7B9D0ED}"/>
              </a:ext>
            </a:extLst>
          </p:cNvPr>
          <p:cNvSpPr>
            <a:spLocks noGrp="1"/>
          </p:cNvSpPr>
          <p:nvPr>
            <p:ph type="ftr" sz="quarter" idx="10"/>
          </p:nvPr>
        </p:nvSpPr>
        <p:spPr/>
        <p:txBody>
          <a:bodyPr/>
          <a:lstStyle/>
          <a:p>
            <a:r>
              <a:rPr lang="en-NZ"/>
              <a:t>www.think</a:t>
            </a:r>
            <a:r>
              <a:rPr lang="en-NZ">
                <a:solidFill>
                  <a:schemeClr val="accent1"/>
                </a:solidFill>
              </a:rPr>
              <a:t>Sapere</a:t>
            </a:r>
            <a:r>
              <a:rPr lang="en-NZ"/>
              <a:t>.com</a:t>
            </a:r>
          </a:p>
        </p:txBody>
      </p:sp>
      <p:sp>
        <p:nvSpPr>
          <p:cNvPr id="5" name="Slide Number Placeholder 4">
            <a:extLst>
              <a:ext uri="{FF2B5EF4-FFF2-40B4-BE49-F238E27FC236}">
                <a16:creationId xmlns:a16="http://schemas.microsoft.com/office/drawing/2014/main" id="{241B7D97-9A84-AA1C-D2B6-B0C19A6789BB}"/>
              </a:ext>
            </a:extLst>
          </p:cNvPr>
          <p:cNvSpPr>
            <a:spLocks noGrp="1"/>
          </p:cNvSpPr>
          <p:nvPr>
            <p:ph type="sldNum" sz="quarter" idx="11"/>
          </p:nvPr>
        </p:nvSpPr>
        <p:spPr/>
        <p:txBody>
          <a:bodyPr/>
          <a:lstStyle/>
          <a:p>
            <a:fld id="{326829A1-67CC-4B5E-AF1E-9267DC8755FD}" type="slidenum">
              <a:rPr lang="en-NZ" smtClean="0"/>
              <a:pPr/>
              <a:t>56</a:t>
            </a:fld>
            <a:endParaRPr lang="en-NZ"/>
          </a:p>
        </p:txBody>
      </p:sp>
      <p:sp>
        <p:nvSpPr>
          <p:cNvPr id="3" name="Title 1">
            <a:extLst>
              <a:ext uri="{FF2B5EF4-FFF2-40B4-BE49-F238E27FC236}">
                <a16:creationId xmlns:a16="http://schemas.microsoft.com/office/drawing/2014/main" id="{0BE5DD81-A2C5-7C4F-5CEB-8566957DEA3C}"/>
              </a:ext>
            </a:extLst>
          </p:cNvPr>
          <p:cNvSpPr txBox="1">
            <a:spLocks/>
          </p:cNvSpPr>
          <p:nvPr/>
        </p:nvSpPr>
        <p:spPr>
          <a:xfrm>
            <a:off x="528883" y="365127"/>
            <a:ext cx="8915399" cy="567744"/>
          </a:xfrm>
          <a:prstGeom prst="rect">
            <a:avLst/>
          </a:prstGeom>
        </p:spPr>
        <p:txBody>
          <a:bodyPr anchor="t">
            <a:noAutofit/>
          </a:bodyPr>
          <a:lstStyle>
            <a:lvl1pPr algn="l" defTabSz="914423" rtl="0" eaLnBrk="1" latinLnBrk="0" hangingPunct="1">
              <a:lnSpc>
                <a:spcPct val="90000"/>
              </a:lnSpc>
              <a:spcBef>
                <a:spcPct val="0"/>
              </a:spcBef>
              <a:buNone/>
              <a:defRPr sz="4000" b="1" kern="1200">
                <a:solidFill>
                  <a:schemeClr val="accent1"/>
                </a:solidFill>
                <a:latin typeface="+mj-lt"/>
                <a:ea typeface="+mj-ea"/>
                <a:cs typeface="+mj-cs"/>
              </a:defRPr>
            </a:lvl1pPr>
          </a:lstStyle>
          <a:p>
            <a:r>
              <a:rPr lang="en-US" sz="2000">
                <a:solidFill>
                  <a:schemeClr val="accent1"/>
                </a:solidFill>
              </a:rPr>
              <a:t>6.2 Learnings for future BFCHA initiative</a:t>
            </a:r>
          </a:p>
        </p:txBody>
      </p:sp>
      <p:sp>
        <p:nvSpPr>
          <p:cNvPr id="11" name="Text Placeholder 3">
            <a:extLst>
              <a:ext uri="{FF2B5EF4-FFF2-40B4-BE49-F238E27FC236}">
                <a16:creationId xmlns:a16="http://schemas.microsoft.com/office/drawing/2014/main" id="{00010491-96DD-6F1A-827F-48CC9FA87BAC}"/>
              </a:ext>
            </a:extLst>
          </p:cNvPr>
          <p:cNvSpPr txBox="1">
            <a:spLocks/>
          </p:cNvSpPr>
          <p:nvPr/>
        </p:nvSpPr>
        <p:spPr>
          <a:xfrm>
            <a:off x="529696" y="932871"/>
            <a:ext cx="4247011" cy="5423485"/>
          </a:xfrm>
          <a:prstGeom prst="rect">
            <a:avLst/>
          </a:prstGeom>
        </p:spPr>
        <p:txBody>
          <a:bodyPr>
            <a:noAutofit/>
          </a:bodyPr>
          <a:lstStyle>
            <a:lvl1pPr marL="0" indent="0" algn="l" defTabSz="914423" rtl="0" eaLnBrk="1" latinLnBrk="0" hangingPunct="1">
              <a:lnSpc>
                <a:spcPct val="90000"/>
              </a:lnSpc>
              <a:spcBef>
                <a:spcPts val="1000"/>
              </a:spcBef>
              <a:buFont typeface="Arial" panose="020B0604020202020204" pitchFamily="34" charset="0"/>
              <a:buNone/>
              <a:tabLst/>
              <a:defRPr sz="2400" kern="1200">
                <a:solidFill>
                  <a:schemeClr val="tx1"/>
                </a:solidFill>
                <a:latin typeface="+mn-lt"/>
                <a:ea typeface="+mn-ea"/>
                <a:cs typeface="+mn-cs"/>
              </a:defRPr>
            </a:lvl1pPr>
            <a:lvl2pPr marL="342908" indent="-342908" algn="l" defTabSz="914423" rtl="0" eaLnBrk="1" latinLnBrk="0" hangingPunct="1">
              <a:lnSpc>
                <a:spcPct val="90000"/>
              </a:lnSpc>
              <a:spcBef>
                <a:spcPts val="500"/>
              </a:spcBef>
              <a:buClr>
                <a:schemeClr val="accent1"/>
              </a:buClr>
              <a:buFont typeface="Arial" panose="020B0604020202020204" pitchFamily="34" charset="0"/>
              <a:buChar char="•"/>
              <a:tabLst/>
              <a:defRPr sz="2400" kern="1200">
                <a:solidFill>
                  <a:schemeClr val="tx1"/>
                </a:solidFill>
                <a:latin typeface="+mn-lt"/>
                <a:ea typeface="+mn-ea"/>
                <a:cs typeface="+mn-cs"/>
              </a:defRPr>
            </a:lvl2pPr>
            <a:lvl3pPr marL="0" indent="0" algn="l" defTabSz="914423" rtl="0" eaLnBrk="1" latinLnBrk="0" hangingPunct="1">
              <a:lnSpc>
                <a:spcPct val="90000"/>
              </a:lnSpc>
              <a:spcBef>
                <a:spcPts val="500"/>
              </a:spcBef>
              <a:buFont typeface="Arial" panose="020B0604020202020204" pitchFamily="34" charset="0"/>
              <a:buNone/>
              <a:tabLst/>
              <a:defRPr sz="2800" b="1" kern="1200">
                <a:solidFill>
                  <a:schemeClr val="accent1"/>
                </a:solidFill>
                <a:latin typeface="+mn-lt"/>
                <a:ea typeface="+mn-ea"/>
                <a:cs typeface="+mn-cs"/>
              </a:defRPr>
            </a:lvl3pPr>
            <a:lvl4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solidFill>
                <a:latin typeface="+mn-lt"/>
                <a:ea typeface="+mn-ea"/>
                <a:cs typeface="+mn-cs"/>
              </a:defRPr>
            </a:lvl4pPr>
            <a:lvl5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lumMod val="50000"/>
                    <a:lumOff val="50000"/>
                  </a:schemeClr>
                </a:solidFill>
                <a:latin typeface="+mn-lt"/>
                <a:ea typeface="+mn-ea"/>
                <a:cs typeface="+mn-cs"/>
              </a:defRPr>
            </a:lvl5pPr>
            <a:lvl6pPr marL="2514663"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74"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86"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97"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600"/>
              </a:spcBef>
            </a:pPr>
            <a:r>
              <a:rPr lang="en-AU" sz="1200" b="1">
                <a:solidFill>
                  <a:schemeClr val="accent2"/>
                </a:solidFill>
              </a:rPr>
              <a:t>The greater financial maturity of the sector requires continued responsiveness of the BFCHA initiative</a:t>
            </a:r>
            <a:endParaRPr lang="en-AU" sz="1200">
              <a:solidFill>
                <a:schemeClr val="accent2"/>
              </a:solidFill>
            </a:endParaRPr>
          </a:p>
          <a:p>
            <a:pPr>
              <a:lnSpc>
                <a:spcPct val="100000"/>
              </a:lnSpc>
              <a:spcBef>
                <a:spcPts val="600"/>
              </a:spcBef>
            </a:pPr>
            <a:r>
              <a:rPr lang="en-AU" sz="1000"/>
              <a:t>This evaluation occurs in a period of substantial volatility in costs of social housing construction and operation for CHAs, in interest rates they face from all finance sources, and a sector adjusting to a greater amount of debt and its ongoing management. It is a very different environment from the one in which BFCHA was introduced. The scale of funding and finance being offered in Victoria over this period would always have compelled the social housing sector to mature in its view and management of debt for growth. But the recent volatility has required greater sophistication from them in discerning their finance options and has highlighted that long-term debt is not suitable for some parts of the sector (as observed earlier). </a:t>
            </a:r>
          </a:p>
          <a:p>
            <a:pPr>
              <a:lnSpc>
                <a:spcPct val="100000"/>
              </a:lnSpc>
              <a:spcBef>
                <a:spcPts val="600"/>
              </a:spcBef>
            </a:pPr>
            <a:r>
              <a:rPr lang="en-AU" sz="1000"/>
              <a:t>The different experiences across the past three phases of BFCHA assist to identify learnings for its next phases.</a:t>
            </a:r>
          </a:p>
          <a:p>
            <a:pPr marL="228600" indent="-228600">
              <a:lnSpc>
                <a:spcPct val="100000"/>
              </a:lnSpc>
              <a:spcBef>
                <a:spcPts val="600"/>
              </a:spcBef>
              <a:buFont typeface="+mj-lt"/>
              <a:buAutoNum type="arabicPeriod"/>
            </a:pPr>
            <a:r>
              <a:rPr lang="en-AU" sz="1000" b="1"/>
              <a:t>The design of BFCHA is robust. </a:t>
            </a:r>
            <a:r>
              <a:rPr lang="en-AU" sz="1000"/>
              <a:t>The current offer of a State Guarantee for commercial borrowings has not yet been taken up, but now warrants further scoping in response to interest (and hopes) within the sector. In particular, scoping a possible structure of a guarantee that would support a lower interest rate offering by commercial banks for a simpler, lower transaction cost, product for those CHAs needing co-contributions to future grant funding but do not find long-term government provided loans suitable. </a:t>
            </a:r>
            <a:r>
              <a:rPr lang="en-US" sz="1000"/>
              <a:t>More speculatively, options such as a State Guarantee may help facilitate greater institutional funding and financing into social housing by reducing the risk of investing into CHAs for these institutions.</a:t>
            </a:r>
            <a:endParaRPr lang="en-AU" sz="1000"/>
          </a:p>
          <a:p>
            <a:pPr marL="228600" indent="-228600">
              <a:lnSpc>
                <a:spcPct val="100000"/>
              </a:lnSpc>
              <a:spcBef>
                <a:spcPts val="600"/>
              </a:spcBef>
              <a:buFont typeface="+mj-lt"/>
              <a:buAutoNum type="arabicPeriod" startAt="2"/>
            </a:pPr>
            <a:r>
              <a:rPr lang="en-AU" sz="1000" b="1"/>
              <a:t>Responsive administration should continue. </a:t>
            </a:r>
            <a:r>
              <a:rPr lang="en-AU" sz="1000"/>
              <a:t>Investigation and trialling of the actions suggested to improve administration is worthwhile given the materiality of transaction costs to CHAs—such as:</a:t>
            </a:r>
          </a:p>
          <a:p>
            <a:pPr marL="571508" lvl="1" indent="-228600">
              <a:lnSpc>
                <a:spcPct val="100000"/>
              </a:lnSpc>
              <a:spcBef>
                <a:spcPts val="300"/>
              </a:spcBef>
            </a:pPr>
            <a:r>
              <a:rPr lang="en-AU" sz="1000"/>
              <a:t>continuing to pursue alignment of information requirements and data monitoring with Homes Victoria and the Registrar</a:t>
            </a:r>
          </a:p>
        </p:txBody>
      </p:sp>
      <p:sp>
        <p:nvSpPr>
          <p:cNvPr id="12" name="Text Placeholder 4">
            <a:extLst>
              <a:ext uri="{FF2B5EF4-FFF2-40B4-BE49-F238E27FC236}">
                <a16:creationId xmlns:a16="http://schemas.microsoft.com/office/drawing/2014/main" id="{C346EC70-3298-7655-C803-5F5F6A2F918A}"/>
              </a:ext>
            </a:extLst>
          </p:cNvPr>
          <p:cNvSpPr txBox="1">
            <a:spLocks/>
          </p:cNvSpPr>
          <p:nvPr/>
        </p:nvSpPr>
        <p:spPr>
          <a:xfrm>
            <a:off x="5197268" y="932873"/>
            <a:ext cx="4247011" cy="1479614"/>
          </a:xfrm>
          <a:prstGeom prst="rect">
            <a:avLst/>
          </a:prstGeom>
        </p:spPr>
        <p:txBody>
          <a:bodyPr vert="horz" lIns="91440" tIns="45720" rIns="91440" bIns="45720" rtlCol="0">
            <a:noAutofit/>
          </a:bodyPr>
          <a:lstStyle>
            <a:lvl1pPr marL="0" indent="0" algn="l" defTabSz="914423" rtl="0" eaLnBrk="1" latinLnBrk="0" hangingPunct="1">
              <a:lnSpc>
                <a:spcPct val="90000"/>
              </a:lnSpc>
              <a:spcBef>
                <a:spcPts val="1000"/>
              </a:spcBef>
              <a:buFont typeface="Arial" panose="020B0604020202020204" pitchFamily="34" charset="0"/>
              <a:buNone/>
              <a:tabLst/>
              <a:defRPr sz="2400" kern="1200">
                <a:solidFill>
                  <a:schemeClr val="tx1"/>
                </a:solidFill>
                <a:latin typeface="+mn-lt"/>
                <a:ea typeface="+mn-ea"/>
                <a:cs typeface="+mn-cs"/>
              </a:defRPr>
            </a:lvl1pPr>
            <a:lvl2pPr marL="342908" indent="-342908" algn="l" defTabSz="914423" rtl="0" eaLnBrk="1" latinLnBrk="0" hangingPunct="1">
              <a:lnSpc>
                <a:spcPct val="90000"/>
              </a:lnSpc>
              <a:spcBef>
                <a:spcPts val="500"/>
              </a:spcBef>
              <a:buClr>
                <a:schemeClr val="accent1"/>
              </a:buClr>
              <a:buFont typeface="Arial" panose="020B0604020202020204" pitchFamily="34" charset="0"/>
              <a:buChar char="•"/>
              <a:tabLst/>
              <a:defRPr sz="2400" kern="1200">
                <a:solidFill>
                  <a:schemeClr val="tx1"/>
                </a:solidFill>
                <a:latin typeface="+mn-lt"/>
                <a:ea typeface="+mn-ea"/>
                <a:cs typeface="+mn-cs"/>
              </a:defRPr>
            </a:lvl2pPr>
            <a:lvl3pPr marL="0" indent="0" algn="l" defTabSz="914423" rtl="0" eaLnBrk="1" latinLnBrk="0" hangingPunct="1">
              <a:lnSpc>
                <a:spcPct val="90000"/>
              </a:lnSpc>
              <a:spcBef>
                <a:spcPts val="500"/>
              </a:spcBef>
              <a:buFont typeface="Arial" panose="020B0604020202020204" pitchFamily="34" charset="0"/>
              <a:buNone/>
              <a:tabLst/>
              <a:defRPr sz="2800" b="1" kern="1200">
                <a:solidFill>
                  <a:schemeClr val="accent1"/>
                </a:solidFill>
                <a:latin typeface="+mn-lt"/>
                <a:ea typeface="+mn-ea"/>
                <a:cs typeface="+mn-cs"/>
              </a:defRPr>
            </a:lvl3pPr>
            <a:lvl4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solidFill>
                <a:latin typeface="+mn-lt"/>
                <a:ea typeface="+mn-ea"/>
                <a:cs typeface="+mn-cs"/>
              </a:defRPr>
            </a:lvl4pPr>
            <a:lvl5pPr marL="0" indent="0" algn="l" defTabSz="914423" rtl="0" eaLnBrk="1" latinLnBrk="0" hangingPunct="1">
              <a:lnSpc>
                <a:spcPct val="90000"/>
              </a:lnSpc>
              <a:spcBef>
                <a:spcPts val="500"/>
              </a:spcBef>
              <a:buFont typeface="Arial" panose="020B0604020202020204" pitchFamily="34" charset="0"/>
              <a:buNone/>
              <a:tabLst/>
              <a:defRPr sz="2400" b="1" kern="1200">
                <a:solidFill>
                  <a:schemeClr val="tx1">
                    <a:lumMod val="50000"/>
                    <a:lumOff val="50000"/>
                  </a:schemeClr>
                </a:solidFill>
                <a:latin typeface="+mn-lt"/>
                <a:ea typeface="+mn-ea"/>
                <a:cs typeface="+mn-cs"/>
              </a:defRPr>
            </a:lvl5pPr>
            <a:lvl6pPr marL="2514663"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74"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86"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97" indent="-228606"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71508" lvl="1" indent="-228600">
              <a:lnSpc>
                <a:spcPct val="100000"/>
              </a:lnSpc>
              <a:spcBef>
                <a:spcPts val="300"/>
              </a:spcBef>
            </a:pPr>
            <a:r>
              <a:rPr lang="en-AU" sz="1000"/>
              <a:t>the development of a head agreement with project-specific deeds</a:t>
            </a:r>
          </a:p>
          <a:p>
            <a:pPr marL="571508" lvl="1" indent="-228600">
              <a:lnSpc>
                <a:spcPct val="100000"/>
              </a:lnSpc>
              <a:spcBef>
                <a:spcPts val="300"/>
              </a:spcBef>
            </a:pPr>
            <a:r>
              <a:rPr lang="en-AU" sz="1000"/>
              <a:t>provision of an existing or development of a new financial model providing more sensitivity analysis of costs and interest rates and consistent outputs for credit assessment</a:t>
            </a:r>
          </a:p>
          <a:p>
            <a:pPr marL="571508" lvl="1" indent="-228600">
              <a:lnSpc>
                <a:spcPct val="100000"/>
              </a:lnSpc>
              <a:spcBef>
                <a:spcPts val="300"/>
              </a:spcBef>
            </a:pPr>
            <a:r>
              <a:rPr lang="en-AU" sz="1000"/>
              <a:t>Further consideration of ways to streamline the current structure of security across funding and finance programs, and </a:t>
            </a:r>
          </a:p>
          <a:p>
            <a:pPr marL="571508" lvl="1" indent="-228600">
              <a:lnSpc>
                <a:spcPct val="100000"/>
              </a:lnSpc>
              <a:spcBef>
                <a:spcPts val="300"/>
              </a:spcBef>
            </a:pPr>
            <a:r>
              <a:rPr lang="en-AU" sz="1000"/>
              <a:t>more explicit communication about the range of TCV financial products available and the scope to reduce security burden following proven performance maintaining appropriate risk management.</a:t>
            </a:r>
          </a:p>
          <a:p>
            <a:pPr marL="228600" indent="-228600">
              <a:lnSpc>
                <a:spcPct val="100000"/>
              </a:lnSpc>
              <a:spcBef>
                <a:spcPts val="600"/>
              </a:spcBef>
              <a:buFont typeface="+mj-lt"/>
              <a:buAutoNum type="arabicPeriod" startAt="2"/>
            </a:pPr>
            <a:r>
              <a:rPr lang="en-AU" sz="1000"/>
              <a:t>The</a:t>
            </a:r>
            <a:r>
              <a:rPr lang="en-AU" sz="1000" b="1"/>
              <a:t> key to significant contribution to growth in social housing dwellings at a reduced cost is a consistent offering of both funding and financing </a:t>
            </a:r>
            <a:r>
              <a:rPr lang="en-AU" sz="1000"/>
              <a:t>to this now-more-sophisticated sector in Victoria. This is not within the sole control of the BFCHA initiative but pursuing the learnings suggested should maximise its contribution to this long-term outcome.</a:t>
            </a:r>
          </a:p>
        </p:txBody>
      </p:sp>
    </p:spTree>
    <p:extLst>
      <p:ext uri="{BB962C8B-B14F-4D97-AF65-F5344CB8AC3E}">
        <p14:creationId xmlns:p14="http://schemas.microsoft.com/office/powerpoint/2010/main" val="133996726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5A90F7-F75E-4C53-A38B-4294BFAE3D5E}"/>
              </a:ext>
            </a:extLst>
          </p:cNvPr>
          <p:cNvSpPr>
            <a:spLocks noGrp="1"/>
          </p:cNvSpPr>
          <p:nvPr>
            <p:ph type="ctrTitle"/>
          </p:nvPr>
        </p:nvSpPr>
        <p:spPr>
          <a:xfrm>
            <a:off x="575251" y="2419598"/>
            <a:ext cx="9168825" cy="1548000"/>
          </a:xfrm>
        </p:spPr>
        <p:txBody>
          <a:bodyPr/>
          <a:lstStyle/>
          <a:p>
            <a:r>
              <a:rPr lang="en-AU" sz="4800" dirty="0"/>
              <a:t>Appendix: Full implied OLM</a:t>
            </a:r>
          </a:p>
        </p:txBody>
      </p:sp>
    </p:spTree>
    <p:extLst>
      <p:ext uri="{BB962C8B-B14F-4D97-AF65-F5344CB8AC3E}">
        <p14:creationId xmlns:p14="http://schemas.microsoft.com/office/powerpoint/2010/main" val="198447776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D5387928-1D38-4F5C-96E4-1971892DDE94}"/>
              </a:ext>
            </a:extLst>
          </p:cNvPr>
          <p:cNvSpPr>
            <a:spLocks noGrp="1"/>
          </p:cNvSpPr>
          <p:nvPr>
            <p:ph type="sldNum" sz="quarter" idx="11"/>
          </p:nvPr>
        </p:nvSpPr>
        <p:spPr/>
        <p:txBody>
          <a:bodyPr/>
          <a:lstStyle/>
          <a:p>
            <a:pPr defTabSz="914423">
              <a:defRPr/>
            </a:pPr>
            <a:fld id="{326829A1-67CC-4B5E-AF1E-9267DC8755FD}" type="slidenum">
              <a:rPr lang="en-NZ">
                <a:solidFill>
                  <a:prstClr val="black"/>
                </a:solidFill>
                <a:latin typeface="Segoe UI"/>
              </a:rPr>
              <a:pPr defTabSz="914423">
                <a:defRPr/>
              </a:pPr>
              <a:t>58</a:t>
            </a:fld>
            <a:endParaRPr lang="en-NZ">
              <a:solidFill>
                <a:prstClr val="black"/>
              </a:solidFill>
              <a:latin typeface="Segoe UI"/>
            </a:endParaRPr>
          </a:p>
        </p:txBody>
      </p:sp>
      <p:sp>
        <p:nvSpPr>
          <p:cNvPr id="10" name="Title 1">
            <a:extLst>
              <a:ext uri="{FF2B5EF4-FFF2-40B4-BE49-F238E27FC236}">
                <a16:creationId xmlns:a16="http://schemas.microsoft.com/office/drawing/2014/main" id="{9FE70D06-E767-4B84-BEE5-B550F5EA36B1}"/>
              </a:ext>
            </a:extLst>
          </p:cNvPr>
          <p:cNvSpPr>
            <a:spLocks noGrp="1"/>
          </p:cNvSpPr>
          <p:nvPr>
            <p:ph type="title"/>
          </p:nvPr>
        </p:nvSpPr>
        <p:spPr>
          <a:xfrm>
            <a:off x="383351" y="185979"/>
            <a:ext cx="8401347" cy="334097"/>
          </a:xfrm>
        </p:spPr>
        <p:txBody>
          <a:bodyPr>
            <a:noAutofit/>
          </a:bodyPr>
          <a:lstStyle/>
          <a:p>
            <a:r>
              <a:rPr lang="en-US" sz="2000"/>
              <a:t>A.1: Outcome Logic Model </a:t>
            </a:r>
            <a:endParaRPr lang="en-AU" sz="2000">
              <a:solidFill>
                <a:srgbClr val="FF0000"/>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1" name="Rectangle 10">
            <a:extLst>
              <a:ext uri="{FF2B5EF4-FFF2-40B4-BE49-F238E27FC236}">
                <a16:creationId xmlns:a16="http://schemas.microsoft.com/office/drawing/2014/main" id="{F16A35B3-92A9-4A52-9503-80F3E6091DAF}"/>
              </a:ext>
            </a:extLst>
          </p:cNvPr>
          <p:cNvSpPr/>
          <p:nvPr/>
        </p:nvSpPr>
        <p:spPr>
          <a:xfrm>
            <a:off x="395711" y="449326"/>
            <a:ext cx="8471632" cy="307777"/>
          </a:xfrm>
          <a:prstGeom prst="rect">
            <a:avLst/>
          </a:prstGeom>
        </p:spPr>
        <p:txBody>
          <a:bodyPr wrap="square">
            <a:spAutoFit/>
          </a:bodyPr>
          <a:lstStyle/>
          <a:p>
            <a:pPr>
              <a:buClr>
                <a:srgbClr val="7B5E05"/>
              </a:buClr>
              <a:defRPr/>
            </a:pPr>
            <a:r>
              <a:rPr lang="en-NZ" sz="1400">
                <a:solidFill>
                  <a:srgbClr val="000000">
                    <a:lumMod val="50000"/>
                    <a:lumOff val="50000"/>
                  </a:srgbClr>
                </a:solidFill>
                <a:latin typeface="Segoe UI"/>
              </a:rPr>
              <a:t>The following outcome logic model was developed for the purposes of the evaluation </a:t>
            </a:r>
            <a:endParaRPr lang="en-AU" sz="1400">
              <a:solidFill>
                <a:srgbClr val="000000">
                  <a:lumMod val="50000"/>
                  <a:lumOff val="50000"/>
                </a:srgbClr>
              </a:solidFill>
              <a:latin typeface="Segoe UI"/>
            </a:endParaRPr>
          </a:p>
        </p:txBody>
      </p:sp>
      <p:sp>
        <p:nvSpPr>
          <p:cNvPr id="2" name="Rectangle 2">
            <a:extLst>
              <a:ext uri="{FF2B5EF4-FFF2-40B4-BE49-F238E27FC236}">
                <a16:creationId xmlns:a16="http://schemas.microsoft.com/office/drawing/2014/main" id="{7F46D89D-A1E8-E6EA-28BD-7362451AF1BA}"/>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AU"/>
          </a:p>
        </p:txBody>
      </p:sp>
      <p:sp>
        <p:nvSpPr>
          <p:cNvPr id="12" name="Rectangle 4">
            <a:extLst>
              <a:ext uri="{FF2B5EF4-FFF2-40B4-BE49-F238E27FC236}">
                <a16:creationId xmlns:a16="http://schemas.microsoft.com/office/drawing/2014/main" id="{AFA063EE-71F2-C9F4-97BC-FFE4FF5F36C9}"/>
              </a:ext>
            </a:extLst>
          </p:cNvPr>
          <p:cNvSpPr>
            <a:spLocks noChangeArrowheads="1"/>
          </p:cNvSpPr>
          <p:nvPr/>
        </p:nvSpPr>
        <p:spPr bwMode="auto">
          <a:xfrm>
            <a:off x="404993" y="-171802"/>
            <a:ext cx="1075612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AU"/>
          </a:p>
        </p:txBody>
      </p:sp>
      <p:sp>
        <p:nvSpPr>
          <p:cNvPr id="4" name="Footer Placeholder 3">
            <a:extLst>
              <a:ext uri="{FF2B5EF4-FFF2-40B4-BE49-F238E27FC236}">
                <a16:creationId xmlns:a16="http://schemas.microsoft.com/office/drawing/2014/main" id="{89D615E7-E24B-B0CB-ECA8-1694A361EA37}"/>
              </a:ext>
            </a:extLst>
          </p:cNvPr>
          <p:cNvSpPr txBox="1">
            <a:spLocks/>
          </p:cNvSpPr>
          <p:nvPr/>
        </p:nvSpPr>
        <p:spPr>
          <a:xfrm>
            <a:off x="383351" y="6492875"/>
            <a:ext cx="3495432"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NZ" sz="1200"/>
              <a:t>www.think</a:t>
            </a:r>
            <a:r>
              <a:rPr lang="en-NZ" sz="1200">
                <a:solidFill>
                  <a:schemeClr val="accent1"/>
                </a:solidFill>
              </a:rPr>
              <a:t>Sapere</a:t>
            </a:r>
            <a:r>
              <a:rPr lang="en-NZ" sz="1200"/>
              <a:t>.com</a:t>
            </a:r>
          </a:p>
        </p:txBody>
      </p:sp>
      <p:pic>
        <p:nvPicPr>
          <p:cNvPr id="6" name="Picture 5" descr="A screenshot of a computer&#10;&#10;Description automatically generated">
            <a:extLst>
              <a:ext uri="{FF2B5EF4-FFF2-40B4-BE49-F238E27FC236}">
                <a16:creationId xmlns:a16="http://schemas.microsoft.com/office/drawing/2014/main" id="{D835DC2E-7EA9-BDB9-F839-D331C0A0982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3352" y="771872"/>
            <a:ext cx="9310982" cy="5715725"/>
          </a:xfrm>
          <a:prstGeom prst="rect">
            <a:avLst/>
          </a:prstGeom>
        </p:spPr>
      </p:pic>
    </p:spTree>
    <p:extLst>
      <p:ext uri="{BB962C8B-B14F-4D97-AF65-F5344CB8AC3E}">
        <p14:creationId xmlns:p14="http://schemas.microsoft.com/office/powerpoint/2010/main" val="19868338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en-NZ">
                <a:latin typeface="+mj-lt"/>
              </a:rPr>
              <a:t>Our core values are independence, integrity and objectivity</a:t>
            </a:r>
            <a:br>
              <a:rPr lang="en-NZ">
                <a:latin typeface="+mj-lt"/>
              </a:rPr>
            </a:br>
            <a:r>
              <a:rPr lang="en-NZ" b="1" i="1">
                <a:solidFill>
                  <a:srgbClr val="7B5E05"/>
                </a:solidFill>
                <a:latin typeface="+mj-lt"/>
              </a:rPr>
              <a:t>Sapere</a:t>
            </a:r>
            <a:r>
              <a:rPr lang="en-NZ" i="1">
                <a:solidFill>
                  <a:srgbClr val="7B5E05"/>
                </a:solidFill>
                <a:latin typeface="+mj-lt"/>
              </a:rPr>
              <a:t> </a:t>
            </a:r>
            <a:r>
              <a:rPr lang="en-NZ" b="1" i="1" err="1">
                <a:solidFill>
                  <a:srgbClr val="7B5E05"/>
                </a:solidFill>
                <a:latin typeface="+mj-lt"/>
              </a:rPr>
              <a:t>aude</a:t>
            </a:r>
            <a:r>
              <a:rPr lang="en-NZ" i="1">
                <a:solidFill>
                  <a:srgbClr val="7B5E05"/>
                </a:solidFill>
                <a:latin typeface="+mj-lt"/>
              </a:rPr>
              <a:t> – dare to be wise</a:t>
            </a:r>
            <a:endParaRPr lang="en-NZ" i="1">
              <a:solidFill>
                <a:srgbClr val="7B5E05"/>
              </a:solidFill>
              <a:latin typeface="+mj-lt"/>
              <a:cs typeface="Times New Roman" pitchFamily="18" charset="0"/>
            </a:endParaRPr>
          </a:p>
        </p:txBody>
      </p:sp>
      <p:sp>
        <p:nvSpPr>
          <p:cNvPr id="5" name="Slide Number Placeholder 3">
            <a:extLst>
              <a:ext uri="{FF2B5EF4-FFF2-40B4-BE49-F238E27FC236}">
                <a16:creationId xmlns:a16="http://schemas.microsoft.com/office/drawing/2014/main" id="{C6569E42-C84A-46B5-A9AD-2A558A8A8E47}"/>
              </a:ext>
            </a:extLst>
          </p:cNvPr>
          <p:cNvSpPr>
            <a:spLocks noGrp="1"/>
          </p:cNvSpPr>
          <p:nvPr>
            <p:ph type="sldNum" sz="quarter" idx="4"/>
          </p:nvPr>
        </p:nvSpPr>
        <p:spPr>
          <a:xfrm>
            <a:off x="8648450" y="6372752"/>
            <a:ext cx="428046" cy="235550"/>
          </a:xfrm>
        </p:spPr>
        <p:txBody>
          <a:bodyPr vert="horz" lIns="91440" tIns="45720" rIns="91440" bIns="45720" rtlCol="0" anchor="ctr">
            <a:normAutofit/>
          </a:bodyPr>
          <a:lstStyle/>
          <a:p>
            <a:pPr algn="r">
              <a:spcAft>
                <a:spcPts val="600"/>
              </a:spcAft>
              <a:defRPr/>
            </a:pPr>
            <a:fld id="{49F29F99-31B2-48FE-B4D4-DBFDC64EEF7B}" type="slidenum">
              <a:rPr lang="en-US" sz="825">
                <a:solidFill>
                  <a:srgbClr val="898989"/>
                </a:solidFill>
                <a:latin typeface="Segoe UI"/>
              </a:rPr>
              <a:pPr algn="r">
                <a:spcAft>
                  <a:spcPts val="600"/>
                </a:spcAft>
                <a:defRPr/>
              </a:pPr>
              <a:t>59</a:t>
            </a:fld>
            <a:endParaRPr lang="en-US" sz="825">
              <a:solidFill>
                <a:srgbClr val="898989"/>
              </a:solidFill>
              <a:latin typeface="Segoe UI"/>
            </a:endParaRPr>
          </a:p>
        </p:txBody>
      </p:sp>
      <p:pic>
        <p:nvPicPr>
          <p:cNvPr id="10" name="Picture 9">
            <a:extLst>
              <a:ext uri="{FF2B5EF4-FFF2-40B4-BE49-F238E27FC236}">
                <a16:creationId xmlns:a16="http://schemas.microsoft.com/office/drawing/2014/main" id="{29C51025-186D-4DD4-91C6-3E7A36CC175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903001" y="2330113"/>
            <a:ext cx="2592784" cy="684000"/>
          </a:xfrm>
          <a:prstGeom prst="rect">
            <a:avLst/>
          </a:prstGeom>
          <a:noFill/>
          <a:ln>
            <a:noFill/>
          </a:ln>
        </p:spPr>
      </p:pic>
      <p:graphicFrame>
        <p:nvGraphicFramePr>
          <p:cNvPr id="12" name="Table 11">
            <a:extLst>
              <a:ext uri="{FF2B5EF4-FFF2-40B4-BE49-F238E27FC236}">
                <a16:creationId xmlns:a16="http://schemas.microsoft.com/office/drawing/2014/main" id="{EB17512E-4846-414D-B1D0-93AC37194D6A}"/>
              </a:ext>
            </a:extLst>
          </p:cNvPr>
          <p:cNvGraphicFramePr>
            <a:graphicFrameLocks noGrp="1"/>
          </p:cNvGraphicFramePr>
          <p:nvPr/>
        </p:nvGraphicFramePr>
        <p:xfrm>
          <a:off x="3726394" y="2606118"/>
          <a:ext cx="5730875" cy="1264916"/>
        </p:xfrm>
        <a:graphic>
          <a:graphicData uri="http://schemas.openxmlformats.org/drawingml/2006/table">
            <a:tbl>
              <a:tblPr firstCol="1" bandRow="1"/>
              <a:tblGrid>
                <a:gridCol w="1146175">
                  <a:extLst>
                    <a:ext uri="{9D8B030D-6E8A-4147-A177-3AD203B41FA5}">
                      <a16:colId xmlns:a16="http://schemas.microsoft.com/office/drawing/2014/main" val="842839063"/>
                    </a:ext>
                  </a:extLst>
                </a:gridCol>
                <a:gridCol w="1146175">
                  <a:extLst>
                    <a:ext uri="{9D8B030D-6E8A-4147-A177-3AD203B41FA5}">
                      <a16:colId xmlns:a16="http://schemas.microsoft.com/office/drawing/2014/main" val="343476522"/>
                    </a:ext>
                  </a:extLst>
                </a:gridCol>
                <a:gridCol w="1146175">
                  <a:extLst>
                    <a:ext uri="{9D8B030D-6E8A-4147-A177-3AD203B41FA5}">
                      <a16:colId xmlns:a16="http://schemas.microsoft.com/office/drawing/2014/main" val="3069861597"/>
                    </a:ext>
                  </a:extLst>
                </a:gridCol>
                <a:gridCol w="1146175">
                  <a:extLst>
                    <a:ext uri="{9D8B030D-6E8A-4147-A177-3AD203B41FA5}">
                      <a16:colId xmlns:a16="http://schemas.microsoft.com/office/drawing/2014/main" val="678063441"/>
                    </a:ext>
                  </a:extLst>
                </a:gridCol>
                <a:gridCol w="1146175">
                  <a:extLst>
                    <a:ext uri="{9D8B030D-6E8A-4147-A177-3AD203B41FA5}">
                      <a16:colId xmlns:a16="http://schemas.microsoft.com/office/drawing/2014/main" val="2242524814"/>
                    </a:ext>
                  </a:extLst>
                </a:gridCol>
              </a:tblGrid>
              <a:tr h="282575">
                <a:tc>
                  <a:txBody>
                    <a:bodyPr/>
                    <a:lstStyle/>
                    <a:p>
                      <a:pPr marL="71755">
                        <a:lnSpc>
                          <a:spcPct val="115000"/>
                        </a:lnSpc>
                        <a:spcAft>
                          <a:spcPts val="800"/>
                        </a:spcAft>
                      </a:pPr>
                      <a:r>
                        <a:rPr lang="en-NZ" sz="800" b="1">
                          <a:effectLst/>
                          <a:latin typeface="Segoe UI" panose="020B0502040204020203" pitchFamily="34" charset="0"/>
                          <a:ea typeface="Segoe UI" panose="020B0502040204020203" pitchFamily="34" charset="0"/>
                          <a:cs typeface="Times New Roman" panose="02020603050405020304" pitchFamily="18" charset="0"/>
                        </a:rPr>
                        <a:t>Sydney</a:t>
                      </a:r>
                      <a:endParaRPr lang="en-AU" sz="1000">
                        <a:effectLst/>
                        <a:latin typeface="Segoe UI" panose="020B0502040204020203" pitchFamily="34" charset="0"/>
                        <a:ea typeface="Segoe UI" panose="020B0502040204020203" pitchFamily="34" charset="0"/>
                        <a:cs typeface="Times New Roman" panose="02020603050405020304" pitchFamily="18" charset="0"/>
                      </a:endParaRPr>
                    </a:p>
                  </a:txBody>
                  <a:tcPr marL="0" marR="0"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marL="71755">
                        <a:lnSpc>
                          <a:spcPct val="115000"/>
                        </a:lnSpc>
                        <a:spcAft>
                          <a:spcPts val="800"/>
                        </a:spcAft>
                      </a:pPr>
                      <a:r>
                        <a:rPr lang="en-NZ" sz="800" b="1">
                          <a:effectLst/>
                          <a:latin typeface="Segoe UI" panose="020B0502040204020203" pitchFamily="34" charset="0"/>
                          <a:ea typeface="Segoe UI" panose="020B0502040204020203" pitchFamily="34" charset="0"/>
                          <a:cs typeface="Times New Roman" panose="02020603050405020304" pitchFamily="18" charset="0"/>
                        </a:rPr>
                        <a:t>Melbourne</a:t>
                      </a:r>
                      <a:endParaRPr lang="en-AU" sz="1000">
                        <a:effectLst/>
                        <a:latin typeface="Segoe UI" panose="020B0502040204020203" pitchFamily="34" charset="0"/>
                        <a:ea typeface="Segoe UI" panose="020B0502040204020203"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71755">
                        <a:lnSpc>
                          <a:spcPct val="115000"/>
                        </a:lnSpc>
                        <a:spcAft>
                          <a:spcPts val="800"/>
                        </a:spcAft>
                      </a:pPr>
                      <a:r>
                        <a:rPr lang="en-NZ" sz="800" b="1">
                          <a:effectLst/>
                          <a:latin typeface="Segoe UI" panose="020B0502040204020203" pitchFamily="34" charset="0"/>
                          <a:ea typeface="Segoe UI" panose="020B0502040204020203" pitchFamily="34" charset="0"/>
                          <a:cs typeface="Times New Roman" panose="02020603050405020304" pitchFamily="18" charset="0"/>
                        </a:rPr>
                        <a:t>Canberra</a:t>
                      </a:r>
                      <a:endParaRPr lang="en-AU" sz="1000">
                        <a:effectLst/>
                        <a:latin typeface="Segoe UI" panose="020B0502040204020203" pitchFamily="34" charset="0"/>
                        <a:ea typeface="Segoe UI" panose="020B0502040204020203"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71755">
                        <a:lnSpc>
                          <a:spcPct val="115000"/>
                        </a:lnSpc>
                        <a:spcAft>
                          <a:spcPts val="800"/>
                        </a:spcAft>
                      </a:pPr>
                      <a:r>
                        <a:rPr lang="en-NZ" sz="800" b="1">
                          <a:effectLst/>
                          <a:latin typeface="Segoe UI" panose="020B0502040204020203" pitchFamily="34" charset="0"/>
                          <a:ea typeface="Segoe UI" panose="020B0502040204020203" pitchFamily="34" charset="0"/>
                          <a:cs typeface="Times New Roman" panose="02020603050405020304" pitchFamily="18" charset="0"/>
                        </a:rPr>
                        <a:t>Auckland</a:t>
                      </a:r>
                      <a:endParaRPr lang="en-AU" sz="1000">
                        <a:effectLst/>
                        <a:latin typeface="Segoe UI" panose="020B0502040204020203" pitchFamily="34" charset="0"/>
                        <a:ea typeface="Segoe UI" panose="020B0502040204020203"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71755">
                        <a:lnSpc>
                          <a:spcPct val="115000"/>
                        </a:lnSpc>
                        <a:spcAft>
                          <a:spcPts val="800"/>
                        </a:spcAft>
                      </a:pPr>
                      <a:r>
                        <a:rPr lang="en-NZ" sz="800" b="1">
                          <a:effectLst/>
                          <a:latin typeface="Segoe UI" panose="020B0502040204020203" pitchFamily="34" charset="0"/>
                          <a:ea typeface="Segoe UI" panose="020B0502040204020203" pitchFamily="34" charset="0"/>
                          <a:cs typeface="Times New Roman" panose="02020603050405020304" pitchFamily="18" charset="0"/>
                        </a:rPr>
                        <a:t>Wellington</a:t>
                      </a:r>
                      <a:endParaRPr lang="en-AU" sz="1000">
                        <a:effectLst/>
                        <a:latin typeface="Segoe UI" panose="020B0502040204020203" pitchFamily="34" charset="0"/>
                        <a:ea typeface="Segoe UI" panose="020B0502040204020203"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406831181"/>
                  </a:ext>
                </a:extLst>
              </a:tr>
              <a:tr h="699766">
                <a:tc>
                  <a:txBody>
                    <a:bodyPr/>
                    <a:lstStyle/>
                    <a:p>
                      <a:pPr marL="71755">
                        <a:lnSpc>
                          <a:spcPct val="115000"/>
                        </a:lnSpc>
                        <a:spcAft>
                          <a:spcPts val="0"/>
                        </a:spcAft>
                      </a:pPr>
                      <a:r>
                        <a:rPr lang="en-NZ" sz="800">
                          <a:effectLst/>
                          <a:latin typeface="Segoe UI" panose="020B0502040204020203" pitchFamily="34" charset="0"/>
                          <a:ea typeface="Segoe UI" panose="020B0502040204020203" pitchFamily="34" charset="0"/>
                          <a:cs typeface="Times New Roman" panose="02020603050405020304" pitchFamily="18" charset="0"/>
                        </a:rPr>
                        <a:t>Level 18</a:t>
                      </a:r>
                      <a:endParaRPr lang="en-AU" sz="1000">
                        <a:effectLst/>
                        <a:latin typeface="Segoe UI" panose="020B0502040204020203" pitchFamily="34" charset="0"/>
                        <a:ea typeface="Segoe UI" panose="020B0502040204020203" pitchFamily="34" charset="0"/>
                        <a:cs typeface="Times New Roman" panose="02020603050405020304" pitchFamily="18" charset="0"/>
                      </a:endParaRPr>
                    </a:p>
                    <a:p>
                      <a:pPr marL="71755">
                        <a:lnSpc>
                          <a:spcPct val="115000"/>
                        </a:lnSpc>
                        <a:spcAft>
                          <a:spcPts val="0"/>
                        </a:spcAft>
                      </a:pPr>
                      <a:r>
                        <a:rPr lang="en-NZ" sz="800">
                          <a:effectLst/>
                          <a:latin typeface="Segoe UI" panose="020B0502040204020203" pitchFamily="34" charset="0"/>
                          <a:ea typeface="Segoe UI" panose="020B0502040204020203" pitchFamily="34" charset="0"/>
                          <a:cs typeface="Times New Roman" panose="02020603050405020304" pitchFamily="18" charset="0"/>
                        </a:rPr>
                        <a:t>135 King Street</a:t>
                      </a:r>
                      <a:endParaRPr lang="en-AU" sz="1000">
                        <a:effectLst/>
                        <a:latin typeface="Segoe UI" panose="020B0502040204020203" pitchFamily="34" charset="0"/>
                        <a:ea typeface="Segoe UI" panose="020B0502040204020203" pitchFamily="34" charset="0"/>
                        <a:cs typeface="Times New Roman" panose="02020603050405020304" pitchFamily="18" charset="0"/>
                      </a:endParaRPr>
                    </a:p>
                    <a:p>
                      <a:pPr marL="71755">
                        <a:lnSpc>
                          <a:spcPct val="115000"/>
                        </a:lnSpc>
                        <a:spcAft>
                          <a:spcPts val="0"/>
                        </a:spcAft>
                      </a:pPr>
                      <a:r>
                        <a:rPr lang="en-NZ" sz="800">
                          <a:effectLst/>
                          <a:latin typeface="Segoe UI" panose="020B0502040204020203" pitchFamily="34" charset="0"/>
                          <a:ea typeface="Segoe UI" panose="020B0502040204020203" pitchFamily="34" charset="0"/>
                          <a:cs typeface="Times New Roman" panose="02020603050405020304" pitchFamily="18" charset="0"/>
                        </a:rPr>
                        <a:t>Sydney NSW 2000</a:t>
                      </a:r>
                      <a:endParaRPr lang="en-AU" sz="1000">
                        <a:effectLst/>
                        <a:latin typeface="Segoe UI" panose="020B0502040204020203" pitchFamily="34" charset="0"/>
                        <a:ea typeface="Segoe UI" panose="020B0502040204020203" pitchFamily="34" charset="0"/>
                        <a:cs typeface="Times New Roman" panose="02020603050405020304" pitchFamily="18" charset="0"/>
                      </a:endParaRPr>
                    </a:p>
                  </a:txBody>
                  <a:tcPr marL="0" marR="0"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marL="71755">
                        <a:lnSpc>
                          <a:spcPct val="115000"/>
                        </a:lnSpc>
                        <a:spcAft>
                          <a:spcPts val="0"/>
                        </a:spcAft>
                      </a:pPr>
                      <a:r>
                        <a:rPr lang="en-NZ" sz="800">
                          <a:effectLst/>
                          <a:latin typeface="Segoe UI" panose="020B0502040204020203" pitchFamily="34" charset="0"/>
                          <a:ea typeface="Segoe UI" panose="020B0502040204020203" pitchFamily="34" charset="0"/>
                          <a:cs typeface="Times New Roman" panose="02020603050405020304" pitchFamily="18" charset="0"/>
                        </a:rPr>
                        <a:t>Level 5</a:t>
                      </a:r>
                      <a:endParaRPr lang="en-AU" sz="1000">
                        <a:effectLst/>
                        <a:latin typeface="Segoe UI" panose="020B0502040204020203" pitchFamily="34" charset="0"/>
                        <a:ea typeface="Segoe UI" panose="020B0502040204020203" pitchFamily="34" charset="0"/>
                        <a:cs typeface="Times New Roman" panose="02020603050405020304" pitchFamily="18" charset="0"/>
                      </a:endParaRPr>
                    </a:p>
                    <a:p>
                      <a:pPr marL="71755">
                        <a:lnSpc>
                          <a:spcPct val="115000"/>
                        </a:lnSpc>
                        <a:spcAft>
                          <a:spcPts val="0"/>
                        </a:spcAft>
                      </a:pPr>
                      <a:r>
                        <a:rPr lang="en-NZ" sz="800">
                          <a:effectLst/>
                          <a:latin typeface="Segoe UI" panose="020B0502040204020203" pitchFamily="34" charset="0"/>
                          <a:ea typeface="Segoe UI" panose="020B0502040204020203" pitchFamily="34" charset="0"/>
                          <a:cs typeface="Times New Roman" panose="02020603050405020304" pitchFamily="18" charset="0"/>
                        </a:rPr>
                        <a:t>171 Collins Street</a:t>
                      </a:r>
                      <a:endParaRPr lang="en-AU" sz="1000">
                        <a:effectLst/>
                        <a:latin typeface="Segoe UI" panose="020B0502040204020203" pitchFamily="34" charset="0"/>
                        <a:ea typeface="Segoe UI" panose="020B0502040204020203" pitchFamily="34" charset="0"/>
                        <a:cs typeface="Times New Roman" panose="02020603050405020304" pitchFamily="18" charset="0"/>
                      </a:endParaRPr>
                    </a:p>
                    <a:p>
                      <a:pPr marL="71755">
                        <a:lnSpc>
                          <a:spcPct val="115000"/>
                        </a:lnSpc>
                        <a:spcAft>
                          <a:spcPts val="0"/>
                        </a:spcAft>
                      </a:pPr>
                      <a:r>
                        <a:rPr lang="en-NZ" sz="800">
                          <a:effectLst/>
                          <a:latin typeface="Segoe UI" panose="020B0502040204020203" pitchFamily="34" charset="0"/>
                          <a:ea typeface="Segoe UI" panose="020B0502040204020203" pitchFamily="34" charset="0"/>
                          <a:cs typeface="Times New Roman" panose="02020603050405020304" pitchFamily="18" charset="0"/>
                        </a:rPr>
                        <a:t>Melbourne VIC 3000</a:t>
                      </a:r>
                      <a:endParaRPr lang="en-AU" sz="1000">
                        <a:effectLst/>
                        <a:latin typeface="Segoe UI" panose="020B0502040204020203" pitchFamily="34" charset="0"/>
                        <a:ea typeface="Segoe UI" panose="020B0502040204020203"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71755">
                        <a:lnSpc>
                          <a:spcPct val="115000"/>
                        </a:lnSpc>
                        <a:spcAft>
                          <a:spcPts val="0"/>
                        </a:spcAft>
                      </a:pPr>
                      <a:r>
                        <a:rPr lang="en-NZ" sz="800">
                          <a:effectLst/>
                          <a:latin typeface="Segoe UI" panose="020B0502040204020203" pitchFamily="34" charset="0"/>
                          <a:ea typeface="Segoe UI" panose="020B0502040204020203" pitchFamily="34" charset="0"/>
                          <a:cs typeface="Times New Roman" panose="02020603050405020304" pitchFamily="18" charset="0"/>
                        </a:rPr>
                        <a:t>PO Box 252</a:t>
                      </a:r>
                      <a:endParaRPr lang="en-AU" sz="1000">
                        <a:effectLst/>
                        <a:latin typeface="Segoe UI" panose="020B0502040204020203" pitchFamily="34" charset="0"/>
                        <a:ea typeface="Segoe UI" panose="020B0502040204020203" pitchFamily="34" charset="0"/>
                        <a:cs typeface="Times New Roman" panose="02020603050405020304" pitchFamily="18" charset="0"/>
                      </a:endParaRPr>
                    </a:p>
                    <a:p>
                      <a:pPr marL="71755">
                        <a:lnSpc>
                          <a:spcPct val="115000"/>
                        </a:lnSpc>
                        <a:spcAft>
                          <a:spcPts val="0"/>
                        </a:spcAft>
                      </a:pPr>
                      <a:r>
                        <a:rPr lang="en-NZ" sz="800">
                          <a:effectLst/>
                          <a:latin typeface="Segoe UI" panose="020B0502040204020203" pitchFamily="34" charset="0"/>
                          <a:ea typeface="Segoe UI" panose="020B0502040204020203" pitchFamily="34" charset="0"/>
                          <a:cs typeface="Times New Roman" panose="02020603050405020304" pitchFamily="18" charset="0"/>
                        </a:rPr>
                        <a:t>Canberra City</a:t>
                      </a:r>
                      <a:endParaRPr lang="en-AU" sz="1000">
                        <a:effectLst/>
                        <a:latin typeface="Segoe UI" panose="020B0502040204020203" pitchFamily="34" charset="0"/>
                        <a:ea typeface="Segoe UI" panose="020B0502040204020203" pitchFamily="34" charset="0"/>
                        <a:cs typeface="Times New Roman" panose="02020603050405020304" pitchFamily="18" charset="0"/>
                      </a:endParaRPr>
                    </a:p>
                    <a:p>
                      <a:pPr marL="71755">
                        <a:lnSpc>
                          <a:spcPct val="115000"/>
                        </a:lnSpc>
                        <a:spcAft>
                          <a:spcPts val="0"/>
                        </a:spcAft>
                      </a:pPr>
                      <a:r>
                        <a:rPr lang="en-NZ" sz="800">
                          <a:effectLst/>
                          <a:latin typeface="Segoe UI" panose="020B0502040204020203" pitchFamily="34" charset="0"/>
                          <a:ea typeface="Segoe UI" panose="020B0502040204020203" pitchFamily="34" charset="0"/>
                          <a:cs typeface="Times New Roman" panose="02020603050405020304" pitchFamily="18" charset="0"/>
                        </a:rPr>
                        <a:t>ACT 2601</a:t>
                      </a:r>
                      <a:endParaRPr lang="en-AU" sz="1000">
                        <a:effectLst/>
                        <a:latin typeface="Segoe UI" panose="020B0502040204020203" pitchFamily="34" charset="0"/>
                        <a:ea typeface="Segoe UI" panose="020B0502040204020203"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71755">
                        <a:lnSpc>
                          <a:spcPct val="115000"/>
                        </a:lnSpc>
                        <a:spcAft>
                          <a:spcPts val="0"/>
                        </a:spcAft>
                      </a:pPr>
                      <a:r>
                        <a:rPr lang="en-NZ" sz="800">
                          <a:effectLst/>
                          <a:latin typeface="Segoe UI" panose="020B0502040204020203" pitchFamily="34" charset="0"/>
                          <a:ea typeface="Segoe UI" panose="020B0502040204020203" pitchFamily="34" charset="0"/>
                          <a:cs typeface="Times New Roman" panose="02020603050405020304" pitchFamily="18" charset="0"/>
                        </a:rPr>
                        <a:t>Level 8</a:t>
                      </a:r>
                      <a:endParaRPr lang="en-AU" sz="1000">
                        <a:effectLst/>
                        <a:latin typeface="Segoe UI" panose="020B0502040204020203" pitchFamily="34" charset="0"/>
                        <a:ea typeface="Segoe UI" panose="020B0502040204020203" pitchFamily="34" charset="0"/>
                        <a:cs typeface="Times New Roman" panose="02020603050405020304" pitchFamily="18" charset="0"/>
                      </a:endParaRPr>
                    </a:p>
                    <a:p>
                      <a:pPr marL="71755">
                        <a:lnSpc>
                          <a:spcPct val="115000"/>
                        </a:lnSpc>
                        <a:spcAft>
                          <a:spcPts val="0"/>
                        </a:spcAft>
                      </a:pPr>
                      <a:r>
                        <a:rPr lang="en-NZ" sz="800">
                          <a:effectLst/>
                          <a:latin typeface="Segoe UI" panose="020B0502040204020203" pitchFamily="34" charset="0"/>
                          <a:ea typeface="Segoe UI" panose="020B0502040204020203" pitchFamily="34" charset="0"/>
                          <a:cs typeface="Times New Roman" panose="02020603050405020304" pitchFamily="18" charset="0"/>
                        </a:rPr>
                        <a:t>203 Queen Street</a:t>
                      </a:r>
                      <a:endParaRPr lang="en-AU" sz="1000">
                        <a:effectLst/>
                        <a:latin typeface="Segoe UI" panose="020B0502040204020203" pitchFamily="34" charset="0"/>
                        <a:ea typeface="Segoe UI" panose="020B0502040204020203" pitchFamily="34" charset="0"/>
                        <a:cs typeface="Times New Roman" panose="02020603050405020304" pitchFamily="18" charset="0"/>
                      </a:endParaRPr>
                    </a:p>
                    <a:p>
                      <a:pPr marL="71755">
                        <a:lnSpc>
                          <a:spcPct val="115000"/>
                        </a:lnSpc>
                        <a:spcAft>
                          <a:spcPts val="0"/>
                        </a:spcAft>
                      </a:pPr>
                      <a:r>
                        <a:rPr lang="en-NZ" sz="800">
                          <a:effectLst/>
                          <a:latin typeface="Segoe UI" panose="020B0502040204020203" pitchFamily="34" charset="0"/>
                          <a:ea typeface="Segoe UI" panose="020B0502040204020203" pitchFamily="34" charset="0"/>
                          <a:cs typeface="Times New Roman" panose="02020603050405020304" pitchFamily="18" charset="0"/>
                        </a:rPr>
                        <a:t>PO Box 2475</a:t>
                      </a:r>
                      <a:endParaRPr lang="en-AU" sz="1000">
                        <a:effectLst/>
                        <a:latin typeface="Segoe UI" panose="020B0502040204020203" pitchFamily="34" charset="0"/>
                        <a:ea typeface="Segoe UI" panose="020B0502040204020203" pitchFamily="34" charset="0"/>
                        <a:cs typeface="Times New Roman" panose="02020603050405020304" pitchFamily="18" charset="0"/>
                      </a:endParaRPr>
                    </a:p>
                    <a:p>
                      <a:pPr marL="71755">
                        <a:lnSpc>
                          <a:spcPct val="115000"/>
                        </a:lnSpc>
                        <a:spcAft>
                          <a:spcPts val="0"/>
                        </a:spcAft>
                      </a:pPr>
                      <a:r>
                        <a:rPr lang="en-NZ" sz="800">
                          <a:effectLst/>
                          <a:latin typeface="Segoe UI" panose="020B0502040204020203" pitchFamily="34" charset="0"/>
                          <a:ea typeface="Segoe UI" panose="020B0502040204020203" pitchFamily="34" charset="0"/>
                          <a:cs typeface="Times New Roman" panose="02020603050405020304" pitchFamily="18" charset="0"/>
                        </a:rPr>
                        <a:t>Shortland Street</a:t>
                      </a:r>
                      <a:endParaRPr lang="en-AU" sz="1000">
                        <a:effectLst/>
                        <a:latin typeface="Segoe UI" panose="020B0502040204020203" pitchFamily="34" charset="0"/>
                        <a:ea typeface="Segoe UI" panose="020B0502040204020203" pitchFamily="34" charset="0"/>
                        <a:cs typeface="Times New Roman" panose="02020603050405020304" pitchFamily="18" charset="0"/>
                      </a:endParaRPr>
                    </a:p>
                    <a:p>
                      <a:pPr marL="71755">
                        <a:lnSpc>
                          <a:spcPct val="115000"/>
                        </a:lnSpc>
                        <a:spcAft>
                          <a:spcPts val="0"/>
                        </a:spcAft>
                      </a:pPr>
                      <a:r>
                        <a:rPr lang="en-NZ" sz="800">
                          <a:effectLst/>
                          <a:latin typeface="Segoe UI" panose="020B0502040204020203" pitchFamily="34" charset="0"/>
                          <a:ea typeface="Segoe UI" panose="020B0502040204020203" pitchFamily="34" charset="0"/>
                          <a:cs typeface="Times New Roman" panose="02020603050405020304" pitchFamily="18" charset="0"/>
                        </a:rPr>
                        <a:t>Auckland 1140</a:t>
                      </a:r>
                      <a:endParaRPr lang="en-AU" sz="1000">
                        <a:effectLst/>
                        <a:latin typeface="Segoe UI" panose="020B0502040204020203" pitchFamily="34" charset="0"/>
                        <a:ea typeface="Segoe UI" panose="020B0502040204020203"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71755">
                        <a:lnSpc>
                          <a:spcPct val="115000"/>
                        </a:lnSpc>
                        <a:spcAft>
                          <a:spcPts val="0"/>
                        </a:spcAft>
                      </a:pPr>
                      <a:r>
                        <a:rPr lang="en-NZ" sz="800">
                          <a:effectLst/>
                          <a:latin typeface="Segoe UI" panose="020B0502040204020203" pitchFamily="34" charset="0"/>
                          <a:ea typeface="Segoe UI" panose="020B0502040204020203" pitchFamily="34" charset="0"/>
                          <a:cs typeface="Times New Roman" panose="02020603050405020304" pitchFamily="18" charset="0"/>
                        </a:rPr>
                        <a:t>Level 9</a:t>
                      </a:r>
                      <a:endParaRPr lang="en-AU" sz="1000">
                        <a:effectLst/>
                        <a:latin typeface="Segoe UI" panose="020B0502040204020203" pitchFamily="34" charset="0"/>
                        <a:ea typeface="Segoe UI" panose="020B0502040204020203" pitchFamily="34" charset="0"/>
                        <a:cs typeface="Times New Roman" panose="02020603050405020304" pitchFamily="18" charset="0"/>
                      </a:endParaRPr>
                    </a:p>
                    <a:p>
                      <a:pPr marL="71755">
                        <a:lnSpc>
                          <a:spcPct val="115000"/>
                        </a:lnSpc>
                        <a:spcAft>
                          <a:spcPts val="0"/>
                        </a:spcAft>
                      </a:pPr>
                      <a:r>
                        <a:rPr lang="en-NZ" sz="800">
                          <a:effectLst/>
                          <a:latin typeface="Segoe UI" panose="020B0502040204020203" pitchFamily="34" charset="0"/>
                          <a:ea typeface="Segoe UI" panose="020B0502040204020203" pitchFamily="34" charset="0"/>
                          <a:cs typeface="Times New Roman" panose="02020603050405020304" pitchFamily="18" charset="0"/>
                        </a:rPr>
                        <a:t>1 Willeston Street</a:t>
                      </a:r>
                      <a:endParaRPr lang="en-AU" sz="1000">
                        <a:effectLst/>
                        <a:latin typeface="Segoe UI" panose="020B0502040204020203" pitchFamily="34" charset="0"/>
                        <a:ea typeface="Segoe UI" panose="020B0502040204020203" pitchFamily="34" charset="0"/>
                        <a:cs typeface="Times New Roman" panose="02020603050405020304" pitchFamily="18" charset="0"/>
                      </a:endParaRPr>
                    </a:p>
                    <a:p>
                      <a:pPr marL="71755">
                        <a:lnSpc>
                          <a:spcPct val="115000"/>
                        </a:lnSpc>
                        <a:spcAft>
                          <a:spcPts val="0"/>
                        </a:spcAft>
                      </a:pPr>
                      <a:r>
                        <a:rPr lang="en-NZ" sz="800">
                          <a:effectLst/>
                          <a:latin typeface="Segoe UI" panose="020B0502040204020203" pitchFamily="34" charset="0"/>
                          <a:ea typeface="Segoe UI" panose="020B0502040204020203" pitchFamily="34" charset="0"/>
                          <a:cs typeface="Times New Roman" panose="02020603050405020304" pitchFamily="18" charset="0"/>
                        </a:rPr>
                        <a:t>PO Box 587</a:t>
                      </a:r>
                      <a:endParaRPr lang="en-AU" sz="1000">
                        <a:effectLst/>
                        <a:latin typeface="Segoe UI" panose="020B0502040204020203" pitchFamily="34" charset="0"/>
                        <a:ea typeface="Segoe UI" panose="020B0502040204020203" pitchFamily="34" charset="0"/>
                        <a:cs typeface="Times New Roman" panose="02020603050405020304" pitchFamily="18" charset="0"/>
                      </a:endParaRPr>
                    </a:p>
                    <a:p>
                      <a:pPr marL="71755">
                        <a:lnSpc>
                          <a:spcPct val="115000"/>
                        </a:lnSpc>
                        <a:spcAft>
                          <a:spcPts val="0"/>
                        </a:spcAft>
                      </a:pPr>
                      <a:r>
                        <a:rPr lang="en-NZ" sz="800">
                          <a:effectLst/>
                          <a:latin typeface="Segoe UI" panose="020B0502040204020203" pitchFamily="34" charset="0"/>
                          <a:ea typeface="Segoe UI" panose="020B0502040204020203" pitchFamily="34" charset="0"/>
                          <a:cs typeface="Times New Roman" panose="02020603050405020304" pitchFamily="18" charset="0"/>
                        </a:rPr>
                        <a:t>Wellington 6140</a:t>
                      </a:r>
                      <a:endParaRPr lang="en-AU" sz="1000">
                        <a:effectLst/>
                        <a:latin typeface="Segoe UI" panose="020B0502040204020203" pitchFamily="34" charset="0"/>
                        <a:ea typeface="Segoe UI" panose="020B0502040204020203"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73262633"/>
                  </a:ext>
                </a:extLst>
              </a:tr>
              <a:tr h="282575">
                <a:tc>
                  <a:txBody>
                    <a:bodyPr/>
                    <a:lstStyle/>
                    <a:p>
                      <a:pPr marL="71755">
                        <a:lnSpc>
                          <a:spcPct val="115000"/>
                        </a:lnSpc>
                        <a:spcAft>
                          <a:spcPts val="0"/>
                        </a:spcAft>
                      </a:pPr>
                      <a:r>
                        <a:rPr lang="en-NZ" sz="800">
                          <a:effectLst/>
                          <a:latin typeface="Segoe UI" panose="020B0502040204020203" pitchFamily="34" charset="0"/>
                          <a:ea typeface="Segoe UI" panose="020B0502040204020203" pitchFamily="34" charset="0"/>
                          <a:cs typeface="Times New Roman" panose="02020603050405020304" pitchFamily="18" charset="0"/>
                        </a:rPr>
                        <a:t>P +61 2 9234 0200</a:t>
                      </a:r>
                      <a:endParaRPr lang="en-AU" sz="1000">
                        <a:effectLst/>
                        <a:latin typeface="Segoe UI" panose="020B0502040204020203" pitchFamily="34" charset="0"/>
                        <a:ea typeface="Segoe UI" panose="020B0502040204020203" pitchFamily="34" charset="0"/>
                        <a:cs typeface="Times New Roman" panose="02020603050405020304" pitchFamily="18" charset="0"/>
                      </a:endParaRPr>
                    </a:p>
                    <a:p>
                      <a:pPr marL="71755">
                        <a:lnSpc>
                          <a:spcPct val="115000"/>
                        </a:lnSpc>
                        <a:spcAft>
                          <a:spcPts val="0"/>
                        </a:spcAft>
                      </a:pPr>
                      <a:r>
                        <a:rPr lang="en-NZ" sz="800">
                          <a:effectLst/>
                          <a:latin typeface="Segoe UI" panose="020B0502040204020203" pitchFamily="34" charset="0"/>
                          <a:ea typeface="Segoe UI" panose="020B0502040204020203" pitchFamily="34" charset="0"/>
                          <a:cs typeface="Times New Roman" panose="02020603050405020304" pitchFamily="18" charset="0"/>
                        </a:rPr>
                        <a:t>F +61 2 9234 0201</a:t>
                      </a:r>
                      <a:endParaRPr lang="en-AU" sz="1000">
                        <a:effectLst/>
                        <a:latin typeface="Segoe UI" panose="020B0502040204020203" pitchFamily="34" charset="0"/>
                        <a:ea typeface="Segoe UI" panose="020B0502040204020203" pitchFamily="34" charset="0"/>
                        <a:cs typeface="Times New Roman" panose="02020603050405020304" pitchFamily="18" charset="0"/>
                      </a:endParaRPr>
                    </a:p>
                  </a:txBody>
                  <a:tcPr marL="0" marR="0"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marL="71755">
                        <a:lnSpc>
                          <a:spcPct val="115000"/>
                        </a:lnSpc>
                        <a:spcAft>
                          <a:spcPts val="0"/>
                        </a:spcAft>
                      </a:pPr>
                      <a:r>
                        <a:rPr lang="en-NZ" sz="800">
                          <a:effectLst/>
                          <a:latin typeface="Segoe UI" panose="020B0502040204020203" pitchFamily="34" charset="0"/>
                          <a:ea typeface="Segoe UI" panose="020B0502040204020203" pitchFamily="34" charset="0"/>
                          <a:cs typeface="Times New Roman" panose="02020603050405020304" pitchFamily="18" charset="0"/>
                        </a:rPr>
                        <a:t>P +61 3 9005 1454</a:t>
                      </a:r>
                      <a:endParaRPr lang="en-AU" sz="1000">
                        <a:effectLst/>
                        <a:latin typeface="Segoe UI" panose="020B0502040204020203" pitchFamily="34" charset="0"/>
                        <a:ea typeface="Segoe UI" panose="020B0502040204020203" pitchFamily="34" charset="0"/>
                        <a:cs typeface="Times New Roman" panose="02020603050405020304" pitchFamily="18" charset="0"/>
                      </a:endParaRPr>
                    </a:p>
                    <a:p>
                      <a:pPr marL="71755">
                        <a:lnSpc>
                          <a:spcPct val="115000"/>
                        </a:lnSpc>
                        <a:spcAft>
                          <a:spcPts val="0"/>
                        </a:spcAft>
                      </a:pPr>
                      <a:r>
                        <a:rPr lang="en-NZ" sz="800">
                          <a:effectLst/>
                          <a:latin typeface="Segoe UI" panose="020B0502040204020203" pitchFamily="34" charset="0"/>
                          <a:ea typeface="Segoe UI" panose="020B0502040204020203" pitchFamily="34" charset="0"/>
                          <a:cs typeface="Times New Roman" panose="02020603050405020304" pitchFamily="18" charset="0"/>
                        </a:rPr>
                        <a:t>F +61 2 9234 0201 </a:t>
                      </a:r>
                      <a:r>
                        <a:rPr lang="en-NZ" sz="500">
                          <a:effectLst/>
                          <a:latin typeface="Segoe UI" panose="020B0502040204020203" pitchFamily="34" charset="0"/>
                          <a:ea typeface="Segoe UI" panose="020B0502040204020203" pitchFamily="34" charset="0"/>
                          <a:cs typeface="Times New Roman" panose="02020603050405020304" pitchFamily="18" charset="0"/>
                        </a:rPr>
                        <a:t>(Syd)</a:t>
                      </a:r>
                      <a:endParaRPr lang="en-AU" sz="1000">
                        <a:effectLst/>
                        <a:latin typeface="Segoe UI" panose="020B0502040204020203" pitchFamily="34" charset="0"/>
                        <a:ea typeface="Segoe UI" panose="020B0502040204020203"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71755">
                        <a:lnSpc>
                          <a:spcPct val="115000"/>
                        </a:lnSpc>
                        <a:spcAft>
                          <a:spcPts val="0"/>
                        </a:spcAft>
                      </a:pPr>
                      <a:r>
                        <a:rPr lang="en-NZ" sz="800">
                          <a:effectLst/>
                          <a:latin typeface="Segoe UI" panose="020B0502040204020203" pitchFamily="34" charset="0"/>
                          <a:ea typeface="Segoe UI" panose="020B0502040204020203" pitchFamily="34" charset="0"/>
                          <a:cs typeface="Times New Roman" panose="02020603050405020304" pitchFamily="18" charset="0"/>
                        </a:rPr>
                        <a:t>P +61 2 6100 6363</a:t>
                      </a:r>
                      <a:endParaRPr lang="en-AU" sz="1000">
                        <a:effectLst/>
                        <a:latin typeface="Segoe UI" panose="020B0502040204020203" pitchFamily="34" charset="0"/>
                        <a:ea typeface="Segoe UI" panose="020B0502040204020203" pitchFamily="34" charset="0"/>
                        <a:cs typeface="Times New Roman" panose="02020603050405020304" pitchFamily="18" charset="0"/>
                      </a:endParaRPr>
                    </a:p>
                    <a:p>
                      <a:pPr marL="71755">
                        <a:lnSpc>
                          <a:spcPct val="115000"/>
                        </a:lnSpc>
                        <a:spcAft>
                          <a:spcPts val="0"/>
                        </a:spcAft>
                      </a:pPr>
                      <a:r>
                        <a:rPr lang="en-NZ" sz="800">
                          <a:effectLst/>
                          <a:latin typeface="Segoe UI" panose="020B0502040204020203" pitchFamily="34" charset="0"/>
                          <a:ea typeface="Segoe UI" panose="020B0502040204020203" pitchFamily="34" charset="0"/>
                          <a:cs typeface="Times New Roman" panose="02020603050405020304" pitchFamily="18" charset="0"/>
                        </a:rPr>
                        <a:t>F +61 2 9234 0201 </a:t>
                      </a:r>
                      <a:r>
                        <a:rPr lang="en-NZ" sz="500">
                          <a:effectLst/>
                          <a:latin typeface="Segoe UI" panose="020B0502040204020203" pitchFamily="34" charset="0"/>
                          <a:ea typeface="Segoe UI" panose="020B0502040204020203" pitchFamily="34" charset="0"/>
                          <a:cs typeface="Times New Roman" panose="02020603050405020304" pitchFamily="18" charset="0"/>
                        </a:rPr>
                        <a:t>(Syd)</a:t>
                      </a:r>
                      <a:endParaRPr lang="en-AU" sz="1000">
                        <a:effectLst/>
                        <a:latin typeface="Segoe UI" panose="020B0502040204020203" pitchFamily="34" charset="0"/>
                        <a:ea typeface="Segoe UI" panose="020B0502040204020203"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71755">
                        <a:lnSpc>
                          <a:spcPct val="115000"/>
                        </a:lnSpc>
                        <a:spcAft>
                          <a:spcPts val="0"/>
                        </a:spcAft>
                      </a:pPr>
                      <a:r>
                        <a:rPr lang="en-NZ" sz="800">
                          <a:effectLst/>
                          <a:latin typeface="Segoe UI" panose="020B0502040204020203" pitchFamily="34" charset="0"/>
                          <a:ea typeface="Segoe UI" panose="020B0502040204020203" pitchFamily="34" charset="0"/>
                          <a:cs typeface="Times New Roman" panose="02020603050405020304" pitchFamily="18" charset="0"/>
                        </a:rPr>
                        <a:t>P +64 9 909 5810</a:t>
                      </a:r>
                      <a:endParaRPr lang="en-AU" sz="1000">
                        <a:effectLst/>
                        <a:latin typeface="Segoe UI" panose="020B0502040204020203" pitchFamily="34" charset="0"/>
                        <a:ea typeface="Segoe UI" panose="020B0502040204020203" pitchFamily="34" charset="0"/>
                        <a:cs typeface="Times New Roman" panose="02020603050405020304" pitchFamily="18" charset="0"/>
                      </a:endParaRPr>
                    </a:p>
                    <a:p>
                      <a:pPr marL="71755">
                        <a:lnSpc>
                          <a:spcPct val="115000"/>
                        </a:lnSpc>
                        <a:spcAft>
                          <a:spcPts val="0"/>
                        </a:spcAft>
                      </a:pPr>
                      <a:r>
                        <a:rPr lang="en-NZ" sz="800">
                          <a:effectLst/>
                          <a:latin typeface="Segoe UI" panose="020B0502040204020203" pitchFamily="34" charset="0"/>
                          <a:ea typeface="Segoe UI" panose="020B0502040204020203" pitchFamily="34" charset="0"/>
                          <a:cs typeface="Times New Roman" panose="02020603050405020304" pitchFamily="18" charset="0"/>
                        </a:rPr>
                        <a:t>F +64 9 909 5828</a:t>
                      </a:r>
                      <a:endParaRPr lang="en-AU" sz="1000">
                        <a:effectLst/>
                        <a:latin typeface="Segoe UI" panose="020B0502040204020203" pitchFamily="34" charset="0"/>
                        <a:ea typeface="Segoe UI" panose="020B0502040204020203"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71755">
                        <a:lnSpc>
                          <a:spcPct val="115000"/>
                        </a:lnSpc>
                        <a:spcAft>
                          <a:spcPts val="0"/>
                        </a:spcAft>
                      </a:pPr>
                      <a:r>
                        <a:rPr lang="en-NZ" sz="800">
                          <a:effectLst/>
                          <a:latin typeface="Segoe UI" panose="020B0502040204020203" pitchFamily="34" charset="0"/>
                          <a:ea typeface="Segoe UI" panose="020B0502040204020203" pitchFamily="34" charset="0"/>
                          <a:cs typeface="Times New Roman" panose="02020603050405020304" pitchFamily="18" charset="0"/>
                        </a:rPr>
                        <a:t>P +64 4 915 7590</a:t>
                      </a:r>
                      <a:endParaRPr lang="en-AU" sz="1000">
                        <a:effectLst/>
                        <a:latin typeface="Segoe UI" panose="020B0502040204020203" pitchFamily="34" charset="0"/>
                        <a:ea typeface="Segoe UI" panose="020B0502040204020203" pitchFamily="34" charset="0"/>
                        <a:cs typeface="Times New Roman" panose="02020603050405020304" pitchFamily="18" charset="0"/>
                      </a:endParaRPr>
                    </a:p>
                    <a:p>
                      <a:pPr marL="71755">
                        <a:lnSpc>
                          <a:spcPct val="115000"/>
                        </a:lnSpc>
                        <a:spcAft>
                          <a:spcPts val="0"/>
                        </a:spcAft>
                      </a:pPr>
                      <a:r>
                        <a:rPr lang="en-NZ" sz="800">
                          <a:effectLst/>
                          <a:latin typeface="Segoe UI" panose="020B0502040204020203" pitchFamily="34" charset="0"/>
                          <a:ea typeface="Segoe UI" panose="020B0502040204020203" pitchFamily="34" charset="0"/>
                          <a:cs typeface="Times New Roman" panose="02020603050405020304" pitchFamily="18" charset="0"/>
                        </a:rPr>
                        <a:t>F +64 4 915 7596</a:t>
                      </a:r>
                      <a:endParaRPr lang="en-AU" sz="1000">
                        <a:effectLst/>
                        <a:latin typeface="Segoe UI" panose="020B0502040204020203" pitchFamily="34" charset="0"/>
                        <a:ea typeface="Segoe UI" panose="020B0502040204020203"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7728669"/>
                  </a:ext>
                </a:extLst>
              </a:tr>
            </a:tbl>
          </a:graphicData>
        </a:graphic>
      </p:graphicFrame>
      <p:graphicFrame>
        <p:nvGraphicFramePr>
          <p:cNvPr id="13" name="Table 12">
            <a:extLst>
              <a:ext uri="{FF2B5EF4-FFF2-40B4-BE49-F238E27FC236}">
                <a16:creationId xmlns:a16="http://schemas.microsoft.com/office/drawing/2014/main" id="{7531D1E6-E328-472C-9781-2F46B9AAF1B1}"/>
              </a:ext>
            </a:extLst>
          </p:cNvPr>
          <p:cNvGraphicFramePr>
            <a:graphicFrameLocks noGrp="1"/>
          </p:cNvGraphicFramePr>
          <p:nvPr>
            <p:extLst>
              <p:ext uri="{D42A27DB-BD31-4B8C-83A1-F6EECF244321}">
                <p14:modId xmlns:p14="http://schemas.microsoft.com/office/powerpoint/2010/main" val="219290637"/>
              </p:ext>
            </p:extLst>
          </p:nvPr>
        </p:nvGraphicFramePr>
        <p:xfrm>
          <a:off x="3786929" y="1784157"/>
          <a:ext cx="3011805" cy="480633"/>
        </p:xfrm>
        <a:graphic>
          <a:graphicData uri="http://schemas.openxmlformats.org/drawingml/2006/table">
            <a:tbl>
              <a:tblPr firstCol="1" bandRow="1"/>
              <a:tblGrid>
                <a:gridCol w="520542">
                  <a:extLst>
                    <a:ext uri="{9D8B030D-6E8A-4147-A177-3AD203B41FA5}">
                      <a16:colId xmlns:a16="http://schemas.microsoft.com/office/drawing/2014/main" val="3357892925"/>
                    </a:ext>
                  </a:extLst>
                </a:gridCol>
                <a:gridCol w="2491263">
                  <a:extLst>
                    <a:ext uri="{9D8B030D-6E8A-4147-A177-3AD203B41FA5}">
                      <a16:colId xmlns:a16="http://schemas.microsoft.com/office/drawing/2014/main" val="309425923"/>
                    </a:ext>
                  </a:extLst>
                </a:gridCol>
              </a:tblGrid>
              <a:tr h="160211">
                <a:tc gridSpan="2">
                  <a:txBody>
                    <a:bodyPr/>
                    <a:lstStyle/>
                    <a:p>
                      <a:pPr>
                        <a:lnSpc>
                          <a:spcPct val="115000"/>
                        </a:lnSpc>
                        <a:spcAft>
                          <a:spcPts val="0"/>
                        </a:spcAft>
                      </a:pPr>
                      <a:r>
                        <a:rPr lang="en-NZ" sz="1000">
                          <a:effectLst/>
                          <a:latin typeface="Segoe UI" panose="020B0502040204020203" pitchFamily="34" charset="0"/>
                          <a:ea typeface="Segoe UI" panose="020B0502040204020203" pitchFamily="34" charset="0"/>
                          <a:cs typeface="Times New Roman" panose="02020603050405020304" pitchFamily="18" charset="0"/>
                        </a:rPr>
                        <a:t>Melissa Skilbeck, Director</a:t>
                      </a:r>
                      <a:endParaRPr lang="en-AU" sz="1000">
                        <a:effectLst/>
                        <a:latin typeface="Segoe UI" panose="020B0502040204020203" pitchFamily="34" charset="0"/>
                        <a:ea typeface="Segoe UI" panose="020B0502040204020203" pitchFamily="34" charset="0"/>
                        <a:cs typeface="Times New Roman" panose="02020603050405020304" pitchFamily="18" charset="0"/>
                      </a:endParaRPr>
                    </a:p>
                  </a:txBody>
                  <a:tcPr marL="0" marR="0" marT="0" marB="0">
                    <a:lnL>
                      <a:noFill/>
                    </a:lnL>
                    <a:lnR>
                      <a:noFill/>
                    </a:lnR>
                    <a:lnT>
                      <a:noFill/>
                    </a:lnT>
                    <a:lnB>
                      <a:noFill/>
                    </a:lnB>
                  </a:tcPr>
                </a:tc>
                <a:tc hMerge="1">
                  <a:txBody>
                    <a:bodyPr/>
                    <a:lstStyle/>
                    <a:p>
                      <a:endParaRPr lang="en-AU"/>
                    </a:p>
                  </a:txBody>
                  <a:tcPr/>
                </a:tc>
                <a:extLst>
                  <a:ext uri="{0D108BD9-81ED-4DB2-BD59-A6C34878D82A}">
                    <a16:rowId xmlns:a16="http://schemas.microsoft.com/office/drawing/2014/main" val="3726313519"/>
                  </a:ext>
                </a:extLst>
              </a:tr>
              <a:tr h="160211">
                <a:tc>
                  <a:txBody>
                    <a:bodyPr/>
                    <a:lstStyle/>
                    <a:p>
                      <a:pPr>
                        <a:lnSpc>
                          <a:spcPct val="115000"/>
                        </a:lnSpc>
                        <a:spcAft>
                          <a:spcPts val="0"/>
                        </a:spcAft>
                      </a:pPr>
                      <a:r>
                        <a:rPr lang="en-NZ" sz="1000">
                          <a:effectLst/>
                          <a:latin typeface="Segoe UI" panose="020B0502040204020203" pitchFamily="34" charset="0"/>
                          <a:ea typeface="Segoe UI" panose="020B0502040204020203" pitchFamily="34" charset="0"/>
                          <a:cs typeface="Times New Roman" panose="02020603050405020304" pitchFamily="18" charset="0"/>
                        </a:rPr>
                        <a:t>Mobile:</a:t>
                      </a:r>
                      <a:endParaRPr lang="en-AU" sz="1000">
                        <a:effectLst/>
                        <a:latin typeface="Segoe UI" panose="020B0502040204020203" pitchFamily="34" charset="0"/>
                        <a:ea typeface="Segoe UI" panose="020B0502040204020203" pitchFamily="34" charset="0"/>
                        <a:cs typeface="Times New Roman" panose="02020603050405020304" pitchFamily="18" charset="0"/>
                      </a:endParaRPr>
                    </a:p>
                  </a:txBody>
                  <a:tcPr marL="0" marR="0" marT="0" marB="0">
                    <a:lnL>
                      <a:noFill/>
                    </a:lnL>
                    <a:lnR>
                      <a:noFill/>
                    </a:lnR>
                    <a:lnT>
                      <a:noFill/>
                    </a:lnT>
                    <a:lnB>
                      <a:noFill/>
                    </a:lnB>
                  </a:tcPr>
                </a:tc>
                <a:tc>
                  <a:txBody>
                    <a:bodyPr/>
                    <a:lstStyle/>
                    <a:p>
                      <a:pPr>
                        <a:lnSpc>
                          <a:spcPct val="115000"/>
                        </a:lnSpc>
                        <a:spcAft>
                          <a:spcPts val="0"/>
                        </a:spcAft>
                      </a:pPr>
                      <a:r>
                        <a:rPr lang="en-NZ" sz="1000">
                          <a:effectLst/>
                          <a:latin typeface="Segoe UI" panose="020B0502040204020203" pitchFamily="34" charset="0"/>
                          <a:ea typeface="Segoe UI" panose="020B0502040204020203" pitchFamily="34" charset="0"/>
                          <a:cs typeface="Times New Roman" panose="02020603050405020304" pitchFamily="18" charset="0"/>
                        </a:rPr>
                        <a:t>+61 402 060 067</a:t>
                      </a:r>
                      <a:endParaRPr lang="en-AU" sz="1000">
                        <a:effectLst/>
                        <a:latin typeface="Segoe UI" panose="020B0502040204020203" pitchFamily="34" charset="0"/>
                        <a:ea typeface="Segoe UI" panose="020B0502040204020203" pitchFamily="34" charset="0"/>
                        <a:cs typeface="Times New Roman" panose="02020603050405020304" pitchFamily="18" charset="0"/>
                      </a:endParaRPr>
                    </a:p>
                  </a:txBody>
                  <a:tcPr marL="0" marR="0" marT="0" marB="0">
                    <a:lnL>
                      <a:noFill/>
                    </a:lnL>
                    <a:lnR>
                      <a:noFill/>
                    </a:lnR>
                    <a:lnT>
                      <a:noFill/>
                    </a:lnT>
                    <a:lnB>
                      <a:noFill/>
                    </a:lnB>
                  </a:tcPr>
                </a:tc>
                <a:extLst>
                  <a:ext uri="{0D108BD9-81ED-4DB2-BD59-A6C34878D82A}">
                    <a16:rowId xmlns:a16="http://schemas.microsoft.com/office/drawing/2014/main" val="1059274471"/>
                  </a:ext>
                </a:extLst>
              </a:tr>
              <a:tr h="160211">
                <a:tc>
                  <a:txBody>
                    <a:bodyPr/>
                    <a:lstStyle/>
                    <a:p>
                      <a:pPr>
                        <a:lnSpc>
                          <a:spcPct val="115000"/>
                        </a:lnSpc>
                        <a:spcAft>
                          <a:spcPts val="0"/>
                        </a:spcAft>
                      </a:pPr>
                      <a:r>
                        <a:rPr lang="en-NZ" sz="1000">
                          <a:effectLst/>
                          <a:latin typeface="Segoe UI" panose="020B0502040204020203" pitchFamily="34" charset="0"/>
                          <a:ea typeface="Segoe UI" panose="020B0502040204020203" pitchFamily="34" charset="0"/>
                          <a:cs typeface="Times New Roman" panose="02020603050405020304" pitchFamily="18" charset="0"/>
                        </a:rPr>
                        <a:t>Email:</a:t>
                      </a:r>
                      <a:endParaRPr lang="en-AU" sz="1000">
                        <a:effectLst/>
                        <a:latin typeface="Segoe UI" panose="020B0502040204020203" pitchFamily="34" charset="0"/>
                        <a:ea typeface="Segoe UI" panose="020B0502040204020203" pitchFamily="34" charset="0"/>
                        <a:cs typeface="Times New Roman" panose="02020603050405020304" pitchFamily="18" charset="0"/>
                      </a:endParaRPr>
                    </a:p>
                  </a:txBody>
                  <a:tcPr marL="0" marR="0" marT="0" marB="0">
                    <a:lnL>
                      <a:noFill/>
                    </a:lnL>
                    <a:lnR>
                      <a:noFill/>
                    </a:lnR>
                    <a:lnT>
                      <a:noFill/>
                    </a:lnT>
                    <a:lnB>
                      <a:noFill/>
                    </a:lnB>
                  </a:tcPr>
                </a:tc>
                <a:tc>
                  <a:txBody>
                    <a:bodyPr/>
                    <a:lstStyle/>
                    <a:p>
                      <a:pPr>
                        <a:lnSpc>
                          <a:spcPct val="115000"/>
                        </a:lnSpc>
                        <a:spcAft>
                          <a:spcPts val="0"/>
                        </a:spcAft>
                      </a:pPr>
                      <a:r>
                        <a:rPr lang="en-NZ" sz="1000">
                          <a:effectLst/>
                          <a:latin typeface="Segoe UI" panose="020B0502040204020203" pitchFamily="34" charset="0"/>
                          <a:ea typeface="Segoe UI" panose="020B0502040204020203" pitchFamily="34" charset="0"/>
                          <a:cs typeface="Times New Roman" panose="02020603050405020304" pitchFamily="18" charset="0"/>
                        </a:rPr>
                        <a:t>mskilbeck@thinksapere.com </a:t>
                      </a:r>
                      <a:endParaRPr lang="en-AU" sz="1000">
                        <a:effectLst/>
                        <a:latin typeface="Segoe UI" panose="020B0502040204020203" pitchFamily="34" charset="0"/>
                        <a:ea typeface="Segoe UI" panose="020B0502040204020203" pitchFamily="34" charset="0"/>
                        <a:cs typeface="Times New Roman" panose="02020603050405020304" pitchFamily="18" charset="0"/>
                      </a:endParaRPr>
                    </a:p>
                  </a:txBody>
                  <a:tcPr marL="0" marR="0" marT="0" marB="0">
                    <a:lnL>
                      <a:noFill/>
                    </a:lnL>
                    <a:lnR>
                      <a:noFill/>
                    </a:lnR>
                    <a:lnT>
                      <a:noFill/>
                    </a:lnT>
                    <a:lnB>
                      <a:noFill/>
                    </a:lnB>
                  </a:tcPr>
                </a:tc>
                <a:extLst>
                  <a:ext uri="{0D108BD9-81ED-4DB2-BD59-A6C34878D82A}">
                    <a16:rowId xmlns:a16="http://schemas.microsoft.com/office/drawing/2014/main" val="3285550367"/>
                  </a:ext>
                </a:extLst>
              </a:tr>
            </a:tbl>
          </a:graphicData>
        </a:graphic>
      </p:graphicFrame>
      <p:sp>
        <p:nvSpPr>
          <p:cNvPr id="14" name="Rectangle 13">
            <a:extLst>
              <a:ext uri="{FF2B5EF4-FFF2-40B4-BE49-F238E27FC236}">
                <a16:creationId xmlns:a16="http://schemas.microsoft.com/office/drawing/2014/main" id="{DC3F0381-1DB7-492E-B719-2962BF7C84A6}"/>
              </a:ext>
            </a:extLst>
          </p:cNvPr>
          <p:cNvSpPr/>
          <p:nvPr/>
        </p:nvSpPr>
        <p:spPr>
          <a:xfrm>
            <a:off x="3675586" y="1307008"/>
            <a:ext cx="3369640" cy="318805"/>
          </a:xfrm>
          <a:prstGeom prst="rect">
            <a:avLst/>
          </a:prstGeom>
        </p:spPr>
        <p:txBody>
          <a:bodyPr wrap="none">
            <a:spAutoFit/>
          </a:bodyPr>
          <a:lstStyle/>
          <a:p>
            <a:pPr>
              <a:lnSpc>
                <a:spcPct val="115000"/>
              </a:lnSpc>
              <a:spcBef>
                <a:spcPts val="4200"/>
              </a:spcBef>
              <a:spcAft>
                <a:spcPts val="1200"/>
              </a:spcAft>
              <a:defRPr/>
            </a:pPr>
            <a:r>
              <a:rPr lang="en-NZ" sz="1400" b="1">
                <a:solidFill>
                  <a:srgbClr val="403151"/>
                </a:solidFill>
                <a:latin typeface="Segoe UI" panose="020B0502040204020203" pitchFamily="34" charset="0"/>
                <a:ea typeface="Times New Roman" panose="02020603050405020304" pitchFamily="18" charset="0"/>
                <a:cs typeface="Times New Roman" panose="02020603050405020304" pitchFamily="18" charset="0"/>
              </a:rPr>
              <a:t>For more information, please contact:</a:t>
            </a:r>
            <a:endParaRPr lang="en-AU" sz="1000">
              <a:solidFill>
                <a:prstClr val="black"/>
              </a:solidFill>
              <a:latin typeface="Segoe UI" panose="020B0502040204020203" pitchFamily="34" charset="0"/>
              <a:ea typeface="Segoe UI" panose="020B0502040204020203" pitchFamily="34" charset="0"/>
              <a:cs typeface="Times New Roman" panose="02020603050405020304" pitchFamily="18" charset="0"/>
            </a:endParaRPr>
          </a:p>
        </p:txBody>
      </p:sp>
      <p:sp>
        <p:nvSpPr>
          <p:cNvPr id="15" name="Rectangle 14">
            <a:extLst>
              <a:ext uri="{FF2B5EF4-FFF2-40B4-BE49-F238E27FC236}">
                <a16:creationId xmlns:a16="http://schemas.microsoft.com/office/drawing/2014/main" id="{5C67FDD6-5C2C-4E8B-957C-AF7EF56B704F}"/>
              </a:ext>
            </a:extLst>
          </p:cNvPr>
          <p:cNvSpPr/>
          <p:nvPr/>
        </p:nvSpPr>
        <p:spPr>
          <a:xfrm>
            <a:off x="5074802" y="4124727"/>
            <a:ext cx="1923861" cy="318805"/>
          </a:xfrm>
          <a:prstGeom prst="rect">
            <a:avLst/>
          </a:prstGeom>
        </p:spPr>
        <p:txBody>
          <a:bodyPr wrap="none">
            <a:spAutoFit/>
          </a:bodyPr>
          <a:lstStyle/>
          <a:p>
            <a:pPr algn="ctr">
              <a:lnSpc>
                <a:spcPct val="115000"/>
              </a:lnSpc>
              <a:spcAft>
                <a:spcPts val="800"/>
              </a:spcAft>
              <a:defRPr/>
            </a:pPr>
            <a:r>
              <a:rPr lang="en-NZ" sz="1400">
                <a:solidFill>
                  <a:prstClr val="black"/>
                </a:solidFill>
                <a:latin typeface="Segoe UI" panose="020B0502040204020203" pitchFamily="34" charset="0"/>
                <a:ea typeface="Arial" panose="020B0604020202020204" pitchFamily="34" charset="0"/>
                <a:cs typeface="Segoe UI" panose="020B0502040204020203" pitchFamily="34" charset="0"/>
              </a:rPr>
              <a:t>www.think</a:t>
            </a:r>
            <a:r>
              <a:rPr lang="en-NZ" sz="1400">
                <a:solidFill>
                  <a:srgbClr val="7B5E05"/>
                </a:solidFill>
                <a:latin typeface="Segoe UI" panose="020B0502040204020203" pitchFamily="34" charset="0"/>
                <a:ea typeface="Arial" panose="020B0604020202020204" pitchFamily="34" charset="0"/>
                <a:cs typeface="Segoe UI" panose="020B0502040204020203" pitchFamily="34" charset="0"/>
              </a:rPr>
              <a:t>Sapere</a:t>
            </a:r>
            <a:r>
              <a:rPr lang="en-NZ" sz="1400">
                <a:solidFill>
                  <a:prstClr val="black"/>
                </a:solidFill>
                <a:latin typeface="Segoe UI" panose="020B0502040204020203" pitchFamily="34" charset="0"/>
                <a:ea typeface="Arial" panose="020B0604020202020204" pitchFamily="34" charset="0"/>
                <a:cs typeface="Segoe UI" panose="020B0502040204020203" pitchFamily="34" charset="0"/>
              </a:rPr>
              <a:t>.com</a:t>
            </a:r>
            <a:endParaRPr lang="en-AU" sz="1000">
              <a:solidFill>
                <a:prstClr val="black"/>
              </a:solidFill>
              <a:latin typeface="Segoe UI" panose="020B0502040204020203" pitchFamily="34" charset="0"/>
              <a:ea typeface="Segoe UI" panose="020B0502040204020203" pitchFamily="34" charset="0"/>
              <a:cs typeface="Times New Roman" panose="02020603050405020304" pitchFamily="18" charset="0"/>
            </a:endParaRPr>
          </a:p>
        </p:txBody>
      </p:sp>
    </p:spTree>
    <p:extLst>
      <p:ext uri="{BB962C8B-B14F-4D97-AF65-F5344CB8AC3E}">
        <p14:creationId xmlns:p14="http://schemas.microsoft.com/office/powerpoint/2010/main" val="24140184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5BF0D-D33F-D51B-E192-651CCF628C7C}"/>
              </a:ext>
            </a:extLst>
          </p:cNvPr>
          <p:cNvSpPr>
            <a:spLocks noGrp="1"/>
          </p:cNvSpPr>
          <p:nvPr>
            <p:ph type="ctrTitle"/>
          </p:nvPr>
        </p:nvSpPr>
        <p:spPr/>
        <p:txBody>
          <a:bodyPr/>
          <a:lstStyle/>
          <a:p>
            <a:r>
              <a:rPr lang="en-AU"/>
              <a:t>Executive summary</a:t>
            </a:r>
          </a:p>
        </p:txBody>
      </p:sp>
    </p:spTree>
    <p:extLst>
      <p:ext uri="{BB962C8B-B14F-4D97-AF65-F5344CB8AC3E}">
        <p14:creationId xmlns:p14="http://schemas.microsoft.com/office/powerpoint/2010/main" val="35946355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146731-2083-ABCA-3E1F-B685794D140F}"/>
              </a:ext>
            </a:extLst>
          </p:cNvPr>
          <p:cNvSpPr>
            <a:spLocks noGrp="1"/>
          </p:cNvSpPr>
          <p:nvPr>
            <p:ph type="title"/>
          </p:nvPr>
        </p:nvSpPr>
        <p:spPr>
          <a:xfrm>
            <a:off x="528883" y="365127"/>
            <a:ext cx="8915399" cy="365125"/>
          </a:xfrm>
        </p:spPr>
        <p:txBody>
          <a:bodyPr>
            <a:normAutofit fontScale="90000"/>
          </a:bodyPr>
          <a:lstStyle/>
          <a:p>
            <a:r>
              <a:rPr lang="en-NZ" sz="2000"/>
              <a:t>Executive summary</a:t>
            </a:r>
            <a:endParaRPr lang="en-AU" sz="2000"/>
          </a:p>
        </p:txBody>
      </p:sp>
      <p:sp>
        <p:nvSpPr>
          <p:cNvPr id="4" name="Text Placeholder 3">
            <a:extLst>
              <a:ext uri="{FF2B5EF4-FFF2-40B4-BE49-F238E27FC236}">
                <a16:creationId xmlns:a16="http://schemas.microsoft.com/office/drawing/2014/main" id="{60C20614-4BEC-7CB1-AE90-4AC7A1710146}"/>
              </a:ext>
            </a:extLst>
          </p:cNvPr>
          <p:cNvSpPr>
            <a:spLocks noGrp="1"/>
          </p:cNvSpPr>
          <p:nvPr>
            <p:ph type="body" sz="quarter" idx="12"/>
          </p:nvPr>
        </p:nvSpPr>
        <p:spPr>
          <a:xfrm>
            <a:off x="529697" y="784185"/>
            <a:ext cx="8792104" cy="5572171"/>
          </a:xfrm>
        </p:spPr>
        <p:txBody>
          <a:bodyPr lIns="72000" numCol="2" spcCol="108000">
            <a:noAutofit/>
          </a:bodyPr>
          <a:lstStyle/>
          <a:p>
            <a:pPr defTabSz="914400">
              <a:lnSpc>
                <a:spcPct val="114000"/>
              </a:lnSpc>
              <a:spcBef>
                <a:spcPts val="600"/>
              </a:spcBef>
            </a:pPr>
            <a:r>
              <a:rPr lang="en-US" sz="1200" b="1">
                <a:solidFill>
                  <a:schemeClr val="accent2"/>
                </a:solidFill>
              </a:rPr>
              <a:t>This evaluation </a:t>
            </a:r>
          </a:p>
          <a:p>
            <a:pPr>
              <a:lnSpc>
                <a:spcPct val="114000"/>
              </a:lnSpc>
              <a:spcBef>
                <a:spcPts val="600"/>
              </a:spcBef>
            </a:pPr>
            <a:r>
              <a:rPr lang="en-US" sz="1000">
                <a:latin typeface="Segoe UI" panose="020B0502040204020203" pitchFamily="34" charset="0"/>
                <a:cs typeface="Times New Roman" panose="02020603050405020304" pitchFamily="18" charset="0"/>
              </a:rPr>
              <a:t>The Department of Treasury and Finance (DTF) commissioned Sapere Research Group Ltd (Sapere) in April 2023 to evaluate the effectiveness of the Building Financial Capacity of Housing Agencies (BFCHA) initiative and identify opportunities to refine and improve the program to further support the supply of social and affordable housing and the value for money outcomes generated by the initiative. </a:t>
            </a:r>
          </a:p>
          <a:p>
            <a:pPr>
              <a:lnSpc>
                <a:spcPct val="114000"/>
              </a:lnSpc>
              <a:spcBef>
                <a:spcPts val="600"/>
              </a:spcBef>
            </a:pPr>
            <a:r>
              <a:rPr lang="en-US" sz="1000">
                <a:latin typeface="Segoe UI" panose="020B0502040204020203" pitchFamily="34" charset="0"/>
                <a:cs typeface="Times New Roman" panose="02020603050405020304" pitchFamily="18" charset="0"/>
              </a:rPr>
              <a:t>Sapere conducted the evaluation over April to July 2023. It is a point-in-time evaluation of a program in progress and in terms of development of social housing dwellings financed, in its early days. In practice, the evaluation covers phase 1 and 2 applications to approved agreements and the experiences of community housing agencies (CHAs) in the applications for phase 3 whose applications were being considered for approval during this BFCHA work. It also coincides with significant macroeconomic changes having a direct impact on CHA preferences between phases 1 and 3.</a:t>
            </a:r>
          </a:p>
          <a:p>
            <a:pPr>
              <a:lnSpc>
                <a:spcPct val="114000"/>
              </a:lnSpc>
              <a:spcBef>
                <a:spcPts val="600"/>
              </a:spcBef>
            </a:pPr>
            <a:r>
              <a:rPr lang="en-US" sz="1000">
                <a:latin typeface="Segoe UI" panose="020B0502040204020203" pitchFamily="34" charset="0"/>
                <a:cs typeface="Times New Roman" panose="02020603050405020304" pitchFamily="18" charset="0"/>
              </a:rPr>
              <a:t>This report is based on Sapere analysis and input from stakeholders through consultations and survey responses. Survey representation of CHAs participating in the program is high—at 13 of 19 who applied and 10 of 11 approved, and accounting for around 80 per cent of loan value approved as at April 2023.</a:t>
            </a:r>
          </a:p>
          <a:p>
            <a:pPr defTabSz="914400">
              <a:lnSpc>
                <a:spcPct val="114000"/>
              </a:lnSpc>
              <a:spcBef>
                <a:spcPts val="600"/>
              </a:spcBef>
            </a:pPr>
            <a:r>
              <a:rPr lang="en-US" sz="1200" b="1">
                <a:solidFill>
                  <a:schemeClr val="accent2"/>
                </a:solidFill>
              </a:rPr>
              <a:t>Financing social housing </a:t>
            </a:r>
          </a:p>
          <a:p>
            <a:pPr>
              <a:lnSpc>
                <a:spcPct val="114000"/>
              </a:lnSpc>
              <a:spcBef>
                <a:spcPts val="600"/>
              </a:spcBef>
            </a:pPr>
            <a:r>
              <a:rPr lang="en-US" sz="1000">
                <a:latin typeface="Segoe UI" panose="020B0502040204020203" pitchFamily="34" charset="0"/>
                <a:cs typeface="Times New Roman" panose="02020603050405020304" pitchFamily="18" charset="0"/>
              </a:rPr>
              <a:t>CHAs are dependent on some form of government subsidy. This subsidy needs to cover the difference between what it costs to supply, build, maintain and manage social housing and the amount low-income tenants (particularly those receiving Commonwealth Rent Assistance) can afford to pay. BFCHA is part of the $2.7 billion </a:t>
            </a:r>
            <a:r>
              <a:rPr lang="en-US" sz="1000" i="1">
                <a:latin typeface="Segoe UI" panose="020B0502040204020203" pitchFamily="34" charset="0"/>
                <a:cs typeface="Times New Roman" panose="02020603050405020304" pitchFamily="18" charset="0"/>
              </a:rPr>
              <a:t>Homes for Victorians </a:t>
            </a:r>
            <a:r>
              <a:rPr lang="en-US" sz="1000">
                <a:latin typeface="Segoe UI" panose="020B0502040204020203" pitchFamily="34" charset="0"/>
                <a:cs typeface="Times New Roman" panose="02020603050405020304" pitchFamily="18" charset="0"/>
              </a:rPr>
              <a:t>2017 Government strategy that established funding—in the form of the $1 billion Social Housing Growth Fund (SHGF)—and financing—in the form of $1.1 billion for Low Interest Loans (LILs) and State Guarantees through the BFCHA initiative. Loan tenor (term) of funds in the SHGF were subsequently expanded by the </a:t>
            </a:r>
            <a:r>
              <a:rPr lang="en-US" sz="1000" i="1">
                <a:latin typeface="Segoe UI" panose="020B0502040204020203" pitchFamily="34" charset="0"/>
                <a:cs typeface="Times New Roman" panose="02020603050405020304" pitchFamily="18" charset="0"/>
              </a:rPr>
              <a:t>Big Housing Build </a:t>
            </a:r>
            <a:r>
              <a:rPr lang="en-US" sz="1000">
                <a:latin typeface="Segoe UI" panose="020B0502040204020203" pitchFamily="34" charset="0"/>
                <a:cs typeface="Times New Roman" panose="02020603050405020304" pitchFamily="18" charset="0"/>
              </a:rPr>
              <a:t>initiative in 2020. </a:t>
            </a:r>
          </a:p>
          <a:p>
            <a:pPr>
              <a:lnSpc>
                <a:spcPct val="114000"/>
              </a:lnSpc>
              <a:spcBef>
                <a:spcPts val="600"/>
              </a:spcBef>
            </a:pPr>
            <a:r>
              <a:rPr lang="en-US" sz="1000">
                <a:latin typeface="Segoe UI" panose="020B0502040204020203" pitchFamily="34" charset="0"/>
                <a:cs typeface="Times New Roman" panose="02020603050405020304" pitchFamily="18" charset="0"/>
              </a:rPr>
              <a:t>BFCHA provides LILs (and offers State Guarantees which have not yet been taken up) at the State bond rate plus a margin and for up to 30 years, with lower transaction costs for CHAs (compared to NHFIC) and an option for CHAs to repay principal during the term. These low-cost, long-term low-interest loans are designed to address the market barriers to social housing, and have been available when SHGF funding is offered. LILs or state guarantees are more cost-effective for government relative to grant funding in terms of appropriation or output cost.</a:t>
            </a:r>
          </a:p>
          <a:p>
            <a:pPr>
              <a:lnSpc>
                <a:spcPct val="114000"/>
              </a:lnSpc>
              <a:spcBef>
                <a:spcPts val="600"/>
              </a:spcBef>
            </a:pPr>
            <a:r>
              <a:rPr lang="en-US" sz="1000">
                <a:latin typeface="Segoe UI" panose="020B0502040204020203" pitchFamily="34" charset="0"/>
                <a:cs typeface="Times New Roman" panose="02020603050405020304" pitchFamily="18" charset="0"/>
              </a:rPr>
              <a:t>BFCHA finance can provide the co-contribution required from CHAs under SHGF for a share of total project costs—as can Commonwealth Government social housing finance provided through National Housing Finance and Investment Corporation (NHFIC), commercial bank loans, or private or philanthropic funds. This represents, for Australia, an unusual example of complementary funding and financing support designed to address the subsidy needed for social housing, long sought by the sector. The complementarity of the funding and finance programs also means that, despite Sapere’s best </a:t>
            </a:r>
            <a:r>
              <a:rPr lang="en-US" sz="1000" err="1">
                <a:latin typeface="Segoe UI" panose="020B0502040204020203" pitchFamily="34" charset="0"/>
                <a:cs typeface="Times New Roman" panose="02020603050405020304" pitchFamily="18" charset="0"/>
              </a:rPr>
              <a:t>endeavours</a:t>
            </a:r>
            <a:r>
              <a:rPr lang="en-US" sz="1000">
                <a:latin typeface="Segoe UI" panose="020B0502040204020203" pitchFamily="34" charset="0"/>
                <a:cs typeface="Times New Roman" panose="02020603050405020304" pitchFamily="18" charset="0"/>
              </a:rPr>
              <a:t>, some stakeholder input inevitably reflects experience of both programs rather than that attributable to BFCHA alone.</a:t>
            </a:r>
          </a:p>
          <a:p>
            <a:pPr defTabSz="914400">
              <a:lnSpc>
                <a:spcPct val="114000"/>
              </a:lnSpc>
              <a:spcBef>
                <a:spcPts val="600"/>
              </a:spcBef>
            </a:pPr>
            <a:r>
              <a:rPr lang="en-US" sz="1200" b="1">
                <a:solidFill>
                  <a:schemeClr val="accent2"/>
                </a:solidFill>
              </a:rPr>
              <a:t>Learnings in program design </a:t>
            </a:r>
          </a:p>
          <a:p>
            <a:pPr>
              <a:lnSpc>
                <a:spcPct val="114000"/>
              </a:lnSpc>
              <a:spcBef>
                <a:spcPts val="600"/>
              </a:spcBef>
            </a:pPr>
            <a:r>
              <a:rPr lang="en-US" sz="1000">
                <a:latin typeface="Segoe UI" panose="020B0502040204020203" pitchFamily="34" charset="0"/>
                <a:cs typeface="Times New Roman" panose="02020603050405020304" pitchFamily="18" charset="0"/>
              </a:rPr>
              <a:t>The BFCHA and SHGF programs were established to increase the supply of social and affordable housing. This joint outcome was best pursued through BFCHA by close coordination with SHGF program timing and alignment with SHGF requirements for CHAs to provide an equity co contribution. BFCHA design was responsive to both.</a:t>
            </a:r>
          </a:p>
        </p:txBody>
      </p:sp>
      <p:sp>
        <p:nvSpPr>
          <p:cNvPr id="6" name="Footer Placeholder 3">
            <a:extLst>
              <a:ext uri="{FF2B5EF4-FFF2-40B4-BE49-F238E27FC236}">
                <a16:creationId xmlns:a16="http://schemas.microsoft.com/office/drawing/2014/main" id="{84FBC1F1-4A68-6BC2-22B3-DE1EBEBE792C}"/>
              </a:ext>
            </a:extLst>
          </p:cNvPr>
          <p:cNvSpPr>
            <a:spLocks noGrp="1"/>
          </p:cNvSpPr>
          <p:nvPr>
            <p:ph type="ftr" sz="quarter" idx="10"/>
          </p:nvPr>
        </p:nvSpPr>
        <p:spPr>
          <a:xfrm>
            <a:off x="528881" y="6356356"/>
            <a:ext cx="3495432" cy="365125"/>
          </a:xfrm>
        </p:spPr>
        <p:txBody>
          <a:bodyPr/>
          <a:lstStyle/>
          <a:p>
            <a:r>
              <a:rPr lang="en-NZ"/>
              <a:t>www.think</a:t>
            </a:r>
            <a:r>
              <a:rPr lang="en-NZ">
                <a:solidFill>
                  <a:schemeClr val="accent1"/>
                </a:solidFill>
              </a:rPr>
              <a:t>Sapere</a:t>
            </a:r>
            <a:r>
              <a:rPr lang="en-NZ"/>
              <a:t>.com</a:t>
            </a:r>
          </a:p>
        </p:txBody>
      </p:sp>
      <p:sp>
        <p:nvSpPr>
          <p:cNvPr id="7" name="Slide Number Placeholder 4">
            <a:extLst>
              <a:ext uri="{FF2B5EF4-FFF2-40B4-BE49-F238E27FC236}">
                <a16:creationId xmlns:a16="http://schemas.microsoft.com/office/drawing/2014/main" id="{AC1B13E4-AFE7-013D-C101-1A7743138FB8}"/>
              </a:ext>
            </a:extLst>
          </p:cNvPr>
          <p:cNvSpPr>
            <a:spLocks noGrp="1"/>
          </p:cNvSpPr>
          <p:nvPr>
            <p:ph type="sldNum" sz="quarter" idx="11"/>
          </p:nvPr>
        </p:nvSpPr>
        <p:spPr>
          <a:xfrm>
            <a:off x="6996114" y="6356356"/>
            <a:ext cx="2448167" cy="365125"/>
          </a:xfrm>
        </p:spPr>
        <p:txBody>
          <a:bodyPr/>
          <a:lstStyle/>
          <a:p>
            <a:fld id="{326829A1-67CC-4B5E-AF1E-9267DC8755FD}" type="slidenum">
              <a:rPr lang="en-NZ" smtClean="0"/>
              <a:pPr/>
              <a:t>7</a:t>
            </a:fld>
            <a:endParaRPr lang="en-NZ"/>
          </a:p>
        </p:txBody>
      </p:sp>
    </p:spTree>
    <p:extLst>
      <p:ext uri="{BB962C8B-B14F-4D97-AF65-F5344CB8AC3E}">
        <p14:creationId xmlns:p14="http://schemas.microsoft.com/office/powerpoint/2010/main" val="5230885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6BCD3A8-4113-B797-2F94-9FC6FF89A790}"/>
              </a:ext>
            </a:extLst>
          </p:cNvPr>
          <p:cNvSpPr/>
          <p:nvPr/>
        </p:nvSpPr>
        <p:spPr>
          <a:xfrm>
            <a:off x="528883" y="5436626"/>
            <a:ext cx="4424117" cy="97350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Rectangle 8">
            <a:extLst>
              <a:ext uri="{FF2B5EF4-FFF2-40B4-BE49-F238E27FC236}">
                <a16:creationId xmlns:a16="http://schemas.microsoft.com/office/drawing/2014/main" id="{23A4A13F-2C9B-FB8B-738C-959607869936}"/>
              </a:ext>
            </a:extLst>
          </p:cNvPr>
          <p:cNvSpPr/>
          <p:nvPr/>
        </p:nvSpPr>
        <p:spPr>
          <a:xfrm>
            <a:off x="528883" y="5436626"/>
            <a:ext cx="45719" cy="97350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Rectangle 5">
            <a:extLst>
              <a:ext uri="{FF2B5EF4-FFF2-40B4-BE49-F238E27FC236}">
                <a16:creationId xmlns:a16="http://schemas.microsoft.com/office/drawing/2014/main" id="{BDDDE497-B381-B849-982C-BA5EA10A6C0B}"/>
              </a:ext>
            </a:extLst>
          </p:cNvPr>
          <p:cNvSpPr/>
          <p:nvPr/>
        </p:nvSpPr>
        <p:spPr>
          <a:xfrm>
            <a:off x="528883" y="784184"/>
            <a:ext cx="4424117" cy="114852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a:extLst>
              <a:ext uri="{FF2B5EF4-FFF2-40B4-BE49-F238E27FC236}">
                <a16:creationId xmlns:a16="http://schemas.microsoft.com/office/drawing/2014/main" id="{A4146731-2083-ABCA-3E1F-B685794D140F}"/>
              </a:ext>
            </a:extLst>
          </p:cNvPr>
          <p:cNvSpPr>
            <a:spLocks noGrp="1"/>
          </p:cNvSpPr>
          <p:nvPr>
            <p:ph type="title"/>
          </p:nvPr>
        </p:nvSpPr>
        <p:spPr>
          <a:xfrm>
            <a:off x="528883" y="365127"/>
            <a:ext cx="8915399" cy="365125"/>
          </a:xfrm>
        </p:spPr>
        <p:txBody>
          <a:bodyPr>
            <a:normAutofit fontScale="90000"/>
          </a:bodyPr>
          <a:lstStyle/>
          <a:p>
            <a:r>
              <a:rPr lang="en-NZ" sz="2000"/>
              <a:t>Executive summary</a:t>
            </a:r>
            <a:endParaRPr lang="en-AU" sz="2000"/>
          </a:p>
        </p:txBody>
      </p:sp>
      <p:sp>
        <p:nvSpPr>
          <p:cNvPr id="4" name="Text Placeholder 3">
            <a:extLst>
              <a:ext uri="{FF2B5EF4-FFF2-40B4-BE49-F238E27FC236}">
                <a16:creationId xmlns:a16="http://schemas.microsoft.com/office/drawing/2014/main" id="{60C20614-4BEC-7CB1-AE90-4AC7A1710146}"/>
              </a:ext>
            </a:extLst>
          </p:cNvPr>
          <p:cNvSpPr>
            <a:spLocks noGrp="1"/>
          </p:cNvSpPr>
          <p:nvPr>
            <p:ph type="body" sz="quarter" idx="12"/>
          </p:nvPr>
        </p:nvSpPr>
        <p:spPr>
          <a:xfrm>
            <a:off x="529696" y="784184"/>
            <a:ext cx="8914586" cy="5847621"/>
          </a:xfrm>
        </p:spPr>
        <p:txBody>
          <a:bodyPr numCol="2" spcCol="108000">
            <a:noAutofit/>
          </a:bodyPr>
          <a:lstStyle/>
          <a:p>
            <a:pPr marL="88900">
              <a:lnSpc>
                <a:spcPct val="115000"/>
              </a:lnSpc>
              <a:spcBef>
                <a:spcPts val="600"/>
              </a:spcBef>
              <a:tabLst>
                <a:tab pos="4032250" algn="l"/>
              </a:tabLst>
            </a:pPr>
            <a:r>
              <a:rPr lang="en-US" sz="1000">
                <a:solidFill>
                  <a:schemeClr val="accent1"/>
                </a:solidFill>
                <a:latin typeface="Segoe UI" panose="020B0502040204020203" pitchFamily="34" charset="0"/>
                <a:cs typeface="Times New Roman" panose="02020603050405020304" pitchFamily="18" charset="0"/>
              </a:rPr>
              <a:t>The design of the BFCHA long-term low-interest loan is an effective contribution to the ‘subsidy gap’. The sector views it as the best finance product on the market for social housing provision. There are some CHAs who prefer alternative finance or alternative co-contributions over the long or short term for strategic reasons or to manage transaction costs suitable for their operation. </a:t>
            </a:r>
          </a:p>
          <a:p>
            <a:pPr>
              <a:lnSpc>
                <a:spcPct val="115000"/>
              </a:lnSpc>
              <a:spcBef>
                <a:spcPts val="600"/>
              </a:spcBef>
            </a:pPr>
            <a:r>
              <a:rPr lang="en-US" sz="1000">
                <a:latin typeface="Segoe UI" panose="020B0502040204020203" pitchFamily="34" charset="0"/>
                <a:cs typeface="Times New Roman" panose="02020603050405020304" pitchFamily="18" charset="0"/>
              </a:rPr>
              <a:t>Throughout the 3 phases of BFCHA offers, complementarity with dominant funding program SHGF was maintained by changing design of the finance offer to amplify the impact of the funding offer. As most CHAs consider the two programs’ offers a joint one, this has an effective design approach to </a:t>
            </a:r>
            <a:r>
              <a:rPr lang="en-US" sz="1000" err="1">
                <a:latin typeface="Segoe UI" panose="020B0502040204020203" pitchFamily="34" charset="0"/>
                <a:cs typeface="Times New Roman" panose="02020603050405020304" pitchFamily="18" charset="0"/>
              </a:rPr>
              <a:t>maximise</a:t>
            </a:r>
            <a:r>
              <a:rPr lang="en-US" sz="1000">
                <a:latin typeface="Segoe UI" panose="020B0502040204020203" pitchFamily="34" charset="0"/>
                <a:cs typeface="Times New Roman" panose="02020603050405020304" pitchFamily="18" charset="0"/>
              </a:rPr>
              <a:t> participation in both programs.</a:t>
            </a:r>
          </a:p>
          <a:p>
            <a:pPr>
              <a:lnSpc>
                <a:spcPct val="115000"/>
              </a:lnSpc>
              <a:spcBef>
                <a:spcPts val="600"/>
              </a:spcBef>
            </a:pPr>
            <a:r>
              <a:rPr lang="en-US" sz="1000">
                <a:latin typeface="Segoe UI" panose="020B0502040204020203" pitchFamily="34" charset="0"/>
                <a:cs typeface="Times New Roman" panose="02020603050405020304" pitchFamily="18" charset="0"/>
              </a:rPr>
              <a:t>There are Victorian CHAs who acknowledge the advantages of the LIL design, but prefer to:</a:t>
            </a:r>
          </a:p>
          <a:p>
            <a:pPr marL="171450" indent="-171450">
              <a:lnSpc>
                <a:spcPct val="120000"/>
              </a:lnSpc>
              <a:spcBef>
                <a:spcPts val="600"/>
              </a:spcBef>
              <a:buFont typeface="Arial" panose="020B0604020202020204" pitchFamily="34" charset="0"/>
              <a:buChar char="•"/>
            </a:pPr>
            <a:r>
              <a:rPr lang="en-US" sz="1000"/>
              <a:t>Limit the total number of lenders with who they maintain relationships </a:t>
            </a:r>
          </a:p>
          <a:p>
            <a:pPr marL="171450" indent="-171450">
              <a:lnSpc>
                <a:spcPct val="120000"/>
              </a:lnSpc>
              <a:spcBef>
                <a:spcPts val="600"/>
              </a:spcBef>
              <a:buFont typeface="Arial" panose="020B0604020202020204" pitchFamily="34" charset="0"/>
              <a:buChar char="•"/>
            </a:pPr>
            <a:r>
              <a:rPr lang="en-US" sz="1000"/>
              <a:t>Avoid any further government lenders due to an unsatisfactory experience with NHFIC</a:t>
            </a:r>
          </a:p>
          <a:p>
            <a:pPr marL="171450" indent="-171450">
              <a:lnSpc>
                <a:spcPct val="120000"/>
              </a:lnSpc>
              <a:spcBef>
                <a:spcPts val="600"/>
              </a:spcBef>
              <a:buFont typeface="Arial" panose="020B0604020202020204" pitchFamily="34" charset="0"/>
              <a:buChar char="•"/>
            </a:pPr>
            <a:r>
              <a:rPr lang="en-US" sz="1000"/>
              <a:t>Avoid any government lenders due to the preferences of philanthropic sponsors, discomfort with multiple roles of government, or due to an assessment that they cannot sustain the transaction costs, security and monitoring requirements that are inherent to finance no matter how efficient they may be</a:t>
            </a:r>
          </a:p>
          <a:p>
            <a:pPr marL="171450" indent="-171450">
              <a:lnSpc>
                <a:spcPct val="120000"/>
              </a:lnSpc>
              <a:spcBef>
                <a:spcPts val="600"/>
              </a:spcBef>
              <a:buFont typeface="Arial" panose="020B0604020202020204" pitchFamily="34" charset="0"/>
              <a:buChar char="•"/>
            </a:pPr>
            <a:r>
              <a:rPr lang="en-US" sz="1000"/>
              <a:t>Manage cost and interest rate volatility and uncertainty by using short-term standard commercial loans in the short term.  </a:t>
            </a:r>
          </a:p>
          <a:p>
            <a:pPr marL="93663">
              <a:lnSpc>
                <a:spcPct val="115000"/>
              </a:lnSpc>
              <a:spcBef>
                <a:spcPts val="600"/>
              </a:spcBef>
            </a:pPr>
            <a:r>
              <a:rPr lang="en-US" sz="1000">
                <a:solidFill>
                  <a:schemeClr val="accent1"/>
                </a:solidFill>
                <a:cs typeface="Times New Roman" panose="02020603050405020304" pitchFamily="18" charset="0"/>
              </a:rPr>
              <a:t>The BFCHA finance product design has proved robust and sufficiently flexible. Some minor changes to program design may be warranted given the maturity of the program and participants, the changed macroeconomic conditions, greater debt burden in the sector and prospects of expanding the BFCHA initiative to additional community housing models. </a:t>
            </a:r>
          </a:p>
          <a:p>
            <a:pPr marL="180000">
              <a:lnSpc>
                <a:spcPct val="115000"/>
              </a:lnSpc>
              <a:spcBef>
                <a:spcPts val="600"/>
              </a:spcBef>
            </a:pPr>
            <a:r>
              <a:rPr lang="en-US" sz="1000">
                <a:cs typeface="Times New Roman" panose="02020603050405020304" pitchFamily="18" charset="0"/>
              </a:rPr>
              <a:t>A theme in consultations across sectors was that security and covenant requirements are excessive given the residual risk facing Victorian Government after the sector legal characteristics and regulatory constraints are considered. The use of debt, by definition, expands the ability of CHAs to invest in social housing, but there is a risk that the current security required of CHAs has the potential to limit the otherwise sustainable growth of social housing in Victoria.</a:t>
            </a:r>
          </a:p>
          <a:p>
            <a:pPr marL="180000">
              <a:lnSpc>
                <a:spcPct val="115000"/>
              </a:lnSpc>
              <a:spcBef>
                <a:spcPts val="600"/>
              </a:spcBef>
            </a:pPr>
            <a:r>
              <a:rPr lang="en-US" sz="1000">
                <a:cs typeface="Times New Roman" panose="02020603050405020304" pitchFamily="18" charset="0"/>
              </a:rPr>
              <a:t>The following enhancements to the current credit appraisal design should be considered: </a:t>
            </a:r>
          </a:p>
          <a:p>
            <a:pPr marL="360000" lvl="1" indent="-228600">
              <a:lnSpc>
                <a:spcPct val="130000"/>
              </a:lnSpc>
              <a:spcBef>
                <a:spcPts val="600"/>
              </a:spcBef>
              <a:buFont typeface="+mj-lt"/>
              <a:buAutoNum type="arabicPeriod"/>
            </a:pPr>
            <a:r>
              <a:rPr lang="en-US" sz="1000"/>
              <a:t>requiring CHAs to provide, and DTF to assess the sensitivities of the credit rating for key cost and interest rate changes (which will require some consistency in CHA financial modelling provided to DTF)</a:t>
            </a:r>
          </a:p>
          <a:p>
            <a:pPr marL="360000" lvl="1" indent="-228600">
              <a:lnSpc>
                <a:spcPct val="130000"/>
              </a:lnSpc>
              <a:spcBef>
                <a:spcPts val="600"/>
              </a:spcBef>
              <a:buFont typeface="+mj-lt"/>
              <a:buAutoNum type="arabicPeriod"/>
            </a:pPr>
            <a:r>
              <a:rPr lang="en-US" sz="1000"/>
              <a:t>Removing ‘increased social housing dwellings’ criterion from the credit appraisal, making that appraisal a clearer hurdle focused on financial, asset and risk expertise of the CHA and the project metrics for consideration by the Steering committee—enabling the Steering Committee to more explicitly balance the credit appraisal hurdle or score (when some CHAs will be sufficiently debt leveraged to potentially score low against the hurdle requirements) with the social (or broader community) housing outcome facilitated.</a:t>
            </a:r>
          </a:p>
          <a:p>
            <a:pPr marL="180000">
              <a:lnSpc>
                <a:spcPct val="115000"/>
              </a:lnSpc>
              <a:spcBef>
                <a:spcPts val="600"/>
              </a:spcBef>
            </a:pPr>
            <a:r>
              <a:rPr lang="en-US" sz="1000">
                <a:cs typeface="Times New Roman" panose="02020603050405020304" pitchFamily="18" charset="0"/>
              </a:rPr>
              <a:t>The options to increase CHA capacity to source debt for further social housing development within appropriate management of the residual risk of CHA non-delivery and default to the State of Victoria could include changes in design to:</a:t>
            </a:r>
          </a:p>
          <a:p>
            <a:pPr marL="360000" lvl="1" indent="-228600">
              <a:lnSpc>
                <a:spcPct val="130000"/>
              </a:lnSpc>
              <a:spcBef>
                <a:spcPts val="600"/>
              </a:spcBef>
              <a:buFont typeface="+mj-lt"/>
              <a:buAutoNum type="arabicPeriod"/>
            </a:pPr>
            <a:r>
              <a:rPr lang="en-US" sz="1000" err="1"/>
              <a:t>formalise</a:t>
            </a:r>
            <a:r>
              <a:rPr lang="en-US" sz="1000"/>
              <a:t> the release of security or covenant reduction at a particular delivery milestone or period of meeting the Registrar’s Performance Standard 7 for financial viability (as observed by DTF separately and independently from the regulator’s role) and/or</a:t>
            </a:r>
          </a:p>
        </p:txBody>
      </p:sp>
      <p:sp>
        <p:nvSpPr>
          <p:cNvPr id="7" name="Rectangle 6">
            <a:extLst>
              <a:ext uri="{FF2B5EF4-FFF2-40B4-BE49-F238E27FC236}">
                <a16:creationId xmlns:a16="http://schemas.microsoft.com/office/drawing/2014/main" id="{D40130FD-F378-E07C-DFA5-3B663BD02C25}"/>
              </a:ext>
            </a:extLst>
          </p:cNvPr>
          <p:cNvSpPr/>
          <p:nvPr/>
        </p:nvSpPr>
        <p:spPr>
          <a:xfrm>
            <a:off x="528883" y="784184"/>
            <a:ext cx="45719" cy="114852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0" name="Footer Placeholder 3">
            <a:extLst>
              <a:ext uri="{FF2B5EF4-FFF2-40B4-BE49-F238E27FC236}">
                <a16:creationId xmlns:a16="http://schemas.microsoft.com/office/drawing/2014/main" id="{471EBEF0-A0B1-C7C6-37DF-02655FDFC4A8}"/>
              </a:ext>
            </a:extLst>
          </p:cNvPr>
          <p:cNvSpPr>
            <a:spLocks noGrp="1"/>
          </p:cNvSpPr>
          <p:nvPr>
            <p:ph type="ftr" sz="quarter" idx="10"/>
          </p:nvPr>
        </p:nvSpPr>
        <p:spPr>
          <a:xfrm>
            <a:off x="528881" y="6356356"/>
            <a:ext cx="3495432" cy="365125"/>
          </a:xfrm>
        </p:spPr>
        <p:txBody>
          <a:bodyPr/>
          <a:lstStyle/>
          <a:p>
            <a:r>
              <a:rPr lang="en-NZ"/>
              <a:t>www.think</a:t>
            </a:r>
            <a:r>
              <a:rPr lang="en-NZ">
                <a:solidFill>
                  <a:schemeClr val="accent1"/>
                </a:solidFill>
              </a:rPr>
              <a:t>Sapere</a:t>
            </a:r>
            <a:r>
              <a:rPr lang="en-NZ"/>
              <a:t>.com</a:t>
            </a:r>
          </a:p>
        </p:txBody>
      </p:sp>
      <p:sp>
        <p:nvSpPr>
          <p:cNvPr id="11" name="Slide Number Placeholder 4">
            <a:extLst>
              <a:ext uri="{FF2B5EF4-FFF2-40B4-BE49-F238E27FC236}">
                <a16:creationId xmlns:a16="http://schemas.microsoft.com/office/drawing/2014/main" id="{4657B769-FEF3-44DD-E62B-B43CB975D80B}"/>
              </a:ext>
            </a:extLst>
          </p:cNvPr>
          <p:cNvSpPr>
            <a:spLocks noGrp="1"/>
          </p:cNvSpPr>
          <p:nvPr>
            <p:ph type="sldNum" sz="quarter" idx="11"/>
          </p:nvPr>
        </p:nvSpPr>
        <p:spPr>
          <a:xfrm>
            <a:off x="6996114" y="6356356"/>
            <a:ext cx="2448167" cy="365125"/>
          </a:xfrm>
        </p:spPr>
        <p:txBody>
          <a:bodyPr/>
          <a:lstStyle/>
          <a:p>
            <a:fld id="{326829A1-67CC-4B5E-AF1E-9267DC8755FD}" type="slidenum">
              <a:rPr lang="en-NZ" smtClean="0"/>
              <a:pPr/>
              <a:t>8</a:t>
            </a:fld>
            <a:endParaRPr lang="en-NZ"/>
          </a:p>
        </p:txBody>
      </p:sp>
    </p:spTree>
    <p:extLst>
      <p:ext uri="{BB962C8B-B14F-4D97-AF65-F5344CB8AC3E}">
        <p14:creationId xmlns:p14="http://schemas.microsoft.com/office/powerpoint/2010/main" val="12449385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4102968-41A4-3F59-83AD-98B520B822C7}"/>
              </a:ext>
            </a:extLst>
          </p:cNvPr>
          <p:cNvSpPr/>
          <p:nvPr/>
        </p:nvSpPr>
        <p:spPr>
          <a:xfrm>
            <a:off x="5090500" y="1694276"/>
            <a:ext cx="4424117" cy="112904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2" name="Rectangle 11">
            <a:extLst>
              <a:ext uri="{FF2B5EF4-FFF2-40B4-BE49-F238E27FC236}">
                <a16:creationId xmlns:a16="http://schemas.microsoft.com/office/drawing/2014/main" id="{1C16E4B9-8534-3543-5E5E-AF5414575C8F}"/>
              </a:ext>
            </a:extLst>
          </p:cNvPr>
          <p:cNvSpPr/>
          <p:nvPr/>
        </p:nvSpPr>
        <p:spPr>
          <a:xfrm>
            <a:off x="5090500" y="1694276"/>
            <a:ext cx="45719" cy="112904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Rectangle 8">
            <a:extLst>
              <a:ext uri="{FF2B5EF4-FFF2-40B4-BE49-F238E27FC236}">
                <a16:creationId xmlns:a16="http://schemas.microsoft.com/office/drawing/2014/main" id="{0F1A7421-CD9C-2F87-C3EC-1BB5D2C51D5C}"/>
              </a:ext>
            </a:extLst>
          </p:cNvPr>
          <p:cNvSpPr/>
          <p:nvPr/>
        </p:nvSpPr>
        <p:spPr>
          <a:xfrm>
            <a:off x="522698" y="5301460"/>
            <a:ext cx="4424117" cy="112470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0" name="Rectangle 9">
            <a:extLst>
              <a:ext uri="{FF2B5EF4-FFF2-40B4-BE49-F238E27FC236}">
                <a16:creationId xmlns:a16="http://schemas.microsoft.com/office/drawing/2014/main" id="{E927C92C-B184-689C-E097-882AA62C0516}"/>
              </a:ext>
            </a:extLst>
          </p:cNvPr>
          <p:cNvSpPr/>
          <p:nvPr/>
        </p:nvSpPr>
        <p:spPr>
          <a:xfrm>
            <a:off x="522698" y="5301460"/>
            <a:ext cx="45719" cy="112470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 name="Rectangle 6">
            <a:extLst>
              <a:ext uri="{FF2B5EF4-FFF2-40B4-BE49-F238E27FC236}">
                <a16:creationId xmlns:a16="http://schemas.microsoft.com/office/drawing/2014/main" id="{DD862C3C-4C9C-1780-2152-88C9E92871C1}"/>
              </a:ext>
            </a:extLst>
          </p:cNvPr>
          <p:cNvSpPr/>
          <p:nvPr/>
        </p:nvSpPr>
        <p:spPr>
          <a:xfrm>
            <a:off x="528883" y="2640564"/>
            <a:ext cx="4424117" cy="1418254"/>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8" name="Rectangle 7">
            <a:extLst>
              <a:ext uri="{FF2B5EF4-FFF2-40B4-BE49-F238E27FC236}">
                <a16:creationId xmlns:a16="http://schemas.microsoft.com/office/drawing/2014/main" id="{F9CD62AE-2FF4-A154-9331-862A2145CA16}"/>
              </a:ext>
            </a:extLst>
          </p:cNvPr>
          <p:cNvSpPr/>
          <p:nvPr/>
        </p:nvSpPr>
        <p:spPr>
          <a:xfrm>
            <a:off x="528883" y="2640564"/>
            <a:ext cx="45719" cy="141825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a:extLst>
              <a:ext uri="{FF2B5EF4-FFF2-40B4-BE49-F238E27FC236}">
                <a16:creationId xmlns:a16="http://schemas.microsoft.com/office/drawing/2014/main" id="{A4146731-2083-ABCA-3E1F-B685794D140F}"/>
              </a:ext>
            </a:extLst>
          </p:cNvPr>
          <p:cNvSpPr>
            <a:spLocks noGrp="1"/>
          </p:cNvSpPr>
          <p:nvPr>
            <p:ph type="title"/>
          </p:nvPr>
        </p:nvSpPr>
        <p:spPr>
          <a:xfrm>
            <a:off x="528883" y="365127"/>
            <a:ext cx="8915399" cy="365125"/>
          </a:xfrm>
        </p:spPr>
        <p:txBody>
          <a:bodyPr>
            <a:normAutofit fontScale="90000"/>
          </a:bodyPr>
          <a:lstStyle/>
          <a:p>
            <a:r>
              <a:rPr lang="en-NZ" sz="2000"/>
              <a:t>Executive summary</a:t>
            </a:r>
            <a:endParaRPr lang="en-AU" sz="2000"/>
          </a:p>
        </p:txBody>
      </p:sp>
      <p:sp>
        <p:nvSpPr>
          <p:cNvPr id="4" name="Text Placeholder 3">
            <a:extLst>
              <a:ext uri="{FF2B5EF4-FFF2-40B4-BE49-F238E27FC236}">
                <a16:creationId xmlns:a16="http://schemas.microsoft.com/office/drawing/2014/main" id="{60C20614-4BEC-7CB1-AE90-4AC7A1710146}"/>
              </a:ext>
            </a:extLst>
          </p:cNvPr>
          <p:cNvSpPr>
            <a:spLocks noGrp="1"/>
          </p:cNvSpPr>
          <p:nvPr>
            <p:ph type="body" sz="quarter" idx="12"/>
          </p:nvPr>
        </p:nvSpPr>
        <p:spPr>
          <a:xfrm>
            <a:off x="528882" y="730252"/>
            <a:ext cx="8915399" cy="6209282"/>
          </a:xfrm>
        </p:spPr>
        <p:txBody>
          <a:bodyPr numCol="2" spcCol="108000">
            <a:noAutofit/>
          </a:bodyPr>
          <a:lstStyle/>
          <a:p>
            <a:pPr marL="252000" lvl="1" indent="-228600">
              <a:lnSpc>
                <a:spcPct val="130000"/>
              </a:lnSpc>
              <a:spcBef>
                <a:spcPts val="600"/>
              </a:spcBef>
              <a:buFont typeface="+mj-lt"/>
              <a:buAutoNum type="arabicPeriod" startAt="2"/>
            </a:pPr>
            <a:r>
              <a:rPr lang="en-US" sz="1000"/>
              <a:t>streamline security and covenant requirements to meet risk management needs of both Homes Victoria and DTF/TCV (noting that TCV security already has priority and is held for a longer period and Homes Victoria availability payment models are independent of mortgageable property).</a:t>
            </a:r>
            <a:endParaRPr lang="en-US" sz="1000">
              <a:solidFill>
                <a:schemeClr val="accent1"/>
              </a:solidFill>
              <a:cs typeface="Times New Roman" panose="02020603050405020304" pitchFamily="18" charset="0"/>
            </a:endParaRPr>
          </a:p>
          <a:p>
            <a:pPr>
              <a:lnSpc>
                <a:spcPct val="125000"/>
              </a:lnSpc>
              <a:spcBef>
                <a:spcPts val="600"/>
              </a:spcBef>
            </a:pPr>
            <a:r>
              <a:rPr lang="en-US" sz="1000">
                <a:cs typeface="Times New Roman" panose="02020603050405020304" pitchFamily="18" charset="0"/>
              </a:rPr>
              <a:t>Sapere’s assessment of the credit evaluation framework employed for BFCHA suggests it is sufficiently comprehensive and robust to provide assurance and risk management for the Victorian government, albeit resembling commercial borrowing practices.</a:t>
            </a:r>
          </a:p>
          <a:p>
            <a:pPr marL="93663">
              <a:lnSpc>
                <a:spcPct val="125000"/>
              </a:lnSpc>
              <a:spcBef>
                <a:spcPts val="600"/>
              </a:spcBef>
            </a:pPr>
            <a:r>
              <a:rPr lang="en-US" sz="1000">
                <a:solidFill>
                  <a:schemeClr val="accent1"/>
                </a:solidFill>
                <a:latin typeface="Segoe UI" panose="020B0502040204020203" pitchFamily="34" charset="0"/>
                <a:cs typeface="Times New Roman" panose="02020603050405020304" pitchFamily="18" charset="0"/>
              </a:rPr>
              <a:t>The BFCHA initiative State guarantee offer has yet to be taken up but reflects forward-looking design as its benefits have been viewed as attractive more recently as the social housing sector’s debt burden increases and relationships with current lenders mature, as interest rates become more uncertain, and hopes that institutional investors may be more interested in funding or financing social housing (in conjunction with affordable housing) as it has grown.</a:t>
            </a:r>
            <a:endParaRPr lang="en-US" sz="1200" b="1">
              <a:solidFill>
                <a:schemeClr val="accent2"/>
              </a:solidFill>
            </a:endParaRPr>
          </a:p>
          <a:p>
            <a:pPr defTabSz="914400">
              <a:lnSpc>
                <a:spcPct val="125000"/>
              </a:lnSpc>
              <a:spcBef>
                <a:spcPts val="600"/>
              </a:spcBef>
            </a:pPr>
            <a:r>
              <a:rPr lang="en-US" sz="1200" b="1">
                <a:solidFill>
                  <a:schemeClr val="accent2"/>
                </a:solidFill>
              </a:rPr>
              <a:t>Learnings in program delivery </a:t>
            </a:r>
          </a:p>
          <a:p>
            <a:pPr>
              <a:lnSpc>
                <a:spcPct val="115000"/>
              </a:lnSpc>
              <a:spcBef>
                <a:spcPts val="600"/>
              </a:spcBef>
            </a:pPr>
            <a:r>
              <a:rPr lang="en-US" sz="1000">
                <a:latin typeface="Segoe UI" panose="020B0502040204020203" pitchFamily="34" charset="0"/>
                <a:cs typeface="Times New Roman" panose="02020603050405020304" pitchFamily="18" charset="0"/>
              </a:rPr>
              <a:t>CHA awareness of the program seems high. The overwhelming majority of CHAs consulted had participated in the program; and the few non-participants consulted were aware of the BFCHA offer. Information sessions provided by DTF, especially from phase 2, were helpful in </a:t>
            </a:r>
            <a:r>
              <a:rPr lang="en-US" sz="1000" err="1">
                <a:latin typeface="Segoe UI" panose="020B0502040204020203" pitchFamily="34" charset="0"/>
                <a:cs typeface="Times New Roman" panose="02020603050405020304" pitchFamily="18" charset="0"/>
              </a:rPr>
              <a:t>familiarising</a:t>
            </a:r>
            <a:r>
              <a:rPr lang="en-US" sz="1000">
                <a:latin typeface="Segoe UI" panose="020B0502040204020203" pitchFamily="34" charset="0"/>
                <a:cs typeface="Times New Roman" panose="02020603050405020304" pitchFamily="18" charset="0"/>
              </a:rPr>
              <a:t> CHAs with the process, objectives and criteria of the program.</a:t>
            </a:r>
          </a:p>
          <a:p>
            <a:pPr marL="90488">
              <a:lnSpc>
                <a:spcPct val="115000"/>
              </a:lnSpc>
              <a:spcBef>
                <a:spcPts val="600"/>
              </a:spcBef>
            </a:pPr>
            <a:r>
              <a:rPr lang="en-US" sz="1000">
                <a:solidFill>
                  <a:schemeClr val="accent1"/>
                </a:solidFill>
                <a:latin typeface="Segoe UI" panose="020B0502040204020203" pitchFamily="34" charset="0"/>
                <a:cs typeface="Times New Roman" panose="02020603050405020304" pitchFamily="18" charset="0"/>
              </a:rPr>
              <a:t>Participating CHAs were genuinely enthusiastic in their appreciation of the working relationship, professional interaction, empathy, information provision, responsiveness and hard work of the BFCHA initiative team in the Department of Treasury and Finance and the Treasury Corporation of Victoria. This appears to be a critical aspect of successful BFCHA implementation.</a:t>
            </a:r>
          </a:p>
          <a:p>
            <a:pPr marL="180000">
              <a:lnSpc>
                <a:spcPct val="115000"/>
              </a:lnSpc>
              <a:spcBef>
                <a:spcPts val="600"/>
              </a:spcBef>
            </a:pPr>
            <a:endParaRPr lang="en-US" sz="1000">
              <a:latin typeface="Segoe UI" panose="020B0502040204020203" pitchFamily="34" charset="0"/>
              <a:cs typeface="Times New Roman" panose="02020603050405020304" pitchFamily="18" charset="0"/>
            </a:endParaRPr>
          </a:p>
          <a:p>
            <a:pPr marL="180000">
              <a:lnSpc>
                <a:spcPct val="115000"/>
              </a:lnSpc>
              <a:spcBef>
                <a:spcPts val="600"/>
              </a:spcBef>
            </a:pPr>
            <a:endParaRPr lang="en-US" sz="1000">
              <a:latin typeface="Segoe UI" panose="020B0502040204020203" pitchFamily="34" charset="0"/>
              <a:cs typeface="Times New Roman" panose="02020603050405020304" pitchFamily="18" charset="0"/>
            </a:endParaRPr>
          </a:p>
          <a:p>
            <a:pPr marL="180000">
              <a:lnSpc>
                <a:spcPct val="115000"/>
              </a:lnSpc>
              <a:spcBef>
                <a:spcPts val="600"/>
              </a:spcBef>
            </a:pPr>
            <a:r>
              <a:rPr lang="en-US" sz="1000">
                <a:latin typeface="Segoe UI" panose="020B0502040204020203" pitchFamily="34" charset="0"/>
                <a:cs typeface="Times New Roman" panose="02020603050405020304" pitchFamily="18" charset="0"/>
              </a:rPr>
              <a:t>Transaction costs inherent in financing are significant for all CHAs and they are material for some given their scale or lack of prior experience with government financing. As illustrated in the chart below, the larger (Tier 1) CHAs have dominated both the number of applications to the BFCHA initiative and the value of LILs approved by April this year.</a:t>
            </a:r>
          </a:p>
          <a:p>
            <a:pPr marL="269875">
              <a:lnSpc>
                <a:spcPct val="115000"/>
              </a:lnSpc>
              <a:spcBef>
                <a:spcPts val="600"/>
              </a:spcBef>
            </a:pPr>
            <a:r>
              <a:rPr lang="en-US" sz="1000">
                <a:solidFill>
                  <a:schemeClr val="accent1"/>
                </a:solidFill>
              </a:rPr>
              <a:t>This suggests that BFCHA and its requirements are more aligned with the capabilities and resources of larger CHAs, and despite the responsive administration of the program it is likely that the costs and capability challenges to CHAs of participation are still material for many and will remain in excess of the capabilities of some. It is apparent that for some CHAs the BFCHA initiative (and NHFIC) is not suitable.</a:t>
            </a:r>
            <a:endParaRPr lang="en-AU" sz="1000">
              <a:solidFill>
                <a:schemeClr val="accent1"/>
              </a:solidFill>
            </a:endParaRPr>
          </a:p>
          <a:p>
            <a:pPr>
              <a:lnSpc>
                <a:spcPct val="125000"/>
              </a:lnSpc>
              <a:spcBef>
                <a:spcPts val="600"/>
              </a:spcBef>
            </a:pPr>
            <a:endParaRPr lang="en-AU" sz="1000"/>
          </a:p>
        </p:txBody>
      </p:sp>
      <p:graphicFrame>
        <p:nvGraphicFramePr>
          <p:cNvPr id="5" name="Chart 4">
            <a:extLst>
              <a:ext uri="{FF2B5EF4-FFF2-40B4-BE49-F238E27FC236}">
                <a16:creationId xmlns:a16="http://schemas.microsoft.com/office/drawing/2014/main" id="{8C222BC4-604C-A739-1CED-ECFD97734D0F}"/>
              </a:ext>
            </a:extLst>
          </p:cNvPr>
          <p:cNvGraphicFramePr/>
          <p:nvPr>
            <p:extLst>
              <p:ext uri="{D42A27DB-BD31-4B8C-83A1-F6EECF244321}">
                <p14:modId xmlns:p14="http://schemas.microsoft.com/office/powerpoint/2010/main" val="1455685334"/>
              </p:ext>
            </p:extLst>
          </p:nvPr>
        </p:nvGraphicFramePr>
        <p:xfrm>
          <a:off x="5131329" y="2957759"/>
          <a:ext cx="4092575" cy="2486307"/>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E5ECE1FB-574B-7951-6C14-6DA0DCE7A31C}"/>
              </a:ext>
            </a:extLst>
          </p:cNvPr>
          <p:cNvSpPr txBox="1"/>
          <p:nvPr/>
        </p:nvSpPr>
        <p:spPr>
          <a:xfrm>
            <a:off x="5213349" y="5444066"/>
            <a:ext cx="4130818" cy="824969"/>
          </a:xfrm>
          <a:prstGeom prst="rect">
            <a:avLst/>
          </a:prstGeom>
          <a:noFill/>
        </p:spPr>
        <p:txBody>
          <a:bodyPr wrap="square" rtlCol="0">
            <a:spAutoFit/>
          </a:bodyPr>
          <a:lstStyle/>
          <a:p>
            <a:pPr>
              <a:lnSpc>
                <a:spcPct val="115000"/>
              </a:lnSpc>
              <a:spcBef>
                <a:spcPts val="600"/>
              </a:spcBef>
            </a:pPr>
            <a:r>
              <a:rPr lang="en-US" sz="700" b="1" dirty="0"/>
              <a:t>Note:</a:t>
            </a:r>
            <a:r>
              <a:rPr lang="en-US" sz="700" dirty="0"/>
              <a:t> Applications and approvals to April 2023. Tiers are CHA registration categories to reflect their relative level of risk due to the scale and scope of activities used in the National Regulatory System for Community Housing (NRSCH) that does not apply in Victoria. Tier 1 CHAs manage and develop more social housing dwellings than the smaller Tier 2 CHAs or the smallest Tier 3 CHAs that tend to provide more </a:t>
            </a:r>
            <a:r>
              <a:rPr lang="en-US" sz="700" dirty="0" err="1"/>
              <a:t>specialised</a:t>
            </a:r>
            <a:r>
              <a:rPr lang="en-US" sz="700" dirty="0"/>
              <a:t> social housing. Sapere has estimated this </a:t>
            </a:r>
            <a:r>
              <a:rPr lang="en-US" sz="700" dirty="0" err="1"/>
              <a:t>categorisation</a:t>
            </a:r>
            <a:r>
              <a:rPr lang="en-US" sz="700" dirty="0"/>
              <a:t> of Victorian CHAs on the basis of data from CHA annual reports.</a:t>
            </a:r>
          </a:p>
        </p:txBody>
      </p:sp>
      <p:sp>
        <p:nvSpPr>
          <p:cNvPr id="13" name="Footer Placeholder 3">
            <a:extLst>
              <a:ext uri="{FF2B5EF4-FFF2-40B4-BE49-F238E27FC236}">
                <a16:creationId xmlns:a16="http://schemas.microsoft.com/office/drawing/2014/main" id="{3157D62C-3F05-C49B-D13F-2B2544D854ED}"/>
              </a:ext>
            </a:extLst>
          </p:cNvPr>
          <p:cNvSpPr>
            <a:spLocks noGrp="1"/>
          </p:cNvSpPr>
          <p:nvPr>
            <p:ph type="ftr" sz="quarter" idx="10"/>
          </p:nvPr>
        </p:nvSpPr>
        <p:spPr>
          <a:xfrm>
            <a:off x="528881" y="6356356"/>
            <a:ext cx="3495432" cy="365125"/>
          </a:xfrm>
        </p:spPr>
        <p:txBody>
          <a:bodyPr/>
          <a:lstStyle/>
          <a:p>
            <a:r>
              <a:rPr lang="en-NZ"/>
              <a:t>www.think</a:t>
            </a:r>
            <a:r>
              <a:rPr lang="en-NZ">
                <a:solidFill>
                  <a:schemeClr val="accent1"/>
                </a:solidFill>
              </a:rPr>
              <a:t>Sapere</a:t>
            </a:r>
            <a:r>
              <a:rPr lang="en-NZ"/>
              <a:t>.com</a:t>
            </a:r>
          </a:p>
        </p:txBody>
      </p:sp>
      <p:sp>
        <p:nvSpPr>
          <p:cNvPr id="14" name="Slide Number Placeholder 4">
            <a:extLst>
              <a:ext uri="{FF2B5EF4-FFF2-40B4-BE49-F238E27FC236}">
                <a16:creationId xmlns:a16="http://schemas.microsoft.com/office/drawing/2014/main" id="{1B8632A0-B233-AF68-49F8-9F61A24E1E10}"/>
              </a:ext>
            </a:extLst>
          </p:cNvPr>
          <p:cNvSpPr>
            <a:spLocks noGrp="1"/>
          </p:cNvSpPr>
          <p:nvPr>
            <p:ph type="sldNum" sz="quarter" idx="11"/>
          </p:nvPr>
        </p:nvSpPr>
        <p:spPr>
          <a:xfrm>
            <a:off x="6996114" y="6356356"/>
            <a:ext cx="2448167" cy="365125"/>
          </a:xfrm>
        </p:spPr>
        <p:txBody>
          <a:bodyPr/>
          <a:lstStyle/>
          <a:p>
            <a:fld id="{326829A1-67CC-4B5E-AF1E-9267DC8755FD}" type="slidenum">
              <a:rPr lang="en-NZ" smtClean="0"/>
              <a:pPr/>
              <a:t>9</a:t>
            </a:fld>
            <a:endParaRPr lang="en-NZ"/>
          </a:p>
        </p:txBody>
      </p:sp>
    </p:spTree>
    <p:extLst>
      <p:ext uri="{BB962C8B-B14F-4D97-AF65-F5344CB8AC3E}">
        <p14:creationId xmlns:p14="http://schemas.microsoft.com/office/powerpoint/2010/main" val="3313378122"/>
      </p:ext>
    </p:extLst>
  </p:cSld>
  <p:clrMapOvr>
    <a:masterClrMapping/>
  </p:clrMapOvr>
</p:sld>
</file>

<file path=ppt/theme/theme1.xml><?xml version="1.0" encoding="utf-8"?>
<a:theme xmlns:a="http://schemas.openxmlformats.org/drawingml/2006/main" name="1_Office Theme">
  <a:themeElements>
    <a:clrScheme name="Sapere">
      <a:dk1>
        <a:sysClr val="windowText" lastClr="000000"/>
      </a:dk1>
      <a:lt1>
        <a:sysClr val="window" lastClr="FFFFFF"/>
      </a:lt1>
      <a:dk2>
        <a:srgbClr val="000000"/>
      </a:dk2>
      <a:lt2>
        <a:srgbClr val="EEECE1"/>
      </a:lt2>
      <a:accent1>
        <a:srgbClr val="7B5E05"/>
      </a:accent1>
      <a:accent2>
        <a:srgbClr val="403151"/>
      </a:accent2>
      <a:accent3>
        <a:srgbClr val="D9D9D9"/>
      </a:accent3>
      <a:accent4>
        <a:srgbClr val="404040"/>
      </a:accent4>
      <a:accent5>
        <a:srgbClr val="92CDDC"/>
      </a:accent5>
      <a:accent6>
        <a:srgbClr val="E36C0A"/>
      </a:accent6>
      <a:hlink>
        <a:srgbClr val="7B5E05"/>
      </a:hlink>
      <a:folHlink>
        <a:srgbClr val="403152"/>
      </a:folHlink>
    </a:clrScheme>
    <a:fontScheme name="Sapere">
      <a:majorFont>
        <a:latin typeface="Segoe UI"/>
        <a:ea typeface=""/>
        <a:cs typeface=""/>
      </a:majorFont>
      <a:minorFont>
        <a:latin typeface="Segoe UI"/>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apere Research Group PowerPoint" id="{8B8F126B-7BAA-4B4A-831A-81F4AE6F2D0F}" vid="{AECA3950-D96E-404A-AB6B-108DD49F9A96}"/>
    </a:ext>
  </a:extLst>
</a:theme>
</file>

<file path=ppt/theme/theme2.xml><?xml version="1.0" encoding="utf-8"?>
<a:theme xmlns:a="http://schemas.openxmlformats.org/drawingml/2006/main" name="2_Office Theme">
  <a:themeElements>
    <a:clrScheme name="Sapere">
      <a:dk1>
        <a:sysClr val="windowText" lastClr="000000"/>
      </a:dk1>
      <a:lt1>
        <a:sysClr val="window" lastClr="FFFFFF"/>
      </a:lt1>
      <a:dk2>
        <a:srgbClr val="000000"/>
      </a:dk2>
      <a:lt2>
        <a:srgbClr val="EEECE1"/>
      </a:lt2>
      <a:accent1>
        <a:srgbClr val="7B5E05"/>
      </a:accent1>
      <a:accent2>
        <a:srgbClr val="403151"/>
      </a:accent2>
      <a:accent3>
        <a:srgbClr val="D9D9D9"/>
      </a:accent3>
      <a:accent4>
        <a:srgbClr val="404040"/>
      </a:accent4>
      <a:accent5>
        <a:srgbClr val="92CDDC"/>
      </a:accent5>
      <a:accent6>
        <a:srgbClr val="E36C0A"/>
      </a:accent6>
      <a:hlink>
        <a:srgbClr val="7B5E05"/>
      </a:hlink>
      <a:folHlink>
        <a:srgbClr val="403152"/>
      </a:folHlink>
    </a:clrScheme>
    <a:fontScheme name="Sapere">
      <a:majorFont>
        <a:latin typeface="Segoe UI"/>
        <a:ea typeface=""/>
        <a:cs typeface=""/>
      </a:majorFont>
      <a:minorFont>
        <a:latin typeface="Segoe UI"/>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apere Research Group PowerPoint" id="{B7C942C1-C53E-4726-91BF-DD66F93A309E}" vid="{48DBA8EF-09CB-4CDE-913B-FAFFDAB59645}"/>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1280997FB197D439016D66643BF045C" ma:contentTypeVersion="19" ma:contentTypeDescription="Create a new document." ma:contentTypeScope="" ma:versionID="34ddce046990dfb6adf456645f566bb2">
  <xsd:schema xmlns:xsd="http://www.w3.org/2001/XMLSchema" xmlns:xs="http://www.w3.org/2001/XMLSchema" xmlns:p="http://schemas.microsoft.com/office/2006/metadata/properties" xmlns:ns2="610edd1d-c37b-469a-931b-7a7fbdbef28d" xmlns:ns3="fe711059-3473-4d0a-bf90-08974e90274a" targetNamespace="http://schemas.microsoft.com/office/2006/metadata/properties" ma:root="true" ma:fieldsID="b625ce770a166b55fb916c1596d85dfa" ns2:_="" ns3:_="">
    <xsd:import namespace="610edd1d-c37b-469a-931b-7a7fbdbef28d"/>
    <xsd:import namespace="fe711059-3473-4d0a-bf90-08974e90274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Archive" minOccurs="0"/>
                <xsd:element ref="ns3:SharedWithUsers" minOccurs="0"/>
                <xsd:element ref="ns3:SharedWithDetails" minOccurs="0"/>
                <xsd:element ref="ns2:MediaServiceSearchProperties" minOccurs="0"/>
                <xsd:element ref="ns2:MediaServiceObjectDetectorVersion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10edd1d-c37b-469a-931b-7a7fbdbef28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db08afcf-b03d-4cde-ac2f-5a995d139700"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Archive" ma:index="20" nillable="true" ma:displayName="Archive" ma:list="UserInfo" ma:SharePointGroup="0" ma:internalName="Archive"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SearchProperties" ma:index="23" nillable="true" ma:displayName="MediaServiceSearchProperties" ma:hidden="true" ma:internalName="MediaServiceSearchProperties" ma:readOnly="true">
      <xsd:simpleType>
        <xsd:restriction base="dms:Note"/>
      </xsd:simple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Location" ma:index="25"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e711059-3473-4d0a-bf90-08974e90274a" elementFormDefault="qualified">
    <xsd:import namespace="http://schemas.microsoft.com/office/2006/documentManagement/types"/>
    <xsd:import namespace="http://schemas.microsoft.com/office/infopath/2007/PartnerControls"/>
    <xsd:element name="TaxCatchAll" ma:index="16" nillable="true" ma:displayName="Taxonomy Catch All Column" ma:hidden="true" ma:list="{f870b2c0-bd8f-42f3-84a3-714cde1d916b}" ma:internalName="TaxCatchAll" ma:showField="CatchAllData" ma:web="fe711059-3473-4d0a-bf90-08974e90274a">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fe711059-3473-4d0a-bf90-08974e90274a" xsi:nil="true"/>
    <lcf76f155ced4ddcb4097134ff3c332f xmlns="610edd1d-c37b-469a-931b-7a7fbdbef28d">
      <Terms xmlns="http://schemas.microsoft.com/office/infopath/2007/PartnerControls"/>
    </lcf76f155ced4ddcb4097134ff3c332f>
    <Archive xmlns="610edd1d-c37b-469a-931b-7a7fbdbef28d">
      <UserInfo>
        <DisplayName/>
        <AccountId xsi:nil="true"/>
        <AccountType/>
      </UserInfo>
    </Archiv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3AC966E-D371-48C8-994E-8AD9B7CC8018}">
  <ds:schemaRefs>
    <ds:schemaRef ds:uri="610edd1d-c37b-469a-931b-7a7fbdbef28d"/>
    <ds:schemaRef ds:uri="fe711059-3473-4d0a-bf90-08974e90274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9BEF6AB7-BF28-43FA-BCC3-4CD8753BFC26}">
  <ds:schemaRefs>
    <ds:schemaRef ds:uri="610edd1d-c37b-469a-931b-7a7fbdbef28d"/>
    <ds:schemaRef ds:uri="fe711059-3473-4d0a-bf90-08974e90274a"/>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C14FF256-D399-4A33-AC0D-B5357817C15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Sapere Research Group PowerPoint (4)</Template>
  <TotalTime>197</TotalTime>
  <Words>23428</Words>
  <Application>Microsoft Office PowerPoint</Application>
  <PresentationFormat>A4 Paper (210x297 mm)</PresentationFormat>
  <Paragraphs>1163</Paragraphs>
  <Slides>59</Slides>
  <Notes>4</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59</vt:i4>
      </vt:variant>
    </vt:vector>
  </HeadingPairs>
  <TitlesOfParts>
    <vt:vector size="67" baseType="lpstr">
      <vt:lpstr>Arial</vt:lpstr>
      <vt:lpstr>Britannic Bold</vt:lpstr>
      <vt:lpstr>Calibri</vt:lpstr>
      <vt:lpstr>Open Sans</vt:lpstr>
      <vt:lpstr>Segoe UI</vt:lpstr>
      <vt:lpstr>Wingdings</vt:lpstr>
      <vt:lpstr>1_Office Theme</vt:lpstr>
      <vt:lpstr>2_Office Theme</vt:lpstr>
      <vt:lpstr>       Evaluation of the Building Financial Capacity in Housing Agencies (BFCHA) initiative</vt:lpstr>
      <vt:lpstr>PowerPoint Presentation</vt:lpstr>
      <vt:lpstr>PowerPoint Presentation</vt:lpstr>
      <vt:lpstr>PowerPoint Presentation</vt:lpstr>
      <vt:lpstr>PowerPoint Presentation</vt:lpstr>
      <vt:lpstr>Executive summary</vt:lpstr>
      <vt:lpstr>Executive summary</vt:lpstr>
      <vt:lpstr>Executive summary</vt:lpstr>
      <vt:lpstr>Executive summary</vt:lpstr>
      <vt:lpstr>Executive summary</vt:lpstr>
      <vt:lpstr>Executive summary</vt:lpstr>
      <vt:lpstr>Executive summary</vt:lpstr>
      <vt:lpstr>1. Introduction</vt:lpstr>
      <vt:lpstr>1.1 Scope</vt:lpstr>
      <vt:lpstr>1.2 Methodology, design and data</vt:lpstr>
      <vt:lpstr>1.3 Use and limitations</vt:lpstr>
      <vt:lpstr>2. Overview of the BFCHA initiative</vt:lpstr>
      <vt:lpstr>2.1 Victoria’s community housing sector</vt:lpstr>
      <vt:lpstr>2.2 Segmentation of Victoria’s community housing sector</vt:lpstr>
      <vt:lpstr>2.3 The economics of community housing </vt:lpstr>
      <vt:lpstr>2.4 Government roles in social housing</vt:lpstr>
      <vt:lpstr>2.5 CHAs draw upon a variety of options to pay for social housing projects</vt:lpstr>
      <vt:lpstr>2.6 How did BFCHA come about?</vt:lpstr>
      <vt:lpstr>2.7 Implied BFCHA outcomes</vt:lpstr>
      <vt:lpstr>2.8 What does the BFCHA initiative offer CHAs?</vt:lpstr>
      <vt:lpstr>2.9 BFCHA phases and participation</vt:lpstr>
      <vt:lpstr>2.10 Large CHAs have been more likely to engage with the program</vt:lpstr>
      <vt:lpstr>3. Evaluation: learnings for      design</vt:lpstr>
      <vt:lpstr>3.1 Key BFCHA design strengths </vt:lpstr>
      <vt:lpstr>3.2 As macroeconomic conditions change, different forms of support become more appealing</vt:lpstr>
      <vt:lpstr>PowerPoint Presentation</vt:lpstr>
      <vt:lpstr>PowerPoint Presentation</vt:lpstr>
      <vt:lpstr>PowerPoint Presentation</vt:lpstr>
      <vt:lpstr>PowerPoint Presentation</vt:lpstr>
      <vt:lpstr>4. Evaluation: learnings for      delivery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5. Evaluation: outcomes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6. Conclusion</vt:lpstr>
      <vt:lpstr>PowerPoint Presentation</vt:lpstr>
      <vt:lpstr>PowerPoint Presentation</vt:lpstr>
      <vt:lpstr>PowerPoint Presentation</vt:lpstr>
      <vt:lpstr>Appendix: Full implied OLM</vt:lpstr>
      <vt:lpstr>A.1: Outcome Logic Model </vt:lpstr>
      <vt:lpstr>Our core values are independence, integrity and objectivity Sapere aude – dare to be wise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 Prince</dc:creator>
  <dc:description>Created by www.allfields.co.nz</dc:description>
  <cp:lastModifiedBy>Melissa Skilbeck</cp:lastModifiedBy>
  <cp:revision>2</cp:revision>
  <cp:lastPrinted>2023-07-13T04:01:52Z</cp:lastPrinted>
  <dcterms:created xsi:type="dcterms:W3CDTF">2020-05-26T23:27:58Z</dcterms:created>
  <dcterms:modified xsi:type="dcterms:W3CDTF">2023-09-15T02:27:23Z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0x010100D1280997FB197D439016D66643BF045C</vt:lpwstr>
  </property>
  <property fmtid="{D5CDD505-2E9C-101B-9397-08002B2CF9AE}" pid="3" name="MSIP_Label_aa68e262-e170-41e9-aa6c-458b7c5d1ee8_Enabled">
    <vt:lpwstr>true</vt:lpwstr>
  </property>
  <property fmtid="{D5CDD505-2E9C-101B-9397-08002B2CF9AE}" pid="4" name="MSIP_Label_aa68e262-e170-41e9-aa6c-458b7c5d1ee8_SetDate">
    <vt:lpwstr>2021-12-13T05:22:49Z</vt:lpwstr>
  </property>
  <property fmtid="{D5CDD505-2E9C-101B-9397-08002B2CF9AE}" pid="5" name="MSIP_Label_aa68e262-e170-41e9-aa6c-458b7c5d1ee8_Method">
    <vt:lpwstr>Privileged</vt:lpwstr>
  </property>
  <property fmtid="{D5CDD505-2E9C-101B-9397-08002B2CF9AE}" pid="6" name="MSIP_Label_aa68e262-e170-41e9-aa6c-458b7c5d1ee8_Name">
    <vt:lpwstr>OFFICIAL-SENSITIVE (DJPR)</vt:lpwstr>
  </property>
  <property fmtid="{D5CDD505-2E9C-101B-9397-08002B2CF9AE}" pid="7" name="MSIP_Label_aa68e262-e170-41e9-aa6c-458b7c5d1ee8_SiteId">
    <vt:lpwstr>722ea0be-3e1c-4b11-ad6f-9401d6856e24</vt:lpwstr>
  </property>
  <property fmtid="{D5CDD505-2E9C-101B-9397-08002B2CF9AE}" pid="8" name="MSIP_Label_aa68e262-e170-41e9-aa6c-458b7c5d1ee8_ActionId">
    <vt:lpwstr>bfc2cb40-aa46-4d0a-b346-52638e346ba9</vt:lpwstr>
  </property>
  <property fmtid="{D5CDD505-2E9C-101B-9397-08002B2CF9AE}" pid="9" name="MSIP_Label_aa68e262-e170-41e9-aa6c-458b7c5d1ee8_ContentBits">
    <vt:lpwstr>3</vt:lpwstr>
  </property>
  <property fmtid="{D5CDD505-2E9C-101B-9397-08002B2CF9AE}" pid="10" name="MediaServiceImageTags">
    <vt:lpwstr/>
  </property>
</Properties>
</file>