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bookmarkIdSeed="2">
  <p:sldMasterIdLst>
    <p:sldMasterId id="2147483648" r:id="rId4"/>
  </p:sldMasterIdLst>
  <p:notesMasterIdLst>
    <p:notesMasterId r:id="rId29"/>
  </p:notesMasterIdLst>
  <p:handoutMasterIdLst>
    <p:handoutMasterId r:id="rId30"/>
  </p:handoutMasterIdLst>
  <p:sldIdLst>
    <p:sldId id="256" r:id="rId5"/>
    <p:sldId id="2145706824" r:id="rId6"/>
    <p:sldId id="2145706841" r:id="rId7"/>
    <p:sldId id="2145706809" r:id="rId8"/>
    <p:sldId id="2145706842" r:id="rId9"/>
    <p:sldId id="451" r:id="rId10"/>
    <p:sldId id="336" r:id="rId11"/>
    <p:sldId id="2145706832" r:id="rId12"/>
    <p:sldId id="2145706833" r:id="rId13"/>
    <p:sldId id="2145706838" r:id="rId14"/>
    <p:sldId id="2145706839" r:id="rId15"/>
    <p:sldId id="329" r:id="rId16"/>
    <p:sldId id="446" r:id="rId17"/>
    <p:sldId id="447" r:id="rId18"/>
    <p:sldId id="444" r:id="rId19"/>
    <p:sldId id="448" r:id="rId20"/>
    <p:sldId id="449" r:id="rId21"/>
    <p:sldId id="450" r:id="rId22"/>
    <p:sldId id="2145706820" r:id="rId23"/>
    <p:sldId id="2145706388" r:id="rId24"/>
    <p:sldId id="2145706821" r:id="rId25"/>
    <p:sldId id="2145706822" r:id="rId26"/>
    <p:sldId id="2145706825" r:id="rId27"/>
    <p:sldId id="267" r:id="rId28"/>
  </p:sldIdLst>
  <p:sldSz cx="12192000" cy="6858000"/>
  <p:notesSz cx="6797675" cy="9926638"/>
  <p:embeddedFontLst>
    <p:embeddedFont>
      <p:font typeface="Calibri" panose="020F0502020204030204" pitchFamily="34" charset="0"/>
      <p:regular r:id="rId31"/>
      <p:bold r:id="rId32"/>
      <p:italic r:id="rId33"/>
      <p:boldItalic r:id="rId34"/>
    </p:embeddedFont>
    <p:embeddedFont>
      <p:font typeface="VIC" panose="00000500000000000000" pitchFamily="50" charset="0"/>
      <p:regular r:id="rId35"/>
      <p:bold r:id="rId36"/>
      <p:italic r:id="rId37"/>
      <p:boldItalic r:id="rId38"/>
    </p:embeddedFont>
    <p:embeddedFont>
      <p:font typeface="VIC SemiBold" panose="00000700000000000000" pitchFamily="50" charset="0"/>
      <p:bold r:id="rId3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B38F5E9-290C-45E8-A75C-53D614F3F98B}">
          <p14:sldIdLst>
            <p14:sldId id="256"/>
            <p14:sldId id="2145706824"/>
            <p14:sldId id="2145706841"/>
            <p14:sldId id="2145706809"/>
            <p14:sldId id="2145706842"/>
            <p14:sldId id="451"/>
            <p14:sldId id="336"/>
            <p14:sldId id="2145706832"/>
            <p14:sldId id="2145706833"/>
            <p14:sldId id="2145706838"/>
            <p14:sldId id="2145706839"/>
            <p14:sldId id="329"/>
            <p14:sldId id="446"/>
            <p14:sldId id="447"/>
            <p14:sldId id="444"/>
            <p14:sldId id="448"/>
            <p14:sldId id="449"/>
            <p14:sldId id="450"/>
            <p14:sldId id="2145706820"/>
            <p14:sldId id="2145706388"/>
            <p14:sldId id="2145706821"/>
            <p14:sldId id="2145706822"/>
          </p14:sldIdLst>
        </p14:section>
        <p14:section name="Version Control" id="{B4775195-2AED-4FC8-965E-27903D2A1EED}">
          <p14:sldIdLst>
            <p14:sldId id="2145706825"/>
            <p14:sldId id="267"/>
          </p14:sldIdLst>
        </p14:section>
        <p14:section name="to delete" id="{CB34F53F-A6F1-4E1C-B9CF-141F5CC40646}">
          <p14:sldIdLst/>
        </p14:section>
      </p14:sectionLst>
    </p:ext>
    <p:ext uri="{EFAFB233-063F-42B5-8137-9DF3F51BA10A}">
      <p15:sldGuideLst xmlns:p15="http://schemas.microsoft.com/office/powerpoint/2012/main">
        <p15:guide id="1" orient="horz" pos="3974" userDrawn="1">
          <p15:clr>
            <a:srgbClr val="A4A3A4"/>
          </p15:clr>
        </p15:guide>
        <p15:guide id="2" pos="3840" userDrawn="1">
          <p15:clr>
            <a:srgbClr val="A4A3A4"/>
          </p15:clr>
        </p15:guide>
        <p15:guide id="3" pos="7061" userDrawn="1">
          <p15:clr>
            <a:srgbClr val="A4A3A4"/>
          </p15:clr>
        </p15:guide>
        <p15:guide id="4" pos="4861"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5F85F1E-616B-598C-B03B-051AB94B53A1}" name="Eliot Palmer (DTF)" initials="E(" userId="S::eliot.palmer@betterreg.vic.gov.au::bbaa89cf-5eb9-4b1b-a0db-4e59aca7fb93" providerId="AD"/>
  <p188:author id="{1E226431-0C15-E18C-61D3-6C095D46D58A}" name="Nick Williams (DTF)" initials="NW(" userId="S::nick.williams@dtf.vic.gov.au::abb660e0-7f0c-4a88-8789-af0e40f9800b" providerId="AD"/>
  <p188:author id="{78D5B33F-5195-4D67-6C9B-233E3ED58F5A}" name="Christopher Jones (DTF)" initials="CJ(" userId="S::christopher.jones@dtf.vic.gov.au::0f0d6b0a-1080-43f4-a9c7-bef87d2aea7d" providerId="AD"/>
  <p188:author id="{085E614F-4902-02B2-6B30-FE09F81DBECD}" name="James Caldwell (DTF)" initials="JC(" userId="S::james.caldwell@dtf.vic.gov.au::190f4e04-05f7-415f-8bc5-3cd9c50a5917" providerId="AD"/>
  <p188:author id="{8CB8C562-1605-0EB7-ADCA-38467FDE5E0C}" name="Deb Peterson" initials="DP" userId="S::dpeterson@marsdenjacob.com.au::4cacd7f9-6e7e-437f-aafe-d7c2d334a523" providerId="AD"/>
  <p188:author id="{CB7D31B0-D082-A9B0-C1A5-ACF6D822E60E}" name="Clea Wiebenga (DTF)" initials="C(" userId="S::clea.wiebenga@dtf.vic.gov.au::8f1f2915-1469-4e89-8912-342ce859eceb" providerId="AD"/>
  <p188:author id="{32A5E5B6-0300-C4B4-CCDD-3EE9F69C7134}" name="Geoff Stanton (DTF)" initials="GS(" userId="S::geoff.stanton@dtf.vic.gov.au::5c9cd640-3a3e-4e19-b332-de2ce94ecbff" providerId="AD"/>
  <p188:author id="{FF6726C0-0AD8-8246-F1FA-9718BA322644}" name="Dwayne Rabel (DTF)" initials="DR(" userId="S::dwayne.rabel@dtf.vic.gov.au::0922e732-9d95-4066-a04c-79681ae3f9e9" providerId="AD"/>
  <p188:author id="{43C32ACF-E61B-2247-E33E-154687ECB74E}" name="Chris M Archer (DTF)" initials="C(" userId="S::chris.archer@dtf.vic.gov.au::b7f990bf-b17a-4f20-8bb6-46a907e257bb" providerId="AD"/>
  <p188:author id="{C96E34DC-BB08-034D-625A-C63BA7BDE189}" name="Anne Cole (DTF)" initials="AC(" userId="S::anne.cole@dtf.vic.gov.au::4538fc8f-7f70-405a-8158-bb602d7a6a29" providerId="AD"/>
  <p188:author id="{8D3960E5-E86C-FB60-28BF-B7DC64054BCA}" name="Chris M Archer (DTF)" initials="CMA(" userId="S::Chris.Archer@dtf.vic.gov.au::b7f990bf-b17a-4f20-8bb6-46a907e257bb" providerId="AD"/>
  <p188:author id="{261DB5F4-BB81-85C4-CFDA-5EE7FDBD1B5A}" name="Lachlan Hislop (DTF)" initials="LH(" userId="S::lachlan.hislop@dtf.vic.gov.au::74bf0322-c55b-48bb-b075-d23b9618f242" providerId="AD"/>
  <p188:author id="{A517DBFE-2246-9D7D-6B29-9B3A52C92D79}" name="Lachlan McGrath (DTF)" initials="LM(" userId="S::lachlan.mcgrath@dtf.vic.gov.au::de36089a-efa8-44bf-acdc-d7a4c7e4f72e"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E5E3F1"/>
    <a:srgbClr val="D9EEFF"/>
    <a:srgbClr val="3A3467"/>
    <a:srgbClr val="8BD09B"/>
    <a:srgbClr val="FFEBAB"/>
    <a:srgbClr val="C6E8CE"/>
    <a:srgbClr val="E9EAEB"/>
    <a:srgbClr val="000000"/>
    <a:srgbClr val="F2F2F2"/>
    <a:srgbClr val="232B3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756" y="108"/>
      </p:cViewPr>
      <p:guideLst>
        <p:guide orient="horz" pos="3974"/>
        <p:guide pos="3840"/>
        <p:guide pos="7061"/>
        <p:guide pos="4861"/>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9.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4.fntdata"/><Relationship Id="rId42"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3.fntdata"/><Relationship Id="rId38"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6.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1.fntdata"/><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35" Type="http://schemas.openxmlformats.org/officeDocument/2006/relationships/font" Target="fonts/font5.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7828D45-BC75-4BCD-A8DA-8AAED3AF7A66}"/>
              </a:ext>
            </a:extLst>
          </p:cNvPr>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en-AU"/>
          </a:p>
        </p:txBody>
      </p:sp>
      <p:sp>
        <p:nvSpPr>
          <p:cNvPr id="3" name="Date Placeholder 2">
            <a:extLst>
              <a:ext uri="{FF2B5EF4-FFF2-40B4-BE49-F238E27FC236}">
                <a16:creationId xmlns:a16="http://schemas.microsoft.com/office/drawing/2014/main" id="{D0B8DD0D-10B3-4E4F-8EFA-3E22B02A82FF}"/>
              </a:ext>
            </a:extLst>
          </p:cNvPr>
          <p:cNvSpPr>
            <a:spLocks noGrp="1"/>
          </p:cNvSpPr>
          <p:nvPr>
            <p:ph type="dt" sz="quarter" idx="1"/>
          </p:nvPr>
        </p:nvSpPr>
        <p:spPr>
          <a:xfrm>
            <a:off x="3850444" y="0"/>
            <a:ext cx="2945659" cy="498056"/>
          </a:xfrm>
          <a:prstGeom prst="rect">
            <a:avLst/>
          </a:prstGeom>
        </p:spPr>
        <p:txBody>
          <a:bodyPr vert="horz" lIns="91431" tIns="45715" rIns="91431" bIns="45715" rtlCol="0"/>
          <a:lstStyle>
            <a:lvl1pPr algn="r">
              <a:defRPr sz="1200"/>
            </a:lvl1pPr>
          </a:lstStyle>
          <a:p>
            <a:fld id="{D2247DAD-D074-4891-AD4B-18BF0DAB878B}" type="datetimeFigureOut">
              <a:rPr lang="en-AU" smtClean="0"/>
              <a:t>20/12/2023</a:t>
            </a:fld>
            <a:endParaRPr lang="en-AU"/>
          </a:p>
        </p:txBody>
      </p:sp>
      <p:sp>
        <p:nvSpPr>
          <p:cNvPr id="4" name="Footer Placeholder 3">
            <a:extLst>
              <a:ext uri="{FF2B5EF4-FFF2-40B4-BE49-F238E27FC236}">
                <a16:creationId xmlns:a16="http://schemas.microsoft.com/office/drawing/2014/main" id="{F9E3DD9D-26C7-49DE-AFE5-DCE54999CCAD}"/>
              </a:ext>
            </a:extLst>
          </p:cNvPr>
          <p:cNvSpPr>
            <a:spLocks noGrp="1"/>
          </p:cNvSpPr>
          <p:nvPr>
            <p:ph type="ftr" sz="quarter" idx="2"/>
          </p:nvPr>
        </p:nvSpPr>
        <p:spPr>
          <a:xfrm>
            <a:off x="1" y="9428585"/>
            <a:ext cx="2945659" cy="498055"/>
          </a:xfrm>
          <a:prstGeom prst="rect">
            <a:avLst/>
          </a:prstGeom>
        </p:spPr>
        <p:txBody>
          <a:bodyPr vert="horz" lIns="91431" tIns="45715" rIns="91431" bIns="45715"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F96CE929-3401-4DB8-B19A-3B9C3924C6ED}"/>
              </a:ext>
            </a:extLst>
          </p:cNvPr>
          <p:cNvSpPr>
            <a:spLocks noGrp="1"/>
          </p:cNvSpPr>
          <p:nvPr>
            <p:ph type="sldNum" sz="quarter" idx="3"/>
          </p:nvPr>
        </p:nvSpPr>
        <p:spPr>
          <a:xfrm>
            <a:off x="3850444" y="9428585"/>
            <a:ext cx="2945659" cy="498055"/>
          </a:xfrm>
          <a:prstGeom prst="rect">
            <a:avLst/>
          </a:prstGeom>
        </p:spPr>
        <p:txBody>
          <a:bodyPr vert="horz" lIns="91431" tIns="45715" rIns="91431" bIns="45715" rtlCol="0" anchor="b"/>
          <a:lstStyle>
            <a:lvl1pPr algn="r">
              <a:defRPr sz="1200"/>
            </a:lvl1pPr>
          </a:lstStyle>
          <a:p>
            <a:fld id="{B0D96CE5-C1BD-4FF9-BBE0-5625594487A6}" type="slidenum">
              <a:rPr lang="en-AU" smtClean="0"/>
              <a:t>‹#›</a:t>
            </a:fld>
            <a:endParaRPr lang="en-AU"/>
          </a:p>
        </p:txBody>
      </p:sp>
    </p:spTree>
    <p:extLst>
      <p:ext uri="{BB962C8B-B14F-4D97-AF65-F5344CB8AC3E}">
        <p14:creationId xmlns:p14="http://schemas.microsoft.com/office/powerpoint/2010/main" val="837400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6"/>
          </a:xfrm>
          <a:prstGeom prst="rect">
            <a:avLst/>
          </a:prstGeom>
        </p:spPr>
        <p:txBody>
          <a:bodyPr vert="horz" lIns="91431" tIns="45715" rIns="91431" bIns="45715" rtlCol="0"/>
          <a:lstStyle>
            <a:lvl1pPr algn="l">
              <a:defRPr sz="1200"/>
            </a:lvl1pPr>
          </a:lstStyle>
          <a:p>
            <a:endParaRPr lang="en-AU"/>
          </a:p>
        </p:txBody>
      </p:sp>
      <p:sp>
        <p:nvSpPr>
          <p:cNvPr id="3" name="Date Placeholder 2"/>
          <p:cNvSpPr>
            <a:spLocks noGrp="1"/>
          </p:cNvSpPr>
          <p:nvPr>
            <p:ph type="dt" idx="1"/>
          </p:nvPr>
        </p:nvSpPr>
        <p:spPr>
          <a:xfrm>
            <a:off x="3850444" y="0"/>
            <a:ext cx="2945659" cy="498056"/>
          </a:xfrm>
          <a:prstGeom prst="rect">
            <a:avLst/>
          </a:prstGeom>
        </p:spPr>
        <p:txBody>
          <a:bodyPr vert="horz" lIns="91431" tIns="45715" rIns="91431" bIns="45715" rtlCol="0"/>
          <a:lstStyle>
            <a:lvl1pPr algn="r">
              <a:defRPr sz="1200"/>
            </a:lvl1pPr>
          </a:lstStyle>
          <a:p>
            <a:fld id="{ED4B5C17-5F5D-434F-9BA4-F010C10C41DC}" type="datetimeFigureOut">
              <a:rPr lang="en-AU" smtClean="0"/>
              <a:t>20/12/2023</a:t>
            </a:fld>
            <a:endParaRPr lang="en-AU"/>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31" tIns="45715" rIns="91431" bIns="45715" rtlCol="0" anchor="ctr"/>
          <a:lstStyle/>
          <a:p>
            <a:endParaRPr lang="en-AU"/>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31" tIns="45715" rIns="91431" bIns="45715" rtlCol="0"/>
          <a:lstStyle/>
          <a:p>
            <a:pPr lvl="0"/>
            <a:r>
              <a:rPr lang="en-US"/>
              <a:t>Click to edit Master text styles</a:t>
            </a:r>
          </a:p>
          <a:p>
            <a:pPr lvl="1"/>
            <a:r>
              <a:rPr lang="en-US"/>
              <a:t>Second level</a:t>
            </a:r>
          </a:p>
          <a:p>
            <a:pPr lvl="2"/>
            <a:r>
              <a:rPr lang="en-US"/>
              <a:t>Third level</a:t>
            </a:r>
          </a:p>
          <a:p>
            <a:pPr lvl="3"/>
            <a:r>
              <a:rPr lang="en-US"/>
              <a:t>Fourth level</a:t>
            </a:r>
          </a:p>
        </p:txBody>
      </p:sp>
      <p:sp>
        <p:nvSpPr>
          <p:cNvPr id="6" name="Footer Placeholder 5"/>
          <p:cNvSpPr>
            <a:spLocks noGrp="1"/>
          </p:cNvSpPr>
          <p:nvPr>
            <p:ph type="ftr" sz="quarter" idx="4"/>
          </p:nvPr>
        </p:nvSpPr>
        <p:spPr>
          <a:xfrm>
            <a:off x="1" y="9428585"/>
            <a:ext cx="2945659" cy="498055"/>
          </a:xfrm>
          <a:prstGeom prst="rect">
            <a:avLst/>
          </a:prstGeom>
        </p:spPr>
        <p:txBody>
          <a:bodyPr vert="horz" lIns="91431" tIns="45715" rIns="91431" bIns="45715" rtlCol="0" anchor="b"/>
          <a:lstStyle>
            <a:lvl1pPr algn="l">
              <a:defRPr sz="1200"/>
            </a:lvl1pPr>
          </a:lstStyle>
          <a:p>
            <a:endParaRPr lang="en-AU"/>
          </a:p>
        </p:txBody>
      </p:sp>
      <p:sp>
        <p:nvSpPr>
          <p:cNvPr id="7" name="Slide Number Placeholder 6"/>
          <p:cNvSpPr>
            <a:spLocks noGrp="1"/>
          </p:cNvSpPr>
          <p:nvPr>
            <p:ph type="sldNum" sz="quarter" idx="5"/>
          </p:nvPr>
        </p:nvSpPr>
        <p:spPr>
          <a:xfrm>
            <a:off x="3850444" y="9428585"/>
            <a:ext cx="2945659" cy="498055"/>
          </a:xfrm>
          <a:prstGeom prst="rect">
            <a:avLst/>
          </a:prstGeom>
        </p:spPr>
        <p:txBody>
          <a:bodyPr vert="horz" lIns="91431" tIns="45715" rIns="91431" bIns="45715" rtlCol="0" anchor="b"/>
          <a:lstStyle>
            <a:lvl1pPr algn="r">
              <a:defRPr sz="1200"/>
            </a:lvl1pPr>
          </a:lstStyle>
          <a:p>
            <a:fld id="{2661C8D7-BCDF-4039-8FF4-5D45EBF138A7}" type="slidenum">
              <a:rPr lang="en-AU" smtClean="0"/>
              <a:t>‹#›</a:t>
            </a:fld>
            <a:endParaRPr lang="en-AU"/>
          </a:p>
        </p:txBody>
      </p:sp>
    </p:spTree>
    <p:extLst>
      <p:ext uri="{BB962C8B-B14F-4D97-AF65-F5344CB8AC3E}">
        <p14:creationId xmlns:p14="http://schemas.microsoft.com/office/powerpoint/2010/main" val="37714495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100" kern="1200">
        <a:solidFill>
          <a:schemeClr val="tx1"/>
        </a:solidFill>
        <a:latin typeface="+mn-lt"/>
        <a:ea typeface="+mn-ea"/>
        <a:cs typeface="+mn-cs"/>
      </a:defRPr>
    </a:lvl2pPr>
    <a:lvl3pPr marL="361950" indent="-171450" algn="l" defTabSz="914400" rtl="0" eaLnBrk="1" latinLnBrk="0" hangingPunct="1">
      <a:buFont typeface="VIC" panose="00000500000000000000" pitchFamily="50" charset="0"/>
      <a:buChar char="–"/>
      <a:defRPr sz="1000" kern="1200">
        <a:solidFill>
          <a:schemeClr val="tx1"/>
        </a:solidFill>
        <a:latin typeface="+mn-lt"/>
        <a:ea typeface="+mn-ea"/>
        <a:cs typeface="+mn-cs"/>
      </a:defRPr>
    </a:lvl3pPr>
    <a:lvl4pPr marL="628650" indent="-171450" algn="l" defTabSz="914400" rtl="0" eaLnBrk="1" latinLnBrk="0" hangingPunct="1">
      <a:buFont typeface="Arial" panose="020B0604020202020204" pitchFamily="34" charset="0"/>
      <a:buChar char="•"/>
      <a:tabLst/>
      <a:defRPr sz="10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I acknowledge the Traditional Owners of the land on which we are meeting. I pay my respects to their Elders, past and present, and the Aboriginal Elders of other communities who may be here today.</a:t>
            </a:r>
          </a:p>
        </p:txBody>
      </p:sp>
      <p:sp>
        <p:nvSpPr>
          <p:cNvPr id="4" name="Slide Number Placeholder 3"/>
          <p:cNvSpPr>
            <a:spLocks noGrp="1"/>
          </p:cNvSpPr>
          <p:nvPr>
            <p:ph type="sldNum" sz="quarter" idx="5"/>
          </p:nvPr>
        </p:nvSpPr>
        <p:spPr/>
        <p:txBody>
          <a:bodyPr/>
          <a:lstStyle/>
          <a:p>
            <a:fld id="{2661C8D7-BCDF-4039-8FF4-5D45EBF138A7}" type="slidenum">
              <a:rPr lang="en-AU" smtClean="0"/>
              <a:t>1</a:t>
            </a:fld>
            <a:endParaRPr lang="en-AU"/>
          </a:p>
        </p:txBody>
      </p:sp>
    </p:spTree>
    <p:extLst>
      <p:ext uri="{BB962C8B-B14F-4D97-AF65-F5344CB8AC3E}">
        <p14:creationId xmlns:p14="http://schemas.microsoft.com/office/powerpoint/2010/main" val="9385299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11</a:t>
            </a:fld>
            <a:endParaRPr lang="en-AU"/>
          </a:p>
        </p:txBody>
      </p:sp>
    </p:spTree>
    <p:extLst>
      <p:ext uri="{BB962C8B-B14F-4D97-AF65-F5344CB8AC3E}">
        <p14:creationId xmlns:p14="http://schemas.microsoft.com/office/powerpoint/2010/main" val="36705441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12</a:t>
            </a:fld>
            <a:endParaRPr lang="en-AU"/>
          </a:p>
        </p:txBody>
      </p:sp>
    </p:spTree>
    <p:extLst>
      <p:ext uri="{BB962C8B-B14F-4D97-AF65-F5344CB8AC3E}">
        <p14:creationId xmlns:p14="http://schemas.microsoft.com/office/powerpoint/2010/main" val="14147234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defTabSz="914305">
              <a:defRPr/>
            </a:pPr>
            <a:fld id="{2661C8D7-BCDF-4039-8FF4-5D45EBF138A7}" type="slidenum">
              <a:rPr lang="en-AU">
                <a:solidFill>
                  <a:prstClr val="black"/>
                </a:solidFill>
                <a:latin typeface="VIC"/>
              </a:rPr>
              <a:pPr defTabSz="914305">
                <a:defRPr/>
              </a:pPr>
              <a:t>13</a:t>
            </a:fld>
            <a:endParaRPr lang="en-AU">
              <a:solidFill>
                <a:prstClr val="black"/>
              </a:solidFill>
              <a:latin typeface="VIC"/>
            </a:endParaRPr>
          </a:p>
        </p:txBody>
      </p:sp>
    </p:spTree>
    <p:extLst>
      <p:ext uri="{BB962C8B-B14F-4D97-AF65-F5344CB8AC3E}">
        <p14:creationId xmlns:p14="http://schemas.microsoft.com/office/powerpoint/2010/main" val="8927687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defTabSz="947958">
              <a:defRPr/>
            </a:pPr>
            <a:fld id="{2661C8D7-BCDF-4039-8FF4-5D45EBF138A7}" type="slidenum">
              <a:rPr lang="en-AU">
                <a:solidFill>
                  <a:prstClr val="black"/>
                </a:solidFill>
                <a:latin typeface="VIC"/>
              </a:rPr>
              <a:pPr defTabSz="947958">
                <a:defRPr/>
              </a:pPr>
              <a:t>14</a:t>
            </a:fld>
            <a:endParaRPr lang="en-AU">
              <a:solidFill>
                <a:prstClr val="black"/>
              </a:solidFill>
              <a:latin typeface="VIC"/>
            </a:endParaRPr>
          </a:p>
        </p:txBody>
      </p:sp>
    </p:spTree>
    <p:extLst>
      <p:ext uri="{BB962C8B-B14F-4D97-AF65-F5344CB8AC3E}">
        <p14:creationId xmlns:p14="http://schemas.microsoft.com/office/powerpoint/2010/main" val="8306282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defTabSz="947958">
              <a:defRPr/>
            </a:pPr>
            <a:fld id="{2661C8D7-BCDF-4039-8FF4-5D45EBF138A7}" type="slidenum">
              <a:rPr lang="en-AU">
                <a:solidFill>
                  <a:prstClr val="black"/>
                </a:solidFill>
                <a:latin typeface="VIC"/>
              </a:rPr>
              <a:pPr defTabSz="947958">
                <a:defRPr/>
              </a:pPr>
              <a:t>15</a:t>
            </a:fld>
            <a:endParaRPr lang="en-AU">
              <a:solidFill>
                <a:prstClr val="black"/>
              </a:solidFill>
              <a:latin typeface="VIC"/>
            </a:endParaRPr>
          </a:p>
        </p:txBody>
      </p:sp>
    </p:spTree>
    <p:extLst>
      <p:ext uri="{BB962C8B-B14F-4D97-AF65-F5344CB8AC3E}">
        <p14:creationId xmlns:p14="http://schemas.microsoft.com/office/powerpoint/2010/main" val="7511518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defTabSz="914305">
              <a:defRPr/>
            </a:pPr>
            <a:fld id="{2661C8D7-BCDF-4039-8FF4-5D45EBF138A7}" type="slidenum">
              <a:rPr lang="en-AU">
                <a:solidFill>
                  <a:prstClr val="black"/>
                </a:solidFill>
                <a:latin typeface="VIC"/>
              </a:rPr>
              <a:pPr defTabSz="914305">
                <a:defRPr/>
              </a:pPr>
              <a:t>16</a:t>
            </a:fld>
            <a:endParaRPr lang="en-AU">
              <a:solidFill>
                <a:prstClr val="black"/>
              </a:solidFill>
              <a:latin typeface="VIC"/>
            </a:endParaRPr>
          </a:p>
        </p:txBody>
      </p:sp>
    </p:spTree>
    <p:extLst>
      <p:ext uri="{BB962C8B-B14F-4D97-AF65-F5344CB8AC3E}">
        <p14:creationId xmlns:p14="http://schemas.microsoft.com/office/powerpoint/2010/main" val="26350394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defTabSz="914305">
              <a:defRPr/>
            </a:pPr>
            <a:fld id="{2661C8D7-BCDF-4039-8FF4-5D45EBF138A7}" type="slidenum">
              <a:rPr lang="en-AU">
                <a:solidFill>
                  <a:prstClr val="black"/>
                </a:solidFill>
                <a:latin typeface="VIC"/>
              </a:rPr>
              <a:pPr defTabSz="914305">
                <a:defRPr/>
              </a:pPr>
              <a:t>17</a:t>
            </a:fld>
            <a:endParaRPr lang="en-AU">
              <a:solidFill>
                <a:prstClr val="black"/>
              </a:solidFill>
              <a:latin typeface="VIC"/>
            </a:endParaRPr>
          </a:p>
        </p:txBody>
      </p:sp>
    </p:spTree>
    <p:extLst>
      <p:ext uri="{BB962C8B-B14F-4D97-AF65-F5344CB8AC3E}">
        <p14:creationId xmlns:p14="http://schemas.microsoft.com/office/powerpoint/2010/main" val="27979490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defTabSz="914305">
              <a:defRPr/>
            </a:pPr>
            <a:fld id="{2661C8D7-BCDF-4039-8FF4-5D45EBF138A7}" type="slidenum">
              <a:rPr lang="en-AU">
                <a:solidFill>
                  <a:prstClr val="black"/>
                </a:solidFill>
                <a:latin typeface="VIC"/>
              </a:rPr>
              <a:pPr defTabSz="914305">
                <a:defRPr/>
              </a:pPr>
              <a:t>18</a:t>
            </a:fld>
            <a:endParaRPr lang="en-AU">
              <a:solidFill>
                <a:prstClr val="black"/>
              </a:solidFill>
              <a:latin typeface="VIC"/>
            </a:endParaRPr>
          </a:p>
        </p:txBody>
      </p:sp>
    </p:spTree>
    <p:extLst>
      <p:ext uri="{BB962C8B-B14F-4D97-AF65-F5344CB8AC3E}">
        <p14:creationId xmlns:p14="http://schemas.microsoft.com/office/powerpoint/2010/main" val="6410696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20</a:t>
            </a:fld>
            <a:endParaRPr lang="en-AU"/>
          </a:p>
        </p:txBody>
      </p:sp>
    </p:spTree>
    <p:extLst>
      <p:ext uri="{BB962C8B-B14F-4D97-AF65-F5344CB8AC3E}">
        <p14:creationId xmlns:p14="http://schemas.microsoft.com/office/powerpoint/2010/main" val="18632570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21</a:t>
            </a:fld>
            <a:endParaRPr lang="en-AU"/>
          </a:p>
        </p:txBody>
      </p:sp>
    </p:spTree>
    <p:extLst>
      <p:ext uri="{BB962C8B-B14F-4D97-AF65-F5344CB8AC3E}">
        <p14:creationId xmlns:p14="http://schemas.microsoft.com/office/powerpoint/2010/main" val="8404621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defTabSz="914305">
              <a:defRPr/>
            </a:pPr>
            <a:fld id="{2661C8D7-BCDF-4039-8FF4-5D45EBF138A7}" type="slidenum">
              <a:rPr lang="en-AU">
                <a:solidFill>
                  <a:prstClr val="black"/>
                </a:solidFill>
                <a:latin typeface="VIC"/>
              </a:rPr>
              <a:pPr defTabSz="914305">
                <a:defRPr/>
              </a:pPr>
              <a:t>2</a:t>
            </a:fld>
            <a:endParaRPr lang="en-AU">
              <a:solidFill>
                <a:prstClr val="black"/>
              </a:solidFill>
              <a:latin typeface="VIC"/>
            </a:endParaRPr>
          </a:p>
        </p:txBody>
      </p:sp>
    </p:spTree>
    <p:extLst>
      <p:ext uri="{BB962C8B-B14F-4D97-AF65-F5344CB8AC3E}">
        <p14:creationId xmlns:p14="http://schemas.microsoft.com/office/powerpoint/2010/main" val="32549640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pPr defTabSz="914305">
              <a:defRPr/>
            </a:pPr>
            <a:fld id="{2661C8D7-BCDF-4039-8FF4-5D45EBF138A7}" type="slidenum">
              <a:rPr lang="en-AU">
                <a:solidFill>
                  <a:prstClr val="black"/>
                </a:solidFill>
                <a:latin typeface="VIC"/>
              </a:rPr>
              <a:pPr defTabSz="914305">
                <a:defRPr/>
              </a:pPr>
              <a:t>22</a:t>
            </a:fld>
            <a:endParaRPr lang="en-AU">
              <a:solidFill>
                <a:prstClr val="black"/>
              </a:solidFill>
              <a:latin typeface="VIC"/>
            </a:endParaRPr>
          </a:p>
        </p:txBody>
      </p:sp>
    </p:spTree>
    <p:extLst>
      <p:ext uri="{BB962C8B-B14F-4D97-AF65-F5344CB8AC3E}">
        <p14:creationId xmlns:p14="http://schemas.microsoft.com/office/powerpoint/2010/main" val="575246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23</a:t>
            </a:fld>
            <a:endParaRPr lang="en-AU"/>
          </a:p>
        </p:txBody>
      </p:sp>
    </p:spTree>
    <p:extLst>
      <p:ext uri="{BB962C8B-B14F-4D97-AF65-F5344CB8AC3E}">
        <p14:creationId xmlns:p14="http://schemas.microsoft.com/office/powerpoint/2010/main" val="35676383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24</a:t>
            </a:fld>
            <a:endParaRPr lang="en-AU"/>
          </a:p>
        </p:txBody>
      </p:sp>
    </p:spTree>
    <p:extLst>
      <p:ext uri="{BB962C8B-B14F-4D97-AF65-F5344CB8AC3E}">
        <p14:creationId xmlns:p14="http://schemas.microsoft.com/office/powerpoint/2010/main" val="2929142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18">
              <a:spcAft>
                <a:spcPts val="800"/>
              </a:spcAft>
              <a:buNone/>
            </a:pPr>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3</a:t>
            </a:fld>
            <a:endParaRPr lang="en-AU"/>
          </a:p>
        </p:txBody>
      </p:sp>
    </p:spTree>
    <p:extLst>
      <p:ext uri="{BB962C8B-B14F-4D97-AF65-F5344CB8AC3E}">
        <p14:creationId xmlns:p14="http://schemas.microsoft.com/office/powerpoint/2010/main" val="17282626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4</a:t>
            </a:fld>
            <a:endParaRPr lang="en-AU"/>
          </a:p>
        </p:txBody>
      </p:sp>
    </p:spTree>
    <p:extLst>
      <p:ext uri="{BB962C8B-B14F-4D97-AF65-F5344CB8AC3E}">
        <p14:creationId xmlns:p14="http://schemas.microsoft.com/office/powerpoint/2010/main" val="3917080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5</a:t>
            </a:fld>
            <a:endParaRPr lang="en-AU"/>
          </a:p>
        </p:txBody>
      </p:sp>
    </p:spTree>
    <p:extLst>
      <p:ext uri="{BB962C8B-B14F-4D97-AF65-F5344CB8AC3E}">
        <p14:creationId xmlns:p14="http://schemas.microsoft.com/office/powerpoint/2010/main" val="6673585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7</a:t>
            </a:fld>
            <a:endParaRPr lang="en-AU"/>
          </a:p>
        </p:txBody>
      </p:sp>
    </p:spTree>
    <p:extLst>
      <p:ext uri="{BB962C8B-B14F-4D97-AF65-F5344CB8AC3E}">
        <p14:creationId xmlns:p14="http://schemas.microsoft.com/office/powerpoint/2010/main" val="17892971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8</a:t>
            </a:fld>
            <a:endParaRPr lang="en-AU"/>
          </a:p>
        </p:txBody>
      </p:sp>
    </p:spTree>
    <p:extLst>
      <p:ext uri="{BB962C8B-B14F-4D97-AF65-F5344CB8AC3E}">
        <p14:creationId xmlns:p14="http://schemas.microsoft.com/office/powerpoint/2010/main" val="2847448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9</a:t>
            </a:fld>
            <a:endParaRPr lang="en-AU"/>
          </a:p>
        </p:txBody>
      </p:sp>
    </p:spTree>
    <p:extLst>
      <p:ext uri="{BB962C8B-B14F-4D97-AF65-F5344CB8AC3E}">
        <p14:creationId xmlns:p14="http://schemas.microsoft.com/office/powerpoint/2010/main" val="32724337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2661C8D7-BCDF-4039-8FF4-5D45EBF138A7}" type="slidenum">
              <a:rPr lang="en-AU" smtClean="0"/>
              <a:t>10</a:t>
            </a:fld>
            <a:endParaRPr lang="en-AU"/>
          </a:p>
        </p:txBody>
      </p:sp>
    </p:spTree>
    <p:extLst>
      <p:ext uri="{BB962C8B-B14F-4D97-AF65-F5344CB8AC3E}">
        <p14:creationId xmlns:p14="http://schemas.microsoft.com/office/powerpoint/2010/main" val="23160640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6874D38-DBA6-43F8-9733-B37B6B159FBA}"/>
              </a:ext>
            </a:extLst>
          </p:cNvPr>
          <p:cNvGrpSpPr/>
          <p:nvPr userDrawn="1"/>
        </p:nvGrpSpPr>
        <p:grpSpPr>
          <a:xfrm>
            <a:off x="0" y="-4136"/>
            <a:ext cx="12191202" cy="6867016"/>
            <a:chOff x="0" y="-4136"/>
            <a:chExt cx="12191202" cy="6867016"/>
          </a:xfrm>
        </p:grpSpPr>
        <p:pic>
          <p:nvPicPr>
            <p:cNvPr id="23" name="Graphic 22">
              <a:extLst>
                <a:ext uri="{FF2B5EF4-FFF2-40B4-BE49-F238E27FC236}">
                  <a16:creationId xmlns:a16="http://schemas.microsoft.com/office/drawing/2014/main" id="{B6194598-5CAF-4BE1-91F1-9CA866B22B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583574" y="-4136"/>
              <a:ext cx="4607628" cy="6867016"/>
            </a:xfrm>
            <a:prstGeom prst="rect">
              <a:avLst/>
            </a:prstGeom>
          </p:spPr>
        </p:pic>
        <p:grpSp>
          <p:nvGrpSpPr>
            <p:cNvPr id="15" name="Graphic 13">
              <a:extLst>
                <a:ext uri="{FF2B5EF4-FFF2-40B4-BE49-F238E27FC236}">
                  <a16:creationId xmlns:a16="http://schemas.microsoft.com/office/drawing/2014/main" id="{BE037D89-3333-4CE4-8230-C343DA0CDD9B}"/>
                </a:ext>
              </a:extLst>
            </p:cNvPr>
            <p:cNvGrpSpPr/>
            <p:nvPr/>
          </p:nvGrpSpPr>
          <p:grpSpPr>
            <a:xfrm>
              <a:off x="0" y="-4136"/>
              <a:ext cx="9672701" cy="6867016"/>
              <a:chOff x="0" y="0"/>
              <a:chExt cx="9672701" cy="6867016"/>
            </a:xfrm>
          </p:grpSpPr>
          <p:sp>
            <p:nvSpPr>
              <p:cNvPr id="17" name="Freeform: Shape 16">
                <a:extLst>
                  <a:ext uri="{FF2B5EF4-FFF2-40B4-BE49-F238E27FC236}">
                    <a16:creationId xmlns:a16="http://schemas.microsoft.com/office/drawing/2014/main" id="{D57A52D7-C745-4577-8BEC-428A901D8EF5}"/>
                  </a:ext>
                </a:extLst>
              </p:cNvPr>
              <p:cNvSpPr/>
              <p:nvPr/>
            </p:nvSpPr>
            <p:spPr>
              <a:xfrm>
                <a:off x="0" y="0"/>
                <a:ext cx="8742044" cy="3599941"/>
              </a:xfrm>
              <a:custGeom>
                <a:avLst/>
                <a:gdLst>
                  <a:gd name="connsiteX0" fmla="*/ 0 w 8742044"/>
                  <a:gd name="connsiteY0" fmla="*/ 3599942 h 3599941"/>
                  <a:gd name="connsiteX1" fmla="*/ 7040245 w 8742044"/>
                  <a:gd name="connsiteY1" fmla="*/ 3599942 h 3599941"/>
                  <a:gd name="connsiteX2" fmla="*/ 8742045 w 8742044"/>
                  <a:gd name="connsiteY2" fmla="*/ 0 h 3599941"/>
                  <a:gd name="connsiteX3" fmla="*/ 0 w 8742044"/>
                  <a:gd name="connsiteY3" fmla="*/ 0 h 3599941"/>
                  <a:gd name="connsiteX4" fmla="*/ 0 w 8742044"/>
                  <a:gd name="connsiteY4" fmla="*/ 3599942 h 35999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42044" h="3599941">
                    <a:moveTo>
                      <a:pt x="0" y="3599942"/>
                    </a:moveTo>
                    <a:lnTo>
                      <a:pt x="7040245" y="3599942"/>
                    </a:lnTo>
                    <a:lnTo>
                      <a:pt x="8742045" y="0"/>
                    </a:lnTo>
                    <a:lnTo>
                      <a:pt x="0" y="0"/>
                    </a:lnTo>
                    <a:lnTo>
                      <a:pt x="0" y="3599942"/>
                    </a:lnTo>
                  </a:path>
                </a:pathLst>
              </a:custGeom>
              <a:solidFill>
                <a:schemeClr val="tx1"/>
              </a:solidFill>
              <a:ln w="12700" cap="flat">
                <a:noFill/>
                <a:prstDash val="solid"/>
                <a:miter/>
              </a:ln>
            </p:spPr>
            <p:txBody>
              <a:bodyPr lIns="90000" tIns="0" bIns="0" rtlCol="0" anchor="t" anchorCtr="0"/>
              <a:lstStyle/>
              <a:p>
                <a:endParaRPr lang="en-AU"/>
              </a:p>
            </p:txBody>
          </p:sp>
          <p:sp>
            <p:nvSpPr>
              <p:cNvPr id="18" name="Freeform: Shape 17">
                <a:extLst>
                  <a:ext uri="{FF2B5EF4-FFF2-40B4-BE49-F238E27FC236}">
                    <a16:creationId xmlns:a16="http://schemas.microsoft.com/office/drawing/2014/main" id="{72E88E30-3F66-46B0-904A-A5930D02B33E}"/>
                  </a:ext>
                </a:extLst>
              </p:cNvPr>
              <p:cNvSpPr/>
              <p:nvPr/>
            </p:nvSpPr>
            <p:spPr>
              <a:xfrm>
                <a:off x="0" y="1673986"/>
                <a:ext cx="9672701" cy="5193030"/>
              </a:xfrm>
              <a:custGeom>
                <a:avLst/>
                <a:gdLst>
                  <a:gd name="connsiteX0" fmla="*/ 9672701 w 9672701"/>
                  <a:gd name="connsiteY0" fmla="*/ 5193031 h 5193030"/>
                  <a:gd name="connsiteX1" fmla="*/ 0 w 9672701"/>
                  <a:gd name="connsiteY1" fmla="*/ 5193031 h 5193030"/>
                  <a:gd name="connsiteX2" fmla="*/ 0 w 9672701"/>
                  <a:gd name="connsiteY2" fmla="*/ 0 h 5193030"/>
                  <a:gd name="connsiteX3" fmla="*/ 0 w 9672701"/>
                  <a:gd name="connsiteY3" fmla="*/ 1925955 h 5193030"/>
                  <a:gd name="connsiteX4" fmla="*/ 7040245 w 9672701"/>
                  <a:gd name="connsiteY4" fmla="*/ 1925955 h 5193030"/>
                  <a:gd name="connsiteX5" fmla="*/ 7584313 w 9672701"/>
                  <a:gd name="connsiteY5" fmla="*/ 775081 h 5193030"/>
                  <a:gd name="connsiteX6" fmla="*/ 9672701 w 9672701"/>
                  <a:gd name="connsiteY6" fmla="*/ 5193031 h 519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672701" h="5193030">
                    <a:moveTo>
                      <a:pt x="9672701" y="5193031"/>
                    </a:moveTo>
                    <a:lnTo>
                      <a:pt x="0" y="5193031"/>
                    </a:lnTo>
                    <a:lnTo>
                      <a:pt x="0" y="0"/>
                    </a:lnTo>
                    <a:lnTo>
                      <a:pt x="0" y="1925955"/>
                    </a:lnTo>
                    <a:lnTo>
                      <a:pt x="7040245" y="1925955"/>
                    </a:lnTo>
                    <a:lnTo>
                      <a:pt x="7584313" y="775081"/>
                    </a:lnTo>
                    <a:lnTo>
                      <a:pt x="9672701" y="5193031"/>
                    </a:lnTo>
                  </a:path>
                </a:pathLst>
              </a:custGeom>
              <a:solidFill>
                <a:schemeClr val="accent2"/>
              </a:solidFill>
              <a:ln w="12700" cap="flat">
                <a:noFill/>
                <a:prstDash val="solid"/>
                <a:miter/>
              </a:ln>
            </p:spPr>
            <p:txBody>
              <a:bodyPr lIns="90000" tIns="0" bIns="0" rtlCol="0" anchor="t" anchorCtr="0"/>
              <a:lstStyle/>
              <a:p>
                <a:endParaRPr lang="en-AU"/>
              </a:p>
            </p:txBody>
          </p:sp>
          <p:sp>
            <p:nvSpPr>
              <p:cNvPr id="19" name="Freeform: Shape 18">
                <a:extLst>
                  <a:ext uri="{FF2B5EF4-FFF2-40B4-BE49-F238E27FC236}">
                    <a16:creationId xmlns:a16="http://schemas.microsoft.com/office/drawing/2014/main" id="{CF7AEDA5-D9FF-482C-8946-D863A452C7B5}"/>
                  </a:ext>
                </a:extLst>
              </p:cNvPr>
              <p:cNvSpPr/>
              <p:nvPr/>
            </p:nvSpPr>
            <p:spPr>
              <a:xfrm>
                <a:off x="0" y="1673986"/>
                <a:ext cx="7584313" cy="1925954"/>
              </a:xfrm>
              <a:custGeom>
                <a:avLst/>
                <a:gdLst>
                  <a:gd name="connsiteX0" fmla="*/ 7040245 w 7584313"/>
                  <a:gd name="connsiteY0" fmla="*/ 1925955 h 1925954"/>
                  <a:gd name="connsiteX1" fmla="*/ 0 w 7584313"/>
                  <a:gd name="connsiteY1" fmla="*/ 1925955 h 1925954"/>
                  <a:gd name="connsiteX2" fmla="*/ 0 w 7584313"/>
                  <a:gd name="connsiteY2" fmla="*/ 0 h 1925954"/>
                  <a:gd name="connsiteX3" fmla="*/ 7218045 w 7584313"/>
                  <a:gd name="connsiteY3" fmla="*/ 0 h 1925954"/>
                  <a:gd name="connsiteX4" fmla="*/ 7584313 w 7584313"/>
                  <a:gd name="connsiteY4" fmla="*/ 775081 h 1925954"/>
                  <a:gd name="connsiteX5" fmla="*/ 7040245 w 7584313"/>
                  <a:gd name="connsiteY5" fmla="*/ 1925955 h 19259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313" h="1925954">
                    <a:moveTo>
                      <a:pt x="7040245" y="1925955"/>
                    </a:moveTo>
                    <a:lnTo>
                      <a:pt x="0" y="1925955"/>
                    </a:lnTo>
                    <a:lnTo>
                      <a:pt x="0" y="0"/>
                    </a:lnTo>
                    <a:lnTo>
                      <a:pt x="7218045" y="0"/>
                    </a:lnTo>
                    <a:lnTo>
                      <a:pt x="7584313" y="775081"/>
                    </a:lnTo>
                    <a:lnTo>
                      <a:pt x="7040245" y="1925955"/>
                    </a:lnTo>
                  </a:path>
                </a:pathLst>
              </a:custGeom>
              <a:solidFill>
                <a:srgbClr val="4F5561"/>
              </a:solidFill>
              <a:ln w="12700" cap="flat">
                <a:noFill/>
                <a:prstDash val="solid"/>
                <a:miter/>
              </a:ln>
            </p:spPr>
            <p:txBody>
              <a:bodyPr lIns="90000" tIns="0" bIns="0" rtlCol="0" anchor="t" anchorCtr="0"/>
              <a:lstStyle/>
              <a:p>
                <a:endParaRPr lang="en-AU"/>
              </a:p>
            </p:txBody>
          </p:sp>
          <p:sp>
            <p:nvSpPr>
              <p:cNvPr id="20" name="Freeform: Shape 19">
                <a:extLst>
                  <a:ext uri="{FF2B5EF4-FFF2-40B4-BE49-F238E27FC236}">
                    <a16:creationId xmlns:a16="http://schemas.microsoft.com/office/drawing/2014/main" id="{673BB894-AFB6-4D6E-95F9-DF236DFFC520}"/>
                  </a:ext>
                </a:extLst>
              </p:cNvPr>
              <p:cNvSpPr/>
              <p:nvPr/>
            </p:nvSpPr>
            <p:spPr>
              <a:xfrm>
                <a:off x="0" y="819022"/>
                <a:ext cx="7584567" cy="5517006"/>
              </a:xfrm>
              <a:custGeom>
                <a:avLst/>
                <a:gdLst>
                  <a:gd name="connsiteX0" fmla="*/ 7584568 w 7584567"/>
                  <a:gd name="connsiteY0" fmla="*/ 5517007 h 5517006"/>
                  <a:gd name="connsiteX1" fmla="*/ 7584568 w 7584567"/>
                  <a:gd name="connsiteY1" fmla="*/ 0 h 5517006"/>
                  <a:gd name="connsiteX2" fmla="*/ 0 w 7584567"/>
                  <a:gd name="connsiteY2" fmla="*/ 0 h 5517006"/>
                  <a:gd name="connsiteX3" fmla="*/ 0 w 7584567"/>
                  <a:gd name="connsiteY3" fmla="*/ 3030728 h 5517006"/>
                  <a:gd name="connsiteX4" fmla="*/ 1175258 w 7584567"/>
                  <a:gd name="connsiteY4" fmla="*/ 5517007 h 5517006"/>
                  <a:gd name="connsiteX5" fmla="*/ 7584568 w 7584567"/>
                  <a:gd name="connsiteY5" fmla="*/ 5517007 h 551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84567" h="5517006">
                    <a:moveTo>
                      <a:pt x="7584568" y="5517007"/>
                    </a:moveTo>
                    <a:lnTo>
                      <a:pt x="7584568" y="0"/>
                    </a:lnTo>
                    <a:lnTo>
                      <a:pt x="0" y="0"/>
                    </a:lnTo>
                    <a:lnTo>
                      <a:pt x="0" y="3030728"/>
                    </a:lnTo>
                    <a:lnTo>
                      <a:pt x="1175258" y="5517007"/>
                    </a:lnTo>
                    <a:lnTo>
                      <a:pt x="7584568" y="5517007"/>
                    </a:lnTo>
                    <a:close/>
                  </a:path>
                </a:pathLst>
              </a:custGeom>
              <a:solidFill>
                <a:schemeClr val="bg1"/>
              </a:solidFill>
              <a:ln w="12700" cap="flat">
                <a:noFill/>
                <a:prstDash val="solid"/>
                <a:miter/>
              </a:ln>
            </p:spPr>
            <p:txBody>
              <a:bodyPr lIns="90000" tIns="0" bIns="0" rtlCol="0" anchor="t" anchorCtr="0"/>
              <a:lstStyle/>
              <a:p>
                <a:endParaRPr lang="en-AU"/>
              </a:p>
            </p:txBody>
          </p:sp>
        </p:grpSp>
      </p:grpSp>
      <p:sp>
        <p:nvSpPr>
          <p:cNvPr id="2" name="Title 1">
            <a:extLst>
              <a:ext uri="{FF2B5EF4-FFF2-40B4-BE49-F238E27FC236}">
                <a16:creationId xmlns:a16="http://schemas.microsoft.com/office/drawing/2014/main" id="{6270A466-1F91-4B26-A807-CCFAAB29578E}"/>
              </a:ext>
            </a:extLst>
          </p:cNvPr>
          <p:cNvSpPr>
            <a:spLocks noGrp="1"/>
          </p:cNvSpPr>
          <p:nvPr>
            <p:ph type="ctrTitle" hasCustomPrompt="1"/>
          </p:nvPr>
        </p:nvSpPr>
        <p:spPr>
          <a:xfrm>
            <a:off x="1504950" y="3450210"/>
            <a:ext cx="5819480" cy="1170873"/>
          </a:xfrm>
          <a:prstGeom prst="rect">
            <a:avLst/>
          </a:prstGeom>
        </p:spPr>
        <p:txBody>
          <a:bodyPr anchor="b">
            <a:noAutofit/>
          </a:bodyPr>
          <a:lstStyle>
            <a:lvl1pPr algn="r">
              <a:lnSpc>
                <a:spcPct val="80000"/>
              </a:lnSpc>
              <a:defRPr sz="3600" b="0"/>
            </a:lvl1pPr>
          </a:lstStyle>
          <a:p>
            <a:r>
              <a:rPr lang="en-AU"/>
              <a:t>Title of presentation (use two lines max)</a:t>
            </a:r>
          </a:p>
        </p:txBody>
      </p:sp>
      <p:sp>
        <p:nvSpPr>
          <p:cNvPr id="3" name="Subtitle 2">
            <a:extLst>
              <a:ext uri="{FF2B5EF4-FFF2-40B4-BE49-F238E27FC236}">
                <a16:creationId xmlns:a16="http://schemas.microsoft.com/office/drawing/2014/main" id="{51C60A82-7491-4BCE-B7C9-7F229FF10CBF}"/>
              </a:ext>
            </a:extLst>
          </p:cNvPr>
          <p:cNvSpPr>
            <a:spLocks noGrp="1"/>
          </p:cNvSpPr>
          <p:nvPr>
            <p:ph type="subTitle" idx="1" hasCustomPrompt="1"/>
          </p:nvPr>
        </p:nvSpPr>
        <p:spPr>
          <a:xfrm>
            <a:off x="1487489" y="4973937"/>
            <a:ext cx="5836942" cy="1256153"/>
          </a:xfrm>
        </p:spPr>
        <p:txBody>
          <a:bodyPr/>
          <a:lstStyle>
            <a:lvl1pPr marL="0" indent="0" algn="r">
              <a:spcBef>
                <a:spcPts val="300"/>
              </a:spcBef>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AU"/>
              <a:t>Subtitle (three lines max)</a:t>
            </a:r>
          </a:p>
        </p:txBody>
      </p:sp>
      <p:cxnSp>
        <p:nvCxnSpPr>
          <p:cNvPr id="16" name="Straight Connector 15">
            <a:extLst>
              <a:ext uri="{FF2B5EF4-FFF2-40B4-BE49-F238E27FC236}">
                <a16:creationId xmlns:a16="http://schemas.microsoft.com/office/drawing/2014/main" id="{B35DD447-65A0-4318-8407-02C927BEC5B2}"/>
              </a:ext>
            </a:extLst>
          </p:cNvPr>
          <p:cNvCxnSpPr/>
          <p:nvPr userDrawn="1"/>
        </p:nvCxnSpPr>
        <p:spPr>
          <a:xfrm>
            <a:off x="5926138" y="4762500"/>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4F16A128-7BA5-44BB-A610-D2E53ABD74C0}"/>
              </a:ext>
            </a:extLst>
          </p:cNvPr>
          <p:cNvSpPr>
            <a:spLocks noGrp="1"/>
          </p:cNvSpPr>
          <p:nvPr>
            <p:ph type="body" sz="quarter" idx="13" hasCustomPrompt="1"/>
          </p:nvPr>
        </p:nvSpPr>
        <p:spPr>
          <a:xfrm>
            <a:off x="1487488" y="1382998"/>
            <a:ext cx="5836943" cy="458619"/>
          </a:xfrm>
        </p:spPr>
        <p:txBody>
          <a:bodyPr tIns="0" bIns="0" anchor="b" anchorCtr="0"/>
          <a:lstStyle>
            <a:lvl1pPr marL="0" indent="0" algn="r">
              <a:spcBef>
                <a:spcPts val="0"/>
              </a:spcBef>
              <a:buNone/>
              <a:defRPr sz="2500" cap="all" baseline="0">
                <a:latin typeface="+mj-lt"/>
              </a:defRPr>
            </a:lvl1pPr>
            <a:lvl2pPr marL="0" indent="0" algn="r">
              <a:spcBef>
                <a:spcPts val="0"/>
              </a:spcBef>
              <a:buNone/>
              <a:defRPr sz="2400"/>
            </a:lvl2pPr>
          </a:lstStyle>
          <a:p>
            <a:r>
              <a:rPr lang="en-AU"/>
              <a:t>Date of presentation</a:t>
            </a:r>
          </a:p>
        </p:txBody>
      </p:sp>
      <p:pic>
        <p:nvPicPr>
          <p:cNvPr id="14" name="Picture 13">
            <a:extLst>
              <a:ext uri="{FF2B5EF4-FFF2-40B4-BE49-F238E27FC236}">
                <a16:creationId xmlns:a16="http://schemas.microsoft.com/office/drawing/2014/main" id="{0794052E-1EFD-44CF-838D-F2B29FDD5D7B}"/>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9083769" y="5614187"/>
            <a:ext cx="2403381" cy="715409"/>
          </a:xfrm>
          <a:prstGeom prst="rect">
            <a:avLst/>
          </a:prstGeom>
        </p:spPr>
      </p:pic>
      <p:sp>
        <p:nvSpPr>
          <p:cNvPr id="5" name="Text Placeholder 4">
            <a:extLst>
              <a:ext uri="{FF2B5EF4-FFF2-40B4-BE49-F238E27FC236}">
                <a16:creationId xmlns:a16="http://schemas.microsoft.com/office/drawing/2014/main" id="{4D6C8AB3-F241-43A4-B3C7-C7BBA4C1CC4E}"/>
              </a:ext>
            </a:extLst>
          </p:cNvPr>
          <p:cNvSpPr>
            <a:spLocks noGrp="1"/>
          </p:cNvSpPr>
          <p:nvPr>
            <p:ph type="body" sz="quarter" idx="14" hasCustomPrompt="1"/>
          </p:nvPr>
        </p:nvSpPr>
        <p:spPr>
          <a:xfrm>
            <a:off x="1487489" y="1841618"/>
            <a:ext cx="5836942" cy="358047"/>
          </a:xfrm>
        </p:spPr>
        <p:txBody>
          <a:bodyPr tIns="0">
            <a:noAutofit/>
          </a:bodyPr>
          <a:lstStyle>
            <a:lvl1pPr algn="r">
              <a:spcBef>
                <a:spcPts val="0"/>
              </a:spcBef>
              <a:defRPr sz="2400">
                <a:latin typeface="+mn-lt"/>
              </a:defRPr>
            </a:lvl1pPr>
            <a:lvl2pPr marL="0" indent="0" algn="r">
              <a:buNone/>
              <a:defRPr/>
            </a:lvl2pPr>
            <a:lvl3pPr marL="360000" indent="0">
              <a:buNone/>
              <a:defRPr/>
            </a:lvl3pPr>
          </a:lstStyle>
          <a:p>
            <a:pPr lvl="0"/>
            <a:r>
              <a:rPr lang="en-AU"/>
              <a:t>Speaker name | Title</a:t>
            </a:r>
          </a:p>
        </p:txBody>
      </p:sp>
    </p:spTree>
    <p:extLst>
      <p:ext uri="{BB962C8B-B14F-4D97-AF65-F5344CB8AC3E}">
        <p14:creationId xmlns:p14="http://schemas.microsoft.com/office/powerpoint/2010/main" val="17549214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2023</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IPpolicy@dtf.vic.gov.au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14983753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2AB7E3C-5F3E-4754-94DE-88FEEF85A2A5}"/>
              </a:ext>
            </a:extLst>
          </p:cNvPr>
          <p:cNvGrpSpPr/>
          <p:nvPr userDrawn="1"/>
        </p:nvGrpSpPr>
        <p:grpSpPr>
          <a:xfrm>
            <a:off x="-13814" y="-18142"/>
            <a:ext cx="12203745" cy="6876309"/>
            <a:chOff x="-13814" y="-18142"/>
            <a:chExt cx="12203745" cy="6876309"/>
          </a:xfrm>
        </p:grpSpPr>
        <p:sp>
          <p:nvSpPr>
            <p:cNvPr id="19" name="Freeform: Shape 18">
              <a:extLst>
                <a:ext uri="{FF2B5EF4-FFF2-40B4-BE49-F238E27FC236}">
                  <a16:creationId xmlns:a16="http://schemas.microsoft.com/office/drawing/2014/main" id="{07CAF55A-02C2-40EE-BF47-7BF2BBE8F1FA}"/>
                </a:ext>
              </a:extLst>
            </p:cNvPr>
            <p:cNvSpPr/>
            <p:nvPr userDrawn="1"/>
          </p:nvSpPr>
          <p:spPr>
            <a:xfrm>
              <a:off x="5134006" y="647798"/>
              <a:ext cx="7055925" cy="5495185"/>
            </a:xfrm>
            <a:custGeom>
              <a:avLst/>
              <a:gdLst>
                <a:gd name="connsiteX0" fmla="*/ 958024 w 5278469"/>
                <a:gd name="connsiteY0" fmla="*/ 4110895 h 4110894"/>
                <a:gd name="connsiteX1" fmla="*/ 5278470 w 5278469"/>
                <a:gd name="connsiteY1" fmla="*/ 4110895 h 4110894"/>
                <a:gd name="connsiteX2" fmla="*/ 5278470 w 5278469"/>
                <a:gd name="connsiteY2" fmla="*/ 0 h 4110894"/>
                <a:gd name="connsiteX3" fmla="*/ 993743 w 5278469"/>
                <a:gd name="connsiteY3" fmla="*/ 0 h 4110894"/>
                <a:gd name="connsiteX4" fmla="*/ 0 w 5278469"/>
                <a:gd name="connsiteY4" fmla="*/ 0 h 4110894"/>
                <a:gd name="connsiteX5" fmla="*/ 0 w 5278469"/>
                <a:gd name="connsiteY5" fmla="*/ 2080546 h 4110894"/>
                <a:gd name="connsiteX6" fmla="*/ 0 w 5278469"/>
                <a:gd name="connsiteY6" fmla="*/ 2084070 h 41108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78469" h="4110894">
                  <a:moveTo>
                    <a:pt x="958024" y="4110895"/>
                  </a:moveTo>
                  <a:lnTo>
                    <a:pt x="5278470" y="4110895"/>
                  </a:lnTo>
                  <a:lnTo>
                    <a:pt x="5278470" y="0"/>
                  </a:lnTo>
                  <a:lnTo>
                    <a:pt x="993743" y="0"/>
                  </a:lnTo>
                  <a:lnTo>
                    <a:pt x="0" y="0"/>
                  </a:lnTo>
                  <a:lnTo>
                    <a:pt x="0" y="2080546"/>
                  </a:lnTo>
                  <a:lnTo>
                    <a:pt x="0" y="2084070"/>
                  </a:lnTo>
                  <a:close/>
                </a:path>
              </a:pathLst>
            </a:custGeom>
            <a:solidFill>
              <a:schemeClr val="bg1">
                <a:lumMod val="95000"/>
              </a:schemeClr>
            </a:solidFill>
            <a:ln w="9525" cap="flat">
              <a:noFill/>
              <a:prstDash val="solid"/>
              <a:miter/>
            </a:ln>
          </p:spPr>
          <p:txBody>
            <a:bodyPr rtlCol="0" anchor="ctr"/>
            <a:lstStyle/>
            <a:p>
              <a:endParaRPr lang="en-AU"/>
            </a:p>
          </p:txBody>
        </p:sp>
        <p:sp>
          <p:nvSpPr>
            <p:cNvPr id="20" name="Freeform: Shape 19">
              <a:extLst>
                <a:ext uri="{FF2B5EF4-FFF2-40B4-BE49-F238E27FC236}">
                  <a16:creationId xmlns:a16="http://schemas.microsoft.com/office/drawing/2014/main" id="{416C8AE6-3EBB-4855-AD29-BF3DFC1F817D}"/>
                </a:ext>
              </a:extLst>
            </p:cNvPr>
            <p:cNvSpPr/>
            <p:nvPr userDrawn="1"/>
          </p:nvSpPr>
          <p:spPr>
            <a:xfrm>
              <a:off x="-13814" y="1561608"/>
              <a:ext cx="6787907" cy="5296559"/>
            </a:xfrm>
            <a:custGeom>
              <a:avLst/>
              <a:gdLst>
                <a:gd name="connsiteX0" fmla="*/ 0 w 5077967"/>
                <a:gd name="connsiteY0" fmla="*/ 0 h 3962304"/>
                <a:gd name="connsiteX1" fmla="*/ 0 w 5077967"/>
                <a:gd name="connsiteY1" fmla="*/ 0 h 3962304"/>
                <a:gd name="connsiteX2" fmla="*/ 0 w 5077967"/>
                <a:gd name="connsiteY2" fmla="*/ 3962305 h 3962304"/>
                <a:gd name="connsiteX3" fmla="*/ 5077968 w 5077967"/>
                <a:gd name="connsiteY3" fmla="*/ 3962305 h 3962304"/>
                <a:gd name="connsiteX4" fmla="*/ 3867817 w 5077967"/>
                <a:gd name="connsiteY4" fmla="*/ 1403985 h 3962304"/>
                <a:gd name="connsiteX5" fmla="*/ 0 w 5077967"/>
                <a:gd name="connsiteY5" fmla="*/ 1403985 h 3962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77967" h="3962304">
                  <a:moveTo>
                    <a:pt x="0" y="0"/>
                  </a:moveTo>
                  <a:lnTo>
                    <a:pt x="0" y="0"/>
                  </a:lnTo>
                  <a:lnTo>
                    <a:pt x="0" y="3962305"/>
                  </a:lnTo>
                  <a:lnTo>
                    <a:pt x="5077968" y="3962305"/>
                  </a:lnTo>
                  <a:lnTo>
                    <a:pt x="3867817" y="1403985"/>
                  </a:lnTo>
                  <a:lnTo>
                    <a:pt x="0" y="1403985"/>
                  </a:lnTo>
                  <a:close/>
                </a:path>
              </a:pathLst>
            </a:custGeom>
            <a:solidFill>
              <a:schemeClr val="accent1"/>
            </a:solidFill>
            <a:ln w="9525" cap="flat">
              <a:noFill/>
              <a:prstDash val="solid"/>
              <a:miter/>
            </a:ln>
          </p:spPr>
          <p:txBody>
            <a:bodyPr rtlCol="0" anchor="ctr"/>
            <a:lstStyle/>
            <a:p>
              <a:endParaRPr lang="en-AU"/>
            </a:p>
          </p:txBody>
        </p:sp>
        <p:pic>
          <p:nvPicPr>
            <p:cNvPr id="4" name="Graphic 3">
              <a:extLst>
                <a:ext uri="{FF2B5EF4-FFF2-40B4-BE49-F238E27FC236}">
                  <a16:creationId xmlns:a16="http://schemas.microsoft.com/office/drawing/2014/main" id="{5120BE1B-CBA4-4EF7-B249-7361E5A4FFD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509" y="-18142"/>
              <a:ext cx="6811200" cy="3456430"/>
            </a:xfrm>
            <a:prstGeom prst="rect">
              <a:avLst/>
            </a:prstGeom>
          </p:spPr>
        </p:pic>
      </p:grpSp>
      <p:sp>
        <p:nvSpPr>
          <p:cNvPr id="17" name="Freeform: Shape 16">
            <a:extLst>
              <a:ext uri="{FF2B5EF4-FFF2-40B4-BE49-F238E27FC236}">
                <a16:creationId xmlns:a16="http://schemas.microsoft.com/office/drawing/2014/main" id="{7D192453-705A-4A8D-8537-9DFCD1EA7449}"/>
              </a:ext>
            </a:extLst>
          </p:cNvPr>
          <p:cNvSpPr/>
          <p:nvPr/>
        </p:nvSpPr>
        <p:spPr>
          <a:xfrm>
            <a:off x="-15240" y="-7143"/>
            <a:ext cx="12194537" cy="6859427"/>
          </a:xfrm>
          <a:custGeom>
            <a:avLst/>
            <a:gdLst>
              <a:gd name="connsiteX0" fmla="*/ 0 w 12194537"/>
              <a:gd name="connsiteY0" fmla="*/ 0 h 6859427"/>
              <a:gd name="connsiteX1" fmla="*/ 12194537 w 12194537"/>
              <a:gd name="connsiteY1" fmla="*/ 0 h 6859427"/>
              <a:gd name="connsiteX2" fmla="*/ 12194537 w 12194537"/>
              <a:gd name="connsiteY2" fmla="*/ 6859428 h 6859427"/>
              <a:gd name="connsiteX3" fmla="*/ 0 w 12194537"/>
              <a:gd name="connsiteY3" fmla="*/ 6859428 h 6859427"/>
            </a:gdLst>
            <a:ahLst/>
            <a:cxnLst>
              <a:cxn ang="0">
                <a:pos x="connsiteX0" y="connsiteY0"/>
              </a:cxn>
              <a:cxn ang="0">
                <a:pos x="connsiteX1" y="connsiteY1"/>
              </a:cxn>
              <a:cxn ang="0">
                <a:pos x="connsiteX2" y="connsiteY2"/>
              </a:cxn>
              <a:cxn ang="0">
                <a:pos x="connsiteX3" y="connsiteY3"/>
              </a:cxn>
            </a:cxnLst>
            <a:rect l="l" t="t" r="r" b="b"/>
            <a:pathLst>
              <a:path w="12194537" h="6859427">
                <a:moveTo>
                  <a:pt x="0" y="0"/>
                </a:moveTo>
                <a:lnTo>
                  <a:pt x="12194537" y="0"/>
                </a:lnTo>
                <a:lnTo>
                  <a:pt x="12194537" y="6859428"/>
                </a:lnTo>
                <a:lnTo>
                  <a:pt x="0" y="6859428"/>
                </a:lnTo>
                <a:close/>
              </a:path>
            </a:pathLst>
          </a:custGeom>
          <a:noFill/>
          <a:ln w="12697"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6A915B94-2FD1-4B40-9CE1-DA7F101C9700}"/>
              </a:ext>
            </a:extLst>
          </p:cNvPr>
          <p:cNvSpPr>
            <a:spLocks noGrp="1"/>
          </p:cNvSpPr>
          <p:nvPr userDrawn="1">
            <p:ph type="title" hasCustomPrompt="1"/>
          </p:nvPr>
        </p:nvSpPr>
        <p:spPr>
          <a:xfrm>
            <a:off x="6429080" y="1709739"/>
            <a:ext cx="4918369" cy="1719262"/>
          </a:xfrm>
          <a:prstGeom prst="rect">
            <a:avLst/>
          </a:prstGeom>
        </p:spPr>
        <p:txBody>
          <a:bodyPr anchor="b">
            <a:noAutofit/>
          </a:bodyPr>
          <a:lstStyle>
            <a:lvl1pPr algn="r">
              <a:defRPr sz="3400"/>
            </a:lvl1pPr>
          </a:lstStyle>
          <a:p>
            <a:r>
              <a:rPr lang="en-US"/>
              <a:t>Section heading</a:t>
            </a:r>
            <a:endParaRPr lang="en-AU"/>
          </a:p>
        </p:txBody>
      </p:sp>
      <p:sp>
        <p:nvSpPr>
          <p:cNvPr id="3" name="Text Placeholder 2">
            <a:extLst>
              <a:ext uri="{FF2B5EF4-FFF2-40B4-BE49-F238E27FC236}">
                <a16:creationId xmlns:a16="http://schemas.microsoft.com/office/drawing/2014/main" id="{91826383-20A6-4F3B-8BB5-C0F533F0B752}"/>
              </a:ext>
            </a:extLst>
          </p:cNvPr>
          <p:cNvSpPr>
            <a:spLocks noGrp="1"/>
          </p:cNvSpPr>
          <p:nvPr userDrawn="1">
            <p:ph type="body" idx="1" hasCustomPrompt="1"/>
          </p:nvPr>
        </p:nvSpPr>
        <p:spPr>
          <a:xfrm>
            <a:off x="6435431" y="3552516"/>
            <a:ext cx="4918369" cy="1424298"/>
          </a:xfrm>
        </p:spPr>
        <p:txBody>
          <a:bodyPr/>
          <a:lstStyle>
            <a:lvl1pPr marL="0" indent="0" algn="r">
              <a:buNone/>
              <a:defRPr sz="22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subheading or presenter name</a:t>
            </a:r>
          </a:p>
        </p:txBody>
      </p:sp>
      <p:sp>
        <p:nvSpPr>
          <p:cNvPr id="6" name="Slide Number Placeholder 5">
            <a:extLst>
              <a:ext uri="{FF2B5EF4-FFF2-40B4-BE49-F238E27FC236}">
                <a16:creationId xmlns:a16="http://schemas.microsoft.com/office/drawing/2014/main" id="{E593EF89-B757-44F8-9C0F-8533E2B21B31}"/>
              </a:ext>
            </a:extLst>
          </p:cNvPr>
          <p:cNvSpPr>
            <a:spLocks noGrp="1"/>
          </p:cNvSpPr>
          <p:nvPr userDrawn="1">
            <p:ph type="sldNum" sz="quarter" idx="12"/>
          </p:nvPr>
        </p:nvSpPr>
        <p:spPr/>
        <p:txBody>
          <a:bodyPr/>
          <a:lstStyle>
            <a:lvl1pPr>
              <a:defRPr>
                <a:solidFill>
                  <a:schemeClr val="tx1"/>
                </a:solidFill>
              </a:defRPr>
            </a:lvl1pPr>
          </a:lstStyle>
          <a:p>
            <a:fld id="{E4E047A3-478C-4E7E-BF3D-3786245819C0}" type="slidenum">
              <a:rPr lang="en-AU" smtClean="0"/>
              <a:pPr/>
              <a:t>‹#›</a:t>
            </a:fld>
            <a:endParaRPr lang="en-AU"/>
          </a:p>
        </p:txBody>
      </p:sp>
    </p:spTree>
    <p:extLst>
      <p:ext uri="{BB962C8B-B14F-4D97-AF65-F5344CB8AC3E}">
        <p14:creationId xmlns:p14="http://schemas.microsoft.com/office/powerpoint/2010/main" val="41166784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630422" y="12990"/>
            <a:ext cx="10515600" cy="1034638"/>
          </a:xfrm>
          <a:prstGeom prst="rect">
            <a:avLst/>
          </a:prstGeom>
        </p:spPr>
        <p:txBody>
          <a:bodyPr lIns="36000" rIns="36000" anchor="b" anchorCtr="0">
            <a:noAutofit/>
          </a:bodyPr>
          <a:lstStyle>
            <a:lvl1pPr>
              <a:defRPr sz="3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2168525"/>
            <a:ext cx="10515600"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4183270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cxnSp>
        <p:nvCxnSpPr>
          <p:cNvPr id="11" name="Straight Connector 10">
            <a:extLst>
              <a:ext uri="{FF2B5EF4-FFF2-40B4-BE49-F238E27FC236}">
                <a16:creationId xmlns:a16="http://schemas.microsoft.com/office/drawing/2014/main" id="{357022B9-7162-4B04-A12C-17F4D14BA406}"/>
              </a:ext>
            </a:extLst>
          </p:cNvPr>
          <p:cNvCxnSpPr/>
          <p:nvPr userDrawn="1"/>
        </p:nvCxnSpPr>
        <p:spPr>
          <a:xfrm>
            <a:off x="734289" y="1831975"/>
            <a:ext cx="1285875" cy="0"/>
          </a:xfrm>
          <a:prstGeom prst="line">
            <a:avLst/>
          </a:prstGeom>
          <a:ln w="571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657225"/>
            <a:ext cx="10515600" cy="1034638"/>
          </a:xfrm>
          <a:prstGeom prst="rect">
            <a:avLst/>
          </a:prstGeom>
        </p:spPr>
        <p:txBody>
          <a:bodyPr lIns="36000" rIns="36000" anchor="b" anchorCtr="0">
            <a:noAutofit/>
          </a:bodyPr>
          <a:lstStyle>
            <a:lvl1pPr>
              <a:defRPr sz="3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2168525"/>
            <a:ext cx="5177476"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
        <p:nvSpPr>
          <p:cNvPr id="7" name="Content Placeholder 2">
            <a:extLst>
              <a:ext uri="{FF2B5EF4-FFF2-40B4-BE49-F238E27FC236}">
                <a16:creationId xmlns:a16="http://schemas.microsoft.com/office/drawing/2014/main" id="{2A8C3F9D-414A-4713-817D-AEFBEB4FAFFE}"/>
              </a:ext>
            </a:extLst>
          </p:cNvPr>
          <p:cNvSpPr>
            <a:spLocks noGrp="1"/>
          </p:cNvSpPr>
          <p:nvPr>
            <p:ph idx="13" hasCustomPrompt="1"/>
          </p:nvPr>
        </p:nvSpPr>
        <p:spPr>
          <a:xfrm>
            <a:off x="6041992" y="2168525"/>
            <a:ext cx="5177476" cy="4008437"/>
          </a:xfrm>
        </p:spPr>
        <p:txBody>
          <a:bodyPr lIns="36000" rIns="36000"/>
          <a:lstStyle>
            <a:lvl3pPr>
              <a:spcBef>
                <a:spcPts val="300"/>
              </a:spcBef>
              <a:defRPr/>
            </a:lvl3pPr>
            <a:lvl4pPr>
              <a:spcBef>
                <a:spcPts val="300"/>
              </a:spcBef>
              <a:defRPr/>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32412645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48993"/>
            <a:ext cx="10515600" cy="465405"/>
          </a:xfrm>
          <a:prstGeom prst="rect">
            <a:avLst/>
          </a:prstGeom>
        </p:spPr>
        <p:txBody>
          <a:bodyPr lIns="36000" rIns="36000" anchor="b" anchorCtr="0">
            <a:noAutofit/>
          </a:bodyPr>
          <a:lstStyle>
            <a:lvl1pPr>
              <a:defRPr sz="2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448554"/>
            <a:ext cx="10515600" cy="472840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cxnSp>
        <p:nvCxnSpPr>
          <p:cNvPr id="2" name="Straight Connector 1">
            <a:extLst>
              <a:ext uri="{FF2B5EF4-FFF2-40B4-BE49-F238E27FC236}">
                <a16:creationId xmlns:a16="http://schemas.microsoft.com/office/drawing/2014/main" id="{AC205CAE-0F8A-3298-C9E1-C5803109E1BE}"/>
              </a:ext>
            </a:extLst>
          </p:cNvPr>
          <p:cNvCxnSpPr/>
          <p:nvPr userDrawn="1"/>
        </p:nvCxnSpPr>
        <p:spPr>
          <a:xfrm>
            <a:off x="734289" y="1162019"/>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4640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1)">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13" name="Title 1">
            <a:extLst>
              <a:ext uri="{FF2B5EF4-FFF2-40B4-BE49-F238E27FC236}">
                <a16:creationId xmlns:a16="http://schemas.microsoft.com/office/drawing/2014/main" id="{50EEF6D6-3CE4-4311-BC49-A7C2ABD42379}"/>
              </a:ext>
            </a:extLst>
          </p:cNvPr>
          <p:cNvSpPr>
            <a:spLocks noGrp="1"/>
          </p:cNvSpPr>
          <p:nvPr>
            <p:ph type="title" hasCustomPrompt="1"/>
          </p:nvPr>
        </p:nvSpPr>
        <p:spPr>
          <a:xfrm>
            <a:off x="704850" y="403728"/>
            <a:ext cx="10515600" cy="510672"/>
          </a:xfrm>
          <a:prstGeom prst="rect">
            <a:avLst/>
          </a:prstGeom>
        </p:spPr>
        <p:txBody>
          <a:bodyPr lIns="36000" rIns="36000" anchor="b" anchorCtr="0">
            <a:noAutofit/>
          </a:bodyPr>
          <a:lstStyle>
            <a:lvl1pPr>
              <a:defRPr sz="2400"/>
            </a:lvl1pPr>
          </a:lstStyle>
          <a:p>
            <a:r>
              <a:rPr lang="en-US"/>
              <a:t>Slide title</a:t>
            </a:r>
            <a:endParaRPr lang="en-AU"/>
          </a:p>
        </p:txBody>
      </p:sp>
      <p:sp>
        <p:nvSpPr>
          <p:cNvPr id="14" name="Content Placeholder 2">
            <a:extLst>
              <a:ext uri="{FF2B5EF4-FFF2-40B4-BE49-F238E27FC236}">
                <a16:creationId xmlns:a16="http://schemas.microsoft.com/office/drawing/2014/main" id="{9D8C1D86-51F1-4107-845F-FB555F05FADF}"/>
              </a:ext>
            </a:extLst>
          </p:cNvPr>
          <p:cNvSpPr>
            <a:spLocks noGrp="1"/>
          </p:cNvSpPr>
          <p:nvPr>
            <p:ph idx="1" hasCustomPrompt="1"/>
          </p:nvPr>
        </p:nvSpPr>
        <p:spPr>
          <a:xfrm>
            <a:off x="704850" y="1448554"/>
            <a:ext cx="10515600" cy="472840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Tree>
    <p:extLst>
      <p:ext uri="{BB962C8B-B14F-4D97-AF65-F5344CB8AC3E}">
        <p14:creationId xmlns:p14="http://schemas.microsoft.com/office/powerpoint/2010/main" val="315754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two content">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7BE28359-EFEF-4F91-B42A-F4131A6CE277}"/>
              </a:ext>
            </a:extLst>
          </p:cNvPr>
          <p:cNvSpPr/>
          <p:nvPr/>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6" name="Slide Number Placeholder 5">
            <a:extLst>
              <a:ext uri="{FF2B5EF4-FFF2-40B4-BE49-F238E27FC236}">
                <a16:creationId xmlns:a16="http://schemas.microsoft.com/office/drawing/2014/main" id="{132E2B67-1FAD-4EAE-9FBE-AAB807B78C25}"/>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3" name="Title 1">
            <a:extLst>
              <a:ext uri="{FF2B5EF4-FFF2-40B4-BE49-F238E27FC236}">
                <a16:creationId xmlns:a16="http://schemas.microsoft.com/office/drawing/2014/main" id="{4AE20A3D-DB20-78B7-72C7-352ED2ECD83D}"/>
              </a:ext>
            </a:extLst>
          </p:cNvPr>
          <p:cNvSpPr>
            <a:spLocks noGrp="1"/>
          </p:cNvSpPr>
          <p:nvPr>
            <p:ph type="title" hasCustomPrompt="1"/>
          </p:nvPr>
        </p:nvSpPr>
        <p:spPr>
          <a:xfrm>
            <a:off x="704850" y="403729"/>
            <a:ext cx="10515600" cy="510671"/>
          </a:xfrm>
          <a:prstGeom prst="rect">
            <a:avLst/>
          </a:prstGeom>
        </p:spPr>
        <p:txBody>
          <a:bodyPr lIns="36000" rIns="36000" anchor="b" anchorCtr="0">
            <a:noAutofit/>
          </a:bodyPr>
          <a:lstStyle>
            <a:lvl1pPr>
              <a:defRPr sz="2400"/>
            </a:lvl1pPr>
          </a:lstStyle>
          <a:p>
            <a:r>
              <a:rPr lang="en-US"/>
              <a:t>Slide title</a:t>
            </a:r>
            <a:endParaRPr lang="en-AU"/>
          </a:p>
        </p:txBody>
      </p:sp>
      <p:sp>
        <p:nvSpPr>
          <p:cNvPr id="4" name="Content Placeholder 2">
            <a:extLst>
              <a:ext uri="{FF2B5EF4-FFF2-40B4-BE49-F238E27FC236}">
                <a16:creationId xmlns:a16="http://schemas.microsoft.com/office/drawing/2014/main" id="{50C7A4EF-2E2F-F6C4-C6A9-252F2C41706C}"/>
              </a:ext>
            </a:extLst>
          </p:cNvPr>
          <p:cNvSpPr>
            <a:spLocks noGrp="1"/>
          </p:cNvSpPr>
          <p:nvPr>
            <p:ph idx="1" hasCustomPrompt="1"/>
          </p:nvPr>
        </p:nvSpPr>
        <p:spPr>
          <a:xfrm>
            <a:off x="704850" y="1450063"/>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sp>
        <p:nvSpPr>
          <p:cNvPr id="5" name="Content Placeholder 2">
            <a:extLst>
              <a:ext uri="{FF2B5EF4-FFF2-40B4-BE49-F238E27FC236}">
                <a16:creationId xmlns:a16="http://schemas.microsoft.com/office/drawing/2014/main" id="{139A3BAB-C928-D48D-A631-0EE5352A1120}"/>
              </a:ext>
            </a:extLst>
          </p:cNvPr>
          <p:cNvSpPr>
            <a:spLocks noGrp="1"/>
          </p:cNvSpPr>
          <p:nvPr>
            <p:ph idx="13" hasCustomPrompt="1"/>
          </p:nvPr>
        </p:nvSpPr>
        <p:spPr>
          <a:xfrm>
            <a:off x="6122029" y="1457607"/>
            <a:ext cx="5098421" cy="4726899"/>
          </a:xfrm>
        </p:spPr>
        <p:txBody>
          <a:bodyPr lIns="36000" rIns="36000"/>
          <a:lstStyle>
            <a:lvl1pPr>
              <a:spcBef>
                <a:spcPts val="600"/>
              </a:spcBef>
              <a:defRPr sz="2000"/>
            </a:lvl1pPr>
            <a:lvl2pPr>
              <a:defRPr sz="1600"/>
            </a:lvl2pPr>
            <a:lvl3pPr>
              <a:spcBef>
                <a:spcPts val="300"/>
              </a:spcBef>
              <a:buClr>
                <a:schemeClr val="accent3"/>
              </a:buClr>
              <a:buSzPct val="120000"/>
              <a:defRPr sz="1400"/>
            </a:lvl3pPr>
            <a:lvl4pPr>
              <a:spcBef>
                <a:spcPts val="300"/>
              </a:spcBef>
              <a:defRPr sz="1400"/>
            </a:lvl4pPr>
          </a:lstStyle>
          <a:p>
            <a:pPr lvl="0"/>
            <a:r>
              <a:rPr lang="en-US"/>
              <a:t>Heading text</a:t>
            </a:r>
          </a:p>
          <a:p>
            <a:pPr lvl="1"/>
            <a:r>
              <a:rPr lang="en-US"/>
              <a:t>Body text</a:t>
            </a:r>
          </a:p>
          <a:p>
            <a:pPr lvl="2"/>
            <a:r>
              <a:rPr lang="en-US"/>
              <a:t>Bullet text</a:t>
            </a:r>
          </a:p>
          <a:p>
            <a:pPr lvl="3"/>
            <a:r>
              <a:rPr lang="en-US"/>
              <a:t>Dash text</a:t>
            </a:r>
          </a:p>
        </p:txBody>
      </p:sp>
      <p:cxnSp>
        <p:nvCxnSpPr>
          <p:cNvPr id="8" name="Straight Connector 7">
            <a:extLst>
              <a:ext uri="{FF2B5EF4-FFF2-40B4-BE49-F238E27FC236}">
                <a16:creationId xmlns:a16="http://schemas.microsoft.com/office/drawing/2014/main" id="{A61D2D05-5E4D-9F28-99CB-91636617BA18}"/>
              </a:ext>
            </a:extLst>
          </p:cNvPr>
          <p:cNvCxnSpPr/>
          <p:nvPr userDrawn="1"/>
        </p:nvCxnSpPr>
        <p:spPr>
          <a:xfrm>
            <a:off x="734289" y="1162019"/>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5857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Infographic/diagram">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331CB079-AD7C-411B-ACBA-55A7CAD4BB9A}"/>
              </a:ext>
            </a:extLst>
          </p:cNvPr>
          <p:cNvSpPr/>
          <p:nvPr userDrawn="1"/>
        </p:nvSpPr>
        <p:spPr>
          <a:xfrm>
            <a:off x="0" y="4410319"/>
            <a:ext cx="12191239" cy="2462860"/>
          </a:xfrm>
          <a:custGeom>
            <a:avLst/>
            <a:gdLst>
              <a:gd name="connsiteX0" fmla="*/ 8410099 w 9162478"/>
              <a:gd name="connsiteY0" fmla="*/ 1590484 h 1850993"/>
              <a:gd name="connsiteX1" fmla="*/ 0 w 9162478"/>
              <a:gd name="connsiteY1" fmla="*/ 1590484 h 1850993"/>
              <a:gd name="connsiteX2" fmla="*/ 0 w 9162478"/>
              <a:gd name="connsiteY2" fmla="*/ 1850993 h 1850993"/>
              <a:gd name="connsiteX3" fmla="*/ 8286941 w 9162478"/>
              <a:gd name="connsiteY3" fmla="*/ 1850993 h 1850993"/>
              <a:gd name="connsiteX4" fmla="*/ 9162479 w 9162478"/>
              <a:gd name="connsiteY4" fmla="*/ 1850993 h 1850993"/>
              <a:gd name="connsiteX5" fmla="*/ 9162479 w 9162478"/>
              <a:gd name="connsiteY5" fmla="*/ 1590484 h 1850993"/>
              <a:gd name="connsiteX6" fmla="*/ 9162479 w 9162478"/>
              <a:gd name="connsiteY6" fmla="*/ 0 h 1850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62478" h="1850993">
                <a:moveTo>
                  <a:pt x="8410099" y="1590484"/>
                </a:moveTo>
                <a:lnTo>
                  <a:pt x="0" y="1590484"/>
                </a:lnTo>
                <a:lnTo>
                  <a:pt x="0" y="1850993"/>
                </a:lnTo>
                <a:lnTo>
                  <a:pt x="8286941" y="1850993"/>
                </a:lnTo>
                <a:lnTo>
                  <a:pt x="9162479" y="1850993"/>
                </a:lnTo>
                <a:lnTo>
                  <a:pt x="9162479" y="1590484"/>
                </a:lnTo>
                <a:lnTo>
                  <a:pt x="9162479" y="0"/>
                </a:lnTo>
                <a:close/>
              </a:path>
            </a:pathLst>
          </a:custGeom>
          <a:solidFill>
            <a:schemeClr val="tx1"/>
          </a:solidFill>
          <a:ln w="9525" cap="flat">
            <a:noFill/>
            <a:prstDash val="solid"/>
            <a:miter/>
          </a:ln>
        </p:spPr>
        <p:txBody>
          <a:bodyPr rtlCol="0" anchor="ctr"/>
          <a:lstStyle/>
          <a:p>
            <a:endParaRPr lang="en-AU"/>
          </a:p>
        </p:txBody>
      </p:sp>
      <p:sp>
        <p:nvSpPr>
          <p:cNvPr id="2" name="Title 1">
            <a:extLst>
              <a:ext uri="{FF2B5EF4-FFF2-40B4-BE49-F238E27FC236}">
                <a16:creationId xmlns:a16="http://schemas.microsoft.com/office/drawing/2014/main" id="{0548B168-7FB2-4AB4-8615-E3323D90122A}"/>
              </a:ext>
            </a:extLst>
          </p:cNvPr>
          <p:cNvSpPr>
            <a:spLocks noGrp="1"/>
          </p:cNvSpPr>
          <p:nvPr>
            <p:ph type="title" hasCustomPrompt="1"/>
          </p:nvPr>
        </p:nvSpPr>
        <p:spPr>
          <a:xfrm>
            <a:off x="667043" y="1700214"/>
            <a:ext cx="2792594" cy="2182322"/>
          </a:xfrm>
          <a:prstGeom prst="rect">
            <a:avLst/>
          </a:prstGeom>
        </p:spPr>
        <p:txBody>
          <a:bodyPr anchor="b" anchorCtr="0">
            <a:noAutofit/>
          </a:bodyPr>
          <a:lstStyle>
            <a:lvl1pPr>
              <a:defRPr sz="2400"/>
            </a:lvl1pPr>
          </a:lstStyle>
          <a:p>
            <a:r>
              <a:rPr lang="en-AU"/>
              <a:t>Add title</a:t>
            </a:r>
          </a:p>
        </p:txBody>
      </p:sp>
      <p:sp>
        <p:nvSpPr>
          <p:cNvPr id="5" name="Slide Number Placeholder 4">
            <a:extLst>
              <a:ext uri="{FF2B5EF4-FFF2-40B4-BE49-F238E27FC236}">
                <a16:creationId xmlns:a16="http://schemas.microsoft.com/office/drawing/2014/main" id="{260A3BBD-0FFD-4144-914F-AA1F2A46171B}"/>
              </a:ext>
            </a:extLst>
          </p:cNvPr>
          <p:cNvSpPr>
            <a:spLocks noGrp="1"/>
          </p:cNvSpPr>
          <p:nvPr>
            <p:ph type="sldNum" sz="quarter" idx="12"/>
          </p:nvPr>
        </p:nvSpPr>
        <p:spPr/>
        <p:txBody>
          <a:bodyPr/>
          <a:lstStyle/>
          <a:p>
            <a:fld id="{E4E047A3-478C-4E7E-BF3D-3786245819C0}" type="slidenum">
              <a:rPr lang="en-AU" smtClean="0"/>
              <a:t>‹#›</a:t>
            </a:fld>
            <a:endParaRPr lang="en-AU"/>
          </a:p>
        </p:txBody>
      </p:sp>
      <p:sp>
        <p:nvSpPr>
          <p:cNvPr id="9" name="Content Placeholder 8">
            <a:extLst>
              <a:ext uri="{FF2B5EF4-FFF2-40B4-BE49-F238E27FC236}">
                <a16:creationId xmlns:a16="http://schemas.microsoft.com/office/drawing/2014/main" id="{68F0265D-5F37-461D-873A-5F7694CB57ED}"/>
              </a:ext>
            </a:extLst>
          </p:cNvPr>
          <p:cNvSpPr>
            <a:spLocks noGrp="1"/>
          </p:cNvSpPr>
          <p:nvPr>
            <p:ph sz="quarter" idx="13" hasCustomPrompt="1"/>
          </p:nvPr>
        </p:nvSpPr>
        <p:spPr>
          <a:xfrm>
            <a:off x="3751263" y="1122363"/>
            <a:ext cx="7626350" cy="4787900"/>
          </a:xfrm>
        </p:spPr>
        <p:txBody>
          <a:bodyPr/>
          <a:lstStyle/>
          <a:p>
            <a:pPr lvl="0"/>
            <a:r>
              <a:rPr lang="en-AU"/>
              <a:t>Insert infographic, chart or diagram</a:t>
            </a:r>
          </a:p>
        </p:txBody>
      </p:sp>
      <p:cxnSp>
        <p:nvCxnSpPr>
          <p:cNvPr id="3" name="Straight Connector 2">
            <a:extLst>
              <a:ext uri="{FF2B5EF4-FFF2-40B4-BE49-F238E27FC236}">
                <a16:creationId xmlns:a16="http://schemas.microsoft.com/office/drawing/2014/main" id="{84DE4138-CBD2-8749-A423-864C1088C97A}"/>
              </a:ext>
            </a:extLst>
          </p:cNvPr>
          <p:cNvCxnSpPr/>
          <p:nvPr userDrawn="1"/>
        </p:nvCxnSpPr>
        <p:spPr>
          <a:xfrm>
            <a:off x="734289" y="3878056"/>
            <a:ext cx="128587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925985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Disclaimer">
    <p:spTree>
      <p:nvGrpSpPr>
        <p:cNvPr id="1" name=""/>
        <p:cNvGrpSpPr/>
        <p:nvPr/>
      </p:nvGrpSpPr>
      <p:grpSpPr>
        <a:xfrm>
          <a:off x="0" y="0"/>
          <a:ext cx="0" cy="0"/>
          <a:chOff x="0" y="0"/>
          <a:chExt cx="0" cy="0"/>
        </a:xfrm>
      </p:grpSpPr>
      <p:grpSp>
        <p:nvGrpSpPr>
          <p:cNvPr id="9" name="Graphic 7">
            <a:extLst>
              <a:ext uri="{FF2B5EF4-FFF2-40B4-BE49-F238E27FC236}">
                <a16:creationId xmlns:a16="http://schemas.microsoft.com/office/drawing/2014/main" id="{775F9527-8847-4CD0-8737-8AB9D34244AF}"/>
              </a:ext>
            </a:extLst>
          </p:cNvPr>
          <p:cNvGrpSpPr>
            <a:grpSpLocks noChangeAspect="1"/>
          </p:cNvGrpSpPr>
          <p:nvPr userDrawn="1"/>
        </p:nvGrpSpPr>
        <p:grpSpPr>
          <a:xfrm>
            <a:off x="-9426" y="-526"/>
            <a:ext cx="12232735" cy="6876000"/>
            <a:chOff x="1504923" y="852092"/>
            <a:chExt cx="9163266" cy="5150657"/>
          </a:xfrm>
        </p:grpSpPr>
        <p:sp>
          <p:nvSpPr>
            <p:cNvPr id="10" name="Freeform: Shape 9">
              <a:extLst>
                <a:ext uri="{FF2B5EF4-FFF2-40B4-BE49-F238E27FC236}">
                  <a16:creationId xmlns:a16="http://schemas.microsoft.com/office/drawing/2014/main" id="{BBDA9792-586D-4163-8967-2653034E2252}"/>
                </a:ext>
              </a:extLst>
            </p:cNvPr>
            <p:cNvSpPr/>
            <p:nvPr/>
          </p:nvSpPr>
          <p:spPr>
            <a:xfrm>
              <a:off x="1504923" y="852092"/>
              <a:ext cx="9144476" cy="5150262"/>
            </a:xfrm>
            <a:custGeom>
              <a:avLst/>
              <a:gdLst>
                <a:gd name="connsiteX0" fmla="*/ 0 w 9144476"/>
                <a:gd name="connsiteY0" fmla="*/ 0 h 5150262"/>
                <a:gd name="connsiteX1" fmla="*/ 0 w 9144476"/>
                <a:gd name="connsiteY1" fmla="*/ 5150263 h 5150262"/>
                <a:gd name="connsiteX2" fmla="*/ 9144476 w 9144476"/>
                <a:gd name="connsiteY2" fmla="*/ 5150263 h 5150262"/>
                <a:gd name="connsiteX3" fmla="*/ 9144476 w 9144476"/>
                <a:gd name="connsiteY3" fmla="*/ 0 h 5150262"/>
                <a:gd name="connsiteX4" fmla="*/ 0 w 9144476"/>
                <a:gd name="connsiteY4" fmla="*/ 0 h 51502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476" h="5150262">
                  <a:moveTo>
                    <a:pt x="0" y="0"/>
                  </a:moveTo>
                  <a:lnTo>
                    <a:pt x="0" y="5150263"/>
                  </a:lnTo>
                  <a:lnTo>
                    <a:pt x="9144476" y="5150263"/>
                  </a:lnTo>
                  <a:lnTo>
                    <a:pt x="9144476" y="0"/>
                  </a:lnTo>
                  <a:lnTo>
                    <a:pt x="0" y="0"/>
                  </a:lnTo>
                  <a:close/>
                </a:path>
              </a:pathLst>
            </a:custGeom>
            <a:solidFill>
              <a:schemeClr val="tx1"/>
            </a:solidFill>
            <a:ln w="9525" cap="flat">
              <a:noFill/>
              <a:prstDash val="solid"/>
              <a:miter/>
            </a:ln>
          </p:spPr>
          <p:txBody>
            <a:bodyPr rtlCol="0" anchor="ctr"/>
            <a:lstStyle/>
            <a:p>
              <a:endParaRPr lang="en-AU" sz="1500"/>
            </a:p>
          </p:txBody>
        </p:sp>
        <p:sp>
          <p:nvSpPr>
            <p:cNvPr id="11" name="Freeform: Shape 10">
              <a:extLst>
                <a:ext uri="{FF2B5EF4-FFF2-40B4-BE49-F238E27FC236}">
                  <a16:creationId xmlns:a16="http://schemas.microsoft.com/office/drawing/2014/main" id="{6448F7DB-E829-4AD1-A577-E51664E27CF7}"/>
                </a:ext>
              </a:extLst>
            </p:cNvPr>
            <p:cNvSpPr/>
            <p:nvPr/>
          </p:nvSpPr>
          <p:spPr>
            <a:xfrm>
              <a:off x="7212138" y="852487"/>
              <a:ext cx="3456051" cy="5150262"/>
            </a:xfrm>
            <a:custGeom>
              <a:avLst/>
              <a:gdLst>
                <a:gd name="connsiteX0" fmla="*/ 3456051 w 3456051"/>
                <a:gd name="connsiteY0" fmla="*/ 5150263 h 5150262"/>
                <a:gd name="connsiteX1" fmla="*/ 3456051 w 3456051"/>
                <a:gd name="connsiteY1" fmla="*/ 0 h 5150262"/>
                <a:gd name="connsiteX2" fmla="*/ 0 w 3456051"/>
                <a:gd name="connsiteY2" fmla="*/ 0 h 5150262"/>
                <a:gd name="connsiteX3" fmla="*/ 0 w 3456051"/>
                <a:gd name="connsiteY3" fmla="*/ 1542288 h 5150262"/>
                <a:gd name="connsiteX4" fmla="*/ 1710690 w 3456051"/>
                <a:gd name="connsiteY4" fmla="*/ 5150263 h 5150262"/>
                <a:gd name="connsiteX5" fmla="*/ 3456051 w 3456051"/>
                <a:gd name="connsiteY5" fmla="*/ 5150263 h 5150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56051" h="5150262">
                  <a:moveTo>
                    <a:pt x="3456051" y="5150263"/>
                  </a:moveTo>
                  <a:lnTo>
                    <a:pt x="3456051" y="0"/>
                  </a:lnTo>
                  <a:lnTo>
                    <a:pt x="0" y="0"/>
                  </a:lnTo>
                  <a:lnTo>
                    <a:pt x="0" y="1542288"/>
                  </a:lnTo>
                  <a:lnTo>
                    <a:pt x="1710690" y="5150263"/>
                  </a:lnTo>
                  <a:lnTo>
                    <a:pt x="3456051" y="5150263"/>
                  </a:lnTo>
                  <a:close/>
                </a:path>
              </a:pathLst>
            </a:custGeom>
            <a:solidFill>
              <a:schemeClr val="accent1"/>
            </a:solidFill>
            <a:ln w="9525" cap="flat">
              <a:noFill/>
              <a:prstDash val="solid"/>
              <a:miter/>
            </a:ln>
          </p:spPr>
          <p:txBody>
            <a:bodyPr rtlCol="0" anchor="ctr"/>
            <a:lstStyle/>
            <a:p>
              <a:endParaRPr lang="en-AU" sz="1500"/>
            </a:p>
          </p:txBody>
        </p:sp>
      </p:grpSp>
      <p:cxnSp>
        <p:nvCxnSpPr>
          <p:cNvPr id="14" name="Straight Connector 13">
            <a:extLst>
              <a:ext uri="{FF2B5EF4-FFF2-40B4-BE49-F238E27FC236}">
                <a16:creationId xmlns:a16="http://schemas.microsoft.com/office/drawing/2014/main" id="{9353509A-9D7D-46E3-A85D-1EA0458F74EA}"/>
              </a:ext>
            </a:extLst>
          </p:cNvPr>
          <p:cNvCxnSpPr/>
          <p:nvPr userDrawn="1"/>
        </p:nvCxnSpPr>
        <p:spPr>
          <a:xfrm>
            <a:off x="723900" y="2895600"/>
            <a:ext cx="1285875"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40D3905-A0A0-4F25-9265-A5E96714FF61}"/>
              </a:ext>
            </a:extLst>
          </p:cNvPr>
          <p:cNvSpPr txBox="1"/>
          <p:nvPr userDrawn="1"/>
        </p:nvSpPr>
        <p:spPr>
          <a:xfrm>
            <a:off x="619909" y="3732364"/>
            <a:ext cx="8033896" cy="2631490"/>
          </a:xfrm>
          <a:prstGeom prst="rect">
            <a:avLst/>
          </a:prstGeom>
          <a:noFill/>
        </p:spPr>
        <p:txBody>
          <a:bodyPr wrap="square" rtlCol="0">
            <a:spAutoFit/>
          </a:bodyPr>
          <a:lstStyle/>
          <a:p>
            <a:pPr lvl="0"/>
            <a:r>
              <a:rPr lang="en-AU" sz="1500">
                <a:solidFill>
                  <a:schemeClr val="bg1"/>
                </a:solidFill>
              </a:rPr>
              <a:t>© State of Victoria 2023</a:t>
            </a:r>
          </a:p>
          <a:p>
            <a:pPr lvl="0"/>
            <a:r>
              <a:rPr lang="en-AU" sz="1500">
                <a:solidFill>
                  <a:schemeClr val="bg1"/>
                </a:solidFill>
              </a:rPr>
              <a:t> </a:t>
            </a:r>
          </a:p>
          <a:p>
            <a:pPr lvl="0"/>
            <a:endParaRPr lang="en-AU" sz="1500">
              <a:solidFill>
                <a:schemeClr val="bg1"/>
              </a:solidFill>
            </a:endParaRPr>
          </a:p>
          <a:p>
            <a:pPr lvl="0"/>
            <a:endParaRPr lang="en-AU" sz="1500">
              <a:solidFill>
                <a:schemeClr val="bg1"/>
              </a:solidFill>
            </a:endParaRPr>
          </a:p>
          <a:p>
            <a:pPr lvl="0"/>
            <a:r>
              <a:rPr lang="en-AU" sz="1500">
                <a:solidFill>
                  <a:schemeClr val="bg1"/>
                </a:solidFill>
              </a:rPr>
              <a:t>You are free to re-use this work under a Creative Commons Attribution 4.0 licence, provided you credit the State of Victoria (Department of Treasury and Finance) </a:t>
            </a:r>
            <a:br>
              <a:rPr lang="en-AU" sz="1500">
                <a:solidFill>
                  <a:schemeClr val="bg1"/>
                </a:solidFill>
              </a:rPr>
            </a:br>
            <a:r>
              <a:rPr lang="en-AU" sz="1500">
                <a:solidFill>
                  <a:schemeClr val="bg1"/>
                </a:solidFill>
              </a:rPr>
              <a:t>as author, indicate if changes were made and comply with the other licence terms. The licence does not apply to any branding, including Government logos.</a:t>
            </a:r>
          </a:p>
          <a:p>
            <a:pPr lvl="0"/>
            <a:r>
              <a:rPr lang="en-AU" sz="1500">
                <a:solidFill>
                  <a:schemeClr val="bg1"/>
                </a:solidFill>
              </a:rPr>
              <a:t> </a:t>
            </a:r>
          </a:p>
          <a:p>
            <a:pPr lvl="0"/>
            <a:r>
              <a:rPr lang="en-AU" sz="1500">
                <a:solidFill>
                  <a:schemeClr val="bg1"/>
                </a:solidFill>
              </a:rPr>
              <a:t>Copyright queries may be directed to IPpolicy@dtf.vic.gov.au</a:t>
            </a:r>
          </a:p>
          <a:p>
            <a:endParaRPr lang="en-AU" sz="1500">
              <a:solidFill>
                <a:schemeClr val="bg1"/>
              </a:solidFill>
            </a:endParaRPr>
          </a:p>
        </p:txBody>
      </p:sp>
      <p:sp>
        <p:nvSpPr>
          <p:cNvPr id="15" name="TextBox 14">
            <a:extLst>
              <a:ext uri="{FF2B5EF4-FFF2-40B4-BE49-F238E27FC236}">
                <a16:creationId xmlns:a16="http://schemas.microsoft.com/office/drawing/2014/main" id="{7CC1ACC0-58A2-4609-8AD0-38FC1712E76E}"/>
              </a:ext>
            </a:extLst>
          </p:cNvPr>
          <p:cNvSpPr txBox="1"/>
          <p:nvPr userDrawn="1"/>
        </p:nvSpPr>
        <p:spPr>
          <a:xfrm>
            <a:off x="10058400" y="6134100"/>
            <a:ext cx="1857375" cy="369332"/>
          </a:xfrm>
          <a:prstGeom prst="rect">
            <a:avLst/>
          </a:prstGeom>
          <a:noFill/>
        </p:spPr>
        <p:txBody>
          <a:bodyPr wrap="square" rtlCol="0">
            <a:spAutoFit/>
          </a:bodyPr>
          <a:lstStyle/>
          <a:p>
            <a:r>
              <a:rPr lang="en-AU">
                <a:solidFill>
                  <a:schemeClr val="bg1"/>
                </a:solidFill>
                <a:latin typeface="+mj-lt"/>
              </a:rPr>
              <a:t>dtf.vic.gov.au</a:t>
            </a:r>
          </a:p>
        </p:txBody>
      </p:sp>
      <p:pic>
        <p:nvPicPr>
          <p:cNvPr id="5" name="Picture 4" descr="A drawing of a face&#10;&#10;Description automatically generated">
            <a:extLst>
              <a:ext uri="{FF2B5EF4-FFF2-40B4-BE49-F238E27FC236}">
                <a16:creationId xmlns:a16="http://schemas.microsoft.com/office/drawing/2014/main" id="{3C1245B0-ED0E-480E-9D8D-8E3F07DB20D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23900" y="4134500"/>
            <a:ext cx="1314450" cy="459895"/>
          </a:xfrm>
          <a:prstGeom prst="rect">
            <a:avLst/>
          </a:prstGeom>
        </p:spPr>
      </p:pic>
    </p:spTree>
    <p:extLst>
      <p:ext uri="{BB962C8B-B14F-4D97-AF65-F5344CB8AC3E}">
        <p14:creationId xmlns:p14="http://schemas.microsoft.com/office/powerpoint/2010/main" val="3265668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Title Placeholder 25">
            <a:extLst>
              <a:ext uri="{FF2B5EF4-FFF2-40B4-BE49-F238E27FC236}">
                <a16:creationId xmlns:a16="http://schemas.microsoft.com/office/drawing/2014/main" id="{FA145450-FC32-4A90-A66E-73F80D53AA31}"/>
              </a:ext>
            </a:extLst>
          </p:cNvPr>
          <p:cNvSpPr>
            <a:spLocks noGrp="1"/>
          </p:cNvSpPr>
          <p:nvPr>
            <p:ph type="title"/>
          </p:nvPr>
        </p:nvSpPr>
        <p:spPr>
          <a:xfrm>
            <a:off x="695324" y="657225"/>
            <a:ext cx="10463211" cy="1042988"/>
          </a:xfrm>
          <a:prstGeom prst="rect">
            <a:avLst/>
          </a:prstGeom>
        </p:spPr>
        <p:txBody>
          <a:bodyPr vert="horz" lIns="91440" tIns="45720" rIns="91440" bIns="45720" rtlCol="0" anchor="b" anchorCtr="0">
            <a:noAutofit/>
          </a:bodyPr>
          <a:lstStyle/>
          <a:p>
            <a:r>
              <a:rPr lang="en-US"/>
              <a:t>Slide title</a:t>
            </a:r>
            <a:endParaRPr lang="en-AU"/>
          </a:p>
        </p:txBody>
      </p:sp>
      <p:sp>
        <p:nvSpPr>
          <p:cNvPr id="3" name="Text Placeholder 2">
            <a:extLst>
              <a:ext uri="{FF2B5EF4-FFF2-40B4-BE49-F238E27FC236}">
                <a16:creationId xmlns:a16="http://schemas.microsoft.com/office/drawing/2014/main" id="{C0CFC412-4506-441D-B6E4-5DAD3D8FC259}"/>
              </a:ext>
            </a:extLst>
          </p:cNvPr>
          <p:cNvSpPr>
            <a:spLocks noGrp="1"/>
          </p:cNvSpPr>
          <p:nvPr>
            <p:ph type="body" idx="1"/>
          </p:nvPr>
        </p:nvSpPr>
        <p:spPr>
          <a:xfrm>
            <a:off x="695324" y="2168525"/>
            <a:ext cx="10410825" cy="4034312"/>
          </a:xfrm>
          <a:prstGeom prst="rect">
            <a:avLst/>
          </a:prstGeom>
        </p:spPr>
        <p:txBody>
          <a:bodyPr vert="horz" lIns="91440" tIns="45720" rIns="91440" bIns="45720" rtlCol="0">
            <a:noAutofit/>
          </a:bodyPr>
          <a:lstStyle/>
          <a:p>
            <a:pPr lvl="0"/>
            <a:endParaRPr lang="en-US"/>
          </a:p>
        </p:txBody>
      </p:sp>
      <p:sp>
        <p:nvSpPr>
          <p:cNvPr id="6" name="Slide Number Placeholder 5">
            <a:extLst>
              <a:ext uri="{FF2B5EF4-FFF2-40B4-BE49-F238E27FC236}">
                <a16:creationId xmlns:a16="http://schemas.microsoft.com/office/drawing/2014/main" id="{F0E0C251-DDB3-465E-9BED-B0BCB0A674D2}"/>
              </a:ext>
            </a:extLst>
          </p:cNvPr>
          <p:cNvSpPr>
            <a:spLocks noGrp="1"/>
          </p:cNvSpPr>
          <p:nvPr>
            <p:ph type="sldNum" sz="quarter" idx="4"/>
          </p:nvPr>
        </p:nvSpPr>
        <p:spPr>
          <a:xfrm>
            <a:off x="11496675" y="6157617"/>
            <a:ext cx="441063" cy="365125"/>
          </a:xfrm>
          <a:prstGeom prst="rect">
            <a:avLst/>
          </a:prstGeom>
        </p:spPr>
        <p:txBody>
          <a:bodyPr vert="horz" lIns="91440" tIns="45720" rIns="91440" bIns="45720" rtlCol="0" anchor="ctr"/>
          <a:lstStyle>
            <a:lvl1pPr algn="r">
              <a:defRPr sz="1200">
                <a:solidFill>
                  <a:schemeClr val="bg1"/>
                </a:solidFill>
              </a:defRPr>
            </a:lvl1pPr>
          </a:lstStyle>
          <a:p>
            <a:fld id="{E4E047A3-478C-4E7E-BF3D-3786245819C0}" type="slidenum">
              <a:rPr lang="en-AU" smtClean="0"/>
              <a:pPr/>
              <a:t>‹#›</a:t>
            </a:fld>
            <a:endParaRPr lang="en-AU"/>
          </a:p>
        </p:txBody>
      </p:sp>
      <p:sp>
        <p:nvSpPr>
          <p:cNvPr id="4" name="MSIPCMContentMarking" descr="{&quot;HashCode&quot;:-1267603503,&quot;Placement&quot;:&quot;Footer&quot;,&quot;Top&quot;:517.997253,&quot;Left&quot;:0.0,&quot;SlideWidth&quot;:960,&quot;SlideHeight&quot;:540}">
            <a:extLst>
              <a:ext uri="{FF2B5EF4-FFF2-40B4-BE49-F238E27FC236}">
                <a16:creationId xmlns:a16="http://schemas.microsoft.com/office/drawing/2014/main" id="{E00625AF-52A1-49F4-8A77-5672E2E1BEB8}"/>
              </a:ext>
            </a:extLst>
          </p:cNvPr>
          <p:cNvSpPr txBox="1"/>
          <p:nvPr userDrawn="1"/>
        </p:nvSpPr>
        <p:spPr>
          <a:xfrm>
            <a:off x="0" y="6578565"/>
            <a:ext cx="798171" cy="279435"/>
          </a:xfrm>
          <a:prstGeom prst="rect">
            <a:avLst/>
          </a:prstGeom>
          <a:noFill/>
        </p:spPr>
        <p:txBody>
          <a:bodyPr vert="horz" wrap="square" lIns="0" tIns="0" rIns="0" bIns="0" rtlCol="0" anchor="ctr" anchorCtr="1">
            <a:spAutoFit/>
          </a:bodyPr>
          <a:lstStyle/>
          <a:p>
            <a:pPr algn="l">
              <a:spcBef>
                <a:spcPts val="0"/>
              </a:spcBef>
              <a:spcAft>
                <a:spcPts val="0"/>
              </a:spcAft>
            </a:pPr>
            <a:r>
              <a:rPr lang="en-AU" sz="1100">
                <a:solidFill>
                  <a:srgbClr val="000000"/>
                </a:solidFill>
                <a:latin typeface="Calibri" panose="020F0502020204030204" pitchFamily="34" charset="0"/>
              </a:rPr>
              <a:t>OFFICIAL</a:t>
            </a:r>
          </a:p>
        </p:txBody>
      </p:sp>
    </p:spTree>
    <p:extLst>
      <p:ext uri="{BB962C8B-B14F-4D97-AF65-F5344CB8AC3E}">
        <p14:creationId xmlns:p14="http://schemas.microsoft.com/office/powerpoint/2010/main" val="3618090355"/>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2" r:id="rId3"/>
    <p:sldLayoutId id="2147483670" r:id="rId4"/>
    <p:sldLayoutId id="2147483693" r:id="rId5"/>
    <p:sldLayoutId id="2147483694" r:id="rId6"/>
    <p:sldLayoutId id="2147483695" r:id="rId7"/>
    <p:sldLayoutId id="2147483696" r:id="rId8"/>
    <p:sldLayoutId id="2147483692" r:id="rId9"/>
    <p:sldLayoutId id="2147483669" r:id="rId10"/>
  </p:sldLayoutIdLst>
  <p:txStyles>
    <p:titleStyle>
      <a:lvl1pPr algn="l" defTabSz="914400" rtl="0" eaLnBrk="1" latinLnBrk="0" hangingPunct="1">
        <a:lnSpc>
          <a:spcPct val="90000"/>
        </a:lnSpc>
        <a:spcBef>
          <a:spcPct val="0"/>
        </a:spcBef>
        <a:buNone/>
        <a:defRPr sz="3400"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5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38" userDrawn="1">
          <p15:clr>
            <a:srgbClr val="F26B43"/>
          </p15:clr>
        </p15:guide>
        <p15:guide id="2" orient="horz" pos="414" userDrawn="1">
          <p15:clr>
            <a:srgbClr val="F26B43"/>
          </p15:clr>
        </p15:guide>
        <p15:guide id="3" orient="horz" pos="1071" userDrawn="1">
          <p15:clr>
            <a:srgbClr val="F26B43"/>
          </p15:clr>
        </p15:guide>
        <p15:guide id="4" orient="horz" pos="1366" userDrawn="1">
          <p15:clr>
            <a:srgbClr val="F26B43"/>
          </p15:clr>
        </p15:guide>
        <p15:guide id="5" orient="horz" pos="2160" userDrawn="1">
          <p15:clr>
            <a:srgbClr val="F26B43"/>
          </p15:clr>
        </p15:guide>
        <p15:guide id="6" orient="horz" pos="3135" userDrawn="1">
          <p15:clr>
            <a:srgbClr val="F26B43"/>
          </p15:clr>
        </p15:guide>
        <p15:guide id="7" pos="937" userDrawn="1">
          <p15:clr>
            <a:srgbClr val="F26B43"/>
          </p15:clr>
        </p15:guide>
        <p15:guide id="8" pos="4543" userDrawn="1">
          <p15:clr>
            <a:srgbClr val="F26B43"/>
          </p15:clr>
        </p15:guide>
        <p15:guide id="9" orient="horz" pos="390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vic.gov.au/sites/default/files/2019-10/Victorian-Guide-to-Regulation.pdf"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hyperlink" Target="https://www.vic.gov.au/towards-best-practice-guide-regulators"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hyperlink" Target="https://www.vic.gov.au/permissions-practices-and-digitisation"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hyperlink" Target="https://www.vic.gov.au/towards-best-practice-guide-regulators"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vic.gov.au/sites/default/files/2019-10/Victorian-Guide-to-Regulation.pdf"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s://www.vic.gov.au/permissions-practices-and-digitisation"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www.vic.gov.au/towards-best-practice-guide-regulators" TargetMode="External"/><Relationship Id="rId4" Type="http://schemas.openxmlformats.org/officeDocument/2006/relationships/hyperlink" Target="https://www.vic.gov.au/how-to-prepare-regulatory-impact-assessments" TargetMode="External"/></Relationships>
</file>

<file path=ppt/slides/_rels/slide6.xml.rels><?xml version="1.0" encoding="UTF-8" standalone="yes"?>
<Relationships xmlns="http://schemas.openxmlformats.org/package/2006/relationships"><Relationship Id="rId2" Type="http://schemas.openxmlformats.org/officeDocument/2006/relationships/hyperlink" Target="https://www.vic.gov.au/sites/default/files/2019-10/Victorian-Guide-to-Regulation.pdf"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2FDBBB-42D6-42DB-B8C5-82FD48D21C9B}"/>
              </a:ext>
            </a:extLst>
          </p:cNvPr>
          <p:cNvSpPr>
            <a:spLocks noGrp="1"/>
          </p:cNvSpPr>
          <p:nvPr>
            <p:ph type="ctrTitle"/>
          </p:nvPr>
        </p:nvSpPr>
        <p:spPr/>
        <p:txBody>
          <a:bodyPr/>
          <a:lstStyle/>
          <a:p>
            <a:r>
              <a:rPr lang="en-AU"/>
              <a:t>Victorian Permissions Framework</a:t>
            </a:r>
          </a:p>
        </p:txBody>
      </p:sp>
      <p:sp>
        <p:nvSpPr>
          <p:cNvPr id="3" name="Subtitle 2">
            <a:extLst>
              <a:ext uri="{FF2B5EF4-FFF2-40B4-BE49-F238E27FC236}">
                <a16:creationId xmlns:a16="http://schemas.microsoft.com/office/drawing/2014/main" id="{68A4C721-35C2-401F-AA94-8AC7F5B748FD}"/>
              </a:ext>
            </a:extLst>
          </p:cNvPr>
          <p:cNvSpPr>
            <a:spLocks noGrp="1"/>
          </p:cNvSpPr>
          <p:nvPr>
            <p:ph type="subTitle" idx="1"/>
          </p:nvPr>
        </p:nvSpPr>
        <p:spPr/>
        <p:txBody>
          <a:bodyPr/>
          <a:lstStyle/>
          <a:p>
            <a:r>
              <a:rPr lang="en-AU"/>
              <a:t>Version 1</a:t>
            </a:r>
          </a:p>
        </p:txBody>
      </p:sp>
      <p:sp>
        <p:nvSpPr>
          <p:cNvPr id="4" name="Text Placeholder 3">
            <a:extLst>
              <a:ext uri="{FF2B5EF4-FFF2-40B4-BE49-F238E27FC236}">
                <a16:creationId xmlns:a16="http://schemas.microsoft.com/office/drawing/2014/main" id="{2730B4FD-31DE-4016-86DD-DE59BFABD4E6}"/>
              </a:ext>
            </a:extLst>
          </p:cNvPr>
          <p:cNvSpPr>
            <a:spLocks noGrp="1"/>
          </p:cNvSpPr>
          <p:nvPr>
            <p:ph type="body" sz="quarter" idx="13"/>
          </p:nvPr>
        </p:nvSpPr>
        <p:spPr/>
        <p:txBody>
          <a:bodyPr/>
          <a:lstStyle/>
          <a:p>
            <a:r>
              <a:rPr lang="en-AU" dirty="0"/>
              <a:t>DECEMBER 2023</a:t>
            </a:r>
          </a:p>
        </p:txBody>
      </p:sp>
    </p:spTree>
    <p:extLst>
      <p:ext uri="{BB962C8B-B14F-4D97-AF65-F5344CB8AC3E}">
        <p14:creationId xmlns:p14="http://schemas.microsoft.com/office/powerpoint/2010/main" val="2304167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521517-E03B-866D-4ED5-50F82D88A86B}"/>
              </a:ext>
            </a:extLst>
          </p:cNvPr>
          <p:cNvSpPr/>
          <p:nvPr/>
        </p:nvSpPr>
        <p:spPr>
          <a:xfrm>
            <a:off x="695325" y="1857375"/>
            <a:ext cx="5293332" cy="4543426"/>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AU" sz="1200" b="0" i="0" u="none" strike="noStrike" kern="1200" cap="none" spc="0" normalizeH="0" baseline="0" noProof="0">
                <a:ln>
                  <a:noFill/>
                </a:ln>
                <a:solidFill>
                  <a:srgbClr val="232B39"/>
                </a:solidFill>
                <a:effectLst/>
                <a:uLnTx/>
                <a:uFillTx/>
                <a:ea typeface="+mn-ea"/>
                <a:cs typeface="+mn-cs"/>
              </a:rPr>
              <a:t>Governments can manage risk many ways, including imposing general regulatory requirements on conduct that apply in all circumstances, without requiring permission.  </a:t>
            </a:r>
          </a:p>
          <a:p>
            <a:pPr marL="0" marR="0" lvl="0" indent="0" algn="l" defTabSz="914400" rtl="0" eaLnBrk="1" fontAlgn="auto" latinLnBrk="0" hangingPunct="1">
              <a:lnSpc>
                <a:spcPct val="100000"/>
              </a:lnSpc>
              <a:spcBef>
                <a:spcPts val="300"/>
              </a:spcBef>
              <a:spcAft>
                <a:spcPts val="600"/>
              </a:spcAft>
              <a:buClrTx/>
              <a:buSzTx/>
              <a:buFontTx/>
              <a:buNone/>
              <a:tabLst/>
              <a:defRPr/>
            </a:pPr>
            <a:r>
              <a:rPr kumimoji="0" lang="en-AU" sz="1200" i="0" u="none" strike="noStrike" kern="1200" cap="none" spc="0" normalizeH="0" baseline="0" noProof="0">
                <a:ln>
                  <a:noFill/>
                </a:ln>
                <a:solidFill>
                  <a:srgbClr val="232B39"/>
                </a:solidFill>
                <a:effectLst/>
                <a:uLnTx/>
                <a:uFillTx/>
                <a:latin typeface="+mj-lt"/>
                <a:ea typeface="+mn-ea"/>
                <a:cs typeface="+mn-cs"/>
              </a:rPr>
              <a:t>Permissions are more likely to be suitable where:</a:t>
            </a:r>
          </a:p>
          <a:p>
            <a:pPr marL="171450" marR="0" lvl="0" indent="-171450" algn="l" defTabSz="914400" rtl="0" eaLnBrk="1" fontAlgn="auto" latinLnBrk="0" hangingPunct="1">
              <a:lnSpc>
                <a:spcPct val="100000"/>
              </a:lnSpc>
              <a:spcBef>
                <a:spcPts val="0"/>
              </a:spcBef>
              <a:spcAft>
                <a:spcPts val="600"/>
              </a:spcAft>
              <a:buClr>
                <a:schemeClr val="accent3"/>
              </a:buClr>
              <a:buSzPct val="120000"/>
              <a:buFont typeface="Arial" panose="020B0604020202020204" pitchFamily="34" charset="0"/>
              <a:buChar char="•"/>
              <a:tabLst/>
              <a:defRPr/>
            </a:pPr>
            <a:r>
              <a:rPr kumimoji="0" lang="en-AU" sz="1200" b="0" i="0" u="none" strike="noStrike" kern="1200" cap="none" spc="0" normalizeH="0" baseline="0" noProof="0">
                <a:ln>
                  <a:noFill/>
                </a:ln>
                <a:solidFill>
                  <a:srgbClr val="232B39"/>
                </a:solidFill>
                <a:effectLst/>
                <a:uLnTx/>
                <a:uFillTx/>
                <a:ea typeface="+mn-ea"/>
                <a:cs typeface="+mn-cs"/>
              </a:rPr>
              <a:t>there is a role for government and regulation is needed</a:t>
            </a:r>
          </a:p>
          <a:p>
            <a:pPr marL="171450" marR="0" lvl="0" indent="-171450" algn="l" defTabSz="914400" rtl="0" eaLnBrk="1" fontAlgn="auto" latinLnBrk="0" hangingPunct="1">
              <a:lnSpc>
                <a:spcPct val="100000"/>
              </a:lnSpc>
              <a:spcBef>
                <a:spcPts val="0"/>
              </a:spcBef>
              <a:spcAft>
                <a:spcPts val="600"/>
              </a:spcAft>
              <a:buClr>
                <a:schemeClr val="accent3"/>
              </a:buClr>
              <a:buSzPct val="120000"/>
              <a:buFont typeface="Arial" panose="020B0604020202020204" pitchFamily="34" charset="0"/>
              <a:buChar char="•"/>
              <a:tabLst/>
              <a:defRPr/>
            </a:pPr>
            <a:r>
              <a:rPr kumimoji="0" lang="en-AU" sz="1200" b="0" i="0" u="none" strike="noStrike" kern="1200" cap="none" spc="0" normalizeH="0" baseline="0" noProof="0">
                <a:ln>
                  <a:noFill/>
                </a:ln>
                <a:solidFill>
                  <a:srgbClr val="232B39"/>
                </a:solidFill>
                <a:effectLst/>
                <a:uLnTx/>
                <a:uFillTx/>
                <a:ea typeface="+mn-ea"/>
                <a:cs typeface="+mn-cs"/>
              </a:rPr>
              <a:t>the risk is high  </a:t>
            </a:r>
          </a:p>
          <a:p>
            <a:pPr marL="171450" marR="0" lvl="0" indent="-171450" algn="l" defTabSz="914400" rtl="0" eaLnBrk="1" fontAlgn="auto" latinLnBrk="0" hangingPunct="1">
              <a:lnSpc>
                <a:spcPct val="100000"/>
              </a:lnSpc>
              <a:spcBef>
                <a:spcPts val="0"/>
              </a:spcBef>
              <a:spcAft>
                <a:spcPts val="600"/>
              </a:spcAft>
              <a:buClr>
                <a:schemeClr val="accent3"/>
              </a:buClr>
              <a:buSzPct val="120000"/>
              <a:buFont typeface="Arial" panose="020B0604020202020204" pitchFamily="34" charset="0"/>
              <a:buChar char="•"/>
              <a:tabLst/>
              <a:defRPr/>
            </a:pPr>
            <a:r>
              <a:rPr kumimoji="0" lang="en-AU" sz="1200" b="0" i="0" u="none" strike="noStrike" kern="1200" cap="none" spc="0" normalizeH="0" baseline="0" noProof="0">
                <a:ln>
                  <a:noFill/>
                </a:ln>
                <a:solidFill>
                  <a:srgbClr val="232B39"/>
                </a:solidFill>
                <a:effectLst/>
                <a:uLnTx/>
                <a:uFillTx/>
                <a:ea typeface="+mn-ea"/>
                <a:cs typeface="+mn-cs"/>
              </a:rPr>
              <a:t>it is </a:t>
            </a:r>
            <a:r>
              <a:rPr kumimoji="0" lang="en-AU" sz="1200" b="0" i="0" u="none" strike="noStrike" kern="1200" cap="none" spc="0" normalizeH="0" baseline="0" noProof="0">
                <a:ln>
                  <a:noFill/>
                </a:ln>
                <a:solidFill>
                  <a:srgbClr val="232B39"/>
                </a:solidFill>
                <a:effectLst/>
                <a:uLnTx/>
                <a:uFillTx/>
                <a:latin typeface="VIC"/>
                <a:ea typeface="+mn-ea"/>
                <a:cs typeface="+mn-cs"/>
              </a:rPr>
              <a:t>more effective to control risks before they arise than remedy harms after they occur. </a:t>
            </a:r>
          </a:p>
          <a:p>
            <a:pPr marL="0" marR="0" lvl="0" indent="0" algn="l" defTabSz="914400" rtl="0" eaLnBrk="1" fontAlgn="auto" latinLnBrk="0" hangingPunct="1">
              <a:lnSpc>
                <a:spcPct val="100000"/>
              </a:lnSpc>
              <a:spcBef>
                <a:spcPts val="300"/>
              </a:spcBef>
              <a:spcAft>
                <a:spcPts val="600"/>
              </a:spcAft>
              <a:buClrTx/>
              <a:buSzTx/>
              <a:buFontTx/>
              <a:buNone/>
              <a:tabLst/>
              <a:defRPr/>
            </a:pPr>
            <a:r>
              <a:rPr kumimoji="0" lang="en-AU" sz="1200" i="0" u="none" strike="noStrike" kern="1200" cap="none" spc="0" normalizeH="0" baseline="0" noProof="0">
                <a:ln>
                  <a:noFill/>
                </a:ln>
                <a:solidFill>
                  <a:srgbClr val="232B39"/>
                </a:solidFill>
                <a:effectLst/>
                <a:uLnTx/>
                <a:uFillTx/>
                <a:latin typeface="+mj-lt"/>
                <a:ea typeface="+mn-ea"/>
                <a:cs typeface="+mn-cs"/>
              </a:rPr>
              <a:t>A permission might be considered, only with strong justification, when:</a:t>
            </a:r>
          </a:p>
          <a:p>
            <a:pPr marL="171450" marR="0" lvl="0" indent="-171450" algn="l" defTabSz="914400" rtl="0" eaLnBrk="1" fontAlgn="auto" latinLnBrk="0" hangingPunct="1">
              <a:lnSpc>
                <a:spcPct val="100000"/>
              </a:lnSpc>
              <a:spcBef>
                <a:spcPts val="0"/>
              </a:spcBef>
              <a:spcAft>
                <a:spcPts val="600"/>
              </a:spcAft>
              <a:buClr>
                <a:schemeClr val="accent3"/>
              </a:buClr>
              <a:buSzPct val="120000"/>
              <a:buFont typeface="Arial" panose="020B0604020202020204" pitchFamily="34" charset="0"/>
              <a:buChar char="•"/>
              <a:tabLst/>
              <a:defRPr/>
            </a:pPr>
            <a:r>
              <a:rPr kumimoji="0" lang="en-AU" sz="1200" b="0" i="0" u="none" strike="noStrike" kern="1200" cap="none" spc="0" normalizeH="0" baseline="0" noProof="0">
                <a:ln>
                  <a:noFill/>
                </a:ln>
                <a:solidFill>
                  <a:srgbClr val="232B39"/>
                </a:solidFill>
                <a:effectLst/>
                <a:uLnTx/>
                <a:uFillTx/>
                <a:latin typeface="VIC"/>
                <a:ea typeface="+mn-ea"/>
                <a:cs typeface="+mn-cs"/>
              </a:rPr>
              <a:t>a regulatory regime does not include sufficient powers, or a </a:t>
            </a:r>
            <a:r>
              <a:rPr kumimoji="0" lang="en-AU" sz="1200" b="0" i="0" u="none" strike="noStrike" kern="1200" cap="none" spc="0" normalizeH="0" baseline="0" noProof="0">
                <a:ln>
                  <a:noFill/>
                </a:ln>
                <a:solidFill>
                  <a:srgbClr val="232B39"/>
                </a:solidFill>
                <a:effectLst/>
                <a:uLnTx/>
                <a:uFillTx/>
                <a:ea typeface="+mn-ea"/>
                <a:cs typeface="+mn-cs"/>
              </a:rPr>
              <a:t>regulator has insufficient resources or information to manage risks</a:t>
            </a:r>
          </a:p>
          <a:p>
            <a:pPr marL="171450" marR="0" lvl="0" indent="-171450" algn="l" defTabSz="914400" rtl="0" eaLnBrk="1" fontAlgn="auto" latinLnBrk="0" hangingPunct="1">
              <a:lnSpc>
                <a:spcPct val="100000"/>
              </a:lnSpc>
              <a:spcBef>
                <a:spcPts val="0"/>
              </a:spcBef>
              <a:spcAft>
                <a:spcPts val="600"/>
              </a:spcAft>
              <a:buClr>
                <a:schemeClr val="accent3"/>
              </a:buClr>
              <a:buSzPct val="120000"/>
              <a:buFont typeface="Arial" panose="020B0604020202020204" pitchFamily="34" charset="0"/>
              <a:buChar char="•"/>
              <a:tabLst/>
              <a:defRPr/>
            </a:pPr>
            <a:r>
              <a:rPr kumimoji="0" lang="en-AU" sz="1200" b="0" i="0" u="none" strike="noStrike" kern="1200" cap="none" spc="0" normalizeH="0" baseline="0" noProof="0">
                <a:ln>
                  <a:noFill/>
                </a:ln>
                <a:solidFill>
                  <a:srgbClr val="232B39"/>
                </a:solidFill>
                <a:effectLst/>
                <a:uLnTx/>
                <a:uFillTx/>
                <a:ea typeface="+mn-ea"/>
                <a:cs typeface="+mn-cs"/>
              </a:rPr>
              <a:t>required by a national obligation or cross-jurisdictional arrangement</a:t>
            </a:r>
          </a:p>
          <a:p>
            <a:pPr marL="171450" marR="0" lvl="0" indent="-171450" algn="l" defTabSz="914400" rtl="0" eaLnBrk="1" fontAlgn="auto" latinLnBrk="0" hangingPunct="1">
              <a:lnSpc>
                <a:spcPct val="100000"/>
              </a:lnSpc>
              <a:spcBef>
                <a:spcPts val="0"/>
              </a:spcBef>
              <a:spcAft>
                <a:spcPts val="600"/>
              </a:spcAft>
              <a:buClr>
                <a:schemeClr val="accent3"/>
              </a:buClr>
              <a:buSzPct val="120000"/>
              <a:buFont typeface="Arial" panose="020B0604020202020204" pitchFamily="34" charset="0"/>
              <a:buChar char="•"/>
              <a:tabLst/>
              <a:defRPr/>
            </a:pPr>
            <a:r>
              <a:rPr kumimoji="0" lang="en-AU" sz="1200" b="0" i="0" u="none" strike="noStrike" kern="1200" cap="none" spc="0" normalizeH="0" baseline="0" noProof="0">
                <a:ln>
                  <a:noFill/>
                </a:ln>
                <a:solidFill>
                  <a:srgbClr val="232B39"/>
                </a:solidFill>
                <a:effectLst/>
                <a:uLnTx/>
                <a:uFillTx/>
                <a:ea typeface="+mn-ea"/>
                <a:cs typeface="+mn-cs"/>
              </a:rPr>
              <a:t>regulating industries that are immature or have high rates of intentional non-compliance where general regulation is ineffective</a:t>
            </a:r>
          </a:p>
          <a:p>
            <a:pPr marL="171450" marR="0" lvl="0" indent="-171450" algn="l" defTabSz="914400" rtl="0" eaLnBrk="1" fontAlgn="auto" latinLnBrk="0" hangingPunct="1">
              <a:lnSpc>
                <a:spcPct val="100000"/>
              </a:lnSpc>
              <a:spcBef>
                <a:spcPts val="0"/>
              </a:spcBef>
              <a:spcAft>
                <a:spcPts val="600"/>
              </a:spcAft>
              <a:buClr>
                <a:schemeClr val="accent3"/>
              </a:buClr>
              <a:buSzPct val="120000"/>
              <a:buFont typeface="Arial" panose="020B0604020202020204" pitchFamily="34" charset="0"/>
              <a:buChar char="•"/>
              <a:tabLst/>
              <a:defRPr/>
            </a:pPr>
            <a:r>
              <a:rPr kumimoji="0" lang="en-AU" sz="1200" b="0" i="0" u="none" strike="noStrike" kern="1200" cap="none" spc="0" normalizeH="0" baseline="0" noProof="0">
                <a:ln>
                  <a:noFill/>
                </a:ln>
                <a:solidFill>
                  <a:srgbClr val="232B39"/>
                </a:solidFill>
                <a:effectLst/>
                <a:uLnTx/>
                <a:uFillTx/>
                <a:ea typeface="+mn-ea"/>
                <a:cs typeface="+mn-cs"/>
              </a:rPr>
              <a:t>the primary reason is to support monitoring, enforcement or revenue c</a:t>
            </a:r>
            <a:r>
              <a:rPr kumimoji="0" lang="en-AU" sz="1200" b="0" i="0" u="none" strike="noStrike" kern="1200" cap="none" spc="0" normalizeH="0" baseline="0" noProof="0">
                <a:ln>
                  <a:noFill/>
                </a:ln>
                <a:solidFill>
                  <a:srgbClr val="232B39"/>
                </a:solidFill>
                <a:effectLst/>
                <a:uLnTx/>
                <a:uFillTx/>
                <a:latin typeface="VIC"/>
                <a:ea typeface="+mn-ea"/>
                <a:cs typeface="+mn-cs"/>
              </a:rPr>
              <a:t>ollection.</a:t>
            </a:r>
            <a:endParaRPr kumimoji="0" lang="en-AU" sz="1100" b="0" i="0" u="none" strike="noStrike" kern="1200" cap="none" spc="0" normalizeH="0" baseline="0" noProof="0">
              <a:ln>
                <a:noFill/>
              </a:ln>
              <a:solidFill>
                <a:srgbClr val="232B39"/>
              </a:solidFill>
              <a:effectLst/>
              <a:uLnTx/>
              <a:uFillTx/>
              <a:latin typeface="VIC"/>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AU" sz="1100" b="0" i="0" u="none" strike="noStrike" kern="1200" cap="none" spc="0" normalizeH="0" baseline="0" noProof="0">
              <a:ln>
                <a:noFill/>
              </a:ln>
              <a:solidFill>
                <a:srgbClr val="232B39"/>
              </a:solidFill>
              <a:effectLst/>
              <a:uLnTx/>
              <a:uFillTx/>
              <a:latin typeface="VIC"/>
              <a:ea typeface="+mn-ea"/>
              <a:cs typeface="+mn-cs"/>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kumimoji="0" lang="en-AU" sz="1100" b="0" i="0" u="none" strike="noStrike" kern="1200" cap="none" spc="0" normalizeH="0" baseline="0" noProof="0">
              <a:ln>
                <a:noFill/>
              </a:ln>
              <a:solidFill>
                <a:srgbClr val="232B39"/>
              </a:solidFill>
              <a:effectLst/>
              <a:uLnTx/>
              <a:uFillTx/>
              <a:latin typeface="VIC"/>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endParaRPr kumimoji="0" lang="en-AU" sz="1100" b="0" i="0" u="none" strike="noStrike" kern="1200" cap="none" spc="0" normalizeH="0" baseline="0" noProof="0">
              <a:ln>
                <a:noFill/>
              </a:ln>
              <a:solidFill>
                <a:srgbClr val="232B39"/>
              </a:solidFill>
              <a:effectLst/>
              <a:uLnTx/>
              <a:uFillTx/>
              <a:latin typeface="VIC"/>
              <a:ea typeface="+mn-ea"/>
              <a:cs typeface="+mn-cs"/>
            </a:endParaRPr>
          </a:p>
          <a:p>
            <a:pPr>
              <a:spcAft>
                <a:spcPts val="600"/>
              </a:spcAft>
            </a:pPr>
            <a:endParaRPr lang="en-AU" sz="1100">
              <a:solidFill>
                <a:schemeClr val="tx1"/>
              </a:solidFill>
            </a:endParaRPr>
          </a:p>
        </p:txBody>
      </p:sp>
      <p:sp>
        <p:nvSpPr>
          <p:cNvPr id="2" name="TextBox 1">
            <a:extLst>
              <a:ext uri="{FF2B5EF4-FFF2-40B4-BE49-F238E27FC236}">
                <a16:creationId xmlns:a16="http://schemas.microsoft.com/office/drawing/2014/main" id="{2DFA11CF-F3E8-B1CE-733F-EE314D5F7380}"/>
              </a:ext>
            </a:extLst>
          </p:cNvPr>
          <p:cNvSpPr txBox="1"/>
          <p:nvPr/>
        </p:nvSpPr>
        <p:spPr>
          <a:xfrm>
            <a:off x="6203314" y="1838325"/>
            <a:ext cx="5004000" cy="2095254"/>
          </a:xfrm>
          <a:prstGeom prst="rect">
            <a:avLst/>
          </a:prstGeom>
          <a:noFill/>
          <a:ln>
            <a:solidFill>
              <a:schemeClr val="tx1"/>
            </a:solidFill>
          </a:ln>
        </p:spPr>
        <p:txBody>
          <a:bodyPr wrap="square" lIns="91440" tIns="45720" rIns="91440" bIns="45720" rtlCol="0" anchor="t">
            <a:noAutofit/>
          </a:bodyPr>
          <a:lstStyle/>
          <a:p>
            <a:pPr>
              <a:spcBef>
                <a:spcPts val="600"/>
              </a:spcBef>
              <a:spcAft>
                <a:spcPts val="600"/>
              </a:spcAft>
            </a:pPr>
            <a:r>
              <a:rPr lang="en-AU" sz="1200" b="1">
                <a:latin typeface="+mn-lt"/>
              </a:rPr>
              <a:t>Permissions are not required or warranted where</a:t>
            </a:r>
            <a:r>
              <a:rPr lang="en-AU" sz="1200" b="1"/>
              <a:t>:</a:t>
            </a:r>
            <a:endParaRPr lang="en-AU" sz="1200">
              <a:latin typeface="+mn-lt"/>
            </a:endParaRPr>
          </a:p>
          <a:p>
            <a:pPr marL="171450" indent="-171450">
              <a:spcAft>
                <a:spcPts val="600"/>
              </a:spcAft>
              <a:buClr>
                <a:schemeClr val="accent3"/>
              </a:buClr>
              <a:buSzPct val="120000"/>
              <a:buFont typeface="Arial" panose="020B0604020202020204" pitchFamily="34" charset="0"/>
              <a:buChar char="•"/>
            </a:pPr>
            <a:r>
              <a:rPr lang="en-AU" sz="1200">
                <a:latin typeface="+mn-lt"/>
              </a:rPr>
              <a:t>the </a:t>
            </a:r>
            <a:r>
              <a:rPr lang="en-AU" sz="1200"/>
              <a:t>level of risk is acceptable</a:t>
            </a:r>
            <a:endParaRPr lang="en-AU" sz="1200" strike="sngStrike"/>
          </a:p>
          <a:p>
            <a:pPr marL="171450" indent="-171450">
              <a:spcAft>
                <a:spcPts val="600"/>
              </a:spcAft>
              <a:buClr>
                <a:schemeClr val="accent3"/>
              </a:buClr>
              <a:buSzPct val="120000"/>
              <a:buFont typeface="Arial" panose="020B0604020202020204" pitchFamily="34" charset="0"/>
              <a:buChar char="•"/>
            </a:pPr>
            <a:r>
              <a:rPr lang="en-AU" sz="1200"/>
              <a:t>harm can be remedied after it occurs in a timely, cost-effective way by markets or using general regulation</a:t>
            </a:r>
          </a:p>
          <a:p>
            <a:pPr marL="171450" indent="-171450">
              <a:spcAft>
                <a:spcPts val="600"/>
              </a:spcAft>
              <a:buClr>
                <a:schemeClr val="accent3"/>
              </a:buClr>
              <a:buSzPct val="120000"/>
              <a:buFont typeface="Arial" panose="020B0604020202020204" pitchFamily="34" charset="0"/>
              <a:buChar char="•"/>
            </a:pPr>
            <a:r>
              <a:rPr lang="en-AU" sz="1200"/>
              <a:t>they would create a barrier to entry to a profession or market that significantly reduces competition and where a product or service standard or other regulation could be used instead</a:t>
            </a:r>
          </a:p>
          <a:p>
            <a:pPr marL="171450" indent="-171450">
              <a:spcAft>
                <a:spcPts val="600"/>
              </a:spcAft>
              <a:buClr>
                <a:schemeClr val="accent3"/>
              </a:buClr>
              <a:buSzPct val="120000"/>
              <a:buFont typeface="Arial" panose="020B0604020202020204" pitchFamily="34" charset="0"/>
              <a:buChar char="•"/>
            </a:pPr>
            <a:r>
              <a:rPr lang="en-AU" sz="1200"/>
              <a:t>a short-term issue has arisen that may not be enduring</a:t>
            </a:r>
          </a:p>
          <a:p>
            <a:pPr marL="171450" indent="-171450">
              <a:spcAft>
                <a:spcPts val="600"/>
              </a:spcAft>
              <a:buClr>
                <a:schemeClr val="accent3"/>
              </a:buClr>
              <a:buSzPct val="120000"/>
              <a:buFont typeface="Arial" panose="020B0604020202020204" pitchFamily="34" charset="0"/>
              <a:buChar char="•"/>
            </a:pPr>
            <a:r>
              <a:rPr lang="en-AU" sz="1200"/>
              <a:t>there is </a:t>
            </a:r>
            <a:r>
              <a:rPr lang="en-AU" sz="1200">
                <a:latin typeface="+mn-lt"/>
              </a:rPr>
              <a:t>no cost-effective design that manages the risk.</a:t>
            </a:r>
          </a:p>
          <a:p>
            <a:pPr>
              <a:spcAft>
                <a:spcPts val="300"/>
              </a:spcAft>
            </a:pPr>
            <a:endParaRPr lang="en-AU" sz="1100"/>
          </a:p>
          <a:p>
            <a:pPr>
              <a:spcAft>
                <a:spcPts val="300"/>
              </a:spcAft>
            </a:pPr>
            <a:endParaRPr lang="en-AU" sz="1100"/>
          </a:p>
          <a:p>
            <a:pPr marL="171450" indent="-171450">
              <a:spcAft>
                <a:spcPts val="300"/>
              </a:spcAft>
              <a:buFont typeface="Arial" panose="020B0604020202020204" pitchFamily="34" charset="0"/>
              <a:buChar char="•"/>
            </a:pPr>
            <a:endParaRPr lang="en-AU" sz="1100"/>
          </a:p>
        </p:txBody>
      </p:sp>
      <p:sp>
        <p:nvSpPr>
          <p:cNvPr id="27" name="Rectangle 26">
            <a:extLst>
              <a:ext uri="{FF2B5EF4-FFF2-40B4-BE49-F238E27FC236}">
                <a16:creationId xmlns:a16="http://schemas.microsoft.com/office/drawing/2014/main" id="{6F3A760E-A7D6-7BD0-6331-8CD962643D97}"/>
              </a:ext>
            </a:extLst>
          </p:cNvPr>
          <p:cNvSpPr/>
          <p:nvPr/>
        </p:nvSpPr>
        <p:spPr>
          <a:xfrm>
            <a:off x="6205338" y="4371975"/>
            <a:ext cx="5004000" cy="2039766"/>
          </a:xfrm>
          <a:prstGeom prst="rect">
            <a:avLst/>
          </a:prstGeom>
          <a:ln>
            <a:solidFill>
              <a:schemeClr val="tx1"/>
            </a:solidFill>
          </a:ln>
        </p:spPr>
        <p:txBody>
          <a:bodyPr rIns="1800000"/>
          <a:lstStyle/>
          <a:p>
            <a:pPr>
              <a:spcBef>
                <a:spcPts val="600"/>
              </a:spcBef>
            </a:pPr>
            <a:r>
              <a:rPr lang="en-AU" sz="1200"/>
              <a:t>Permissions </a:t>
            </a:r>
            <a:r>
              <a:rPr lang="en-US" sz="1200"/>
              <a:t>should be differentiated by risk and also seek to: </a:t>
            </a:r>
          </a:p>
          <a:p>
            <a:pPr marL="171450" indent="-171450">
              <a:spcBef>
                <a:spcPts val="600"/>
              </a:spcBef>
              <a:buClr>
                <a:schemeClr val="accent3"/>
              </a:buClr>
              <a:buSzPct val="120000"/>
              <a:buFont typeface="Arial" panose="020B0604020202020204" pitchFamily="34" charset="0"/>
              <a:buChar char="•"/>
            </a:pPr>
            <a:r>
              <a:rPr lang="en-AU" sz="1200"/>
              <a:t>have minimal prescription </a:t>
            </a:r>
          </a:p>
          <a:p>
            <a:pPr marL="171450" indent="-171450">
              <a:spcBef>
                <a:spcPts val="600"/>
              </a:spcBef>
              <a:buClr>
                <a:schemeClr val="accent3"/>
              </a:buClr>
              <a:buSzPct val="120000"/>
              <a:buFont typeface="Arial" panose="020B0604020202020204" pitchFamily="34" charset="0"/>
              <a:buChar char="•"/>
            </a:pPr>
            <a:r>
              <a:rPr lang="en-AU" sz="1200"/>
              <a:t>facilitate permission-holder control over their risk management. </a:t>
            </a:r>
          </a:p>
          <a:p>
            <a:pPr marL="171450" indent="-171450">
              <a:spcBef>
                <a:spcPts val="600"/>
              </a:spcBef>
              <a:buClr>
                <a:schemeClr val="accent3"/>
              </a:buClr>
              <a:buSzPct val="120000"/>
              <a:buFont typeface="Arial" panose="020B0604020202020204" pitchFamily="34" charset="0"/>
              <a:buChar char="•"/>
            </a:pPr>
            <a:r>
              <a:rPr lang="en-AU" sz="1200"/>
              <a:t>account for the nature of risks and capability of permission-holders. </a:t>
            </a:r>
          </a:p>
        </p:txBody>
      </p:sp>
      <p:sp>
        <p:nvSpPr>
          <p:cNvPr id="34" name="Rectangle 33">
            <a:extLst>
              <a:ext uri="{FF2B5EF4-FFF2-40B4-BE49-F238E27FC236}">
                <a16:creationId xmlns:a16="http://schemas.microsoft.com/office/drawing/2014/main" id="{12F055E2-43FC-7BCE-B2E6-777C5DB40399}"/>
              </a:ext>
            </a:extLst>
          </p:cNvPr>
          <p:cNvSpPr/>
          <p:nvPr/>
        </p:nvSpPr>
        <p:spPr>
          <a:xfrm>
            <a:off x="730040" y="1770529"/>
            <a:ext cx="1327360" cy="103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11" name="Title 1">
            <a:extLst>
              <a:ext uri="{FF2B5EF4-FFF2-40B4-BE49-F238E27FC236}">
                <a16:creationId xmlns:a16="http://schemas.microsoft.com/office/drawing/2014/main" id="{2EC02043-7A3F-813E-DFFD-D0F528A4F082}"/>
              </a:ext>
            </a:extLst>
          </p:cNvPr>
          <p:cNvSpPr>
            <a:spLocks noGrp="1"/>
          </p:cNvSpPr>
          <p:nvPr>
            <p:ph type="title"/>
          </p:nvPr>
        </p:nvSpPr>
        <p:spPr>
          <a:noFill/>
        </p:spPr>
        <p:txBody>
          <a:bodyPr anchor="ctr"/>
          <a:lstStyle/>
          <a:p>
            <a:r>
              <a:rPr lang="en-AU" sz="2400"/>
              <a:t>When permissions are and are not appropriate</a:t>
            </a:r>
            <a:endParaRPr lang="en-US" sz="2400"/>
          </a:p>
        </p:txBody>
      </p:sp>
      <p:sp>
        <p:nvSpPr>
          <p:cNvPr id="9" name="TextBox 8">
            <a:extLst>
              <a:ext uri="{FF2B5EF4-FFF2-40B4-BE49-F238E27FC236}">
                <a16:creationId xmlns:a16="http://schemas.microsoft.com/office/drawing/2014/main" id="{FE4F8434-EBFA-769B-6A42-1E6BE0C504C9}"/>
              </a:ext>
            </a:extLst>
          </p:cNvPr>
          <p:cNvSpPr txBox="1"/>
          <p:nvPr/>
        </p:nvSpPr>
        <p:spPr>
          <a:xfrm>
            <a:off x="695325" y="1541122"/>
            <a:ext cx="5293332" cy="349200"/>
          </a:xfrm>
          <a:prstGeom prst="rect">
            <a:avLst/>
          </a:prstGeom>
          <a:solidFill>
            <a:schemeClr val="accent3"/>
          </a:solidFill>
          <a:ln>
            <a:solidFill>
              <a:schemeClr val="accent1"/>
            </a:solidFill>
          </a:ln>
        </p:spPr>
        <p:txBody>
          <a:bodyPr wrap="square" lIns="108000" tIns="72000" rIns="108000" bIns="36000" anchor="ctr">
            <a:noAutofit/>
          </a:bodyPr>
          <a:lstStyle/>
          <a:p>
            <a:r>
              <a:rPr lang="en-AU" sz="1200">
                <a:solidFill>
                  <a:schemeClr val="bg1"/>
                </a:solidFill>
                <a:latin typeface="+mj-lt"/>
              </a:rPr>
              <a:t>Permissions are suitable in some circumstances</a:t>
            </a:r>
          </a:p>
        </p:txBody>
      </p:sp>
      <p:sp>
        <p:nvSpPr>
          <p:cNvPr id="10" name="TextBox 9">
            <a:extLst>
              <a:ext uri="{FF2B5EF4-FFF2-40B4-BE49-F238E27FC236}">
                <a16:creationId xmlns:a16="http://schemas.microsoft.com/office/drawing/2014/main" id="{54883FA4-47B8-556F-3E65-09F31AB5E6A8}"/>
              </a:ext>
            </a:extLst>
          </p:cNvPr>
          <p:cNvSpPr txBox="1"/>
          <p:nvPr/>
        </p:nvSpPr>
        <p:spPr>
          <a:xfrm>
            <a:off x="6203314" y="1541121"/>
            <a:ext cx="5004000" cy="293721"/>
          </a:xfrm>
          <a:prstGeom prst="rect">
            <a:avLst/>
          </a:prstGeom>
          <a:solidFill>
            <a:schemeClr val="accent3"/>
          </a:solidFill>
          <a:ln>
            <a:solidFill>
              <a:schemeClr val="accent1"/>
            </a:solidFill>
          </a:ln>
        </p:spPr>
        <p:txBody>
          <a:bodyPr wrap="square" lIns="108000" tIns="72000" rIns="108000" bIns="36000">
            <a:spAutoFit/>
          </a:bodyPr>
          <a:lstStyle/>
          <a:p>
            <a:r>
              <a:rPr lang="en-AU" sz="1200">
                <a:solidFill>
                  <a:schemeClr val="bg1"/>
                </a:solidFill>
                <a:latin typeface="+mj-lt"/>
              </a:rPr>
              <a:t>… and not in others</a:t>
            </a:r>
          </a:p>
        </p:txBody>
      </p:sp>
      <p:sp>
        <p:nvSpPr>
          <p:cNvPr id="18" name="TextBox 17">
            <a:extLst>
              <a:ext uri="{FF2B5EF4-FFF2-40B4-BE49-F238E27FC236}">
                <a16:creationId xmlns:a16="http://schemas.microsoft.com/office/drawing/2014/main" id="{60929D5B-34FF-100F-2693-7409217F99D6}"/>
              </a:ext>
            </a:extLst>
          </p:cNvPr>
          <p:cNvSpPr txBox="1"/>
          <p:nvPr/>
        </p:nvSpPr>
        <p:spPr>
          <a:xfrm>
            <a:off x="695324" y="936000"/>
            <a:ext cx="10514013" cy="522000"/>
          </a:xfrm>
          <a:prstGeom prst="rect">
            <a:avLst/>
          </a:prstGeom>
          <a:solidFill>
            <a:schemeClr val="accent3"/>
          </a:solidFill>
          <a:ln>
            <a:solidFill>
              <a:schemeClr val="accent1"/>
            </a:solidFill>
          </a:ln>
        </p:spPr>
        <p:txBody>
          <a:bodyPr wrap="square" lIns="108000" tIns="72000" rIns="108000" bIns="36000" anchor="ctr">
            <a:noAutofit/>
          </a:bodyPr>
          <a:lstStyle/>
          <a:p>
            <a:pPr defTabSz="914349">
              <a:defRPr/>
            </a:pPr>
            <a:r>
              <a:rPr lang="en-AU" sz="1400">
                <a:solidFill>
                  <a:schemeClr val="bg1"/>
                </a:solidFill>
                <a:latin typeface="+mj-lt"/>
              </a:rPr>
              <a:t>Permissions can impose costs and delays for business. They are a strong regulatory tool and should be reserved for use in certain circumstances. </a:t>
            </a:r>
          </a:p>
        </p:txBody>
      </p:sp>
      <p:sp>
        <p:nvSpPr>
          <p:cNvPr id="3" name="TextBox 2">
            <a:extLst>
              <a:ext uri="{FF2B5EF4-FFF2-40B4-BE49-F238E27FC236}">
                <a16:creationId xmlns:a16="http://schemas.microsoft.com/office/drawing/2014/main" id="{5C1BA486-C2FA-2A1C-C507-5D5CC94CF68B}"/>
              </a:ext>
            </a:extLst>
          </p:cNvPr>
          <p:cNvSpPr txBox="1"/>
          <p:nvPr/>
        </p:nvSpPr>
        <p:spPr>
          <a:xfrm>
            <a:off x="6203314" y="4078626"/>
            <a:ext cx="5004000" cy="293721"/>
          </a:xfrm>
          <a:prstGeom prst="rect">
            <a:avLst/>
          </a:prstGeom>
          <a:solidFill>
            <a:schemeClr val="accent3"/>
          </a:solidFill>
          <a:ln>
            <a:solidFill>
              <a:schemeClr val="accent1"/>
            </a:solidFill>
          </a:ln>
        </p:spPr>
        <p:txBody>
          <a:bodyPr wrap="square" lIns="108000" tIns="72000" rIns="108000" bIns="36000">
            <a:spAutoFit/>
          </a:bodyPr>
          <a:lstStyle/>
          <a:p>
            <a:r>
              <a:rPr lang="en-AU" sz="1200">
                <a:solidFill>
                  <a:schemeClr val="bg1"/>
                </a:solidFill>
                <a:latin typeface="+mj-lt"/>
              </a:rPr>
              <a:t>When permissions are used, they should be risk-based</a:t>
            </a:r>
          </a:p>
        </p:txBody>
      </p:sp>
      <p:sp>
        <p:nvSpPr>
          <p:cNvPr id="26" name="Rectangle 25">
            <a:extLst>
              <a:ext uri="{FF2B5EF4-FFF2-40B4-BE49-F238E27FC236}">
                <a16:creationId xmlns:a16="http://schemas.microsoft.com/office/drawing/2014/main" id="{BAD77160-4C37-0C8A-8FD0-6F8830C0F592}"/>
              </a:ext>
            </a:extLst>
          </p:cNvPr>
          <p:cNvSpPr/>
          <p:nvPr/>
        </p:nvSpPr>
        <p:spPr>
          <a:xfrm>
            <a:off x="9382125" y="5616316"/>
            <a:ext cx="1715621" cy="511452"/>
          </a:xfrm>
          <a:prstGeom prst="rect">
            <a:avLst/>
          </a:prstGeom>
          <a:solidFill>
            <a:schemeClr val="bg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chemeClr val="bg1"/>
                </a:solidFill>
              </a:rPr>
              <a:t>Low risk/control</a:t>
            </a:r>
          </a:p>
        </p:txBody>
      </p:sp>
      <p:sp>
        <p:nvSpPr>
          <p:cNvPr id="28" name="Rectangle 27">
            <a:extLst>
              <a:ext uri="{FF2B5EF4-FFF2-40B4-BE49-F238E27FC236}">
                <a16:creationId xmlns:a16="http://schemas.microsoft.com/office/drawing/2014/main" id="{2048B777-EC5B-3A42-CDF4-D009D6B96846}"/>
              </a:ext>
            </a:extLst>
          </p:cNvPr>
          <p:cNvSpPr/>
          <p:nvPr/>
        </p:nvSpPr>
        <p:spPr>
          <a:xfrm>
            <a:off x="9626406" y="5103530"/>
            <a:ext cx="1227059" cy="514384"/>
          </a:xfrm>
          <a:prstGeom prst="rect">
            <a:avLst/>
          </a:prstGeom>
          <a:solidFill>
            <a:schemeClr val="bg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chemeClr val="bg1"/>
                </a:solidFill>
              </a:rPr>
              <a:t>Medium risk/ control</a:t>
            </a:r>
          </a:p>
        </p:txBody>
      </p:sp>
      <p:sp>
        <p:nvSpPr>
          <p:cNvPr id="29" name="Rectangle 28">
            <a:extLst>
              <a:ext uri="{FF2B5EF4-FFF2-40B4-BE49-F238E27FC236}">
                <a16:creationId xmlns:a16="http://schemas.microsoft.com/office/drawing/2014/main" id="{3117570E-C03A-33FC-36CF-67F3086C5A7B}"/>
              </a:ext>
            </a:extLst>
          </p:cNvPr>
          <p:cNvSpPr/>
          <p:nvPr/>
        </p:nvSpPr>
        <p:spPr>
          <a:xfrm>
            <a:off x="9806759" y="4588939"/>
            <a:ext cx="866353" cy="514384"/>
          </a:xfrm>
          <a:prstGeom prst="rect">
            <a:avLst/>
          </a:prstGeom>
          <a:solidFill>
            <a:schemeClr val="bg2">
              <a:lumMod val="5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sz="1000">
                <a:solidFill>
                  <a:schemeClr val="bg1"/>
                </a:solidFill>
              </a:rPr>
              <a:t>High risk/ control</a:t>
            </a:r>
          </a:p>
        </p:txBody>
      </p:sp>
    </p:spTree>
    <p:extLst>
      <p:ext uri="{BB962C8B-B14F-4D97-AF65-F5344CB8AC3E}">
        <p14:creationId xmlns:p14="http://schemas.microsoft.com/office/powerpoint/2010/main" val="34689753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FDE0FD0A-FC26-2CB4-EB9C-845F3AD61F04}"/>
              </a:ext>
            </a:extLst>
          </p:cNvPr>
          <p:cNvSpPr>
            <a:spLocks noGrp="1"/>
          </p:cNvSpPr>
          <p:nvPr>
            <p:ph idx="1"/>
          </p:nvPr>
        </p:nvSpPr>
        <p:spPr>
          <a:xfrm>
            <a:off x="704851" y="4067174"/>
            <a:ext cx="5284470" cy="2352675"/>
          </a:xfrm>
          <a:ln>
            <a:solidFill>
              <a:schemeClr val="accent3"/>
            </a:solidFill>
          </a:ln>
        </p:spPr>
        <p:txBody>
          <a:bodyPr lIns="108000" tIns="72000" rIns="108000" bIns="36000">
            <a:noAutofit/>
          </a:bodyPr>
          <a:lstStyle/>
          <a:p>
            <a:pPr marL="171450" indent="-171450">
              <a:spcBef>
                <a:spcPts val="0"/>
              </a:spcBef>
              <a:spcAft>
                <a:spcPts val="500"/>
              </a:spcAft>
              <a:buClr>
                <a:schemeClr val="accent3"/>
              </a:buClr>
              <a:buSzPct val="120000"/>
              <a:buFont typeface="Arial" panose="020B0604020202020204" pitchFamily="34" charset="0"/>
              <a:buChar char="•"/>
            </a:pPr>
            <a:r>
              <a:rPr lang="en-US" sz="1150" b="1">
                <a:latin typeface="+mn-lt"/>
              </a:rPr>
              <a:t>Remove</a:t>
            </a:r>
            <a:r>
              <a:rPr lang="en-US" sz="1150">
                <a:latin typeface="+mn-lt"/>
              </a:rPr>
              <a:t> existing permissions where these are not warranted to control a harm</a:t>
            </a:r>
          </a:p>
          <a:p>
            <a:pPr marL="171450" indent="-171450">
              <a:spcBef>
                <a:spcPts val="0"/>
              </a:spcBef>
              <a:spcAft>
                <a:spcPts val="500"/>
              </a:spcAft>
              <a:buClr>
                <a:schemeClr val="accent3"/>
              </a:buClr>
              <a:buSzPct val="120000"/>
              <a:buFont typeface="Arial" panose="020B0604020202020204" pitchFamily="34" charset="0"/>
              <a:buChar char="•"/>
            </a:pPr>
            <a:r>
              <a:rPr lang="en-US" sz="1150" b="1">
                <a:latin typeface="+mn-lt"/>
              </a:rPr>
              <a:t>Reduce</a:t>
            </a:r>
            <a:r>
              <a:rPr lang="en-US" sz="1150">
                <a:latin typeface="+mn-lt"/>
              </a:rPr>
              <a:t> to the lowest level and least burdensome features, including longer duration, sufficient to </a:t>
            </a:r>
            <a:r>
              <a:rPr lang="en-US" sz="1150" err="1">
                <a:latin typeface="+mn-lt"/>
              </a:rPr>
              <a:t>scrutinise</a:t>
            </a:r>
            <a:r>
              <a:rPr lang="en-US" sz="1150">
                <a:latin typeface="+mn-lt"/>
              </a:rPr>
              <a:t> activities and control risk</a:t>
            </a:r>
          </a:p>
          <a:p>
            <a:pPr marL="171450" indent="-171450">
              <a:spcBef>
                <a:spcPts val="0"/>
              </a:spcBef>
              <a:spcAft>
                <a:spcPts val="500"/>
              </a:spcAft>
              <a:buClr>
                <a:schemeClr val="accent3"/>
              </a:buClr>
              <a:buSzPct val="120000"/>
              <a:buFont typeface="Arial" panose="020B0604020202020204" pitchFamily="34" charset="0"/>
              <a:buChar char="•"/>
            </a:pPr>
            <a:r>
              <a:rPr lang="en-US" sz="1150" b="1">
                <a:latin typeface="+mn-lt"/>
              </a:rPr>
              <a:t>Convert</a:t>
            </a:r>
            <a:r>
              <a:rPr lang="en-US" sz="1150">
                <a:latin typeface="+mn-lt"/>
              </a:rPr>
              <a:t> one-off permits to ongoing permissions where appropriate </a:t>
            </a:r>
          </a:p>
          <a:p>
            <a:pPr marL="171450" indent="-171450">
              <a:spcBef>
                <a:spcPts val="0"/>
              </a:spcBef>
              <a:spcAft>
                <a:spcPts val="500"/>
              </a:spcAft>
              <a:buClr>
                <a:schemeClr val="accent3"/>
              </a:buClr>
              <a:buSzPct val="120000"/>
              <a:buFont typeface="Arial" panose="020B0604020202020204" pitchFamily="34" charset="0"/>
              <a:buChar char="•"/>
            </a:pPr>
            <a:r>
              <a:rPr lang="en-US" sz="1150" b="1">
                <a:latin typeface="+mn-lt"/>
              </a:rPr>
              <a:t>Consolidate</a:t>
            </a:r>
            <a:r>
              <a:rPr lang="en-US" sz="1150">
                <a:latin typeface="+mn-lt"/>
              </a:rPr>
              <a:t> existing permissions that address similar harms to reduce burden as businesses innovate and grow</a:t>
            </a:r>
          </a:p>
          <a:p>
            <a:pPr marL="171450" indent="-171450">
              <a:spcBef>
                <a:spcPts val="0"/>
              </a:spcBef>
              <a:spcAft>
                <a:spcPts val="500"/>
              </a:spcAft>
              <a:buClr>
                <a:schemeClr val="accent3"/>
              </a:buClr>
              <a:buSzPct val="120000"/>
              <a:buFont typeface="Arial" panose="020B0604020202020204" pitchFamily="34" charset="0"/>
              <a:buChar char="•"/>
            </a:pPr>
            <a:r>
              <a:rPr lang="en-AU" sz="1150" b="1">
                <a:latin typeface="+mn-lt"/>
              </a:rPr>
              <a:t>Promote</a:t>
            </a:r>
            <a:r>
              <a:rPr lang="en-AU" sz="1150">
                <a:latin typeface="+mn-lt"/>
              </a:rPr>
              <a:t> consistent, proportionate and well-reasoned use of conditions by regulators, with increased flexibility in how compliance is met according to capability of regulated entity</a:t>
            </a:r>
            <a:endParaRPr lang="en-US" sz="1150">
              <a:latin typeface="+mn-lt"/>
            </a:endParaRPr>
          </a:p>
          <a:p>
            <a:pPr marL="171450" indent="-171450">
              <a:spcBef>
                <a:spcPts val="0"/>
              </a:spcBef>
              <a:spcAft>
                <a:spcPts val="500"/>
              </a:spcAft>
              <a:buClr>
                <a:schemeClr val="accent3"/>
              </a:buClr>
              <a:buSzPct val="120000"/>
              <a:buFont typeface="Arial" panose="020B0604020202020204" pitchFamily="34" charset="0"/>
              <a:buChar char="•"/>
            </a:pPr>
            <a:r>
              <a:rPr lang="en-US" sz="1150" b="1" err="1">
                <a:latin typeface="+mn-lt"/>
              </a:rPr>
              <a:t>Digitise</a:t>
            </a:r>
            <a:r>
              <a:rPr lang="en-US" sz="1150" b="1">
                <a:latin typeface="+mn-lt"/>
              </a:rPr>
              <a:t> </a:t>
            </a:r>
            <a:r>
              <a:rPr lang="en-US" sz="1150">
                <a:latin typeface="+mn-lt"/>
              </a:rPr>
              <a:t>permissions that are optimally designed. </a:t>
            </a:r>
          </a:p>
        </p:txBody>
      </p:sp>
      <p:sp>
        <p:nvSpPr>
          <p:cNvPr id="9" name="TextBox 8">
            <a:extLst>
              <a:ext uri="{FF2B5EF4-FFF2-40B4-BE49-F238E27FC236}">
                <a16:creationId xmlns:a16="http://schemas.microsoft.com/office/drawing/2014/main" id="{FE4F8434-EBFA-769B-6A42-1E6BE0C504C9}"/>
              </a:ext>
            </a:extLst>
          </p:cNvPr>
          <p:cNvSpPr txBox="1"/>
          <p:nvPr/>
        </p:nvSpPr>
        <p:spPr>
          <a:xfrm>
            <a:off x="695323" y="1541122"/>
            <a:ext cx="5293333" cy="349200"/>
          </a:xfrm>
          <a:prstGeom prst="rect">
            <a:avLst/>
          </a:prstGeom>
          <a:solidFill>
            <a:schemeClr val="accent3"/>
          </a:solidFill>
          <a:ln>
            <a:solidFill>
              <a:schemeClr val="accent1"/>
            </a:solidFill>
          </a:ln>
        </p:spPr>
        <p:txBody>
          <a:bodyPr wrap="square" lIns="108000" tIns="72000" rIns="108000" bIns="36000" anchor="ctr">
            <a:noAutofit/>
          </a:bodyPr>
          <a:lstStyle/>
          <a:p>
            <a:r>
              <a:rPr lang="en-AU" sz="1200">
                <a:solidFill>
                  <a:schemeClr val="bg1"/>
                </a:solidFill>
                <a:latin typeface="+mj-lt"/>
              </a:rPr>
              <a:t>Permission reform and design involves balancing objectives</a:t>
            </a:r>
          </a:p>
        </p:txBody>
      </p:sp>
      <p:sp>
        <p:nvSpPr>
          <p:cNvPr id="13" name="TextBox 12">
            <a:extLst>
              <a:ext uri="{FF2B5EF4-FFF2-40B4-BE49-F238E27FC236}">
                <a16:creationId xmlns:a16="http://schemas.microsoft.com/office/drawing/2014/main" id="{FC32F5A3-AA66-729C-8A33-10AD09462914}"/>
              </a:ext>
            </a:extLst>
          </p:cNvPr>
          <p:cNvSpPr txBox="1"/>
          <p:nvPr/>
        </p:nvSpPr>
        <p:spPr>
          <a:xfrm>
            <a:off x="695324" y="3726205"/>
            <a:ext cx="5293333" cy="349200"/>
          </a:xfrm>
          <a:prstGeom prst="rect">
            <a:avLst/>
          </a:prstGeom>
          <a:solidFill>
            <a:schemeClr val="accent3"/>
          </a:solidFill>
          <a:ln>
            <a:solidFill>
              <a:schemeClr val="accent1"/>
            </a:solidFill>
          </a:ln>
        </p:spPr>
        <p:txBody>
          <a:bodyPr wrap="square" lIns="108000" tIns="72000" rIns="108000" bIns="36000" anchor="ctr">
            <a:noAutofit/>
          </a:bodyPr>
          <a:lstStyle/>
          <a:p>
            <a:r>
              <a:rPr lang="en-AU" sz="1200">
                <a:solidFill>
                  <a:schemeClr val="bg1"/>
                </a:solidFill>
                <a:latin typeface="+mj-lt"/>
              </a:rPr>
              <a:t>There are many ways to reduce burden</a:t>
            </a:r>
          </a:p>
        </p:txBody>
      </p:sp>
      <p:sp>
        <p:nvSpPr>
          <p:cNvPr id="4" name="TextBox 3">
            <a:extLst>
              <a:ext uri="{FF2B5EF4-FFF2-40B4-BE49-F238E27FC236}">
                <a16:creationId xmlns:a16="http://schemas.microsoft.com/office/drawing/2014/main" id="{0F2DDDB4-8525-1F0F-B669-9EC2E1A5A0A4}"/>
              </a:ext>
            </a:extLst>
          </p:cNvPr>
          <p:cNvSpPr txBox="1"/>
          <p:nvPr/>
        </p:nvSpPr>
        <p:spPr>
          <a:xfrm>
            <a:off x="6203314" y="4938713"/>
            <a:ext cx="5004000" cy="1481137"/>
          </a:xfrm>
          <a:prstGeom prst="rect">
            <a:avLst/>
          </a:prstGeom>
          <a:noFill/>
          <a:ln>
            <a:solidFill>
              <a:schemeClr val="accent3"/>
            </a:solidFill>
          </a:ln>
        </p:spPr>
        <p:txBody>
          <a:bodyPr wrap="square" lIns="108000" tIns="72000" rIns="108000" bIns="36000" rtlCol="0" anchor="t">
            <a:noAutofit/>
          </a:bodyPr>
          <a:lstStyle/>
          <a:p>
            <a:pPr marL="171450" marR="0" lvl="0" indent="-171450" algn="l" defTabSz="914400" rtl="0" eaLnBrk="1" fontAlgn="auto" latinLnBrk="0" hangingPunct="1">
              <a:lnSpc>
                <a:spcPct val="100000"/>
              </a:lnSpc>
              <a:spcBef>
                <a:spcPts val="0"/>
              </a:spcBef>
              <a:spcAft>
                <a:spcPts val="600"/>
              </a:spcAft>
              <a:buClr>
                <a:schemeClr val="accent3"/>
              </a:buClr>
              <a:buSzPct val="120000"/>
              <a:buFont typeface="Arial" panose="020B0604020202020204" pitchFamily="34" charset="0"/>
              <a:buChar char="•"/>
              <a:tabLst/>
              <a:defRPr/>
            </a:pPr>
            <a:r>
              <a:rPr kumimoji="0" lang="en-AU" sz="1150" b="0" i="0" u="none" strike="noStrike" kern="1200" cap="none" spc="0" normalizeH="0" baseline="0" noProof="0">
                <a:ln>
                  <a:noFill/>
                </a:ln>
                <a:solidFill>
                  <a:srgbClr val="232B39"/>
                </a:solidFill>
                <a:effectLst/>
                <a:uLnTx/>
                <a:uFillTx/>
                <a:latin typeface="VIC"/>
                <a:ea typeface="+mn-ea"/>
                <a:cs typeface="+mn-cs"/>
              </a:rPr>
              <a:t>The form, design and administration of Victorian permissions is dictated by primary legislation, regulations, regulator practice and sometimes national arrangements.</a:t>
            </a:r>
          </a:p>
          <a:p>
            <a:pPr marL="171450" marR="0" lvl="0" indent="-171450" algn="l" defTabSz="914400" rtl="0" eaLnBrk="1" fontAlgn="auto" latinLnBrk="0" hangingPunct="1">
              <a:lnSpc>
                <a:spcPct val="100000"/>
              </a:lnSpc>
              <a:spcBef>
                <a:spcPts val="0"/>
              </a:spcBef>
              <a:spcAft>
                <a:spcPts val="600"/>
              </a:spcAft>
              <a:buClr>
                <a:schemeClr val="accent3"/>
              </a:buClr>
              <a:buSzPct val="120000"/>
              <a:buFont typeface="Arial" panose="020B0604020202020204" pitchFamily="34" charset="0"/>
              <a:buChar char="•"/>
              <a:tabLst/>
              <a:defRPr/>
            </a:pPr>
            <a:r>
              <a:rPr kumimoji="0" lang="en-AU" sz="1150" b="0" i="0" u="none" strike="noStrike" kern="1200" cap="none" spc="0" normalizeH="0" baseline="0" noProof="0">
                <a:ln>
                  <a:noFill/>
                </a:ln>
                <a:solidFill>
                  <a:srgbClr val="232B39"/>
                </a:solidFill>
                <a:effectLst/>
                <a:uLnTx/>
                <a:uFillTx/>
                <a:latin typeface="VIC"/>
                <a:ea typeface="+mn-ea"/>
                <a:cs typeface="+mn-cs"/>
              </a:rPr>
              <a:t>Significant permissions reform (e.g. converting a permit into a notification) may require legislative reform.</a:t>
            </a:r>
          </a:p>
          <a:p>
            <a:pPr marL="171450" marR="0" lvl="0" indent="-171450" algn="l" defTabSz="914400" rtl="0" eaLnBrk="1" fontAlgn="auto" latinLnBrk="0" hangingPunct="1">
              <a:lnSpc>
                <a:spcPct val="100000"/>
              </a:lnSpc>
              <a:spcBef>
                <a:spcPts val="0"/>
              </a:spcBef>
              <a:spcAft>
                <a:spcPts val="600"/>
              </a:spcAft>
              <a:buClr>
                <a:schemeClr val="accent3"/>
              </a:buClr>
              <a:buSzPct val="120000"/>
              <a:buFont typeface="Arial" panose="020B0604020202020204" pitchFamily="34" charset="0"/>
              <a:buChar char="•"/>
              <a:tabLst/>
              <a:defRPr/>
            </a:pPr>
            <a:r>
              <a:rPr kumimoji="0" lang="en-AU" sz="1150" b="0" i="0" u="none" strike="noStrike" kern="1200" cap="none" spc="0" normalizeH="0" baseline="0" noProof="0">
                <a:ln>
                  <a:noFill/>
                </a:ln>
                <a:solidFill>
                  <a:srgbClr val="232B39"/>
                </a:solidFill>
                <a:effectLst/>
                <a:uLnTx/>
                <a:uFillTx/>
                <a:latin typeface="VIC"/>
                <a:ea typeface="+mn-ea"/>
                <a:cs typeface="+mn-cs"/>
              </a:rPr>
              <a:t>Benefits can also be achieved through refining existing permissions and improving regulatory practice. </a:t>
            </a:r>
          </a:p>
        </p:txBody>
      </p:sp>
      <p:sp>
        <p:nvSpPr>
          <p:cNvPr id="7" name="Rectangle 6">
            <a:extLst>
              <a:ext uri="{FF2B5EF4-FFF2-40B4-BE49-F238E27FC236}">
                <a16:creationId xmlns:a16="http://schemas.microsoft.com/office/drawing/2014/main" id="{3801EB5C-C36C-7721-9C8D-039F57B39B31}"/>
              </a:ext>
            </a:extLst>
          </p:cNvPr>
          <p:cNvSpPr/>
          <p:nvPr/>
        </p:nvSpPr>
        <p:spPr>
          <a:xfrm>
            <a:off x="695323" y="1876425"/>
            <a:ext cx="5293333" cy="1764424"/>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108000" tIns="72000" rIns="108000" bIns="36000" rtlCol="0" anchor="ctr"/>
          <a:lstStyle/>
          <a:p>
            <a:pPr>
              <a:spcBef>
                <a:spcPts val="100"/>
              </a:spcBef>
              <a:spcAft>
                <a:spcPts val="500"/>
              </a:spcAft>
            </a:pPr>
            <a:r>
              <a:rPr lang="en-AU" sz="1150">
                <a:solidFill>
                  <a:schemeClr val="tx1"/>
                </a:solidFill>
              </a:rPr>
              <a:t>Optimal design and administration of permissions should balance: </a:t>
            </a:r>
            <a:endParaRPr lang="en-US" sz="1150">
              <a:solidFill>
                <a:schemeClr val="tx1"/>
              </a:solidFill>
            </a:endParaRPr>
          </a:p>
          <a:p>
            <a:pPr marL="171450" indent="-171450">
              <a:spcBef>
                <a:spcPts val="0"/>
              </a:spcBef>
              <a:spcAft>
                <a:spcPts val="500"/>
              </a:spcAft>
              <a:buClr>
                <a:schemeClr val="accent3"/>
              </a:buClr>
              <a:buSzPct val="120000"/>
              <a:buFont typeface="Arial" panose="020B0604020202020204" pitchFamily="34" charset="0"/>
              <a:buChar char="•"/>
            </a:pPr>
            <a:r>
              <a:rPr lang="en-US" sz="1150">
                <a:solidFill>
                  <a:schemeClr val="tx1"/>
                </a:solidFill>
              </a:rPr>
              <a:t>Risk reduction based on who and what drives the harm and the benefits of reducing harm</a:t>
            </a:r>
          </a:p>
          <a:p>
            <a:pPr marL="171450" indent="-171450">
              <a:spcBef>
                <a:spcPts val="0"/>
              </a:spcBef>
              <a:spcAft>
                <a:spcPts val="500"/>
              </a:spcAft>
              <a:buClr>
                <a:schemeClr val="accent3"/>
              </a:buClr>
              <a:buSzPct val="120000"/>
              <a:buFont typeface="Arial" panose="020B0604020202020204" pitchFamily="34" charset="0"/>
              <a:buChar char="•"/>
            </a:pPr>
            <a:r>
              <a:rPr lang="en-US" sz="1150">
                <a:solidFill>
                  <a:schemeClr val="tx1"/>
                </a:solidFill>
              </a:rPr>
              <a:t>Costs of administering regulation</a:t>
            </a:r>
          </a:p>
          <a:p>
            <a:pPr marL="171450" indent="-171450">
              <a:spcBef>
                <a:spcPts val="0"/>
              </a:spcBef>
              <a:spcAft>
                <a:spcPts val="500"/>
              </a:spcAft>
              <a:buClr>
                <a:schemeClr val="accent3"/>
              </a:buClr>
              <a:buSzPct val="120000"/>
              <a:buFont typeface="Arial" panose="020B0604020202020204" pitchFamily="34" charset="0"/>
              <a:buChar char="•"/>
            </a:pPr>
            <a:r>
              <a:rPr lang="en-US" sz="1150">
                <a:solidFill>
                  <a:schemeClr val="tx1"/>
                </a:solidFill>
              </a:rPr>
              <a:t>Burdens imposed on businesses and barriers to innovation</a:t>
            </a:r>
          </a:p>
          <a:p>
            <a:pPr marL="171450" indent="-171450">
              <a:spcBef>
                <a:spcPts val="0"/>
              </a:spcBef>
              <a:spcAft>
                <a:spcPts val="500"/>
              </a:spcAft>
              <a:buClr>
                <a:schemeClr val="accent3"/>
              </a:buClr>
              <a:buSzPct val="120000"/>
              <a:buFont typeface="Arial" panose="020B0604020202020204" pitchFamily="34" charset="0"/>
              <a:buChar char="•"/>
            </a:pPr>
            <a:r>
              <a:rPr lang="en-US" sz="1150">
                <a:solidFill>
                  <a:schemeClr val="tx1"/>
                </a:solidFill>
              </a:rPr>
              <a:t>Practicality and simplicity. </a:t>
            </a:r>
          </a:p>
          <a:p>
            <a:pPr>
              <a:spcBef>
                <a:spcPts val="0"/>
              </a:spcBef>
              <a:spcAft>
                <a:spcPts val="500"/>
              </a:spcAft>
            </a:pPr>
            <a:r>
              <a:rPr lang="en-AU" sz="1150">
                <a:solidFill>
                  <a:schemeClr val="tx1"/>
                </a:solidFill>
              </a:rPr>
              <a:t>Decisions involve trade-offs between these goals. Detailed impact analysis is required for major reforms. </a:t>
            </a:r>
          </a:p>
        </p:txBody>
      </p:sp>
      <p:sp>
        <p:nvSpPr>
          <p:cNvPr id="11" name="Title 1">
            <a:extLst>
              <a:ext uri="{FF2B5EF4-FFF2-40B4-BE49-F238E27FC236}">
                <a16:creationId xmlns:a16="http://schemas.microsoft.com/office/drawing/2014/main" id="{2EC02043-7A3F-813E-DFFD-D0F528A4F082}"/>
              </a:ext>
            </a:extLst>
          </p:cNvPr>
          <p:cNvSpPr>
            <a:spLocks noGrp="1"/>
          </p:cNvSpPr>
          <p:nvPr>
            <p:ph type="title"/>
          </p:nvPr>
        </p:nvSpPr>
        <p:spPr>
          <a:noFill/>
        </p:spPr>
        <p:txBody>
          <a:bodyPr anchor="ctr"/>
          <a:lstStyle/>
          <a:p>
            <a:r>
              <a:rPr lang="en-US" sz="2400"/>
              <a:t>Reform existing permissions and design new permissions</a:t>
            </a:r>
          </a:p>
        </p:txBody>
      </p:sp>
      <p:sp>
        <p:nvSpPr>
          <p:cNvPr id="10" name="TextBox 9">
            <a:extLst>
              <a:ext uri="{FF2B5EF4-FFF2-40B4-BE49-F238E27FC236}">
                <a16:creationId xmlns:a16="http://schemas.microsoft.com/office/drawing/2014/main" id="{54883FA4-47B8-556F-3E65-09F31AB5E6A8}"/>
              </a:ext>
            </a:extLst>
          </p:cNvPr>
          <p:cNvSpPr txBox="1"/>
          <p:nvPr/>
        </p:nvSpPr>
        <p:spPr>
          <a:xfrm>
            <a:off x="6203314" y="1541121"/>
            <a:ext cx="5004000" cy="330072"/>
          </a:xfrm>
          <a:prstGeom prst="rect">
            <a:avLst/>
          </a:prstGeom>
          <a:solidFill>
            <a:schemeClr val="accent3"/>
          </a:solidFill>
          <a:ln>
            <a:solidFill>
              <a:schemeClr val="accent1"/>
            </a:solidFill>
          </a:ln>
        </p:spPr>
        <p:txBody>
          <a:bodyPr wrap="square" lIns="108000" tIns="72000" rIns="108000" bIns="72000">
            <a:spAutoFit/>
          </a:bodyPr>
          <a:lstStyle/>
          <a:p>
            <a:r>
              <a:rPr lang="en-AU" sz="1200">
                <a:solidFill>
                  <a:schemeClr val="bg1"/>
                </a:solidFill>
                <a:latin typeface="+mj-lt"/>
              </a:rPr>
              <a:t>Example of permission scheme reform</a:t>
            </a:r>
          </a:p>
        </p:txBody>
      </p:sp>
      <p:sp>
        <p:nvSpPr>
          <p:cNvPr id="18" name="TextBox 17">
            <a:extLst>
              <a:ext uri="{FF2B5EF4-FFF2-40B4-BE49-F238E27FC236}">
                <a16:creationId xmlns:a16="http://schemas.microsoft.com/office/drawing/2014/main" id="{60929D5B-34FF-100F-2693-7409217F99D6}"/>
              </a:ext>
            </a:extLst>
          </p:cNvPr>
          <p:cNvSpPr txBox="1"/>
          <p:nvPr/>
        </p:nvSpPr>
        <p:spPr>
          <a:xfrm>
            <a:off x="695325" y="936000"/>
            <a:ext cx="10514013" cy="522000"/>
          </a:xfrm>
          <a:prstGeom prst="rect">
            <a:avLst/>
          </a:prstGeom>
          <a:solidFill>
            <a:schemeClr val="accent3"/>
          </a:solidFill>
          <a:ln>
            <a:solidFill>
              <a:schemeClr val="accent1"/>
            </a:solidFill>
          </a:ln>
        </p:spPr>
        <p:txBody>
          <a:bodyPr wrap="square" lIns="91440" tIns="45720" rIns="91440" bIns="45720" anchor="ctr">
            <a:noAutofit/>
          </a:bodyPr>
          <a:lstStyle/>
          <a:p>
            <a:r>
              <a:rPr lang="en-AU" sz="1400">
                <a:solidFill>
                  <a:schemeClr val="bg1"/>
                </a:solidFill>
                <a:latin typeface="+mj-lt"/>
              </a:rPr>
              <a:t>Reform can reduce the burden imposed and ensure existing and new permissions are commensurate with risk. </a:t>
            </a:r>
            <a:endParaRPr lang="en-AU" sz="1200">
              <a:solidFill>
                <a:schemeClr val="bg1"/>
              </a:solidFill>
              <a:latin typeface="+mj-lt"/>
            </a:endParaRPr>
          </a:p>
        </p:txBody>
      </p:sp>
      <p:sp>
        <p:nvSpPr>
          <p:cNvPr id="3" name="TextBox 2">
            <a:extLst>
              <a:ext uri="{FF2B5EF4-FFF2-40B4-BE49-F238E27FC236}">
                <a16:creationId xmlns:a16="http://schemas.microsoft.com/office/drawing/2014/main" id="{5C1BA486-C2FA-2A1C-C507-5D5CC94CF68B}"/>
              </a:ext>
            </a:extLst>
          </p:cNvPr>
          <p:cNvSpPr txBox="1"/>
          <p:nvPr/>
        </p:nvSpPr>
        <p:spPr>
          <a:xfrm>
            <a:off x="6203314" y="4610665"/>
            <a:ext cx="5004000" cy="330072"/>
          </a:xfrm>
          <a:prstGeom prst="rect">
            <a:avLst/>
          </a:prstGeom>
          <a:solidFill>
            <a:schemeClr val="accent3"/>
          </a:solidFill>
          <a:ln>
            <a:solidFill>
              <a:schemeClr val="accent1"/>
            </a:solidFill>
          </a:ln>
        </p:spPr>
        <p:txBody>
          <a:bodyPr wrap="square" lIns="108000" tIns="72000" rIns="108000" bIns="72000">
            <a:spAutoFit/>
          </a:bodyPr>
          <a:lstStyle/>
          <a:p>
            <a:r>
              <a:rPr lang="en-AU" sz="1200">
                <a:solidFill>
                  <a:schemeClr val="bg1"/>
                </a:solidFill>
                <a:latin typeface="+mj-lt"/>
              </a:rPr>
              <a:t>Understand the context for reform</a:t>
            </a:r>
          </a:p>
        </p:txBody>
      </p:sp>
      <p:sp>
        <p:nvSpPr>
          <p:cNvPr id="14" name="TextBox 13">
            <a:extLst>
              <a:ext uri="{FF2B5EF4-FFF2-40B4-BE49-F238E27FC236}">
                <a16:creationId xmlns:a16="http://schemas.microsoft.com/office/drawing/2014/main" id="{49C62E14-3287-1FF2-EED2-BA8DA93A2387}"/>
              </a:ext>
            </a:extLst>
          </p:cNvPr>
          <p:cNvSpPr txBox="1"/>
          <p:nvPr/>
        </p:nvSpPr>
        <p:spPr>
          <a:xfrm>
            <a:off x="6202680" y="2168677"/>
            <a:ext cx="1429029" cy="2121383"/>
          </a:xfrm>
          <a:prstGeom prst="rect">
            <a:avLst/>
          </a:prstGeom>
          <a:solidFill>
            <a:schemeClr val="bg1">
              <a:lumMod val="95000"/>
            </a:schemeClr>
          </a:solidFill>
          <a:ln>
            <a:solidFill>
              <a:schemeClr val="bg1">
                <a:lumMod val="75000"/>
              </a:schemeClr>
            </a:solidFill>
          </a:ln>
        </p:spPr>
        <p:txBody>
          <a:bodyPr wrap="square" lIns="72000" tIns="36000" rIns="72000" bIns="36000" rtlCol="0" anchor="ctr">
            <a:noAutofit/>
          </a:bodyPr>
          <a:lstStyle/>
          <a:p>
            <a:pPr>
              <a:spcAft>
                <a:spcPts val="600"/>
              </a:spcAft>
            </a:pPr>
            <a:r>
              <a:rPr lang="en-AU" sz="1000"/>
              <a:t>Long list of different permissions including multiple high-control licences</a:t>
            </a:r>
          </a:p>
          <a:p>
            <a:pPr>
              <a:spcAft>
                <a:spcPts val="600"/>
              </a:spcAft>
            </a:pPr>
            <a:r>
              <a:rPr lang="en-AU" sz="1000"/>
              <a:t>e.g. food safety and liquor licences </a:t>
            </a:r>
          </a:p>
        </p:txBody>
      </p:sp>
      <p:sp>
        <p:nvSpPr>
          <p:cNvPr id="15" name="TextBox 14">
            <a:extLst>
              <a:ext uri="{FF2B5EF4-FFF2-40B4-BE49-F238E27FC236}">
                <a16:creationId xmlns:a16="http://schemas.microsoft.com/office/drawing/2014/main" id="{1162F85A-0B20-1BAB-C5EB-9BB93C0C8EC2}"/>
              </a:ext>
            </a:extLst>
          </p:cNvPr>
          <p:cNvSpPr txBox="1"/>
          <p:nvPr/>
        </p:nvSpPr>
        <p:spPr>
          <a:xfrm>
            <a:off x="6203315" y="1895741"/>
            <a:ext cx="1428393" cy="276999"/>
          </a:xfrm>
          <a:prstGeom prst="rect">
            <a:avLst/>
          </a:prstGeom>
          <a:solidFill>
            <a:schemeClr val="accent3">
              <a:lumMod val="60000"/>
              <a:lumOff val="40000"/>
            </a:schemeClr>
          </a:solidFill>
          <a:ln>
            <a:solidFill>
              <a:schemeClr val="accent1"/>
            </a:solidFill>
          </a:ln>
        </p:spPr>
        <p:txBody>
          <a:bodyPr wrap="square">
            <a:spAutoFit/>
          </a:bodyPr>
          <a:lstStyle/>
          <a:p>
            <a:pPr algn="ctr"/>
            <a:r>
              <a:rPr lang="en-AU" sz="1200" b="1"/>
              <a:t>Current</a:t>
            </a:r>
          </a:p>
        </p:txBody>
      </p:sp>
      <p:sp>
        <p:nvSpPr>
          <p:cNvPr id="16" name="Rectangle 15">
            <a:extLst>
              <a:ext uri="{FF2B5EF4-FFF2-40B4-BE49-F238E27FC236}">
                <a16:creationId xmlns:a16="http://schemas.microsoft.com/office/drawing/2014/main" id="{3F9624ED-0B80-B956-5505-9A288556BEEB}"/>
              </a:ext>
            </a:extLst>
          </p:cNvPr>
          <p:cNvSpPr/>
          <p:nvPr/>
        </p:nvSpPr>
        <p:spPr>
          <a:xfrm>
            <a:off x="8116270" y="2946099"/>
            <a:ext cx="1517393" cy="620061"/>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1050">
                <a:solidFill>
                  <a:schemeClr val="tx1"/>
                </a:solidFill>
              </a:rPr>
              <a:t>More use of </a:t>
            </a:r>
            <a:r>
              <a:rPr lang="en-AU" sz="1050" b="1">
                <a:solidFill>
                  <a:schemeClr val="tx1"/>
                </a:solidFill>
              </a:rPr>
              <a:t>registration</a:t>
            </a:r>
            <a:r>
              <a:rPr lang="en-AU" sz="1050">
                <a:solidFill>
                  <a:schemeClr val="tx1"/>
                </a:solidFill>
              </a:rPr>
              <a:t> with no/few conditions</a:t>
            </a:r>
          </a:p>
        </p:txBody>
      </p:sp>
      <p:sp>
        <p:nvSpPr>
          <p:cNvPr id="17" name="TextBox 16">
            <a:extLst>
              <a:ext uri="{FF2B5EF4-FFF2-40B4-BE49-F238E27FC236}">
                <a16:creationId xmlns:a16="http://schemas.microsoft.com/office/drawing/2014/main" id="{E61C098F-6E21-6ED3-CBE5-F02D5D7E91A4}"/>
              </a:ext>
            </a:extLst>
          </p:cNvPr>
          <p:cNvSpPr txBox="1"/>
          <p:nvPr/>
        </p:nvSpPr>
        <p:spPr>
          <a:xfrm>
            <a:off x="8024384" y="1889446"/>
            <a:ext cx="3182930" cy="276999"/>
          </a:xfrm>
          <a:prstGeom prst="rect">
            <a:avLst/>
          </a:prstGeom>
          <a:solidFill>
            <a:schemeClr val="accent3">
              <a:lumMod val="60000"/>
              <a:lumOff val="40000"/>
            </a:schemeClr>
          </a:solidFill>
          <a:ln>
            <a:solidFill>
              <a:schemeClr val="accent1"/>
            </a:solidFill>
          </a:ln>
        </p:spPr>
        <p:txBody>
          <a:bodyPr wrap="square">
            <a:spAutoFit/>
          </a:bodyPr>
          <a:lstStyle/>
          <a:p>
            <a:pPr algn="ctr"/>
            <a:r>
              <a:rPr lang="en-AU" sz="1200" b="1"/>
              <a:t>Future</a:t>
            </a:r>
          </a:p>
        </p:txBody>
      </p:sp>
      <p:sp>
        <p:nvSpPr>
          <p:cNvPr id="19" name="Rectangle 18">
            <a:extLst>
              <a:ext uri="{FF2B5EF4-FFF2-40B4-BE49-F238E27FC236}">
                <a16:creationId xmlns:a16="http://schemas.microsoft.com/office/drawing/2014/main" id="{C2963491-26A0-A666-6CDA-32986D1FE2A2}"/>
              </a:ext>
            </a:extLst>
          </p:cNvPr>
          <p:cNvSpPr/>
          <p:nvPr/>
        </p:nvSpPr>
        <p:spPr>
          <a:xfrm>
            <a:off x="8024383" y="2674793"/>
            <a:ext cx="2628195" cy="159240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DF56DB15-2B11-1289-1B24-1F11CD07552C}"/>
              </a:ext>
            </a:extLst>
          </p:cNvPr>
          <p:cNvSpPr/>
          <p:nvPr/>
        </p:nvSpPr>
        <p:spPr>
          <a:xfrm>
            <a:off x="8120379" y="3631703"/>
            <a:ext cx="1517393" cy="528818"/>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1050">
                <a:solidFill>
                  <a:schemeClr val="tx1"/>
                </a:solidFill>
              </a:rPr>
              <a:t>Fewer </a:t>
            </a:r>
            <a:r>
              <a:rPr lang="en-AU" sz="1050" b="1">
                <a:solidFill>
                  <a:schemeClr val="tx1"/>
                </a:solidFill>
              </a:rPr>
              <a:t>licences</a:t>
            </a:r>
            <a:r>
              <a:rPr lang="en-AU" sz="1050">
                <a:solidFill>
                  <a:schemeClr val="tx1"/>
                </a:solidFill>
              </a:rPr>
              <a:t> with conditions</a:t>
            </a:r>
          </a:p>
        </p:txBody>
      </p:sp>
      <p:sp>
        <p:nvSpPr>
          <p:cNvPr id="21" name="Rectangle 20">
            <a:extLst>
              <a:ext uri="{FF2B5EF4-FFF2-40B4-BE49-F238E27FC236}">
                <a16:creationId xmlns:a16="http://schemas.microsoft.com/office/drawing/2014/main" id="{3C765836-7CEE-B21C-E2D2-17B860A97D68}"/>
              </a:ext>
            </a:extLst>
          </p:cNvPr>
          <p:cNvSpPr/>
          <p:nvPr/>
        </p:nvSpPr>
        <p:spPr>
          <a:xfrm>
            <a:off x="9724474" y="2936687"/>
            <a:ext cx="841403" cy="123145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1200"/>
              </a:spcAft>
            </a:pPr>
            <a:r>
              <a:rPr lang="en-AU" sz="1050">
                <a:solidFill>
                  <a:schemeClr val="tx1"/>
                </a:solidFill>
              </a:rPr>
              <a:t>Fewer more targeted </a:t>
            </a:r>
            <a:r>
              <a:rPr lang="en-AU" sz="1050" b="1">
                <a:solidFill>
                  <a:schemeClr val="tx1"/>
                </a:solidFill>
              </a:rPr>
              <a:t>permits</a:t>
            </a:r>
            <a:r>
              <a:rPr lang="en-AU" sz="1050">
                <a:solidFill>
                  <a:schemeClr val="tx1"/>
                </a:solidFill>
              </a:rPr>
              <a:t> </a:t>
            </a:r>
          </a:p>
        </p:txBody>
      </p:sp>
      <p:sp>
        <p:nvSpPr>
          <p:cNvPr id="22" name="Rectangle 21">
            <a:extLst>
              <a:ext uri="{FF2B5EF4-FFF2-40B4-BE49-F238E27FC236}">
                <a16:creationId xmlns:a16="http://schemas.microsoft.com/office/drawing/2014/main" id="{CB147A9A-B3D4-716D-1E08-21E4D849D3F4}"/>
              </a:ext>
            </a:extLst>
          </p:cNvPr>
          <p:cNvSpPr/>
          <p:nvPr/>
        </p:nvSpPr>
        <p:spPr>
          <a:xfrm>
            <a:off x="8024383" y="2207413"/>
            <a:ext cx="2628195" cy="391008"/>
          </a:xfrm>
          <a:prstGeom prst="rect">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pPr>
            <a:r>
              <a:rPr lang="en-AU" sz="1050">
                <a:solidFill>
                  <a:schemeClr val="tx1"/>
                </a:solidFill>
              </a:rPr>
              <a:t>Remove or convert to notification</a:t>
            </a:r>
          </a:p>
        </p:txBody>
      </p:sp>
      <p:cxnSp>
        <p:nvCxnSpPr>
          <p:cNvPr id="23" name="Straight Connector 22">
            <a:extLst>
              <a:ext uri="{FF2B5EF4-FFF2-40B4-BE49-F238E27FC236}">
                <a16:creationId xmlns:a16="http://schemas.microsoft.com/office/drawing/2014/main" id="{9AC9E32E-7CFF-393B-A6D2-2825D42D9C85}"/>
              </a:ext>
            </a:extLst>
          </p:cNvPr>
          <p:cNvCxnSpPr>
            <a:cxnSpLocks/>
            <a:stCxn id="14" idx="3"/>
            <a:endCxn id="22" idx="1"/>
          </p:cNvCxnSpPr>
          <p:nvPr/>
        </p:nvCxnSpPr>
        <p:spPr>
          <a:xfrm flipV="1">
            <a:off x="7631709" y="2402917"/>
            <a:ext cx="392674" cy="826452"/>
          </a:xfrm>
          <a:prstGeom prst="line">
            <a:avLst/>
          </a:prstGeom>
          <a:ln w="9525"/>
        </p:spPr>
        <p:style>
          <a:lnRef idx="1">
            <a:schemeClr val="dk1"/>
          </a:lnRef>
          <a:fillRef idx="0">
            <a:schemeClr val="dk1"/>
          </a:fillRef>
          <a:effectRef idx="0">
            <a:schemeClr val="dk1"/>
          </a:effectRef>
          <a:fontRef idx="minor">
            <a:schemeClr val="tx1"/>
          </a:fontRef>
        </p:style>
      </p:cxnSp>
      <p:cxnSp>
        <p:nvCxnSpPr>
          <p:cNvPr id="24" name="Straight Connector 23">
            <a:extLst>
              <a:ext uri="{FF2B5EF4-FFF2-40B4-BE49-F238E27FC236}">
                <a16:creationId xmlns:a16="http://schemas.microsoft.com/office/drawing/2014/main" id="{406DCE7D-B9D2-89B3-E2BB-DB6DEF8F89C8}"/>
              </a:ext>
            </a:extLst>
          </p:cNvPr>
          <p:cNvCxnSpPr>
            <a:cxnSpLocks/>
            <a:stCxn id="14" idx="3"/>
          </p:cNvCxnSpPr>
          <p:nvPr/>
        </p:nvCxnSpPr>
        <p:spPr>
          <a:xfrm>
            <a:off x="7631709" y="3229369"/>
            <a:ext cx="392151" cy="740651"/>
          </a:xfrm>
          <a:prstGeom prst="line">
            <a:avLst/>
          </a:prstGeom>
          <a:ln w="9525"/>
        </p:spPr>
        <p:style>
          <a:lnRef idx="1">
            <a:schemeClr val="dk1"/>
          </a:lnRef>
          <a:fillRef idx="0">
            <a:schemeClr val="dk1"/>
          </a:fillRef>
          <a:effectRef idx="0">
            <a:schemeClr val="dk1"/>
          </a:effectRef>
          <a:fontRef idx="minor">
            <a:schemeClr val="tx1"/>
          </a:fontRef>
        </p:style>
      </p:cxnSp>
      <p:sp>
        <p:nvSpPr>
          <p:cNvPr id="30" name="TextBox 29">
            <a:extLst>
              <a:ext uri="{FF2B5EF4-FFF2-40B4-BE49-F238E27FC236}">
                <a16:creationId xmlns:a16="http://schemas.microsoft.com/office/drawing/2014/main" id="{8D343972-EAAB-3A08-74F0-C2490BA6FD4A}"/>
              </a:ext>
            </a:extLst>
          </p:cNvPr>
          <p:cNvSpPr txBox="1"/>
          <p:nvPr/>
        </p:nvSpPr>
        <p:spPr>
          <a:xfrm>
            <a:off x="8166101" y="2674792"/>
            <a:ext cx="2279561" cy="261610"/>
          </a:xfrm>
          <a:prstGeom prst="rect">
            <a:avLst/>
          </a:prstGeom>
          <a:noFill/>
        </p:spPr>
        <p:txBody>
          <a:bodyPr wrap="square">
            <a:spAutoFit/>
          </a:bodyPr>
          <a:lstStyle/>
          <a:p>
            <a:pPr algn="ctr">
              <a:spcAft>
                <a:spcPts val="600"/>
              </a:spcAft>
            </a:pPr>
            <a:r>
              <a:rPr lang="en-AU" sz="1050" b="1"/>
              <a:t>Reformed permissions</a:t>
            </a:r>
          </a:p>
        </p:txBody>
      </p:sp>
      <p:sp>
        <p:nvSpPr>
          <p:cNvPr id="31" name="Arrow: Right 30">
            <a:extLst>
              <a:ext uri="{FF2B5EF4-FFF2-40B4-BE49-F238E27FC236}">
                <a16:creationId xmlns:a16="http://schemas.microsoft.com/office/drawing/2014/main" id="{4F6AEFA2-1F49-C182-4BFA-F4C2FA3682FD}"/>
              </a:ext>
            </a:extLst>
          </p:cNvPr>
          <p:cNvSpPr/>
          <p:nvPr/>
        </p:nvSpPr>
        <p:spPr>
          <a:xfrm rot="5400000">
            <a:off x="9902157" y="3026713"/>
            <a:ext cx="2105510" cy="466909"/>
          </a:xfrm>
          <a:prstGeom prst="rightArrow">
            <a:avLst>
              <a:gd name="adj1" fmla="val 53265"/>
              <a:gd name="adj2" fmla="val 64688"/>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AU" sz="1050" i="0" u="none" strike="noStrike" kern="1200" cap="none" spc="0" normalizeH="0" baseline="0" noProof="0">
                <a:ln>
                  <a:noFill/>
                </a:ln>
                <a:solidFill>
                  <a:schemeClr val="tx1"/>
                </a:solidFill>
                <a:effectLst/>
                <a:uLnTx/>
                <a:uFillTx/>
                <a:latin typeface="VIC"/>
                <a:ea typeface="+mn-ea"/>
                <a:cs typeface="+mn-cs"/>
              </a:rPr>
              <a:t>Increasing risk and control</a:t>
            </a:r>
          </a:p>
        </p:txBody>
      </p:sp>
    </p:spTree>
    <p:extLst>
      <p:ext uri="{BB962C8B-B14F-4D97-AF65-F5344CB8AC3E}">
        <p14:creationId xmlns:p14="http://schemas.microsoft.com/office/powerpoint/2010/main" val="1017344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p:txBody>
          <a:bodyPr/>
          <a:lstStyle/>
          <a:p>
            <a:r>
              <a:rPr lang="en-AU"/>
              <a:t>Applying the Framework stages</a:t>
            </a:r>
          </a:p>
        </p:txBody>
      </p:sp>
      <p:sp>
        <p:nvSpPr>
          <p:cNvPr id="4" name="Text Placeholder 3">
            <a:extLst>
              <a:ext uri="{FF2B5EF4-FFF2-40B4-BE49-F238E27FC236}">
                <a16:creationId xmlns:a16="http://schemas.microsoft.com/office/drawing/2014/main" id="{E511DD83-85B3-6ED3-27AC-4CC661F32C11}"/>
              </a:ext>
            </a:extLst>
          </p:cNvPr>
          <p:cNvSpPr>
            <a:spLocks noGrp="1"/>
          </p:cNvSpPr>
          <p:nvPr>
            <p:ph type="body" idx="1"/>
          </p:nvPr>
        </p:nvSpPr>
        <p:spPr/>
        <p:txBody>
          <a:bodyPr/>
          <a:lstStyle/>
          <a:p>
            <a:r>
              <a:rPr lang="en-AU"/>
              <a:t>The six stages to assess, design and operate permission schemes </a:t>
            </a:r>
          </a:p>
          <a:p>
            <a:r>
              <a:rPr lang="en-AU" sz="2000">
                <a:latin typeface="+mn-lt"/>
              </a:rPr>
              <a:t>Examples and supporting tools</a:t>
            </a:r>
          </a:p>
        </p:txBody>
      </p:sp>
    </p:spTree>
    <p:extLst>
      <p:ext uri="{BB962C8B-B14F-4D97-AF65-F5344CB8AC3E}">
        <p14:creationId xmlns:p14="http://schemas.microsoft.com/office/powerpoint/2010/main" val="3256256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nchor="t"/>
          <a:lstStyle/>
          <a:p>
            <a:r>
              <a:rPr lang="en-AU" sz="2400"/>
              <a:t>Stage 1: Understand problems</a:t>
            </a:r>
            <a:br>
              <a:rPr lang="en-AU" sz="2400"/>
            </a:br>
            <a:r>
              <a:rPr lang="en-AU" sz="2000"/>
              <a:t>Is there a role for government intervention? </a:t>
            </a:r>
          </a:p>
        </p:txBody>
      </p:sp>
      <p:sp>
        <p:nvSpPr>
          <p:cNvPr id="36" name="Content Placeholder 2">
            <a:extLst>
              <a:ext uri="{FF2B5EF4-FFF2-40B4-BE49-F238E27FC236}">
                <a16:creationId xmlns:a16="http://schemas.microsoft.com/office/drawing/2014/main" id="{E435F610-321E-DB90-6B21-7CAA242E5B5A}"/>
              </a:ext>
            </a:extLst>
          </p:cNvPr>
          <p:cNvSpPr>
            <a:spLocks noGrp="1"/>
          </p:cNvSpPr>
          <p:nvPr>
            <p:ph idx="1"/>
          </p:nvPr>
        </p:nvSpPr>
        <p:spPr/>
        <p:txBody>
          <a:bodyPr vert="horz" lIns="36000" tIns="45720" rIns="36000" bIns="45720" rtlCol="0" anchor="t" anchorCtr="0">
            <a:noAutofit/>
          </a:bodyPr>
          <a:lstStyle/>
          <a:p>
            <a:pPr>
              <a:lnSpc>
                <a:spcPct val="106000"/>
              </a:lnSpc>
              <a:spcAft>
                <a:spcPts val="800"/>
              </a:spcAft>
            </a:pPr>
            <a:r>
              <a:rPr lang="en-US" sz="1600" kern="150">
                <a:solidFill>
                  <a:srgbClr val="000000"/>
                </a:solidFill>
                <a:cs typeface="Times New Roman"/>
              </a:rPr>
              <a:t>This stage prompts analysis of the harms and broader problem that is being addressed. Completing this stage identifies if there is a problem that warrants government intervention.</a:t>
            </a:r>
          </a:p>
        </p:txBody>
      </p:sp>
      <p:sp>
        <p:nvSpPr>
          <p:cNvPr id="52" name="Rectangle 51">
            <a:extLst>
              <a:ext uri="{FF2B5EF4-FFF2-40B4-BE49-F238E27FC236}">
                <a16:creationId xmlns:a16="http://schemas.microsoft.com/office/drawing/2014/main" id="{B89398EB-1595-6B11-52CB-8345393FFA4B}"/>
              </a:ext>
            </a:extLst>
          </p:cNvPr>
          <p:cNvSpPr/>
          <p:nvPr/>
        </p:nvSpPr>
        <p:spPr>
          <a:xfrm>
            <a:off x="695324" y="2595431"/>
            <a:ext cx="3732675"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US" sz="1250">
                <a:solidFill>
                  <a:schemeClr val="tx1"/>
                </a:solidFill>
              </a:rPr>
              <a:t>Identify nature and extent of problem(s)</a:t>
            </a:r>
            <a:endParaRPr lang="en-AU" sz="1250">
              <a:solidFill>
                <a:schemeClr val="tx1"/>
              </a:solidFill>
              <a:highlight>
                <a:srgbClr val="00FFFF"/>
              </a:highlight>
            </a:endParaRPr>
          </a:p>
        </p:txBody>
      </p:sp>
      <p:sp>
        <p:nvSpPr>
          <p:cNvPr id="55" name="Rectangle 54">
            <a:extLst>
              <a:ext uri="{FF2B5EF4-FFF2-40B4-BE49-F238E27FC236}">
                <a16:creationId xmlns:a16="http://schemas.microsoft.com/office/drawing/2014/main" id="{EDBC4199-DB61-7C29-9EE5-28EBF828464C}"/>
              </a:ext>
            </a:extLst>
          </p:cNvPr>
          <p:cNvSpPr/>
          <p:nvPr/>
        </p:nvSpPr>
        <p:spPr>
          <a:xfrm>
            <a:off x="695324" y="2187209"/>
            <a:ext cx="3732675" cy="349200"/>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dirty="0">
                <a:solidFill>
                  <a:schemeClr val="bg1"/>
                </a:solidFill>
                <a:latin typeface="+mj-lt"/>
              </a:rPr>
              <a:t>Steps to undertake</a:t>
            </a:r>
            <a:endParaRPr lang="en-AU" sz="1250" kern="1200" dirty="0">
              <a:solidFill>
                <a:schemeClr val="bg1"/>
              </a:solidFill>
              <a:latin typeface="+mj-lt"/>
            </a:endParaRPr>
          </a:p>
        </p:txBody>
      </p:sp>
      <p:sp>
        <p:nvSpPr>
          <p:cNvPr id="28" name="Rectangle 27">
            <a:extLst>
              <a:ext uri="{FF2B5EF4-FFF2-40B4-BE49-F238E27FC236}">
                <a16:creationId xmlns:a16="http://schemas.microsoft.com/office/drawing/2014/main" id="{248550B6-84F8-7AE8-C1FF-A043740B6642}"/>
              </a:ext>
            </a:extLst>
          </p:cNvPr>
          <p:cNvSpPr/>
          <p:nvPr/>
        </p:nvSpPr>
        <p:spPr>
          <a:xfrm>
            <a:off x="4655298" y="2187209"/>
            <a:ext cx="3733200" cy="3492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a:solidFill>
                  <a:schemeClr val="bg1"/>
                </a:solidFill>
                <a:latin typeface="+mj-lt"/>
              </a:rPr>
              <a:t>Findings and outcomes achieved</a:t>
            </a:r>
            <a:endParaRPr lang="en-AU" sz="1250" kern="1200">
              <a:solidFill>
                <a:schemeClr val="bg1"/>
              </a:solidFill>
              <a:latin typeface="+mj-lt"/>
            </a:endParaRPr>
          </a:p>
        </p:txBody>
      </p:sp>
      <p:sp>
        <p:nvSpPr>
          <p:cNvPr id="29" name="Rectangle 28">
            <a:extLst>
              <a:ext uri="{FF2B5EF4-FFF2-40B4-BE49-F238E27FC236}">
                <a16:creationId xmlns:a16="http://schemas.microsoft.com/office/drawing/2014/main" id="{4F968DB7-AF0A-C489-15FB-158B45CDF0F4}"/>
              </a:ext>
            </a:extLst>
          </p:cNvPr>
          <p:cNvSpPr/>
          <p:nvPr/>
        </p:nvSpPr>
        <p:spPr>
          <a:xfrm>
            <a:off x="4655298" y="2595430"/>
            <a:ext cx="3733200" cy="1049469"/>
          </a:xfrm>
          <a:prstGeom prst="rect">
            <a:avLst/>
          </a:prstGeom>
          <a:solidFill>
            <a:srgbClr val="D9EE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a:spcBef>
                <a:spcPts val="600"/>
              </a:spcBef>
              <a:spcAft>
                <a:spcPts val="600"/>
              </a:spcAft>
            </a:pPr>
            <a:r>
              <a:rPr lang="en-AU" sz="1250">
                <a:solidFill>
                  <a:srgbClr val="232B39"/>
                </a:solidFill>
              </a:rPr>
              <a:t>A problem with significant risks of harm has been identified. The problem is unlikely to be resolved in the absence of additional government intervention.</a:t>
            </a:r>
          </a:p>
        </p:txBody>
      </p:sp>
      <p:sp>
        <p:nvSpPr>
          <p:cNvPr id="15" name="Rectangle 14">
            <a:extLst>
              <a:ext uri="{FF2B5EF4-FFF2-40B4-BE49-F238E27FC236}">
                <a16:creationId xmlns:a16="http://schemas.microsoft.com/office/drawing/2014/main" id="{222997F0-BDD9-203E-53B9-96ED02278F00}"/>
              </a:ext>
            </a:extLst>
          </p:cNvPr>
          <p:cNvSpPr/>
          <p:nvPr/>
        </p:nvSpPr>
        <p:spPr>
          <a:xfrm>
            <a:off x="8546211" y="2187209"/>
            <a:ext cx="2663129" cy="349200"/>
          </a:xfrm>
          <a:prstGeom prst="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a:solidFill>
                  <a:schemeClr val="bg1"/>
                </a:solidFill>
                <a:latin typeface="+mj-lt"/>
              </a:rPr>
              <a:t>Applicable tools</a:t>
            </a:r>
            <a:endParaRPr lang="en-AU" sz="1250" kern="1200">
              <a:solidFill>
                <a:schemeClr val="bg1"/>
              </a:solidFill>
              <a:latin typeface="+mj-lt"/>
            </a:endParaRPr>
          </a:p>
        </p:txBody>
      </p:sp>
      <p:sp>
        <p:nvSpPr>
          <p:cNvPr id="2" name="Rectangle 1">
            <a:extLst>
              <a:ext uri="{FF2B5EF4-FFF2-40B4-BE49-F238E27FC236}">
                <a16:creationId xmlns:a16="http://schemas.microsoft.com/office/drawing/2014/main" id="{A285E79C-E0F8-56EC-AE2D-889152C98F9E}"/>
              </a:ext>
            </a:extLst>
          </p:cNvPr>
          <p:cNvSpPr/>
          <p:nvPr/>
        </p:nvSpPr>
        <p:spPr>
          <a:xfrm>
            <a:off x="8546209" y="2595430"/>
            <a:ext cx="2663129" cy="1049469"/>
          </a:xfrm>
          <a:prstGeom prst="rect">
            <a:avLst/>
          </a:prstGeom>
          <a:solidFill>
            <a:srgbClr val="E5E3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US" sz="1250">
                <a:solidFill>
                  <a:schemeClr val="tx1"/>
                </a:solidFill>
              </a:rPr>
              <a:t>Guide 1:</a:t>
            </a:r>
          </a:p>
          <a:p>
            <a:pPr marL="180975" indent="-180975" defTabSz="488950">
              <a:spcBef>
                <a:spcPct val="0"/>
              </a:spcBef>
              <a:buSzPct val="120000"/>
              <a:buFont typeface="Arial" panose="020B0604020202020204" pitchFamily="34" charset="0"/>
              <a:buChar char="•"/>
            </a:pPr>
            <a:r>
              <a:rPr lang="en-AU" sz="1250">
                <a:solidFill>
                  <a:schemeClr val="tx1"/>
                </a:solidFill>
              </a:rPr>
              <a:t>Harm domains</a:t>
            </a:r>
          </a:p>
          <a:p>
            <a:pPr marL="180975" indent="-180975" defTabSz="488950">
              <a:spcBef>
                <a:spcPct val="0"/>
              </a:spcBef>
              <a:buSzPct val="120000"/>
              <a:buFont typeface="Arial" panose="020B0604020202020204" pitchFamily="34" charset="0"/>
              <a:buChar char="•"/>
            </a:pPr>
            <a:r>
              <a:rPr lang="en-US" sz="1250">
                <a:solidFill>
                  <a:schemeClr val="tx1"/>
                </a:solidFill>
              </a:rPr>
              <a:t>Risk matrix</a:t>
            </a:r>
            <a:endParaRPr lang="en-AU" sz="1250">
              <a:solidFill>
                <a:schemeClr val="tx1"/>
              </a:solidFill>
            </a:endParaRPr>
          </a:p>
          <a:p>
            <a:pPr marL="180975" indent="-180975" defTabSz="488950">
              <a:spcBef>
                <a:spcPct val="0"/>
              </a:spcBef>
              <a:buSzPct val="120000"/>
              <a:buFont typeface="Arial" panose="020B0604020202020204" pitchFamily="34" charset="0"/>
              <a:buChar char="•"/>
            </a:pPr>
            <a:r>
              <a:rPr lang="en-AU" sz="1250">
                <a:solidFill>
                  <a:schemeClr val="tx1"/>
                </a:solidFill>
              </a:rPr>
              <a:t>Risk assessment examples</a:t>
            </a:r>
          </a:p>
        </p:txBody>
      </p:sp>
      <p:sp>
        <p:nvSpPr>
          <p:cNvPr id="11" name="Rectangle 10">
            <a:extLst>
              <a:ext uri="{FF2B5EF4-FFF2-40B4-BE49-F238E27FC236}">
                <a16:creationId xmlns:a16="http://schemas.microsoft.com/office/drawing/2014/main" id="{E822483D-C649-ACB8-8DD9-338B878DC31B}"/>
              </a:ext>
            </a:extLst>
          </p:cNvPr>
          <p:cNvSpPr/>
          <p:nvPr/>
        </p:nvSpPr>
        <p:spPr>
          <a:xfrm>
            <a:off x="836862" y="115607"/>
            <a:ext cx="720704" cy="2375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spcAft>
                <a:spcPts val="200"/>
              </a:spcAft>
            </a:pPr>
            <a:r>
              <a:rPr lang="en-AU" sz="1100">
                <a:solidFill>
                  <a:schemeClr val="tx1"/>
                </a:solidFill>
              </a:rPr>
              <a:t>Guide 2</a:t>
            </a:r>
          </a:p>
        </p:txBody>
      </p:sp>
      <p:sp>
        <p:nvSpPr>
          <p:cNvPr id="12" name="Rectangle 11">
            <a:extLst>
              <a:ext uri="{FF2B5EF4-FFF2-40B4-BE49-F238E27FC236}">
                <a16:creationId xmlns:a16="http://schemas.microsoft.com/office/drawing/2014/main" id="{75B0232D-06A7-8076-F72D-B4DA75CA97C0}"/>
              </a:ext>
            </a:extLst>
          </p:cNvPr>
          <p:cNvSpPr/>
          <p:nvPr/>
        </p:nvSpPr>
        <p:spPr>
          <a:xfrm>
            <a:off x="116158" y="115607"/>
            <a:ext cx="720704" cy="237549"/>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spcAft>
                <a:spcPts val="200"/>
              </a:spcAft>
            </a:pPr>
            <a:r>
              <a:rPr lang="en-AU" sz="1100">
                <a:solidFill>
                  <a:schemeClr val="bg1"/>
                </a:solidFill>
              </a:rPr>
              <a:t>Guide 1</a:t>
            </a:r>
          </a:p>
        </p:txBody>
      </p:sp>
      <p:sp>
        <p:nvSpPr>
          <p:cNvPr id="10" name="Rectangle 9">
            <a:extLst>
              <a:ext uri="{FF2B5EF4-FFF2-40B4-BE49-F238E27FC236}">
                <a16:creationId xmlns:a16="http://schemas.microsoft.com/office/drawing/2014/main" id="{43B82429-0C6E-6924-AA76-9C9F8708C357}"/>
              </a:ext>
            </a:extLst>
          </p:cNvPr>
          <p:cNvSpPr/>
          <p:nvPr/>
        </p:nvSpPr>
        <p:spPr>
          <a:xfrm>
            <a:off x="8546209" y="3728676"/>
            <a:ext cx="2663129" cy="449051"/>
          </a:xfrm>
          <a:prstGeom prst="rect">
            <a:avLst/>
          </a:prstGeom>
          <a:solidFill>
            <a:srgbClr val="E5E3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US" sz="1250">
                <a:solidFill>
                  <a:schemeClr val="tx1"/>
                </a:solidFill>
                <a:hlinkClick r:id="rId3"/>
              </a:rPr>
              <a:t>Victorian Guide to Regulation</a:t>
            </a:r>
            <a:endParaRPr lang="en-AU" sz="1250">
              <a:solidFill>
                <a:schemeClr val="tx1"/>
              </a:solidFill>
            </a:endParaRPr>
          </a:p>
        </p:txBody>
      </p:sp>
      <p:sp>
        <p:nvSpPr>
          <p:cNvPr id="6" name="Rectangle 5">
            <a:extLst>
              <a:ext uri="{FF2B5EF4-FFF2-40B4-BE49-F238E27FC236}">
                <a16:creationId xmlns:a16="http://schemas.microsoft.com/office/drawing/2014/main" id="{2111F71D-9A5F-2D26-7833-B14C11855A4B}"/>
              </a:ext>
            </a:extLst>
          </p:cNvPr>
          <p:cNvSpPr/>
          <p:nvPr/>
        </p:nvSpPr>
        <p:spPr>
          <a:xfrm>
            <a:off x="695324" y="3162053"/>
            <a:ext cx="3732675"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US" sz="1250">
                <a:solidFill>
                  <a:schemeClr val="tx1"/>
                </a:solidFill>
              </a:rPr>
              <a:t>Assess the risk of harm and ability to remedy harms </a:t>
            </a:r>
            <a:endParaRPr lang="en-AU" sz="1250">
              <a:solidFill>
                <a:schemeClr val="tx1"/>
              </a:solidFill>
              <a:highlight>
                <a:srgbClr val="FFFF00"/>
              </a:highlight>
            </a:endParaRPr>
          </a:p>
        </p:txBody>
      </p:sp>
      <p:sp>
        <p:nvSpPr>
          <p:cNvPr id="13" name="Rectangle 12">
            <a:extLst>
              <a:ext uri="{FF2B5EF4-FFF2-40B4-BE49-F238E27FC236}">
                <a16:creationId xmlns:a16="http://schemas.microsoft.com/office/drawing/2014/main" id="{5B9F6120-01C1-C5D1-EFE4-B45D0BCBFBC6}"/>
              </a:ext>
            </a:extLst>
          </p:cNvPr>
          <p:cNvSpPr/>
          <p:nvPr/>
        </p:nvSpPr>
        <p:spPr>
          <a:xfrm>
            <a:off x="695324" y="3728676"/>
            <a:ext cx="3732675"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AU" sz="1250">
                <a:solidFill>
                  <a:schemeClr val="tx1"/>
                </a:solidFill>
              </a:rPr>
              <a:t>Consider if there is a role for government and identify policy objectives</a:t>
            </a:r>
            <a:endParaRPr lang="en-AU" sz="1250">
              <a:solidFill>
                <a:schemeClr val="tx1"/>
              </a:solidFill>
              <a:highlight>
                <a:srgbClr val="00FFFF"/>
              </a:highlight>
            </a:endParaRPr>
          </a:p>
        </p:txBody>
      </p:sp>
      <p:sp>
        <p:nvSpPr>
          <p:cNvPr id="7" name="TextBox 6">
            <a:extLst>
              <a:ext uri="{FF2B5EF4-FFF2-40B4-BE49-F238E27FC236}">
                <a16:creationId xmlns:a16="http://schemas.microsoft.com/office/drawing/2014/main" id="{39CB4EF3-5A09-D2AE-C687-59EB4D43C358}"/>
              </a:ext>
            </a:extLst>
          </p:cNvPr>
          <p:cNvSpPr txBox="1"/>
          <p:nvPr/>
        </p:nvSpPr>
        <p:spPr>
          <a:xfrm>
            <a:off x="695326" y="4762158"/>
            <a:ext cx="10514012" cy="1015663"/>
          </a:xfrm>
          <a:prstGeom prst="rect">
            <a:avLst/>
          </a:prstGeom>
          <a:noFill/>
          <a:ln>
            <a:solidFill>
              <a:schemeClr val="accent3"/>
            </a:solidFill>
          </a:ln>
        </p:spPr>
        <p:txBody>
          <a:bodyPr wrap="square" rtlCol="0">
            <a:spAutoFit/>
          </a:bodyPr>
          <a:lstStyle/>
          <a:p>
            <a:r>
              <a:rPr lang="en-AU" sz="1200" b="1" dirty="0"/>
              <a:t>Illustration – food safety pilot*</a:t>
            </a:r>
          </a:p>
          <a:p>
            <a:r>
              <a:rPr lang="en-AU" sz="1200" dirty="0"/>
              <a:t>A role for government intervention is justified given:</a:t>
            </a:r>
          </a:p>
          <a:p>
            <a:pPr marL="285750" indent="-285750">
              <a:buClr>
                <a:schemeClr val="accent3"/>
              </a:buClr>
              <a:buSzPct val="120000"/>
              <a:buFont typeface="Arial" panose="020B0604020202020204" pitchFamily="34" charset="0"/>
              <a:buChar char="•"/>
            </a:pPr>
            <a:r>
              <a:rPr lang="en-AU" sz="1200" dirty="0"/>
              <a:t>there are substantial public health risks from foodborne pathogens (such as </a:t>
            </a:r>
            <a:r>
              <a:rPr lang="en-AU" sz="1200" i="1" dirty="0"/>
              <a:t>E. coli</a:t>
            </a:r>
            <a:r>
              <a:rPr lang="en-AU" sz="1200" dirty="0"/>
              <a:t>, </a:t>
            </a:r>
            <a:r>
              <a:rPr lang="en-AU" sz="1200" i="1" dirty="0"/>
              <a:t>Salmonella</a:t>
            </a:r>
            <a:r>
              <a:rPr lang="en-AU" sz="1200" dirty="0"/>
              <a:t> and </a:t>
            </a:r>
            <a:r>
              <a:rPr lang="en-AU" sz="1200" i="1" dirty="0"/>
              <a:t>Listeria monocytogenes</a:t>
            </a:r>
            <a:r>
              <a:rPr lang="en-AU" sz="1200" dirty="0"/>
              <a:t>) </a:t>
            </a:r>
          </a:p>
          <a:p>
            <a:pPr marL="285750" indent="-285750">
              <a:buClr>
                <a:schemeClr val="accent3"/>
              </a:buClr>
              <a:buSzPct val="120000"/>
              <a:buFont typeface="Arial" panose="020B0604020202020204" pitchFamily="34" charset="0"/>
              <a:buChar char="•"/>
            </a:pPr>
            <a:r>
              <a:rPr lang="en-AU" sz="1200" dirty="0"/>
              <a:t>it is costly and difficult to remedy harms after contaminated products have been distributed</a:t>
            </a:r>
          </a:p>
          <a:p>
            <a:pPr marL="285750" indent="-285750">
              <a:buClr>
                <a:schemeClr val="accent3"/>
              </a:buClr>
              <a:buSzPct val="120000"/>
              <a:buFont typeface="Arial" panose="020B0604020202020204" pitchFamily="34" charset="0"/>
              <a:buChar char="•"/>
            </a:pPr>
            <a:r>
              <a:rPr lang="en-US" sz="1200" kern="100" dirty="0">
                <a:solidFill>
                  <a:srgbClr val="232B39"/>
                </a:solidFill>
                <a:latin typeface="+mn-lt"/>
                <a:cs typeface="Times New Roman"/>
              </a:rPr>
              <a:t>the market is not able to manage risks sufficiently in the absence of intervention.</a:t>
            </a:r>
            <a:endParaRPr lang="en-AU" sz="1200" dirty="0"/>
          </a:p>
        </p:txBody>
      </p:sp>
      <p:sp>
        <p:nvSpPr>
          <p:cNvPr id="9" name="TextBox 8">
            <a:extLst>
              <a:ext uri="{FF2B5EF4-FFF2-40B4-BE49-F238E27FC236}">
                <a16:creationId xmlns:a16="http://schemas.microsoft.com/office/drawing/2014/main" id="{4B1752D3-A67C-B896-88A0-2DF25A56F172}"/>
              </a:ext>
            </a:extLst>
          </p:cNvPr>
          <p:cNvSpPr txBox="1"/>
          <p:nvPr/>
        </p:nvSpPr>
        <p:spPr>
          <a:xfrm>
            <a:off x="619125" y="5947231"/>
            <a:ext cx="10590213" cy="430887"/>
          </a:xfrm>
          <a:prstGeom prst="rect">
            <a:avLst/>
          </a:prstGeom>
          <a:noFill/>
        </p:spPr>
        <p:txBody>
          <a:bodyPr wrap="square">
            <a:spAutoFit/>
          </a:bodyPr>
          <a:lstStyle/>
          <a:p>
            <a:r>
              <a:rPr lang="en-AU" sz="1100" dirty="0"/>
              <a:t>* DTF partnered with Agriculture Victoria to apply the draft Framework to dairy and other primary production food safety permissions. The illustrations show how the framework steps can be applied.</a:t>
            </a:r>
          </a:p>
        </p:txBody>
      </p:sp>
    </p:spTree>
    <p:extLst>
      <p:ext uri="{BB962C8B-B14F-4D97-AF65-F5344CB8AC3E}">
        <p14:creationId xmlns:p14="http://schemas.microsoft.com/office/powerpoint/2010/main" val="1854360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4850" y="448993"/>
            <a:ext cx="10763250" cy="465405"/>
          </a:xfrm>
        </p:spPr>
        <p:txBody>
          <a:bodyPr anchor="t"/>
          <a:lstStyle/>
          <a:p>
            <a:r>
              <a:rPr lang="en-AU" sz="2400"/>
              <a:t>Stage 2: Consider available tools</a:t>
            </a:r>
            <a:br>
              <a:rPr lang="en-AU"/>
            </a:br>
            <a:r>
              <a:rPr lang="en-AU" sz="2000"/>
              <a:t>What tools might address the problem and are these sufficient without a permission?</a:t>
            </a:r>
          </a:p>
        </p:txBody>
      </p:sp>
      <p:sp>
        <p:nvSpPr>
          <p:cNvPr id="36" name="Content Placeholder 2">
            <a:extLst>
              <a:ext uri="{FF2B5EF4-FFF2-40B4-BE49-F238E27FC236}">
                <a16:creationId xmlns:a16="http://schemas.microsoft.com/office/drawing/2014/main" id="{E435F610-321E-DB90-6B21-7CAA242E5B5A}"/>
              </a:ext>
            </a:extLst>
          </p:cNvPr>
          <p:cNvSpPr>
            <a:spLocks noGrp="1"/>
          </p:cNvSpPr>
          <p:nvPr>
            <p:ph idx="1"/>
          </p:nvPr>
        </p:nvSpPr>
        <p:spPr>
          <a:xfrm>
            <a:off x="704849" y="1448554"/>
            <a:ext cx="10658475" cy="4728409"/>
          </a:xfrm>
        </p:spPr>
        <p:txBody>
          <a:bodyPr anchor="t" anchorCtr="0"/>
          <a:lstStyle/>
          <a:p>
            <a:pPr>
              <a:lnSpc>
                <a:spcPct val="106000"/>
              </a:lnSpc>
              <a:spcAft>
                <a:spcPts val="800"/>
              </a:spcAft>
            </a:pPr>
            <a:r>
              <a:rPr lang="en-US" sz="1600" b="1" kern="150">
                <a:solidFill>
                  <a:srgbClr val="000000"/>
                </a:solidFill>
                <a:cs typeface="Times New Roman" panose="02020603050405020304" pitchFamily="18" charset="0"/>
              </a:rPr>
              <a:t>This stage identifies whether the policy objectives identified in Stage 1 can be achieved without the use of permissions. Completing this stage ensures that solutions other than permissions have been considered.</a:t>
            </a:r>
            <a:endParaRPr lang="en-AU" sz="1600" b="1" kern="150">
              <a:solidFill>
                <a:srgbClr val="000000"/>
              </a:solidFill>
              <a:cs typeface="Times New Roman" panose="02020603050405020304" pitchFamily="18" charset="0"/>
            </a:endParaRPr>
          </a:p>
        </p:txBody>
      </p:sp>
      <p:sp>
        <p:nvSpPr>
          <p:cNvPr id="29" name="Rectangle 28">
            <a:extLst>
              <a:ext uri="{FF2B5EF4-FFF2-40B4-BE49-F238E27FC236}">
                <a16:creationId xmlns:a16="http://schemas.microsoft.com/office/drawing/2014/main" id="{4F968DB7-AF0A-C489-15FB-158B45CDF0F4}"/>
              </a:ext>
            </a:extLst>
          </p:cNvPr>
          <p:cNvSpPr/>
          <p:nvPr/>
        </p:nvSpPr>
        <p:spPr>
          <a:xfrm>
            <a:off x="4635202" y="2618819"/>
            <a:ext cx="3733200" cy="1324531"/>
          </a:xfrm>
          <a:prstGeom prst="rect">
            <a:avLst/>
          </a:prstGeom>
          <a:solidFill>
            <a:srgbClr val="D9EE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a:spcBef>
                <a:spcPts val="600"/>
              </a:spcBef>
              <a:spcAft>
                <a:spcPts val="600"/>
              </a:spcAft>
            </a:pPr>
            <a:r>
              <a:rPr lang="en-AU" sz="1250">
                <a:solidFill>
                  <a:srgbClr val="232B39"/>
                </a:solidFill>
              </a:rPr>
              <a:t>Policy objectives can only be practically achieved through the use of permissions </a:t>
            </a:r>
            <a:r>
              <a:rPr lang="en-AU" sz="1250" b="1">
                <a:solidFill>
                  <a:srgbClr val="232B39"/>
                </a:solidFill>
              </a:rPr>
              <a:t>or</a:t>
            </a:r>
            <a:r>
              <a:rPr lang="en-AU" sz="1250">
                <a:solidFill>
                  <a:srgbClr val="232B39"/>
                </a:solidFill>
              </a:rPr>
              <a:t> non-permission options are unreasonably more burdensome and/or costly than a permission.</a:t>
            </a:r>
            <a:endParaRPr lang="en-AU" sz="1250"/>
          </a:p>
        </p:txBody>
      </p:sp>
      <p:sp>
        <p:nvSpPr>
          <p:cNvPr id="9" name="Rectangle 8">
            <a:extLst>
              <a:ext uri="{FF2B5EF4-FFF2-40B4-BE49-F238E27FC236}">
                <a16:creationId xmlns:a16="http://schemas.microsoft.com/office/drawing/2014/main" id="{EA5FD878-8DE0-0DB3-3B6C-DD641B3386D4}"/>
              </a:ext>
            </a:extLst>
          </p:cNvPr>
          <p:cNvSpPr/>
          <p:nvPr/>
        </p:nvSpPr>
        <p:spPr>
          <a:xfrm>
            <a:off x="695325" y="3206247"/>
            <a:ext cx="3733200" cy="735201"/>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AU" sz="1250">
                <a:solidFill>
                  <a:schemeClr val="tx1"/>
                </a:solidFill>
              </a:rPr>
              <a:t>Identify whether general conduct requirements would be sufficient to meet </a:t>
            </a:r>
            <a:br>
              <a:rPr lang="en-AU" sz="1250">
                <a:solidFill>
                  <a:schemeClr val="tx1"/>
                </a:solidFill>
              </a:rPr>
            </a:br>
            <a:r>
              <a:rPr lang="en-AU" sz="1250">
                <a:solidFill>
                  <a:schemeClr val="tx1"/>
                </a:solidFill>
              </a:rPr>
              <a:t>the policy objective </a:t>
            </a:r>
          </a:p>
        </p:txBody>
      </p:sp>
      <p:sp>
        <p:nvSpPr>
          <p:cNvPr id="10" name="Rectangle 9">
            <a:extLst>
              <a:ext uri="{FF2B5EF4-FFF2-40B4-BE49-F238E27FC236}">
                <a16:creationId xmlns:a16="http://schemas.microsoft.com/office/drawing/2014/main" id="{87D608CD-24D1-52AE-2F04-421721C292D6}"/>
              </a:ext>
            </a:extLst>
          </p:cNvPr>
          <p:cNvSpPr/>
          <p:nvPr/>
        </p:nvSpPr>
        <p:spPr>
          <a:xfrm>
            <a:off x="8546211" y="2618820"/>
            <a:ext cx="2664000" cy="1334056"/>
          </a:xfrm>
          <a:prstGeom prst="rect">
            <a:avLst/>
          </a:prstGeom>
          <a:solidFill>
            <a:srgbClr val="E5E3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AU" sz="1250">
                <a:solidFill>
                  <a:schemeClr val="tx1"/>
                </a:solidFill>
              </a:rPr>
              <a:t>Guide 1: </a:t>
            </a:r>
          </a:p>
          <a:p>
            <a:pPr marL="180975" indent="-180975" defTabSz="488950">
              <a:spcBef>
                <a:spcPct val="0"/>
              </a:spcBef>
              <a:buFont typeface="Arial" panose="020B0604020202020204" pitchFamily="34" charset="0"/>
              <a:buChar char="•"/>
            </a:pPr>
            <a:r>
              <a:rPr lang="en-AU" sz="1250">
                <a:solidFill>
                  <a:schemeClr val="tx1"/>
                </a:solidFill>
              </a:rPr>
              <a:t>Regulatory and </a:t>
            </a:r>
            <a:br>
              <a:rPr lang="en-AU" sz="1250">
                <a:solidFill>
                  <a:schemeClr val="tx1"/>
                </a:solidFill>
              </a:rPr>
            </a:br>
            <a:r>
              <a:rPr lang="en-AU" sz="1250">
                <a:solidFill>
                  <a:schemeClr val="tx1"/>
                </a:solidFill>
              </a:rPr>
              <a:t>non-regulatory tools </a:t>
            </a:r>
          </a:p>
          <a:p>
            <a:pPr marL="180975" indent="-180975" defTabSz="488950">
              <a:spcBef>
                <a:spcPct val="0"/>
              </a:spcBef>
              <a:buFont typeface="Arial" panose="020B0604020202020204" pitchFamily="34" charset="0"/>
              <a:buChar char="•"/>
            </a:pPr>
            <a:r>
              <a:rPr lang="en-AU" sz="1250">
                <a:solidFill>
                  <a:schemeClr val="tx1"/>
                </a:solidFill>
              </a:rPr>
              <a:t>Circumstances where permissions are appropriate</a:t>
            </a:r>
          </a:p>
        </p:txBody>
      </p:sp>
      <p:sp>
        <p:nvSpPr>
          <p:cNvPr id="13" name="Rectangle 12">
            <a:extLst>
              <a:ext uri="{FF2B5EF4-FFF2-40B4-BE49-F238E27FC236}">
                <a16:creationId xmlns:a16="http://schemas.microsoft.com/office/drawing/2014/main" id="{29192201-F35B-0F51-DA42-3DED556A5C3C}"/>
              </a:ext>
            </a:extLst>
          </p:cNvPr>
          <p:cNvSpPr/>
          <p:nvPr/>
        </p:nvSpPr>
        <p:spPr>
          <a:xfrm>
            <a:off x="695325" y="2618819"/>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AU" sz="1250">
                <a:solidFill>
                  <a:schemeClr val="tx1"/>
                </a:solidFill>
              </a:rPr>
              <a:t>Consider if existing generic laws or </a:t>
            </a:r>
            <a:br>
              <a:rPr lang="en-AU" sz="1250">
                <a:solidFill>
                  <a:schemeClr val="tx1"/>
                </a:solidFill>
              </a:rPr>
            </a:br>
            <a:r>
              <a:rPr lang="en-AU" sz="1250">
                <a:solidFill>
                  <a:schemeClr val="tx1"/>
                </a:solidFill>
              </a:rPr>
              <a:t>non-regulatory responses would be sufficient</a:t>
            </a:r>
          </a:p>
        </p:txBody>
      </p:sp>
      <p:sp>
        <p:nvSpPr>
          <p:cNvPr id="17" name="Rectangle 16">
            <a:extLst>
              <a:ext uri="{FF2B5EF4-FFF2-40B4-BE49-F238E27FC236}">
                <a16:creationId xmlns:a16="http://schemas.microsoft.com/office/drawing/2014/main" id="{AE309E16-7295-24C2-F892-86C6EC8779E0}"/>
              </a:ext>
            </a:extLst>
          </p:cNvPr>
          <p:cNvSpPr/>
          <p:nvPr/>
        </p:nvSpPr>
        <p:spPr>
          <a:xfrm>
            <a:off x="695325" y="4021357"/>
            <a:ext cx="3733200" cy="735201"/>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AU" sz="1250">
                <a:solidFill>
                  <a:schemeClr val="tx1"/>
                </a:solidFill>
              </a:rPr>
              <a:t>Consider whether additional tools are required to support cost-effective monitoring and enforcement</a:t>
            </a:r>
          </a:p>
        </p:txBody>
      </p:sp>
      <p:sp>
        <p:nvSpPr>
          <p:cNvPr id="5" name="Rectangle 4">
            <a:extLst>
              <a:ext uri="{FF2B5EF4-FFF2-40B4-BE49-F238E27FC236}">
                <a16:creationId xmlns:a16="http://schemas.microsoft.com/office/drawing/2014/main" id="{C00B7CD3-B853-8398-6C24-23B37D09DF63}"/>
              </a:ext>
            </a:extLst>
          </p:cNvPr>
          <p:cNvSpPr/>
          <p:nvPr/>
        </p:nvSpPr>
        <p:spPr>
          <a:xfrm>
            <a:off x="836862" y="115607"/>
            <a:ext cx="720704" cy="2375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spcAft>
                <a:spcPts val="200"/>
              </a:spcAft>
            </a:pPr>
            <a:r>
              <a:rPr lang="en-AU" sz="1100">
                <a:solidFill>
                  <a:schemeClr val="tx1"/>
                </a:solidFill>
              </a:rPr>
              <a:t>Guide 2</a:t>
            </a:r>
          </a:p>
        </p:txBody>
      </p:sp>
      <p:sp>
        <p:nvSpPr>
          <p:cNvPr id="6" name="Rectangle 5">
            <a:extLst>
              <a:ext uri="{FF2B5EF4-FFF2-40B4-BE49-F238E27FC236}">
                <a16:creationId xmlns:a16="http://schemas.microsoft.com/office/drawing/2014/main" id="{7F5A38C7-D342-F6D9-8919-E86F7D070632}"/>
              </a:ext>
            </a:extLst>
          </p:cNvPr>
          <p:cNvSpPr/>
          <p:nvPr/>
        </p:nvSpPr>
        <p:spPr>
          <a:xfrm>
            <a:off x="116158" y="115607"/>
            <a:ext cx="720704" cy="237549"/>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spcAft>
                <a:spcPts val="200"/>
              </a:spcAft>
            </a:pPr>
            <a:r>
              <a:rPr lang="en-AU" sz="1100">
                <a:solidFill>
                  <a:schemeClr val="bg1"/>
                </a:solidFill>
              </a:rPr>
              <a:t>Guide 1</a:t>
            </a:r>
          </a:p>
        </p:txBody>
      </p:sp>
      <p:sp>
        <p:nvSpPr>
          <p:cNvPr id="7" name="Rectangle 6">
            <a:extLst>
              <a:ext uri="{FF2B5EF4-FFF2-40B4-BE49-F238E27FC236}">
                <a16:creationId xmlns:a16="http://schemas.microsoft.com/office/drawing/2014/main" id="{0FCD8520-882F-46E4-E9CF-5F58C64EB8B5}"/>
              </a:ext>
            </a:extLst>
          </p:cNvPr>
          <p:cNvSpPr/>
          <p:nvPr/>
        </p:nvSpPr>
        <p:spPr>
          <a:xfrm>
            <a:off x="695324" y="2187209"/>
            <a:ext cx="3732675" cy="349200"/>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dirty="0">
                <a:solidFill>
                  <a:schemeClr val="bg1"/>
                </a:solidFill>
                <a:latin typeface="+mj-lt"/>
              </a:rPr>
              <a:t>Steps to undertake</a:t>
            </a:r>
            <a:endParaRPr lang="en-AU" sz="1250" kern="1200" dirty="0">
              <a:solidFill>
                <a:schemeClr val="bg1"/>
              </a:solidFill>
              <a:latin typeface="+mj-lt"/>
            </a:endParaRPr>
          </a:p>
        </p:txBody>
      </p:sp>
      <p:sp>
        <p:nvSpPr>
          <p:cNvPr id="11" name="Rectangle 10">
            <a:extLst>
              <a:ext uri="{FF2B5EF4-FFF2-40B4-BE49-F238E27FC236}">
                <a16:creationId xmlns:a16="http://schemas.microsoft.com/office/drawing/2014/main" id="{2B26F7C4-ABC4-EA9E-EBCA-3200965606D1}"/>
              </a:ext>
            </a:extLst>
          </p:cNvPr>
          <p:cNvSpPr/>
          <p:nvPr/>
        </p:nvSpPr>
        <p:spPr>
          <a:xfrm>
            <a:off x="4655298" y="2187209"/>
            <a:ext cx="3733200" cy="3492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a:solidFill>
                  <a:schemeClr val="bg1"/>
                </a:solidFill>
                <a:latin typeface="+mj-lt"/>
              </a:rPr>
              <a:t>Findings and outcomes achieved</a:t>
            </a:r>
            <a:endParaRPr lang="en-AU" sz="1250" kern="1200">
              <a:solidFill>
                <a:schemeClr val="bg1"/>
              </a:solidFill>
              <a:latin typeface="+mj-lt"/>
            </a:endParaRPr>
          </a:p>
        </p:txBody>
      </p:sp>
      <p:sp>
        <p:nvSpPr>
          <p:cNvPr id="12" name="Rectangle 11">
            <a:extLst>
              <a:ext uri="{FF2B5EF4-FFF2-40B4-BE49-F238E27FC236}">
                <a16:creationId xmlns:a16="http://schemas.microsoft.com/office/drawing/2014/main" id="{46365812-9CC8-DDF9-7398-F8492F01F4C0}"/>
              </a:ext>
            </a:extLst>
          </p:cNvPr>
          <p:cNvSpPr/>
          <p:nvPr/>
        </p:nvSpPr>
        <p:spPr>
          <a:xfrm>
            <a:off x="8546211" y="2187209"/>
            <a:ext cx="2663129" cy="349200"/>
          </a:xfrm>
          <a:prstGeom prst="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a:solidFill>
                  <a:schemeClr val="bg1"/>
                </a:solidFill>
                <a:latin typeface="+mj-lt"/>
              </a:rPr>
              <a:t>Applicable tools</a:t>
            </a:r>
            <a:endParaRPr lang="en-AU" sz="1250" kern="1200">
              <a:solidFill>
                <a:schemeClr val="bg1"/>
              </a:solidFill>
              <a:latin typeface="+mj-lt"/>
            </a:endParaRPr>
          </a:p>
        </p:txBody>
      </p:sp>
      <p:sp>
        <p:nvSpPr>
          <p:cNvPr id="16" name="TextBox 15">
            <a:extLst>
              <a:ext uri="{FF2B5EF4-FFF2-40B4-BE49-F238E27FC236}">
                <a16:creationId xmlns:a16="http://schemas.microsoft.com/office/drawing/2014/main" id="{782AA921-3D2E-AFBD-B706-FC311C83256E}"/>
              </a:ext>
            </a:extLst>
          </p:cNvPr>
          <p:cNvSpPr txBox="1"/>
          <p:nvPr/>
        </p:nvSpPr>
        <p:spPr>
          <a:xfrm>
            <a:off x="695326" y="5070068"/>
            <a:ext cx="10514012" cy="1200329"/>
          </a:xfrm>
          <a:prstGeom prst="rect">
            <a:avLst/>
          </a:prstGeom>
          <a:noFill/>
          <a:ln>
            <a:solidFill>
              <a:schemeClr val="accent3"/>
            </a:solidFill>
          </a:ln>
        </p:spPr>
        <p:txBody>
          <a:bodyPr wrap="square" rtlCol="0">
            <a:spAutoFit/>
          </a:bodyPr>
          <a:lstStyle/>
          <a:p>
            <a:r>
              <a:rPr lang="en-AU" sz="1200" b="1"/>
              <a:t>Illustration – food safety pilot</a:t>
            </a:r>
            <a:endParaRPr lang="en-AU" sz="1200"/>
          </a:p>
          <a:p>
            <a:pPr marL="266700" indent="-266700">
              <a:buClr>
                <a:schemeClr val="accent3"/>
              </a:buClr>
              <a:buSzPct val="120000"/>
              <a:buFont typeface="Arial" panose="020B0604020202020204" pitchFamily="34" charset="0"/>
              <a:buChar char="•"/>
            </a:pPr>
            <a:r>
              <a:rPr lang="en-AU" sz="1200"/>
              <a:t>Permissions are appropriate to achieve the policy objective of minimising </a:t>
            </a:r>
            <a:r>
              <a:rPr lang="en-AU" sz="1200" dirty="0"/>
              <a:t>potential public health risks posed by unsafe or unsuitable dairy products </a:t>
            </a:r>
            <a:r>
              <a:rPr lang="en-AU" sz="1200"/>
              <a:t>as alternatives are insufficient.</a:t>
            </a:r>
          </a:p>
          <a:p>
            <a:pPr marL="266700" indent="-266700">
              <a:buClr>
                <a:schemeClr val="accent3"/>
              </a:buClr>
              <a:buSzPct val="120000"/>
              <a:buFont typeface="Arial" panose="020B0604020202020204" pitchFamily="34" charset="0"/>
              <a:buChar char="•"/>
            </a:pPr>
            <a:r>
              <a:rPr lang="en-AU" sz="1200"/>
              <a:t>Generic laws cannot fully address the specific risks and issues associated with </a:t>
            </a:r>
            <a:r>
              <a:rPr lang="en-AU" sz="1200" dirty="0"/>
              <a:t>the production of </a:t>
            </a:r>
            <a:r>
              <a:rPr lang="en-AU" sz="1200"/>
              <a:t>dairy products. Non-regulatory responses </a:t>
            </a:r>
            <a:r>
              <a:rPr lang="en-AU" sz="1200" dirty="0"/>
              <a:t>and market incentives </a:t>
            </a:r>
            <a:r>
              <a:rPr lang="en-AU" sz="1200"/>
              <a:t>are unlikely to </a:t>
            </a:r>
            <a:r>
              <a:rPr lang="en-AU" sz="1200" dirty="0"/>
              <a:t>universally</a:t>
            </a:r>
            <a:r>
              <a:rPr lang="en-AU" sz="1200"/>
              <a:t> produce compliance.</a:t>
            </a:r>
          </a:p>
          <a:p>
            <a:pPr marL="266700" indent="-266700">
              <a:buClr>
                <a:schemeClr val="accent3"/>
              </a:buClr>
              <a:buSzPct val="120000"/>
              <a:buFont typeface="Arial" panose="020B0604020202020204" pitchFamily="34" charset="0"/>
              <a:buChar char="•"/>
            </a:pPr>
            <a:r>
              <a:rPr lang="en-AU" sz="1200"/>
              <a:t>Specific regulation without permissions would be insufficient as there is a need to </a:t>
            </a:r>
            <a:r>
              <a:rPr lang="en-AU" sz="1200" dirty="0"/>
              <a:t>verify</a:t>
            </a:r>
            <a:r>
              <a:rPr lang="en-AU" sz="1200"/>
              <a:t> standards prior to operations commencing.</a:t>
            </a:r>
          </a:p>
        </p:txBody>
      </p:sp>
    </p:spTree>
    <p:extLst>
      <p:ext uri="{BB962C8B-B14F-4D97-AF65-F5344CB8AC3E}">
        <p14:creationId xmlns:p14="http://schemas.microsoft.com/office/powerpoint/2010/main" val="21302764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1A8B2F-0A67-14F6-0204-CBFDBFD540C0}"/>
              </a:ext>
            </a:extLst>
          </p:cNvPr>
          <p:cNvSpPr txBox="1"/>
          <p:nvPr/>
        </p:nvSpPr>
        <p:spPr>
          <a:xfrm>
            <a:off x="569355" y="1629539"/>
            <a:ext cx="1600531" cy="35891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232B39"/>
              </a:solidFill>
              <a:effectLst/>
              <a:uLnTx/>
              <a:uFillTx/>
              <a:latin typeface="VIC"/>
              <a:ea typeface="+mn-ea"/>
              <a:cs typeface="+mn-cs"/>
            </a:endParaRPr>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noFill/>
        </p:spPr>
        <p:txBody>
          <a:bodyPr anchor="t"/>
          <a:lstStyle/>
          <a:p>
            <a:r>
              <a:rPr lang="en-AU" sz="2400"/>
              <a:t>Stage 3: Select permissions</a:t>
            </a:r>
            <a:br>
              <a:rPr lang="en-AU" sz="2400"/>
            </a:br>
            <a:r>
              <a:rPr lang="en-AU" sz="2000"/>
              <a:t>What is the most suitable set of permissions in the regulatory regime?  </a:t>
            </a:r>
          </a:p>
        </p:txBody>
      </p:sp>
      <p:sp>
        <p:nvSpPr>
          <p:cNvPr id="36" name="Content Placeholder 2">
            <a:extLst>
              <a:ext uri="{FF2B5EF4-FFF2-40B4-BE49-F238E27FC236}">
                <a16:creationId xmlns:a16="http://schemas.microsoft.com/office/drawing/2014/main" id="{E435F610-321E-DB90-6B21-7CAA242E5B5A}"/>
              </a:ext>
            </a:extLst>
          </p:cNvPr>
          <p:cNvSpPr>
            <a:spLocks noGrp="1"/>
          </p:cNvSpPr>
          <p:nvPr>
            <p:ph idx="1"/>
          </p:nvPr>
        </p:nvSpPr>
        <p:spPr>
          <a:noFill/>
        </p:spPr>
        <p:txBody>
          <a:bodyPr anchor="t" anchorCtr="0"/>
          <a:lstStyle/>
          <a:p>
            <a:pPr>
              <a:lnSpc>
                <a:spcPct val="106000"/>
              </a:lnSpc>
              <a:spcAft>
                <a:spcPts val="800"/>
              </a:spcAft>
            </a:pPr>
            <a:r>
              <a:rPr lang="en-US" sz="1600" kern="150">
                <a:solidFill>
                  <a:srgbClr val="000000"/>
                </a:solidFill>
                <a:cs typeface="Times New Roman" panose="02020603050405020304" pitchFamily="18" charset="0"/>
              </a:rPr>
              <a:t>This stage identifies possible models of permissions that could achieve policy objectives. The completion of this stage will ensure lowest burden alternatives are considered in the selection of a permission model.</a:t>
            </a:r>
          </a:p>
        </p:txBody>
      </p:sp>
      <p:sp>
        <p:nvSpPr>
          <p:cNvPr id="39" name="Rectangle 38">
            <a:extLst>
              <a:ext uri="{FF2B5EF4-FFF2-40B4-BE49-F238E27FC236}">
                <a16:creationId xmlns:a16="http://schemas.microsoft.com/office/drawing/2014/main" id="{7A64549C-C658-46C3-754F-D9C1C0F185F0}"/>
              </a:ext>
            </a:extLst>
          </p:cNvPr>
          <p:cNvSpPr/>
          <p:nvPr/>
        </p:nvSpPr>
        <p:spPr>
          <a:xfrm>
            <a:off x="695324" y="4757738"/>
            <a:ext cx="3733200" cy="7344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l" defTabSz="488950">
              <a:spcBef>
                <a:spcPct val="0"/>
              </a:spcBef>
              <a:buNone/>
            </a:pPr>
            <a:r>
              <a:rPr lang="en-AU" sz="1250">
                <a:solidFill>
                  <a:schemeClr val="tx1"/>
                </a:solidFill>
              </a:rPr>
              <a:t>Iterate to reach a scheme that most effectively controls risks and avoids unnecessary burden</a:t>
            </a:r>
            <a:endParaRPr lang="en-AU" sz="1250" kern="1200">
              <a:solidFill>
                <a:schemeClr val="tx1"/>
              </a:solidFill>
            </a:endParaRPr>
          </a:p>
        </p:txBody>
      </p:sp>
      <p:sp>
        <p:nvSpPr>
          <p:cNvPr id="52" name="Rectangle 51">
            <a:extLst>
              <a:ext uri="{FF2B5EF4-FFF2-40B4-BE49-F238E27FC236}">
                <a16:creationId xmlns:a16="http://schemas.microsoft.com/office/drawing/2014/main" id="{B89398EB-1595-6B11-52CB-8345393FFA4B}"/>
              </a:ext>
            </a:extLst>
          </p:cNvPr>
          <p:cNvSpPr/>
          <p:nvPr/>
        </p:nvSpPr>
        <p:spPr>
          <a:xfrm>
            <a:off x="695324" y="2508214"/>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US" sz="1250">
                <a:solidFill>
                  <a:schemeClr val="tx1"/>
                </a:solidFill>
              </a:rPr>
              <a:t>Identify potential sectors, activities, places or other targets for a permission</a:t>
            </a:r>
            <a:endParaRPr lang="en-AU" sz="1250">
              <a:solidFill>
                <a:schemeClr val="tx1"/>
              </a:solidFill>
            </a:endParaRPr>
          </a:p>
        </p:txBody>
      </p:sp>
      <p:sp>
        <p:nvSpPr>
          <p:cNvPr id="29" name="Rectangle 28">
            <a:extLst>
              <a:ext uri="{FF2B5EF4-FFF2-40B4-BE49-F238E27FC236}">
                <a16:creationId xmlns:a16="http://schemas.microsoft.com/office/drawing/2014/main" id="{4F968DB7-AF0A-C489-15FB-158B45CDF0F4}"/>
              </a:ext>
            </a:extLst>
          </p:cNvPr>
          <p:cNvSpPr/>
          <p:nvPr/>
        </p:nvSpPr>
        <p:spPr>
          <a:xfrm>
            <a:off x="4655298" y="2508215"/>
            <a:ext cx="3733200" cy="1625636"/>
          </a:xfrm>
          <a:prstGeom prst="rect">
            <a:avLst/>
          </a:prstGeom>
          <a:solidFill>
            <a:srgbClr val="D9EE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a:spcBef>
                <a:spcPts val="600"/>
              </a:spcBef>
              <a:spcAft>
                <a:spcPts val="600"/>
              </a:spcAft>
            </a:pPr>
            <a:r>
              <a:rPr lang="en-AU" sz="1250">
                <a:solidFill>
                  <a:srgbClr val="232B39"/>
                </a:solidFill>
              </a:rPr>
              <a:t>Permissions scheme focuses on drivers of risk and uses least burdensome set of permissions, in combination with other tools, to achieve objectives. </a:t>
            </a:r>
          </a:p>
          <a:p>
            <a:pPr>
              <a:spcBef>
                <a:spcPts val="600"/>
              </a:spcBef>
              <a:spcAft>
                <a:spcPts val="600"/>
              </a:spcAft>
            </a:pPr>
            <a:r>
              <a:rPr lang="en-AU" sz="1250">
                <a:solidFill>
                  <a:srgbClr val="232B39"/>
                </a:solidFill>
              </a:rPr>
              <a:t>Scope of permissions is properly targeted, clear to implement and understood by regulated parties.</a:t>
            </a:r>
          </a:p>
        </p:txBody>
      </p:sp>
      <p:sp>
        <p:nvSpPr>
          <p:cNvPr id="16" name="Rectangle 15">
            <a:extLst>
              <a:ext uri="{FF2B5EF4-FFF2-40B4-BE49-F238E27FC236}">
                <a16:creationId xmlns:a16="http://schemas.microsoft.com/office/drawing/2014/main" id="{7AF414CC-F2EF-AAB7-F43A-CFC41238429E}"/>
              </a:ext>
            </a:extLst>
          </p:cNvPr>
          <p:cNvSpPr/>
          <p:nvPr/>
        </p:nvSpPr>
        <p:spPr>
          <a:xfrm>
            <a:off x="8546211" y="2508214"/>
            <a:ext cx="2664000" cy="1035086"/>
          </a:xfrm>
          <a:prstGeom prst="rect">
            <a:avLst/>
          </a:prstGeom>
          <a:solidFill>
            <a:srgbClr val="E5E3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US" sz="1250">
                <a:solidFill>
                  <a:schemeClr val="tx1"/>
                </a:solidFill>
              </a:rPr>
              <a:t>Guide 1: </a:t>
            </a:r>
          </a:p>
          <a:p>
            <a:pPr marL="285750" indent="-285750" defTabSz="488950">
              <a:spcBef>
                <a:spcPct val="0"/>
              </a:spcBef>
              <a:buFont typeface="Arial" panose="020B0604020202020204" pitchFamily="34" charset="0"/>
              <a:buChar char="•"/>
            </a:pPr>
            <a:r>
              <a:rPr lang="en-AU" sz="1250">
                <a:solidFill>
                  <a:schemeClr val="tx1"/>
                </a:solidFill>
              </a:rPr>
              <a:t>three types of permissions</a:t>
            </a:r>
          </a:p>
          <a:p>
            <a:pPr marL="285750" indent="-285750" defTabSz="488950">
              <a:spcBef>
                <a:spcPct val="0"/>
              </a:spcBef>
              <a:buFont typeface="Arial" panose="020B0604020202020204" pitchFamily="34" charset="0"/>
              <a:buChar char="•"/>
            </a:pPr>
            <a:r>
              <a:rPr lang="en-AU" sz="1250">
                <a:solidFill>
                  <a:schemeClr val="tx1"/>
                </a:solidFill>
              </a:rPr>
              <a:t>balancing factors</a:t>
            </a:r>
          </a:p>
          <a:p>
            <a:pPr marL="285750" indent="-285750" defTabSz="488950">
              <a:spcBef>
                <a:spcPct val="0"/>
              </a:spcBef>
              <a:buFont typeface="Arial" panose="020B0604020202020204" pitchFamily="34" charset="0"/>
              <a:buChar char="•"/>
            </a:pPr>
            <a:r>
              <a:rPr lang="en-AU" sz="1250">
                <a:solidFill>
                  <a:schemeClr val="tx1"/>
                </a:solidFill>
              </a:rPr>
              <a:t>consolidation guide</a:t>
            </a:r>
            <a:endParaRPr lang="en-AU" sz="1250">
              <a:solidFill>
                <a:schemeClr val="tx1"/>
              </a:solidFill>
              <a:highlight>
                <a:srgbClr val="FF00FF"/>
              </a:highlight>
            </a:endParaRPr>
          </a:p>
        </p:txBody>
      </p:sp>
      <p:sp>
        <p:nvSpPr>
          <p:cNvPr id="11" name="Rectangle 10">
            <a:extLst>
              <a:ext uri="{FF2B5EF4-FFF2-40B4-BE49-F238E27FC236}">
                <a16:creationId xmlns:a16="http://schemas.microsoft.com/office/drawing/2014/main" id="{6D607064-0A5E-EBE7-E0B4-C1EF56C910E0}"/>
              </a:ext>
            </a:extLst>
          </p:cNvPr>
          <p:cNvSpPr/>
          <p:nvPr/>
        </p:nvSpPr>
        <p:spPr>
          <a:xfrm>
            <a:off x="695324" y="4195357"/>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r>
              <a:rPr lang="en-US" sz="1250">
                <a:solidFill>
                  <a:schemeClr val="tx1"/>
                </a:solidFill>
              </a:rPr>
              <a:t>Consider opportunities to consolidate existing permissions</a:t>
            </a:r>
            <a:endParaRPr lang="en-AU" sz="1250">
              <a:solidFill>
                <a:schemeClr val="tx1"/>
              </a:solidFill>
            </a:endParaRPr>
          </a:p>
        </p:txBody>
      </p:sp>
      <p:sp>
        <p:nvSpPr>
          <p:cNvPr id="12" name="Rectangle 11">
            <a:extLst>
              <a:ext uri="{FF2B5EF4-FFF2-40B4-BE49-F238E27FC236}">
                <a16:creationId xmlns:a16="http://schemas.microsoft.com/office/drawing/2014/main" id="{69788484-3133-33A6-5DE7-02D75331BE13}"/>
              </a:ext>
            </a:extLst>
          </p:cNvPr>
          <p:cNvSpPr/>
          <p:nvPr/>
        </p:nvSpPr>
        <p:spPr>
          <a:xfrm>
            <a:off x="695324" y="3070595"/>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US" sz="1250">
                <a:solidFill>
                  <a:schemeClr val="tx1"/>
                </a:solidFill>
              </a:rPr>
              <a:t>Select permission(s) to achieve policy objective</a:t>
            </a:r>
            <a:endParaRPr lang="en-AU" sz="1250">
              <a:solidFill>
                <a:schemeClr val="tx1"/>
              </a:solidFill>
            </a:endParaRPr>
          </a:p>
        </p:txBody>
      </p:sp>
      <p:sp>
        <p:nvSpPr>
          <p:cNvPr id="13" name="Rectangle 12">
            <a:extLst>
              <a:ext uri="{FF2B5EF4-FFF2-40B4-BE49-F238E27FC236}">
                <a16:creationId xmlns:a16="http://schemas.microsoft.com/office/drawing/2014/main" id="{587F0E9B-6F93-63A2-1074-C79C9ECE2F18}"/>
              </a:ext>
            </a:extLst>
          </p:cNvPr>
          <p:cNvSpPr/>
          <p:nvPr/>
        </p:nvSpPr>
        <p:spPr>
          <a:xfrm>
            <a:off x="695324" y="3632976"/>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r>
              <a:rPr lang="en-US" sz="1250">
                <a:solidFill>
                  <a:schemeClr val="tx1"/>
                </a:solidFill>
              </a:rPr>
              <a:t>Define how broadly the permission applies</a:t>
            </a:r>
            <a:endParaRPr lang="en-AU" sz="1250" strike="sngStrike">
              <a:solidFill>
                <a:schemeClr val="tx1"/>
              </a:solidFill>
              <a:highlight>
                <a:srgbClr val="FFFF00"/>
              </a:highlight>
            </a:endParaRPr>
          </a:p>
        </p:txBody>
      </p:sp>
      <p:sp>
        <p:nvSpPr>
          <p:cNvPr id="2" name="TextBox 1">
            <a:extLst>
              <a:ext uri="{FF2B5EF4-FFF2-40B4-BE49-F238E27FC236}">
                <a16:creationId xmlns:a16="http://schemas.microsoft.com/office/drawing/2014/main" id="{22220777-A2AC-AA08-DB1E-435E63659A24}"/>
              </a:ext>
            </a:extLst>
          </p:cNvPr>
          <p:cNvSpPr txBox="1"/>
          <p:nvPr/>
        </p:nvSpPr>
        <p:spPr>
          <a:xfrm>
            <a:off x="695325" y="5591176"/>
            <a:ext cx="10514013" cy="819149"/>
          </a:xfrm>
          <a:prstGeom prst="rect">
            <a:avLst/>
          </a:prstGeom>
          <a:noFill/>
          <a:ln>
            <a:solidFill>
              <a:schemeClr val="accent3"/>
            </a:solidFill>
          </a:ln>
        </p:spPr>
        <p:txBody>
          <a:bodyPr wrap="square" lIns="72000" tIns="36000" rIns="72000" bIns="36000" rtlCol="0" anchor="ctr">
            <a:noAutofit/>
          </a:bodyPr>
          <a:lstStyle/>
          <a:p>
            <a:r>
              <a:rPr lang="en-AU" sz="1175" b="1"/>
              <a:t>Illustration – food safety pilot</a:t>
            </a:r>
            <a:endParaRPr lang="en-AU" sz="1175"/>
          </a:p>
          <a:p>
            <a:pPr marL="285750" indent="-285750">
              <a:buClr>
                <a:schemeClr val="accent3"/>
              </a:buClr>
              <a:buSzPct val="120000"/>
              <a:buFont typeface="Arial" panose="020B0604020202020204" pitchFamily="34" charset="0"/>
              <a:buChar char="•"/>
            </a:pPr>
            <a:r>
              <a:rPr lang="en-AU" sz="1175"/>
              <a:t>Licences are an appropriate permission for dairy manufacturers due to the </a:t>
            </a:r>
            <a:r>
              <a:rPr lang="en-AU" sz="1175" dirty="0"/>
              <a:t>higher</a:t>
            </a:r>
            <a:r>
              <a:rPr lang="en-AU" sz="1175"/>
              <a:t> risks and level of </a:t>
            </a:r>
            <a:r>
              <a:rPr lang="en-AU" sz="1175" dirty="0"/>
              <a:t>assurance</a:t>
            </a:r>
            <a:r>
              <a:rPr lang="en-AU" sz="1175"/>
              <a:t> required, and because these are ongoing operations. </a:t>
            </a:r>
            <a:endParaRPr lang="en-US" sz="1175" kern="100">
              <a:solidFill>
                <a:srgbClr val="232B39"/>
              </a:solidFill>
              <a:latin typeface="+mn-lt"/>
              <a:cs typeface="Times New Roman" panose="02020603050405020304" pitchFamily="18" charset="0"/>
            </a:endParaRPr>
          </a:p>
          <a:p>
            <a:pPr marL="285750" indent="-285750">
              <a:buClr>
                <a:schemeClr val="accent3"/>
              </a:buClr>
              <a:buSzPct val="120000"/>
              <a:buFont typeface="Arial" panose="020B0604020202020204" pitchFamily="34" charset="0"/>
              <a:buChar char="•"/>
            </a:pPr>
            <a:r>
              <a:rPr lang="en-AU" sz="1175" kern="100">
                <a:solidFill>
                  <a:srgbClr val="232B39"/>
                </a:solidFill>
                <a:latin typeface="+mn-lt"/>
                <a:cs typeface="Times New Roman" panose="02020603050405020304" pitchFamily="18" charset="0"/>
              </a:rPr>
              <a:t>There </a:t>
            </a:r>
            <a:r>
              <a:rPr lang="en-AU" sz="1175" kern="100" dirty="0">
                <a:solidFill>
                  <a:srgbClr val="232B39"/>
                </a:solidFill>
                <a:latin typeface="+mn-lt"/>
                <a:cs typeface="Times New Roman" panose="02020603050405020304" pitchFamily="18" charset="0"/>
              </a:rPr>
              <a:t>may be</a:t>
            </a:r>
            <a:r>
              <a:rPr lang="en-AU" sz="1175" kern="100">
                <a:solidFill>
                  <a:srgbClr val="232B39"/>
                </a:solidFill>
                <a:latin typeface="+mn-lt"/>
                <a:cs typeface="Times New Roman" panose="02020603050405020304" pitchFamily="18" charset="0"/>
              </a:rPr>
              <a:t> opportunities to consolidate </a:t>
            </a:r>
            <a:r>
              <a:rPr lang="en-US" sz="1175" kern="100">
                <a:solidFill>
                  <a:srgbClr val="232B39"/>
                </a:solidFill>
                <a:latin typeface="+mn-lt"/>
                <a:cs typeface="Times New Roman" panose="02020603050405020304" pitchFamily="18" charset="0"/>
              </a:rPr>
              <a:t>dairy </a:t>
            </a:r>
            <a:r>
              <a:rPr lang="en-US" sz="1175" kern="100" dirty="0">
                <a:solidFill>
                  <a:srgbClr val="232B39"/>
                </a:solidFill>
                <a:latin typeface="+mn-lt"/>
                <a:cs typeface="Times New Roman" panose="02020603050405020304" pitchFamily="18" charset="0"/>
              </a:rPr>
              <a:t>transport</a:t>
            </a:r>
            <a:r>
              <a:rPr lang="en-US" sz="1175" kern="100">
                <a:solidFill>
                  <a:srgbClr val="232B39"/>
                </a:solidFill>
                <a:latin typeface="+mn-lt"/>
                <a:cs typeface="Times New Roman" panose="02020603050405020304" pitchFamily="18" charset="0"/>
              </a:rPr>
              <a:t> and distributor </a:t>
            </a:r>
            <a:r>
              <a:rPr lang="en-US" sz="1175" kern="100" dirty="0">
                <a:solidFill>
                  <a:srgbClr val="232B39"/>
                </a:solidFill>
                <a:latin typeface="+mn-lt"/>
                <a:cs typeface="Times New Roman" panose="02020603050405020304" pitchFamily="18" charset="0"/>
              </a:rPr>
              <a:t>permissions to</a:t>
            </a:r>
            <a:r>
              <a:rPr lang="en-US" sz="1175" kern="100">
                <a:solidFill>
                  <a:srgbClr val="232B39"/>
                </a:solidFill>
                <a:latin typeface="+mn-lt"/>
                <a:cs typeface="Times New Roman" panose="02020603050405020304" pitchFamily="18" charset="0"/>
              </a:rPr>
              <a:t> reduce burden </a:t>
            </a:r>
            <a:r>
              <a:rPr lang="en-US" sz="1175" kern="100">
                <a:solidFill>
                  <a:srgbClr val="232B39"/>
                </a:solidFill>
                <a:cs typeface="Times New Roman" panose="02020603050405020304" pitchFamily="18" charset="0"/>
              </a:rPr>
              <a:t>f</a:t>
            </a:r>
            <a:r>
              <a:rPr lang="en-US" sz="1175" kern="100">
                <a:solidFill>
                  <a:srgbClr val="232B39"/>
                </a:solidFill>
                <a:latin typeface="+mn-lt"/>
                <a:cs typeface="Times New Roman" panose="02020603050405020304" pitchFamily="18" charset="0"/>
              </a:rPr>
              <a:t>or integrated processors.</a:t>
            </a:r>
            <a:endParaRPr lang="en-AU" sz="1175"/>
          </a:p>
        </p:txBody>
      </p:sp>
      <p:sp>
        <p:nvSpPr>
          <p:cNvPr id="3" name="Rectangle 2">
            <a:extLst>
              <a:ext uri="{FF2B5EF4-FFF2-40B4-BE49-F238E27FC236}">
                <a16:creationId xmlns:a16="http://schemas.microsoft.com/office/drawing/2014/main" id="{7FF48DE2-E4B2-B8BC-1B52-5388C0439C9D}"/>
              </a:ext>
            </a:extLst>
          </p:cNvPr>
          <p:cNvSpPr/>
          <p:nvPr/>
        </p:nvSpPr>
        <p:spPr>
          <a:xfrm>
            <a:off x="836862" y="115607"/>
            <a:ext cx="720704" cy="2375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spcAft>
                <a:spcPts val="200"/>
              </a:spcAft>
            </a:pPr>
            <a:r>
              <a:rPr lang="en-AU" sz="1100">
                <a:solidFill>
                  <a:schemeClr val="tx1"/>
                </a:solidFill>
              </a:rPr>
              <a:t>Guide 2</a:t>
            </a:r>
          </a:p>
        </p:txBody>
      </p:sp>
      <p:sp>
        <p:nvSpPr>
          <p:cNvPr id="5" name="Rectangle 4">
            <a:extLst>
              <a:ext uri="{FF2B5EF4-FFF2-40B4-BE49-F238E27FC236}">
                <a16:creationId xmlns:a16="http://schemas.microsoft.com/office/drawing/2014/main" id="{066F9210-AE29-E440-97D1-913A846B7E28}"/>
              </a:ext>
            </a:extLst>
          </p:cNvPr>
          <p:cNvSpPr/>
          <p:nvPr/>
        </p:nvSpPr>
        <p:spPr>
          <a:xfrm>
            <a:off x="116158" y="115607"/>
            <a:ext cx="720704" cy="237549"/>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spcAft>
                <a:spcPts val="200"/>
              </a:spcAft>
            </a:pPr>
            <a:r>
              <a:rPr lang="en-AU" sz="1100">
                <a:solidFill>
                  <a:schemeClr val="bg1"/>
                </a:solidFill>
              </a:rPr>
              <a:t>Guide 1</a:t>
            </a:r>
          </a:p>
        </p:txBody>
      </p:sp>
      <p:sp>
        <p:nvSpPr>
          <p:cNvPr id="9" name="Rectangle 8">
            <a:extLst>
              <a:ext uri="{FF2B5EF4-FFF2-40B4-BE49-F238E27FC236}">
                <a16:creationId xmlns:a16="http://schemas.microsoft.com/office/drawing/2014/main" id="{9AE0B27D-CF84-BFC6-5762-98BED8A776F8}"/>
              </a:ext>
            </a:extLst>
          </p:cNvPr>
          <p:cNvSpPr/>
          <p:nvPr/>
        </p:nvSpPr>
        <p:spPr>
          <a:xfrm>
            <a:off x="695324" y="2091959"/>
            <a:ext cx="3732675" cy="349200"/>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dirty="0">
                <a:solidFill>
                  <a:schemeClr val="bg1"/>
                </a:solidFill>
                <a:latin typeface="+mj-lt"/>
              </a:rPr>
              <a:t>Steps to undertake</a:t>
            </a:r>
            <a:endParaRPr lang="en-AU" sz="1250" kern="1200" dirty="0">
              <a:solidFill>
                <a:schemeClr val="bg1"/>
              </a:solidFill>
              <a:latin typeface="+mj-lt"/>
            </a:endParaRPr>
          </a:p>
        </p:txBody>
      </p:sp>
      <p:sp>
        <p:nvSpPr>
          <p:cNvPr id="10" name="Rectangle 9">
            <a:extLst>
              <a:ext uri="{FF2B5EF4-FFF2-40B4-BE49-F238E27FC236}">
                <a16:creationId xmlns:a16="http://schemas.microsoft.com/office/drawing/2014/main" id="{A1BC62F0-C56D-54BF-6E2F-ED0337696345}"/>
              </a:ext>
            </a:extLst>
          </p:cNvPr>
          <p:cNvSpPr/>
          <p:nvPr/>
        </p:nvSpPr>
        <p:spPr>
          <a:xfrm>
            <a:off x="4655298" y="2091959"/>
            <a:ext cx="3733200" cy="3492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a:solidFill>
                  <a:schemeClr val="bg1"/>
                </a:solidFill>
                <a:latin typeface="+mj-lt"/>
              </a:rPr>
              <a:t>Findings and outcomes achieved</a:t>
            </a:r>
            <a:endParaRPr lang="en-AU" sz="1250" kern="1200">
              <a:solidFill>
                <a:schemeClr val="bg1"/>
              </a:solidFill>
              <a:latin typeface="+mj-lt"/>
            </a:endParaRPr>
          </a:p>
        </p:txBody>
      </p:sp>
      <p:sp>
        <p:nvSpPr>
          <p:cNvPr id="14" name="Rectangle 13">
            <a:extLst>
              <a:ext uri="{FF2B5EF4-FFF2-40B4-BE49-F238E27FC236}">
                <a16:creationId xmlns:a16="http://schemas.microsoft.com/office/drawing/2014/main" id="{AB57A14B-AABA-ADF7-1865-CCCBCACAAA7F}"/>
              </a:ext>
            </a:extLst>
          </p:cNvPr>
          <p:cNvSpPr/>
          <p:nvPr/>
        </p:nvSpPr>
        <p:spPr>
          <a:xfrm>
            <a:off x="8546211" y="2091959"/>
            <a:ext cx="2663129" cy="349200"/>
          </a:xfrm>
          <a:prstGeom prst="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a:solidFill>
                  <a:schemeClr val="bg1"/>
                </a:solidFill>
                <a:latin typeface="+mj-lt"/>
              </a:rPr>
              <a:t>Applicable tools</a:t>
            </a:r>
            <a:endParaRPr lang="en-AU" sz="1250" kern="1200">
              <a:solidFill>
                <a:schemeClr val="bg1"/>
              </a:solidFill>
              <a:latin typeface="+mj-lt"/>
            </a:endParaRPr>
          </a:p>
        </p:txBody>
      </p:sp>
    </p:spTree>
    <p:extLst>
      <p:ext uri="{BB962C8B-B14F-4D97-AF65-F5344CB8AC3E}">
        <p14:creationId xmlns:p14="http://schemas.microsoft.com/office/powerpoint/2010/main" val="720411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1A8B2F-0A67-14F6-0204-CBFDBFD540C0}"/>
              </a:ext>
            </a:extLst>
          </p:cNvPr>
          <p:cNvSpPr txBox="1"/>
          <p:nvPr/>
        </p:nvSpPr>
        <p:spPr>
          <a:xfrm>
            <a:off x="569355" y="1629539"/>
            <a:ext cx="1600531" cy="35891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232B39"/>
              </a:solidFill>
              <a:effectLst/>
              <a:uLnTx/>
              <a:uFillTx/>
              <a:latin typeface="VIC"/>
              <a:ea typeface="+mn-ea"/>
              <a:cs typeface="+mn-cs"/>
            </a:endParaRPr>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nchor="t"/>
          <a:lstStyle/>
          <a:p>
            <a:r>
              <a:rPr lang="en-AU" sz="2400"/>
              <a:t>Stage 4: Design features</a:t>
            </a:r>
            <a:br>
              <a:rPr lang="en-AU" sz="2400"/>
            </a:br>
            <a:r>
              <a:rPr lang="en-AU" sz="2000"/>
              <a:t>What is the optimal mix of features of each</a:t>
            </a:r>
            <a:r>
              <a:rPr lang="en-AU" sz="2000">
                <a:solidFill>
                  <a:srgbClr val="FF0000"/>
                </a:solidFill>
              </a:rPr>
              <a:t> </a:t>
            </a:r>
            <a:r>
              <a:rPr lang="en-AU" sz="2000"/>
              <a:t>permission?</a:t>
            </a:r>
          </a:p>
        </p:txBody>
      </p:sp>
      <p:sp>
        <p:nvSpPr>
          <p:cNvPr id="36" name="Content Placeholder 2">
            <a:extLst>
              <a:ext uri="{FF2B5EF4-FFF2-40B4-BE49-F238E27FC236}">
                <a16:creationId xmlns:a16="http://schemas.microsoft.com/office/drawing/2014/main" id="{E435F610-321E-DB90-6B21-7CAA242E5B5A}"/>
              </a:ext>
            </a:extLst>
          </p:cNvPr>
          <p:cNvSpPr>
            <a:spLocks noGrp="1"/>
          </p:cNvSpPr>
          <p:nvPr>
            <p:ph idx="1"/>
          </p:nvPr>
        </p:nvSpPr>
        <p:spPr/>
        <p:txBody>
          <a:bodyPr anchor="t" anchorCtr="0"/>
          <a:lstStyle/>
          <a:p>
            <a:pPr>
              <a:lnSpc>
                <a:spcPct val="106000"/>
              </a:lnSpc>
              <a:spcAft>
                <a:spcPts val="800"/>
              </a:spcAft>
            </a:pPr>
            <a:r>
              <a:rPr lang="en-US" sz="1600" kern="150">
                <a:solidFill>
                  <a:srgbClr val="000000"/>
                </a:solidFill>
                <a:cs typeface="Times New Roman" panose="02020603050405020304" pitchFamily="18" charset="0"/>
              </a:rPr>
              <a:t>This stage informs choice of features, such as exemptions, pre-screening, duration and fees. See Appendix A2 for full range of features. Completing this stage ensures that features manage risk proportionately, without unnecessary burden.</a:t>
            </a:r>
            <a:endParaRPr lang="en-AU" sz="1600" kern="150">
              <a:solidFill>
                <a:srgbClr val="000000"/>
              </a:solidFill>
              <a:cs typeface="Times New Roman" panose="02020603050405020304" pitchFamily="18" charset="0"/>
            </a:endParaRPr>
          </a:p>
        </p:txBody>
      </p:sp>
      <p:sp>
        <p:nvSpPr>
          <p:cNvPr id="52" name="Rectangle 51">
            <a:extLst>
              <a:ext uri="{FF2B5EF4-FFF2-40B4-BE49-F238E27FC236}">
                <a16:creationId xmlns:a16="http://schemas.microsoft.com/office/drawing/2014/main" id="{B89398EB-1595-6B11-52CB-8345393FFA4B}"/>
              </a:ext>
            </a:extLst>
          </p:cNvPr>
          <p:cNvSpPr/>
          <p:nvPr/>
        </p:nvSpPr>
        <p:spPr>
          <a:xfrm>
            <a:off x="695324" y="2733880"/>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US" sz="1250">
                <a:solidFill>
                  <a:schemeClr val="tx1"/>
                </a:solidFill>
              </a:rPr>
              <a:t>Refine </a:t>
            </a:r>
            <a:r>
              <a:rPr lang="en-AU" sz="1250">
                <a:solidFill>
                  <a:schemeClr val="tx1"/>
                </a:solidFill>
              </a:rPr>
              <a:t>coverage - targets, exemptions and thresholds</a:t>
            </a:r>
          </a:p>
        </p:txBody>
      </p:sp>
      <p:sp>
        <p:nvSpPr>
          <p:cNvPr id="29" name="Rectangle 28">
            <a:extLst>
              <a:ext uri="{FF2B5EF4-FFF2-40B4-BE49-F238E27FC236}">
                <a16:creationId xmlns:a16="http://schemas.microsoft.com/office/drawing/2014/main" id="{4F968DB7-AF0A-C489-15FB-158B45CDF0F4}"/>
              </a:ext>
            </a:extLst>
          </p:cNvPr>
          <p:cNvSpPr/>
          <p:nvPr/>
        </p:nvSpPr>
        <p:spPr>
          <a:xfrm>
            <a:off x="4645773" y="2733880"/>
            <a:ext cx="3733200" cy="2085422"/>
          </a:xfrm>
          <a:prstGeom prst="rect">
            <a:avLst/>
          </a:prstGeom>
          <a:solidFill>
            <a:srgbClr val="D9EE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t" anchorCtr="0">
            <a:noAutofit/>
          </a:bodyPr>
          <a:lstStyle/>
          <a:p>
            <a:pPr algn="ctr">
              <a:spcBef>
                <a:spcPts val="600"/>
              </a:spcBef>
              <a:spcAft>
                <a:spcPts val="600"/>
              </a:spcAft>
            </a:pPr>
            <a:r>
              <a:rPr lang="en-AU" sz="1250" dirty="0">
                <a:solidFill>
                  <a:srgbClr val="232B39"/>
                </a:solidFill>
              </a:rPr>
              <a:t>Features are used cohesively, align with the wider regulatory regime and clearly link to the desired regulatory outcomes.</a:t>
            </a:r>
          </a:p>
          <a:p>
            <a:pPr algn="ctr">
              <a:spcBef>
                <a:spcPts val="600"/>
              </a:spcBef>
              <a:spcAft>
                <a:spcPts val="600"/>
              </a:spcAft>
            </a:pPr>
            <a:r>
              <a:rPr lang="en-AU" sz="1250" dirty="0">
                <a:solidFill>
                  <a:srgbClr val="232B39"/>
                </a:solidFill>
              </a:rPr>
              <a:t>Features do not overlap, contradict or limit the effectiveness of each other.</a:t>
            </a:r>
          </a:p>
          <a:p>
            <a:pPr algn="ctr">
              <a:spcBef>
                <a:spcPts val="600"/>
              </a:spcBef>
              <a:spcAft>
                <a:spcPts val="600"/>
              </a:spcAft>
            </a:pPr>
            <a:r>
              <a:rPr lang="en-AU" sz="1250" dirty="0">
                <a:solidFill>
                  <a:srgbClr val="232B39"/>
                </a:solidFill>
              </a:rPr>
              <a:t>Conditions provide a range options to ensure compliance and effective risk control. </a:t>
            </a:r>
          </a:p>
        </p:txBody>
      </p:sp>
      <p:sp>
        <p:nvSpPr>
          <p:cNvPr id="16" name="Rectangle 15">
            <a:extLst>
              <a:ext uri="{FF2B5EF4-FFF2-40B4-BE49-F238E27FC236}">
                <a16:creationId xmlns:a16="http://schemas.microsoft.com/office/drawing/2014/main" id="{7AF414CC-F2EF-AAB7-F43A-CFC41238429E}"/>
              </a:ext>
            </a:extLst>
          </p:cNvPr>
          <p:cNvSpPr/>
          <p:nvPr/>
        </p:nvSpPr>
        <p:spPr>
          <a:xfrm>
            <a:off x="8546211" y="2733880"/>
            <a:ext cx="2664000" cy="507600"/>
          </a:xfrm>
          <a:prstGeom prst="rect">
            <a:avLst/>
          </a:prstGeom>
          <a:solidFill>
            <a:srgbClr val="E5E3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US" sz="1250">
                <a:solidFill>
                  <a:schemeClr val="tx1"/>
                </a:solidFill>
              </a:rPr>
              <a:t>Guide 2: </a:t>
            </a:r>
          </a:p>
          <a:p>
            <a:pPr marL="285750" indent="-285750" defTabSz="488950">
              <a:spcBef>
                <a:spcPct val="0"/>
              </a:spcBef>
              <a:buFont typeface="Arial" panose="020B0604020202020204" pitchFamily="34" charset="0"/>
              <a:buChar char="•"/>
            </a:pPr>
            <a:r>
              <a:rPr lang="en-US" sz="1250">
                <a:solidFill>
                  <a:schemeClr val="tx1"/>
                </a:solidFill>
              </a:rPr>
              <a:t>Features of permissions</a:t>
            </a:r>
            <a:endParaRPr lang="en-AU" sz="1250">
              <a:solidFill>
                <a:schemeClr val="tx1"/>
              </a:solidFill>
            </a:endParaRPr>
          </a:p>
        </p:txBody>
      </p:sp>
      <p:sp>
        <p:nvSpPr>
          <p:cNvPr id="3" name="Rectangle 2">
            <a:extLst>
              <a:ext uri="{FF2B5EF4-FFF2-40B4-BE49-F238E27FC236}">
                <a16:creationId xmlns:a16="http://schemas.microsoft.com/office/drawing/2014/main" id="{CC0825E5-5D10-D590-BB51-E0D2571A1148}"/>
              </a:ext>
            </a:extLst>
          </p:cNvPr>
          <p:cNvSpPr/>
          <p:nvPr/>
        </p:nvSpPr>
        <p:spPr>
          <a:xfrm>
            <a:off x="695324" y="5017119"/>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AU" sz="1250">
                <a:solidFill>
                  <a:schemeClr val="tx1"/>
                </a:solidFill>
              </a:rPr>
              <a:t>Consider fees and charges</a:t>
            </a:r>
          </a:p>
        </p:txBody>
      </p:sp>
      <p:sp>
        <p:nvSpPr>
          <p:cNvPr id="9" name="Rectangle 8">
            <a:extLst>
              <a:ext uri="{FF2B5EF4-FFF2-40B4-BE49-F238E27FC236}">
                <a16:creationId xmlns:a16="http://schemas.microsoft.com/office/drawing/2014/main" id="{C1DC295C-01B8-7D47-FAC4-A77FC38B4C3B}"/>
              </a:ext>
            </a:extLst>
          </p:cNvPr>
          <p:cNvSpPr/>
          <p:nvPr/>
        </p:nvSpPr>
        <p:spPr>
          <a:xfrm>
            <a:off x="8546211" y="3304690"/>
            <a:ext cx="2664000" cy="507600"/>
          </a:xfrm>
          <a:prstGeom prst="rect">
            <a:avLst/>
          </a:prstGeom>
          <a:solidFill>
            <a:srgbClr val="E5E3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US" sz="1250">
                <a:solidFill>
                  <a:schemeClr val="tx1"/>
                </a:solidFill>
              </a:rPr>
              <a:t>Fit and Proper Test Framework [Forthcoming]</a:t>
            </a:r>
            <a:endParaRPr lang="en-AU" sz="1250">
              <a:solidFill>
                <a:schemeClr val="tx1"/>
              </a:solidFill>
            </a:endParaRPr>
          </a:p>
        </p:txBody>
      </p:sp>
      <p:sp>
        <p:nvSpPr>
          <p:cNvPr id="10" name="Rectangle 9">
            <a:extLst>
              <a:ext uri="{FF2B5EF4-FFF2-40B4-BE49-F238E27FC236}">
                <a16:creationId xmlns:a16="http://schemas.microsoft.com/office/drawing/2014/main" id="{6AC46854-13A3-BD37-1B04-79046D3CBDA7}"/>
              </a:ext>
            </a:extLst>
          </p:cNvPr>
          <p:cNvSpPr/>
          <p:nvPr/>
        </p:nvSpPr>
        <p:spPr>
          <a:xfrm>
            <a:off x="8546211" y="3875500"/>
            <a:ext cx="2664000" cy="507600"/>
          </a:xfrm>
          <a:prstGeom prst="rect">
            <a:avLst/>
          </a:prstGeom>
          <a:solidFill>
            <a:srgbClr val="E5E3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AU" sz="1250">
                <a:solidFill>
                  <a:schemeClr val="tx1"/>
                </a:solidFill>
              </a:rPr>
              <a:t>BRV </a:t>
            </a:r>
            <a:r>
              <a:rPr lang="en-AU" sz="1250">
                <a:solidFill>
                  <a:schemeClr val="tx1"/>
                </a:solidFill>
                <a:hlinkClick r:id="rId3"/>
              </a:rPr>
              <a:t>Towards Best Practice Guide for Regulators</a:t>
            </a:r>
            <a:endParaRPr lang="en-AU" sz="1250">
              <a:solidFill>
                <a:schemeClr val="tx1"/>
              </a:solidFill>
            </a:endParaRPr>
          </a:p>
        </p:txBody>
      </p:sp>
      <p:sp>
        <p:nvSpPr>
          <p:cNvPr id="11" name="Rectangle 10">
            <a:extLst>
              <a:ext uri="{FF2B5EF4-FFF2-40B4-BE49-F238E27FC236}">
                <a16:creationId xmlns:a16="http://schemas.microsoft.com/office/drawing/2014/main" id="{692EE79A-FD9B-1F73-F3B7-A6F4C2A74126}"/>
              </a:ext>
            </a:extLst>
          </p:cNvPr>
          <p:cNvSpPr/>
          <p:nvPr/>
        </p:nvSpPr>
        <p:spPr>
          <a:xfrm>
            <a:off x="695324" y="3875500"/>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AU" sz="1250">
                <a:solidFill>
                  <a:schemeClr val="tx1"/>
                </a:solidFill>
              </a:rPr>
              <a:t>Identify appropriate compliance and enforcement tools</a:t>
            </a:r>
          </a:p>
        </p:txBody>
      </p:sp>
      <p:sp>
        <p:nvSpPr>
          <p:cNvPr id="7" name="TextBox 6">
            <a:extLst>
              <a:ext uri="{FF2B5EF4-FFF2-40B4-BE49-F238E27FC236}">
                <a16:creationId xmlns:a16="http://schemas.microsoft.com/office/drawing/2014/main" id="{3BC475D0-62E3-0E67-5C29-F2D6DA11D1B4}"/>
              </a:ext>
            </a:extLst>
          </p:cNvPr>
          <p:cNvSpPr txBox="1"/>
          <p:nvPr/>
        </p:nvSpPr>
        <p:spPr>
          <a:xfrm>
            <a:off x="695325" y="5601449"/>
            <a:ext cx="10514013" cy="830997"/>
          </a:xfrm>
          <a:prstGeom prst="rect">
            <a:avLst/>
          </a:prstGeom>
          <a:noFill/>
          <a:ln>
            <a:solidFill>
              <a:schemeClr val="accent3"/>
            </a:solidFill>
          </a:ln>
        </p:spPr>
        <p:txBody>
          <a:bodyPr wrap="square" rtlCol="0">
            <a:spAutoFit/>
          </a:bodyPr>
          <a:lstStyle/>
          <a:p>
            <a:r>
              <a:rPr lang="en-AU" sz="1200" b="1"/>
              <a:t>Illustration – food safety pilot</a:t>
            </a:r>
          </a:p>
          <a:p>
            <a:pPr marL="285750" indent="-285750">
              <a:buClr>
                <a:schemeClr val="accent3"/>
              </a:buClr>
              <a:buSzPct val="120000"/>
              <a:buFont typeface="Arial" panose="020B0604020202020204" pitchFamily="34" charset="0"/>
              <a:buChar char="•"/>
            </a:pPr>
            <a:r>
              <a:rPr lang="en-AU" sz="1200"/>
              <a:t>C</a:t>
            </a:r>
            <a:r>
              <a:rPr lang="en-US" sz="1200" kern="100">
                <a:solidFill>
                  <a:srgbClr val="232B39"/>
                </a:solidFill>
                <a:latin typeface="+mn-lt"/>
                <a:cs typeface="Times New Roman" panose="02020603050405020304" pitchFamily="18" charset="0"/>
              </a:rPr>
              <a:t>overage of dairy farmers, manufacturers, carriers and distributors is clear and captures the key </a:t>
            </a:r>
            <a:r>
              <a:rPr lang="en-US" sz="1200" kern="100">
                <a:solidFill>
                  <a:srgbClr val="232B39"/>
                </a:solidFill>
                <a:cs typeface="Times New Roman" panose="02020603050405020304" pitchFamily="18" charset="0"/>
              </a:rPr>
              <a:t>drivers of risks. </a:t>
            </a:r>
          </a:p>
          <a:p>
            <a:pPr marL="285750" indent="-285750">
              <a:buClr>
                <a:schemeClr val="accent3"/>
              </a:buClr>
              <a:buSzPct val="120000"/>
              <a:buFont typeface="Arial" panose="020B0604020202020204" pitchFamily="34" charset="0"/>
              <a:buChar char="•"/>
            </a:pPr>
            <a:r>
              <a:rPr lang="en-US" sz="1200" kern="100">
                <a:solidFill>
                  <a:srgbClr val="232B39"/>
                </a:solidFill>
                <a:latin typeface="+mn-lt"/>
                <a:cs typeface="Times New Roman" panose="02020603050405020304" pitchFamily="18" charset="0"/>
              </a:rPr>
              <a:t>Risk controls and compliance and enforcement tools are sufficient. </a:t>
            </a:r>
          </a:p>
          <a:p>
            <a:pPr marL="285750" indent="-285750">
              <a:buClr>
                <a:schemeClr val="accent3"/>
              </a:buClr>
              <a:buSzPct val="120000"/>
              <a:buFont typeface="Arial" panose="020B0604020202020204" pitchFamily="34" charset="0"/>
              <a:buChar char="•"/>
            </a:pPr>
            <a:r>
              <a:rPr lang="en-US" sz="1200" kern="100">
                <a:solidFill>
                  <a:srgbClr val="232B39"/>
                </a:solidFill>
                <a:latin typeface="+mn-lt"/>
                <a:cs typeface="Times New Roman" panose="02020603050405020304" pitchFamily="18" charset="0"/>
              </a:rPr>
              <a:t>A longer </a:t>
            </a:r>
            <a:r>
              <a:rPr lang="en-US" sz="1200" kern="100">
                <a:solidFill>
                  <a:srgbClr val="232B39"/>
                </a:solidFill>
                <a:cs typeface="Times New Roman" panose="02020603050405020304" pitchFamily="18" charset="0"/>
              </a:rPr>
              <a:t>duration could be considered for some </a:t>
            </a:r>
            <a:r>
              <a:rPr lang="en-US" sz="1200" kern="100">
                <a:solidFill>
                  <a:srgbClr val="232B39"/>
                </a:solidFill>
                <a:latin typeface="+mn-lt"/>
                <a:cs typeface="Times New Roman" panose="02020603050405020304" pitchFamily="18" charset="0"/>
              </a:rPr>
              <a:t>permissions.</a:t>
            </a:r>
            <a:endParaRPr lang="en-AU" sz="1200"/>
          </a:p>
        </p:txBody>
      </p:sp>
      <p:sp>
        <p:nvSpPr>
          <p:cNvPr id="13" name="Rectangle 12">
            <a:extLst>
              <a:ext uri="{FF2B5EF4-FFF2-40B4-BE49-F238E27FC236}">
                <a16:creationId xmlns:a16="http://schemas.microsoft.com/office/drawing/2014/main" id="{84B00358-9E31-DD72-0450-F8EC199983EC}"/>
              </a:ext>
            </a:extLst>
          </p:cNvPr>
          <p:cNvSpPr/>
          <p:nvPr/>
        </p:nvSpPr>
        <p:spPr>
          <a:xfrm>
            <a:off x="695324" y="3304690"/>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US" sz="1250">
                <a:solidFill>
                  <a:schemeClr val="tx1"/>
                </a:solidFill>
              </a:rPr>
              <a:t>Design risk controls - o</a:t>
            </a:r>
            <a:r>
              <a:rPr lang="en-AU" sz="1250" err="1">
                <a:solidFill>
                  <a:schemeClr val="tx1"/>
                </a:solidFill>
              </a:rPr>
              <a:t>ptimise</a:t>
            </a:r>
            <a:r>
              <a:rPr lang="en-AU" sz="1250">
                <a:solidFill>
                  <a:schemeClr val="tx1"/>
                </a:solidFill>
              </a:rPr>
              <a:t> pre-screening requirements and conditions</a:t>
            </a:r>
            <a:endParaRPr lang="en-AU" sz="1250" strike="sngStrike">
              <a:solidFill>
                <a:schemeClr val="tx1"/>
              </a:solidFill>
            </a:endParaRPr>
          </a:p>
        </p:txBody>
      </p:sp>
      <p:sp>
        <p:nvSpPr>
          <p:cNvPr id="14" name="Rectangle 13">
            <a:extLst>
              <a:ext uri="{FF2B5EF4-FFF2-40B4-BE49-F238E27FC236}">
                <a16:creationId xmlns:a16="http://schemas.microsoft.com/office/drawing/2014/main" id="{5D766608-B6CA-FE4E-F12B-B8F71AD8661E}"/>
              </a:ext>
            </a:extLst>
          </p:cNvPr>
          <p:cNvSpPr/>
          <p:nvPr/>
        </p:nvSpPr>
        <p:spPr>
          <a:xfrm>
            <a:off x="695324" y="4446310"/>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AU" sz="1250">
                <a:solidFill>
                  <a:schemeClr val="tx1"/>
                </a:solidFill>
              </a:rPr>
              <a:t>Set appropriate duration</a:t>
            </a:r>
          </a:p>
        </p:txBody>
      </p:sp>
      <p:sp>
        <p:nvSpPr>
          <p:cNvPr id="5" name="Rectangle 4">
            <a:extLst>
              <a:ext uri="{FF2B5EF4-FFF2-40B4-BE49-F238E27FC236}">
                <a16:creationId xmlns:a16="http://schemas.microsoft.com/office/drawing/2014/main" id="{63DFA251-3D21-47C4-2C23-8B23ECC6369E}"/>
              </a:ext>
            </a:extLst>
          </p:cNvPr>
          <p:cNvSpPr/>
          <p:nvPr/>
        </p:nvSpPr>
        <p:spPr>
          <a:xfrm>
            <a:off x="695324" y="2330084"/>
            <a:ext cx="3732675" cy="349200"/>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dirty="0">
                <a:solidFill>
                  <a:schemeClr val="bg1"/>
                </a:solidFill>
                <a:latin typeface="+mj-lt"/>
              </a:rPr>
              <a:t>Steps to undertake</a:t>
            </a:r>
            <a:endParaRPr lang="en-AU" sz="1250" kern="1200" dirty="0">
              <a:solidFill>
                <a:schemeClr val="bg1"/>
              </a:solidFill>
              <a:latin typeface="+mj-lt"/>
            </a:endParaRPr>
          </a:p>
        </p:txBody>
      </p:sp>
      <p:sp>
        <p:nvSpPr>
          <p:cNvPr id="12" name="Rectangle 11">
            <a:extLst>
              <a:ext uri="{FF2B5EF4-FFF2-40B4-BE49-F238E27FC236}">
                <a16:creationId xmlns:a16="http://schemas.microsoft.com/office/drawing/2014/main" id="{54547965-2949-CE63-53A2-151AC4D5CE71}"/>
              </a:ext>
            </a:extLst>
          </p:cNvPr>
          <p:cNvSpPr/>
          <p:nvPr/>
        </p:nvSpPr>
        <p:spPr>
          <a:xfrm>
            <a:off x="4655298" y="2330084"/>
            <a:ext cx="3733200" cy="3492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a:solidFill>
                  <a:schemeClr val="bg1"/>
                </a:solidFill>
                <a:latin typeface="+mj-lt"/>
              </a:rPr>
              <a:t>Findings and outcomes achieved</a:t>
            </a:r>
            <a:endParaRPr lang="en-AU" sz="1250" kern="1200">
              <a:solidFill>
                <a:schemeClr val="bg1"/>
              </a:solidFill>
              <a:latin typeface="+mj-lt"/>
            </a:endParaRPr>
          </a:p>
        </p:txBody>
      </p:sp>
      <p:sp>
        <p:nvSpPr>
          <p:cNvPr id="17" name="Rectangle 16">
            <a:extLst>
              <a:ext uri="{FF2B5EF4-FFF2-40B4-BE49-F238E27FC236}">
                <a16:creationId xmlns:a16="http://schemas.microsoft.com/office/drawing/2014/main" id="{915D005B-31DC-E9DD-3528-D85818DB5D34}"/>
              </a:ext>
            </a:extLst>
          </p:cNvPr>
          <p:cNvSpPr/>
          <p:nvPr/>
        </p:nvSpPr>
        <p:spPr>
          <a:xfrm>
            <a:off x="8546211" y="2330084"/>
            <a:ext cx="2663129" cy="349200"/>
          </a:xfrm>
          <a:prstGeom prst="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a:solidFill>
                  <a:schemeClr val="bg1"/>
                </a:solidFill>
                <a:latin typeface="+mj-lt"/>
              </a:rPr>
              <a:t>Applicable tools</a:t>
            </a:r>
            <a:endParaRPr lang="en-AU" sz="1250" kern="1200">
              <a:solidFill>
                <a:schemeClr val="bg1"/>
              </a:solidFill>
              <a:latin typeface="+mj-lt"/>
            </a:endParaRPr>
          </a:p>
        </p:txBody>
      </p:sp>
      <p:sp>
        <p:nvSpPr>
          <p:cNvPr id="22" name="Rectangle 21">
            <a:extLst>
              <a:ext uri="{FF2B5EF4-FFF2-40B4-BE49-F238E27FC236}">
                <a16:creationId xmlns:a16="http://schemas.microsoft.com/office/drawing/2014/main" id="{618BBA51-EE70-71C9-64F7-7B0A9DC2D396}"/>
              </a:ext>
            </a:extLst>
          </p:cNvPr>
          <p:cNvSpPr/>
          <p:nvPr/>
        </p:nvSpPr>
        <p:spPr>
          <a:xfrm>
            <a:off x="836862" y="115607"/>
            <a:ext cx="720704" cy="237549"/>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spcAft>
                <a:spcPts val="200"/>
              </a:spcAft>
            </a:pPr>
            <a:r>
              <a:rPr lang="en-AU" sz="1100">
                <a:solidFill>
                  <a:schemeClr val="bg1"/>
                </a:solidFill>
              </a:rPr>
              <a:t>Guide 2</a:t>
            </a:r>
          </a:p>
        </p:txBody>
      </p:sp>
      <p:sp>
        <p:nvSpPr>
          <p:cNvPr id="23" name="Rectangle 22">
            <a:extLst>
              <a:ext uri="{FF2B5EF4-FFF2-40B4-BE49-F238E27FC236}">
                <a16:creationId xmlns:a16="http://schemas.microsoft.com/office/drawing/2014/main" id="{D810524D-0092-2ECB-B534-668AB1A16A6A}"/>
              </a:ext>
            </a:extLst>
          </p:cNvPr>
          <p:cNvSpPr/>
          <p:nvPr/>
        </p:nvSpPr>
        <p:spPr>
          <a:xfrm>
            <a:off x="116158" y="115607"/>
            <a:ext cx="720704" cy="23754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spcAft>
                <a:spcPts val="200"/>
              </a:spcAft>
            </a:pPr>
            <a:r>
              <a:rPr lang="en-AU" sz="1100">
                <a:solidFill>
                  <a:schemeClr val="tx1"/>
                </a:solidFill>
              </a:rPr>
              <a:t>Guide 1</a:t>
            </a:r>
          </a:p>
        </p:txBody>
      </p:sp>
    </p:spTree>
    <p:extLst>
      <p:ext uri="{BB962C8B-B14F-4D97-AF65-F5344CB8AC3E}">
        <p14:creationId xmlns:p14="http://schemas.microsoft.com/office/powerpoint/2010/main" val="23705650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1A8B2F-0A67-14F6-0204-CBFDBFD540C0}"/>
              </a:ext>
            </a:extLst>
          </p:cNvPr>
          <p:cNvSpPr txBox="1"/>
          <p:nvPr/>
        </p:nvSpPr>
        <p:spPr>
          <a:xfrm>
            <a:off x="569355" y="1629539"/>
            <a:ext cx="1600531" cy="35891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232B39"/>
              </a:solidFill>
              <a:effectLst/>
              <a:uLnTx/>
              <a:uFillTx/>
              <a:latin typeface="VIC"/>
              <a:ea typeface="+mn-ea"/>
              <a:cs typeface="+mn-cs"/>
            </a:endParaRPr>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nchor="t"/>
          <a:lstStyle/>
          <a:p>
            <a:r>
              <a:rPr lang="en-AU" sz="2400"/>
              <a:t>Stage 5: Administer effectively</a:t>
            </a:r>
            <a:br>
              <a:rPr lang="en-AU" sz="2400"/>
            </a:br>
            <a:r>
              <a:rPr lang="en-AU" sz="2000" b="1"/>
              <a:t>Will it operate effectively, efficiently and digitally? </a:t>
            </a:r>
            <a:endParaRPr lang="en-AU" sz="2000"/>
          </a:p>
        </p:txBody>
      </p:sp>
      <p:sp>
        <p:nvSpPr>
          <p:cNvPr id="10" name="Content Placeholder 2">
            <a:extLst>
              <a:ext uri="{FF2B5EF4-FFF2-40B4-BE49-F238E27FC236}">
                <a16:creationId xmlns:a16="http://schemas.microsoft.com/office/drawing/2014/main" id="{2AEF42AB-1140-C91A-9258-9759F2D99630}"/>
              </a:ext>
            </a:extLst>
          </p:cNvPr>
          <p:cNvSpPr>
            <a:spLocks noGrp="1"/>
          </p:cNvSpPr>
          <p:nvPr>
            <p:ph idx="1"/>
          </p:nvPr>
        </p:nvSpPr>
        <p:spPr/>
        <p:txBody>
          <a:bodyPr anchor="t" anchorCtr="0"/>
          <a:lstStyle/>
          <a:p>
            <a:pPr>
              <a:lnSpc>
                <a:spcPct val="106000"/>
              </a:lnSpc>
              <a:spcAft>
                <a:spcPts val="800"/>
              </a:spcAft>
            </a:pPr>
            <a:r>
              <a:rPr lang="en-US" sz="1600" kern="150">
                <a:solidFill>
                  <a:srgbClr val="000000"/>
                </a:solidFill>
                <a:cs typeface="Times New Roman" panose="02020603050405020304" pitchFamily="18" charset="0"/>
              </a:rPr>
              <a:t>This stage prompts a regulator to administer permissions in a way that works to drive risk management at least burden for businesses and regulators. </a:t>
            </a:r>
            <a:endParaRPr lang="en-AU" sz="1600" strike="sngStrike" kern="150">
              <a:solidFill>
                <a:srgbClr val="000000"/>
              </a:solidFill>
              <a:cs typeface="Times New Roman" panose="02020603050405020304" pitchFamily="18" charset="0"/>
            </a:endParaRPr>
          </a:p>
        </p:txBody>
      </p:sp>
      <p:sp>
        <p:nvSpPr>
          <p:cNvPr id="39" name="Rectangle 38">
            <a:extLst>
              <a:ext uri="{FF2B5EF4-FFF2-40B4-BE49-F238E27FC236}">
                <a16:creationId xmlns:a16="http://schemas.microsoft.com/office/drawing/2014/main" id="{7A64549C-C658-46C3-754F-D9C1C0F185F0}"/>
              </a:ext>
            </a:extLst>
          </p:cNvPr>
          <p:cNvSpPr/>
          <p:nvPr/>
        </p:nvSpPr>
        <p:spPr>
          <a:xfrm>
            <a:off x="695324" y="2583724"/>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marL="0" lvl="0" indent="0" algn="l" defTabSz="488950">
              <a:spcBef>
                <a:spcPct val="0"/>
              </a:spcBef>
              <a:buNone/>
            </a:pPr>
            <a:r>
              <a:rPr lang="en-AU" sz="1250" kern="1200">
                <a:solidFill>
                  <a:schemeClr val="tx1"/>
                </a:solidFill>
              </a:rPr>
              <a:t>Ensure </a:t>
            </a:r>
            <a:r>
              <a:rPr lang="en-AU" sz="1250">
                <a:solidFill>
                  <a:schemeClr val="tx1"/>
                </a:solidFill>
              </a:rPr>
              <a:t>the permissions journey is streamlined and user oriented, digital where possible</a:t>
            </a:r>
            <a:endParaRPr lang="en-AU" sz="1250" kern="1200">
              <a:solidFill>
                <a:schemeClr val="tx1"/>
              </a:solidFill>
            </a:endParaRPr>
          </a:p>
        </p:txBody>
      </p:sp>
      <p:sp>
        <p:nvSpPr>
          <p:cNvPr id="5" name="Rectangle 4">
            <a:extLst>
              <a:ext uri="{FF2B5EF4-FFF2-40B4-BE49-F238E27FC236}">
                <a16:creationId xmlns:a16="http://schemas.microsoft.com/office/drawing/2014/main" id="{A75EFF30-0856-62B1-435A-4612ADC7C9B2}"/>
              </a:ext>
            </a:extLst>
          </p:cNvPr>
          <p:cNvSpPr/>
          <p:nvPr/>
        </p:nvSpPr>
        <p:spPr>
          <a:xfrm>
            <a:off x="695324" y="3169876"/>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defTabSz="488950">
              <a:spcBef>
                <a:spcPct val="0"/>
              </a:spcBef>
            </a:pPr>
            <a:r>
              <a:rPr lang="en-AU" sz="1250">
                <a:solidFill>
                  <a:schemeClr val="tx1"/>
                </a:solidFill>
              </a:rPr>
              <a:t>Harness information to target compliance and enforcement </a:t>
            </a:r>
          </a:p>
        </p:txBody>
      </p:sp>
      <p:sp>
        <p:nvSpPr>
          <p:cNvPr id="29" name="Rectangle 28">
            <a:extLst>
              <a:ext uri="{FF2B5EF4-FFF2-40B4-BE49-F238E27FC236}">
                <a16:creationId xmlns:a16="http://schemas.microsoft.com/office/drawing/2014/main" id="{4F968DB7-AF0A-C489-15FB-158B45CDF0F4}"/>
              </a:ext>
            </a:extLst>
          </p:cNvPr>
          <p:cNvSpPr/>
          <p:nvPr/>
        </p:nvSpPr>
        <p:spPr>
          <a:xfrm>
            <a:off x="4655298" y="2583724"/>
            <a:ext cx="3733200" cy="1661091"/>
          </a:xfrm>
          <a:prstGeom prst="rect">
            <a:avLst/>
          </a:prstGeom>
          <a:solidFill>
            <a:srgbClr val="D9EE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algn="ctr">
              <a:spcBef>
                <a:spcPts val="600"/>
              </a:spcBef>
              <a:spcAft>
                <a:spcPts val="600"/>
              </a:spcAft>
            </a:pPr>
            <a:r>
              <a:rPr lang="en-AU" sz="1250">
                <a:solidFill>
                  <a:srgbClr val="232B39"/>
                </a:solidFill>
              </a:rPr>
              <a:t>It is easy to apply for a permission and regulators can administer permissions efficiently</a:t>
            </a:r>
          </a:p>
          <a:p>
            <a:pPr algn="ctr">
              <a:spcBef>
                <a:spcPts val="600"/>
              </a:spcBef>
              <a:spcAft>
                <a:spcPts val="600"/>
              </a:spcAft>
            </a:pPr>
            <a:r>
              <a:rPr lang="en-AU" sz="1250">
                <a:solidFill>
                  <a:srgbClr val="232B39"/>
                </a:solidFill>
              </a:rPr>
              <a:t>Digitisation has been considered. </a:t>
            </a:r>
          </a:p>
          <a:p>
            <a:pPr algn="ctr">
              <a:spcBef>
                <a:spcPts val="600"/>
              </a:spcBef>
              <a:spcAft>
                <a:spcPts val="600"/>
              </a:spcAft>
            </a:pPr>
            <a:r>
              <a:rPr lang="en-AU" sz="1250">
                <a:solidFill>
                  <a:srgbClr val="232B39"/>
                </a:solidFill>
              </a:rPr>
              <a:t>The regulator uses the appropriate tools to monitor, support and enforce compliance in an effective and proportional manner. </a:t>
            </a:r>
          </a:p>
        </p:txBody>
      </p:sp>
      <p:sp>
        <p:nvSpPr>
          <p:cNvPr id="16" name="Rectangle 15">
            <a:extLst>
              <a:ext uri="{FF2B5EF4-FFF2-40B4-BE49-F238E27FC236}">
                <a16:creationId xmlns:a16="http://schemas.microsoft.com/office/drawing/2014/main" id="{7AF414CC-F2EF-AAB7-F43A-CFC41238429E}"/>
              </a:ext>
            </a:extLst>
          </p:cNvPr>
          <p:cNvSpPr/>
          <p:nvPr/>
        </p:nvSpPr>
        <p:spPr>
          <a:xfrm>
            <a:off x="8546211" y="3169876"/>
            <a:ext cx="2664000" cy="507600"/>
          </a:xfrm>
          <a:prstGeom prst="rect">
            <a:avLst/>
          </a:prstGeom>
          <a:solidFill>
            <a:srgbClr val="E5E3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AU" sz="1250" dirty="0">
                <a:solidFill>
                  <a:schemeClr val="tx1"/>
                </a:solidFill>
                <a:hlinkClick r:id="rId3"/>
              </a:rPr>
              <a:t>Playbook for implementing permissions</a:t>
            </a:r>
            <a:endParaRPr lang="en-AU" sz="1250" dirty="0">
              <a:solidFill>
                <a:schemeClr val="tx1"/>
              </a:solidFill>
            </a:endParaRPr>
          </a:p>
        </p:txBody>
      </p:sp>
      <p:sp>
        <p:nvSpPr>
          <p:cNvPr id="3" name="Rectangle 2">
            <a:extLst>
              <a:ext uri="{FF2B5EF4-FFF2-40B4-BE49-F238E27FC236}">
                <a16:creationId xmlns:a16="http://schemas.microsoft.com/office/drawing/2014/main" id="{CC0825E5-5D10-D590-BB51-E0D2571A1148}"/>
              </a:ext>
            </a:extLst>
          </p:cNvPr>
          <p:cNvSpPr/>
          <p:nvPr/>
        </p:nvSpPr>
        <p:spPr>
          <a:xfrm>
            <a:off x="695324" y="3745090"/>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72000" rIns="72000" bIns="72000" numCol="1" spcCol="1270" anchor="ctr" anchorCtr="0">
            <a:noAutofit/>
          </a:bodyPr>
          <a:lstStyle/>
          <a:p>
            <a:pPr defTabSz="488950">
              <a:spcBef>
                <a:spcPct val="0"/>
              </a:spcBef>
            </a:pPr>
            <a:r>
              <a:rPr lang="en-AU" sz="1250">
                <a:solidFill>
                  <a:schemeClr val="tx1"/>
                </a:solidFill>
              </a:rPr>
              <a:t>Education, complaints processes and other systems complement the permission scheme</a:t>
            </a:r>
          </a:p>
        </p:txBody>
      </p:sp>
      <p:sp>
        <p:nvSpPr>
          <p:cNvPr id="9" name="Rectangle 8">
            <a:extLst>
              <a:ext uri="{FF2B5EF4-FFF2-40B4-BE49-F238E27FC236}">
                <a16:creationId xmlns:a16="http://schemas.microsoft.com/office/drawing/2014/main" id="{26AED467-3344-9490-B453-FAFBED538739}"/>
              </a:ext>
            </a:extLst>
          </p:cNvPr>
          <p:cNvSpPr/>
          <p:nvPr/>
        </p:nvSpPr>
        <p:spPr>
          <a:xfrm>
            <a:off x="8546211" y="2583724"/>
            <a:ext cx="2664000" cy="507600"/>
          </a:xfrm>
          <a:prstGeom prst="rect">
            <a:avLst/>
          </a:prstGeom>
          <a:solidFill>
            <a:srgbClr val="E5E3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AU" sz="1250">
                <a:solidFill>
                  <a:schemeClr val="tx1"/>
                </a:solidFill>
              </a:rPr>
              <a:t>BRV </a:t>
            </a:r>
            <a:r>
              <a:rPr lang="en-AU" sz="1250">
                <a:solidFill>
                  <a:schemeClr val="tx1"/>
                </a:solidFill>
                <a:hlinkClick r:id="rId4"/>
              </a:rPr>
              <a:t>Towards Best Practice Guide for Regulators</a:t>
            </a:r>
            <a:endParaRPr lang="en-AU" sz="1250">
              <a:solidFill>
                <a:schemeClr val="tx1"/>
              </a:solidFill>
            </a:endParaRPr>
          </a:p>
        </p:txBody>
      </p:sp>
      <p:sp>
        <p:nvSpPr>
          <p:cNvPr id="2" name="Rectangle 1">
            <a:extLst>
              <a:ext uri="{FF2B5EF4-FFF2-40B4-BE49-F238E27FC236}">
                <a16:creationId xmlns:a16="http://schemas.microsoft.com/office/drawing/2014/main" id="{2C982E90-12A9-6A22-87D1-0AD26AECEE9E}"/>
              </a:ext>
            </a:extLst>
          </p:cNvPr>
          <p:cNvSpPr/>
          <p:nvPr/>
        </p:nvSpPr>
        <p:spPr>
          <a:xfrm>
            <a:off x="8546211" y="3745090"/>
            <a:ext cx="2664000" cy="507600"/>
          </a:xfrm>
          <a:prstGeom prst="rect">
            <a:avLst/>
          </a:prstGeom>
          <a:solidFill>
            <a:srgbClr val="E5E3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defTabSz="488950">
              <a:spcBef>
                <a:spcPct val="0"/>
              </a:spcBef>
            </a:pPr>
            <a:r>
              <a:rPr lang="en-AU" sz="1250">
                <a:solidFill>
                  <a:schemeClr val="tx1"/>
                </a:solidFill>
              </a:rPr>
              <a:t>Service Victoria standard product offering</a:t>
            </a:r>
          </a:p>
        </p:txBody>
      </p:sp>
      <p:sp>
        <p:nvSpPr>
          <p:cNvPr id="6" name="TextBox 5">
            <a:extLst>
              <a:ext uri="{FF2B5EF4-FFF2-40B4-BE49-F238E27FC236}">
                <a16:creationId xmlns:a16="http://schemas.microsoft.com/office/drawing/2014/main" id="{262FCD8C-4FE6-A1EF-5331-6C980A531B35}"/>
              </a:ext>
            </a:extLst>
          </p:cNvPr>
          <p:cNvSpPr txBox="1"/>
          <p:nvPr/>
        </p:nvSpPr>
        <p:spPr>
          <a:xfrm>
            <a:off x="695325" y="5369778"/>
            <a:ext cx="10514013" cy="830997"/>
          </a:xfrm>
          <a:prstGeom prst="rect">
            <a:avLst/>
          </a:prstGeom>
          <a:noFill/>
          <a:ln>
            <a:solidFill>
              <a:schemeClr val="accent3"/>
            </a:solidFill>
          </a:ln>
        </p:spPr>
        <p:txBody>
          <a:bodyPr wrap="square" rtlCol="0">
            <a:spAutoFit/>
          </a:bodyPr>
          <a:lstStyle/>
          <a:p>
            <a:r>
              <a:rPr lang="en-AU" sz="1200" b="1"/>
              <a:t>Illustration – food safety pilot</a:t>
            </a:r>
          </a:p>
          <a:p>
            <a:r>
              <a:rPr lang="en-AU" sz="1200"/>
              <a:t>Dairy Food Safety Victoria provides clear information for applicants. It offers an optional Dairy </a:t>
            </a:r>
            <a:r>
              <a:rPr lang="en-AU" sz="1200" err="1"/>
              <a:t>RegTech</a:t>
            </a:r>
            <a:r>
              <a:rPr lang="en-AU" sz="1200"/>
              <a:t> program that supports participating businesses to sustain food safety performance, reduce risk and reduce compliance costs. It has been working with Better Regulation Victoria to identify further opportunities to streamline and digitise its application processes.</a:t>
            </a:r>
          </a:p>
        </p:txBody>
      </p:sp>
      <p:sp>
        <p:nvSpPr>
          <p:cNvPr id="7" name="Rectangle 6">
            <a:extLst>
              <a:ext uri="{FF2B5EF4-FFF2-40B4-BE49-F238E27FC236}">
                <a16:creationId xmlns:a16="http://schemas.microsoft.com/office/drawing/2014/main" id="{DE4704FB-E567-0756-E319-52DD3C2C13DA}"/>
              </a:ext>
            </a:extLst>
          </p:cNvPr>
          <p:cNvSpPr/>
          <p:nvPr/>
        </p:nvSpPr>
        <p:spPr>
          <a:xfrm>
            <a:off x="695324" y="2187209"/>
            <a:ext cx="3732675" cy="349200"/>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dirty="0">
                <a:solidFill>
                  <a:schemeClr val="bg1"/>
                </a:solidFill>
                <a:latin typeface="+mj-lt"/>
              </a:rPr>
              <a:t>Steps to undertake</a:t>
            </a:r>
            <a:endParaRPr lang="en-AU" sz="1250" kern="1200" dirty="0">
              <a:solidFill>
                <a:schemeClr val="bg1"/>
              </a:solidFill>
              <a:latin typeface="+mj-lt"/>
            </a:endParaRPr>
          </a:p>
        </p:txBody>
      </p:sp>
      <p:sp>
        <p:nvSpPr>
          <p:cNvPr id="13" name="Rectangle 12">
            <a:extLst>
              <a:ext uri="{FF2B5EF4-FFF2-40B4-BE49-F238E27FC236}">
                <a16:creationId xmlns:a16="http://schemas.microsoft.com/office/drawing/2014/main" id="{14F5BFD9-1FFC-F508-4890-36F6D50AF0B3}"/>
              </a:ext>
            </a:extLst>
          </p:cNvPr>
          <p:cNvSpPr/>
          <p:nvPr/>
        </p:nvSpPr>
        <p:spPr>
          <a:xfrm>
            <a:off x="4655298" y="2187209"/>
            <a:ext cx="3733200" cy="3492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a:solidFill>
                  <a:schemeClr val="bg1"/>
                </a:solidFill>
                <a:latin typeface="+mj-lt"/>
              </a:rPr>
              <a:t>Findings and outcomes achieved</a:t>
            </a:r>
            <a:endParaRPr lang="en-AU" sz="1250" kern="1200">
              <a:solidFill>
                <a:schemeClr val="bg1"/>
              </a:solidFill>
              <a:latin typeface="+mj-lt"/>
            </a:endParaRPr>
          </a:p>
        </p:txBody>
      </p:sp>
      <p:sp>
        <p:nvSpPr>
          <p:cNvPr id="14" name="Rectangle 13">
            <a:extLst>
              <a:ext uri="{FF2B5EF4-FFF2-40B4-BE49-F238E27FC236}">
                <a16:creationId xmlns:a16="http://schemas.microsoft.com/office/drawing/2014/main" id="{9A2FC12A-1A98-0FD2-30D7-B6DCD5549BE4}"/>
              </a:ext>
            </a:extLst>
          </p:cNvPr>
          <p:cNvSpPr/>
          <p:nvPr/>
        </p:nvSpPr>
        <p:spPr>
          <a:xfrm>
            <a:off x="8546211" y="2187209"/>
            <a:ext cx="2663129" cy="349200"/>
          </a:xfrm>
          <a:prstGeom prst="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a:solidFill>
                  <a:schemeClr val="bg1"/>
                </a:solidFill>
                <a:latin typeface="+mj-lt"/>
              </a:rPr>
              <a:t>Applicable tools</a:t>
            </a:r>
            <a:endParaRPr lang="en-AU" sz="1250" kern="1200">
              <a:solidFill>
                <a:schemeClr val="bg1"/>
              </a:solidFill>
              <a:latin typeface="+mj-lt"/>
            </a:endParaRPr>
          </a:p>
        </p:txBody>
      </p:sp>
      <p:sp>
        <p:nvSpPr>
          <p:cNvPr id="17" name="Rectangle 16">
            <a:extLst>
              <a:ext uri="{FF2B5EF4-FFF2-40B4-BE49-F238E27FC236}">
                <a16:creationId xmlns:a16="http://schemas.microsoft.com/office/drawing/2014/main" id="{0AEA752B-24ED-751E-908B-C3D245B568A2}"/>
              </a:ext>
            </a:extLst>
          </p:cNvPr>
          <p:cNvSpPr/>
          <p:nvPr/>
        </p:nvSpPr>
        <p:spPr>
          <a:xfrm>
            <a:off x="836862" y="115607"/>
            <a:ext cx="720704" cy="237549"/>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spcAft>
                <a:spcPts val="200"/>
              </a:spcAft>
            </a:pPr>
            <a:r>
              <a:rPr lang="en-AU" sz="1100">
                <a:solidFill>
                  <a:schemeClr val="bg1"/>
                </a:solidFill>
              </a:rPr>
              <a:t>Guide 2</a:t>
            </a:r>
          </a:p>
        </p:txBody>
      </p:sp>
      <p:sp>
        <p:nvSpPr>
          <p:cNvPr id="18" name="Rectangle 17">
            <a:extLst>
              <a:ext uri="{FF2B5EF4-FFF2-40B4-BE49-F238E27FC236}">
                <a16:creationId xmlns:a16="http://schemas.microsoft.com/office/drawing/2014/main" id="{727922BC-B3AC-9D79-275C-60C6DEB1DDE6}"/>
              </a:ext>
            </a:extLst>
          </p:cNvPr>
          <p:cNvSpPr/>
          <p:nvPr/>
        </p:nvSpPr>
        <p:spPr>
          <a:xfrm>
            <a:off x="116158" y="115607"/>
            <a:ext cx="720704" cy="23754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spcAft>
                <a:spcPts val="200"/>
              </a:spcAft>
            </a:pPr>
            <a:r>
              <a:rPr lang="en-AU" sz="1100">
                <a:solidFill>
                  <a:schemeClr val="tx1"/>
                </a:solidFill>
              </a:rPr>
              <a:t>Guide 1</a:t>
            </a:r>
          </a:p>
        </p:txBody>
      </p:sp>
    </p:spTree>
    <p:extLst>
      <p:ext uri="{BB962C8B-B14F-4D97-AF65-F5344CB8AC3E}">
        <p14:creationId xmlns:p14="http://schemas.microsoft.com/office/powerpoint/2010/main" val="7377887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1A8B2F-0A67-14F6-0204-CBFDBFD540C0}"/>
              </a:ext>
            </a:extLst>
          </p:cNvPr>
          <p:cNvSpPr txBox="1"/>
          <p:nvPr/>
        </p:nvSpPr>
        <p:spPr>
          <a:xfrm>
            <a:off x="569355" y="1629539"/>
            <a:ext cx="1600531" cy="35891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232B39"/>
              </a:solidFill>
              <a:effectLst/>
              <a:uLnTx/>
              <a:uFillTx/>
              <a:latin typeface="VIC"/>
              <a:ea typeface="+mn-ea"/>
              <a:cs typeface="+mn-cs"/>
            </a:endParaRPr>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nchor="t"/>
          <a:lstStyle/>
          <a:p>
            <a:r>
              <a:rPr lang="en-AU" sz="2400"/>
              <a:t>Stage 6: Evaluate outcomes</a:t>
            </a:r>
            <a:br>
              <a:rPr lang="en-AU" sz="2400" b="1"/>
            </a:br>
            <a:r>
              <a:rPr lang="en-AU" sz="2000"/>
              <a:t>H</a:t>
            </a:r>
            <a:r>
              <a:rPr lang="en-AU" sz="2000">
                <a:solidFill>
                  <a:schemeClr val="tx1"/>
                </a:solidFill>
              </a:rPr>
              <a:t>ow will you monitor and evaluate the scheme?</a:t>
            </a:r>
            <a:endParaRPr lang="en-AU" sz="2000"/>
          </a:p>
        </p:txBody>
      </p:sp>
      <p:sp>
        <p:nvSpPr>
          <p:cNvPr id="36" name="Content Placeholder 2">
            <a:extLst>
              <a:ext uri="{FF2B5EF4-FFF2-40B4-BE49-F238E27FC236}">
                <a16:creationId xmlns:a16="http://schemas.microsoft.com/office/drawing/2014/main" id="{E435F610-321E-DB90-6B21-7CAA242E5B5A}"/>
              </a:ext>
            </a:extLst>
          </p:cNvPr>
          <p:cNvSpPr>
            <a:spLocks noGrp="1"/>
          </p:cNvSpPr>
          <p:nvPr>
            <p:ph idx="1"/>
          </p:nvPr>
        </p:nvSpPr>
        <p:spPr/>
        <p:txBody>
          <a:bodyPr anchor="t" anchorCtr="0"/>
          <a:lstStyle/>
          <a:p>
            <a:pPr>
              <a:lnSpc>
                <a:spcPct val="106000"/>
              </a:lnSpc>
              <a:spcAft>
                <a:spcPts val="800"/>
              </a:spcAft>
            </a:pPr>
            <a:r>
              <a:rPr lang="en-US" sz="1600" kern="150">
                <a:solidFill>
                  <a:srgbClr val="000000"/>
                </a:solidFill>
                <a:cs typeface="Times New Roman" panose="02020603050405020304" pitchFamily="18" charset="0"/>
              </a:rPr>
              <a:t>This stage helps ensure the permission scheme outcomes are easily assessed and understood. Completing this stage will allow for continual scrutiny and improvement of a permission scheme to ensure it is achieving the outcomes intended to address the initial problem or harms.  </a:t>
            </a:r>
            <a:endParaRPr lang="en-AU" sz="1600" kern="150">
              <a:solidFill>
                <a:srgbClr val="000000"/>
              </a:solidFill>
              <a:cs typeface="Times New Roman" panose="02020603050405020304" pitchFamily="18" charset="0"/>
            </a:endParaRPr>
          </a:p>
        </p:txBody>
      </p:sp>
      <p:sp>
        <p:nvSpPr>
          <p:cNvPr id="39" name="Rectangle 38">
            <a:extLst>
              <a:ext uri="{FF2B5EF4-FFF2-40B4-BE49-F238E27FC236}">
                <a16:creationId xmlns:a16="http://schemas.microsoft.com/office/drawing/2014/main" id="{7A64549C-C658-46C3-754F-D9C1C0F185F0}"/>
              </a:ext>
            </a:extLst>
          </p:cNvPr>
          <p:cNvSpPr/>
          <p:nvPr/>
        </p:nvSpPr>
        <p:spPr>
          <a:xfrm>
            <a:off x="695325" y="2795207"/>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marL="0" lvl="0" indent="0" algn="l" defTabSz="488950">
              <a:spcBef>
                <a:spcPct val="0"/>
              </a:spcBef>
              <a:buNone/>
            </a:pPr>
            <a:r>
              <a:rPr lang="en-AU" sz="1250" kern="1200">
                <a:solidFill>
                  <a:schemeClr val="tx1"/>
                </a:solidFill>
              </a:rPr>
              <a:t>Determine metrics to track effectiveness of scheme and capture relevant data</a:t>
            </a:r>
          </a:p>
        </p:txBody>
      </p:sp>
      <p:sp>
        <p:nvSpPr>
          <p:cNvPr id="5" name="Rectangle 4">
            <a:extLst>
              <a:ext uri="{FF2B5EF4-FFF2-40B4-BE49-F238E27FC236}">
                <a16:creationId xmlns:a16="http://schemas.microsoft.com/office/drawing/2014/main" id="{A75EFF30-0856-62B1-435A-4612ADC7C9B2}"/>
              </a:ext>
            </a:extLst>
          </p:cNvPr>
          <p:cNvSpPr/>
          <p:nvPr/>
        </p:nvSpPr>
        <p:spPr>
          <a:xfrm>
            <a:off x="695325" y="3396177"/>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defTabSz="488950">
              <a:spcBef>
                <a:spcPct val="0"/>
              </a:spcBef>
            </a:pPr>
            <a:r>
              <a:rPr lang="en-AU" sz="1250">
                <a:solidFill>
                  <a:schemeClr val="tx1"/>
                </a:solidFill>
              </a:rPr>
              <a:t>Document evaluation methodology</a:t>
            </a:r>
          </a:p>
        </p:txBody>
      </p:sp>
      <p:sp>
        <p:nvSpPr>
          <p:cNvPr id="29" name="Rectangle 28">
            <a:extLst>
              <a:ext uri="{FF2B5EF4-FFF2-40B4-BE49-F238E27FC236}">
                <a16:creationId xmlns:a16="http://schemas.microsoft.com/office/drawing/2014/main" id="{4F968DB7-AF0A-C489-15FB-158B45CDF0F4}"/>
              </a:ext>
            </a:extLst>
          </p:cNvPr>
          <p:cNvSpPr/>
          <p:nvPr/>
        </p:nvSpPr>
        <p:spPr>
          <a:xfrm>
            <a:off x="4669521" y="2795208"/>
            <a:ext cx="3733200" cy="2021984"/>
          </a:xfrm>
          <a:prstGeom prst="rect">
            <a:avLst/>
          </a:prstGeom>
          <a:solidFill>
            <a:srgbClr val="D9EEFF"/>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algn="ctr">
              <a:spcBef>
                <a:spcPts val="600"/>
              </a:spcBef>
              <a:spcAft>
                <a:spcPts val="600"/>
              </a:spcAft>
            </a:pPr>
            <a:r>
              <a:rPr lang="en-AU" sz="1250">
                <a:solidFill>
                  <a:srgbClr val="232B39"/>
                </a:solidFill>
              </a:rPr>
              <a:t>Monitoring, evaluation, and reporting processes have been established to feed back into the regulatory system. </a:t>
            </a:r>
          </a:p>
          <a:p>
            <a:pPr algn="ctr">
              <a:spcBef>
                <a:spcPts val="600"/>
              </a:spcBef>
              <a:spcAft>
                <a:spcPts val="600"/>
              </a:spcAft>
            </a:pPr>
            <a:r>
              <a:rPr lang="en-AU" sz="1250">
                <a:solidFill>
                  <a:srgbClr val="232B39"/>
                </a:solidFill>
              </a:rPr>
              <a:t>Evaluation reveals issues and informs improvements to regulatory practice and policy design. </a:t>
            </a:r>
          </a:p>
          <a:p>
            <a:pPr algn="ctr">
              <a:spcBef>
                <a:spcPts val="600"/>
              </a:spcBef>
              <a:spcAft>
                <a:spcPts val="600"/>
              </a:spcAft>
            </a:pPr>
            <a:r>
              <a:rPr lang="en-AU" sz="1250">
                <a:solidFill>
                  <a:srgbClr val="232B39"/>
                </a:solidFill>
              </a:rPr>
              <a:t>Reform proposals are evidence based. </a:t>
            </a:r>
          </a:p>
        </p:txBody>
      </p:sp>
      <p:sp>
        <p:nvSpPr>
          <p:cNvPr id="3" name="Rectangle 2">
            <a:extLst>
              <a:ext uri="{FF2B5EF4-FFF2-40B4-BE49-F238E27FC236}">
                <a16:creationId xmlns:a16="http://schemas.microsoft.com/office/drawing/2014/main" id="{CC0825E5-5D10-D590-BB51-E0D2571A1148}"/>
              </a:ext>
            </a:extLst>
          </p:cNvPr>
          <p:cNvSpPr/>
          <p:nvPr/>
        </p:nvSpPr>
        <p:spPr>
          <a:xfrm>
            <a:off x="695325" y="3997147"/>
            <a:ext cx="3733200" cy="5076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defTabSz="488950">
              <a:spcBef>
                <a:spcPct val="0"/>
              </a:spcBef>
            </a:pPr>
            <a:r>
              <a:rPr lang="en-AU" sz="1250">
                <a:solidFill>
                  <a:schemeClr val="tx1"/>
                </a:solidFill>
              </a:rPr>
              <a:t>Determine reporting process for the permissions scheme</a:t>
            </a:r>
          </a:p>
        </p:txBody>
      </p:sp>
      <p:sp>
        <p:nvSpPr>
          <p:cNvPr id="7" name="Rectangle 6">
            <a:extLst>
              <a:ext uri="{FF2B5EF4-FFF2-40B4-BE49-F238E27FC236}">
                <a16:creationId xmlns:a16="http://schemas.microsoft.com/office/drawing/2014/main" id="{10B18579-92F1-D550-F161-BC48486F9D37}"/>
              </a:ext>
            </a:extLst>
          </p:cNvPr>
          <p:cNvSpPr/>
          <p:nvPr/>
        </p:nvSpPr>
        <p:spPr>
          <a:xfrm>
            <a:off x="695325" y="4598116"/>
            <a:ext cx="3733200" cy="734400"/>
          </a:xfrm>
          <a:prstGeom prst="rect">
            <a:avLst/>
          </a:pr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defTabSz="488950">
              <a:spcBef>
                <a:spcPct val="0"/>
              </a:spcBef>
            </a:pPr>
            <a:r>
              <a:rPr lang="en-AU" sz="1250">
                <a:solidFill>
                  <a:schemeClr val="tx1"/>
                </a:solidFill>
              </a:rPr>
              <a:t>Assess benefits and costs of alternative permission regimes before recommending reform.</a:t>
            </a:r>
          </a:p>
        </p:txBody>
      </p:sp>
      <p:sp>
        <p:nvSpPr>
          <p:cNvPr id="2" name="Rectangle 1">
            <a:extLst>
              <a:ext uri="{FF2B5EF4-FFF2-40B4-BE49-F238E27FC236}">
                <a16:creationId xmlns:a16="http://schemas.microsoft.com/office/drawing/2014/main" id="{6ABBA3A7-1F29-5EFF-A726-095EE07A4711}"/>
              </a:ext>
            </a:extLst>
          </p:cNvPr>
          <p:cNvSpPr/>
          <p:nvPr/>
        </p:nvSpPr>
        <p:spPr>
          <a:xfrm>
            <a:off x="8545338" y="2795208"/>
            <a:ext cx="2664000" cy="507600"/>
          </a:xfrm>
          <a:prstGeom prst="rect">
            <a:avLst/>
          </a:prstGeom>
          <a:solidFill>
            <a:srgbClr val="E5E3F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4833" tIns="12480" rIns="194833" bIns="12480" numCol="1" spcCol="1270" anchor="ctr" anchorCtr="0">
            <a:noAutofit/>
          </a:bodyPr>
          <a:lstStyle/>
          <a:p>
            <a:pPr defTabSz="488950">
              <a:spcBef>
                <a:spcPct val="0"/>
              </a:spcBef>
            </a:pPr>
            <a:r>
              <a:rPr lang="en-US" sz="1250">
                <a:solidFill>
                  <a:schemeClr val="tx1"/>
                </a:solidFill>
                <a:hlinkClick r:id="rId3"/>
              </a:rPr>
              <a:t>Victorian Guide to Regulation</a:t>
            </a:r>
            <a:endParaRPr lang="en-AU" sz="1250">
              <a:solidFill>
                <a:schemeClr val="tx1"/>
              </a:solidFill>
            </a:endParaRPr>
          </a:p>
        </p:txBody>
      </p:sp>
      <p:sp>
        <p:nvSpPr>
          <p:cNvPr id="6" name="TextBox 5">
            <a:extLst>
              <a:ext uri="{FF2B5EF4-FFF2-40B4-BE49-F238E27FC236}">
                <a16:creationId xmlns:a16="http://schemas.microsoft.com/office/drawing/2014/main" id="{AFBD14B6-F187-C441-A2E8-1CB450146119}"/>
              </a:ext>
            </a:extLst>
          </p:cNvPr>
          <p:cNvSpPr txBox="1"/>
          <p:nvPr/>
        </p:nvSpPr>
        <p:spPr>
          <a:xfrm>
            <a:off x="700760" y="5531361"/>
            <a:ext cx="10508578" cy="669414"/>
          </a:xfrm>
          <a:prstGeom prst="rect">
            <a:avLst/>
          </a:prstGeom>
          <a:noFill/>
          <a:ln>
            <a:solidFill>
              <a:schemeClr val="accent3"/>
            </a:solidFill>
          </a:ln>
        </p:spPr>
        <p:txBody>
          <a:bodyPr wrap="square" rtlCol="0">
            <a:spAutoFit/>
          </a:bodyPr>
          <a:lstStyle/>
          <a:p>
            <a:r>
              <a:rPr lang="en-AU" sz="1200" b="1"/>
              <a:t>Illustration – food safety pilot</a:t>
            </a:r>
          </a:p>
          <a:p>
            <a:r>
              <a:rPr lang="en-AU" sz="1200" dirty="0"/>
              <a:t>Dairy Food Safety Victoria completed a comprehensive funding model review in 2022. The review examined current and alternative requirements and services for licence holders. Evidence-based proposals for change were documented in a consultation paper. </a:t>
            </a:r>
          </a:p>
        </p:txBody>
      </p:sp>
      <p:sp>
        <p:nvSpPr>
          <p:cNvPr id="11" name="Rectangle 10">
            <a:extLst>
              <a:ext uri="{FF2B5EF4-FFF2-40B4-BE49-F238E27FC236}">
                <a16:creationId xmlns:a16="http://schemas.microsoft.com/office/drawing/2014/main" id="{C6DBFEB3-FAB8-2217-1D27-FA98B7CCB04A}"/>
              </a:ext>
            </a:extLst>
          </p:cNvPr>
          <p:cNvSpPr/>
          <p:nvPr/>
        </p:nvSpPr>
        <p:spPr>
          <a:xfrm>
            <a:off x="695324" y="2377709"/>
            <a:ext cx="3732675" cy="349200"/>
          </a:xfrm>
          <a:prstGeom prst="rect">
            <a:avLst/>
          </a:pr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a:solidFill>
                  <a:schemeClr val="bg1"/>
                </a:solidFill>
                <a:latin typeface="+mj-lt"/>
              </a:rPr>
              <a:t>Steps to undertake</a:t>
            </a:r>
            <a:endParaRPr lang="en-AU" sz="1250" kern="1200">
              <a:solidFill>
                <a:schemeClr val="bg1"/>
              </a:solidFill>
              <a:latin typeface="+mj-lt"/>
            </a:endParaRPr>
          </a:p>
        </p:txBody>
      </p:sp>
      <p:sp>
        <p:nvSpPr>
          <p:cNvPr id="12" name="Rectangle 11">
            <a:extLst>
              <a:ext uri="{FF2B5EF4-FFF2-40B4-BE49-F238E27FC236}">
                <a16:creationId xmlns:a16="http://schemas.microsoft.com/office/drawing/2014/main" id="{1F9E886D-9819-39E4-EA75-650196156C20}"/>
              </a:ext>
            </a:extLst>
          </p:cNvPr>
          <p:cNvSpPr/>
          <p:nvPr/>
        </p:nvSpPr>
        <p:spPr>
          <a:xfrm>
            <a:off x="4655298" y="2377709"/>
            <a:ext cx="3733200" cy="349200"/>
          </a:xfrm>
          <a:prstGeom prst="rect">
            <a:avLst/>
          </a:prstGeom>
          <a:solidFill>
            <a:schemeClr val="accent5"/>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a:solidFill>
                  <a:schemeClr val="bg1"/>
                </a:solidFill>
                <a:latin typeface="+mj-lt"/>
              </a:rPr>
              <a:t>Findings and outcomes achieved</a:t>
            </a:r>
            <a:endParaRPr lang="en-AU" sz="1250" kern="1200">
              <a:solidFill>
                <a:schemeClr val="bg1"/>
              </a:solidFill>
              <a:latin typeface="+mj-lt"/>
            </a:endParaRPr>
          </a:p>
        </p:txBody>
      </p:sp>
      <p:sp>
        <p:nvSpPr>
          <p:cNvPr id="13" name="Rectangle 12">
            <a:extLst>
              <a:ext uri="{FF2B5EF4-FFF2-40B4-BE49-F238E27FC236}">
                <a16:creationId xmlns:a16="http://schemas.microsoft.com/office/drawing/2014/main" id="{4E365562-3D90-1584-E9E2-191EA2B1DAB3}"/>
              </a:ext>
            </a:extLst>
          </p:cNvPr>
          <p:cNvSpPr/>
          <p:nvPr/>
        </p:nvSpPr>
        <p:spPr>
          <a:xfrm>
            <a:off x="8546211" y="2377709"/>
            <a:ext cx="2663129" cy="349200"/>
          </a:xfrm>
          <a:prstGeom prst="rect">
            <a:avLst/>
          </a:prstGeom>
          <a:solidFill>
            <a:schemeClr val="tx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8000" tIns="72000" rIns="108000" bIns="72000" numCol="1" spcCol="1270" anchor="ctr" anchorCtr="0">
            <a:noAutofit/>
          </a:bodyPr>
          <a:lstStyle/>
          <a:p>
            <a:pPr marL="0" lvl="0" indent="0" algn="ctr" defTabSz="488950">
              <a:lnSpc>
                <a:spcPct val="90000"/>
              </a:lnSpc>
              <a:spcBef>
                <a:spcPct val="0"/>
              </a:spcBef>
              <a:spcAft>
                <a:spcPct val="35000"/>
              </a:spcAft>
              <a:buNone/>
            </a:pPr>
            <a:r>
              <a:rPr lang="en-AU" sz="1250" i="0" kern="1200">
                <a:solidFill>
                  <a:schemeClr val="bg1"/>
                </a:solidFill>
                <a:latin typeface="+mj-lt"/>
              </a:rPr>
              <a:t>Applicable tools</a:t>
            </a:r>
            <a:endParaRPr lang="en-AU" sz="1250" kern="1200">
              <a:solidFill>
                <a:schemeClr val="bg1"/>
              </a:solidFill>
              <a:latin typeface="+mj-lt"/>
            </a:endParaRPr>
          </a:p>
        </p:txBody>
      </p:sp>
      <p:sp>
        <p:nvSpPr>
          <p:cNvPr id="14" name="Rectangle 13">
            <a:extLst>
              <a:ext uri="{FF2B5EF4-FFF2-40B4-BE49-F238E27FC236}">
                <a16:creationId xmlns:a16="http://schemas.microsoft.com/office/drawing/2014/main" id="{2F5FDB70-383B-93BF-5B81-3CD587D9AA58}"/>
              </a:ext>
            </a:extLst>
          </p:cNvPr>
          <p:cNvSpPr/>
          <p:nvPr/>
        </p:nvSpPr>
        <p:spPr>
          <a:xfrm>
            <a:off x="836862" y="115607"/>
            <a:ext cx="720704" cy="237549"/>
          </a:xfrm>
          <a:prstGeom prst="rect">
            <a:avLst/>
          </a:prstGeom>
          <a:solidFill>
            <a:schemeClr val="accent3"/>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spcAft>
                <a:spcPts val="200"/>
              </a:spcAft>
            </a:pPr>
            <a:r>
              <a:rPr lang="en-AU" sz="1100">
                <a:solidFill>
                  <a:schemeClr val="bg1"/>
                </a:solidFill>
              </a:rPr>
              <a:t>Guide 2</a:t>
            </a:r>
          </a:p>
        </p:txBody>
      </p:sp>
      <p:sp>
        <p:nvSpPr>
          <p:cNvPr id="16" name="Rectangle 15">
            <a:extLst>
              <a:ext uri="{FF2B5EF4-FFF2-40B4-BE49-F238E27FC236}">
                <a16:creationId xmlns:a16="http://schemas.microsoft.com/office/drawing/2014/main" id="{00EB8A3B-8D7C-1DBF-248B-DED37AE82053}"/>
              </a:ext>
            </a:extLst>
          </p:cNvPr>
          <p:cNvSpPr/>
          <p:nvPr/>
        </p:nvSpPr>
        <p:spPr>
          <a:xfrm>
            <a:off x="116158" y="115607"/>
            <a:ext cx="720704" cy="237549"/>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spcBef>
                <a:spcPts val="200"/>
              </a:spcBef>
              <a:spcAft>
                <a:spcPts val="200"/>
              </a:spcAft>
            </a:pPr>
            <a:r>
              <a:rPr lang="en-AU" sz="1100">
                <a:solidFill>
                  <a:schemeClr val="tx1"/>
                </a:solidFill>
              </a:rPr>
              <a:t>Guide 1</a:t>
            </a:r>
          </a:p>
        </p:txBody>
      </p:sp>
    </p:spTree>
    <p:extLst>
      <p:ext uri="{BB962C8B-B14F-4D97-AF65-F5344CB8AC3E}">
        <p14:creationId xmlns:p14="http://schemas.microsoft.com/office/powerpoint/2010/main" val="25999910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221516A-561D-79FF-02CE-5A88BB844202}"/>
              </a:ext>
            </a:extLst>
          </p:cNvPr>
          <p:cNvSpPr>
            <a:spLocks noGrp="1"/>
          </p:cNvSpPr>
          <p:nvPr>
            <p:ph type="title"/>
          </p:nvPr>
        </p:nvSpPr>
        <p:spPr/>
        <p:txBody>
          <a:bodyPr/>
          <a:lstStyle/>
          <a:p>
            <a:pPr algn="l"/>
            <a:r>
              <a:rPr lang="en-AU"/>
              <a:t>Appendix</a:t>
            </a:r>
          </a:p>
        </p:txBody>
      </p:sp>
      <p:sp>
        <p:nvSpPr>
          <p:cNvPr id="3" name="Text Placeholder 2">
            <a:extLst>
              <a:ext uri="{FF2B5EF4-FFF2-40B4-BE49-F238E27FC236}">
                <a16:creationId xmlns:a16="http://schemas.microsoft.com/office/drawing/2014/main" id="{2B5797E5-3F1D-5F93-3393-FBC56F80FAB3}"/>
              </a:ext>
            </a:extLst>
          </p:cNvPr>
          <p:cNvSpPr>
            <a:spLocks noGrp="1"/>
          </p:cNvSpPr>
          <p:nvPr>
            <p:ph type="body" idx="1"/>
          </p:nvPr>
        </p:nvSpPr>
        <p:spPr/>
        <p:txBody>
          <a:bodyPr/>
          <a:lstStyle/>
          <a:p>
            <a:pPr algn="l">
              <a:spcBef>
                <a:spcPts val="800"/>
              </a:spcBef>
            </a:pPr>
            <a:r>
              <a:rPr lang="en-AU" sz="2000">
                <a:latin typeface="+mn-lt"/>
              </a:rPr>
              <a:t>A: Glossary</a:t>
            </a:r>
          </a:p>
          <a:p>
            <a:pPr algn="l">
              <a:spcBef>
                <a:spcPts val="800"/>
              </a:spcBef>
            </a:pPr>
            <a:r>
              <a:rPr lang="en-AU" sz="2000">
                <a:latin typeface="+mn-lt"/>
              </a:rPr>
              <a:t>B: Features of Permissions</a:t>
            </a:r>
          </a:p>
          <a:p>
            <a:pPr algn="l">
              <a:spcBef>
                <a:spcPts val="800"/>
              </a:spcBef>
            </a:pPr>
            <a:r>
              <a:rPr lang="en-AU" sz="2000">
                <a:latin typeface="+mn-lt"/>
              </a:rPr>
              <a:t>C: Common types of permissions</a:t>
            </a:r>
            <a:endParaRPr lang="en-AU" sz="2000" b="1">
              <a:latin typeface="+mn-lt"/>
            </a:endParaRPr>
          </a:p>
          <a:p>
            <a:endParaRPr lang="en-AU" sz="2000">
              <a:latin typeface="+mn-lt"/>
            </a:endParaRPr>
          </a:p>
          <a:p>
            <a:endParaRPr lang="en-AU" sz="2000">
              <a:latin typeface="+mn-lt"/>
            </a:endParaRPr>
          </a:p>
          <a:p>
            <a:endParaRPr lang="en-AU" sz="2000">
              <a:latin typeface="+mn-lt"/>
            </a:endParaRPr>
          </a:p>
          <a:p>
            <a:endParaRPr lang="en-AU" sz="2000"/>
          </a:p>
        </p:txBody>
      </p:sp>
    </p:spTree>
    <p:extLst>
      <p:ext uri="{BB962C8B-B14F-4D97-AF65-F5344CB8AC3E}">
        <p14:creationId xmlns:p14="http://schemas.microsoft.com/office/powerpoint/2010/main" val="11453442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14">
            <a:extLst>
              <a:ext uri="{FF2B5EF4-FFF2-40B4-BE49-F238E27FC236}">
                <a16:creationId xmlns:a16="http://schemas.microsoft.com/office/drawing/2014/main" id="{8A3594D2-912A-A0BE-702F-5AA422B47AC4}"/>
              </a:ext>
            </a:extLst>
          </p:cNvPr>
          <p:cNvGraphicFramePr>
            <a:graphicFrameLocks noGrp="1"/>
          </p:cNvGraphicFramePr>
          <p:nvPr>
            <p:extLst>
              <p:ext uri="{D42A27DB-BD31-4B8C-83A1-F6EECF244321}">
                <p14:modId xmlns:p14="http://schemas.microsoft.com/office/powerpoint/2010/main" val="3335538502"/>
              </p:ext>
            </p:extLst>
          </p:nvPr>
        </p:nvGraphicFramePr>
        <p:xfrm>
          <a:off x="695324" y="1509673"/>
          <a:ext cx="10525123" cy="2663898"/>
        </p:xfrm>
        <a:graphic>
          <a:graphicData uri="http://schemas.openxmlformats.org/drawingml/2006/table">
            <a:tbl>
              <a:tblPr bandRow="1">
                <a:tableStyleId>{5C22544A-7EE6-4342-B048-85BDC9FD1C3A}</a:tableStyleId>
              </a:tblPr>
              <a:tblGrid>
                <a:gridCol w="5172823">
                  <a:extLst>
                    <a:ext uri="{9D8B030D-6E8A-4147-A177-3AD203B41FA5}">
                      <a16:colId xmlns:a16="http://schemas.microsoft.com/office/drawing/2014/main" val="3686671035"/>
                    </a:ext>
                  </a:extLst>
                </a:gridCol>
                <a:gridCol w="5352300">
                  <a:extLst>
                    <a:ext uri="{9D8B030D-6E8A-4147-A177-3AD203B41FA5}">
                      <a16:colId xmlns:a16="http://schemas.microsoft.com/office/drawing/2014/main" val="3570417924"/>
                    </a:ext>
                  </a:extLst>
                </a:gridCol>
              </a:tblGrid>
              <a:tr h="513638">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200" b="1"/>
                        <a:t>Licences, permits, registrations and other permissions are an important risk-management tool</a:t>
                      </a:r>
                    </a:p>
                  </a:txBody>
                  <a:tcPr marL="108000" marR="108000" marT="108000">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7000"/>
                        </a:lnSpc>
                        <a:spcBef>
                          <a:spcPts val="0"/>
                        </a:spcBef>
                        <a:spcAft>
                          <a:spcPts val="300"/>
                        </a:spcAft>
                        <a:buClrTx/>
                        <a:buSzTx/>
                        <a:buFontTx/>
                        <a:buNone/>
                        <a:tabLst/>
                        <a:defRPr/>
                      </a:pPr>
                      <a:r>
                        <a:rPr lang="en-AU" sz="1200"/>
                        <a:t>Victoria has more than 500 licences, permits and other permissions (‘permissions’) across more than 120 Victorian Acts. </a:t>
                      </a:r>
                    </a:p>
                  </a:txBody>
                  <a:tcPr marL="108000" marR="108000" marT="108000">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2352056456"/>
                  </a:ext>
                </a:extLst>
              </a:tr>
              <a:tr h="528319">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200" b="1"/>
                        <a:t>They should not create unnecessary costs or barriers to innovation</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AU" sz="1200" b="1"/>
                    </a:p>
                  </a:txBody>
                  <a:tcPr marL="108000" marR="108000" marT="108000">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a:lnSpc>
                          <a:spcPct val="107000"/>
                        </a:lnSpc>
                        <a:spcAft>
                          <a:spcPts val="300"/>
                        </a:spcAft>
                      </a:pPr>
                      <a:r>
                        <a:rPr lang="en-AU" sz="1200"/>
                        <a:t>Victoria needs to ensure that permissions: </a:t>
                      </a:r>
                    </a:p>
                    <a:p>
                      <a:pPr marL="285750" indent="-285750">
                        <a:lnSpc>
                          <a:spcPct val="107000"/>
                        </a:lnSpc>
                        <a:spcAft>
                          <a:spcPts val="300"/>
                        </a:spcAft>
                        <a:buClr>
                          <a:schemeClr val="accent3"/>
                        </a:buClr>
                        <a:buSzPct val="120000"/>
                        <a:buFont typeface="Arial" panose="020B0604020202020204" pitchFamily="34" charset="0"/>
                        <a:buChar char="•"/>
                      </a:pPr>
                      <a:r>
                        <a:rPr lang="en-AU" sz="1200"/>
                        <a:t>are necessary, proportionate, effective and efficient and used consistently across the Victorian Government</a:t>
                      </a:r>
                    </a:p>
                    <a:p>
                      <a:pPr marL="285750" indent="-285750">
                        <a:lnSpc>
                          <a:spcPct val="107000"/>
                        </a:lnSpc>
                        <a:spcAft>
                          <a:spcPts val="300"/>
                        </a:spcAft>
                        <a:buClr>
                          <a:schemeClr val="accent3"/>
                        </a:buClr>
                        <a:buSzPct val="120000"/>
                        <a:buFont typeface="Arial" panose="020B0604020202020204" pitchFamily="34" charset="0"/>
                        <a:buChar char="•"/>
                      </a:pPr>
                      <a:r>
                        <a:rPr lang="en-AU" sz="1200"/>
                        <a:t>enhance community wellbeing</a:t>
                      </a:r>
                    </a:p>
                    <a:p>
                      <a:pPr marL="285750" indent="-285750">
                        <a:lnSpc>
                          <a:spcPct val="107000"/>
                        </a:lnSpc>
                        <a:spcAft>
                          <a:spcPts val="300"/>
                        </a:spcAft>
                        <a:buClr>
                          <a:schemeClr val="accent3"/>
                        </a:buClr>
                        <a:buSzPct val="120000"/>
                        <a:buFont typeface="Arial" panose="020B0604020202020204" pitchFamily="34" charset="0"/>
                        <a:buChar char="•"/>
                      </a:pPr>
                      <a:r>
                        <a:rPr lang="en-AU" sz="1200"/>
                        <a:t>do not create unnecessary costs or barriers to innovation.</a:t>
                      </a:r>
                    </a:p>
                  </a:txBody>
                  <a:tcPr marL="108000" marR="108000" marT="108000">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105135020"/>
                  </a:ext>
                </a:extLst>
              </a:tr>
              <a:tr h="428056">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AU" sz="1200" b="1"/>
                        <a:t>Using the framework over coming years will help achieve Victoria’s vision for a world-leading regulatory system</a:t>
                      </a:r>
                    </a:p>
                  </a:txBody>
                  <a:tcPr marL="108000" marR="108000" marT="108000">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lang="en-AU" sz="1200"/>
                        <a:t>The Victorian Permissions Framework should be used when developing new and reforming existing permissions.</a:t>
                      </a:r>
                    </a:p>
                  </a:txBody>
                  <a:tcPr marL="108000" marR="108000" marT="108000">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noFill/>
                  </a:tcPr>
                </a:tc>
                <a:extLst>
                  <a:ext uri="{0D108BD9-81ED-4DB2-BD59-A6C34878D82A}">
                    <a16:rowId xmlns:a16="http://schemas.microsoft.com/office/drawing/2014/main" val="3503528331"/>
                  </a:ext>
                </a:extLst>
              </a:tr>
              <a:tr h="25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00" b="1"/>
                    </a:p>
                  </a:txBody>
                  <a:tcPr marL="108000" marR="108000" marT="108000">
                    <a:lnT w="12700" cap="flat" cmpd="sng" algn="ctr">
                      <a:solidFill>
                        <a:schemeClr val="tx1"/>
                      </a:solidFill>
                      <a:prstDash val="dot"/>
                      <a:round/>
                      <a:headEnd type="none" w="med" len="med"/>
                      <a:tailEnd type="none" w="med" len="med"/>
                    </a:lnT>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AU" sz="1200"/>
                    </a:p>
                  </a:txBody>
                  <a:tcPr marL="108000" marR="108000" marT="108000">
                    <a:lnT w="12700" cap="flat" cmpd="sng" algn="ctr">
                      <a:solidFill>
                        <a:schemeClr val="tx1"/>
                      </a:solidFill>
                      <a:prstDash val="dot"/>
                      <a:round/>
                      <a:headEnd type="none" w="med" len="med"/>
                      <a:tailEnd type="none" w="med" len="med"/>
                    </a:lnT>
                    <a:noFill/>
                  </a:tcPr>
                </a:tc>
                <a:extLst>
                  <a:ext uri="{0D108BD9-81ED-4DB2-BD59-A6C34878D82A}">
                    <a16:rowId xmlns:a16="http://schemas.microsoft.com/office/drawing/2014/main" val="1676929101"/>
                  </a:ext>
                </a:extLst>
              </a:tr>
            </a:tbl>
          </a:graphicData>
        </a:graphic>
      </p:graphicFrame>
      <p:sp>
        <p:nvSpPr>
          <p:cNvPr id="15" name="TextBox 14">
            <a:extLst>
              <a:ext uri="{FF2B5EF4-FFF2-40B4-BE49-F238E27FC236}">
                <a16:creationId xmlns:a16="http://schemas.microsoft.com/office/drawing/2014/main" id="{2D8457B8-F01C-0790-F9B6-CB683188DAD5}"/>
              </a:ext>
            </a:extLst>
          </p:cNvPr>
          <p:cNvSpPr txBox="1"/>
          <p:nvPr/>
        </p:nvSpPr>
        <p:spPr>
          <a:xfrm>
            <a:off x="695325" y="1166510"/>
            <a:ext cx="10525123" cy="349200"/>
          </a:xfrm>
          <a:prstGeom prst="rect">
            <a:avLst/>
          </a:prstGeom>
          <a:solidFill>
            <a:schemeClr val="accent3"/>
          </a:solidFill>
          <a:ln>
            <a:solidFill>
              <a:schemeClr val="accent1"/>
            </a:solidFill>
          </a:ln>
        </p:spPr>
        <p:txBody>
          <a:bodyPr wrap="square" lIns="91440" tIns="45720" rIns="91440" bIns="45720" anchor="ctr">
            <a:noAutofit/>
          </a:bodyPr>
          <a:lstStyle/>
          <a:p>
            <a:pPr algn="ctr"/>
            <a:r>
              <a:rPr lang="en-AU" sz="1400" b="1">
                <a:solidFill>
                  <a:schemeClr val="bg1"/>
                </a:solidFill>
              </a:rPr>
              <a:t>Why is permissions design and reform important? </a:t>
            </a:r>
          </a:p>
        </p:txBody>
      </p:sp>
      <p:sp>
        <p:nvSpPr>
          <p:cNvPr id="16" name="TextBox 15">
            <a:extLst>
              <a:ext uri="{FF2B5EF4-FFF2-40B4-BE49-F238E27FC236}">
                <a16:creationId xmlns:a16="http://schemas.microsoft.com/office/drawing/2014/main" id="{8D50D387-7488-2E3D-0109-83AF58900368}"/>
              </a:ext>
            </a:extLst>
          </p:cNvPr>
          <p:cNvSpPr txBox="1"/>
          <p:nvPr/>
        </p:nvSpPr>
        <p:spPr>
          <a:xfrm>
            <a:off x="2414839" y="4015560"/>
            <a:ext cx="7362321" cy="748520"/>
          </a:xfrm>
          <a:prstGeom prst="rect">
            <a:avLst/>
          </a:prstGeom>
          <a:solidFill>
            <a:schemeClr val="bg1"/>
          </a:solidFill>
          <a:ln>
            <a:solidFill>
              <a:schemeClr val="accent1"/>
            </a:solidFill>
          </a:ln>
        </p:spPr>
        <p:txBody>
          <a:bodyPr wrap="square" lIns="91440" tIns="45720" rIns="91440" bIns="45720" anchor="ctr">
            <a:noAutofit/>
          </a:bodyPr>
          <a:lstStyle/>
          <a:p>
            <a:pPr algn="ctr">
              <a:lnSpc>
                <a:spcPct val="107000"/>
              </a:lnSpc>
              <a:spcAft>
                <a:spcPts val="1200"/>
              </a:spcAft>
            </a:pPr>
            <a:r>
              <a:rPr lang="en-AU" sz="1200">
                <a:solidFill>
                  <a:sysClr val="windowText" lastClr="000000"/>
                </a:solidFill>
                <a:latin typeface="VIC"/>
              </a:rPr>
              <a:t>Victoria has a world-leading local and state regulatory system that makes it </a:t>
            </a:r>
            <a:br>
              <a:rPr lang="en-AU" sz="1200">
                <a:solidFill>
                  <a:sysClr val="windowText" lastClr="000000"/>
                </a:solidFill>
                <a:latin typeface="VIC"/>
              </a:rPr>
            </a:br>
            <a:r>
              <a:rPr lang="en-AU" sz="1200">
                <a:solidFill>
                  <a:sysClr val="windowText" lastClr="000000"/>
                </a:solidFill>
                <a:latin typeface="VIC"/>
              </a:rPr>
              <a:t>easy to do business and supports economic development and innovation, </a:t>
            </a:r>
            <a:br>
              <a:rPr lang="en-AU" sz="1200">
                <a:solidFill>
                  <a:sysClr val="windowText" lastClr="000000"/>
                </a:solidFill>
                <a:latin typeface="VIC"/>
              </a:rPr>
            </a:br>
            <a:r>
              <a:rPr lang="en-AU" sz="1200">
                <a:solidFill>
                  <a:sysClr val="windowText" lastClr="000000"/>
                </a:solidFill>
                <a:latin typeface="VIC"/>
              </a:rPr>
              <a:t>while improving community safety, health and environmental protection.</a:t>
            </a:r>
            <a:endParaRPr lang="en-AU" sz="1200">
              <a:solidFill>
                <a:sysClr val="windowText" lastClr="000000"/>
              </a:solidFill>
            </a:endParaRPr>
          </a:p>
        </p:txBody>
      </p:sp>
      <p:sp>
        <p:nvSpPr>
          <p:cNvPr id="17" name="TextBox 16">
            <a:extLst>
              <a:ext uri="{FF2B5EF4-FFF2-40B4-BE49-F238E27FC236}">
                <a16:creationId xmlns:a16="http://schemas.microsoft.com/office/drawing/2014/main" id="{7D27BADB-A37D-606A-876E-A7C532A124A9}"/>
              </a:ext>
            </a:extLst>
          </p:cNvPr>
          <p:cNvSpPr txBox="1"/>
          <p:nvPr/>
        </p:nvSpPr>
        <p:spPr>
          <a:xfrm>
            <a:off x="695325" y="5276088"/>
            <a:ext cx="10525122" cy="1028459"/>
          </a:xfrm>
          <a:prstGeom prst="rect">
            <a:avLst/>
          </a:prstGeom>
          <a:noFill/>
          <a:ln>
            <a:solidFill>
              <a:schemeClr val="accent1"/>
            </a:solidFill>
          </a:ln>
        </p:spPr>
        <p:txBody>
          <a:bodyPr wrap="square" lIns="91440" tIns="45720" rIns="91440" bIns="45720" anchor="ctr">
            <a:noAutofit/>
          </a:bodyPr>
          <a:lstStyle/>
          <a:p>
            <a:pPr marL="171450" indent="-171450">
              <a:lnSpc>
                <a:spcPct val="107000"/>
              </a:lnSpc>
              <a:spcAft>
                <a:spcPts val="600"/>
              </a:spcAft>
              <a:buClr>
                <a:schemeClr val="accent3"/>
              </a:buClr>
              <a:buSzPct val="120000"/>
              <a:buFont typeface="Arial" panose="020B0604020202020204" pitchFamily="34" charset="0"/>
              <a:buChar char="•"/>
            </a:pPr>
            <a:r>
              <a:rPr lang="en-AU" sz="1200"/>
              <a:t>Principles and common terms</a:t>
            </a:r>
          </a:p>
          <a:p>
            <a:pPr marL="171450" indent="-171450">
              <a:lnSpc>
                <a:spcPct val="107000"/>
              </a:lnSpc>
              <a:spcAft>
                <a:spcPts val="600"/>
              </a:spcAft>
              <a:buClr>
                <a:schemeClr val="accent3"/>
              </a:buClr>
              <a:buSzPct val="120000"/>
              <a:buFont typeface="Arial" panose="020B0604020202020204" pitchFamily="34" charset="0"/>
              <a:buChar char="•"/>
            </a:pPr>
            <a:r>
              <a:rPr lang="en-AU" sz="1200"/>
              <a:t>Six-stage process to assess and reform existing permissions and design new permissions</a:t>
            </a:r>
          </a:p>
          <a:p>
            <a:pPr marL="171450" indent="-171450">
              <a:lnSpc>
                <a:spcPct val="107000"/>
              </a:lnSpc>
              <a:spcAft>
                <a:spcPts val="600"/>
              </a:spcAft>
              <a:buClr>
                <a:schemeClr val="accent3"/>
              </a:buClr>
              <a:buSzPct val="120000"/>
              <a:buFont typeface="Arial" panose="020B0604020202020204" pitchFamily="34" charset="0"/>
              <a:buChar char="•"/>
            </a:pPr>
            <a:r>
              <a:rPr lang="en-AU" sz="1200"/>
              <a:t>Resource that complements other Victorian guidance on regulation and regulatory practice</a:t>
            </a:r>
          </a:p>
        </p:txBody>
      </p:sp>
      <p:sp>
        <p:nvSpPr>
          <p:cNvPr id="18" name="TextBox 17">
            <a:extLst>
              <a:ext uri="{FF2B5EF4-FFF2-40B4-BE49-F238E27FC236}">
                <a16:creationId xmlns:a16="http://schemas.microsoft.com/office/drawing/2014/main" id="{9BA36DF9-6ACD-7ACB-E38F-5865AED923B9}"/>
              </a:ext>
            </a:extLst>
          </p:cNvPr>
          <p:cNvSpPr txBox="1"/>
          <p:nvPr/>
        </p:nvSpPr>
        <p:spPr>
          <a:xfrm>
            <a:off x="695324" y="4949164"/>
            <a:ext cx="10525123" cy="349200"/>
          </a:xfrm>
          <a:prstGeom prst="rect">
            <a:avLst/>
          </a:prstGeom>
          <a:solidFill>
            <a:schemeClr val="accent3"/>
          </a:solidFill>
          <a:ln>
            <a:solidFill>
              <a:schemeClr val="accent1"/>
            </a:solidFill>
          </a:ln>
        </p:spPr>
        <p:txBody>
          <a:bodyPr wrap="square" lIns="91440" tIns="45720" rIns="91440" bIns="45720" anchor="ctr">
            <a:noAutofit/>
          </a:bodyPr>
          <a:lstStyle/>
          <a:p>
            <a:pPr algn="ctr"/>
            <a:r>
              <a:rPr lang="en-AU" sz="1400" b="1">
                <a:solidFill>
                  <a:schemeClr val="bg1"/>
                </a:solidFill>
              </a:rPr>
              <a:t>What is the Victorian Permissions Framework?</a:t>
            </a:r>
          </a:p>
        </p:txBody>
      </p:sp>
      <p:sp>
        <p:nvSpPr>
          <p:cNvPr id="5" name="TextBox 4">
            <a:extLst>
              <a:ext uri="{FF2B5EF4-FFF2-40B4-BE49-F238E27FC236}">
                <a16:creationId xmlns:a16="http://schemas.microsoft.com/office/drawing/2014/main" id="{CC00ACB6-F98D-1B53-51D7-90EEF9CFC947}"/>
              </a:ext>
            </a:extLst>
          </p:cNvPr>
          <p:cNvSpPr txBox="1"/>
          <p:nvPr/>
        </p:nvSpPr>
        <p:spPr>
          <a:xfrm>
            <a:off x="1082210" y="4215220"/>
            <a:ext cx="762883" cy="349200"/>
          </a:xfrm>
          <a:prstGeom prst="rect">
            <a:avLst/>
          </a:prstGeom>
          <a:solidFill>
            <a:schemeClr val="accent3"/>
          </a:solidFill>
          <a:ln>
            <a:solidFill>
              <a:schemeClr val="accent1"/>
            </a:solidFill>
          </a:ln>
        </p:spPr>
        <p:txBody>
          <a:bodyPr wrap="square" lIns="91440" tIns="45720" rIns="91440" bIns="45720" anchor="ctr">
            <a:noAutofit/>
          </a:bodyPr>
          <a:lstStyle/>
          <a:p>
            <a:pPr algn="ctr"/>
            <a:r>
              <a:rPr lang="en-AU" sz="1400" b="1">
                <a:solidFill>
                  <a:schemeClr val="bg1"/>
                </a:solidFill>
              </a:rPr>
              <a:t>Vision</a:t>
            </a:r>
          </a:p>
        </p:txBody>
      </p:sp>
      <p:sp>
        <p:nvSpPr>
          <p:cNvPr id="2" name="Title 1">
            <a:extLst>
              <a:ext uri="{FF2B5EF4-FFF2-40B4-BE49-F238E27FC236}">
                <a16:creationId xmlns:a16="http://schemas.microsoft.com/office/drawing/2014/main" id="{8201D3C5-B1DD-F5D9-C6A7-C30FFD65F926}"/>
              </a:ext>
            </a:extLst>
          </p:cNvPr>
          <p:cNvSpPr>
            <a:spLocks noGrp="1"/>
          </p:cNvSpPr>
          <p:nvPr>
            <p:ph type="title"/>
          </p:nvPr>
        </p:nvSpPr>
        <p:spPr/>
        <p:txBody>
          <a:bodyPr/>
          <a:lstStyle/>
          <a:p>
            <a:r>
              <a:rPr lang="en-AU"/>
              <a:t>The Victorian Permissions Framework is a best practice approach to using permissions as a regulatory tool</a:t>
            </a:r>
          </a:p>
        </p:txBody>
      </p:sp>
    </p:spTree>
    <p:extLst>
      <p:ext uri="{BB962C8B-B14F-4D97-AF65-F5344CB8AC3E}">
        <p14:creationId xmlns:p14="http://schemas.microsoft.com/office/powerpoint/2010/main" val="11689450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8816BCC-9109-1440-728F-D0A71E62C9E8}"/>
              </a:ext>
            </a:extLst>
          </p:cNvPr>
          <p:cNvSpPr txBox="1"/>
          <p:nvPr/>
        </p:nvSpPr>
        <p:spPr>
          <a:xfrm>
            <a:off x="569355" y="1422446"/>
            <a:ext cx="1600531" cy="358918"/>
          </a:xfrm>
          <a:prstGeom prst="rect">
            <a:avLst/>
          </a:prstGeom>
          <a:solidFill>
            <a:schemeClr val="bg1"/>
          </a:solidFill>
          <a:ln>
            <a:noFill/>
          </a:ln>
        </p:spPr>
        <p:txBody>
          <a:bodyPr wrap="square" rtlCol="0">
            <a:spAutoFit/>
          </a:bodyPr>
          <a:lstStyle/>
          <a:p>
            <a:pPr algn="ctr"/>
            <a:endParaRPr lang="en-AU" sz="1400"/>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A1 Glossary</a:t>
            </a:r>
          </a:p>
        </p:txBody>
      </p:sp>
      <p:graphicFrame>
        <p:nvGraphicFramePr>
          <p:cNvPr id="8" name="Table 8">
            <a:extLst>
              <a:ext uri="{FF2B5EF4-FFF2-40B4-BE49-F238E27FC236}">
                <a16:creationId xmlns:a16="http://schemas.microsoft.com/office/drawing/2014/main" id="{E6BF465A-1787-3BA6-1290-6CCCB531ADE8}"/>
              </a:ext>
            </a:extLst>
          </p:cNvPr>
          <p:cNvGraphicFramePr>
            <a:graphicFrameLocks noGrp="1"/>
          </p:cNvGraphicFramePr>
          <p:nvPr>
            <p:ph idx="1"/>
            <p:extLst>
              <p:ext uri="{D42A27DB-BD31-4B8C-83A1-F6EECF244321}">
                <p14:modId xmlns:p14="http://schemas.microsoft.com/office/powerpoint/2010/main" val="972323899"/>
              </p:ext>
            </p:extLst>
          </p:nvPr>
        </p:nvGraphicFramePr>
        <p:xfrm>
          <a:off x="704850" y="1061303"/>
          <a:ext cx="10515600" cy="5256222"/>
        </p:xfrm>
        <a:graphic>
          <a:graphicData uri="http://schemas.openxmlformats.org/drawingml/2006/table">
            <a:tbl>
              <a:tblPr firstRow="1" bandRow="1">
                <a:tableStyleId>{69012ECD-51FC-41F1-AA8D-1B2483CD663E}</a:tableStyleId>
              </a:tblPr>
              <a:tblGrid>
                <a:gridCol w="1925228">
                  <a:extLst>
                    <a:ext uri="{9D8B030D-6E8A-4147-A177-3AD203B41FA5}">
                      <a16:colId xmlns:a16="http://schemas.microsoft.com/office/drawing/2014/main" val="1815705541"/>
                    </a:ext>
                  </a:extLst>
                </a:gridCol>
                <a:gridCol w="8590372">
                  <a:extLst>
                    <a:ext uri="{9D8B030D-6E8A-4147-A177-3AD203B41FA5}">
                      <a16:colId xmlns:a16="http://schemas.microsoft.com/office/drawing/2014/main" val="1996843102"/>
                    </a:ext>
                  </a:extLst>
                </a:gridCol>
              </a:tblGrid>
              <a:tr h="304357">
                <a:tc>
                  <a:txBody>
                    <a:bodyPr/>
                    <a:lstStyle/>
                    <a:p>
                      <a:r>
                        <a:rPr lang="en-AU" sz="1200"/>
                        <a:t>Term</a:t>
                      </a:r>
                    </a:p>
                  </a:txBody>
                  <a:tcPr marL="72000" marR="72000" marT="36000" marB="36000"/>
                </a:tc>
                <a:tc>
                  <a:txBody>
                    <a:bodyPr/>
                    <a:lstStyle/>
                    <a:p>
                      <a:r>
                        <a:rPr lang="en-AU" sz="1200"/>
                        <a:t>Definition</a:t>
                      </a:r>
                    </a:p>
                  </a:txBody>
                  <a:tcPr marL="72000" marR="72000" marT="36000" marB="36000"/>
                </a:tc>
                <a:extLst>
                  <a:ext uri="{0D108BD9-81ED-4DB2-BD59-A6C34878D82A}">
                    <a16:rowId xmlns:a16="http://schemas.microsoft.com/office/drawing/2014/main" val="4049349586"/>
                  </a:ext>
                </a:extLst>
              </a:tr>
              <a:tr h="375235">
                <a:tc>
                  <a:txBody>
                    <a:bodyPr/>
                    <a:lstStyle/>
                    <a:p>
                      <a:r>
                        <a:rPr lang="en-AU" sz="1200">
                          <a:latin typeface="+mj-lt"/>
                        </a:rPr>
                        <a:t>Conditions</a:t>
                      </a:r>
                    </a:p>
                  </a:txBody>
                  <a:tcPr marL="72000" marR="72000" marT="36000" marB="36000">
                    <a:solidFill>
                      <a:schemeClr val="accent2">
                        <a:lumMod val="20000"/>
                        <a:lumOff val="80000"/>
                      </a:schemeClr>
                    </a:solidFill>
                  </a:tcPr>
                </a:tc>
                <a:tc>
                  <a:txBody>
                    <a:bodyPr/>
                    <a:lstStyle/>
                    <a:p>
                      <a:r>
                        <a:rPr lang="en-AU" sz="1200"/>
                        <a:t>Requirements on the conduct of an applicant that are tied to a permission. Can be universal, from a standard set or customised to the permission-holder.</a:t>
                      </a:r>
                    </a:p>
                  </a:txBody>
                  <a:tcPr marL="72000" marR="72000" marT="36000" marB="36000"/>
                </a:tc>
                <a:extLst>
                  <a:ext uri="{0D108BD9-81ED-4DB2-BD59-A6C34878D82A}">
                    <a16:rowId xmlns:a16="http://schemas.microsoft.com/office/drawing/2014/main" val="3143776498"/>
                  </a:ext>
                </a:extLst>
              </a:tr>
              <a:tr h="375235">
                <a:tc>
                  <a:txBody>
                    <a:bodyPr/>
                    <a:lstStyle/>
                    <a:p>
                      <a:r>
                        <a:rPr lang="en-AU" sz="1200">
                          <a:latin typeface="+mj-lt"/>
                        </a:rPr>
                        <a:t>Features</a:t>
                      </a:r>
                    </a:p>
                  </a:txBody>
                  <a:tcPr marL="72000" marR="72000" marT="36000" marB="36000">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200"/>
                        <a:t>Permissions have features such as duration, exemptions, requirements and sanctions that can be tailored to support the objectives of the permission scheme. </a:t>
                      </a:r>
                    </a:p>
                  </a:txBody>
                  <a:tcPr marL="72000" marR="72000" marT="36000" marB="36000"/>
                </a:tc>
                <a:extLst>
                  <a:ext uri="{0D108BD9-81ED-4DB2-BD59-A6C34878D82A}">
                    <a16:rowId xmlns:a16="http://schemas.microsoft.com/office/drawing/2014/main" val="2174191198"/>
                  </a:ext>
                </a:extLst>
              </a:tr>
              <a:tr h="304357">
                <a:tc>
                  <a:txBody>
                    <a:bodyPr/>
                    <a:lstStyle/>
                    <a:p>
                      <a:r>
                        <a:rPr lang="en-AU" sz="1200">
                          <a:latin typeface="+mj-lt"/>
                        </a:rPr>
                        <a:t>General conduct rules</a:t>
                      </a:r>
                    </a:p>
                  </a:txBody>
                  <a:tcPr marL="72000" marR="72000" marT="36000" marB="36000">
                    <a:solidFill>
                      <a:schemeClr val="accent2">
                        <a:lumMod val="20000"/>
                        <a:lumOff val="80000"/>
                      </a:schemeClr>
                    </a:solidFill>
                  </a:tcPr>
                </a:tc>
                <a:tc>
                  <a:txBody>
                    <a:bodyPr/>
                    <a:lstStyle/>
                    <a:p>
                      <a:r>
                        <a:rPr lang="en-AU" sz="1200"/>
                        <a:t>Rules that apply to every individual and entity within the scope of the regulation, not tied to a permission.</a:t>
                      </a:r>
                    </a:p>
                  </a:txBody>
                  <a:tcPr marL="72000" marR="72000" marT="36000" marB="36000"/>
                </a:tc>
                <a:extLst>
                  <a:ext uri="{0D108BD9-81ED-4DB2-BD59-A6C34878D82A}">
                    <a16:rowId xmlns:a16="http://schemas.microsoft.com/office/drawing/2014/main" val="3461255022"/>
                  </a:ext>
                </a:extLst>
              </a:tr>
              <a:tr h="375235">
                <a:tc>
                  <a:txBody>
                    <a:bodyPr/>
                    <a:lstStyle/>
                    <a:p>
                      <a:r>
                        <a:rPr lang="en-AU" sz="1200">
                          <a:latin typeface="+mj-lt"/>
                        </a:rPr>
                        <a:t>Generic law</a:t>
                      </a:r>
                    </a:p>
                  </a:txBody>
                  <a:tcPr marL="72000" marR="72000" marT="36000" marB="36000">
                    <a:solidFill>
                      <a:schemeClr val="accent2">
                        <a:lumMod val="20000"/>
                        <a:lumOff val="80000"/>
                      </a:schemeClr>
                    </a:solidFill>
                  </a:tcPr>
                </a:tc>
                <a:tc>
                  <a:txBody>
                    <a:bodyPr/>
                    <a:lstStyle/>
                    <a:p>
                      <a:r>
                        <a:rPr lang="en-AU" sz="1200"/>
                        <a:t>Laws with a wide range of application across multiple industries. Examples include occupational health and safety and competition law. </a:t>
                      </a:r>
                    </a:p>
                  </a:txBody>
                  <a:tcPr marL="72000" marR="72000" marT="36000" marB="36000"/>
                </a:tc>
                <a:extLst>
                  <a:ext uri="{0D108BD9-81ED-4DB2-BD59-A6C34878D82A}">
                    <a16:rowId xmlns:a16="http://schemas.microsoft.com/office/drawing/2014/main" val="3008437763"/>
                  </a:ext>
                </a:extLst>
              </a:tr>
              <a:tr h="375235">
                <a:tc>
                  <a:txBody>
                    <a:bodyPr/>
                    <a:lstStyle/>
                    <a:p>
                      <a:r>
                        <a:rPr lang="en-AU" sz="1200">
                          <a:latin typeface="+mj-lt"/>
                        </a:rPr>
                        <a:t>Non-regulatory responses</a:t>
                      </a:r>
                    </a:p>
                  </a:txBody>
                  <a:tcPr marL="72000" marR="72000" marT="36000" marB="36000">
                    <a:solidFill>
                      <a:schemeClr val="accent2">
                        <a:lumMod val="20000"/>
                        <a:lumOff val="80000"/>
                      </a:schemeClr>
                    </a:solidFill>
                  </a:tcPr>
                </a:tc>
                <a:tc>
                  <a:txBody>
                    <a:bodyPr/>
                    <a:lstStyle/>
                    <a:p>
                      <a:r>
                        <a:rPr lang="en-AU" sz="1200"/>
                        <a:t>Government interventions that are not enforced through regulation. Includes education, voluntary and incentive-based actions.</a:t>
                      </a:r>
                    </a:p>
                  </a:txBody>
                  <a:tcPr marL="72000" marR="72000" marT="36000" marB="36000"/>
                </a:tc>
                <a:extLst>
                  <a:ext uri="{0D108BD9-81ED-4DB2-BD59-A6C34878D82A}">
                    <a16:rowId xmlns:a16="http://schemas.microsoft.com/office/drawing/2014/main" val="2199898681"/>
                  </a:ext>
                </a:extLst>
              </a:tr>
              <a:tr h="375235">
                <a:tc>
                  <a:txBody>
                    <a:bodyPr/>
                    <a:lstStyle/>
                    <a:p>
                      <a:r>
                        <a:rPr lang="en-AU" sz="1200">
                          <a:latin typeface="+mj-lt"/>
                        </a:rPr>
                        <a:t>Notification</a:t>
                      </a:r>
                    </a:p>
                  </a:txBody>
                  <a:tcPr marL="72000" marR="72000" marT="36000" marB="36000">
                    <a:solidFill>
                      <a:schemeClr val="accent2">
                        <a:lumMod val="20000"/>
                        <a:lumOff val="80000"/>
                      </a:schemeClr>
                    </a:solidFill>
                  </a:tcPr>
                </a:tc>
                <a:tc>
                  <a:txBody>
                    <a:bodyPr/>
                    <a:lstStyle/>
                    <a:p>
                      <a:r>
                        <a:rPr lang="en-AU" sz="1200"/>
                        <a:t>A requirement for an entity or individual to provide information but not to gain approval before acting. Not a permission. Can be used for low-risks where control is not required before commencement. </a:t>
                      </a:r>
                    </a:p>
                  </a:txBody>
                  <a:tcPr marL="72000" marR="72000" marT="36000" marB="36000"/>
                </a:tc>
                <a:extLst>
                  <a:ext uri="{0D108BD9-81ED-4DB2-BD59-A6C34878D82A}">
                    <a16:rowId xmlns:a16="http://schemas.microsoft.com/office/drawing/2014/main" val="3930382845"/>
                  </a:ext>
                </a:extLst>
              </a:tr>
              <a:tr h="675423">
                <a:tc>
                  <a:txBody>
                    <a:bodyPr/>
                    <a:lstStyle/>
                    <a:p>
                      <a:r>
                        <a:rPr lang="en-AU" sz="1200">
                          <a:latin typeface="+mj-lt"/>
                        </a:rPr>
                        <a:t>Permission</a:t>
                      </a:r>
                    </a:p>
                  </a:txBody>
                  <a:tcPr marL="72000" marR="72000" marT="36000" marB="36000">
                    <a:solidFill>
                      <a:schemeClr val="accent2">
                        <a:lumMod val="20000"/>
                        <a:lumOff val="80000"/>
                      </a:schemeClr>
                    </a:solidFill>
                  </a:tcPr>
                </a:tc>
                <a:tc>
                  <a:txBody>
                    <a:bodyPr/>
                    <a:lstStyle/>
                    <a:p>
                      <a:pPr marL="0" indent="0">
                        <a:spcAft>
                          <a:spcPts val="600"/>
                        </a:spcAft>
                        <a:buNone/>
                      </a:pPr>
                      <a:r>
                        <a:rPr lang="en-AU" sz="1200"/>
                        <a:t>Approval to undertake activity that would otherwise be illegal. </a:t>
                      </a:r>
                      <a:r>
                        <a:rPr lang="en-AU" sz="1200" b="0"/>
                        <a:t>It imposes a requirement to provide information and gain approval from a regulatory authority before commencing an ongoing operation or undertaking a discrete activity.</a:t>
                      </a:r>
                      <a:r>
                        <a:rPr lang="en-US" sz="1200"/>
                        <a:t> This can take the form of a </a:t>
                      </a:r>
                      <a:r>
                        <a:rPr lang="en-US" sz="1200" err="1"/>
                        <a:t>licence</a:t>
                      </a:r>
                      <a:r>
                        <a:rPr lang="en-US" sz="1200"/>
                        <a:t>, registration, permit or other approval </a:t>
                      </a:r>
                      <a:r>
                        <a:rPr lang="en-AU" sz="1200"/>
                        <a:t>from a regulatory authority</a:t>
                      </a:r>
                      <a:r>
                        <a:rPr lang="en-US" sz="1200"/>
                        <a:t>.</a:t>
                      </a:r>
                      <a:endParaRPr lang="en-AU" sz="1200" b="0">
                        <a:latin typeface="+mn-lt"/>
                      </a:endParaRPr>
                    </a:p>
                  </a:txBody>
                  <a:tcPr marL="72000" marR="72000" marT="36000" marB="36000"/>
                </a:tc>
                <a:extLst>
                  <a:ext uri="{0D108BD9-81ED-4DB2-BD59-A6C34878D82A}">
                    <a16:rowId xmlns:a16="http://schemas.microsoft.com/office/drawing/2014/main" val="3247242360"/>
                  </a:ext>
                </a:extLst>
              </a:tr>
              <a:tr h="304357">
                <a:tc>
                  <a:txBody>
                    <a:bodyPr/>
                    <a:lstStyle/>
                    <a:p>
                      <a:r>
                        <a:rPr lang="en-AU" sz="1200">
                          <a:latin typeface="+mj-lt"/>
                        </a:rPr>
                        <a:t>Permission scheme</a:t>
                      </a:r>
                    </a:p>
                  </a:txBody>
                  <a:tcPr marL="72000" marR="72000" marT="36000" marB="36000">
                    <a:solidFill>
                      <a:schemeClr val="accent2">
                        <a:lumMod val="20000"/>
                        <a:lumOff val="80000"/>
                      </a:schemeClr>
                    </a:solidFill>
                  </a:tcPr>
                </a:tc>
                <a:tc>
                  <a:txBody>
                    <a:bodyPr/>
                    <a:lstStyle/>
                    <a:p>
                      <a:r>
                        <a:rPr lang="en-AU" sz="1200"/>
                        <a:t>A set of permissions </a:t>
                      </a:r>
                      <a:r>
                        <a:rPr lang="en-AU" sz="1200" kern="1200">
                          <a:solidFill>
                            <a:schemeClr val="tx1"/>
                          </a:solidFill>
                        </a:rPr>
                        <a:t>within a specific regulatory regime, e.g. liquor licences.</a:t>
                      </a:r>
                      <a:endParaRPr lang="en-AU" sz="1200"/>
                    </a:p>
                  </a:txBody>
                  <a:tcPr marL="72000" marR="72000" marT="36000" marB="36000"/>
                </a:tc>
                <a:extLst>
                  <a:ext uri="{0D108BD9-81ED-4DB2-BD59-A6C34878D82A}">
                    <a16:rowId xmlns:a16="http://schemas.microsoft.com/office/drawing/2014/main" val="95831008"/>
                  </a:ext>
                </a:extLst>
              </a:tr>
              <a:tr h="304357">
                <a:tc>
                  <a:txBody>
                    <a:bodyPr/>
                    <a:lstStyle/>
                    <a:p>
                      <a:r>
                        <a:rPr lang="en-AU" sz="1200">
                          <a:latin typeface="+mj-lt"/>
                        </a:rPr>
                        <a:t>Targets</a:t>
                      </a:r>
                    </a:p>
                  </a:txBody>
                  <a:tcPr marL="72000" marR="72000" marT="36000" marB="36000">
                    <a:solidFill>
                      <a:schemeClr val="accent2">
                        <a:lumMod val="20000"/>
                        <a:lumOff val="80000"/>
                      </a:schemeClr>
                    </a:solidFill>
                  </a:tcPr>
                </a:tc>
                <a:tc>
                  <a:txBody>
                    <a:bodyPr/>
                    <a:lstStyle/>
                    <a:p>
                      <a:r>
                        <a:rPr lang="en-AU" sz="1200"/>
                        <a:t>A permission can target people, products, places, or processes (‘4Ps’). </a:t>
                      </a:r>
                    </a:p>
                  </a:txBody>
                  <a:tcPr marL="72000" marR="72000" marT="36000" marB="36000"/>
                </a:tc>
                <a:extLst>
                  <a:ext uri="{0D108BD9-81ED-4DB2-BD59-A6C34878D82A}">
                    <a16:rowId xmlns:a16="http://schemas.microsoft.com/office/drawing/2014/main" val="3959036668"/>
                  </a:ext>
                </a:extLst>
              </a:tr>
              <a:tr h="375235">
                <a:tc>
                  <a:txBody>
                    <a:bodyPr/>
                    <a:lstStyle/>
                    <a:p>
                      <a:r>
                        <a:rPr lang="en-AU" sz="1200">
                          <a:latin typeface="+mj-lt"/>
                        </a:rPr>
                        <a:t>Pre-screening</a:t>
                      </a:r>
                    </a:p>
                  </a:txBody>
                  <a:tcPr marL="72000" marR="72000" marT="36000" marB="36000">
                    <a:solidFill>
                      <a:schemeClr val="accent2">
                        <a:lumMod val="20000"/>
                        <a:lumOff val="80000"/>
                      </a:schemeClr>
                    </a:solidFill>
                  </a:tcPr>
                </a:tc>
                <a:tc>
                  <a:txBody>
                    <a:bodyPr/>
                    <a:lstStyle/>
                    <a:p>
                      <a:r>
                        <a:rPr lang="en-AU" sz="1200"/>
                        <a:t>Requirements that an applicant must satisfy before an application is granted. Includes but is not limited to Fit and Proper Tests.</a:t>
                      </a:r>
                    </a:p>
                  </a:txBody>
                  <a:tcPr marL="72000" marR="72000" marT="36000" marB="36000"/>
                </a:tc>
                <a:extLst>
                  <a:ext uri="{0D108BD9-81ED-4DB2-BD59-A6C34878D82A}">
                    <a16:rowId xmlns:a16="http://schemas.microsoft.com/office/drawing/2014/main" val="1905132357"/>
                  </a:ext>
                </a:extLst>
              </a:tr>
              <a:tr h="304357">
                <a:tc>
                  <a:txBody>
                    <a:bodyPr/>
                    <a:lstStyle/>
                    <a:p>
                      <a:r>
                        <a:rPr lang="en-AU" sz="1200">
                          <a:latin typeface="+mj-lt"/>
                        </a:rPr>
                        <a:t>Regulation</a:t>
                      </a:r>
                    </a:p>
                  </a:txBody>
                  <a:tcPr marL="72000" marR="72000" marT="36000" marB="36000">
                    <a:solidFill>
                      <a:schemeClr val="accent2">
                        <a:lumMod val="20000"/>
                        <a:lumOff val="80000"/>
                      </a:schemeClr>
                    </a:solidFill>
                  </a:tcPr>
                </a:tc>
                <a:tc>
                  <a:txBody>
                    <a:bodyPr/>
                    <a:lstStyle/>
                    <a:p>
                      <a:r>
                        <a:rPr lang="en-AU" sz="1200"/>
                        <a:t>All government requirements including primary and subordinate legislation and other instruments</a:t>
                      </a:r>
                    </a:p>
                  </a:txBody>
                  <a:tcPr marL="72000" marR="72000" marT="36000" marB="36000"/>
                </a:tc>
                <a:extLst>
                  <a:ext uri="{0D108BD9-81ED-4DB2-BD59-A6C34878D82A}">
                    <a16:rowId xmlns:a16="http://schemas.microsoft.com/office/drawing/2014/main" val="1967647957"/>
                  </a:ext>
                </a:extLst>
              </a:tr>
              <a:tr h="304357">
                <a:tc>
                  <a:txBody>
                    <a:bodyPr/>
                    <a:lstStyle/>
                    <a:p>
                      <a:r>
                        <a:rPr lang="en-AU" sz="1200">
                          <a:latin typeface="+mj-lt"/>
                        </a:rPr>
                        <a:t>Regulatory regime</a:t>
                      </a:r>
                    </a:p>
                  </a:txBody>
                  <a:tcPr marL="72000" marR="72000" marT="36000" marB="36000">
                    <a:solidFill>
                      <a:schemeClr val="accent2">
                        <a:lumMod val="20000"/>
                        <a:lumOff val="80000"/>
                      </a:schemeClr>
                    </a:solidFill>
                  </a:tcPr>
                </a:tc>
                <a:tc>
                  <a:txBody>
                    <a:bodyPr/>
                    <a:lstStyle/>
                    <a:p>
                      <a:r>
                        <a:rPr lang="en-AU" sz="1200"/>
                        <a:t>A government system that establishes, administers, supports and oversees control over specific activities. </a:t>
                      </a:r>
                    </a:p>
                  </a:txBody>
                  <a:tcPr marL="72000" marR="72000" marT="36000" marB="36000"/>
                </a:tc>
                <a:extLst>
                  <a:ext uri="{0D108BD9-81ED-4DB2-BD59-A6C34878D82A}">
                    <a16:rowId xmlns:a16="http://schemas.microsoft.com/office/drawing/2014/main" val="1410997645"/>
                  </a:ext>
                </a:extLst>
              </a:tr>
            </a:tbl>
          </a:graphicData>
        </a:graphic>
      </p:graphicFrame>
    </p:spTree>
    <p:extLst>
      <p:ext uri="{BB962C8B-B14F-4D97-AF65-F5344CB8AC3E}">
        <p14:creationId xmlns:p14="http://schemas.microsoft.com/office/powerpoint/2010/main" val="9003875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28FC9B6-0E33-8D78-CB36-E0109B4541F0}"/>
              </a:ext>
            </a:extLst>
          </p:cNvPr>
          <p:cNvSpPr txBox="1"/>
          <p:nvPr/>
        </p:nvSpPr>
        <p:spPr>
          <a:xfrm>
            <a:off x="704850" y="1781364"/>
            <a:ext cx="1393371" cy="369332"/>
          </a:xfrm>
          <a:prstGeom prst="rect">
            <a:avLst/>
          </a:prstGeom>
          <a:solidFill>
            <a:schemeClr val="bg1"/>
          </a:solidFill>
        </p:spPr>
        <p:txBody>
          <a:bodyPr wrap="square" rtlCol="0">
            <a:spAutoFit/>
          </a:bodyPr>
          <a:lstStyle/>
          <a:p>
            <a:endParaRPr lang="en-AU"/>
          </a:p>
        </p:txBody>
      </p:sp>
      <p:sp>
        <p:nvSpPr>
          <p:cNvPr id="6" name="TextBox 5">
            <a:extLst>
              <a:ext uri="{FF2B5EF4-FFF2-40B4-BE49-F238E27FC236}">
                <a16:creationId xmlns:a16="http://schemas.microsoft.com/office/drawing/2014/main" id="{58816BCC-9109-1440-728F-D0A71E62C9E8}"/>
              </a:ext>
            </a:extLst>
          </p:cNvPr>
          <p:cNvSpPr txBox="1"/>
          <p:nvPr/>
        </p:nvSpPr>
        <p:spPr>
          <a:xfrm>
            <a:off x="569355" y="1422446"/>
            <a:ext cx="1600531" cy="358918"/>
          </a:xfrm>
          <a:prstGeom prst="rect">
            <a:avLst/>
          </a:prstGeom>
          <a:solidFill>
            <a:schemeClr val="bg1"/>
          </a:solidFill>
          <a:ln>
            <a:noFill/>
          </a:ln>
        </p:spPr>
        <p:txBody>
          <a:bodyPr wrap="square" rtlCol="0">
            <a:spAutoFit/>
          </a:bodyPr>
          <a:lstStyle/>
          <a:p>
            <a:pPr algn="ctr"/>
            <a:endParaRPr lang="en-AU" sz="1400"/>
          </a:p>
        </p:txBody>
      </p:sp>
      <p:graphicFrame>
        <p:nvGraphicFramePr>
          <p:cNvPr id="21" name="Table 6">
            <a:extLst>
              <a:ext uri="{FF2B5EF4-FFF2-40B4-BE49-F238E27FC236}">
                <a16:creationId xmlns:a16="http://schemas.microsoft.com/office/drawing/2014/main" id="{5F1C464E-3AD7-A3EE-7DC8-4F31E1846707}"/>
              </a:ext>
            </a:extLst>
          </p:cNvPr>
          <p:cNvGraphicFramePr>
            <a:graphicFrameLocks noGrp="1"/>
          </p:cNvGraphicFramePr>
          <p:nvPr>
            <p:extLst>
              <p:ext uri="{D42A27DB-BD31-4B8C-83A1-F6EECF244321}">
                <p14:modId xmlns:p14="http://schemas.microsoft.com/office/powerpoint/2010/main" val="3507227884"/>
              </p:ext>
            </p:extLst>
          </p:nvPr>
        </p:nvGraphicFramePr>
        <p:xfrm>
          <a:off x="4222750" y="1158228"/>
          <a:ext cx="6986588" cy="5150498"/>
        </p:xfrm>
        <a:graphic>
          <a:graphicData uri="http://schemas.openxmlformats.org/drawingml/2006/table">
            <a:tbl>
              <a:tblPr firstRow="1" bandRow="1">
                <a:tableStyleId>{5C22544A-7EE6-4342-B048-85BDC9FD1C3A}</a:tableStyleId>
              </a:tblPr>
              <a:tblGrid>
                <a:gridCol w="435623">
                  <a:extLst>
                    <a:ext uri="{9D8B030D-6E8A-4147-A177-3AD203B41FA5}">
                      <a16:colId xmlns:a16="http://schemas.microsoft.com/office/drawing/2014/main" val="1894267025"/>
                    </a:ext>
                  </a:extLst>
                </a:gridCol>
                <a:gridCol w="1358756">
                  <a:extLst>
                    <a:ext uri="{9D8B030D-6E8A-4147-A177-3AD203B41FA5}">
                      <a16:colId xmlns:a16="http://schemas.microsoft.com/office/drawing/2014/main" val="3560204297"/>
                    </a:ext>
                  </a:extLst>
                </a:gridCol>
                <a:gridCol w="2288157">
                  <a:extLst>
                    <a:ext uri="{9D8B030D-6E8A-4147-A177-3AD203B41FA5}">
                      <a16:colId xmlns:a16="http://schemas.microsoft.com/office/drawing/2014/main" val="2797325518"/>
                    </a:ext>
                  </a:extLst>
                </a:gridCol>
                <a:gridCol w="2904052">
                  <a:extLst>
                    <a:ext uri="{9D8B030D-6E8A-4147-A177-3AD203B41FA5}">
                      <a16:colId xmlns:a16="http://schemas.microsoft.com/office/drawing/2014/main" val="2757381190"/>
                    </a:ext>
                  </a:extLst>
                </a:gridCol>
              </a:tblGrid>
              <a:tr h="334965">
                <a:tc>
                  <a:txBody>
                    <a:bodyPr/>
                    <a:lstStyle/>
                    <a:p>
                      <a:endParaRPr lang="en-AU" sz="1200"/>
                    </a:p>
                  </a:txBody>
                  <a:tcPr>
                    <a:lnR w="9525" cap="flat" cmpd="sng" algn="ctr">
                      <a:solidFill>
                        <a:schemeClr val="accent3"/>
                      </a:solidFill>
                      <a:prstDash val="solid"/>
                      <a:round/>
                      <a:headEnd type="none" w="med" len="med"/>
                      <a:tailEnd type="none" w="med" len="med"/>
                    </a:lnR>
                    <a:noFill/>
                  </a:tcPr>
                </a:tc>
                <a:tc>
                  <a:txBody>
                    <a:bodyPr/>
                    <a:lstStyle/>
                    <a:p>
                      <a:r>
                        <a:rPr lang="en-AU" sz="1200">
                          <a:solidFill>
                            <a:schemeClr val="bg1"/>
                          </a:solidFill>
                        </a:rPr>
                        <a:t>Feature</a:t>
                      </a:r>
                    </a:p>
                  </a:txBody>
                  <a:tcPr>
                    <a:lnL w="9525" cap="flat" cmpd="sng" algn="ctr">
                      <a:solidFill>
                        <a:schemeClr val="accent3"/>
                      </a:solidFill>
                      <a:prstDash val="solid"/>
                      <a:round/>
                      <a:headEnd type="none" w="med" len="med"/>
                      <a:tailEnd type="none" w="med" len="med"/>
                    </a:lnL>
                    <a:solidFill>
                      <a:schemeClr val="accent3"/>
                    </a:solidFill>
                  </a:tcPr>
                </a:tc>
                <a:tc>
                  <a:txBody>
                    <a:bodyPr/>
                    <a:lstStyle/>
                    <a:p>
                      <a:r>
                        <a:rPr lang="en-AU" sz="1200">
                          <a:solidFill>
                            <a:schemeClr val="bg1"/>
                          </a:solidFill>
                        </a:rPr>
                        <a:t>Description</a:t>
                      </a:r>
                    </a:p>
                  </a:txBody>
                  <a:tcPr>
                    <a:solidFill>
                      <a:schemeClr val="accent3"/>
                    </a:solidFill>
                  </a:tcPr>
                </a:tc>
                <a:tc>
                  <a:txBody>
                    <a:bodyPr/>
                    <a:lstStyle/>
                    <a:p>
                      <a:r>
                        <a:rPr lang="en-AU" sz="1200">
                          <a:solidFill>
                            <a:schemeClr val="bg1"/>
                          </a:solidFill>
                        </a:rPr>
                        <a:t>Examples</a:t>
                      </a:r>
                    </a:p>
                  </a:txBody>
                  <a:tcPr>
                    <a:lnR w="9525" cap="flat" cmpd="sng" algn="ctr">
                      <a:solidFill>
                        <a:schemeClr val="accent3"/>
                      </a:solidFill>
                      <a:prstDash val="solid"/>
                      <a:round/>
                      <a:headEnd type="none" w="med" len="med"/>
                      <a:tailEnd type="none" w="med" len="med"/>
                    </a:lnR>
                    <a:solidFill>
                      <a:schemeClr val="accent3"/>
                    </a:solidFill>
                  </a:tcPr>
                </a:tc>
                <a:extLst>
                  <a:ext uri="{0D108BD9-81ED-4DB2-BD59-A6C34878D82A}">
                    <a16:rowId xmlns:a16="http://schemas.microsoft.com/office/drawing/2014/main" val="3016510007"/>
                  </a:ext>
                </a:extLst>
              </a:tr>
              <a:tr h="437796">
                <a:tc>
                  <a:txBody>
                    <a:bodyPr/>
                    <a:lstStyle/>
                    <a:p>
                      <a:endParaRPr lang="en-AU" sz="1100"/>
                    </a:p>
                  </a:txBody>
                  <a:tcPr>
                    <a:lnR w="9525" cap="flat" cmpd="sng" algn="ctr">
                      <a:solidFill>
                        <a:schemeClr val="accent3"/>
                      </a:solidFill>
                      <a:prstDash val="solid"/>
                      <a:round/>
                      <a:headEnd type="none" w="med" len="med"/>
                      <a:tailEnd type="none" w="med" len="med"/>
                    </a:lnR>
                    <a:noFill/>
                  </a:tcPr>
                </a:tc>
                <a:tc>
                  <a:txBody>
                    <a:bodyPr/>
                    <a:lstStyle/>
                    <a:p>
                      <a:r>
                        <a:rPr lang="en-AU" sz="1050"/>
                        <a:t>Duration</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Period for which permission is provided</a:t>
                      </a:r>
                    </a:p>
                  </a:txBody>
                  <a:tcPr>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a:t>Frequency of renewal e.g. annual</a:t>
                      </a:r>
                    </a:p>
                    <a:p>
                      <a:pPr marL="171450" lvl="0" indent="-171450">
                        <a:buClr>
                          <a:schemeClr val="accent3"/>
                        </a:buClr>
                        <a:buSzPct val="120000"/>
                        <a:buFont typeface="Arial" panose="020B0604020202020204" pitchFamily="34" charset="0"/>
                        <a:buChar char="•"/>
                      </a:pPr>
                      <a:r>
                        <a:rPr lang="en-AU" sz="1050"/>
                        <a:t>Issued for 99 years</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3714922856"/>
                  </a:ext>
                </a:extLst>
              </a:tr>
              <a:tr h="576167">
                <a:tc>
                  <a:txBody>
                    <a:bodyPr/>
                    <a:lstStyle/>
                    <a:p>
                      <a:endParaRPr lang="en-AU" sz="1100"/>
                    </a:p>
                  </a:txBody>
                  <a:tcPr>
                    <a:lnR w="9525" cap="flat" cmpd="sng" algn="ctr">
                      <a:solidFill>
                        <a:schemeClr val="accent3"/>
                      </a:solidFill>
                      <a:prstDash val="solid"/>
                      <a:round/>
                      <a:headEnd type="none" w="med" len="med"/>
                      <a:tailEnd type="none" w="med" len="med"/>
                    </a:lnR>
                    <a:noFill/>
                  </a:tcPr>
                </a:tc>
                <a:tc>
                  <a:txBody>
                    <a:bodyPr/>
                    <a:lstStyle/>
                    <a:p>
                      <a:r>
                        <a:rPr lang="en-AU" sz="1050"/>
                        <a:t>Coverage - thresholds and exemptions</a:t>
                      </a:r>
                    </a:p>
                  </a:txBody>
                  <a:tcPr>
                    <a:lnL w="9525" cap="flat" cmpd="sng" algn="ctr">
                      <a:solidFill>
                        <a:schemeClr val="accent3"/>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a:t>How is the permission applied to a market or geographic region</a:t>
                      </a:r>
                    </a:p>
                  </a:txBody>
                  <a:tcPr/>
                </a:tc>
                <a:tc>
                  <a:txBody>
                    <a:bodyPr/>
                    <a:lstStyle/>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Specific locations, specific species</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Geographical boundaries</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Business volumes or size</a:t>
                      </a:r>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346225687"/>
                  </a:ext>
                </a:extLst>
              </a:tr>
              <a:tr h="428068">
                <a:tc rowSpan="2">
                  <a:txBody>
                    <a:bodyPr/>
                    <a:lstStyle/>
                    <a:p>
                      <a:pPr algn="ctr"/>
                      <a:r>
                        <a:rPr lang="en-US" sz="1100" b="1">
                          <a:solidFill>
                            <a:schemeClr val="bg1"/>
                          </a:solidFill>
                        </a:rPr>
                        <a:t>Risk control: pre-screening</a:t>
                      </a:r>
                      <a:endParaRPr lang="en-AU" sz="1100" b="1">
                        <a:solidFill>
                          <a:schemeClr val="bg1"/>
                        </a:solidFill>
                      </a:endParaRPr>
                    </a:p>
                  </a:txBody>
                  <a:tcPr vert="vert270" anchor="ctr">
                    <a:lnL w="12700" cap="flat" cmpd="sng" algn="ctr">
                      <a:noFill/>
                      <a:prstDash val="solid"/>
                      <a:round/>
                      <a:headEnd type="none" w="med" len="med"/>
                      <a:tailEnd type="none" w="med" len="med"/>
                    </a:lnL>
                    <a:lnR w="9525" cap="flat" cmpd="sng" algn="ctr">
                      <a:solidFill>
                        <a:schemeClr val="accent3"/>
                      </a:solidFill>
                      <a:prstDash val="solid"/>
                      <a:round/>
                      <a:headEnd type="none" w="med" len="med"/>
                      <a:tailEnd type="none" w="med" len="med"/>
                    </a:lnR>
                    <a:solidFill>
                      <a:schemeClr val="accent3"/>
                    </a:solidFill>
                  </a:tcPr>
                </a:tc>
                <a:tc>
                  <a:txBody>
                    <a:bodyPr/>
                    <a:lstStyle/>
                    <a:p>
                      <a:r>
                        <a:rPr lang="en-AU" sz="1050"/>
                        <a:t>Competency requirements</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What the applicant must be able to do or demonstrate</a:t>
                      </a:r>
                    </a:p>
                  </a:txBody>
                  <a:tcPr>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a:t>Qualifications, training, or experience</a:t>
                      </a:r>
                    </a:p>
                    <a:p>
                      <a:pPr marL="171450" lvl="0" indent="-171450">
                        <a:buClr>
                          <a:schemeClr val="accent3"/>
                        </a:buClr>
                        <a:buSzPct val="120000"/>
                        <a:buFont typeface="Arial" panose="020B0604020202020204" pitchFamily="34" charset="0"/>
                        <a:buChar char="•"/>
                      </a:pPr>
                      <a:r>
                        <a:rPr lang="en-AU" sz="1050"/>
                        <a:t>Tests, assessments, self-assessments</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3718634584"/>
                  </a:ext>
                </a:extLst>
              </a:tr>
              <a:tr h="733323">
                <a:tc vMerge="1">
                  <a:txBody>
                    <a:bodyPr/>
                    <a:lstStyle/>
                    <a:p>
                      <a:endParaRPr lang="en-AU" sz="1200"/>
                    </a:p>
                  </a:txBody>
                  <a:tcPr>
                    <a:lnL w="12700" cap="flat" cmpd="sng" algn="ctr">
                      <a:noFill/>
                      <a:prstDash val="solid"/>
                      <a:round/>
                      <a:headEnd type="none" w="med" len="med"/>
                      <a:tailEnd type="none" w="med" len="med"/>
                    </a:lnL>
                    <a:lnR w="12700" cmpd="sng">
                      <a:noFill/>
                    </a:lnR>
                  </a:tcPr>
                </a:tc>
                <a:tc>
                  <a:txBody>
                    <a:bodyPr/>
                    <a:lstStyle/>
                    <a:p>
                      <a:r>
                        <a:rPr lang="en-AU" sz="1050"/>
                        <a:t>Mandatory attributes </a:t>
                      </a:r>
                    </a:p>
                  </a:txBody>
                  <a:tcPr>
                    <a:lnL w="9525" cap="flat" cmpd="sng" algn="ctr">
                      <a:solidFill>
                        <a:schemeClr val="accent3"/>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a:solidFill>
                            <a:schemeClr val="tx1"/>
                          </a:solidFill>
                        </a:rPr>
                        <a:t>Characteristics the applicant must have</a:t>
                      </a:r>
                    </a:p>
                  </a:txBody>
                  <a:tcPr/>
                </a:tc>
                <a:tc>
                  <a:txBody>
                    <a:bodyPr/>
                    <a:lstStyle/>
                    <a:p>
                      <a:pPr marL="171450" lvl="0" indent="-171450">
                        <a:buClr>
                          <a:schemeClr val="accent3"/>
                        </a:buClr>
                        <a:buSzPct val="120000"/>
                        <a:buFont typeface="Arial" panose="020B0604020202020204" pitchFamily="34" charset="0"/>
                        <a:buChar char="•"/>
                      </a:pPr>
                      <a:r>
                        <a:rPr lang="en-AU" sz="1050"/>
                        <a:t>Be honest and financially sound</a:t>
                      </a:r>
                    </a:p>
                    <a:p>
                      <a:pPr marL="171450" lvl="0" indent="-171450">
                        <a:buClr>
                          <a:schemeClr val="accent3"/>
                        </a:buClr>
                        <a:buSzPct val="120000"/>
                        <a:buFont typeface="Arial" panose="020B0604020202020204" pitchFamily="34" charset="0"/>
                        <a:buChar char="•"/>
                      </a:pPr>
                      <a:r>
                        <a:rPr lang="en-AU" sz="1050"/>
                        <a:t>Not have prior convictions</a:t>
                      </a:r>
                    </a:p>
                    <a:p>
                      <a:pPr marL="171450" lvl="0" indent="-171450">
                        <a:buClr>
                          <a:schemeClr val="accent3"/>
                        </a:buClr>
                        <a:buSzPct val="120000"/>
                        <a:buFont typeface="Arial" panose="020B0604020202020204" pitchFamily="34" charset="0"/>
                        <a:buChar char="•"/>
                      </a:pPr>
                      <a:r>
                        <a:rPr lang="en-AU" sz="1050"/>
                        <a:t>Hold another type of licence</a:t>
                      </a:r>
                    </a:p>
                    <a:p>
                      <a:pPr marL="171450" lvl="0" indent="-171450">
                        <a:buClr>
                          <a:schemeClr val="accent3"/>
                        </a:buClr>
                        <a:buSzPct val="120000"/>
                        <a:buFont typeface="Arial" panose="020B0604020202020204" pitchFamily="34" charset="0"/>
                        <a:buChar char="•"/>
                      </a:pPr>
                      <a:r>
                        <a:rPr lang="en-AU" sz="1050"/>
                        <a:t>Possess insurance</a:t>
                      </a:r>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2740057105"/>
                  </a:ext>
                </a:extLst>
              </a:tr>
              <a:tr h="459613">
                <a:tc rowSpan="3">
                  <a:txBody>
                    <a:bodyPr/>
                    <a:lstStyle/>
                    <a:p>
                      <a:pPr algn="ctr"/>
                      <a:r>
                        <a:rPr lang="en-US" sz="1100" b="1">
                          <a:solidFill>
                            <a:schemeClr val="bg1"/>
                          </a:solidFill>
                        </a:rPr>
                        <a:t>Risk control: conditions</a:t>
                      </a:r>
                      <a:endParaRPr lang="en-AU" sz="1100" b="1">
                        <a:solidFill>
                          <a:schemeClr val="bg1"/>
                        </a:solidFill>
                      </a:endParaRPr>
                    </a:p>
                  </a:txBody>
                  <a:tcPr vert="vert270" anchor="ctr">
                    <a:lnR w="9525" cap="flat" cmpd="sng" algn="ctr">
                      <a:solidFill>
                        <a:schemeClr val="accent3"/>
                      </a:solidFill>
                      <a:prstDash val="solid"/>
                      <a:round/>
                      <a:headEnd type="none" w="med" len="med"/>
                      <a:tailEnd type="none" w="med" len="med"/>
                    </a:lnR>
                    <a:solidFill>
                      <a:schemeClr val="accent3"/>
                    </a:solidFill>
                  </a:tcPr>
                </a:tc>
                <a:tc>
                  <a:txBody>
                    <a:bodyPr/>
                    <a:lstStyle/>
                    <a:p>
                      <a:r>
                        <a:rPr lang="en-AU" sz="1050"/>
                        <a:t>Reporting</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Information an applicant or holder must provide</a:t>
                      </a:r>
                    </a:p>
                  </a:txBody>
                  <a:tcPr>
                    <a:solidFill>
                      <a:schemeClr val="bg1"/>
                    </a:solidFill>
                  </a:tcPr>
                </a:tc>
                <a:tc>
                  <a:txBody>
                    <a:bodyPr/>
                    <a:lstStyle/>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Mandatory information disclosure</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Reporting</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26134315"/>
                  </a:ext>
                </a:extLst>
              </a:tr>
              <a:tr h="593251">
                <a:tc vMerge="1">
                  <a:txBody>
                    <a:bodyPr/>
                    <a:lstStyle/>
                    <a:p>
                      <a:r>
                        <a:rPr lang="en-US"/>
                        <a:t>Operating conditions</a:t>
                      </a:r>
                      <a:endParaRPr lang="en-AU"/>
                    </a:p>
                  </a:txBody>
                  <a:tcPr vert="vert270">
                    <a:lnL w="12700" cmpd="sng">
                      <a:noFill/>
                    </a:lnL>
                    <a:lnR w="12700" cmpd="sng">
                      <a:noFill/>
                    </a:lnR>
                  </a:tcPr>
                </a:tc>
                <a:tc>
                  <a:txBody>
                    <a:bodyPr/>
                    <a:lstStyle/>
                    <a:p>
                      <a:r>
                        <a:rPr lang="en-AU" sz="1050"/>
                        <a:t>Conduct rules/ operating requirements</a:t>
                      </a:r>
                    </a:p>
                  </a:txBody>
                  <a:tcPr>
                    <a:lnL w="9525" cap="flat" cmpd="sng" algn="ctr">
                      <a:solidFill>
                        <a:schemeClr val="accent3"/>
                      </a:solidFill>
                      <a:prstDash val="solid"/>
                      <a:round/>
                      <a:headEnd type="none" w="med" len="med"/>
                      <a:tailEnd type="none" w="med" len="med"/>
                    </a:lnL>
                  </a:tcPr>
                </a:tc>
                <a:tc>
                  <a:txBody>
                    <a:bodyPr/>
                    <a:lstStyle/>
                    <a:p>
                      <a:r>
                        <a:rPr lang="en-AU" sz="1050">
                          <a:effectLst/>
                          <a:latin typeface="+mn-lt"/>
                          <a:ea typeface="Calibri" panose="020F0502020204030204" pitchFamily="34" charset="0"/>
                          <a:cs typeface="Times New Roman" panose="02020603050405020304" pitchFamily="18" charset="0"/>
                        </a:rPr>
                        <a:t>What a permission holder must do or not do (outcomes, duty or</a:t>
                      </a:r>
                      <a:r>
                        <a:rPr lang="en-AU" sz="1050"/>
                        <a:t> process-based)</a:t>
                      </a:r>
                    </a:p>
                  </a:txBody>
                  <a:tcPr/>
                </a:tc>
                <a:tc>
                  <a:txBody>
                    <a:bodyPr/>
                    <a:lstStyle/>
                    <a:p>
                      <a:pPr marL="171450" lvl="0" indent="-171450">
                        <a:buClr>
                          <a:schemeClr val="accent3"/>
                        </a:buClr>
                        <a:buSzPct val="120000"/>
                        <a:buFont typeface="Arial" panose="020B0604020202020204" pitchFamily="34" charset="0"/>
                        <a:buChar char="•"/>
                      </a:pPr>
                      <a:r>
                        <a:rPr lang="en-AU" sz="1050" kern="1200">
                          <a:solidFill>
                            <a:schemeClr val="dk1"/>
                          </a:solidFill>
                          <a:latin typeface="+mn-lt"/>
                          <a:ea typeface="+mn-ea"/>
                          <a:cs typeface="+mn-cs"/>
                        </a:rPr>
                        <a:t>Requirements for operations, activities, premises</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kern="1200">
                          <a:solidFill>
                            <a:schemeClr val="dk1"/>
                          </a:solidFill>
                          <a:latin typeface="+mn-lt"/>
                          <a:ea typeface="+mn-ea"/>
                          <a:cs typeface="+mn-cs"/>
                        </a:rPr>
                        <a:t>Administrative obligations</a:t>
                      </a:r>
                      <a:endParaRPr lang="en-AU" sz="1050"/>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080460196"/>
                  </a:ext>
                </a:extLst>
              </a:tr>
              <a:tr h="428068">
                <a:tc vMerge="1">
                  <a:txBody>
                    <a:bodyPr/>
                    <a:lstStyle/>
                    <a:p>
                      <a:endParaRPr lang="en-AU" sz="1200"/>
                    </a:p>
                  </a:txBody>
                  <a:tcPr vert="vert270">
                    <a:lnL w="12700" cmpd="sng">
                      <a:noFill/>
                    </a:lnL>
                    <a:lnR w="12700" cmpd="sng">
                      <a:noFill/>
                    </a:lnR>
                  </a:tcPr>
                </a:tc>
                <a:tc>
                  <a:txBody>
                    <a:bodyPr/>
                    <a:lstStyle/>
                    <a:p>
                      <a:r>
                        <a:rPr lang="en-AU" sz="1050"/>
                        <a:t>Quantity restriction</a:t>
                      </a:r>
                    </a:p>
                  </a:txBody>
                  <a:tcPr>
                    <a:lnL w="9525" cap="flat" cmpd="sng" algn="ctr">
                      <a:solidFill>
                        <a:schemeClr val="accent3"/>
                      </a:solidFill>
                      <a:prstDash val="solid"/>
                      <a:round/>
                      <a:headEnd type="none" w="med" len="med"/>
                      <a:tailEnd type="none" w="med" len="med"/>
                    </a:lnL>
                    <a:solidFill>
                      <a:schemeClr val="bg1"/>
                    </a:solidFill>
                  </a:tcPr>
                </a:tc>
                <a:tc>
                  <a:txBody>
                    <a:bodyPr/>
                    <a:lstStyle/>
                    <a:p>
                      <a:r>
                        <a:rPr lang="en-AU" sz="1050"/>
                        <a:t>Limits on quantity, share, or units </a:t>
                      </a:r>
                    </a:p>
                  </a:txBody>
                  <a:tcPr>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a:t>Limitations on the number of participants</a:t>
                      </a:r>
                    </a:p>
                  </a:txBody>
                  <a:tcPr>
                    <a:lnR w="9525" cap="flat" cmpd="sng" algn="ctr">
                      <a:solidFill>
                        <a:schemeClr val="accent3"/>
                      </a:solidFill>
                      <a:prstDash val="solid"/>
                      <a:round/>
                      <a:headEnd type="none" w="med" len="med"/>
                      <a:tailEnd type="none" w="med" len="med"/>
                    </a:lnR>
                    <a:solidFill>
                      <a:schemeClr val="bg1"/>
                    </a:solidFill>
                  </a:tcPr>
                </a:tc>
                <a:extLst>
                  <a:ext uri="{0D108BD9-81ED-4DB2-BD59-A6C34878D82A}">
                    <a16:rowId xmlns:a16="http://schemas.microsoft.com/office/drawing/2014/main" val="4139302580"/>
                  </a:ext>
                </a:extLst>
              </a:tr>
              <a:tr h="733323">
                <a:tc>
                  <a:txBody>
                    <a:bodyPr/>
                    <a:lstStyle/>
                    <a:p>
                      <a:endParaRPr lang="en-AU" sz="1000"/>
                    </a:p>
                  </a:txBody>
                  <a:tcPr vert="vert270">
                    <a:lnR w="9525" cap="flat" cmpd="sng" algn="ctr">
                      <a:solidFill>
                        <a:schemeClr val="accent3"/>
                      </a:solidFill>
                      <a:prstDash val="solid"/>
                      <a:round/>
                      <a:headEnd type="none" w="med" len="med"/>
                      <a:tailEnd type="none" w="med" len="med"/>
                    </a:lnR>
                    <a:solidFill>
                      <a:schemeClr val="bg1"/>
                    </a:solidFill>
                  </a:tcPr>
                </a:tc>
                <a:tc>
                  <a:txBody>
                    <a:bodyPr/>
                    <a:lstStyle/>
                    <a:p>
                      <a:r>
                        <a:rPr lang="en-AU" sz="1050"/>
                        <a:t>Compliance and enforcement powers and pentalties</a:t>
                      </a:r>
                    </a:p>
                  </a:txBody>
                  <a:tcPr>
                    <a:lnL w="9525" cap="flat" cmpd="sng" algn="ctr">
                      <a:solidFill>
                        <a:schemeClr val="accent3"/>
                      </a:solidFill>
                      <a:prstDash val="solid"/>
                      <a:round/>
                      <a:headEnd type="none" w="med" len="med"/>
                      <a:tailEnd type="none" w="med" len="med"/>
                    </a:ln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AU" sz="1050"/>
                        <a:t>Specific powers tied to a permission, including to issue penalties tied to the permission</a:t>
                      </a:r>
                    </a:p>
                  </a:txBody>
                  <a:tcPr/>
                </a:tc>
                <a:tc>
                  <a:txBody>
                    <a:bodyPr/>
                    <a:lstStyle/>
                    <a:p>
                      <a:pPr marL="171450" lvl="0" indent="-171450">
                        <a:buClr>
                          <a:schemeClr val="accent3"/>
                        </a:buClr>
                        <a:buSzPct val="120000"/>
                        <a:buFont typeface="Arial" panose="020B0604020202020204" pitchFamily="34" charset="0"/>
                        <a:buChar char="•"/>
                      </a:pPr>
                      <a:r>
                        <a:rPr lang="en-AU" sz="1050"/>
                        <a:t>Powers of entry</a:t>
                      </a:r>
                    </a:p>
                    <a:p>
                      <a:pPr marL="171450" marR="0" lvl="0" indent="-171450" algn="l" defTabSz="914400" rtl="0" eaLnBrk="1" fontAlgn="auto" latinLnBrk="0" hangingPunct="1">
                        <a:lnSpc>
                          <a:spcPct val="100000"/>
                        </a:lnSpc>
                        <a:spcBef>
                          <a:spcPts val="0"/>
                        </a:spcBef>
                        <a:spcAft>
                          <a:spcPts val="0"/>
                        </a:spcAft>
                        <a:buClr>
                          <a:schemeClr val="accent3"/>
                        </a:buClr>
                        <a:buSzPct val="120000"/>
                        <a:buFont typeface="Arial" panose="020B0604020202020204" pitchFamily="34" charset="0"/>
                        <a:buChar char="•"/>
                        <a:tabLst/>
                        <a:defRPr/>
                      </a:pPr>
                      <a:r>
                        <a:rPr lang="en-AU" sz="1050"/>
                        <a:t>Pyramid – e.g. fines, increased regulatory obligations, revocation </a:t>
                      </a:r>
                    </a:p>
                  </a:txBody>
                  <a:tcPr>
                    <a:lnR w="9525" cap="flat" cmpd="sng" algn="ctr">
                      <a:solidFill>
                        <a:schemeClr val="accent3"/>
                      </a:solidFill>
                      <a:prstDash val="solid"/>
                      <a:round/>
                      <a:headEnd type="none" w="med" len="med"/>
                      <a:tailEnd type="none" w="med" len="med"/>
                    </a:lnR>
                  </a:tcPr>
                </a:tc>
                <a:extLst>
                  <a:ext uri="{0D108BD9-81ED-4DB2-BD59-A6C34878D82A}">
                    <a16:rowId xmlns:a16="http://schemas.microsoft.com/office/drawing/2014/main" val="1833069818"/>
                  </a:ext>
                </a:extLst>
              </a:tr>
              <a:tr h="425924">
                <a:tc>
                  <a:txBody>
                    <a:bodyPr/>
                    <a:lstStyle/>
                    <a:p>
                      <a:endParaRPr lang="en-AU" sz="1000"/>
                    </a:p>
                  </a:txBody>
                  <a:tcPr vert="vert270">
                    <a:lnR w="9525" cap="flat" cmpd="sng" algn="ctr">
                      <a:solidFill>
                        <a:schemeClr val="accent3"/>
                      </a:solidFill>
                      <a:prstDash val="solid"/>
                      <a:round/>
                      <a:headEnd type="none" w="med" len="med"/>
                      <a:tailEnd type="none" w="med" len="med"/>
                    </a:lnR>
                    <a:noFill/>
                  </a:tcPr>
                </a:tc>
                <a:tc>
                  <a:txBody>
                    <a:bodyPr/>
                    <a:lstStyle/>
                    <a:p>
                      <a:r>
                        <a:rPr lang="en-AU" sz="1050"/>
                        <a:t>Fees and charges</a:t>
                      </a:r>
                    </a:p>
                  </a:txBody>
                  <a:tcPr>
                    <a:lnL w="9525" cap="flat" cmpd="sng" algn="ctr">
                      <a:solidFill>
                        <a:schemeClr val="accent3"/>
                      </a:solidFill>
                      <a:prstDash val="solid"/>
                      <a:round/>
                      <a:headEnd type="none" w="med" len="med"/>
                      <a:tailEnd type="none" w="med" len="med"/>
                    </a:lnL>
                    <a:lnB w="9525" cap="flat" cmpd="sng" algn="ctr">
                      <a:solidFill>
                        <a:schemeClr val="accent3"/>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050"/>
                        <a:t>Cost recovery and pricing as a signal</a:t>
                      </a:r>
                    </a:p>
                  </a:txBody>
                  <a:tcPr>
                    <a:lnB w="9525" cap="flat" cmpd="sng" algn="ctr">
                      <a:solidFill>
                        <a:schemeClr val="accent3"/>
                      </a:solidFill>
                      <a:prstDash val="solid"/>
                      <a:round/>
                      <a:headEnd type="none" w="med" len="med"/>
                      <a:tailEnd type="none" w="med" len="med"/>
                    </a:lnB>
                    <a:solidFill>
                      <a:schemeClr val="bg1"/>
                    </a:solidFill>
                  </a:tcPr>
                </a:tc>
                <a:tc>
                  <a:txBody>
                    <a:bodyPr/>
                    <a:lstStyle/>
                    <a:p>
                      <a:pPr marL="171450" lvl="0" indent="-171450">
                        <a:buClr>
                          <a:schemeClr val="accent3"/>
                        </a:buClr>
                        <a:buSzPct val="120000"/>
                        <a:buFont typeface="Arial" panose="020B0604020202020204" pitchFamily="34" charset="0"/>
                        <a:buChar char="•"/>
                      </a:pPr>
                      <a:r>
                        <a:rPr lang="en-AU" sz="1050"/>
                        <a:t>Licence renewal fee</a:t>
                      </a:r>
                    </a:p>
                  </a:txBody>
                  <a:tcPr>
                    <a:lnR w="9525" cap="flat" cmpd="sng" algn="ctr">
                      <a:solidFill>
                        <a:schemeClr val="accent3"/>
                      </a:solidFill>
                      <a:prstDash val="solid"/>
                      <a:round/>
                      <a:headEnd type="none" w="med" len="med"/>
                      <a:tailEnd type="none" w="med" len="med"/>
                    </a:lnR>
                    <a:lnB w="9525" cap="flat" cmpd="sng" algn="ctr">
                      <a:solidFill>
                        <a:schemeClr val="accent3"/>
                      </a:solidFill>
                      <a:prstDash val="solid"/>
                      <a:round/>
                      <a:headEnd type="none" w="med" len="med"/>
                      <a:tailEnd type="none" w="med" len="med"/>
                    </a:lnB>
                    <a:solidFill>
                      <a:schemeClr val="bg1"/>
                    </a:solidFill>
                  </a:tcPr>
                </a:tc>
                <a:extLst>
                  <a:ext uri="{0D108BD9-81ED-4DB2-BD59-A6C34878D82A}">
                    <a16:rowId xmlns:a16="http://schemas.microsoft.com/office/drawing/2014/main" val="2945493832"/>
                  </a:ext>
                </a:extLst>
              </a:tr>
            </a:tbl>
          </a:graphicData>
        </a:graphic>
      </p:graphicFrame>
      <p:sp>
        <p:nvSpPr>
          <p:cNvPr id="4" name="Title 3">
            <a:extLst>
              <a:ext uri="{FF2B5EF4-FFF2-40B4-BE49-F238E27FC236}">
                <a16:creationId xmlns:a16="http://schemas.microsoft.com/office/drawing/2014/main" id="{411051F9-4B3D-EE93-690D-CB071E0F45EF}"/>
              </a:ext>
            </a:extLst>
          </p:cNvPr>
          <p:cNvSpPr>
            <a:spLocks noGrp="1"/>
          </p:cNvSpPr>
          <p:nvPr>
            <p:ph type="title"/>
          </p:nvPr>
        </p:nvSpPr>
        <p:spPr/>
        <p:txBody>
          <a:bodyPr/>
          <a:lstStyle/>
          <a:p>
            <a:r>
              <a:rPr lang="en-US" sz="2400"/>
              <a:t>A2 Features of permissions</a:t>
            </a:r>
            <a:endParaRPr lang="en-AU"/>
          </a:p>
        </p:txBody>
      </p:sp>
      <p:sp>
        <p:nvSpPr>
          <p:cNvPr id="5" name="Content Placeholder 2">
            <a:extLst>
              <a:ext uri="{FF2B5EF4-FFF2-40B4-BE49-F238E27FC236}">
                <a16:creationId xmlns:a16="http://schemas.microsoft.com/office/drawing/2014/main" id="{F755C4FD-5686-65D7-5ADD-3632EBD15F10}"/>
              </a:ext>
            </a:extLst>
          </p:cNvPr>
          <p:cNvSpPr>
            <a:spLocks noGrp="1"/>
          </p:cNvSpPr>
          <p:nvPr>
            <p:ph idx="1"/>
          </p:nvPr>
        </p:nvSpPr>
        <p:spPr>
          <a:xfrm>
            <a:off x="684634" y="1489435"/>
            <a:ext cx="3284052" cy="4819290"/>
          </a:xfrm>
          <a:ln>
            <a:solidFill>
              <a:schemeClr val="accent1"/>
            </a:solidFill>
          </a:ln>
        </p:spPr>
        <p:txBody>
          <a:bodyPr vert="horz" lIns="108000" tIns="144000" rIns="108000" bIns="45720" rtlCol="0" anchor="t">
            <a:noAutofit/>
          </a:bodyPr>
          <a:lstStyle/>
          <a:p>
            <a:pPr marL="171450" lvl="1" indent="-171450">
              <a:buClr>
                <a:schemeClr val="accent3"/>
              </a:buClr>
              <a:buSzPct val="120000"/>
              <a:buFont typeface="Arial" panose="020B0604020202020204" pitchFamily="34" charset="0"/>
              <a:buChar char="•"/>
            </a:pPr>
            <a:r>
              <a:rPr lang="en-AU" sz="1200">
                <a:solidFill>
                  <a:srgbClr val="232B39"/>
                </a:solidFill>
              </a:rPr>
              <a:t>Features in the table can be designed to support a permission scheme’s objectives.</a:t>
            </a:r>
          </a:p>
          <a:p>
            <a:pPr marL="171450" lvl="1" indent="-171450">
              <a:buClr>
                <a:schemeClr val="accent3"/>
              </a:buClr>
              <a:buSzPct val="120000"/>
              <a:buFont typeface="Arial" panose="020B0604020202020204" pitchFamily="34" charset="0"/>
              <a:buChar char="•"/>
            </a:pPr>
            <a:r>
              <a:rPr lang="en-AU" sz="1200"/>
              <a:t>Features can be combined in different ways to achieve objectives, including balancing the use of pre-screening and conditions. </a:t>
            </a:r>
          </a:p>
          <a:p>
            <a:pPr marL="171450" lvl="1" indent="-171450">
              <a:buClr>
                <a:schemeClr val="accent3"/>
              </a:buClr>
              <a:buSzPct val="120000"/>
              <a:buFont typeface="Arial" panose="020B0604020202020204" pitchFamily="34" charset="0"/>
              <a:buChar char="•"/>
            </a:pPr>
            <a:r>
              <a:rPr lang="en-AU" sz="1200">
                <a:latin typeface="+mn-lt"/>
              </a:rPr>
              <a:t>Feature settings can interact with other elements of the regulatory regime – and </a:t>
            </a:r>
            <a:r>
              <a:rPr lang="en-AU" sz="1200"/>
              <a:t>regulators should account for these in determining their approach</a:t>
            </a:r>
            <a:r>
              <a:rPr lang="en-AU" sz="1200">
                <a:latin typeface="+mn-lt"/>
              </a:rPr>
              <a:t>.</a:t>
            </a:r>
            <a:r>
              <a:rPr lang="en-AU" sz="1200"/>
              <a:t> </a:t>
            </a:r>
            <a:endParaRPr lang="en-AU" sz="1200">
              <a:latin typeface="+mn-lt"/>
            </a:endParaRPr>
          </a:p>
          <a:p>
            <a:pPr marL="171450" lvl="1" indent="-171450">
              <a:buClr>
                <a:schemeClr val="accent3"/>
              </a:buClr>
              <a:buSzPct val="120000"/>
              <a:buFont typeface="Arial" panose="020B0604020202020204" pitchFamily="34" charset="0"/>
              <a:buChar char="•"/>
            </a:pPr>
            <a:r>
              <a:rPr lang="en-AU" sz="1200"/>
              <a:t>Iteration of options is useful to refine where to set different features to target coverage and risk control.</a:t>
            </a:r>
            <a:endParaRPr lang="en-AU" sz="1200">
              <a:latin typeface="+mn-lt"/>
            </a:endParaRPr>
          </a:p>
        </p:txBody>
      </p:sp>
      <p:sp>
        <p:nvSpPr>
          <p:cNvPr id="10" name="TextBox 9">
            <a:extLst>
              <a:ext uri="{FF2B5EF4-FFF2-40B4-BE49-F238E27FC236}">
                <a16:creationId xmlns:a16="http://schemas.microsoft.com/office/drawing/2014/main" id="{6FDF4C17-364E-4A4D-238F-26FD668760DA}"/>
              </a:ext>
            </a:extLst>
          </p:cNvPr>
          <p:cNvSpPr txBox="1"/>
          <p:nvPr/>
        </p:nvSpPr>
        <p:spPr>
          <a:xfrm>
            <a:off x="684634" y="1158228"/>
            <a:ext cx="3286006" cy="349200"/>
          </a:xfrm>
          <a:prstGeom prst="rect">
            <a:avLst/>
          </a:prstGeom>
          <a:solidFill>
            <a:schemeClr val="accent3"/>
          </a:solidFill>
          <a:ln>
            <a:solidFill>
              <a:schemeClr val="accent1"/>
            </a:solidFill>
          </a:ln>
        </p:spPr>
        <p:txBody>
          <a:bodyPr wrap="square" anchor="ctr">
            <a:noAutofit/>
          </a:bodyPr>
          <a:lstStyle/>
          <a:p>
            <a:r>
              <a:rPr lang="en-AU" sz="1400" b="1">
                <a:solidFill>
                  <a:schemeClr val="bg1"/>
                </a:solidFill>
              </a:rPr>
              <a:t>Key considerations</a:t>
            </a:r>
            <a:endParaRPr lang="en-AU" sz="1400" b="1" strike="sngStrike">
              <a:solidFill>
                <a:schemeClr val="bg1"/>
              </a:solidFill>
            </a:endParaRPr>
          </a:p>
        </p:txBody>
      </p:sp>
    </p:spTree>
    <p:extLst>
      <p:ext uri="{BB962C8B-B14F-4D97-AF65-F5344CB8AC3E}">
        <p14:creationId xmlns:p14="http://schemas.microsoft.com/office/powerpoint/2010/main" val="11937402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701A8B2F-0A67-14F6-0204-CBFDBFD540C0}"/>
              </a:ext>
            </a:extLst>
          </p:cNvPr>
          <p:cNvSpPr txBox="1"/>
          <p:nvPr/>
        </p:nvSpPr>
        <p:spPr>
          <a:xfrm>
            <a:off x="569355" y="1629539"/>
            <a:ext cx="1600531" cy="358918"/>
          </a:xfrm>
          <a:prstGeom prst="rect">
            <a:avLst/>
          </a:prstGeom>
          <a:solidFill>
            <a:schemeClr val="bg1"/>
          </a:solid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400" b="0" i="0" u="none" strike="noStrike" kern="1200" cap="none" spc="0" normalizeH="0" baseline="0" noProof="0">
              <a:ln>
                <a:noFill/>
              </a:ln>
              <a:solidFill>
                <a:srgbClr val="232B39"/>
              </a:solidFill>
              <a:effectLst/>
              <a:uLnTx/>
              <a:uFillTx/>
              <a:latin typeface="VIC"/>
              <a:ea typeface="+mn-ea"/>
              <a:cs typeface="+mn-cs"/>
            </a:endParaRPr>
          </a:p>
        </p:txBody>
      </p:sp>
      <p:graphicFrame>
        <p:nvGraphicFramePr>
          <p:cNvPr id="40" name="Table 39">
            <a:extLst>
              <a:ext uri="{FF2B5EF4-FFF2-40B4-BE49-F238E27FC236}">
                <a16:creationId xmlns:a16="http://schemas.microsoft.com/office/drawing/2014/main" id="{E1917BD9-7F5F-B2BD-E115-139B61E7BADA}"/>
              </a:ext>
            </a:extLst>
          </p:cNvPr>
          <p:cNvGraphicFramePr>
            <a:graphicFrameLocks noGrp="1"/>
          </p:cNvGraphicFramePr>
          <p:nvPr>
            <p:extLst>
              <p:ext uri="{D42A27DB-BD31-4B8C-83A1-F6EECF244321}">
                <p14:modId xmlns:p14="http://schemas.microsoft.com/office/powerpoint/2010/main" val="2950497841"/>
              </p:ext>
            </p:extLst>
          </p:nvPr>
        </p:nvGraphicFramePr>
        <p:xfrm>
          <a:off x="695325" y="1268922"/>
          <a:ext cx="10514011" cy="4947860"/>
        </p:xfrm>
        <a:graphic>
          <a:graphicData uri="http://schemas.openxmlformats.org/drawingml/2006/table">
            <a:tbl>
              <a:tblPr firstRow="1" bandRow="1">
                <a:tableStyleId>{69012ECD-51FC-41F1-AA8D-1B2483CD663E}</a:tableStyleId>
              </a:tblPr>
              <a:tblGrid>
                <a:gridCol w="1362637">
                  <a:extLst>
                    <a:ext uri="{9D8B030D-6E8A-4147-A177-3AD203B41FA5}">
                      <a16:colId xmlns:a16="http://schemas.microsoft.com/office/drawing/2014/main" val="1832039225"/>
                    </a:ext>
                  </a:extLst>
                </a:gridCol>
                <a:gridCol w="1525229">
                  <a:extLst>
                    <a:ext uri="{9D8B030D-6E8A-4147-A177-3AD203B41FA5}">
                      <a16:colId xmlns:a16="http://schemas.microsoft.com/office/drawing/2014/main" val="2630496029"/>
                    </a:ext>
                  </a:extLst>
                </a:gridCol>
                <a:gridCol w="1525229">
                  <a:extLst>
                    <a:ext uri="{9D8B030D-6E8A-4147-A177-3AD203B41FA5}">
                      <a16:colId xmlns:a16="http://schemas.microsoft.com/office/drawing/2014/main" val="3439357563"/>
                    </a:ext>
                  </a:extLst>
                </a:gridCol>
                <a:gridCol w="1525229">
                  <a:extLst>
                    <a:ext uri="{9D8B030D-6E8A-4147-A177-3AD203B41FA5}">
                      <a16:colId xmlns:a16="http://schemas.microsoft.com/office/drawing/2014/main" val="1524346006"/>
                    </a:ext>
                  </a:extLst>
                </a:gridCol>
                <a:gridCol w="1525229">
                  <a:extLst>
                    <a:ext uri="{9D8B030D-6E8A-4147-A177-3AD203B41FA5}">
                      <a16:colId xmlns:a16="http://schemas.microsoft.com/office/drawing/2014/main" val="986167714"/>
                    </a:ext>
                  </a:extLst>
                </a:gridCol>
                <a:gridCol w="1525229">
                  <a:extLst>
                    <a:ext uri="{9D8B030D-6E8A-4147-A177-3AD203B41FA5}">
                      <a16:colId xmlns:a16="http://schemas.microsoft.com/office/drawing/2014/main" val="1103241370"/>
                    </a:ext>
                  </a:extLst>
                </a:gridCol>
                <a:gridCol w="1525229">
                  <a:extLst>
                    <a:ext uri="{9D8B030D-6E8A-4147-A177-3AD203B41FA5}">
                      <a16:colId xmlns:a16="http://schemas.microsoft.com/office/drawing/2014/main" val="611800085"/>
                    </a:ext>
                  </a:extLst>
                </a:gridCol>
              </a:tblGrid>
              <a:tr h="736021">
                <a:tc>
                  <a:txBody>
                    <a:bodyPr/>
                    <a:lstStyle/>
                    <a:p>
                      <a:pPr marL="0" indent="0" algn="l">
                        <a:lnSpc>
                          <a:spcPct val="100000"/>
                        </a:lnSpc>
                        <a:spcAft>
                          <a:spcPts val="600"/>
                        </a:spcAft>
                        <a:buFont typeface="Arial" panose="020B0604020202020204" pitchFamily="34" charset="0"/>
                        <a:buNone/>
                      </a:pPr>
                      <a:r>
                        <a:rPr lang="en-AU" sz="1100" b="1">
                          <a:solidFill>
                            <a:schemeClr val="bg1"/>
                          </a:solidFill>
                          <a:effectLst/>
                        </a:rPr>
                        <a:t>Common types:</a:t>
                      </a:r>
                      <a:endParaRPr lang="en-AU"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579" marR="45579" marT="45579" marB="45579" anchor="b">
                    <a:lnR w="9525" cap="flat" cmpd="sng" algn="ctr">
                      <a:solidFill>
                        <a:schemeClr val="accent1"/>
                      </a:solidFill>
                      <a:prstDash val="solid"/>
                      <a:round/>
                      <a:headEnd type="none" w="med" len="med"/>
                      <a:tailEnd type="none" w="med" len="med"/>
                    </a:lnR>
                    <a:lnB w="9525" cap="flat" cmpd="sng" algn="ctr">
                      <a:solidFill>
                        <a:schemeClr val="accent1"/>
                      </a:solidFill>
                      <a:prstDash val="solid"/>
                      <a:round/>
                      <a:headEnd type="none" w="med" len="med"/>
                      <a:tailEnd type="none" w="med" len="med"/>
                    </a:lnB>
                    <a:solidFill>
                      <a:schemeClr val="accent3"/>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100" b="0">
                          <a:solidFill>
                            <a:schemeClr val="bg1"/>
                          </a:solidFill>
                        </a:rPr>
                        <a:t>Sell or provide </a:t>
                      </a:r>
                      <a:r>
                        <a:rPr lang="en-AU" sz="1100" b="1">
                          <a:solidFill>
                            <a:schemeClr val="bg1"/>
                          </a:solidFill>
                        </a:rPr>
                        <a:t>products</a:t>
                      </a:r>
                      <a:r>
                        <a:rPr lang="en-AU" sz="1100" b="0">
                          <a:solidFill>
                            <a:schemeClr val="bg1"/>
                          </a:solidFill>
                        </a:rPr>
                        <a:t> or services in a market</a:t>
                      </a: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B w="9525" cap="flat" cmpd="sng" algn="ctr">
                      <a:solidFill>
                        <a:schemeClr val="accent1"/>
                      </a:solidFill>
                      <a:prstDash val="solid"/>
                      <a:round/>
                      <a:headEnd type="none" w="med" len="med"/>
                      <a:tailEnd type="none" w="med" len="med"/>
                    </a:lnB>
                    <a:solidFill>
                      <a:schemeClr val="accent3"/>
                    </a:solidFill>
                  </a:tcPr>
                </a:tc>
                <a:tc>
                  <a:txBody>
                    <a:bodyPr/>
                    <a:lstStyle/>
                    <a:p>
                      <a:pPr>
                        <a:lnSpc>
                          <a:spcPct val="100000"/>
                        </a:lnSpc>
                        <a:spcAft>
                          <a:spcPts val="600"/>
                        </a:spcAft>
                      </a:pPr>
                      <a:r>
                        <a:rPr lang="en-AU" sz="1100" b="0">
                          <a:solidFill>
                            <a:schemeClr val="bg1"/>
                          </a:solidFill>
                        </a:rPr>
                        <a:t>Use a </a:t>
                      </a:r>
                      <a:r>
                        <a:rPr lang="en-AU" sz="1100" b="1">
                          <a:solidFill>
                            <a:schemeClr val="bg1"/>
                          </a:solidFill>
                        </a:rPr>
                        <a:t>process</a:t>
                      </a:r>
                      <a:r>
                        <a:rPr lang="en-AU" sz="1100" b="0">
                          <a:solidFill>
                            <a:schemeClr val="bg1"/>
                          </a:solidFill>
                        </a:rPr>
                        <a:t> or undertake an ongoing operation</a:t>
                      </a: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B w="9525" cap="flat" cmpd="sng" algn="ctr">
                      <a:solidFill>
                        <a:schemeClr val="accent1"/>
                      </a:solidFill>
                      <a:prstDash val="solid"/>
                      <a:round/>
                      <a:headEnd type="none" w="med" len="med"/>
                      <a:tailEnd type="none" w="med" len="med"/>
                    </a:lnB>
                    <a:solidFill>
                      <a:schemeClr val="accent3"/>
                    </a:solidFill>
                  </a:tcPr>
                </a:tc>
                <a:tc>
                  <a:txBody>
                    <a:bodyPr/>
                    <a:lstStyle/>
                    <a:p>
                      <a:pPr>
                        <a:lnSpc>
                          <a:spcPct val="100000"/>
                        </a:lnSpc>
                        <a:spcAft>
                          <a:spcPts val="600"/>
                        </a:spcAft>
                      </a:pPr>
                      <a:r>
                        <a:rPr lang="en-AU" sz="1100" b="0">
                          <a:solidFill>
                            <a:schemeClr val="bg1"/>
                          </a:solidFill>
                        </a:rPr>
                        <a:t>Operate at a  </a:t>
                      </a:r>
                      <a:r>
                        <a:rPr lang="en-AU" sz="1100" b="1">
                          <a:solidFill>
                            <a:schemeClr val="bg1"/>
                          </a:solidFill>
                        </a:rPr>
                        <a:t>place</a:t>
                      </a:r>
                      <a:r>
                        <a:rPr lang="en-AU" sz="1100" b="0">
                          <a:solidFill>
                            <a:schemeClr val="bg1"/>
                          </a:solidFill>
                        </a:rPr>
                        <a:t> or</a:t>
                      </a:r>
                      <a:r>
                        <a:rPr lang="en-AU" sz="1100" b="1">
                          <a:solidFill>
                            <a:schemeClr val="bg1"/>
                          </a:solidFill>
                        </a:rPr>
                        <a:t> </a:t>
                      </a:r>
                      <a:r>
                        <a:rPr lang="en-AU" sz="1100" b="0">
                          <a:solidFill>
                            <a:schemeClr val="bg1"/>
                          </a:solidFill>
                        </a:rPr>
                        <a:t>premises</a:t>
                      </a: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B w="9525" cap="flat" cmpd="sng" algn="ctr">
                      <a:solidFill>
                        <a:schemeClr val="accent1"/>
                      </a:solidFill>
                      <a:prstDash val="solid"/>
                      <a:round/>
                      <a:headEnd type="none" w="med" len="med"/>
                      <a:tailEnd type="none" w="med" len="med"/>
                    </a:lnB>
                    <a:solidFill>
                      <a:schemeClr val="accent3"/>
                    </a:solidFill>
                  </a:tcPr>
                </a:tc>
                <a:tc>
                  <a:txBody>
                    <a:bodyPr/>
                    <a:lstStyle/>
                    <a:p>
                      <a:pPr>
                        <a:lnSpc>
                          <a:spcPct val="100000"/>
                        </a:lnSpc>
                        <a:spcAft>
                          <a:spcPts val="600"/>
                        </a:spcAft>
                      </a:pPr>
                      <a:r>
                        <a:rPr lang="en-AU" sz="1100" b="0">
                          <a:solidFill>
                            <a:schemeClr val="bg1"/>
                          </a:solidFill>
                        </a:rPr>
                        <a:t>Work in an occupation* (</a:t>
                      </a:r>
                      <a:r>
                        <a:rPr lang="en-AU" sz="1100" b="1">
                          <a:solidFill>
                            <a:schemeClr val="bg1"/>
                          </a:solidFill>
                        </a:rPr>
                        <a:t>person</a:t>
                      </a:r>
                      <a:r>
                        <a:rPr lang="en-AU" sz="1100" b="0">
                          <a:solidFill>
                            <a:schemeClr val="bg1"/>
                          </a:solidFill>
                        </a:rPr>
                        <a:t>)</a:t>
                      </a: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B w="9525" cap="flat" cmpd="sng" algn="ctr">
                      <a:solidFill>
                        <a:schemeClr val="accent1"/>
                      </a:solidFill>
                      <a:prstDash val="solid"/>
                      <a:round/>
                      <a:headEnd type="none" w="med" len="med"/>
                      <a:tailEnd type="none" w="med" len="med"/>
                    </a:lnB>
                    <a:solidFill>
                      <a:schemeClr val="accent3"/>
                    </a:solidFill>
                  </a:tcPr>
                </a:tc>
                <a:tc>
                  <a:txBody>
                    <a:bodyPr/>
                    <a:lstStyle/>
                    <a:p>
                      <a:pPr>
                        <a:lnSpc>
                          <a:spcPct val="100000"/>
                        </a:lnSpc>
                        <a:spcAft>
                          <a:spcPts val="600"/>
                        </a:spcAft>
                      </a:pPr>
                      <a:r>
                        <a:rPr lang="en-AU" sz="1100" b="0">
                          <a:solidFill>
                            <a:schemeClr val="bg1"/>
                          </a:solidFill>
                        </a:rPr>
                        <a:t>Undertake a discrete activity in a </a:t>
                      </a:r>
                      <a:r>
                        <a:rPr lang="en-AU" sz="1100" b="1">
                          <a:solidFill>
                            <a:schemeClr val="bg1"/>
                          </a:solidFill>
                        </a:rPr>
                        <a:t>place </a:t>
                      </a:r>
                      <a:r>
                        <a:rPr lang="en-AU" sz="1100" b="0">
                          <a:solidFill>
                            <a:schemeClr val="bg1"/>
                          </a:solidFill>
                        </a:rPr>
                        <a:t>(low risk)</a:t>
                      </a:r>
                    </a:p>
                  </a:txBody>
                  <a:tcPr anchor="b">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B w="9525" cap="flat" cmpd="sng" algn="ctr">
                      <a:solidFill>
                        <a:schemeClr val="accent1"/>
                      </a:solidFill>
                      <a:prstDash val="solid"/>
                      <a:round/>
                      <a:headEnd type="none" w="med" len="med"/>
                      <a:tailEnd type="none" w="med" len="med"/>
                    </a:lnB>
                    <a:solidFill>
                      <a:schemeClr val="accent3"/>
                    </a:solidFill>
                  </a:tcPr>
                </a:tc>
                <a:tc>
                  <a:txBody>
                    <a:bodyPr/>
                    <a:lstStyle/>
                    <a:p>
                      <a:pPr>
                        <a:lnSpc>
                          <a:spcPct val="100000"/>
                        </a:lnSpc>
                        <a:spcAft>
                          <a:spcPts val="600"/>
                        </a:spcAft>
                      </a:pPr>
                      <a:r>
                        <a:rPr lang="en-AU" sz="1100" b="0">
                          <a:solidFill>
                            <a:schemeClr val="bg1"/>
                          </a:solidFill>
                        </a:rPr>
                        <a:t>Undertake a discrete activity in a </a:t>
                      </a:r>
                      <a:r>
                        <a:rPr lang="en-AU" sz="1100" b="1">
                          <a:solidFill>
                            <a:schemeClr val="bg1"/>
                          </a:solidFill>
                        </a:rPr>
                        <a:t>place  </a:t>
                      </a:r>
                      <a:r>
                        <a:rPr lang="en-AU" sz="1100" b="0">
                          <a:solidFill>
                            <a:schemeClr val="bg1"/>
                          </a:solidFill>
                        </a:rPr>
                        <a:t>(high risk)</a:t>
                      </a:r>
                    </a:p>
                  </a:txBody>
                  <a:tcPr anchor="b">
                    <a:lnL w="9525" cap="flat" cmpd="sng" algn="ctr">
                      <a:solidFill>
                        <a:schemeClr val="accent1"/>
                      </a:solidFill>
                      <a:prstDash val="solid"/>
                      <a:round/>
                      <a:headEnd type="none" w="med" len="med"/>
                      <a:tailEnd type="none" w="med" len="med"/>
                    </a:lnL>
                    <a:lnB w="9525" cap="flat" cmpd="sng" algn="ctr">
                      <a:solidFill>
                        <a:schemeClr val="accent1"/>
                      </a:solidFill>
                      <a:prstDash val="solid"/>
                      <a:round/>
                      <a:headEnd type="none" w="med" len="med"/>
                      <a:tailEnd type="none" w="med" len="med"/>
                    </a:lnB>
                    <a:solidFill>
                      <a:schemeClr val="accent3"/>
                    </a:solidFill>
                  </a:tcPr>
                </a:tc>
                <a:extLst>
                  <a:ext uri="{0D108BD9-81ED-4DB2-BD59-A6C34878D82A}">
                    <a16:rowId xmlns:a16="http://schemas.microsoft.com/office/drawing/2014/main" val="2954475025"/>
                  </a:ext>
                </a:extLst>
              </a:tr>
              <a:tr h="258696">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50" b="0">
                          <a:solidFill>
                            <a:schemeClr val="tx1"/>
                          </a:solidFill>
                          <a:latin typeface="+mj-lt"/>
                        </a:rPr>
                        <a:t>Nature of activity</a:t>
                      </a:r>
                    </a:p>
                  </a:txBody>
                  <a:tcPr marL="45579" marR="45579" marT="45579" marB="45579">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2">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50" b="0">
                          <a:solidFill>
                            <a:schemeClr val="tx1"/>
                          </a:solidFill>
                          <a:latin typeface="+mj-lt"/>
                        </a:rPr>
                        <a:t>Operations</a:t>
                      </a: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600"/>
                        </a:spcAft>
                      </a:pPr>
                      <a:r>
                        <a:rPr lang="en-AU" sz="1050" b="0">
                          <a:solidFill>
                            <a:schemeClr val="tx1"/>
                          </a:solidFill>
                          <a:latin typeface="+mj-lt"/>
                        </a:rPr>
                        <a:t>Operations</a:t>
                      </a: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600"/>
                        </a:spcAft>
                      </a:pPr>
                      <a:r>
                        <a:rPr lang="en-AU" sz="1050" b="0">
                          <a:solidFill>
                            <a:schemeClr val="tx1"/>
                          </a:solidFill>
                          <a:latin typeface="+mj-lt"/>
                        </a:rPr>
                        <a:t>Operations</a:t>
                      </a: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600"/>
                        </a:spcAft>
                      </a:pPr>
                      <a:r>
                        <a:rPr lang="en-AU" sz="1050" b="0">
                          <a:solidFill>
                            <a:schemeClr val="tx1"/>
                          </a:solidFill>
                          <a:latin typeface="+mj-lt"/>
                        </a:rPr>
                        <a:t>Operations</a:t>
                      </a: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600"/>
                        </a:spcAft>
                      </a:pPr>
                      <a:r>
                        <a:rPr lang="en-AU" sz="1050" b="0">
                          <a:solidFill>
                            <a:schemeClr val="tx1"/>
                          </a:solidFill>
                          <a:latin typeface="+mj-lt"/>
                        </a:rPr>
                        <a:t>Specific activity</a:t>
                      </a: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2">
                        <a:lumMod val="20000"/>
                        <a:lumOff val="80000"/>
                      </a:schemeClr>
                    </a:solidFill>
                  </a:tcPr>
                </a:tc>
                <a:tc>
                  <a:txBody>
                    <a:bodyPr/>
                    <a:lstStyle/>
                    <a:p>
                      <a:pPr>
                        <a:lnSpc>
                          <a:spcPct val="100000"/>
                        </a:lnSpc>
                        <a:spcAft>
                          <a:spcPts val="600"/>
                        </a:spcAft>
                      </a:pPr>
                      <a:r>
                        <a:rPr lang="en-AU" sz="1050" b="0">
                          <a:solidFill>
                            <a:schemeClr val="tx1"/>
                          </a:solidFill>
                          <a:latin typeface="+mj-lt"/>
                        </a:rPr>
                        <a:t>Specific activity</a:t>
                      </a: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527723988"/>
                  </a:ext>
                </a:extLst>
              </a:tr>
              <a:tr h="1509212">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50" kern="1200">
                          <a:solidFill>
                            <a:schemeClr val="tx1"/>
                          </a:solidFill>
                          <a:effectLst/>
                          <a:latin typeface="+mj-lt"/>
                        </a:rPr>
                        <a:t>Victorian examples</a:t>
                      </a:r>
                      <a:endParaRPr lang="en-AU" sz="1050" kern="1200">
                        <a:solidFill>
                          <a:schemeClr val="tx1"/>
                        </a:solidFill>
                        <a:effectLst/>
                        <a:latin typeface="+mj-lt"/>
                        <a:ea typeface="+mn-ea"/>
                        <a:cs typeface="+mn-cs"/>
                      </a:endParaRPr>
                    </a:p>
                  </a:txBody>
                  <a:tcPr marL="45579" marR="45579" marT="45579" marB="45579">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50" kern="1200">
                          <a:solidFill>
                            <a:schemeClr val="dk1"/>
                          </a:solidFill>
                        </a:rPr>
                        <a:t>Sell/provide electricity, gas, liquor, second hand goods, funerals, motor cars, rooming houses</a:t>
                      </a: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50" kern="1200">
                          <a:solidFill>
                            <a:schemeClr val="dk1"/>
                          </a:solidFill>
                        </a:rPr>
                        <a:t>Remove asbestos, manufacture chemicals, produce meat, use engineered stone, employ children, </a:t>
                      </a:r>
                      <a:endParaRPr lang="en-AU" sz="1050" kern="1200">
                        <a:solidFill>
                          <a:schemeClr val="dk1"/>
                        </a:solidFill>
                        <a:latin typeface="+mn-lt"/>
                        <a:ea typeface="+mn-ea"/>
                        <a:cs typeface="+mn-cs"/>
                      </a:endParaRP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50" kern="1200">
                          <a:solidFill>
                            <a:schemeClr val="tx1"/>
                          </a:solidFill>
                        </a:rPr>
                        <a:t>Manage a child care service, zoo, aged care facility, tow truck depot, pharmacy</a:t>
                      </a:r>
                      <a:endParaRPr lang="en-AU" sz="1050" kern="1200">
                        <a:solidFill>
                          <a:schemeClr val="tx1"/>
                        </a:solidFill>
                        <a:latin typeface="+mn-lt"/>
                        <a:ea typeface="+mn-ea"/>
                        <a:cs typeface="+mn-cs"/>
                      </a:endParaRP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50"/>
                        <a:t>Operate as a teacher, vet, plumber, engineer, building surveyor, estate agent, marine pilot, crane operator</a:t>
                      </a: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50" kern="1200">
                          <a:solidFill>
                            <a:schemeClr val="dk1"/>
                          </a:solidFill>
                        </a:rPr>
                        <a:t>Sell liquor at an event, hold a raffle, film on public land, drive an unregistered vehicle, erect a temporary structure</a:t>
                      </a:r>
                      <a:endParaRPr lang="en-AU" sz="1050" kern="1200">
                        <a:solidFill>
                          <a:schemeClr val="dk1"/>
                        </a:solidFill>
                        <a:latin typeface="+mn-lt"/>
                        <a:ea typeface="+mn-ea"/>
                        <a:cs typeface="+mn-cs"/>
                      </a:endParaRP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50" kern="1200">
                          <a:solidFill>
                            <a:schemeClr val="dk1"/>
                          </a:solidFill>
                        </a:rPr>
                        <a:t>Build a house, develop a manufacturing facility, explore for a natural resource</a:t>
                      </a:r>
                      <a:endParaRPr lang="en-AU" sz="1050" kern="1200">
                        <a:solidFill>
                          <a:schemeClr val="dk1"/>
                        </a:solidFill>
                        <a:latin typeface="+mn-lt"/>
                        <a:ea typeface="+mn-ea"/>
                        <a:cs typeface="+mn-cs"/>
                      </a:endParaRP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180067092"/>
                  </a:ext>
                </a:extLst>
              </a:tr>
              <a:tr h="2417952">
                <a:tc>
                  <a:txBody>
                    <a:bodyPr/>
                    <a:lstStyle/>
                    <a:p>
                      <a:pPr>
                        <a:lnSpc>
                          <a:spcPct val="100000"/>
                        </a:lnSpc>
                        <a:spcAft>
                          <a:spcPts val="600"/>
                        </a:spcAft>
                      </a:pPr>
                      <a:r>
                        <a:rPr lang="en-AU" sz="1050" kern="1200">
                          <a:solidFill>
                            <a:schemeClr val="tx1"/>
                          </a:solidFill>
                          <a:effectLst/>
                          <a:latin typeface="+mj-lt"/>
                        </a:rPr>
                        <a:t>Common or dominant features</a:t>
                      </a:r>
                      <a:endParaRPr lang="en-AU" sz="1050">
                        <a:effectLst/>
                        <a:latin typeface="+mj-lt"/>
                        <a:ea typeface="Calibri" panose="020F0502020204030204" pitchFamily="34" charset="0"/>
                        <a:cs typeface="Times New Roman" panose="02020603050405020304" pitchFamily="18" charset="0"/>
                      </a:endParaRPr>
                    </a:p>
                  </a:txBody>
                  <a:tcPr marL="45579" marR="45579" marT="45579" marB="45579">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tcPr>
                </a:tc>
                <a:tc>
                  <a:txBody>
                    <a:bodyPr/>
                    <a:lstStyle/>
                    <a:p>
                      <a:pPr algn="l">
                        <a:lnSpc>
                          <a:spcPct val="100000"/>
                        </a:lnSpc>
                        <a:spcAft>
                          <a:spcPts val="600"/>
                        </a:spcAft>
                      </a:pPr>
                      <a:r>
                        <a:rPr lang="en-AU" sz="1050" kern="1200">
                          <a:solidFill>
                            <a:schemeClr val="dk1"/>
                          </a:solidFill>
                        </a:rPr>
                        <a:t>Mandatory attributes (e.g. financial viability to be able to pay a refund)</a:t>
                      </a:r>
                    </a:p>
                    <a:p>
                      <a:pPr algn="l">
                        <a:lnSpc>
                          <a:spcPct val="100000"/>
                        </a:lnSpc>
                        <a:spcAft>
                          <a:spcPts val="600"/>
                        </a:spcAft>
                      </a:pPr>
                      <a:r>
                        <a:rPr lang="en-AU" sz="1050" kern="1200">
                          <a:solidFill>
                            <a:schemeClr val="dk1"/>
                          </a:solidFill>
                        </a:rPr>
                        <a:t>Conduct rules </a:t>
                      </a:r>
                      <a:br>
                        <a:rPr lang="en-AU" sz="1050" kern="1200">
                          <a:solidFill>
                            <a:schemeClr val="dk1"/>
                          </a:solidFill>
                        </a:rPr>
                      </a:br>
                      <a:r>
                        <a:rPr lang="en-AU" sz="1050" kern="1200">
                          <a:solidFill>
                            <a:schemeClr val="dk1"/>
                          </a:solidFill>
                        </a:rPr>
                        <a:t>(e.g. operating hours)</a:t>
                      </a:r>
                      <a:endParaRPr lang="en-AU" sz="1050" kern="1200">
                        <a:solidFill>
                          <a:schemeClr val="dk1"/>
                        </a:solidFill>
                        <a:latin typeface="+mn-lt"/>
                        <a:ea typeface="+mn-ea"/>
                        <a:cs typeface="+mn-cs"/>
                      </a:endParaRP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tcPr>
                </a:tc>
                <a:tc>
                  <a: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en-AU" sz="1050" kern="1200">
                          <a:solidFill>
                            <a:schemeClr val="dk1"/>
                          </a:solidFill>
                        </a:rPr>
                        <a:t>Mandatory attributes (e.g. Fit and Proper Test)</a:t>
                      </a:r>
                    </a:p>
                    <a:p>
                      <a:pPr marL="0" marR="0" lvl="0" indent="0" algn="l" defTabSz="914400" rtl="0" eaLnBrk="1" fontAlgn="auto" latinLnBrk="0" hangingPunct="1">
                        <a:lnSpc>
                          <a:spcPct val="100000"/>
                        </a:lnSpc>
                        <a:spcBef>
                          <a:spcPts val="0"/>
                        </a:spcBef>
                        <a:spcAft>
                          <a:spcPts val="600"/>
                        </a:spcAft>
                        <a:buClrTx/>
                        <a:buSzTx/>
                        <a:buFontTx/>
                        <a:buNone/>
                        <a:tabLst/>
                        <a:defRPr/>
                      </a:pPr>
                      <a:r>
                        <a:rPr lang="en-AU" sz="1050" kern="1200">
                          <a:solidFill>
                            <a:schemeClr val="dk1"/>
                          </a:solidFill>
                        </a:rPr>
                        <a:t>Sometimes competence (e.g. trained to remove asbestos)</a:t>
                      </a:r>
                    </a:p>
                    <a:p>
                      <a:pPr marL="0" marR="0" lvl="0" indent="0" algn="l" defTabSz="914400" rtl="0" eaLnBrk="1" fontAlgn="auto" latinLnBrk="0" hangingPunct="1">
                        <a:lnSpc>
                          <a:spcPct val="100000"/>
                        </a:lnSpc>
                        <a:spcBef>
                          <a:spcPts val="0"/>
                        </a:spcBef>
                        <a:spcAft>
                          <a:spcPts val="600"/>
                        </a:spcAft>
                        <a:buClrTx/>
                        <a:buSzTx/>
                        <a:buFontTx/>
                        <a:buNone/>
                        <a:tabLst/>
                        <a:defRPr/>
                      </a:pPr>
                      <a:r>
                        <a:rPr lang="en-AU" sz="1050" kern="1200">
                          <a:solidFill>
                            <a:schemeClr val="dk1"/>
                          </a:solidFill>
                        </a:rPr>
                        <a:t>Conduct rules </a:t>
                      </a:r>
                      <a:br>
                        <a:rPr lang="en-AU" sz="1050" kern="1200">
                          <a:solidFill>
                            <a:schemeClr val="dk1"/>
                          </a:solidFill>
                        </a:rPr>
                      </a:br>
                      <a:r>
                        <a:rPr lang="en-AU" sz="1050" kern="1200">
                          <a:solidFill>
                            <a:schemeClr val="dk1"/>
                          </a:solidFill>
                        </a:rPr>
                        <a:t>(e.g. risk </a:t>
                      </a:r>
                      <a:r>
                        <a:rPr lang="en-AU" sz="1050" kern="1200">
                          <a:solidFill>
                            <a:schemeClr val="tx1"/>
                          </a:solidFill>
                        </a:rPr>
                        <a:t>management</a:t>
                      </a:r>
                      <a:r>
                        <a:rPr lang="en-AU" sz="1050" kern="1200">
                          <a:solidFill>
                            <a:schemeClr val="dk1"/>
                          </a:solidFill>
                        </a:rPr>
                        <a:t> systems or prescriptive standards) </a:t>
                      </a: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tcPr>
                </a:tc>
                <a:tc>
                  <a:txBody>
                    <a:bodyPr/>
                    <a:lstStyle/>
                    <a:p>
                      <a:pPr algn="l">
                        <a:lnSpc>
                          <a:spcPct val="100000"/>
                        </a:lnSpc>
                        <a:spcAft>
                          <a:spcPts val="600"/>
                        </a:spcAft>
                      </a:pPr>
                      <a:r>
                        <a:rPr lang="en-AU" sz="1050" kern="1200">
                          <a:solidFill>
                            <a:schemeClr val="tx1"/>
                          </a:solidFill>
                        </a:rPr>
                        <a:t>Conduct rules require premises to meet standards. </a:t>
                      </a:r>
                    </a:p>
                    <a:p>
                      <a:pPr algn="l">
                        <a:lnSpc>
                          <a:spcPct val="100000"/>
                        </a:lnSpc>
                        <a:spcAft>
                          <a:spcPts val="600"/>
                        </a:spcAft>
                      </a:pPr>
                      <a:r>
                        <a:rPr lang="en-AU" sz="1050" kern="1200">
                          <a:solidFill>
                            <a:schemeClr val="tx1"/>
                          </a:solidFill>
                        </a:rPr>
                        <a:t>May apply in conjunction with other permissions</a:t>
                      </a:r>
                      <a:endParaRPr lang="en-AU" sz="1050" kern="1200">
                        <a:solidFill>
                          <a:schemeClr val="tx1"/>
                        </a:solidFill>
                        <a:latin typeface="+mn-lt"/>
                        <a:ea typeface="+mn-ea"/>
                        <a:cs typeface="+mn-cs"/>
                      </a:endParaRP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tcPr>
                </a:tc>
                <a:tc>
                  <a:txBody>
                    <a:bodyPr/>
                    <a:lstStyle/>
                    <a:p>
                      <a:pPr algn="l">
                        <a:lnSpc>
                          <a:spcPct val="100000"/>
                        </a:lnSpc>
                        <a:spcAft>
                          <a:spcPts val="600"/>
                        </a:spcAft>
                      </a:pPr>
                      <a:r>
                        <a:rPr lang="en-AU" sz="1050" kern="1200">
                          <a:solidFill>
                            <a:schemeClr val="dk1"/>
                          </a:solidFill>
                        </a:rPr>
                        <a:t>Competency is primary feature </a:t>
                      </a:r>
                      <a:br>
                        <a:rPr lang="en-AU" sz="1050" kern="1200">
                          <a:solidFill>
                            <a:schemeClr val="dk1"/>
                          </a:solidFill>
                        </a:rPr>
                      </a:br>
                      <a:r>
                        <a:rPr lang="en-AU" sz="1050" kern="1200">
                          <a:solidFill>
                            <a:schemeClr val="dk1"/>
                          </a:solidFill>
                        </a:rPr>
                        <a:t>(e.g. educational qualification)</a:t>
                      </a:r>
                    </a:p>
                    <a:p>
                      <a:pPr algn="l">
                        <a:lnSpc>
                          <a:spcPct val="100000"/>
                        </a:lnSpc>
                        <a:spcAft>
                          <a:spcPts val="600"/>
                        </a:spcAft>
                      </a:pPr>
                      <a:r>
                        <a:rPr lang="en-AU" sz="1050" kern="1200">
                          <a:solidFill>
                            <a:schemeClr val="dk1"/>
                          </a:solidFill>
                        </a:rPr>
                        <a:t>Mandatory attributes in some cases (e.g. teacher Working with Children check)</a:t>
                      </a:r>
                    </a:p>
                    <a:p>
                      <a:pPr algn="l">
                        <a:lnSpc>
                          <a:spcPct val="100000"/>
                        </a:lnSpc>
                        <a:spcAft>
                          <a:spcPts val="600"/>
                        </a:spcAft>
                      </a:pPr>
                      <a:r>
                        <a:rPr lang="en-AU" sz="1050" kern="1200">
                          <a:solidFill>
                            <a:schemeClr val="dk1"/>
                          </a:solidFill>
                        </a:rPr>
                        <a:t>Conduct rules for continuous learning</a:t>
                      </a: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tcPr>
                </a:tc>
                <a:tc>
                  <a:txBody>
                    <a:bodyPr/>
                    <a:lstStyle/>
                    <a:p>
                      <a:pPr algn="l">
                        <a:lnSpc>
                          <a:spcPct val="100000"/>
                        </a:lnSpc>
                        <a:spcAft>
                          <a:spcPts val="600"/>
                        </a:spcAft>
                      </a:pPr>
                      <a:r>
                        <a:rPr lang="en-AU" sz="1050" kern="1200">
                          <a:solidFill>
                            <a:schemeClr val="dk1"/>
                          </a:solidFill>
                        </a:rPr>
                        <a:t>Few conduct rules where the risk is low, the scope narrow and duration short. </a:t>
                      </a:r>
                    </a:p>
                    <a:p>
                      <a:pPr algn="l">
                        <a:lnSpc>
                          <a:spcPct val="100000"/>
                        </a:lnSpc>
                        <a:spcAft>
                          <a:spcPts val="600"/>
                        </a:spcAft>
                      </a:pPr>
                      <a:r>
                        <a:rPr lang="en-AU" sz="1050" kern="1200">
                          <a:solidFill>
                            <a:schemeClr val="dk1"/>
                          </a:solidFill>
                        </a:rPr>
                        <a:t>Sometimes issued automatically.</a:t>
                      </a:r>
                    </a:p>
                  </a:txBody>
                  <a:tcPr>
                    <a:lnL w="9525" cap="flat" cmpd="sng" algn="ctr">
                      <a:solidFill>
                        <a:schemeClr val="accent1"/>
                      </a:solidFill>
                      <a:prstDash val="solid"/>
                      <a:round/>
                      <a:headEnd type="none" w="med" len="med"/>
                      <a:tailEnd type="none" w="med" len="med"/>
                    </a:lnL>
                    <a:lnR w="9525" cap="flat" cmpd="sng" algn="ctr">
                      <a:solidFill>
                        <a:schemeClr val="accent1"/>
                      </a:solidFill>
                      <a:prstDash val="solid"/>
                      <a:round/>
                      <a:headEnd type="none" w="med" len="med"/>
                      <a:tailEnd type="none" w="med" len="med"/>
                    </a:lnR>
                    <a:lnT w="9525" cap="flat" cmpd="sng" algn="ctr">
                      <a:solidFill>
                        <a:schemeClr val="accent1"/>
                      </a:solidFill>
                      <a:prstDash val="solid"/>
                      <a:round/>
                      <a:headEnd type="none" w="med" len="med"/>
                      <a:tailEnd type="none" w="med" len="med"/>
                    </a:lnT>
                  </a:tcPr>
                </a:tc>
                <a:tc>
                  <a:txBody>
                    <a:bodyPr/>
                    <a:lstStyle/>
                    <a:p>
                      <a:pPr algn="l">
                        <a:lnSpc>
                          <a:spcPct val="100000"/>
                        </a:lnSpc>
                        <a:spcAft>
                          <a:spcPts val="600"/>
                        </a:spcAft>
                      </a:pPr>
                      <a:r>
                        <a:rPr lang="en-AU" sz="1050" kern="1200">
                          <a:solidFill>
                            <a:schemeClr val="dk1"/>
                          </a:solidFill>
                        </a:rPr>
                        <a:t>Conduct rules are a feature and may be standardised or custom. </a:t>
                      </a:r>
                    </a:p>
                    <a:p>
                      <a:pPr algn="l">
                        <a:lnSpc>
                          <a:spcPct val="100000"/>
                        </a:lnSpc>
                        <a:spcAft>
                          <a:spcPts val="600"/>
                        </a:spcAft>
                      </a:pPr>
                      <a:r>
                        <a:rPr lang="en-AU" sz="1050" kern="1200">
                          <a:solidFill>
                            <a:schemeClr val="dk1"/>
                          </a:solidFill>
                        </a:rPr>
                        <a:t>Duration may be longer with a definite end date.</a:t>
                      </a:r>
                    </a:p>
                  </a:txBody>
                  <a:tcPr>
                    <a:lnL w="9525" cap="flat" cmpd="sng" algn="ctr">
                      <a:solidFill>
                        <a:schemeClr val="accent1"/>
                      </a:solidFill>
                      <a:prstDash val="solid"/>
                      <a:round/>
                      <a:headEnd type="none" w="med" len="med"/>
                      <a:tailEnd type="none" w="med" len="med"/>
                    </a:lnL>
                    <a:lnT w="9525"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605840598"/>
                  </a:ext>
                </a:extLst>
              </a:tr>
            </a:tbl>
          </a:graphicData>
        </a:graphic>
      </p:graphicFrame>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br>
              <a:rPr lang="en-AU"/>
            </a:br>
            <a:r>
              <a:rPr lang="en-AU" sz="2400"/>
              <a:t>A3 Common types of permissions</a:t>
            </a:r>
          </a:p>
        </p:txBody>
      </p:sp>
      <p:sp>
        <p:nvSpPr>
          <p:cNvPr id="3" name="TextBox 2">
            <a:extLst>
              <a:ext uri="{FF2B5EF4-FFF2-40B4-BE49-F238E27FC236}">
                <a16:creationId xmlns:a16="http://schemas.microsoft.com/office/drawing/2014/main" id="{C32869C2-4716-D2EF-45CF-04A85AFFFBE4}"/>
              </a:ext>
            </a:extLst>
          </p:cNvPr>
          <p:cNvSpPr txBox="1"/>
          <p:nvPr/>
        </p:nvSpPr>
        <p:spPr>
          <a:xfrm>
            <a:off x="634071" y="6587510"/>
            <a:ext cx="11339232" cy="230832"/>
          </a:xfrm>
          <a:prstGeom prst="rect">
            <a:avLst/>
          </a:prstGeom>
          <a:noFill/>
          <a:ln>
            <a:solidFill>
              <a:srgbClr val="000000"/>
            </a:solidFill>
          </a:ln>
        </p:spPr>
        <p:txBody>
          <a:bodyPr wrap="square" rtlCol="0">
            <a:spAutoFit/>
          </a:bodyPr>
          <a:lstStyle/>
          <a:p>
            <a:pPr>
              <a:spcAft>
                <a:spcPts val="300"/>
              </a:spcAft>
            </a:pPr>
            <a:r>
              <a:rPr lang="en-AU" sz="900" b="1">
                <a:solidFill>
                  <a:schemeClr val="bg1"/>
                </a:solidFill>
              </a:rPr>
              <a:t>* </a:t>
            </a:r>
            <a:r>
              <a:rPr lang="en-AU" sz="900">
                <a:solidFill>
                  <a:schemeClr val="bg1"/>
                </a:solidFill>
              </a:rPr>
              <a:t>Some occupational permissions are part of a national mutual recognition program.  </a:t>
            </a:r>
          </a:p>
        </p:txBody>
      </p:sp>
    </p:spTree>
    <p:extLst>
      <p:ext uri="{BB962C8B-B14F-4D97-AF65-F5344CB8AC3E}">
        <p14:creationId xmlns:p14="http://schemas.microsoft.com/office/powerpoint/2010/main" val="471323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p:txBody>
          <a:bodyPr/>
          <a:lstStyle/>
          <a:p>
            <a:r>
              <a:rPr lang="en-AU"/>
              <a:t>Document version control</a:t>
            </a:r>
          </a:p>
        </p:txBody>
      </p:sp>
      <p:sp>
        <p:nvSpPr>
          <p:cNvPr id="5" name="Content Placeholder 4">
            <a:extLst>
              <a:ext uri="{FF2B5EF4-FFF2-40B4-BE49-F238E27FC236}">
                <a16:creationId xmlns:a16="http://schemas.microsoft.com/office/drawing/2014/main" id="{F90E8C08-B64F-4390-A88F-2F1B6E62A5AF}"/>
              </a:ext>
            </a:extLst>
          </p:cNvPr>
          <p:cNvSpPr>
            <a:spLocks noGrp="1"/>
          </p:cNvSpPr>
          <p:nvPr>
            <p:ph idx="1"/>
          </p:nvPr>
        </p:nvSpPr>
        <p:spPr/>
        <p:txBody>
          <a:bodyPr/>
          <a:lstStyle/>
          <a:p>
            <a:endParaRPr lang="en-US"/>
          </a:p>
          <a:p>
            <a:endParaRPr lang="en-AU"/>
          </a:p>
          <a:p>
            <a:endParaRPr lang="en-AU"/>
          </a:p>
        </p:txBody>
      </p:sp>
      <p:graphicFrame>
        <p:nvGraphicFramePr>
          <p:cNvPr id="2" name="Table 2">
            <a:extLst>
              <a:ext uri="{FF2B5EF4-FFF2-40B4-BE49-F238E27FC236}">
                <a16:creationId xmlns:a16="http://schemas.microsoft.com/office/drawing/2014/main" id="{A1E6BB70-3AF7-3819-9A0A-3959AF4F999A}"/>
              </a:ext>
            </a:extLst>
          </p:cNvPr>
          <p:cNvGraphicFramePr>
            <a:graphicFrameLocks noGrp="1"/>
          </p:cNvGraphicFramePr>
          <p:nvPr/>
        </p:nvGraphicFramePr>
        <p:xfrm>
          <a:off x="704850" y="2219019"/>
          <a:ext cx="10504488" cy="2570590"/>
        </p:xfrm>
        <a:graphic>
          <a:graphicData uri="http://schemas.openxmlformats.org/drawingml/2006/table">
            <a:tbl>
              <a:tblPr firstRow="1" bandRow="1">
                <a:tableStyleId>{793D81CF-94F2-401A-BA57-92F5A7B2D0C5}</a:tableStyleId>
              </a:tblPr>
              <a:tblGrid>
                <a:gridCol w="906523">
                  <a:extLst>
                    <a:ext uri="{9D8B030D-6E8A-4147-A177-3AD203B41FA5}">
                      <a16:colId xmlns:a16="http://schemas.microsoft.com/office/drawing/2014/main" val="2845884124"/>
                    </a:ext>
                  </a:extLst>
                </a:gridCol>
                <a:gridCol w="1553628">
                  <a:extLst>
                    <a:ext uri="{9D8B030D-6E8A-4147-A177-3AD203B41FA5}">
                      <a16:colId xmlns:a16="http://schemas.microsoft.com/office/drawing/2014/main" val="640281239"/>
                    </a:ext>
                  </a:extLst>
                </a:gridCol>
                <a:gridCol w="8044337">
                  <a:extLst>
                    <a:ext uri="{9D8B030D-6E8A-4147-A177-3AD203B41FA5}">
                      <a16:colId xmlns:a16="http://schemas.microsoft.com/office/drawing/2014/main" val="1599167982"/>
                    </a:ext>
                  </a:extLst>
                </a:gridCol>
              </a:tblGrid>
              <a:tr h="166601">
                <a:tc>
                  <a:txBody>
                    <a:bodyPr/>
                    <a:lstStyle/>
                    <a:p>
                      <a:r>
                        <a:rPr lang="en-US" sz="1100"/>
                        <a:t>Version</a:t>
                      </a:r>
                      <a:endParaRPr lang="en-AU" sz="1100">
                        <a:latin typeface="+mn-lt"/>
                      </a:endParaRPr>
                    </a:p>
                  </a:txBody>
                  <a:tcPr/>
                </a:tc>
                <a:tc>
                  <a:txBody>
                    <a:bodyPr/>
                    <a:lstStyle/>
                    <a:p>
                      <a:r>
                        <a:rPr lang="en-AU" sz="1100"/>
                        <a:t>Date</a:t>
                      </a:r>
                      <a:endParaRPr lang="en-AU" sz="1100">
                        <a:latin typeface="+mn-lt"/>
                      </a:endParaRPr>
                    </a:p>
                  </a:txBody>
                  <a:tcPr/>
                </a:tc>
                <a:tc>
                  <a:txBody>
                    <a:bodyPr/>
                    <a:lstStyle/>
                    <a:p>
                      <a:r>
                        <a:rPr lang="en-AU" sz="1100"/>
                        <a:t>Description of changes</a:t>
                      </a:r>
                      <a:endParaRPr lang="en-AU" sz="1100">
                        <a:latin typeface="+mn-lt"/>
                      </a:endParaRPr>
                    </a:p>
                  </a:txBody>
                  <a:tcPr/>
                </a:tc>
                <a:extLst>
                  <a:ext uri="{0D108BD9-81ED-4DB2-BD59-A6C34878D82A}">
                    <a16:rowId xmlns:a16="http://schemas.microsoft.com/office/drawing/2014/main" val="1939302124"/>
                  </a:ext>
                </a:extLst>
              </a:tr>
              <a:tr h="462302">
                <a:tc>
                  <a:txBody>
                    <a:bodyPr/>
                    <a:lstStyle/>
                    <a:p>
                      <a:pPr marL="0" marR="0" lvl="0" indent="0" algn="l">
                        <a:lnSpc>
                          <a:spcPct val="100000"/>
                        </a:lnSpc>
                        <a:spcBef>
                          <a:spcPts val="0"/>
                        </a:spcBef>
                        <a:spcAft>
                          <a:spcPts val="0"/>
                        </a:spcAft>
                        <a:buClrTx/>
                        <a:buSzTx/>
                        <a:buNone/>
                      </a:pPr>
                      <a:r>
                        <a:rPr kumimoji="0" lang="en-US" sz="1100" b="0" u="none" strike="noStrike" kern="1200" cap="none" spc="0" normalizeH="0" baseline="0" noProof="0">
                          <a:ln>
                            <a:noFill/>
                          </a:ln>
                          <a:solidFill>
                            <a:srgbClr val="232B39"/>
                          </a:solidFill>
                          <a:effectLst/>
                          <a:uLnTx/>
                          <a:uFillTx/>
                        </a:rPr>
                        <a:t>1</a:t>
                      </a: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December 2023</a:t>
                      </a: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100" kern="1200">
                          <a:solidFill>
                            <a:schemeClr val="dk1"/>
                          </a:solidFill>
                        </a:rPr>
                        <a:t>Initial publication</a:t>
                      </a: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25448252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009041144"/>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1337157682"/>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2491972193"/>
                  </a:ext>
                </a:extLst>
              </a:tr>
              <a:tr h="462302">
                <a:tc>
                  <a:txBody>
                    <a:bodyPr/>
                    <a:lstStyle/>
                    <a:p>
                      <a:pPr marL="0" marR="0" lvl="0" indent="0" algn="l">
                        <a:lnSpc>
                          <a:spcPct val="100000"/>
                        </a:lnSpc>
                        <a:spcBef>
                          <a:spcPts val="0"/>
                        </a:spcBef>
                        <a:spcAft>
                          <a:spcPts val="0"/>
                        </a:spcAft>
                        <a:buClrTx/>
                        <a:buSzTx/>
                        <a:buNone/>
                      </a:pPr>
                      <a:endParaRPr kumimoji="0" lang="en-US" sz="1100" b="0" i="0" u="none" strike="noStrike" kern="1200" cap="none" spc="0" normalizeH="0" baseline="0" noProof="0">
                        <a:ln>
                          <a:noFill/>
                        </a:ln>
                        <a:solidFill>
                          <a:srgbClr val="232B39"/>
                        </a:solidFill>
                        <a:effectLst/>
                        <a:uLnTx/>
                        <a:uFillTx/>
                        <a:latin typeface="+mn-lt"/>
                        <a:ea typeface="+mn-ea"/>
                        <a:cs typeface="+mn-cs"/>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tc>
                  <a:txBody>
                    <a:bodyPr/>
                    <a:lstStyle/>
                    <a:p>
                      <a:pPr marL="182245" marR="0" lvl="0" indent="-182245" algn="l" rtl="0" eaLnBrk="1" fontAlgn="auto" latinLnBrk="0" hangingPunct="1">
                        <a:lnSpc>
                          <a:spcPct val="100000"/>
                        </a:lnSpc>
                        <a:spcBef>
                          <a:spcPts val="0"/>
                        </a:spcBef>
                        <a:spcAft>
                          <a:spcPts val="0"/>
                        </a:spcAft>
                        <a:buClrTx/>
                        <a:buSzTx/>
                        <a:buFont typeface="Arial" panose="020B0604020202020204" pitchFamily="34" charset="0"/>
                        <a:buChar char="•"/>
                      </a:pPr>
                      <a:endParaRPr lang="en-US" sz="1100" kern="1200">
                        <a:solidFill>
                          <a:schemeClr val="dk1"/>
                        </a:solidFill>
                        <a:latin typeface="+mn-lt"/>
                        <a:ea typeface="Calibri" panose="020F0502020204030204" pitchFamily="34" charset="0"/>
                        <a:cs typeface="Times New Roman"/>
                      </a:endParaRPr>
                    </a:p>
                  </a:txBody>
                  <a:tcPr anchor="ctr"/>
                </a:tc>
                <a:extLst>
                  <a:ext uri="{0D108BD9-81ED-4DB2-BD59-A6C34878D82A}">
                    <a16:rowId xmlns:a16="http://schemas.microsoft.com/office/drawing/2014/main" val="3578892175"/>
                  </a:ext>
                </a:extLst>
              </a:tr>
            </a:tbl>
          </a:graphicData>
        </a:graphic>
      </p:graphicFrame>
      <p:sp>
        <p:nvSpPr>
          <p:cNvPr id="6" name="TextBox 5">
            <a:extLst>
              <a:ext uri="{FF2B5EF4-FFF2-40B4-BE49-F238E27FC236}">
                <a16:creationId xmlns:a16="http://schemas.microsoft.com/office/drawing/2014/main" id="{7982F3FF-1A79-E8CC-FF77-642A58B0FA17}"/>
              </a:ext>
            </a:extLst>
          </p:cNvPr>
          <p:cNvSpPr txBox="1">
            <a:spLocks/>
          </p:cNvSpPr>
          <p:nvPr/>
        </p:nvSpPr>
        <p:spPr>
          <a:xfrm>
            <a:off x="704849" y="1410772"/>
            <a:ext cx="10504489" cy="522000"/>
          </a:xfrm>
          <a:prstGeom prst="rect">
            <a:avLst/>
          </a:prstGeom>
          <a:solidFill>
            <a:schemeClr val="accent3"/>
          </a:solidFill>
          <a:ln>
            <a:solidFill>
              <a:schemeClr val="accent1"/>
            </a:solidFill>
          </a:ln>
        </p:spPr>
        <p:txBody>
          <a:bodyPr wrap="square" lIns="90000" tIns="45720" rIns="90000" bIns="45720" anchor="ctr">
            <a:noAutofit/>
          </a:bodyPr>
          <a:lstStyle/>
          <a:p>
            <a:pPr defTabSz="914349">
              <a:defRPr/>
            </a:pPr>
            <a:r>
              <a:rPr lang="en-AU" sz="1400">
                <a:solidFill>
                  <a:schemeClr val="bg1"/>
                </a:solidFill>
                <a:latin typeface="+mj-lt"/>
              </a:rPr>
              <a:t>The Permissions Framework and two guides will be continuously improved as they are applied.</a:t>
            </a:r>
          </a:p>
        </p:txBody>
      </p:sp>
    </p:spTree>
    <p:extLst>
      <p:ext uri="{BB962C8B-B14F-4D97-AF65-F5344CB8AC3E}">
        <p14:creationId xmlns:p14="http://schemas.microsoft.com/office/powerpoint/2010/main" val="8746604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2455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6E57F3AA-2FBA-4491-8684-91662BF9D2F2}"/>
              </a:ext>
            </a:extLst>
          </p:cNvPr>
          <p:cNvSpPr/>
          <p:nvPr/>
        </p:nvSpPr>
        <p:spPr>
          <a:xfrm>
            <a:off x="602529" y="1514148"/>
            <a:ext cx="1545801" cy="39499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itle 3">
            <a:extLst>
              <a:ext uri="{FF2B5EF4-FFF2-40B4-BE49-F238E27FC236}">
                <a16:creationId xmlns:a16="http://schemas.microsoft.com/office/drawing/2014/main" id="{675C07F1-1C63-4152-9765-C6F2A5F6D67C}"/>
              </a:ext>
            </a:extLst>
          </p:cNvPr>
          <p:cNvSpPr>
            <a:spLocks noGrp="1"/>
          </p:cNvSpPr>
          <p:nvPr>
            <p:ph type="title"/>
          </p:nvPr>
        </p:nvSpPr>
        <p:spPr>
          <a:xfrm>
            <a:off x="704850" y="403728"/>
            <a:ext cx="10515600" cy="434472"/>
          </a:xfrm>
        </p:spPr>
        <p:txBody>
          <a:bodyPr/>
          <a:lstStyle/>
          <a:p>
            <a:r>
              <a:rPr lang="en-AU" sz="2400"/>
              <a:t>Five key principles to best practice design and use of permissions</a:t>
            </a:r>
          </a:p>
        </p:txBody>
      </p:sp>
      <p:sp>
        <p:nvSpPr>
          <p:cNvPr id="11" name="ee4pContent1">
            <a:extLst>
              <a:ext uri="{FF2B5EF4-FFF2-40B4-BE49-F238E27FC236}">
                <a16:creationId xmlns:a16="http://schemas.microsoft.com/office/drawing/2014/main" id="{55EECF35-DD06-BC1A-6332-9A63C73B1086}"/>
              </a:ext>
            </a:extLst>
          </p:cNvPr>
          <p:cNvSpPr txBox="1"/>
          <p:nvPr/>
        </p:nvSpPr>
        <p:spPr>
          <a:xfrm>
            <a:off x="2706300" y="2600389"/>
            <a:ext cx="1908000" cy="3456000"/>
          </a:xfrm>
          <a:prstGeom prst="rect">
            <a:avLst/>
          </a:prstGeom>
        </p:spPr>
        <p:txBody>
          <a:bodyPr vert="horz" lIns="0" tIns="0" rIns="0" bIns="0" rtlCol="0" anchor="t">
            <a:noAutofit/>
          </a:bodyPr>
          <a:lstStyle>
            <a:defPPr>
              <a:defRPr lang="en-US"/>
            </a:defPPr>
            <a:lvl1pPr marL="285750" indent="-285750">
              <a:spcBef>
                <a:spcPts val="0"/>
              </a:spcBef>
              <a:spcAft>
                <a:spcPts val="0"/>
              </a:spcAft>
              <a:buFont typeface="Arial" panose="020B0604020202020204" pitchFamily="34" charset="0"/>
              <a:buChar char="•"/>
              <a:defRPr sz="1400" b="0" kern="0">
                <a:solidFill>
                  <a:srgbClr val="51565A"/>
                </a:solidFill>
              </a:defRPr>
            </a:lvl1pPr>
            <a:lvl2pPr marL="0" indent="0">
              <a:spcBef>
                <a:spcPts val="600"/>
              </a:spcBef>
              <a:spcAft>
                <a:spcPts val="600"/>
              </a:spcAft>
              <a:buFont typeface="Arial"/>
              <a:buNone/>
              <a:defRPr sz="1600" b="0" i="1">
                <a:solidFill>
                  <a:srgbClr val="51565A"/>
                </a:solidFill>
              </a:defRPr>
            </a:lvl2pPr>
            <a:lvl3pPr marL="0" indent="0">
              <a:spcBef>
                <a:spcPts val="0"/>
              </a:spcBef>
              <a:spcAft>
                <a:spcPts val="600"/>
              </a:spcAft>
              <a:buFontTx/>
              <a:buNone/>
              <a:defRPr sz="1600" b="0">
                <a:solidFill>
                  <a:srgbClr val="51565A"/>
                </a:solidFill>
              </a:defRPr>
            </a:lvl3pPr>
            <a:lvl4pPr marL="216000" indent="-216000">
              <a:spcBef>
                <a:spcPts val="0"/>
              </a:spcBef>
              <a:spcAft>
                <a:spcPts val="600"/>
              </a:spcAft>
              <a:buFont typeface="Wingdings" panose="05000000000000000000" pitchFamily="2" charset="2"/>
              <a:buChar char="§"/>
              <a:defRPr sz="1600" b="0">
                <a:solidFill>
                  <a:srgbClr val="51565A"/>
                </a:solidFill>
              </a:defRPr>
            </a:lvl4pPr>
            <a:lvl5pPr marL="432000" indent="-216000">
              <a:spcBef>
                <a:spcPts val="0"/>
              </a:spcBef>
              <a:spcAft>
                <a:spcPts val="600"/>
              </a:spcAft>
              <a:buFont typeface="Arial" panose="020B0604020202020204" pitchFamily="34" charset="0"/>
              <a:buChar char="–"/>
              <a:defRPr sz="1600" b="0">
                <a:solidFill>
                  <a:srgbClr val="51565A"/>
                </a:solidFill>
              </a:defRPr>
            </a:lvl5pPr>
            <a:lvl6pPr marL="648000" indent="-216000">
              <a:spcAft>
                <a:spcPts val="600"/>
              </a:spcAft>
              <a:buFontTx/>
              <a:buChar char="&gt;"/>
              <a:defRPr sz="1600">
                <a:solidFill>
                  <a:schemeClr val="tx2"/>
                </a:solidFill>
              </a:defRPr>
            </a:lvl6pPr>
          </a:lstStyle>
          <a:p>
            <a:pPr lvl="1"/>
            <a:r>
              <a:rPr lang="en-AU" sz="1400" i="0" kern="0">
                <a:solidFill>
                  <a:schemeClr val="accent1"/>
                </a:solidFill>
                <a:latin typeface="+mj-lt"/>
              </a:rPr>
              <a:t>Effective and efficient</a:t>
            </a:r>
          </a:p>
          <a:p>
            <a:pPr lvl="1">
              <a:spcAft>
                <a:spcPts val="300"/>
              </a:spcAft>
            </a:pPr>
            <a:r>
              <a:rPr lang="en-US" sz="1200" i="0">
                <a:solidFill>
                  <a:schemeClr val="tx1"/>
                </a:solidFill>
              </a:rPr>
              <a:t>Permissions should apply the least burden to effectively control risk in concert with other risk controls.</a:t>
            </a:r>
            <a:endParaRPr lang="en-AU" sz="1200" i="0">
              <a:solidFill>
                <a:schemeClr val="tx1"/>
              </a:solidFill>
            </a:endParaRPr>
          </a:p>
          <a:p>
            <a:pPr lvl="1">
              <a:spcAft>
                <a:spcPts val="300"/>
              </a:spcAft>
            </a:pPr>
            <a:r>
              <a:rPr lang="en-AU" sz="1200" i="0">
                <a:solidFill>
                  <a:schemeClr val="tx1"/>
                </a:solidFill>
              </a:rPr>
              <a:t>Permission holders should be able to follow and meet requirements efficiently.</a:t>
            </a:r>
          </a:p>
          <a:p>
            <a:pPr lvl="1">
              <a:spcAft>
                <a:spcPts val="300"/>
              </a:spcAft>
            </a:pPr>
            <a:r>
              <a:rPr lang="en-US" sz="1200" i="0">
                <a:solidFill>
                  <a:schemeClr val="tx1"/>
                </a:solidFill>
              </a:rPr>
              <a:t>Design should consider costs to entities and regulators.</a:t>
            </a:r>
          </a:p>
        </p:txBody>
      </p:sp>
      <p:grpSp>
        <p:nvGrpSpPr>
          <p:cNvPr id="25" name="bcgIcons_TwoColumnSlide">
            <a:extLst>
              <a:ext uri="{FF2B5EF4-FFF2-40B4-BE49-F238E27FC236}">
                <a16:creationId xmlns:a16="http://schemas.microsoft.com/office/drawing/2014/main" id="{034D92B4-0283-15B9-58FC-5448F6D0E0B1}"/>
              </a:ext>
            </a:extLst>
          </p:cNvPr>
          <p:cNvGrpSpPr>
            <a:grpSpLocks noChangeAspect="1"/>
          </p:cNvGrpSpPr>
          <p:nvPr/>
        </p:nvGrpSpPr>
        <p:grpSpPr bwMode="auto">
          <a:xfrm>
            <a:off x="3204701" y="1646677"/>
            <a:ext cx="947031" cy="874993"/>
            <a:chOff x="1682" y="0"/>
            <a:chExt cx="4316" cy="4320"/>
          </a:xfrm>
        </p:grpSpPr>
        <p:sp>
          <p:nvSpPr>
            <p:cNvPr id="26" name="AutoShape 18">
              <a:extLst>
                <a:ext uri="{FF2B5EF4-FFF2-40B4-BE49-F238E27FC236}">
                  <a16:creationId xmlns:a16="http://schemas.microsoft.com/office/drawing/2014/main" id="{F2F98E5C-F628-C48B-B21A-FB1C0326CC51}"/>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7" name="Freeform 20">
              <a:extLst>
                <a:ext uri="{FF2B5EF4-FFF2-40B4-BE49-F238E27FC236}">
                  <a16:creationId xmlns:a16="http://schemas.microsoft.com/office/drawing/2014/main" id="{97CE5B74-96E2-23D6-13F4-84BABB74A78B}"/>
                </a:ext>
              </a:extLst>
            </p:cNvPr>
            <p:cNvSpPr>
              <a:spLocks/>
            </p:cNvSpPr>
            <p:nvPr/>
          </p:nvSpPr>
          <p:spPr bwMode="auto">
            <a:xfrm>
              <a:off x="2325" y="1133"/>
              <a:ext cx="3034" cy="444"/>
            </a:xfrm>
            <a:custGeom>
              <a:avLst/>
              <a:gdLst>
                <a:gd name="T0" fmla="*/ 1610 w 1620"/>
                <a:gd name="T1" fmla="*/ 237 h 237"/>
                <a:gd name="T2" fmla="*/ 10 w 1620"/>
                <a:gd name="T3" fmla="*/ 237 h 237"/>
                <a:gd name="T4" fmla="*/ 0 w 1620"/>
                <a:gd name="T5" fmla="*/ 227 h 237"/>
                <a:gd name="T6" fmla="*/ 0 w 1620"/>
                <a:gd name="T7" fmla="*/ 10 h 237"/>
                <a:gd name="T8" fmla="*/ 10 w 1620"/>
                <a:gd name="T9" fmla="*/ 0 h 237"/>
                <a:gd name="T10" fmla="*/ 1610 w 1620"/>
                <a:gd name="T11" fmla="*/ 0 h 237"/>
                <a:gd name="T12" fmla="*/ 1620 w 1620"/>
                <a:gd name="T13" fmla="*/ 10 h 237"/>
                <a:gd name="T14" fmla="*/ 1620 w 1620"/>
                <a:gd name="T15" fmla="*/ 227 h 237"/>
                <a:gd name="T16" fmla="*/ 1610 w 1620"/>
                <a:gd name="T17" fmla="*/ 237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20" h="237">
                  <a:moveTo>
                    <a:pt x="1610" y="237"/>
                  </a:moveTo>
                  <a:cubicBezTo>
                    <a:pt x="10" y="237"/>
                    <a:pt x="10" y="237"/>
                    <a:pt x="10" y="237"/>
                  </a:cubicBezTo>
                  <a:cubicBezTo>
                    <a:pt x="5" y="237"/>
                    <a:pt x="0" y="233"/>
                    <a:pt x="0" y="227"/>
                  </a:cubicBezTo>
                  <a:cubicBezTo>
                    <a:pt x="0" y="10"/>
                    <a:pt x="0" y="10"/>
                    <a:pt x="0" y="10"/>
                  </a:cubicBezTo>
                  <a:cubicBezTo>
                    <a:pt x="0" y="5"/>
                    <a:pt x="5" y="0"/>
                    <a:pt x="10" y="0"/>
                  </a:cubicBezTo>
                  <a:cubicBezTo>
                    <a:pt x="1610" y="0"/>
                    <a:pt x="1610" y="0"/>
                    <a:pt x="1610" y="0"/>
                  </a:cubicBezTo>
                  <a:cubicBezTo>
                    <a:pt x="1615" y="0"/>
                    <a:pt x="1620" y="5"/>
                    <a:pt x="1620" y="10"/>
                  </a:cubicBezTo>
                  <a:cubicBezTo>
                    <a:pt x="1620" y="227"/>
                    <a:pt x="1620" y="227"/>
                    <a:pt x="1620" y="227"/>
                  </a:cubicBezTo>
                  <a:cubicBezTo>
                    <a:pt x="1620" y="233"/>
                    <a:pt x="1615" y="237"/>
                    <a:pt x="1610" y="237"/>
                  </a:cubicBezTo>
                  <a:close/>
                </a:path>
              </a:pathLst>
            </a:custGeom>
            <a:solidFill>
              <a:srgbClr val="53565A">
                <a:lumMod val="100000"/>
              </a:srgb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28" name="Freeform 21">
              <a:extLst>
                <a:ext uri="{FF2B5EF4-FFF2-40B4-BE49-F238E27FC236}">
                  <a16:creationId xmlns:a16="http://schemas.microsoft.com/office/drawing/2014/main" id="{60F6EA9D-DABD-FEC7-B7CF-D6BD57CF1F48}"/>
                </a:ext>
              </a:extLst>
            </p:cNvPr>
            <p:cNvSpPr>
              <a:spLocks noEditPoints="1"/>
            </p:cNvSpPr>
            <p:nvPr/>
          </p:nvSpPr>
          <p:spPr bwMode="auto">
            <a:xfrm>
              <a:off x="2124" y="934"/>
              <a:ext cx="3436" cy="2452"/>
            </a:xfrm>
            <a:custGeom>
              <a:avLst/>
              <a:gdLst>
                <a:gd name="T0" fmla="*/ 44 w 1834"/>
                <a:gd name="T1" fmla="*/ 1308 h 1308"/>
                <a:gd name="T2" fmla="*/ 0 w 1834"/>
                <a:gd name="T3" fmla="*/ 44 h 1308"/>
                <a:gd name="T4" fmla="*/ 1790 w 1834"/>
                <a:gd name="T5" fmla="*/ 0 h 1308"/>
                <a:gd name="T6" fmla="*/ 1834 w 1834"/>
                <a:gd name="T7" fmla="*/ 1264 h 1308"/>
                <a:gd name="T8" fmla="*/ 44 w 1834"/>
                <a:gd name="T9" fmla="*/ 44 h 1308"/>
                <a:gd name="T10" fmla="*/ 1790 w 1834"/>
                <a:gd name="T11" fmla="*/ 1264 h 1308"/>
                <a:gd name="T12" fmla="*/ 44 w 1834"/>
                <a:gd name="T13" fmla="*/ 44 h 1308"/>
                <a:gd name="T14" fmla="*/ 809 w 1834"/>
                <a:gd name="T15" fmla="*/ 481 h 1308"/>
                <a:gd name="T16" fmla="*/ 109 w 1834"/>
                <a:gd name="T17" fmla="*/ 503 h 1308"/>
                <a:gd name="T18" fmla="*/ 809 w 1834"/>
                <a:gd name="T19" fmla="*/ 525 h 1308"/>
                <a:gd name="T20" fmla="*/ 813 w 1834"/>
                <a:gd name="T21" fmla="*/ 652 h 1308"/>
                <a:gd name="T22" fmla="*/ 131 w 1834"/>
                <a:gd name="T23" fmla="*/ 630 h 1308"/>
                <a:gd name="T24" fmla="*/ 131 w 1834"/>
                <a:gd name="T25" fmla="*/ 674 h 1308"/>
                <a:gd name="T26" fmla="*/ 813 w 1834"/>
                <a:gd name="T27" fmla="*/ 652 h 1308"/>
                <a:gd name="T28" fmla="*/ 753 w 1834"/>
                <a:gd name="T29" fmla="*/ 779 h 1308"/>
                <a:gd name="T30" fmla="*/ 109 w 1834"/>
                <a:gd name="T31" fmla="*/ 801 h 1308"/>
                <a:gd name="T32" fmla="*/ 753 w 1834"/>
                <a:gd name="T33" fmla="*/ 823 h 1308"/>
                <a:gd name="T34" fmla="*/ 813 w 1834"/>
                <a:gd name="T35" fmla="*/ 954 h 1308"/>
                <a:gd name="T36" fmla="*/ 131 w 1834"/>
                <a:gd name="T37" fmla="*/ 932 h 1308"/>
                <a:gd name="T38" fmla="*/ 131 w 1834"/>
                <a:gd name="T39" fmla="*/ 976 h 1308"/>
                <a:gd name="T40" fmla="*/ 813 w 1834"/>
                <a:gd name="T41" fmla="*/ 954 h 1308"/>
                <a:gd name="T42" fmla="*/ 476 w 1834"/>
                <a:gd name="T43" fmla="*/ 1078 h 1308"/>
                <a:gd name="T44" fmla="*/ 109 w 1834"/>
                <a:gd name="T45" fmla="*/ 1100 h 1308"/>
                <a:gd name="T46" fmla="*/ 476 w 1834"/>
                <a:gd name="T47" fmla="*/ 1122 h 1308"/>
                <a:gd name="T48" fmla="*/ 1649 w 1834"/>
                <a:gd name="T49" fmla="*/ 503 h 1308"/>
                <a:gd name="T50" fmla="*/ 1003 w 1834"/>
                <a:gd name="T51" fmla="*/ 481 h 1308"/>
                <a:gd name="T52" fmla="*/ 1003 w 1834"/>
                <a:gd name="T53" fmla="*/ 525 h 1308"/>
                <a:gd name="T54" fmla="*/ 1649 w 1834"/>
                <a:gd name="T55" fmla="*/ 503 h 1308"/>
                <a:gd name="T56" fmla="*/ 1693 w 1834"/>
                <a:gd name="T57" fmla="*/ 630 h 1308"/>
                <a:gd name="T58" fmla="*/ 981 w 1834"/>
                <a:gd name="T59" fmla="*/ 652 h 1308"/>
                <a:gd name="T60" fmla="*/ 1693 w 1834"/>
                <a:gd name="T61" fmla="*/ 674 h 1308"/>
                <a:gd name="T62" fmla="*/ 1673 w 1834"/>
                <a:gd name="T63" fmla="*/ 801 h 1308"/>
                <a:gd name="T64" fmla="*/ 1003 w 1834"/>
                <a:gd name="T65" fmla="*/ 779 h 1308"/>
                <a:gd name="T66" fmla="*/ 1003 w 1834"/>
                <a:gd name="T67" fmla="*/ 823 h 1308"/>
                <a:gd name="T68" fmla="*/ 1673 w 1834"/>
                <a:gd name="T69" fmla="*/ 801 h 1308"/>
                <a:gd name="T70" fmla="*/ 1627 w 1834"/>
                <a:gd name="T71" fmla="*/ 929 h 1308"/>
                <a:gd name="T72" fmla="*/ 981 w 1834"/>
                <a:gd name="T73" fmla="*/ 951 h 1308"/>
                <a:gd name="T74" fmla="*/ 1627 w 1834"/>
                <a:gd name="T75" fmla="*/ 973 h 1308"/>
                <a:gd name="T76" fmla="*/ 1337 w 1834"/>
                <a:gd name="T77" fmla="*/ 1100 h 1308"/>
                <a:gd name="T78" fmla="*/ 1003 w 1834"/>
                <a:gd name="T79" fmla="*/ 1078 h 1308"/>
                <a:gd name="T80" fmla="*/ 1003 w 1834"/>
                <a:gd name="T81" fmla="*/ 1122 h 1308"/>
                <a:gd name="T82" fmla="*/ 1337 w 1834"/>
                <a:gd name="T83" fmla="*/ 1100 h 1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34" h="1308">
                  <a:moveTo>
                    <a:pt x="1790" y="1308"/>
                  </a:moveTo>
                  <a:cubicBezTo>
                    <a:pt x="44" y="1308"/>
                    <a:pt x="44" y="1308"/>
                    <a:pt x="44" y="1308"/>
                  </a:cubicBezTo>
                  <a:cubicBezTo>
                    <a:pt x="20" y="1308"/>
                    <a:pt x="0" y="1288"/>
                    <a:pt x="0" y="1264"/>
                  </a:cubicBezTo>
                  <a:cubicBezTo>
                    <a:pt x="0" y="44"/>
                    <a:pt x="0" y="44"/>
                    <a:pt x="0" y="44"/>
                  </a:cubicBezTo>
                  <a:cubicBezTo>
                    <a:pt x="0" y="20"/>
                    <a:pt x="20" y="0"/>
                    <a:pt x="44" y="0"/>
                  </a:cubicBezTo>
                  <a:cubicBezTo>
                    <a:pt x="1790" y="0"/>
                    <a:pt x="1790" y="0"/>
                    <a:pt x="1790" y="0"/>
                  </a:cubicBezTo>
                  <a:cubicBezTo>
                    <a:pt x="1814" y="0"/>
                    <a:pt x="1834" y="20"/>
                    <a:pt x="1834" y="44"/>
                  </a:cubicBezTo>
                  <a:cubicBezTo>
                    <a:pt x="1834" y="1264"/>
                    <a:pt x="1834" y="1264"/>
                    <a:pt x="1834" y="1264"/>
                  </a:cubicBezTo>
                  <a:cubicBezTo>
                    <a:pt x="1834" y="1288"/>
                    <a:pt x="1814" y="1308"/>
                    <a:pt x="1790" y="1308"/>
                  </a:cubicBezTo>
                  <a:close/>
                  <a:moveTo>
                    <a:pt x="44" y="44"/>
                  </a:moveTo>
                  <a:cubicBezTo>
                    <a:pt x="44" y="1264"/>
                    <a:pt x="44" y="1264"/>
                    <a:pt x="44" y="1264"/>
                  </a:cubicBezTo>
                  <a:cubicBezTo>
                    <a:pt x="1790" y="1264"/>
                    <a:pt x="1790" y="1264"/>
                    <a:pt x="1790" y="1264"/>
                  </a:cubicBezTo>
                  <a:cubicBezTo>
                    <a:pt x="1790" y="44"/>
                    <a:pt x="1790" y="44"/>
                    <a:pt x="1790" y="44"/>
                  </a:cubicBezTo>
                  <a:lnTo>
                    <a:pt x="44" y="44"/>
                  </a:lnTo>
                  <a:close/>
                  <a:moveTo>
                    <a:pt x="831" y="503"/>
                  </a:moveTo>
                  <a:cubicBezTo>
                    <a:pt x="831" y="490"/>
                    <a:pt x="821" y="481"/>
                    <a:pt x="809" y="481"/>
                  </a:cubicBezTo>
                  <a:cubicBezTo>
                    <a:pt x="131" y="481"/>
                    <a:pt x="131" y="481"/>
                    <a:pt x="131" y="481"/>
                  </a:cubicBezTo>
                  <a:cubicBezTo>
                    <a:pt x="119" y="481"/>
                    <a:pt x="109" y="490"/>
                    <a:pt x="109" y="503"/>
                  </a:cubicBezTo>
                  <a:cubicBezTo>
                    <a:pt x="109" y="515"/>
                    <a:pt x="119" y="525"/>
                    <a:pt x="131" y="525"/>
                  </a:cubicBezTo>
                  <a:cubicBezTo>
                    <a:pt x="809" y="525"/>
                    <a:pt x="809" y="525"/>
                    <a:pt x="809" y="525"/>
                  </a:cubicBezTo>
                  <a:cubicBezTo>
                    <a:pt x="821" y="525"/>
                    <a:pt x="831" y="515"/>
                    <a:pt x="831" y="503"/>
                  </a:cubicBezTo>
                  <a:close/>
                  <a:moveTo>
                    <a:pt x="813" y="652"/>
                  </a:moveTo>
                  <a:cubicBezTo>
                    <a:pt x="813" y="640"/>
                    <a:pt x="803" y="630"/>
                    <a:pt x="791" y="630"/>
                  </a:cubicBezTo>
                  <a:cubicBezTo>
                    <a:pt x="131" y="630"/>
                    <a:pt x="131" y="630"/>
                    <a:pt x="131" y="630"/>
                  </a:cubicBezTo>
                  <a:cubicBezTo>
                    <a:pt x="119" y="630"/>
                    <a:pt x="109" y="640"/>
                    <a:pt x="109" y="652"/>
                  </a:cubicBezTo>
                  <a:cubicBezTo>
                    <a:pt x="109" y="664"/>
                    <a:pt x="119" y="674"/>
                    <a:pt x="131" y="674"/>
                  </a:cubicBezTo>
                  <a:cubicBezTo>
                    <a:pt x="791" y="674"/>
                    <a:pt x="791" y="674"/>
                    <a:pt x="791" y="674"/>
                  </a:cubicBezTo>
                  <a:cubicBezTo>
                    <a:pt x="803" y="674"/>
                    <a:pt x="813" y="664"/>
                    <a:pt x="813" y="652"/>
                  </a:cubicBezTo>
                  <a:close/>
                  <a:moveTo>
                    <a:pt x="775" y="801"/>
                  </a:moveTo>
                  <a:cubicBezTo>
                    <a:pt x="775" y="789"/>
                    <a:pt x="765" y="779"/>
                    <a:pt x="753" y="779"/>
                  </a:cubicBezTo>
                  <a:cubicBezTo>
                    <a:pt x="131" y="779"/>
                    <a:pt x="131" y="779"/>
                    <a:pt x="131" y="779"/>
                  </a:cubicBezTo>
                  <a:cubicBezTo>
                    <a:pt x="119" y="779"/>
                    <a:pt x="109" y="789"/>
                    <a:pt x="109" y="801"/>
                  </a:cubicBezTo>
                  <a:cubicBezTo>
                    <a:pt x="109" y="813"/>
                    <a:pt x="119" y="823"/>
                    <a:pt x="131" y="823"/>
                  </a:cubicBezTo>
                  <a:cubicBezTo>
                    <a:pt x="753" y="823"/>
                    <a:pt x="753" y="823"/>
                    <a:pt x="753" y="823"/>
                  </a:cubicBezTo>
                  <a:cubicBezTo>
                    <a:pt x="765" y="823"/>
                    <a:pt x="775" y="813"/>
                    <a:pt x="775" y="801"/>
                  </a:cubicBezTo>
                  <a:close/>
                  <a:moveTo>
                    <a:pt x="813" y="954"/>
                  </a:moveTo>
                  <a:cubicBezTo>
                    <a:pt x="813" y="942"/>
                    <a:pt x="803" y="932"/>
                    <a:pt x="791" y="932"/>
                  </a:cubicBezTo>
                  <a:cubicBezTo>
                    <a:pt x="131" y="932"/>
                    <a:pt x="131" y="932"/>
                    <a:pt x="131" y="932"/>
                  </a:cubicBezTo>
                  <a:cubicBezTo>
                    <a:pt x="119" y="932"/>
                    <a:pt x="109" y="942"/>
                    <a:pt x="109" y="954"/>
                  </a:cubicBezTo>
                  <a:cubicBezTo>
                    <a:pt x="109" y="966"/>
                    <a:pt x="119" y="976"/>
                    <a:pt x="131" y="976"/>
                  </a:cubicBezTo>
                  <a:cubicBezTo>
                    <a:pt x="791" y="976"/>
                    <a:pt x="791" y="976"/>
                    <a:pt x="791" y="976"/>
                  </a:cubicBezTo>
                  <a:cubicBezTo>
                    <a:pt x="803" y="976"/>
                    <a:pt x="813" y="966"/>
                    <a:pt x="813" y="954"/>
                  </a:cubicBezTo>
                  <a:close/>
                  <a:moveTo>
                    <a:pt x="498" y="1100"/>
                  </a:moveTo>
                  <a:cubicBezTo>
                    <a:pt x="498" y="1088"/>
                    <a:pt x="488" y="1078"/>
                    <a:pt x="476" y="1078"/>
                  </a:cubicBezTo>
                  <a:cubicBezTo>
                    <a:pt x="131" y="1078"/>
                    <a:pt x="131" y="1078"/>
                    <a:pt x="131" y="1078"/>
                  </a:cubicBezTo>
                  <a:cubicBezTo>
                    <a:pt x="119" y="1078"/>
                    <a:pt x="109" y="1088"/>
                    <a:pt x="109" y="1100"/>
                  </a:cubicBezTo>
                  <a:cubicBezTo>
                    <a:pt x="109" y="1112"/>
                    <a:pt x="119" y="1122"/>
                    <a:pt x="131" y="1122"/>
                  </a:cubicBezTo>
                  <a:cubicBezTo>
                    <a:pt x="476" y="1122"/>
                    <a:pt x="476" y="1122"/>
                    <a:pt x="476" y="1122"/>
                  </a:cubicBezTo>
                  <a:cubicBezTo>
                    <a:pt x="488" y="1122"/>
                    <a:pt x="498" y="1112"/>
                    <a:pt x="498" y="1100"/>
                  </a:cubicBezTo>
                  <a:close/>
                  <a:moveTo>
                    <a:pt x="1649" y="503"/>
                  </a:moveTo>
                  <a:cubicBezTo>
                    <a:pt x="1649" y="490"/>
                    <a:pt x="1639" y="481"/>
                    <a:pt x="1627" y="481"/>
                  </a:cubicBezTo>
                  <a:cubicBezTo>
                    <a:pt x="1003" y="481"/>
                    <a:pt x="1003" y="481"/>
                    <a:pt x="1003" y="481"/>
                  </a:cubicBezTo>
                  <a:cubicBezTo>
                    <a:pt x="991" y="481"/>
                    <a:pt x="981" y="490"/>
                    <a:pt x="981" y="503"/>
                  </a:cubicBezTo>
                  <a:cubicBezTo>
                    <a:pt x="981" y="515"/>
                    <a:pt x="991" y="525"/>
                    <a:pt x="1003" y="525"/>
                  </a:cubicBezTo>
                  <a:cubicBezTo>
                    <a:pt x="1627" y="525"/>
                    <a:pt x="1627" y="525"/>
                    <a:pt x="1627" y="525"/>
                  </a:cubicBezTo>
                  <a:cubicBezTo>
                    <a:pt x="1639" y="525"/>
                    <a:pt x="1649" y="515"/>
                    <a:pt x="1649" y="503"/>
                  </a:cubicBezTo>
                  <a:close/>
                  <a:moveTo>
                    <a:pt x="1715" y="652"/>
                  </a:moveTo>
                  <a:cubicBezTo>
                    <a:pt x="1715" y="640"/>
                    <a:pt x="1705" y="630"/>
                    <a:pt x="1693" y="630"/>
                  </a:cubicBezTo>
                  <a:cubicBezTo>
                    <a:pt x="1003" y="630"/>
                    <a:pt x="1003" y="630"/>
                    <a:pt x="1003" y="630"/>
                  </a:cubicBezTo>
                  <a:cubicBezTo>
                    <a:pt x="991" y="630"/>
                    <a:pt x="981" y="640"/>
                    <a:pt x="981" y="652"/>
                  </a:cubicBezTo>
                  <a:cubicBezTo>
                    <a:pt x="981" y="664"/>
                    <a:pt x="991" y="674"/>
                    <a:pt x="1003" y="674"/>
                  </a:cubicBezTo>
                  <a:cubicBezTo>
                    <a:pt x="1693" y="674"/>
                    <a:pt x="1693" y="674"/>
                    <a:pt x="1693" y="674"/>
                  </a:cubicBezTo>
                  <a:cubicBezTo>
                    <a:pt x="1705" y="674"/>
                    <a:pt x="1715" y="664"/>
                    <a:pt x="1715" y="652"/>
                  </a:cubicBezTo>
                  <a:close/>
                  <a:moveTo>
                    <a:pt x="1673" y="801"/>
                  </a:moveTo>
                  <a:cubicBezTo>
                    <a:pt x="1673" y="789"/>
                    <a:pt x="1663" y="779"/>
                    <a:pt x="1651" y="779"/>
                  </a:cubicBezTo>
                  <a:cubicBezTo>
                    <a:pt x="1003" y="779"/>
                    <a:pt x="1003" y="779"/>
                    <a:pt x="1003" y="779"/>
                  </a:cubicBezTo>
                  <a:cubicBezTo>
                    <a:pt x="991" y="779"/>
                    <a:pt x="981" y="789"/>
                    <a:pt x="981" y="801"/>
                  </a:cubicBezTo>
                  <a:cubicBezTo>
                    <a:pt x="981" y="813"/>
                    <a:pt x="991" y="823"/>
                    <a:pt x="1003" y="823"/>
                  </a:cubicBezTo>
                  <a:cubicBezTo>
                    <a:pt x="1651" y="823"/>
                    <a:pt x="1651" y="823"/>
                    <a:pt x="1651" y="823"/>
                  </a:cubicBezTo>
                  <a:cubicBezTo>
                    <a:pt x="1663" y="823"/>
                    <a:pt x="1673" y="813"/>
                    <a:pt x="1673" y="801"/>
                  </a:cubicBezTo>
                  <a:close/>
                  <a:moveTo>
                    <a:pt x="1649" y="951"/>
                  </a:moveTo>
                  <a:cubicBezTo>
                    <a:pt x="1649" y="938"/>
                    <a:pt x="1639" y="929"/>
                    <a:pt x="1627" y="929"/>
                  </a:cubicBezTo>
                  <a:cubicBezTo>
                    <a:pt x="1003" y="929"/>
                    <a:pt x="1003" y="929"/>
                    <a:pt x="1003" y="929"/>
                  </a:cubicBezTo>
                  <a:cubicBezTo>
                    <a:pt x="991" y="929"/>
                    <a:pt x="981" y="938"/>
                    <a:pt x="981" y="951"/>
                  </a:cubicBezTo>
                  <a:cubicBezTo>
                    <a:pt x="981" y="963"/>
                    <a:pt x="991" y="973"/>
                    <a:pt x="1003" y="973"/>
                  </a:cubicBezTo>
                  <a:cubicBezTo>
                    <a:pt x="1627" y="973"/>
                    <a:pt x="1627" y="973"/>
                    <a:pt x="1627" y="973"/>
                  </a:cubicBezTo>
                  <a:cubicBezTo>
                    <a:pt x="1639" y="973"/>
                    <a:pt x="1649" y="963"/>
                    <a:pt x="1649" y="951"/>
                  </a:cubicBezTo>
                  <a:close/>
                  <a:moveTo>
                    <a:pt x="1337" y="1100"/>
                  </a:moveTo>
                  <a:cubicBezTo>
                    <a:pt x="1337" y="1088"/>
                    <a:pt x="1327" y="1078"/>
                    <a:pt x="1315" y="1078"/>
                  </a:cubicBezTo>
                  <a:cubicBezTo>
                    <a:pt x="1003" y="1078"/>
                    <a:pt x="1003" y="1078"/>
                    <a:pt x="1003" y="1078"/>
                  </a:cubicBezTo>
                  <a:cubicBezTo>
                    <a:pt x="991" y="1078"/>
                    <a:pt x="981" y="1088"/>
                    <a:pt x="981" y="1100"/>
                  </a:cubicBezTo>
                  <a:cubicBezTo>
                    <a:pt x="981" y="1112"/>
                    <a:pt x="991" y="1122"/>
                    <a:pt x="1003" y="1122"/>
                  </a:cubicBezTo>
                  <a:cubicBezTo>
                    <a:pt x="1315" y="1122"/>
                    <a:pt x="1315" y="1122"/>
                    <a:pt x="1315" y="1122"/>
                  </a:cubicBezTo>
                  <a:cubicBezTo>
                    <a:pt x="1327" y="1122"/>
                    <a:pt x="1337" y="1112"/>
                    <a:pt x="1337" y="110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29" name="bcgIcons_Target">
            <a:extLst>
              <a:ext uri="{FF2B5EF4-FFF2-40B4-BE49-F238E27FC236}">
                <a16:creationId xmlns:a16="http://schemas.microsoft.com/office/drawing/2014/main" id="{A3F8A1C5-F7F3-11C3-D8B9-01E1ABE2AB60}"/>
              </a:ext>
            </a:extLst>
          </p:cNvPr>
          <p:cNvGrpSpPr>
            <a:grpSpLocks noChangeAspect="1"/>
          </p:cNvGrpSpPr>
          <p:nvPr/>
        </p:nvGrpSpPr>
        <p:grpSpPr bwMode="auto">
          <a:xfrm>
            <a:off x="5368664" y="1646678"/>
            <a:ext cx="947031" cy="874991"/>
            <a:chOff x="1682" y="0"/>
            <a:chExt cx="4316" cy="4320"/>
          </a:xfrm>
        </p:grpSpPr>
        <p:sp>
          <p:nvSpPr>
            <p:cNvPr id="30" name="AutoShape 23">
              <a:extLst>
                <a:ext uri="{FF2B5EF4-FFF2-40B4-BE49-F238E27FC236}">
                  <a16:creationId xmlns:a16="http://schemas.microsoft.com/office/drawing/2014/main" id="{208AC38A-CEEA-7E13-FD73-5B845476847E}"/>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1" name="Freeform 25">
              <a:extLst>
                <a:ext uri="{FF2B5EF4-FFF2-40B4-BE49-F238E27FC236}">
                  <a16:creationId xmlns:a16="http://schemas.microsoft.com/office/drawing/2014/main" id="{0D3E7880-364B-81D8-D1F7-E46504185837}"/>
                </a:ext>
              </a:extLst>
            </p:cNvPr>
            <p:cNvSpPr>
              <a:spLocks noEditPoints="1"/>
            </p:cNvSpPr>
            <p:nvPr/>
          </p:nvSpPr>
          <p:spPr bwMode="auto">
            <a:xfrm>
              <a:off x="3782" y="838"/>
              <a:ext cx="1832" cy="1367"/>
            </a:xfrm>
            <a:custGeom>
              <a:avLst/>
              <a:gdLst>
                <a:gd name="T0" fmla="*/ 25 w 978"/>
                <a:gd name="T1" fmla="*/ 729 h 729"/>
                <a:gd name="T2" fmla="*/ 7 w 978"/>
                <a:gd name="T3" fmla="*/ 719 h 729"/>
                <a:gd name="T4" fmla="*/ 13 w 978"/>
                <a:gd name="T5" fmla="*/ 689 h 729"/>
                <a:gd name="T6" fmla="*/ 888 w 978"/>
                <a:gd name="T7" fmla="*/ 86 h 729"/>
                <a:gd name="T8" fmla="*/ 919 w 978"/>
                <a:gd name="T9" fmla="*/ 91 h 729"/>
                <a:gd name="T10" fmla="*/ 913 w 978"/>
                <a:gd name="T11" fmla="*/ 122 h 729"/>
                <a:gd name="T12" fmla="*/ 38 w 978"/>
                <a:gd name="T13" fmla="*/ 725 h 729"/>
                <a:gd name="T14" fmla="*/ 25 w 978"/>
                <a:gd name="T15" fmla="*/ 729 h 729"/>
                <a:gd name="T16" fmla="*/ 578 w 978"/>
                <a:gd name="T17" fmla="*/ 254 h 729"/>
                <a:gd name="T18" fmla="*/ 586 w 978"/>
                <a:gd name="T19" fmla="*/ 258 h 729"/>
                <a:gd name="T20" fmla="*/ 825 w 978"/>
                <a:gd name="T21" fmla="*/ 93 h 729"/>
                <a:gd name="T22" fmla="*/ 826 w 978"/>
                <a:gd name="T23" fmla="*/ 91 h 729"/>
                <a:gd name="T24" fmla="*/ 849 w 978"/>
                <a:gd name="T25" fmla="*/ 8 h 729"/>
                <a:gd name="T26" fmla="*/ 841 w 978"/>
                <a:gd name="T27" fmla="*/ 3 h 729"/>
                <a:gd name="T28" fmla="*/ 602 w 978"/>
                <a:gd name="T29" fmla="*/ 166 h 729"/>
                <a:gd name="T30" fmla="*/ 599 w 978"/>
                <a:gd name="T31" fmla="*/ 171 h 729"/>
                <a:gd name="T32" fmla="*/ 578 w 978"/>
                <a:gd name="T33" fmla="*/ 254 h 729"/>
                <a:gd name="T34" fmla="*/ 646 w 978"/>
                <a:gd name="T35" fmla="*/ 352 h 729"/>
                <a:gd name="T36" fmla="*/ 730 w 978"/>
                <a:gd name="T37" fmla="*/ 362 h 729"/>
                <a:gd name="T38" fmla="*/ 736 w 978"/>
                <a:gd name="T39" fmla="*/ 361 h 729"/>
                <a:gd name="T40" fmla="*/ 974 w 978"/>
                <a:gd name="T41" fmla="*/ 196 h 729"/>
                <a:gd name="T42" fmla="*/ 972 w 978"/>
                <a:gd name="T43" fmla="*/ 187 h 729"/>
                <a:gd name="T44" fmla="*/ 886 w 978"/>
                <a:gd name="T45" fmla="*/ 179 h 729"/>
                <a:gd name="T46" fmla="*/ 884 w 978"/>
                <a:gd name="T47" fmla="*/ 179 h 729"/>
                <a:gd name="T48" fmla="*/ 644 w 978"/>
                <a:gd name="T49" fmla="*/ 343 h 729"/>
                <a:gd name="T50" fmla="*/ 646 w 978"/>
                <a:gd name="T51" fmla="*/ 352 h 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78" h="729">
                  <a:moveTo>
                    <a:pt x="25" y="729"/>
                  </a:moveTo>
                  <a:cubicBezTo>
                    <a:pt x="18" y="729"/>
                    <a:pt x="11" y="726"/>
                    <a:pt x="7" y="719"/>
                  </a:cubicBezTo>
                  <a:cubicBezTo>
                    <a:pt x="0" y="709"/>
                    <a:pt x="3" y="696"/>
                    <a:pt x="13" y="689"/>
                  </a:cubicBezTo>
                  <a:cubicBezTo>
                    <a:pt x="888" y="86"/>
                    <a:pt x="888" y="86"/>
                    <a:pt x="888" y="86"/>
                  </a:cubicBezTo>
                  <a:cubicBezTo>
                    <a:pt x="898" y="79"/>
                    <a:pt x="912" y="81"/>
                    <a:pt x="919" y="91"/>
                  </a:cubicBezTo>
                  <a:cubicBezTo>
                    <a:pt x="926" y="101"/>
                    <a:pt x="923" y="115"/>
                    <a:pt x="913" y="122"/>
                  </a:cubicBezTo>
                  <a:cubicBezTo>
                    <a:pt x="38" y="725"/>
                    <a:pt x="38" y="725"/>
                    <a:pt x="38" y="725"/>
                  </a:cubicBezTo>
                  <a:cubicBezTo>
                    <a:pt x="34" y="728"/>
                    <a:pt x="30" y="729"/>
                    <a:pt x="25" y="729"/>
                  </a:cubicBezTo>
                  <a:close/>
                  <a:moveTo>
                    <a:pt x="578" y="254"/>
                  </a:moveTo>
                  <a:cubicBezTo>
                    <a:pt x="577" y="258"/>
                    <a:pt x="582" y="259"/>
                    <a:pt x="586" y="258"/>
                  </a:cubicBezTo>
                  <a:cubicBezTo>
                    <a:pt x="586" y="258"/>
                    <a:pt x="586" y="258"/>
                    <a:pt x="825" y="93"/>
                  </a:cubicBezTo>
                  <a:cubicBezTo>
                    <a:pt x="826" y="93"/>
                    <a:pt x="826" y="93"/>
                    <a:pt x="826" y="91"/>
                  </a:cubicBezTo>
                  <a:cubicBezTo>
                    <a:pt x="826" y="91"/>
                    <a:pt x="826" y="91"/>
                    <a:pt x="849" y="8"/>
                  </a:cubicBezTo>
                  <a:cubicBezTo>
                    <a:pt x="850" y="3"/>
                    <a:pt x="845" y="0"/>
                    <a:pt x="841" y="3"/>
                  </a:cubicBezTo>
                  <a:cubicBezTo>
                    <a:pt x="841" y="3"/>
                    <a:pt x="841" y="3"/>
                    <a:pt x="602" y="166"/>
                  </a:cubicBezTo>
                  <a:cubicBezTo>
                    <a:pt x="601" y="168"/>
                    <a:pt x="601" y="168"/>
                    <a:pt x="599" y="171"/>
                  </a:cubicBezTo>
                  <a:cubicBezTo>
                    <a:pt x="599" y="171"/>
                    <a:pt x="599" y="171"/>
                    <a:pt x="578" y="254"/>
                  </a:cubicBezTo>
                  <a:close/>
                  <a:moveTo>
                    <a:pt x="646" y="352"/>
                  </a:moveTo>
                  <a:cubicBezTo>
                    <a:pt x="730" y="362"/>
                    <a:pt x="730" y="362"/>
                    <a:pt x="730" y="362"/>
                  </a:cubicBezTo>
                  <a:cubicBezTo>
                    <a:pt x="734" y="361"/>
                    <a:pt x="734" y="361"/>
                    <a:pt x="736" y="361"/>
                  </a:cubicBezTo>
                  <a:cubicBezTo>
                    <a:pt x="974" y="196"/>
                    <a:pt x="974" y="196"/>
                    <a:pt x="974" y="196"/>
                  </a:cubicBezTo>
                  <a:cubicBezTo>
                    <a:pt x="978" y="194"/>
                    <a:pt x="978" y="187"/>
                    <a:pt x="972" y="187"/>
                  </a:cubicBezTo>
                  <a:cubicBezTo>
                    <a:pt x="886" y="179"/>
                    <a:pt x="886" y="179"/>
                    <a:pt x="886" y="179"/>
                  </a:cubicBezTo>
                  <a:cubicBezTo>
                    <a:pt x="884" y="177"/>
                    <a:pt x="884" y="177"/>
                    <a:pt x="884" y="179"/>
                  </a:cubicBezTo>
                  <a:cubicBezTo>
                    <a:pt x="644" y="343"/>
                    <a:pt x="644" y="343"/>
                    <a:pt x="644" y="343"/>
                  </a:cubicBezTo>
                  <a:cubicBezTo>
                    <a:pt x="642" y="347"/>
                    <a:pt x="642" y="351"/>
                    <a:pt x="646" y="35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2" name="Freeform 26">
              <a:extLst>
                <a:ext uri="{FF2B5EF4-FFF2-40B4-BE49-F238E27FC236}">
                  <a16:creationId xmlns:a16="http://schemas.microsoft.com/office/drawing/2014/main" id="{350B094F-43B7-33E8-B8AA-C2B3A9BD18A8}"/>
                </a:ext>
              </a:extLst>
            </p:cNvPr>
            <p:cNvSpPr>
              <a:spLocks noEditPoints="1"/>
            </p:cNvSpPr>
            <p:nvPr/>
          </p:nvSpPr>
          <p:spPr bwMode="auto">
            <a:xfrm>
              <a:off x="2422" y="756"/>
              <a:ext cx="2814" cy="2816"/>
            </a:xfrm>
            <a:custGeom>
              <a:avLst/>
              <a:gdLst>
                <a:gd name="T0" fmla="*/ 1016 w 1502"/>
                <a:gd name="T1" fmla="*/ 662 h 1502"/>
                <a:gd name="T2" fmla="*/ 1030 w 1502"/>
                <a:gd name="T3" fmla="*/ 751 h 1502"/>
                <a:gd name="T4" fmla="*/ 751 w 1502"/>
                <a:gd name="T5" fmla="*/ 1030 h 1502"/>
                <a:gd name="T6" fmla="*/ 472 w 1502"/>
                <a:gd name="T7" fmla="*/ 751 h 1502"/>
                <a:gd name="T8" fmla="*/ 751 w 1502"/>
                <a:gd name="T9" fmla="*/ 472 h 1502"/>
                <a:gd name="T10" fmla="*/ 929 w 1502"/>
                <a:gd name="T11" fmla="*/ 536 h 1502"/>
                <a:gd name="T12" fmla="*/ 819 w 1502"/>
                <a:gd name="T13" fmla="*/ 611 h 1502"/>
                <a:gd name="T14" fmla="*/ 751 w 1502"/>
                <a:gd name="T15" fmla="*/ 596 h 1502"/>
                <a:gd name="T16" fmla="*/ 596 w 1502"/>
                <a:gd name="T17" fmla="*/ 751 h 1502"/>
                <a:gd name="T18" fmla="*/ 751 w 1502"/>
                <a:gd name="T19" fmla="*/ 906 h 1502"/>
                <a:gd name="T20" fmla="*/ 906 w 1502"/>
                <a:gd name="T21" fmla="*/ 751 h 1502"/>
                <a:gd name="T22" fmla="*/ 906 w 1502"/>
                <a:gd name="T23" fmla="*/ 738 h 1502"/>
                <a:gd name="T24" fmla="*/ 1016 w 1502"/>
                <a:gd name="T25" fmla="*/ 662 h 1502"/>
                <a:gd name="T26" fmla="*/ 1107 w 1502"/>
                <a:gd name="T27" fmla="*/ 599 h 1502"/>
                <a:gd name="T28" fmla="*/ 1138 w 1502"/>
                <a:gd name="T29" fmla="*/ 751 h 1502"/>
                <a:gd name="T30" fmla="*/ 751 w 1502"/>
                <a:gd name="T31" fmla="*/ 1138 h 1502"/>
                <a:gd name="T32" fmla="*/ 364 w 1502"/>
                <a:gd name="T33" fmla="*/ 751 h 1502"/>
                <a:gd name="T34" fmla="*/ 751 w 1502"/>
                <a:gd name="T35" fmla="*/ 364 h 1502"/>
                <a:gd name="T36" fmla="*/ 1020 w 1502"/>
                <a:gd name="T37" fmla="*/ 473 h 1502"/>
                <a:gd name="T38" fmla="*/ 1124 w 1502"/>
                <a:gd name="T39" fmla="*/ 401 h 1502"/>
                <a:gd name="T40" fmla="*/ 751 w 1502"/>
                <a:gd name="T41" fmla="*/ 240 h 1502"/>
                <a:gd name="T42" fmla="*/ 240 w 1502"/>
                <a:gd name="T43" fmla="*/ 751 h 1502"/>
                <a:gd name="T44" fmla="*/ 751 w 1502"/>
                <a:gd name="T45" fmla="*/ 1262 h 1502"/>
                <a:gd name="T46" fmla="*/ 1262 w 1502"/>
                <a:gd name="T47" fmla="*/ 751 h 1502"/>
                <a:gd name="T48" fmla="*/ 1211 w 1502"/>
                <a:gd name="T49" fmla="*/ 528 h 1502"/>
                <a:gd name="T50" fmla="*/ 1107 w 1502"/>
                <a:gd name="T51" fmla="*/ 599 h 1502"/>
                <a:gd name="T52" fmla="*/ 1333 w 1502"/>
                <a:gd name="T53" fmla="*/ 443 h 1502"/>
                <a:gd name="T54" fmla="*/ 1307 w 1502"/>
                <a:gd name="T55" fmla="*/ 461 h 1502"/>
                <a:gd name="T56" fmla="*/ 1378 w 1502"/>
                <a:gd name="T57" fmla="*/ 751 h 1502"/>
                <a:gd name="T58" fmla="*/ 751 w 1502"/>
                <a:gd name="T59" fmla="*/ 1378 h 1502"/>
                <a:gd name="T60" fmla="*/ 124 w 1502"/>
                <a:gd name="T61" fmla="*/ 751 h 1502"/>
                <a:gd name="T62" fmla="*/ 751 w 1502"/>
                <a:gd name="T63" fmla="*/ 124 h 1502"/>
                <a:gd name="T64" fmla="*/ 1220 w 1502"/>
                <a:gd name="T65" fmla="*/ 335 h 1502"/>
                <a:gd name="T66" fmla="*/ 1246 w 1502"/>
                <a:gd name="T67" fmla="*/ 317 h 1502"/>
                <a:gd name="T68" fmla="*/ 1273 w 1502"/>
                <a:gd name="T69" fmla="*/ 211 h 1502"/>
                <a:gd name="T70" fmla="*/ 751 w 1502"/>
                <a:gd name="T71" fmla="*/ 0 h 1502"/>
                <a:gd name="T72" fmla="*/ 0 w 1502"/>
                <a:gd name="T73" fmla="*/ 751 h 1502"/>
                <a:gd name="T74" fmla="*/ 751 w 1502"/>
                <a:gd name="T75" fmla="*/ 1502 h 1502"/>
                <a:gd name="T76" fmla="*/ 1502 w 1502"/>
                <a:gd name="T77" fmla="*/ 751 h 1502"/>
                <a:gd name="T78" fmla="*/ 1442 w 1502"/>
                <a:gd name="T79" fmla="*/ 456 h 1502"/>
                <a:gd name="T80" fmla="*/ 1333 w 1502"/>
                <a:gd name="T81" fmla="*/ 443 h 15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02" h="1502">
                  <a:moveTo>
                    <a:pt x="1016" y="662"/>
                  </a:moveTo>
                  <a:cubicBezTo>
                    <a:pt x="1025" y="690"/>
                    <a:pt x="1030" y="720"/>
                    <a:pt x="1030" y="751"/>
                  </a:cubicBezTo>
                  <a:cubicBezTo>
                    <a:pt x="1030" y="905"/>
                    <a:pt x="905" y="1030"/>
                    <a:pt x="751" y="1030"/>
                  </a:cubicBezTo>
                  <a:cubicBezTo>
                    <a:pt x="597" y="1030"/>
                    <a:pt x="472" y="905"/>
                    <a:pt x="472" y="751"/>
                  </a:cubicBezTo>
                  <a:cubicBezTo>
                    <a:pt x="472" y="597"/>
                    <a:pt x="597" y="472"/>
                    <a:pt x="751" y="472"/>
                  </a:cubicBezTo>
                  <a:cubicBezTo>
                    <a:pt x="818" y="472"/>
                    <a:pt x="880" y="496"/>
                    <a:pt x="929" y="536"/>
                  </a:cubicBezTo>
                  <a:cubicBezTo>
                    <a:pt x="819" y="611"/>
                    <a:pt x="819" y="611"/>
                    <a:pt x="819" y="611"/>
                  </a:cubicBezTo>
                  <a:cubicBezTo>
                    <a:pt x="798" y="601"/>
                    <a:pt x="775" y="596"/>
                    <a:pt x="751" y="596"/>
                  </a:cubicBezTo>
                  <a:cubicBezTo>
                    <a:pt x="665" y="596"/>
                    <a:pt x="596" y="665"/>
                    <a:pt x="596" y="751"/>
                  </a:cubicBezTo>
                  <a:cubicBezTo>
                    <a:pt x="596" y="836"/>
                    <a:pt x="665" y="906"/>
                    <a:pt x="751" y="906"/>
                  </a:cubicBezTo>
                  <a:cubicBezTo>
                    <a:pt x="837" y="906"/>
                    <a:pt x="906" y="836"/>
                    <a:pt x="906" y="751"/>
                  </a:cubicBezTo>
                  <a:cubicBezTo>
                    <a:pt x="906" y="746"/>
                    <a:pt x="906" y="742"/>
                    <a:pt x="906" y="738"/>
                  </a:cubicBezTo>
                  <a:lnTo>
                    <a:pt x="1016" y="662"/>
                  </a:lnTo>
                  <a:close/>
                  <a:moveTo>
                    <a:pt x="1107" y="599"/>
                  </a:moveTo>
                  <a:cubicBezTo>
                    <a:pt x="1127" y="646"/>
                    <a:pt x="1138" y="697"/>
                    <a:pt x="1138" y="751"/>
                  </a:cubicBezTo>
                  <a:cubicBezTo>
                    <a:pt x="1138" y="964"/>
                    <a:pt x="964" y="1138"/>
                    <a:pt x="751" y="1138"/>
                  </a:cubicBezTo>
                  <a:cubicBezTo>
                    <a:pt x="537" y="1138"/>
                    <a:pt x="364" y="964"/>
                    <a:pt x="364" y="751"/>
                  </a:cubicBezTo>
                  <a:cubicBezTo>
                    <a:pt x="364" y="537"/>
                    <a:pt x="537" y="364"/>
                    <a:pt x="751" y="364"/>
                  </a:cubicBezTo>
                  <a:cubicBezTo>
                    <a:pt x="855" y="364"/>
                    <a:pt x="950" y="405"/>
                    <a:pt x="1020" y="473"/>
                  </a:cubicBezTo>
                  <a:cubicBezTo>
                    <a:pt x="1124" y="401"/>
                    <a:pt x="1124" y="401"/>
                    <a:pt x="1124" y="401"/>
                  </a:cubicBezTo>
                  <a:cubicBezTo>
                    <a:pt x="1030" y="302"/>
                    <a:pt x="898" y="240"/>
                    <a:pt x="751" y="240"/>
                  </a:cubicBezTo>
                  <a:cubicBezTo>
                    <a:pt x="469" y="240"/>
                    <a:pt x="240" y="469"/>
                    <a:pt x="240" y="751"/>
                  </a:cubicBezTo>
                  <a:cubicBezTo>
                    <a:pt x="240" y="1033"/>
                    <a:pt x="469" y="1262"/>
                    <a:pt x="751" y="1262"/>
                  </a:cubicBezTo>
                  <a:cubicBezTo>
                    <a:pt x="1033" y="1262"/>
                    <a:pt x="1262" y="1033"/>
                    <a:pt x="1262" y="751"/>
                  </a:cubicBezTo>
                  <a:cubicBezTo>
                    <a:pt x="1262" y="671"/>
                    <a:pt x="1244" y="595"/>
                    <a:pt x="1211" y="528"/>
                  </a:cubicBezTo>
                  <a:lnTo>
                    <a:pt x="1107" y="599"/>
                  </a:lnTo>
                  <a:close/>
                  <a:moveTo>
                    <a:pt x="1333" y="443"/>
                  </a:moveTo>
                  <a:cubicBezTo>
                    <a:pt x="1307" y="461"/>
                    <a:pt x="1307" y="461"/>
                    <a:pt x="1307" y="461"/>
                  </a:cubicBezTo>
                  <a:cubicBezTo>
                    <a:pt x="1352" y="548"/>
                    <a:pt x="1378" y="646"/>
                    <a:pt x="1378" y="751"/>
                  </a:cubicBezTo>
                  <a:cubicBezTo>
                    <a:pt x="1378" y="1097"/>
                    <a:pt x="1097" y="1378"/>
                    <a:pt x="751" y="1378"/>
                  </a:cubicBezTo>
                  <a:cubicBezTo>
                    <a:pt x="405" y="1378"/>
                    <a:pt x="124" y="1097"/>
                    <a:pt x="124" y="751"/>
                  </a:cubicBezTo>
                  <a:cubicBezTo>
                    <a:pt x="124" y="405"/>
                    <a:pt x="405" y="124"/>
                    <a:pt x="751" y="124"/>
                  </a:cubicBezTo>
                  <a:cubicBezTo>
                    <a:pt x="937" y="124"/>
                    <a:pt x="1105" y="205"/>
                    <a:pt x="1220" y="335"/>
                  </a:cubicBezTo>
                  <a:cubicBezTo>
                    <a:pt x="1246" y="317"/>
                    <a:pt x="1246" y="317"/>
                    <a:pt x="1246" y="317"/>
                  </a:cubicBezTo>
                  <a:cubicBezTo>
                    <a:pt x="1273" y="211"/>
                    <a:pt x="1273" y="211"/>
                    <a:pt x="1273" y="211"/>
                  </a:cubicBezTo>
                  <a:cubicBezTo>
                    <a:pt x="1138" y="80"/>
                    <a:pt x="954" y="0"/>
                    <a:pt x="751" y="0"/>
                  </a:cubicBezTo>
                  <a:cubicBezTo>
                    <a:pt x="337" y="0"/>
                    <a:pt x="0" y="337"/>
                    <a:pt x="0" y="751"/>
                  </a:cubicBezTo>
                  <a:cubicBezTo>
                    <a:pt x="0" y="1165"/>
                    <a:pt x="337" y="1502"/>
                    <a:pt x="751" y="1502"/>
                  </a:cubicBezTo>
                  <a:cubicBezTo>
                    <a:pt x="1165" y="1502"/>
                    <a:pt x="1502" y="1165"/>
                    <a:pt x="1502" y="751"/>
                  </a:cubicBezTo>
                  <a:cubicBezTo>
                    <a:pt x="1502" y="646"/>
                    <a:pt x="1480" y="547"/>
                    <a:pt x="1442" y="456"/>
                  </a:cubicBezTo>
                  <a:lnTo>
                    <a:pt x="1333" y="443"/>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3" name="Group 2">
            <a:extLst>
              <a:ext uri="{FF2B5EF4-FFF2-40B4-BE49-F238E27FC236}">
                <a16:creationId xmlns:a16="http://schemas.microsoft.com/office/drawing/2014/main" id="{355E75F7-1AB7-A11E-7653-DD580A59B80F}"/>
              </a:ext>
            </a:extLst>
          </p:cNvPr>
          <p:cNvGrpSpPr>
            <a:grpSpLocks noChangeAspect="1"/>
          </p:cNvGrpSpPr>
          <p:nvPr/>
        </p:nvGrpSpPr>
        <p:grpSpPr>
          <a:xfrm>
            <a:off x="1029031" y="1633174"/>
            <a:ext cx="958738" cy="906135"/>
            <a:chOff x="5278301" y="2605362"/>
            <a:chExt cx="1646236" cy="1646237"/>
          </a:xfrm>
        </p:grpSpPr>
        <p:sp>
          <p:nvSpPr>
            <p:cNvPr id="39" name="AutoShape 8">
              <a:extLst>
                <a:ext uri="{FF2B5EF4-FFF2-40B4-BE49-F238E27FC236}">
                  <a16:creationId xmlns:a16="http://schemas.microsoft.com/office/drawing/2014/main" id="{2EEE6B41-C6FE-D2BB-F4D2-F9F155C68942}"/>
                </a:ext>
              </a:extLst>
            </p:cNvPr>
            <p:cNvSpPr>
              <a:spLocks noChangeAspect="1" noChangeArrowheads="1" noTextEdit="1"/>
            </p:cNvSpPr>
            <p:nvPr/>
          </p:nvSpPr>
          <p:spPr bwMode="auto">
            <a:xfrm>
              <a:off x="5278301" y="2605362"/>
              <a:ext cx="1646236"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40" name="Group 39">
              <a:extLst>
                <a:ext uri="{FF2B5EF4-FFF2-40B4-BE49-F238E27FC236}">
                  <a16:creationId xmlns:a16="http://schemas.microsoft.com/office/drawing/2014/main" id="{F6F5787E-5951-7934-D6B3-784A153C2274}"/>
                </a:ext>
              </a:extLst>
            </p:cNvPr>
            <p:cNvGrpSpPr/>
            <p:nvPr/>
          </p:nvGrpSpPr>
          <p:grpSpPr>
            <a:xfrm>
              <a:off x="5753881" y="2784890"/>
              <a:ext cx="695077" cy="1287181"/>
              <a:chOff x="5753881" y="2784890"/>
              <a:chExt cx="695077" cy="1287181"/>
            </a:xfrm>
          </p:grpSpPr>
          <p:sp>
            <p:nvSpPr>
              <p:cNvPr id="41" name="Freeform 10">
                <a:extLst>
                  <a:ext uri="{FF2B5EF4-FFF2-40B4-BE49-F238E27FC236}">
                    <a16:creationId xmlns:a16="http://schemas.microsoft.com/office/drawing/2014/main" id="{F7A2CD4E-4837-C366-0791-2B24B004633B}"/>
                  </a:ext>
                </a:extLst>
              </p:cNvPr>
              <p:cNvSpPr>
                <a:spLocks noEditPoints="1"/>
              </p:cNvSpPr>
              <p:nvPr/>
            </p:nvSpPr>
            <p:spPr bwMode="auto">
              <a:xfrm>
                <a:off x="5817563" y="2848572"/>
                <a:ext cx="569069" cy="1159818"/>
              </a:xfrm>
              <a:custGeom>
                <a:avLst/>
                <a:gdLst>
                  <a:gd name="T0" fmla="*/ 747 w 796"/>
                  <a:gd name="T1" fmla="*/ 0 h 1624"/>
                  <a:gd name="T2" fmla="*/ 48 w 796"/>
                  <a:gd name="T3" fmla="*/ 0 h 1624"/>
                  <a:gd name="T4" fmla="*/ 0 w 796"/>
                  <a:gd name="T5" fmla="*/ 48 h 1624"/>
                  <a:gd name="T6" fmla="*/ 0 w 796"/>
                  <a:gd name="T7" fmla="*/ 1576 h 1624"/>
                  <a:gd name="T8" fmla="*/ 48 w 796"/>
                  <a:gd name="T9" fmla="*/ 1624 h 1624"/>
                  <a:gd name="T10" fmla="*/ 747 w 796"/>
                  <a:gd name="T11" fmla="*/ 1624 h 1624"/>
                  <a:gd name="T12" fmla="*/ 796 w 796"/>
                  <a:gd name="T13" fmla="*/ 1576 h 1624"/>
                  <a:gd name="T14" fmla="*/ 796 w 796"/>
                  <a:gd name="T15" fmla="*/ 48 h 1624"/>
                  <a:gd name="T16" fmla="*/ 747 w 796"/>
                  <a:gd name="T17" fmla="*/ 0 h 1624"/>
                  <a:gd name="T18" fmla="*/ 94 w 796"/>
                  <a:gd name="T19" fmla="*/ 120 h 1624"/>
                  <a:gd name="T20" fmla="*/ 129 w 796"/>
                  <a:gd name="T21" fmla="*/ 85 h 1624"/>
                  <a:gd name="T22" fmla="*/ 670 w 796"/>
                  <a:gd name="T23" fmla="*/ 85 h 1624"/>
                  <a:gd name="T24" fmla="*/ 705 w 796"/>
                  <a:gd name="T25" fmla="*/ 120 h 1624"/>
                  <a:gd name="T26" fmla="*/ 705 w 796"/>
                  <a:gd name="T27" fmla="*/ 302 h 1624"/>
                  <a:gd name="T28" fmla="*/ 670 w 796"/>
                  <a:gd name="T29" fmla="*/ 337 h 1624"/>
                  <a:gd name="T30" fmla="*/ 129 w 796"/>
                  <a:gd name="T31" fmla="*/ 337 h 1624"/>
                  <a:gd name="T32" fmla="*/ 94 w 796"/>
                  <a:gd name="T33" fmla="*/ 302 h 1624"/>
                  <a:gd name="T34" fmla="*/ 94 w 796"/>
                  <a:gd name="T35" fmla="*/ 120 h 1624"/>
                  <a:gd name="T36" fmla="*/ 94 w 796"/>
                  <a:gd name="T37" fmla="*/ 479 h 1624"/>
                  <a:gd name="T38" fmla="*/ 129 w 796"/>
                  <a:gd name="T39" fmla="*/ 444 h 1624"/>
                  <a:gd name="T40" fmla="*/ 670 w 796"/>
                  <a:gd name="T41" fmla="*/ 444 h 1624"/>
                  <a:gd name="T42" fmla="*/ 705 w 796"/>
                  <a:gd name="T43" fmla="*/ 479 h 1624"/>
                  <a:gd name="T44" fmla="*/ 705 w 796"/>
                  <a:gd name="T45" fmla="*/ 661 h 1624"/>
                  <a:gd name="T46" fmla="*/ 670 w 796"/>
                  <a:gd name="T47" fmla="*/ 696 h 1624"/>
                  <a:gd name="T48" fmla="*/ 129 w 796"/>
                  <a:gd name="T49" fmla="*/ 696 h 1624"/>
                  <a:gd name="T50" fmla="*/ 94 w 796"/>
                  <a:gd name="T51" fmla="*/ 661 h 1624"/>
                  <a:gd name="T52" fmla="*/ 94 w 796"/>
                  <a:gd name="T53" fmla="*/ 479 h 1624"/>
                  <a:gd name="T54" fmla="*/ 400 w 796"/>
                  <a:gd name="T55" fmla="*/ 1517 h 1624"/>
                  <a:gd name="T56" fmla="*/ 293 w 796"/>
                  <a:gd name="T57" fmla="*/ 1410 h 1624"/>
                  <a:gd name="T58" fmla="*/ 400 w 796"/>
                  <a:gd name="T59" fmla="*/ 1302 h 1624"/>
                  <a:gd name="T60" fmla="*/ 507 w 796"/>
                  <a:gd name="T61" fmla="*/ 1410 h 1624"/>
                  <a:gd name="T62" fmla="*/ 400 w 796"/>
                  <a:gd name="T63" fmla="*/ 1517 h 1624"/>
                  <a:gd name="T64" fmla="*/ 682 w 796"/>
                  <a:gd name="T65" fmla="*/ 1175 h 1624"/>
                  <a:gd name="T66" fmla="*/ 115 w 796"/>
                  <a:gd name="T67" fmla="*/ 1175 h 1624"/>
                  <a:gd name="T68" fmla="*/ 93 w 796"/>
                  <a:gd name="T69" fmla="*/ 1153 h 1624"/>
                  <a:gd name="T70" fmla="*/ 93 w 796"/>
                  <a:gd name="T71" fmla="*/ 1144 h 1624"/>
                  <a:gd name="T72" fmla="*/ 115 w 796"/>
                  <a:gd name="T73" fmla="*/ 1122 h 1624"/>
                  <a:gd name="T74" fmla="*/ 682 w 796"/>
                  <a:gd name="T75" fmla="*/ 1122 h 1624"/>
                  <a:gd name="T76" fmla="*/ 704 w 796"/>
                  <a:gd name="T77" fmla="*/ 1144 h 1624"/>
                  <a:gd name="T78" fmla="*/ 704 w 796"/>
                  <a:gd name="T79" fmla="*/ 1153 h 1624"/>
                  <a:gd name="T80" fmla="*/ 682 w 796"/>
                  <a:gd name="T81" fmla="*/ 1175 h 1624"/>
                  <a:gd name="T82" fmla="*/ 684 w 796"/>
                  <a:gd name="T83" fmla="*/ 1042 h 1624"/>
                  <a:gd name="T84" fmla="*/ 117 w 796"/>
                  <a:gd name="T85" fmla="*/ 1042 h 1624"/>
                  <a:gd name="T86" fmla="*/ 95 w 796"/>
                  <a:gd name="T87" fmla="*/ 1020 h 1624"/>
                  <a:gd name="T88" fmla="*/ 95 w 796"/>
                  <a:gd name="T89" fmla="*/ 1011 h 1624"/>
                  <a:gd name="T90" fmla="*/ 117 w 796"/>
                  <a:gd name="T91" fmla="*/ 989 h 1624"/>
                  <a:gd name="T92" fmla="*/ 684 w 796"/>
                  <a:gd name="T93" fmla="*/ 989 h 1624"/>
                  <a:gd name="T94" fmla="*/ 706 w 796"/>
                  <a:gd name="T95" fmla="*/ 1011 h 1624"/>
                  <a:gd name="T96" fmla="*/ 706 w 796"/>
                  <a:gd name="T97" fmla="*/ 1020 h 1624"/>
                  <a:gd name="T98" fmla="*/ 684 w 796"/>
                  <a:gd name="T99" fmla="*/ 1042 h 1624"/>
                  <a:gd name="T100" fmla="*/ 684 w 796"/>
                  <a:gd name="T101" fmla="*/ 904 h 1624"/>
                  <a:gd name="T102" fmla="*/ 117 w 796"/>
                  <a:gd name="T103" fmla="*/ 904 h 1624"/>
                  <a:gd name="T104" fmla="*/ 95 w 796"/>
                  <a:gd name="T105" fmla="*/ 882 h 1624"/>
                  <a:gd name="T106" fmla="*/ 95 w 796"/>
                  <a:gd name="T107" fmla="*/ 873 h 1624"/>
                  <a:gd name="T108" fmla="*/ 117 w 796"/>
                  <a:gd name="T109" fmla="*/ 851 h 1624"/>
                  <a:gd name="T110" fmla="*/ 684 w 796"/>
                  <a:gd name="T111" fmla="*/ 851 h 1624"/>
                  <a:gd name="T112" fmla="*/ 706 w 796"/>
                  <a:gd name="T113" fmla="*/ 873 h 1624"/>
                  <a:gd name="T114" fmla="*/ 706 w 796"/>
                  <a:gd name="T115" fmla="*/ 882 h 1624"/>
                  <a:gd name="T116" fmla="*/ 684 w 796"/>
                  <a:gd name="T117" fmla="*/ 904 h 16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6" h="1624">
                    <a:moveTo>
                      <a:pt x="747" y="0"/>
                    </a:moveTo>
                    <a:cubicBezTo>
                      <a:pt x="48" y="0"/>
                      <a:pt x="48" y="0"/>
                      <a:pt x="48" y="0"/>
                    </a:cubicBezTo>
                    <a:cubicBezTo>
                      <a:pt x="21" y="0"/>
                      <a:pt x="0" y="21"/>
                      <a:pt x="0" y="48"/>
                    </a:cubicBezTo>
                    <a:cubicBezTo>
                      <a:pt x="0" y="1576"/>
                      <a:pt x="0" y="1576"/>
                      <a:pt x="0" y="1576"/>
                    </a:cubicBezTo>
                    <a:cubicBezTo>
                      <a:pt x="0" y="1603"/>
                      <a:pt x="21" y="1624"/>
                      <a:pt x="48" y="1624"/>
                    </a:cubicBezTo>
                    <a:cubicBezTo>
                      <a:pt x="747" y="1624"/>
                      <a:pt x="747" y="1624"/>
                      <a:pt x="747" y="1624"/>
                    </a:cubicBezTo>
                    <a:cubicBezTo>
                      <a:pt x="774" y="1624"/>
                      <a:pt x="796" y="1603"/>
                      <a:pt x="796" y="1576"/>
                    </a:cubicBezTo>
                    <a:cubicBezTo>
                      <a:pt x="796" y="48"/>
                      <a:pt x="796" y="48"/>
                      <a:pt x="796" y="48"/>
                    </a:cubicBezTo>
                    <a:cubicBezTo>
                      <a:pt x="796" y="21"/>
                      <a:pt x="774" y="0"/>
                      <a:pt x="747" y="0"/>
                    </a:cubicBezTo>
                    <a:close/>
                    <a:moveTo>
                      <a:pt x="94" y="120"/>
                    </a:moveTo>
                    <a:cubicBezTo>
                      <a:pt x="94" y="101"/>
                      <a:pt x="110" y="85"/>
                      <a:pt x="129" y="85"/>
                    </a:cubicBezTo>
                    <a:cubicBezTo>
                      <a:pt x="670" y="85"/>
                      <a:pt x="670" y="85"/>
                      <a:pt x="670" y="85"/>
                    </a:cubicBezTo>
                    <a:cubicBezTo>
                      <a:pt x="689" y="85"/>
                      <a:pt x="705" y="101"/>
                      <a:pt x="705" y="120"/>
                    </a:cubicBezTo>
                    <a:cubicBezTo>
                      <a:pt x="705" y="302"/>
                      <a:pt x="705" y="302"/>
                      <a:pt x="705" y="302"/>
                    </a:cubicBezTo>
                    <a:cubicBezTo>
                      <a:pt x="705" y="322"/>
                      <a:pt x="689" y="337"/>
                      <a:pt x="670" y="337"/>
                    </a:cubicBezTo>
                    <a:cubicBezTo>
                      <a:pt x="129" y="337"/>
                      <a:pt x="129" y="337"/>
                      <a:pt x="129" y="337"/>
                    </a:cubicBezTo>
                    <a:cubicBezTo>
                      <a:pt x="110" y="337"/>
                      <a:pt x="94" y="322"/>
                      <a:pt x="94" y="302"/>
                    </a:cubicBezTo>
                    <a:lnTo>
                      <a:pt x="94" y="120"/>
                    </a:lnTo>
                    <a:close/>
                    <a:moveTo>
                      <a:pt x="94" y="479"/>
                    </a:moveTo>
                    <a:cubicBezTo>
                      <a:pt x="94" y="460"/>
                      <a:pt x="110" y="444"/>
                      <a:pt x="129" y="444"/>
                    </a:cubicBezTo>
                    <a:cubicBezTo>
                      <a:pt x="670" y="444"/>
                      <a:pt x="670" y="444"/>
                      <a:pt x="670" y="444"/>
                    </a:cubicBezTo>
                    <a:cubicBezTo>
                      <a:pt x="689" y="444"/>
                      <a:pt x="705" y="460"/>
                      <a:pt x="705" y="479"/>
                    </a:cubicBezTo>
                    <a:cubicBezTo>
                      <a:pt x="705" y="661"/>
                      <a:pt x="705" y="661"/>
                      <a:pt x="705" y="661"/>
                    </a:cubicBezTo>
                    <a:cubicBezTo>
                      <a:pt x="705" y="680"/>
                      <a:pt x="689" y="696"/>
                      <a:pt x="670" y="696"/>
                    </a:cubicBezTo>
                    <a:cubicBezTo>
                      <a:pt x="129" y="696"/>
                      <a:pt x="129" y="696"/>
                      <a:pt x="129" y="696"/>
                    </a:cubicBezTo>
                    <a:cubicBezTo>
                      <a:pt x="110" y="696"/>
                      <a:pt x="94" y="680"/>
                      <a:pt x="94" y="661"/>
                    </a:cubicBezTo>
                    <a:lnTo>
                      <a:pt x="94" y="479"/>
                    </a:lnTo>
                    <a:close/>
                    <a:moveTo>
                      <a:pt x="400" y="1517"/>
                    </a:moveTo>
                    <a:cubicBezTo>
                      <a:pt x="341" y="1517"/>
                      <a:pt x="293" y="1469"/>
                      <a:pt x="293" y="1410"/>
                    </a:cubicBezTo>
                    <a:cubicBezTo>
                      <a:pt x="293" y="1351"/>
                      <a:pt x="341" y="1302"/>
                      <a:pt x="400" y="1302"/>
                    </a:cubicBezTo>
                    <a:cubicBezTo>
                      <a:pt x="460" y="1302"/>
                      <a:pt x="507" y="1351"/>
                      <a:pt x="507" y="1410"/>
                    </a:cubicBezTo>
                    <a:cubicBezTo>
                      <a:pt x="507" y="1469"/>
                      <a:pt x="460" y="1517"/>
                      <a:pt x="400" y="1517"/>
                    </a:cubicBezTo>
                    <a:close/>
                    <a:moveTo>
                      <a:pt x="682" y="1175"/>
                    </a:moveTo>
                    <a:cubicBezTo>
                      <a:pt x="115" y="1175"/>
                      <a:pt x="115" y="1175"/>
                      <a:pt x="115" y="1175"/>
                    </a:cubicBezTo>
                    <a:cubicBezTo>
                      <a:pt x="103" y="1175"/>
                      <a:pt x="93" y="1165"/>
                      <a:pt x="93" y="1153"/>
                    </a:cubicBezTo>
                    <a:cubicBezTo>
                      <a:pt x="93" y="1144"/>
                      <a:pt x="93" y="1144"/>
                      <a:pt x="93" y="1144"/>
                    </a:cubicBezTo>
                    <a:cubicBezTo>
                      <a:pt x="93" y="1132"/>
                      <a:pt x="103" y="1122"/>
                      <a:pt x="115" y="1122"/>
                    </a:cubicBezTo>
                    <a:cubicBezTo>
                      <a:pt x="682" y="1122"/>
                      <a:pt x="682" y="1122"/>
                      <a:pt x="682" y="1122"/>
                    </a:cubicBezTo>
                    <a:cubicBezTo>
                      <a:pt x="694" y="1122"/>
                      <a:pt x="704" y="1132"/>
                      <a:pt x="704" y="1144"/>
                    </a:cubicBezTo>
                    <a:cubicBezTo>
                      <a:pt x="704" y="1153"/>
                      <a:pt x="704" y="1153"/>
                      <a:pt x="704" y="1153"/>
                    </a:cubicBezTo>
                    <a:cubicBezTo>
                      <a:pt x="704" y="1165"/>
                      <a:pt x="694" y="1175"/>
                      <a:pt x="682" y="1175"/>
                    </a:cubicBezTo>
                    <a:close/>
                    <a:moveTo>
                      <a:pt x="684" y="1042"/>
                    </a:moveTo>
                    <a:cubicBezTo>
                      <a:pt x="117" y="1042"/>
                      <a:pt x="117" y="1042"/>
                      <a:pt x="117" y="1042"/>
                    </a:cubicBezTo>
                    <a:cubicBezTo>
                      <a:pt x="105" y="1042"/>
                      <a:pt x="95" y="1032"/>
                      <a:pt x="95" y="1020"/>
                    </a:cubicBezTo>
                    <a:cubicBezTo>
                      <a:pt x="95" y="1011"/>
                      <a:pt x="95" y="1011"/>
                      <a:pt x="95" y="1011"/>
                    </a:cubicBezTo>
                    <a:cubicBezTo>
                      <a:pt x="95" y="999"/>
                      <a:pt x="105" y="989"/>
                      <a:pt x="117" y="989"/>
                    </a:cubicBezTo>
                    <a:cubicBezTo>
                      <a:pt x="684" y="989"/>
                      <a:pt x="684" y="989"/>
                      <a:pt x="684" y="989"/>
                    </a:cubicBezTo>
                    <a:cubicBezTo>
                      <a:pt x="696" y="989"/>
                      <a:pt x="706" y="999"/>
                      <a:pt x="706" y="1011"/>
                    </a:cubicBezTo>
                    <a:cubicBezTo>
                      <a:pt x="706" y="1020"/>
                      <a:pt x="706" y="1020"/>
                      <a:pt x="706" y="1020"/>
                    </a:cubicBezTo>
                    <a:cubicBezTo>
                      <a:pt x="706" y="1032"/>
                      <a:pt x="696" y="1042"/>
                      <a:pt x="684" y="1042"/>
                    </a:cubicBezTo>
                    <a:close/>
                    <a:moveTo>
                      <a:pt x="684" y="904"/>
                    </a:moveTo>
                    <a:cubicBezTo>
                      <a:pt x="117" y="904"/>
                      <a:pt x="117" y="904"/>
                      <a:pt x="117" y="904"/>
                    </a:cubicBezTo>
                    <a:cubicBezTo>
                      <a:pt x="105" y="904"/>
                      <a:pt x="95" y="894"/>
                      <a:pt x="95" y="882"/>
                    </a:cubicBezTo>
                    <a:cubicBezTo>
                      <a:pt x="95" y="873"/>
                      <a:pt x="95" y="873"/>
                      <a:pt x="95" y="873"/>
                    </a:cubicBezTo>
                    <a:cubicBezTo>
                      <a:pt x="95" y="861"/>
                      <a:pt x="105" y="851"/>
                      <a:pt x="117" y="851"/>
                    </a:cubicBezTo>
                    <a:cubicBezTo>
                      <a:pt x="684" y="851"/>
                      <a:pt x="684" y="851"/>
                      <a:pt x="684" y="851"/>
                    </a:cubicBezTo>
                    <a:cubicBezTo>
                      <a:pt x="696" y="851"/>
                      <a:pt x="706" y="861"/>
                      <a:pt x="706" y="873"/>
                    </a:cubicBezTo>
                    <a:cubicBezTo>
                      <a:pt x="706" y="882"/>
                      <a:pt x="706" y="882"/>
                      <a:pt x="706" y="882"/>
                    </a:cubicBezTo>
                    <a:cubicBezTo>
                      <a:pt x="706" y="894"/>
                      <a:pt x="696" y="904"/>
                      <a:pt x="684" y="904"/>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1">
                <a:extLst>
                  <a:ext uri="{FF2B5EF4-FFF2-40B4-BE49-F238E27FC236}">
                    <a16:creationId xmlns:a16="http://schemas.microsoft.com/office/drawing/2014/main" id="{DB65FEAD-ACAB-6ACD-F5A0-446D29482E93}"/>
                  </a:ext>
                </a:extLst>
              </p:cNvPr>
              <p:cNvSpPr>
                <a:spLocks noEditPoints="1"/>
              </p:cNvSpPr>
              <p:nvPr/>
            </p:nvSpPr>
            <p:spPr bwMode="auto">
              <a:xfrm>
                <a:off x="5753881" y="2784890"/>
                <a:ext cx="695077" cy="1287181"/>
              </a:xfrm>
              <a:custGeom>
                <a:avLst/>
                <a:gdLst>
                  <a:gd name="T0" fmla="*/ 667 w 972"/>
                  <a:gd name="T1" fmla="*/ 352 h 1800"/>
                  <a:gd name="T2" fmla="*/ 726 w 972"/>
                  <a:gd name="T3" fmla="*/ 352 h 1800"/>
                  <a:gd name="T4" fmla="*/ 748 w 972"/>
                  <a:gd name="T5" fmla="*/ 374 h 1800"/>
                  <a:gd name="T6" fmla="*/ 748 w 972"/>
                  <a:gd name="T7" fmla="*/ 374 h 1800"/>
                  <a:gd name="T8" fmla="*/ 726 w 972"/>
                  <a:gd name="T9" fmla="*/ 396 h 1800"/>
                  <a:gd name="T10" fmla="*/ 667 w 972"/>
                  <a:gd name="T11" fmla="*/ 396 h 1800"/>
                  <a:gd name="T12" fmla="*/ 645 w 972"/>
                  <a:gd name="T13" fmla="*/ 374 h 1800"/>
                  <a:gd name="T14" fmla="*/ 645 w 972"/>
                  <a:gd name="T15" fmla="*/ 374 h 1800"/>
                  <a:gd name="T16" fmla="*/ 667 w 972"/>
                  <a:gd name="T17" fmla="*/ 352 h 1800"/>
                  <a:gd name="T18" fmla="*/ 645 w 972"/>
                  <a:gd name="T19" fmla="*/ 747 h 1800"/>
                  <a:gd name="T20" fmla="*/ 645 w 972"/>
                  <a:gd name="T21" fmla="*/ 747 h 1800"/>
                  <a:gd name="T22" fmla="*/ 667 w 972"/>
                  <a:gd name="T23" fmla="*/ 769 h 1800"/>
                  <a:gd name="T24" fmla="*/ 726 w 972"/>
                  <a:gd name="T25" fmla="*/ 769 h 1800"/>
                  <a:gd name="T26" fmla="*/ 748 w 972"/>
                  <a:gd name="T27" fmla="*/ 747 h 1800"/>
                  <a:gd name="T28" fmla="*/ 748 w 972"/>
                  <a:gd name="T29" fmla="*/ 747 h 1800"/>
                  <a:gd name="T30" fmla="*/ 726 w 972"/>
                  <a:gd name="T31" fmla="*/ 725 h 1800"/>
                  <a:gd name="T32" fmla="*/ 667 w 972"/>
                  <a:gd name="T33" fmla="*/ 725 h 1800"/>
                  <a:gd name="T34" fmla="*/ 645 w 972"/>
                  <a:gd name="T35" fmla="*/ 747 h 1800"/>
                  <a:gd name="T36" fmla="*/ 488 w 972"/>
                  <a:gd name="T37" fmla="*/ 1553 h 1800"/>
                  <a:gd name="T38" fmla="*/ 543 w 972"/>
                  <a:gd name="T39" fmla="*/ 1498 h 1800"/>
                  <a:gd name="T40" fmla="*/ 488 w 972"/>
                  <a:gd name="T41" fmla="*/ 1442 h 1800"/>
                  <a:gd name="T42" fmla="*/ 433 w 972"/>
                  <a:gd name="T43" fmla="*/ 1498 h 1800"/>
                  <a:gd name="T44" fmla="*/ 488 w 972"/>
                  <a:gd name="T45" fmla="*/ 1553 h 1800"/>
                  <a:gd name="T46" fmla="*/ 835 w 972"/>
                  <a:gd name="T47" fmla="*/ 44 h 1800"/>
                  <a:gd name="T48" fmla="*/ 136 w 972"/>
                  <a:gd name="T49" fmla="*/ 44 h 1800"/>
                  <a:gd name="T50" fmla="*/ 44 w 972"/>
                  <a:gd name="T51" fmla="*/ 136 h 1800"/>
                  <a:gd name="T52" fmla="*/ 44 w 972"/>
                  <a:gd name="T53" fmla="*/ 1664 h 1800"/>
                  <a:gd name="T54" fmla="*/ 136 w 972"/>
                  <a:gd name="T55" fmla="*/ 1756 h 1800"/>
                  <a:gd name="T56" fmla="*/ 835 w 972"/>
                  <a:gd name="T57" fmla="*/ 1756 h 1800"/>
                  <a:gd name="T58" fmla="*/ 928 w 972"/>
                  <a:gd name="T59" fmla="*/ 1664 h 1800"/>
                  <a:gd name="T60" fmla="*/ 928 w 972"/>
                  <a:gd name="T61" fmla="*/ 136 h 1800"/>
                  <a:gd name="T62" fmla="*/ 835 w 972"/>
                  <a:gd name="T63" fmla="*/ 44 h 1800"/>
                  <a:gd name="T64" fmla="*/ 835 w 972"/>
                  <a:gd name="T65" fmla="*/ 0 h 1800"/>
                  <a:gd name="T66" fmla="*/ 972 w 972"/>
                  <a:gd name="T67" fmla="*/ 136 h 1800"/>
                  <a:gd name="T68" fmla="*/ 972 w 972"/>
                  <a:gd name="T69" fmla="*/ 1664 h 1800"/>
                  <a:gd name="T70" fmla="*/ 835 w 972"/>
                  <a:gd name="T71" fmla="*/ 1800 h 1800"/>
                  <a:gd name="T72" fmla="*/ 136 w 972"/>
                  <a:gd name="T73" fmla="*/ 1800 h 1800"/>
                  <a:gd name="T74" fmla="*/ 0 w 972"/>
                  <a:gd name="T75" fmla="*/ 1664 h 1800"/>
                  <a:gd name="T76" fmla="*/ 0 w 972"/>
                  <a:gd name="T77" fmla="*/ 136 h 1800"/>
                  <a:gd name="T78" fmla="*/ 136 w 972"/>
                  <a:gd name="T79" fmla="*/ 0 h 1800"/>
                  <a:gd name="T80" fmla="*/ 835 w 972"/>
                  <a:gd name="T81" fmla="*/ 0 h 1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72" h="1800">
                    <a:moveTo>
                      <a:pt x="667" y="352"/>
                    </a:moveTo>
                    <a:cubicBezTo>
                      <a:pt x="726" y="352"/>
                      <a:pt x="726" y="352"/>
                      <a:pt x="726" y="352"/>
                    </a:cubicBezTo>
                    <a:cubicBezTo>
                      <a:pt x="738" y="352"/>
                      <a:pt x="748" y="362"/>
                      <a:pt x="748" y="374"/>
                    </a:cubicBezTo>
                    <a:cubicBezTo>
                      <a:pt x="748" y="374"/>
                      <a:pt x="748" y="374"/>
                      <a:pt x="748" y="374"/>
                    </a:cubicBezTo>
                    <a:cubicBezTo>
                      <a:pt x="748" y="387"/>
                      <a:pt x="738" y="396"/>
                      <a:pt x="726" y="396"/>
                    </a:cubicBezTo>
                    <a:cubicBezTo>
                      <a:pt x="667" y="396"/>
                      <a:pt x="667" y="396"/>
                      <a:pt x="667" y="396"/>
                    </a:cubicBezTo>
                    <a:cubicBezTo>
                      <a:pt x="655" y="396"/>
                      <a:pt x="645" y="387"/>
                      <a:pt x="645" y="374"/>
                    </a:cubicBezTo>
                    <a:cubicBezTo>
                      <a:pt x="645" y="374"/>
                      <a:pt x="645" y="374"/>
                      <a:pt x="645" y="374"/>
                    </a:cubicBezTo>
                    <a:cubicBezTo>
                      <a:pt x="645" y="362"/>
                      <a:pt x="655" y="352"/>
                      <a:pt x="667" y="352"/>
                    </a:cubicBezTo>
                    <a:close/>
                    <a:moveTo>
                      <a:pt x="645" y="747"/>
                    </a:moveTo>
                    <a:cubicBezTo>
                      <a:pt x="645" y="747"/>
                      <a:pt x="645" y="747"/>
                      <a:pt x="645" y="747"/>
                    </a:cubicBezTo>
                    <a:cubicBezTo>
                      <a:pt x="645" y="759"/>
                      <a:pt x="655" y="769"/>
                      <a:pt x="667" y="769"/>
                    </a:cubicBezTo>
                    <a:cubicBezTo>
                      <a:pt x="726" y="769"/>
                      <a:pt x="726" y="769"/>
                      <a:pt x="726" y="769"/>
                    </a:cubicBezTo>
                    <a:cubicBezTo>
                      <a:pt x="738" y="769"/>
                      <a:pt x="748" y="759"/>
                      <a:pt x="748" y="747"/>
                    </a:cubicBezTo>
                    <a:cubicBezTo>
                      <a:pt x="748" y="747"/>
                      <a:pt x="748" y="747"/>
                      <a:pt x="748" y="747"/>
                    </a:cubicBezTo>
                    <a:cubicBezTo>
                      <a:pt x="748" y="735"/>
                      <a:pt x="738" y="725"/>
                      <a:pt x="726" y="725"/>
                    </a:cubicBezTo>
                    <a:cubicBezTo>
                      <a:pt x="667" y="725"/>
                      <a:pt x="667" y="725"/>
                      <a:pt x="667" y="725"/>
                    </a:cubicBezTo>
                    <a:cubicBezTo>
                      <a:pt x="655" y="725"/>
                      <a:pt x="645" y="735"/>
                      <a:pt x="645" y="747"/>
                    </a:cubicBezTo>
                    <a:close/>
                    <a:moveTo>
                      <a:pt x="488" y="1553"/>
                    </a:moveTo>
                    <a:cubicBezTo>
                      <a:pt x="519" y="1553"/>
                      <a:pt x="543" y="1528"/>
                      <a:pt x="543" y="1498"/>
                    </a:cubicBezTo>
                    <a:cubicBezTo>
                      <a:pt x="543" y="1467"/>
                      <a:pt x="519" y="1442"/>
                      <a:pt x="488" y="1442"/>
                    </a:cubicBezTo>
                    <a:cubicBezTo>
                      <a:pt x="458" y="1442"/>
                      <a:pt x="433" y="1467"/>
                      <a:pt x="433" y="1498"/>
                    </a:cubicBezTo>
                    <a:cubicBezTo>
                      <a:pt x="433" y="1528"/>
                      <a:pt x="458" y="1553"/>
                      <a:pt x="488" y="1553"/>
                    </a:cubicBezTo>
                    <a:close/>
                    <a:moveTo>
                      <a:pt x="835" y="44"/>
                    </a:moveTo>
                    <a:cubicBezTo>
                      <a:pt x="136" y="44"/>
                      <a:pt x="136" y="44"/>
                      <a:pt x="136" y="44"/>
                    </a:cubicBezTo>
                    <a:cubicBezTo>
                      <a:pt x="85" y="44"/>
                      <a:pt x="44" y="85"/>
                      <a:pt x="44" y="136"/>
                    </a:cubicBezTo>
                    <a:cubicBezTo>
                      <a:pt x="44" y="1664"/>
                      <a:pt x="44" y="1664"/>
                      <a:pt x="44" y="1664"/>
                    </a:cubicBezTo>
                    <a:cubicBezTo>
                      <a:pt x="44" y="1715"/>
                      <a:pt x="85" y="1756"/>
                      <a:pt x="136" y="1756"/>
                    </a:cubicBezTo>
                    <a:cubicBezTo>
                      <a:pt x="835" y="1756"/>
                      <a:pt x="835" y="1756"/>
                      <a:pt x="835" y="1756"/>
                    </a:cubicBezTo>
                    <a:cubicBezTo>
                      <a:pt x="886" y="1756"/>
                      <a:pt x="928" y="1715"/>
                      <a:pt x="928" y="1664"/>
                    </a:cubicBezTo>
                    <a:cubicBezTo>
                      <a:pt x="928" y="136"/>
                      <a:pt x="928" y="136"/>
                      <a:pt x="928" y="136"/>
                    </a:cubicBezTo>
                    <a:cubicBezTo>
                      <a:pt x="928" y="85"/>
                      <a:pt x="886" y="44"/>
                      <a:pt x="835" y="44"/>
                    </a:cubicBezTo>
                    <a:moveTo>
                      <a:pt x="835" y="0"/>
                    </a:moveTo>
                    <a:cubicBezTo>
                      <a:pt x="911" y="0"/>
                      <a:pt x="972" y="61"/>
                      <a:pt x="972" y="136"/>
                    </a:cubicBezTo>
                    <a:cubicBezTo>
                      <a:pt x="972" y="1664"/>
                      <a:pt x="972" y="1664"/>
                      <a:pt x="972" y="1664"/>
                    </a:cubicBezTo>
                    <a:cubicBezTo>
                      <a:pt x="972" y="1739"/>
                      <a:pt x="911" y="1800"/>
                      <a:pt x="835" y="1800"/>
                    </a:cubicBezTo>
                    <a:cubicBezTo>
                      <a:pt x="136" y="1800"/>
                      <a:pt x="136" y="1800"/>
                      <a:pt x="136" y="1800"/>
                    </a:cubicBezTo>
                    <a:cubicBezTo>
                      <a:pt x="61" y="1800"/>
                      <a:pt x="0" y="1739"/>
                      <a:pt x="0" y="1664"/>
                    </a:cubicBezTo>
                    <a:cubicBezTo>
                      <a:pt x="0" y="136"/>
                      <a:pt x="0" y="136"/>
                      <a:pt x="0" y="136"/>
                    </a:cubicBezTo>
                    <a:cubicBezTo>
                      <a:pt x="0" y="61"/>
                      <a:pt x="61" y="0"/>
                      <a:pt x="136" y="0"/>
                    </a:cubicBezTo>
                    <a:cubicBezTo>
                      <a:pt x="835" y="0"/>
                      <a:pt x="835" y="0"/>
                      <a:pt x="835" y="0"/>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grpSp>
      <p:sp>
        <p:nvSpPr>
          <p:cNvPr id="9" name="ee4pContent1">
            <a:extLst>
              <a:ext uri="{FF2B5EF4-FFF2-40B4-BE49-F238E27FC236}">
                <a16:creationId xmlns:a16="http://schemas.microsoft.com/office/drawing/2014/main" id="{2AF89BFF-8473-76C0-4988-76DC34A926DC}"/>
              </a:ext>
            </a:extLst>
          </p:cNvPr>
          <p:cNvSpPr txBox="1"/>
          <p:nvPr/>
        </p:nvSpPr>
        <p:spPr>
          <a:xfrm>
            <a:off x="716325" y="2600389"/>
            <a:ext cx="1908000" cy="3456000"/>
          </a:xfrm>
          <a:prstGeom prst="rect">
            <a:avLst/>
          </a:prstGeom>
          <a:noFill/>
        </p:spPr>
        <p:txBody>
          <a:bodyPr vert="horz" lIns="0" tIns="0" rIns="0" bIns="0" rtlCol="0" anchor="t">
            <a:noAutofit/>
          </a:bodyPr>
          <a:lstStyle>
            <a:defPPr>
              <a:defRPr lang="en-US"/>
            </a:defPPr>
            <a:lvl1pPr marL="285750" indent="-285750">
              <a:spcBef>
                <a:spcPts val="0"/>
              </a:spcBef>
              <a:spcAft>
                <a:spcPts val="0"/>
              </a:spcAft>
              <a:buFont typeface="Arial" panose="020B0604020202020204" pitchFamily="34" charset="0"/>
              <a:buChar char="•"/>
              <a:defRPr sz="1400" b="0" kern="0">
                <a:solidFill>
                  <a:srgbClr val="51565A"/>
                </a:solidFill>
              </a:defRPr>
            </a:lvl1pPr>
            <a:lvl2pPr marL="0" indent="0">
              <a:spcBef>
                <a:spcPts val="600"/>
              </a:spcBef>
              <a:spcAft>
                <a:spcPts val="600"/>
              </a:spcAft>
              <a:buFont typeface="Arial"/>
              <a:buNone/>
              <a:defRPr sz="1600" b="0" i="1">
                <a:solidFill>
                  <a:srgbClr val="51565A"/>
                </a:solidFill>
              </a:defRPr>
            </a:lvl2pPr>
            <a:lvl3pPr marL="0" indent="0">
              <a:spcBef>
                <a:spcPts val="0"/>
              </a:spcBef>
              <a:spcAft>
                <a:spcPts val="600"/>
              </a:spcAft>
              <a:buFontTx/>
              <a:buNone/>
              <a:defRPr sz="1600" b="0">
                <a:solidFill>
                  <a:srgbClr val="51565A"/>
                </a:solidFill>
              </a:defRPr>
            </a:lvl3pPr>
            <a:lvl4pPr marL="216000" indent="-216000">
              <a:spcBef>
                <a:spcPts val="0"/>
              </a:spcBef>
              <a:spcAft>
                <a:spcPts val="600"/>
              </a:spcAft>
              <a:buFont typeface="Wingdings" panose="05000000000000000000" pitchFamily="2" charset="2"/>
              <a:buChar char="§"/>
              <a:defRPr sz="1600" b="0">
                <a:solidFill>
                  <a:srgbClr val="51565A"/>
                </a:solidFill>
              </a:defRPr>
            </a:lvl4pPr>
            <a:lvl5pPr marL="432000" indent="-216000">
              <a:spcBef>
                <a:spcPts val="0"/>
              </a:spcBef>
              <a:spcAft>
                <a:spcPts val="600"/>
              </a:spcAft>
              <a:buFont typeface="Arial" panose="020B0604020202020204" pitchFamily="34" charset="0"/>
              <a:buChar char="–"/>
              <a:defRPr sz="1600" b="0">
                <a:solidFill>
                  <a:srgbClr val="51565A"/>
                </a:solidFill>
              </a:defRPr>
            </a:lvl5pPr>
            <a:lvl6pPr marL="648000" indent="-216000">
              <a:spcAft>
                <a:spcPts val="600"/>
              </a:spcAft>
              <a:buFontTx/>
              <a:buChar char="&gt;"/>
              <a:defRPr sz="1600">
                <a:solidFill>
                  <a:schemeClr val="tx2"/>
                </a:solidFill>
              </a:defRPr>
            </a:lvl6pPr>
          </a:lstStyle>
          <a:p>
            <a:pPr lvl="1"/>
            <a:r>
              <a:rPr lang="en-AU" sz="1400" i="0" kern="0">
                <a:solidFill>
                  <a:schemeClr val="accent1"/>
                </a:solidFill>
                <a:latin typeface="+mj-lt"/>
              </a:rPr>
              <a:t>Risk-based and proportionate</a:t>
            </a:r>
          </a:p>
          <a:p>
            <a:pPr lvl="1">
              <a:spcAft>
                <a:spcPts val="300"/>
              </a:spcAft>
            </a:pPr>
            <a:r>
              <a:rPr lang="en-US" sz="1200" i="0">
                <a:solidFill>
                  <a:schemeClr val="tx1"/>
                </a:solidFill>
              </a:rPr>
              <a:t>Permissions should be commensurate with the risks being managed.</a:t>
            </a:r>
          </a:p>
          <a:p>
            <a:pPr lvl="1">
              <a:spcAft>
                <a:spcPts val="300"/>
              </a:spcAft>
            </a:pPr>
            <a:r>
              <a:rPr lang="en-US" sz="1200" i="0">
                <a:solidFill>
                  <a:schemeClr val="tx1"/>
                </a:solidFill>
              </a:rPr>
              <a:t>In outcomes-based regulatory models, permissions should target highest risks. </a:t>
            </a:r>
          </a:p>
          <a:p>
            <a:pPr lvl="1">
              <a:spcAft>
                <a:spcPts val="300"/>
              </a:spcAft>
            </a:pPr>
            <a:r>
              <a:rPr lang="en-US" sz="1200" i="0">
                <a:solidFill>
                  <a:schemeClr val="tx1"/>
                </a:solidFill>
              </a:rPr>
              <a:t>Regulators should tailor conditions to entity performance and their ability to manage risk.</a:t>
            </a:r>
          </a:p>
        </p:txBody>
      </p:sp>
      <p:sp>
        <p:nvSpPr>
          <p:cNvPr id="6" name="ee4pContent1">
            <a:extLst>
              <a:ext uri="{FF2B5EF4-FFF2-40B4-BE49-F238E27FC236}">
                <a16:creationId xmlns:a16="http://schemas.microsoft.com/office/drawing/2014/main" id="{67C05A79-B137-0BAA-1FBA-0C1A94B36922}"/>
              </a:ext>
            </a:extLst>
          </p:cNvPr>
          <p:cNvSpPr txBox="1"/>
          <p:nvPr/>
        </p:nvSpPr>
        <p:spPr>
          <a:xfrm>
            <a:off x="4858200" y="2600389"/>
            <a:ext cx="1908000" cy="3456000"/>
          </a:xfrm>
          <a:prstGeom prst="rect">
            <a:avLst/>
          </a:prstGeom>
        </p:spPr>
        <p:txBody>
          <a:bodyPr vert="horz" lIns="0" tIns="0" rIns="0" bIns="0" rtlCol="0" anchor="t">
            <a:noAutofit/>
          </a:bodyPr>
          <a:lstStyle>
            <a:defPPr>
              <a:defRPr lang="en-US"/>
            </a:defPPr>
            <a:lvl1pPr marL="285750" indent="-285750">
              <a:spcBef>
                <a:spcPts val="0"/>
              </a:spcBef>
              <a:spcAft>
                <a:spcPts val="0"/>
              </a:spcAft>
              <a:buFont typeface="Arial" panose="020B0604020202020204" pitchFamily="34" charset="0"/>
              <a:buChar char="•"/>
              <a:defRPr sz="1400" b="0" kern="0">
                <a:solidFill>
                  <a:srgbClr val="51565A"/>
                </a:solidFill>
              </a:defRPr>
            </a:lvl1pPr>
            <a:lvl2pPr marL="0" indent="0">
              <a:spcBef>
                <a:spcPts val="600"/>
              </a:spcBef>
              <a:spcAft>
                <a:spcPts val="600"/>
              </a:spcAft>
              <a:buFont typeface="Arial"/>
              <a:buNone/>
              <a:defRPr sz="1600" b="0" i="1">
                <a:solidFill>
                  <a:srgbClr val="51565A"/>
                </a:solidFill>
              </a:defRPr>
            </a:lvl2pPr>
            <a:lvl3pPr marL="0" indent="0">
              <a:spcBef>
                <a:spcPts val="0"/>
              </a:spcBef>
              <a:spcAft>
                <a:spcPts val="600"/>
              </a:spcAft>
              <a:buFontTx/>
              <a:buNone/>
              <a:defRPr sz="1600" b="0">
                <a:solidFill>
                  <a:srgbClr val="51565A"/>
                </a:solidFill>
              </a:defRPr>
            </a:lvl3pPr>
            <a:lvl4pPr marL="216000" indent="-216000">
              <a:spcBef>
                <a:spcPts val="0"/>
              </a:spcBef>
              <a:spcAft>
                <a:spcPts val="600"/>
              </a:spcAft>
              <a:buFont typeface="Wingdings" panose="05000000000000000000" pitchFamily="2" charset="2"/>
              <a:buChar char="§"/>
              <a:defRPr sz="1600" b="0">
                <a:solidFill>
                  <a:srgbClr val="51565A"/>
                </a:solidFill>
              </a:defRPr>
            </a:lvl4pPr>
            <a:lvl5pPr marL="432000" indent="-216000">
              <a:spcBef>
                <a:spcPts val="0"/>
              </a:spcBef>
              <a:spcAft>
                <a:spcPts val="600"/>
              </a:spcAft>
              <a:buFont typeface="Arial" panose="020B0604020202020204" pitchFamily="34" charset="0"/>
              <a:buChar char="–"/>
              <a:defRPr sz="1600" b="0">
                <a:solidFill>
                  <a:srgbClr val="51565A"/>
                </a:solidFill>
              </a:defRPr>
            </a:lvl5pPr>
            <a:lvl6pPr marL="648000" indent="-216000">
              <a:spcAft>
                <a:spcPts val="600"/>
              </a:spcAft>
              <a:buFontTx/>
              <a:buChar char="&gt;"/>
              <a:defRPr sz="1600">
                <a:solidFill>
                  <a:schemeClr val="tx2"/>
                </a:solidFill>
              </a:defRPr>
            </a:lvl6pPr>
          </a:lstStyle>
          <a:p>
            <a:pPr lvl="1">
              <a:spcBef>
                <a:spcPts val="0"/>
              </a:spcBef>
            </a:pPr>
            <a:r>
              <a:rPr lang="en-AU" sz="1400" i="0" kern="0">
                <a:solidFill>
                  <a:schemeClr val="accent1"/>
                </a:solidFill>
                <a:latin typeface="+mj-lt"/>
              </a:rPr>
              <a:t>Streamlined and targeted</a:t>
            </a:r>
          </a:p>
          <a:p>
            <a:pPr lvl="1">
              <a:spcBef>
                <a:spcPts val="0"/>
              </a:spcBef>
            </a:pPr>
            <a:r>
              <a:rPr lang="en-US" sz="1200" i="0">
                <a:solidFill>
                  <a:schemeClr val="tx1"/>
                </a:solidFill>
              </a:rPr>
              <a:t>Without compromising the other four principles, permissions reform should:</a:t>
            </a:r>
          </a:p>
          <a:p>
            <a:pPr marL="171450" lvl="1" indent="-171450">
              <a:spcBef>
                <a:spcPts val="0"/>
              </a:spcBef>
              <a:buFont typeface="Arial" panose="020B0604020202020204" pitchFamily="34" charset="0"/>
              <a:buChar char="•"/>
            </a:pPr>
            <a:r>
              <a:rPr lang="en-US" sz="1100" i="0">
                <a:solidFill>
                  <a:schemeClr val="tx1"/>
                </a:solidFill>
              </a:rPr>
              <a:t>reduce the intensity of control or extent of coverage</a:t>
            </a:r>
          </a:p>
          <a:p>
            <a:pPr marL="171450" lvl="1" indent="-171450">
              <a:spcBef>
                <a:spcPts val="0"/>
              </a:spcBef>
              <a:buFont typeface="Arial" panose="020B0604020202020204" pitchFamily="34" charset="0"/>
              <a:buChar char="•"/>
            </a:pPr>
            <a:r>
              <a:rPr lang="en-US" sz="1100" i="0">
                <a:solidFill>
                  <a:schemeClr val="tx1"/>
                </a:solidFill>
              </a:rPr>
              <a:t>remove unnecessary permissions</a:t>
            </a:r>
          </a:p>
          <a:p>
            <a:pPr marL="171450" lvl="1" indent="-171450">
              <a:spcBef>
                <a:spcPts val="0"/>
              </a:spcBef>
              <a:buFont typeface="Arial" panose="020B0604020202020204" pitchFamily="34" charset="0"/>
              <a:buChar char="•"/>
            </a:pPr>
            <a:r>
              <a:rPr lang="en-US" sz="1100" i="0">
                <a:solidFill>
                  <a:schemeClr val="tx1"/>
                </a:solidFill>
              </a:rPr>
              <a:t>consolidate permissions with significant overlap</a:t>
            </a:r>
          </a:p>
          <a:p>
            <a:pPr marL="171450" lvl="1" indent="-171450">
              <a:spcBef>
                <a:spcPts val="0"/>
              </a:spcBef>
              <a:buFont typeface="Arial" panose="020B0604020202020204" pitchFamily="34" charset="0"/>
              <a:buChar char="•"/>
            </a:pPr>
            <a:r>
              <a:rPr lang="en-US" sz="1100" i="0">
                <a:solidFill>
                  <a:schemeClr val="tx1"/>
                </a:solidFill>
              </a:rPr>
              <a:t>align with other jurisdictions where appropriate.</a:t>
            </a:r>
          </a:p>
        </p:txBody>
      </p:sp>
      <p:sp>
        <p:nvSpPr>
          <p:cNvPr id="2" name="TextBox 1">
            <a:extLst>
              <a:ext uri="{FF2B5EF4-FFF2-40B4-BE49-F238E27FC236}">
                <a16:creationId xmlns:a16="http://schemas.microsoft.com/office/drawing/2014/main" id="{FABE4B3B-5EDC-C056-E670-D9C574849E6D}"/>
              </a:ext>
            </a:extLst>
          </p:cNvPr>
          <p:cNvSpPr txBox="1"/>
          <p:nvPr/>
        </p:nvSpPr>
        <p:spPr>
          <a:xfrm>
            <a:off x="714375" y="936000"/>
            <a:ext cx="10496550" cy="522000"/>
          </a:xfrm>
          <a:prstGeom prst="rect">
            <a:avLst/>
          </a:prstGeom>
          <a:solidFill>
            <a:schemeClr val="bg2"/>
          </a:solidFill>
          <a:ln>
            <a:solidFill>
              <a:schemeClr val="accent1"/>
            </a:solidFill>
          </a:ln>
        </p:spPr>
        <p:txBody>
          <a:bodyPr wrap="square" lIns="91440" tIns="45720" rIns="91440" bIns="45720" anchor="ctr">
            <a:noAutofit/>
          </a:bodyPr>
          <a:lstStyle/>
          <a:p>
            <a:r>
              <a:rPr lang="en-AU" sz="1400">
                <a:latin typeface="+mj-lt"/>
              </a:rPr>
              <a:t>A new permission scheme should meet these principles. An existing one should be reviewed and adjusted to ensure it meets these principles</a:t>
            </a:r>
          </a:p>
        </p:txBody>
      </p:sp>
      <p:grpSp>
        <p:nvGrpSpPr>
          <p:cNvPr id="8" name="Group 7">
            <a:extLst>
              <a:ext uri="{FF2B5EF4-FFF2-40B4-BE49-F238E27FC236}">
                <a16:creationId xmlns:a16="http://schemas.microsoft.com/office/drawing/2014/main" id="{6C541DEA-9B38-3C48-8F63-2C8FDEB468BD}"/>
              </a:ext>
            </a:extLst>
          </p:cNvPr>
          <p:cNvGrpSpPr>
            <a:grpSpLocks noChangeAspect="1"/>
          </p:cNvGrpSpPr>
          <p:nvPr/>
        </p:nvGrpSpPr>
        <p:grpSpPr>
          <a:xfrm>
            <a:off x="9556760" y="1452777"/>
            <a:ext cx="947031" cy="947031"/>
            <a:chOff x="5273801" y="2606040"/>
            <a:chExt cx="1644397" cy="1645920"/>
          </a:xfrm>
        </p:grpSpPr>
        <p:sp>
          <p:nvSpPr>
            <p:cNvPr id="10" name="AutoShape 12">
              <a:extLst>
                <a:ext uri="{FF2B5EF4-FFF2-40B4-BE49-F238E27FC236}">
                  <a16:creationId xmlns:a16="http://schemas.microsoft.com/office/drawing/2014/main" id="{FD4E1433-0B86-C20C-B306-032ECBE00961}"/>
                </a:ext>
              </a:extLst>
            </p:cNvPr>
            <p:cNvSpPr>
              <a:spLocks noChangeAspect="1" noChangeArrowheads="1" noTextEdit="1"/>
            </p:cNvSpPr>
            <p:nvPr/>
          </p:nvSpPr>
          <p:spPr bwMode="auto">
            <a:xfrm>
              <a:off x="5273801" y="2606040"/>
              <a:ext cx="1644397"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nvGrpSpPr>
            <p:cNvPr id="12" name="Group 11">
              <a:extLst>
                <a:ext uri="{FF2B5EF4-FFF2-40B4-BE49-F238E27FC236}">
                  <a16:creationId xmlns:a16="http://schemas.microsoft.com/office/drawing/2014/main" id="{D3183467-7CF4-51C4-0BCE-D5D86BA06AD9}"/>
                </a:ext>
              </a:extLst>
            </p:cNvPr>
            <p:cNvGrpSpPr/>
            <p:nvPr/>
          </p:nvGrpSpPr>
          <p:grpSpPr>
            <a:xfrm>
              <a:off x="5370956" y="3056763"/>
              <a:ext cx="1448944" cy="745998"/>
              <a:chOff x="5370956" y="3056763"/>
              <a:chExt cx="1448944" cy="745998"/>
            </a:xfrm>
          </p:grpSpPr>
          <p:sp>
            <p:nvSpPr>
              <p:cNvPr id="33" name="Freeform 14">
                <a:extLst>
                  <a:ext uri="{FF2B5EF4-FFF2-40B4-BE49-F238E27FC236}">
                    <a16:creationId xmlns:a16="http://schemas.microsoft.com/office/drawing/2014/main" id="{7DBFBE16-AA85-250E-C2CB-A5113C754AEB}"/>
                  </a:ext>
                </a:extLst>
              </p:cNvPr>
              <p:cNvSpPr>
                <a:spLocks noEditPoints="1"/>
              </p:cNvSpPr>
              <p:nvPr/>
            </p:nvSpPr>
            <p:spPr bwMode="auto">
              <a:xfrm>
                <a:off x="5829680" y="3161919"/>
                <a:ext cx="534543" cy="535686"/>
              </a:xfrm>
              <a:custGeom>
                <a:avLst/>
                <a:gdLst>
                  <a:gd name="T0" fmla="*/ 375 w 749"/>
                  <a:gd name="T1" fmla="*/ 0 h 750"/>
                  <a:gd name="T2" fmla="*/ 0 w 749"/>
                  <a:gd name="T3" fmla="*/ 375 h 750"/>
                  <a:gd name="T4" fmla="*/ 375 w 749"/>
                  <a:gd name="T5" fmla="*/ 750 h 750"/>
                  <a:gd name="T6" fmla="*/ 749 w 749"/>
                  <a:gd name="T7" fmla="*/ 375 h 750"/>
                  <a:gd name="T8" fmla="*/ 375 w 749"/>
                  <a:gd name="T9" fmla="*/ 0 h 750"/>
                  <a:gd name="T10" fmla="*/ 375 w 749"/>
                  <a:gd name="T11" fmla="*/ 549 h 750"/>
                  <a:gd name="T12" fmla="*/ 200 w 749"/>
                  <a:gd name="T13" fmla="*/ 375 h 750"/>
                  <a:gd name="T14" fmla="*/ 375 w 749"/>
                  <a:gd name="T15" fmla="*/ 201 h 750"/>
                  <a:gd name="T16" fmla="*/ 549 w 749"/>
                  <a:gd name="T17" fmla="*/ 375 h 750"/>
                  <a:gd name="T18" fmla="*/ 375 w 749"/>
                  <a:gd name="T19" fmla="*/ 549 h 7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9" h="750">
                    <a:moveTo>
                      <a:pt x="375" y="0"/>
                    </a:moveTo>
                    <a:cubicBezTo>
                      <a:pt x="167" y="0"/>
                      <a:pt x="0" y="169"/>
                      <a:pt x="0" y="375"/>
                    </a:cubicBezTo>
                    <a:cubicBezTo>
                      <a:pt x="0" y="582"/>
                      <a:pt x="167" y="750"/>
                      <a:pt x="375" y="750"/>
                    </a:cubicBezTo>
                    <a:cubicBezTo>
                      <a:pt x="582" y="750"/>
                      <a:pt x="749" y="582"/>
                      <a:pt x="749" y="375"/>
                    </a:cubicBezTo>
                    <a:cubicBezTo>
                      <a:pt x="749" y="169"/>
                      <a:pt x="582" y="0"/>
                      <a:pt x="375" y="0"/>
                    </a:cubicBezTo>
                    <a:close/>
                    <a:moveTo>
                      <a:pt x="375" y="549"/>
                    </a:moveTo>
                    <a:cubicBezTo>
                      <a:pt x="279" y="549"/>
                      <a:pt x="200" y="472"/>
                      <a:pt x="200" y="375"/>
                    </a:cubicBezTo>
                    <a:cubicBezTo>
                      <a:pt x="200" y="279"/>
                      <a:pt x="279" y="201"/>
                      <a:pt x="375" y="201"/>
                    </a:cubicBezTo>
                    <a:cubicBezTo>
                      <a:pt x="471" y="201"/>
                      <a:pt x="549" y="279"/>
                      <a:pt x="549" y="375"/>
                    </a:cubicBezTo>
                    <a:cubicBezTo>
                      <a:pt x="549" y="472"/>
                      <a:pt x="471" y="549"/>
                      <a:pt x="375" y="549"/>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34" name="Freeform 15">
                <a:extLst>
                  <a:ext uri="{FF2B5EF4-FFF2-40B4-BE49-F238E27FC236}">
                    <a16:creationId xmlns:a16="http://schemas.microsoft.com/office/drawing/2014/main" id="{DC50DBBA-D2F2-DCB4-0E45-E0D09EE069B0}"/>
                  </a:ext>
                </a:extLst>
              </p:cNvPr>
              <p:cNvSpPr>
                <a:spLocks noEditPoints="1"/>
              </p:cNvSpPr>
              <p:nvPr/>
            </p:nvSpPr>
            <p:spPr bwMode="auto">
              <a:xfrm>
                <a:off x="5370956" y="3056763"/>
                <a:ext cx="1448944" cy="745998"/>
              </a:xfrm>
              <a:custGeom>
                <a:avLst/>
                <a:gdLst>
                  <a:gd name="T0" fmla="*/ 1012 w 2030"/>
                  <a:gd name="T1" fmla="*/ 1044 h 1044"/>
                  <a:gd name="T2" fmla="*/ 293 w 2030"/>
                  <a:gd name="T3" fmla="*/ 790 h 1044"/>
                  <a:gd name="T4" fmla="*/ 7 w 2030"/>
                  <a:gd name="T5" fmla="*/ 536 h 1044"/>
                  <a:gd name="T6" fmla="*/ 7 w 2030"/>
                  <a:gd name="T7" fmla="*/ 508 h 1044"/>
                  <a:gd name="T8" fmla="*/ 295 w 2030"/>
                  <a:gd name="T9" fmla="*/ 254 h 1044"/>
                  <a:gd name="T10" fmla="*/ 1018 w 2030"/>
                  <a:gd name="T11" fmla="*/ 0 h 1044"/>
                  <a:gd name="T12" fmla="*/ 1737 w 2030"/>
                  <a:gd name="T13" fmla="*/ 254 h 1044"/>
                  <a:gd name="T14" fmla="*/ 2023 w 2030"/>
                  <a:gd name="T15" fmla="*/ 508 h 1044"/>
                  <a:gd name="T16" fmla="*/ 2023 w 2030"/>
                  <a:gd name="T17" fmla="*/ 536 h 1044"/>
                  <a:gd name="T18" fmla="*/ 1735 w 2030"/>
                  <a:gd name="T19" fmla="*/ 790 h 1044"/>
                  <a:gd name="T20" fmla="*/ 1012 w 2030"/>
                  <a:gd name="T21" fmla="*/ 1044 h 1044"/>
                  <a:gd name="T22" fmla="*/ 53 w 2030"/>
                  <a:gd name="T23" fmla="*/ 522 h 1044"/>
                  <a:gd name="T24" fmla="*/ 319 w 2030"/>
                  <a:gd name="T25" fmla="*/ 755 h 1044"/>
                  <a:gd name="T26" fmla="*/ 1012 w 2030"/>
                  <a:gd name="T27" fmla="*/ 1000 h 1044"/>
                  <a:gd name="T28" fmla="*/ 1709 w 2030"/>
                  <a:gd name="T29" fmla="*/ 754 h 1044"/>
                  <a:gd name="T30" fmla="*/ 1977 w 2030"/>
                  <a:gd name="T31" fmla="*/ 522 h 1044"/>
                  <a:gd name="T32" fmla="*/ 1711 w 2030"/>
                  <a:gd name="T33" fmla="*/ 289 h 1044"/>
                  <a:gd name="T34" fmla="*/ 1018 w 2030"/>
                  <a:gd name="T35" fmla="*/ 44 h 1044"/>
                  <a:gd name="T36" fmla="*/ 321 w 2030"/>
                  <a:gd name="T37" fmla="*/ 290 h 1044"/>
                  <a:gd name="T38" fmla="*/ 53 w 2030"/>
                  <a:gd name="T39" fmla="*/ 522 h 10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030" h="1044">
                    <a:moveTo>
                      <a:pt x="1012" y="1044"/>
                    </a:moveTo>
                    <a:cubicBezTo>
                      <a:pt x="714" y="1044"/>
                      <a:pt x="456" y="906"/>
                      <a:pt x="293" y="790"/>
                    </a:cubicBezTo>
                    <a:cubicBezTo>
                      <a:pt x="116" y="665"/>
                      <a:pt x="11" y="541"/>
                      <a:pt x="7" y="536"/>
                    </a:cubicBezTo>
                    <a:cubicBezTo>
                      <a:pt x="0" y="528"/>
                      <a:pt x="0" y="516"/>
                      <a:pt x="7" y="508"/>
                    </a:cubicBezTo>
                    <a:cubicBezTo>
                      <a:pt x="11" y="503"/>
                      <a:pt x="117" y="379"/>
                      <a:pt x="295" y="254"/>
                    </a:cubicBezTo>
                    <a:cubicBezTo>
                      <a:pt x="460" y="138"/>
                      <a:pt x="719" y="0"/>
                      <a:pt x="1018" y="0"/>
                    </a:cubicBezTo>
                    <a:cubicBezTo>
                      <a:pt x="1316" y="0"/>
                      <a:pt x="1574" y="138"/>
                      <a:pt x="1737" y="254"/>
                    </a:cubicBezTo>
                    <a:cubicBezTo>
                      <a:pt x="1914" y="379"/>
                      <a:pt x="2019" y="503"/>
                      <a:pt x="2023" y="508"/>
                    </a:cubicBezTo>
                    <a:cubicBezTo>
                      <a:pt x="2030" y="516"/>
                      <a:pt x="2030" y="528"/>
                      <a:pt x="2023" y="536"/>
                    </a:cubicBezTo>
                    <a:cubicBezTo>
                      <a:pt x="2019" y="541"/>
                      <a:pt x="1912" y="665"/>
                      <a:pt x="1735" y="790"/>
                    </a:cubicBezTo>
                    <a:cubicBezTo>
                      <a:pt x="1570" y="906"/>
                      <a:pt x="1311" y="1044"/>
                      <a:pt x="1012" y="1044"/>
                    </a:cubicBezTo>
                    <a:close/>
                    <a:moveTo>
                      <a:pt x="53" y="522"/>
                    </a:moveTo>
                    <a:cubicBezTo>
                      <a:pt x="86" y="558"/>
                      <a:pt x="181" y="657"/>
                      <a:pt x="319" y="755"/>
                    </a:cubicBezTo>
                    <a:cubicBezTo>
                      <a:pt x="477" y="867"/>
                      <a:pt x="726" y="1000"/>
                      <a:pt x="1012" y="1000"/>
                    </a:cubicBezTo>
                    <a:cubicBezTo>
                      <a:pt x="1299" y="1000"/>
                      <a:pt x="1550" y="866"/>
                      <a:pt x="1709" y="754"/>
                    </a:cubicBezTo>
                    <a:cubicBezTo>
                      <a:pt x="1848" y="656"/>
                      <a:pt x="1944" y="558"/>
                      <a:pt x="1977" y="522"/>
                    </a:cubicBezTo>
                    <a:cubicBezTo>
                      <a:pt x="1944" y="486"/>
                      <a:pt x="1849" y="387"/>
                      <a:pt x="1711" y="289"/>
                    </a:cubicBezTo>
                    <a:cubicBezTo>
                      <a:pt x="1553" y="177"/>
                      <a:pt x="1304" y="44"/>
                      <a:pt x="1018" y="44"/>
                    </a:cubicBezTo>
                    <a:cubicBezTo>
                      <a:pt x="731" y="44"/>
                      <a:pt x="480" y="178"/>
                      <a:pt x="321" y="290"/>
                    </a:cubicBezTo>
                    <a:cubicBezTo>
                      <a:pt x="182" y="388"/>
                      <a:pt x="86" y="486"/>
                      <a:pt x="53" y="52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sp>
        <p:nvSpPr>
          <p:cNvPr id="5" name="Content Placeholder 4">
            <a:extLst>
              <a:ext uri="{FF2B5EF4-FFF2-40B4-BE49-F238E27FC236}">
                <a16:creationId xmlns:a16="http://schemas.microsoft.com/office/drawing/2014/main" id="{A7B42DB4-7133-DFB4-6399-D74F6556F6E4}"/>
              </a:ext>
            </a:extLst>
          </p:cNvPr>
          <p:cNvSpPr txBox="1">
            <a:spLocks/>
          </p:cNvSpPr>
          <p:nvPr/>
        </p:nvSpPr>
        <p:spPr>
          <a:xfrm>
            <a:off x="9303403" y="2598446"/>
            <a:ext cx="1908000" cy="468000"/>
          </a:xfrm>
          <a:prstGeom prst="rect">
            <a:avLst/>
          </a:prstGeom>
          <a:noFill/>
        </p:spPr>
        <p:txBody>
          <a:bodyPr vert="horz" lIns="0" tIns="0" rIns="0" bIns="0" rtlCol="0" anchor="t">
            <a:noAutofit/>
          </a:bodyPr>
          <a:lstStyle>
            <a:lvl1pPr marL="0" indent="0" eaLnBrk="1" hangingPunct="1">
              <a:spcBef>
                <a:spcPts val="600"/>
              </a:spcBef>
              <a:spcAft>
                <a:spcPts val="600"/>
              </a:spcAft>
              <a:buFont typeface="Arial"/>
              <a:buNone/>
              <a:defRPr sz="1600" b="0">
                <a:solidFill>
                  <a:srgbClr val="51565A"/>
                </a:solidFill>
                <a:latin typeface="+mn-lt"/>
              </a:defRPr>
            </a:lvl1pPr>
            <a:lvl2pPr marL="0" indent="0" algn="l" eaLnBrk="1" hangingPunct="1">
              <a:spcBef>
                <a:spcPts val="600"/>
              </a:spcBef>
              <a:spcAft>
                <a:spcPts val="600"/>
              </a:spcAft>
              <a:buFont typeface="Arial"/>
              <a:buNone/>
              <a:defRPr sz="1600" b="0" i="1">
                <a:solidFill>
                  <a:srgbClr val="51565A"/>
                </a:solidFill>
                <a:latin typeface="+mn-lt"/>
              </a:defRPr>
            </a:lvl2pPr>
            <a:lvl3pPr marL="0" indent="0" eaLnBrk="1" hangingPunct="1">
              <a:spcBef>
                <a:spcPts val="0"/>
              </a:spcBef>
              <a:spcAft>
                <a:spcPts val="600"/>
              </a:spcAft>
              <a:buFontTx/>
              <a:buNone/>
              <a:defRPr sz="1600" b="0">
                <a:solidFill>
                  <a:srgbClr val="51565A"/>
                </a:solidFill>
                <a:latin typeface="+mn-lt"/>
              </a:defRPr>
            </a:lvl3pPr>
            <a:lvl4pPr marL="216000" indent="-216000" eaLnBrk="1" hangingPunct="1">
              <a:spcBef>
                <a:spcPts val="0"/>
              </a:spcBef>
              <a:spcAft>
                <a:spcPts val="600"/>
              </a:spcAft>
              <a:buFont typeface="Wingdings" panose="05000000000000000000" pitchFamily="2" charset="2"/>
              <a:buChar char="§"/>
              <a:defRPr sz="1600" b="0">
                <a:solidFill>
                  <a:srgbClr val="51565A"/>
                </a:solidFill>
                <a:latin typeface="+mn-lt"/>
              </a:defRPr>
            </a:lvl4pPr>
            <a:lvl5pPr marL="432000" indent="-216000" eaLnBrk="1" hangingPunct="1">
              <a:spcBef>
                <a:spcPts val="0"/>
              </a:spcBef>
              <a:spcAft>
                <a:spcPts val="600"/>
              </a:spcAft>
              <a:buFont typeface="Arial" panose="020B0604020202020204" pitchFamily="34" charset="0"/>
              <a:buChar char="–"/>
              <a:defRPr sz="1600" b="0">
                <a:solidFill>
                  <a:srgbClr val="51565A"/>
                </a:solidFill>
                <a:latin typeface="+mn-lt"/>
              </a:defRPr>
            </a:lvl5pPr>
            <a:lvl6pPr marL="648000" indent="-216000" eaLnBrk="1" hangingPunct="1">
              <a:spcAft>
                <a:spcPts val="600"/>
              </a:spcAft>
              <a:buFontTx/>
              <a:buChar char="&gt;"/>
              <a:defRPr sz="1600">
                <a:solidFill>
                  <a:schemeClr val="tx2"/>
                </a:solidFill>
              </a:defRPr>
            </a:lvl6pPr>
          </a:lstStyle>
          <a:p>
            <a:pPr lvl="1">
              <a:spcBef>
                <a:spcPts val="0"/>
              </a:spcBef>
            </a:pPr>
            <a:r>
              <a:rPr lang="en-AU" sz="1400" i="0" kern="0" dirty="0">
                <a:solidFill>
                  <a:schemeClr val="accent1"/>
                </a:solidFill>
                <a:latin typeface="+mj-lt"/>
              </a:rPr>
              <a:t>Regularly reviewed</a:t>
            </a:r>
          </a:p>
          <a:p>
            <a:pPr lvl="1">
              <a:spcAft>
                <a:spcPts val="300"/>
              </a:spcAft>
            </a:pPr>
            <a:r>
              <a:rPr lang="en-US" sz="1200" i="0" dirty="0">
                <a:solidFill>
                  <a:schemeClr val="tx1"/>
                </a:solidFill>
              </a:rPr>
              <a:t>Permissions should be reviewed and improved regularly.</a:t>
            </a:r>
          </a:p>
          <a:p>
            <a:pPr lvl="1">
              <a:spcAft>
                <a:spcPts val="300"/>
              </a:spcAft>
            </a:pPr>
            <a:r>
              <a:rPr lang="en-AU" sz="1200" i="0" dirty="0">
                <a:solidFill>
                  <a:schemeClr val="tx1"/>
                </a:solidFill>
              </a:rPr>
              <a:t>Regulatory frameworks must align with the Victorian Government’s Treaty obligations. </a:t>
            </a:r>
          </a:p>
          <a:p>
            <a:pPr lvl="1">
              <a:spcAft>
                <a:spcPts val="300"/>
              </a:spcAft>
            </a:pPr>
            <a:r>
              <a:rPr lang="en-US" sz="1200" i="0" dirty="0">
                <a:solidFill>
                  <a:schemeClr val="tx1"/>
                </a:solidFill>
              </a:rPr>
              <a:t>Consultation with stakeholders should inform regulatory design.</a:t>
            </a:r>
          </a:p>
          <a:p>
            <a:pPr lvl="1">
              <a:spcAft>
                <a:spcPts val="300"/>
              </a:spcAft>
            </a:pPr>
            <a:r>
              <a:rPr lang="en-US" sz="1200" i="0" dirty="0">
                <a:solidFill>
                  <a:schemeClr val="tx1"/>
                </a:solidFill>
              </a:rPr>
              <a:t>Outcomes of reviews should be communicated to decision-makers and stakeholders.</a:t>
            </a:r>
          </a:p>
          <a:p>
            <a:pPr marL="85725"/>
            <a:endParaRPr lang="en-AU" sz="1200" b="1" kern="0" dirty="0">
              <a:solidFill>
                <a:schemeClr val="accent1"/>
              </a:solidFill>
            </a:endParaRPr>
          </a:p>
        </p:txBody>
      </p:sp>
      <p:pic>
        <p:nvPicPr>
          <p:cNvPr id="7" name="Graphic 6" descr="Repeat with solid fill">
            <a:extLst>
              <a:ext uri="{FF2B5EF4-FFF2-40B4-BE49-F238E27FC236}">
                <a16:creationId xmlns:a16="http://schemas.microsoft.com/office/drawing/2014/main" id="{6D91A02A-31DB-F839-6B4F-DFA1597F237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617650" y="1690097"/>
            <a:ext cx="807201" cy="807201"/>
          </a:xfrm>
          <a:prstGeom prst="rect">
            <a:avLst/>
          </a:prstGeom>
        </p:spPr>
      </p:pic>
      <p:sp>
        <p:nvSpPr>
          <p:cNvPr id="14" name="ee4pContent1">
            <a:extLst>
              <a:ext uri="{FF2B5EF4-FFF2-40B4-BE49-F238E27FC236}">
                <a16:creationId xmlns:a16="http://schemas.microsoft.com/office/drawing/2014/main" id="{C994624A-9273-AEB0-B38A-70D0515C0CD2}"/>
              </a:ext>
            </a:extLst>
          </p:cNvPr>
          <p:cNvSpPr txBox="1"/>
          <p:nvPr/>
        </p:nvSpPr>
        <p:spPr>
          <a:xfrm>
            <a:off x="7090963" y="2609914"/>
            <a:ext cx="2010825" cy="3456000"/>
          </a:xfrm>
          <a:prstGeom prst="rect">
            <a:avLst/>
          </a:prstGeom>
        </p:spPr>
        <p:txBody>
          <a:bodyPr vert="horz" lIns="0" tIns="0" rIns="0" bIns="0" rtlCol="0" anchor="t">
            <a:noAutofit/>
          </a:bodyPr>
          <a:lstStyle>
            <a:defPPr>
              <a:defRPr lang="en-US"/>
            </a:defPPr>
            <a:lvl1pPr marL="285750" indent="-285750">
              <a:spcBef>
                <a:spcPts val="0"/>
              </a:spcBef>
              <a:spcAft>
                <a:spcPts val="0"/>
              </a:spcAft>
              <a:buFont typeface="Arial" panose="020B0604020202020204" pitchFamily="34" charset="0"/>
              <a:buChar char="•"/>
              <a:defRPr sz="1400" b="0" kern="0">
                <a:solidFill>
                  <a:srgbClr val="51565A"/>
                </a:solidFill>
              </a:defRPr>
            </a:lvl1pPr>
            <a:lvl2pPr marL="0" indent="0">
              <a:spcBef>
                <a:spcPts val="600"/>
              </a:spcBef>
              <a:spcAft>
                <a:spcPts val="600"/>
              </a:spcAft>
              <a:buFont typeface="Arial"/>
              <a:buNone/>
              <a:defRPr sz="1600" b="0" i="1">
                <a:solidFill>
                  <a:srgbClr val="51565A"/>
                </a:solidFill>
              </a:defRPr>
            </a:lvl2pPr>
            <a:lvl3pPr marL="0" indent="0">
              <a:spcBef>
                <a:spcPts val="0"/>
              </a:spcBef>
              <a:spcAft>
                <a:spcPts val="600"/>
              </a:spcAft>
              <a:buFontTx/>
              <a:buNone/>
              <a:defRPr sz="1600" b="0">
                <a:solidFill>
                  <a:srgbClr val="51565A"/>
                </a:solidFill>
              </a:defRPr>
            </a:lvl3pPr>
            <a:lvl4pPr marL="216000" indent="-216000">
              <a:spcBef>
                <a:spcPts val="0"/>
              </a:spcBef>
              <a:spcAft>
                <a:spcPts val="600"/>
              </a:spcAft>
              <a:buFont typeface="Wingdings" panose="05000000000000000000" pitchFamily="2" charset="2"/>
              <a:buChar char="§"/>
              <a:defRPr sz="1600" b="0">
                <a:solidFill>
                  <a:srgbClr val="51565A"/>
                </a:solidFill>
              </a:defRPr>
            </a:lvl4pPr>
            <a:lvl5pPr marL="432000" indent="-216000">
              <a:spcBef>
                <a:spcPts val="0"/>
              </a:spcBef>
              <a:spcAft>
                <a:spcPts val="600"/>
              </a:spcAft>
              <a:buFont typeface="Arial" panose="020B0604020202020204" pitchFamily="34" charset="0"/>
              <a:buChar char="–"/>
              <a:defRPr sz="1600" b="0">
                <a:solidFill>
                  <a:srgbClr val="51565A"/>
                </a:solidFill>
              </a:defRPr>
            </a:lvl5pPr>
            <a:lvl6pPr marL="648000" indent="-216000">
              <a:spcAft>
                <a:spcPts val="600"/>
              </a:spcAft>
              <a:buFontTx/>
              <a:buChar char="&gt;"/>
              <a:defRPr sz="1600">
                <a:solidFill>
                  <a:schemeClr val="tx2"/>
                </a:solidFill>
              </a:defRPr>
            </a:lvl6pPr>
          </a:lstStyle>
          <a:p>
            <a:pPr lvl="1">
              <a:spcAft>
                <a:spcPts val="0"/>
              </a:spcAft>
            </a:pPr>
            <a:r>
              <a:rPr lang="en-AU" sz="1400" i="0" kern="0" dirty="0">
                <a:solidFill>
                  <a:schemeClr val="accent1"/>
                </a:solidFill>
                <a:latin typeface="+mj-lt"/>
              </a:rPr>
              <a:t>Digital ready</a:t>
            </a:r>
            <a:br>
              <a:rPr lang="en-AU" sz="1400" i="0" kern="0" dirty="0">
                <a:solidFill>
                  <a:schemeClr val="accent1"/>
                </a:solidFill>
                <a:latin typeface="+mj-lt"/>
              </a:rPr>
            </a:br>
            <a:endParaRPr lang="en-AU" sz="1400" i="0" kern="0" dirty="0">
              <a:solidFill>
                <a:schemeClr val="accent1"/>
              </a:solidFill>
              <a:latin typeface="+mj-lt"/>
            </a:endParaRPr>
          </a:p>
          <a:p>
            <a:pPr lvl="1">
              <a:spcAft>
                <a:spcPts val="300"/>
              </a:spcAft>
            </a:pPr>
            <a:r>
              <a:rPr lang="en-US" sz="1200" i="0" dirty="0">
                <a:solidFill>
                  <a:schemeClr val="tx1"/>
                </a:solidFill>
              </a:rPr>
              <a:t>Regulatory requirements (such as Fit and Proper Tests) should be </a:t>
            </a:r>
            <a:r>
              <a:rPr lang="en-US" sz="1200" i="0" dirty="0" err="1">
                <a:solidFill>
                  <a:schemeClr val="tx1"/>
                </a:solidFill>
              </a:rPr>
              <a:t>standardised</a:t>
            </a:r>
            <a:r>
              <a:rPr lang="en-US" sz="1200" i="0" dirty="0">
                <a:solidFill>
                  <a:schemeClr val="tx1"/>
                </a:solidFill>
              </a:rPr>
              <a:t> to align with best practice and </a:t>
            </a:r>
            <a:r>
              <a:rPr lang="en-US" sz="1200" i="0" dirty="0" err="1">
                <a:solidFill>
                  <a:schemeClr val="tx1"/>
                </a:solidFill>
              </a:rPr>
              <a:t>digitised</a:t>
            </a:r>
            <a:r>
              <a:rPr lang="en-US" sz="1200" i="0" dirty="0">
                <a:solidFill>
                  <a:schemeClr val="tx1"/>
                </a:solidFill>
              </a:rPr>
              <a:t> where possible.</a:t>
            </a:r>
          </a:p>
          <a:p>
            <a:pPr lvl="1">
              <a:spcAft>
                <a:spcPts val="300"/>
              </a:spcAft>
            </a:pPr>
            <a:r>
              <a:rPr lang="en-US" sz="1200" i="0" dirty="0">
                <a:solidFill>
                  <a:schemeClr val="tx1"/>
                </a:solidFill>
              </a:rPr>
              <a:t>Regulator processes should aim for businesses telling government once.</a:t>
            </a:r>
          </a:p>
          <a:p>
            <a:pPr lvl="1">
              <a:spcAft>
                <a:spcPts val="300"/>
              </a:spcAft>
            </a:pPr>
            <a:r>
              <a:rPr lang="en-US" sz="1200" i="0" dirty="0">
                <a:solidFill>
                  <a:schemeClr val="tx1"/>
                </a:solidFill>
              </a:rPr>
              <a:t>Consider during design whether legislation could be implemented digitally and whether there is sufficient clarity about how the law is intended to operate.</a:t>
            </a:r>
          </a:p>
          <a:p>
            <a:pPr lvl="1"/>
            <a:r>
              <a:rPr lang="en-US" sz="1200" i="0" dirty="0">
                <a:solidFill>
                  <a:srgbClr val="FF0000"/>
                </a:solidFill>
              </a:rPr>
              <a:t> </a:t>
            </a:r>
          </a:p>
        </p:txBody>
      </p:sp>
    </p:spTree>
    <p:extLst>
      <p:ext uri="{BB962C8B-B14F-4D97-AF65-F5344CB8AC3E}">
        <p14:creationId xmlns:p14="http://schemas.microsoft.com/office/powerpoint/2010/main" val="449654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3">
            <a:extLst>
              <a:ext uri="{FF2B5EF4-FFF2-40B4-BE49-F238E27FC236}">
                <a16:creationId xmlns:a16="http://schemas.microsoft.com/office/drawing/2014/main" id="{9261B9C1-932E-BC7C-E48F-E33F7C54EC9F}"/>
              </a:ext>
            </a:extLst>
          </p:cNvPr>
          <p:cNvSpPr txBox="1">
            <a:spLocks/>
          </p:cNvSpPr>
          <p:nvPr/>
        </p:nvSpPr>
        <p:spPr>
          <a:xfrm>
            <a:off x="554400" y="0"/>
            <a:ext cx="10515600" cy="1034638"/>
          </a:xfrm>
          <a:prstGeom prst="rect">
            <a:avLst/>
          </a:prstGeom>
        </p:spPr>
        <p:txBody>
          <a:bodyPr vert="horz" lIns="36000" tIns="45720" rIns="36000" bIns="45720" rtlCol="0" anchor="ctr" anchorCtr="0">
            <a:noAutofit/>
          </a:bodyPr>
          <a:lstStyle>
            <a:lvl1pPr algn="l" defTabSz="914400" rtl="0" eaLnBrk="1" latinLnBrk="0" hangingPunct="1">
              <a:lnSpc>
                <a:spcPct val="90000"/>
              </a:lnSpc>
              <a:spcBef>
                <a:spcPct val="0"/>
              </a:spcBef>
              <a:buNone/>
              <a:defRPr sz="3400" kern="1200">
                <a:solidFill>
                  <a:schemeClr val="tx1"/>
                </a:solidFill>
                <a:latin typeface="+mj-lt"/>
                <a:ea typeface="+mj-ea"/>
                <a:cs typeface="+mj-cs"/>
              </a:defRPr>
            </a:lvl1pPr>
          </a:lstStyle>
          <a:p>
            <a:r>
              <a:rPr lang="en-AU" sz="2400" dirty="0"/>
              <a:t>Follow six stages to select, design, administer and improve permissions</a:t>
            </a:r>
          </a:p>
        </p:txBody>
      </p:sp>
      <p:sp>
        <p:nvSpPr>
          <p:cNvPr id="13" name="TextBox 12">
            <a:extLst>
              <a:ext uri="{FF2B5EF4-FFF2-40B4-BE49-F238E27FC236}">
                <a16:creationId xmlns:a16="http://schemas.microsoft.com/office/drawing/2014/main" id="{10B855F5-71BA-B0D4-F4CA-7C6CFF7B0F22}"/>
              </a:ext>
            </a:extLst>
          </p:cNvPr>
          <p:cNvSpPr txBox="1"/>
          <p:nvPr/>
        </p:nvSpPr>
        <p:spPr>
          <a:xfrm>
            <a:off x="554400" y="936000"/>
            <a:ext cx="10515600" cy="523220"/>
          </a:xfrm>
          <a:prstGeom prst="rect">
            <a:avLst/>
          </a:prstGeom>
          <a:solidFill>
            <a:schemeClr val="bg2"/>
          </a:solidFill>
          <a:ln>
            <a:solidFill>
              <a:schemeClr val="accent1"/>
            </a:solidFill>
          </a:ln>
        </p:spPr>
        <p:txBody>
          <a:bodyPr wrap="square" lIns="91440" tIns="45720" rIns="91440" bIns="45720" anchor="ctr">
            <a:noAutofit/>
          </a:bodyPr>
          <a:lstStyle/>
          <a:p>
            <a:r>
              <a:rPr lang="en-AU" sz="1400">
                <a:latin typeface="+mj-lt"/>
              </a:rPr>
              <a:t>Support departments and regulators to determine whether permissions should be used and how to select the right type of permission. Support them to design, administer and evaluate the permission.</a:t>
            </a:r>
          </a:p>
        </p:txBody>
      </p:sp>
      <p:sp>
        <p:nvSpPr>
          <p:cNvPr id="2" name="Arrow: Bent 1">
            <a:extLst>
              <a:ext uri="{FF2B5EF4-FFF2-40B4-BE49-F238E27FC236}">
                <a16:creationId xmlns:a16="http://schemas.microsoft.com/office/drawing/2014/main" id="{1592232A-AF5C-BB5B-F31A-DE08C7678821}"/>
              </a:ext>
            </a:extLst>
          </p:cNvPr>
          <p:cNvSpPr>
            <a:spLocks/>
          </p:cNvSpPr>
          <p:nvPr/>
        </p:nvSpPr>
        <p:spPr>
          <a:xfrm rot="10800000">
            <a:off x="4056402" y="3472790"/>
            <a:ext cx="1893547" cy="2365322"/>
          </a:xfrm>
          <a:prstGeom prst="bentArrow">
            <a:avLst>
              <a:gd name="adj1" fmla="val 14730"/>
              <a:gd name="adj2" fmla="val 17733"/>
              <a:gd name="adj3" fmla="val 39318"/>
              <a:gd name="adj4" fmla="val 24839"/>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10" name="Rectangle 9">
            <a:extLst>
              <a:ext uri="{FF2B5EF4-FFF2-40B4-BE49-F238E27FC236}">
                <a16:creationId xmlns:a16="http://schemas.microsoft.com/office/drawing/2014/main" id="{B443CB2A-647A-4FF9-4B96-0EE2970FAFC4}"/>
              </a:ext>
            </a:extLst>
          </p:cNvPr>
          <p:cNvSpPr/>
          <p:nvPr/>
        </p:nvSpPr>
        <p:spPr>
          <a:xfrm>
            <a:off x="554589" y="1913089"/>
            <a:ext cx="4390202" cy="4505840"/>
          </a:xfrm>
          <a:prstGeom prst="rect">
            <a:avLst/>
          </a:prstGeom>
          <a:solidFill>
            <a:schemeClr val="bg1"/>
          </a:solidFill>
          <a:ln>
            <a:solidFill>
              <a:schemeClr val="accent1"/>
            </a:solidFill>
          </a:ln>
        </p:spPr>
        <p:txBody>
          <a:bodyPr>
            <a:noAutofit/>
          </a:bodyPr>
          <a:lstStyle/>
          <a:p>
            <a:endParaRPr lang="en-AU"/>
          </a:p>
        </p:txBody>
      </p:sp>
      <p:sp>
        <p:nvSpPr>
          <p:cNvPr id="15" name="TextBox 14">
            <a:extLst>
              <a:ext uri="{FF2B5EF4-FFF2-40B4-BE49-F238E27FC236}">
                <a16:creationId xmlns:a16="http://schemas.microsoft.com/office/drawing/2014/main" id="{725A3B44-E1BB-A9BC-4BB9-55920700D7C6}"/>
              </a:ext>
            </a:extLst>
          </p:cNvPr>
          <p:cNvSpPr txBox="1"/>
          <p:nvPr/>
        </p:nvSpPr>
        <p:spPr>
          <a:xfrm>
            <a:off x="704850" y="2188575"/>
            <a:ext cx="1411196" cy="369332"/>
          </a:xfrm>
          <a:prstGeom prst="rect">
            <a:avLst/>
          </a:prstGeom>
          <a:solidFill>
            <a:schemeClr val="bg1"/>
          </a:solidFill>
        </p:spPr>
        <p:txBody>
          <a:bodyPr wrap="square" rtlCol="0">
            <a:spAutoFit/>
          </a:bodyPr>
          <a:lstStyle/>
          <a:p>
            <a:endParaRPr lang="en-AU"/>
          </a:p>
        </p:txBody>
      </p:sp>
      <p:sp>
        <p:nvSpPr>
          <p:cNvPr id="19" name="Arrow: Down 18">
            <a:extLst>
              <a:ext uri="{FF2B5EF4-FFF2-40B4-BE49-F238E27FC236}">
                <a16:creationId xmlns:a16="http://schemas.microsoft.com/office/drawing/2014/main" id="{50A47E4D-1311-E336-FADF-ABC19CFD49B6}"/>
              </a:ext>
            </a:extLst>
          </p:cNvPr>
          <p:cNvSpPr/>
          <p:nvPr/>
        </p:nvSpPr>
        <p:spPr>
          <a:xfrm>
            <a:off x="2640330" y="2817821"/>
            <a:ext cx="249896" cy="72000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21" name="Freeform: Shape 20">
            <a:extLst>
              <a:ext uri="{FF2B5EF4-FFF2-40B4-BE49-F238E27FC236}">
                <a16:creationId xmlns:a16="http://schemas.microsoft.com/office/drawing/2014/main" id="{333BA50F-10DA-1811-CFF3-176D0460BAEC}"/>
              </a:ext>
            </a:extLst>
          </p:cNvPr>
          <p:cNvSpPr/>
          <p:nvPr/>
        </p:nvSpPr>
        <p:spPr>
          <a:xfrm>
            <a:off x="669771" y="2931537"/>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solidFill>
                  <a:schemeClr val="tx1"/>
                </a:solidFill>
                <a:latin typeface="+mj-lt"/>
              </a:rPr>
              <a:t>If there is a need for Government intervention</a:t>
            </a:r>
          </a:p>
        </p:txBody>
      </p:sp>
      <p:grpSp>
        <p:nvGrpSpPr>
          <p:cNvPr id="23" name="Group 22">
            <a:extLst>
              <a:ext uri="{FF2B5EF4-FFF2-40B4-BE49-F238E27FC236}">
                <a16:creationId xmlns:a16="http://schemas.microsoft.com/office/drawing/2014/main" id="{EBB66CFC-0FF3-F81E-6AE8-C6FC71F3679E}"/>
              </a:ext>
            </a:extLst>
          </p:cNvPr>
          <p:cNvGrpSpPr/>
          <p:nvPr/>
        </p:nvGrpSpPr>
        <p:grpSpPr>
          <a:xfrm>
            <a:off x="669771" y="2045839"/>
            <a:ext cx="4159839" cy="687600"/>
            <a:chOff x="669771" y="2170484"/>
            <a:chExt cx="4159839" cy="687600"/>
          </a:xfrm>
        </p:grpSpPr>
        <p:sp>
          <p:nvSpPr>
            <p:cNvPr id="24" name="Freeform: Shape 23">
              <a:extLst>
                <a:ext uri="{FF2B5EF4-FFF2-40B4-BE49-F238E27FC236}">
                  <a16:creationId xmlns:a16="http://schemas.microsoft.com/office/drawing/2014/main" id="{684C75C5-BFF8-CA99-82B0-91B058A5D7D7}"/>
                </a:ext>
              </a:extLst>
            </p:cNvPr>
            <p:cNvSpPr/>
            <p:nvPr/>
          </p:nvSpPr>
          <p:spPr>
            <a:xfrm>
              <a:off x="669771" y="2170484"/>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latin typeface="+mj-lt"/>
                </a:rPr>
                <a:t>1. Understand problems </a:t>
              </a:r>
            </a:p>
          </p:txBody>
        </p:sp>
        <p:sp>
          <p:nvSpPr>
            <p:cNvPr id="25" name="Freeform: Shape 24">
              <a:extLst>
                <a:ext uri="{FF2B5EF4-FFF2-40B4-BE49-F238E27FC236}">
                  <a16:creationId xmlns:a16="http://schemas.microsoft.com/office/drawing/2014/main" id="{0A6FE20A-E23C-80D4-7572-075DC7F568CE}"/>
                </a:ext>
              </a:extLst>
            </p:cNvPr>
            <p:cNvSpPr/>
            <p:nvPr/>
          </p:nvSpPr>
          <p:spPr>
            <a:xfrm>
              <a:off x="2035841" y="2170484"/>
              <a:ext cx="2793769"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kern="1200">
                  <a:latin typeface="+mj-lt"/>
                </a:rPr>
                <a:t>What are the risks and are they substantial? </a:t>
              </a:r>
            </a:p>
            <a:p>
              <a:pPr marL="171450" lvl="1" indent="-171450" algn="l" defTabSz="444500">
                <a:lnSpc>
                  <a:spcPct val="90000"/>
                </a:lnSpc>
                <a:spcBef>
                  <a:spcPct val="0"/>
                </a:spcBef>
                <a:spcAft>
                  <a:spcPct val="15000"/>
                </a:spcAft>
                <a:buFont typeface="Arial" panose="020B0604020202020204" pitchFamily="34" charset="0"/>
                <a:buChar char="•"/>
              </a:pPr>
              <a:r>
                <a:rPr lang="en-AU" sz="1100" kern="1200">
                  <a:latin typeface="+mj-lt"/>
                </a:rPr>
                <a:t>Do they warrant a role for government?</a:t>
              </a:r>
            </a:p>
          </p:txBody>
        </p:sp>
      </p:grpSp>
      <p:grpSp>
        <p:nvGrpSpPr>
          <p:cNvPr id="26" name="Group 25">
            <a:extLst>
              <a:ext uri="{FF2B5EF4-FFF2-40B4-BE49-F238E27FC236}">
                <a16:creationId xmlns:a16="http://schemas.microsoft.com/office/drawing/2014/main" id="{2E8F346C-0102-46CE-42D0-F7E014CE747A}"/>
              </a:ext>
            </a:extLst>
          </p:cNvPr>
          <p:cNvGrpSpPr/>
          <p:nvPr/>
        </p:nvGrpSpPr>
        <p:grpSpPr>
          <a:xfrm>
            <a:off x="677562" y="5150512"/>
            <a:ext cx="4144257" cy="687600"/>
            <a:chOff x="669771" y="5275157"/>
            <a:chExt cx="4144257" cy="687600"/>
          </a:xfrm>
        </p:grpSpPr>
        <p:sp>
          <p:nvSpPr>
            <p:cNvPr id="27" name="Freeform: Shape 26">
              <a:extLst>
                <a:ext uri="{FF2B5EF4-FFF2-40B4-BE49-F238E27FC236}">
                  <a16:creationId xmlns:a16="http://schemas.microsoft.com/office/drawing/2014/main" id="{81830516-BA3D-8352-64DD-4E58D5CF9768}"/>
                </a:ext>
              </a:extLst>
            </p:cNvPr>
            <p:cNvSpPr/>
            <p:nvPr/>
          </p:nvSpPr>
          <p:spPr>
            <a:xfrm>
              <a:off x="669771" y="5275157"/>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200" kern="1200">
                  <a:latin typeface="+mj-lt"/>
                </a:rPr>
                <a:t>3. Select permissions</a:t>
              </a:r>
              <a:endParaRPr lang="en-AU" sz="1200" kern="1200">
                <a:latin typeface="+mj-lt"/>
              </a:endParaRPr>
            </a:p>
          </p:txBody>
        </p:sp>
        <p:sp>
          <p:nvSpPr>
            <p:cNvPr id="28" name="Freeform: Shape 27">
              <a:extLst>
                <a:ext uri="{FF2B5EF4-FFF2-40B4-BE49-F238E27FC236}">
                  <a16:creationId xmlns:a16="http://schemas.microsoft.com/office/drawing/2014/main" id="{B94EDCE6-4C82-ED85-50B5-619A44B175EF}"/>
                </a:ext>
              </a:extLst>
            </p:cNvPr>
            <p:cNvSpPr/>
            <p:nvPr/>
          </p:nvSpPr>
          <p:spPr>
            <a:xfrm>
              <a:off x="2020428" y="5275157"/>
              <a:ext cx="2793600"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a:latin typeface="+mj-lt"/>
                </a:rPr>
                <a:t>How can a scheme be designed to target risks efficiently and effectively?</a:t>
              </a:r>
              <a:r>
                <a:rPr lang="en-AU" sz="1100" kern="1200">
                  <a:latin typeface="+mj-lt"/>
                </a:rPr>
                <a:t> </a:t>
              </a:r>
            </a:p>
          </p:txBody>
        </p:sp>
      </p:grpSp>
      <p:sp>
        <p:nvSpPr>
          <p:cNvPr id="29" name="TextBox 28">
            <a:extLst>
              <a:ext uri="{FF2B5EF4-FFF2-40B4-BE49-F238E27FC236}">
                <a16:creationId xmlns:a16="http://schemas.microsoft.com/office/drawing/2014/main" id="{FF24BE8C-F50E-EE9B-6CCD-A1069FBDF994}"/>
              </a:ext>
            </a:extLst>
          </p:cNvPr>
          <p:cNvSpPr txBox="1"/>
          <p:nvPr/>
        </p:nvSpPr>
        <p:spPr>
          <a:xfrm>
            <a:off x="554400" y="1670746"/>
            <a:ext cx="4390391" cy="276999"/>
          </a:xfrm>
          <a:prstGeom prst="rect">
            <a:avLst/>
          </a:prstGeom>
          <a:solidFill>
            <a:schemeClr val="accent3"/>
          </a:solidFill>
          <a:ln>
            <a:solidFill>
              <a:schemeClr val="accent1"/>
            </a:solidFill>
          </a:ln>
        </p:spPr>
        <p:txBody>
          <a:bodyPr wrap="square">
            <a:noAutofit/>
          </a:bodyPr>
          <a:lstStyle/>
          <a:p>
            <a:r>
              <a:rPr lang="en-AU" sz="1200">
                <a:solidFill>
                  <a:schemeClr val="bg1"/>
                </a:solidFill>
                <a:latin typeface="+mj-lt"/>
              </a:rPr>
              <a:t>Guide 1 </a:t>
            </a:r>
            <a:r>
              <a:rPr lang="en-AU" sz="1100">
                <a:solidFill>
                  <a:schemeClr val="bg1"/>
                </a:solidFill>
                <a:latin typeface="+mj-lt"/>
              </a:rPr>
              <a:t>- </a:t>
            </a:r>
            <a:r>
              <a:rPr lang="en-AU" sz="1200">
                <a:solidFill>
                  <a:schemeClr val="bg1"/>
                </a:solidFill>
                <a:latin typeface="+mj-lt"/>
              </a:rPr>
              <a:t>Designing a fit for purpose permissions scheme</a:t>
            </a:r>
          </a:p>
        </p:txBody>
      </p:sp>
      <p:grpSp>
        <p:nvGrpSpPr>
          <p:cNvPr id="30" name="Group 29">
            <a:extLst>
              <a:ext uri="{FF2B5EF4-FFF2-40B4-BE49-F238E27FC236}">
                <a16:creationId xmlns:a16="http://schemas.microsoft.com/office/drawing/2014/main" id="{2B547ADE-3789-D572-B383-4A86CFDFECBB}"/>
              </a:ext>
            </a:extLst>
          </p:cNvPr>
          <p:cNvGrpSpPr/>
          <p:nvPr/>
        </p:nvGrpSpPr>
        <p:grpSpPr>
          <a:xfrm>
            <a:off x="677562" y="3575681"/>
            <a:ext cx="4144257" cy="693810"/>
            <a:chOff x="669771" y="3700326"/>
            <a:chExt cx="4144257" cy="693810"/>
          </a:xfrm>
        </p:grpSpPr>
        <p:sp>
          <p:nvSpPr>
            <p:cNvPr id="31" name="Freeform: Shape 30">
              <a:extLst>
                <a:ext uri="{FF2B5EF4-FFF2-40B4-BE49-F238E27FC236}">
                  <a16:creationId xmlns:a16="http://schemas.microsoft.com/office/drawing/2014/main" id="{6082C163-AF51-377D-67D9-8900099982FF}"/>
                </a:ext>
              </a:extLst>
            </p:cNvPr>
            <p:cNvSpPr/>
            <p:nvPr/>
          </p:nvSpPr>
          <p:spPr>
            <a:xfrm>
              <a:off x="2020428" y="3700326"/>
              <a:ext cx="2793600"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kern="1200">
                  <a:latin typeface="+mj-lt"/>
                </a:rPr>
                <a:t>What are the best tools, is a permission required to manage the risk?</a:t>
              </a:r>
            </a:p>
          </p:txBody>
        </p:sp>
        <p:sp>
          <p:nvSpPr>
            <p:cNvPr id="32" name="Freeform: Shape 31">
              <a:extLst>
                <a:ext uri="{FF2B5EF4-FFF2-40B4-BE49-F238E27FC236}">
                  <a16:creationId xmlns:a16="http://schemas.microsoft.com/office/drawing/2014/main" id="{A21AEC9F-DA1F-42FA-D82F-C3FEF55F278D}"/>
                </a:ext>
              </a:extLst>
            </p:cNvPr>
            <p:cNvSpPr/>
            <p:nvPr/>
          </p:nvSpPr>
          <p:spPr>
            <a:xfrm>
              <a:off x="669771" y="3706536"/>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200">
                  <a:latin typeface="+mj-lt"/>
                </a:rPr>
                <a:t>2. Consider available tools</a:t>
              </a:r>
              <a:endParaRPr lang="en-AU" sz="1200" strike="sngStrike" kern="1200">
                <a:latin typeface="+mj-lt"/>
              </a:endParaRPr>
            </a:p>
          </p:txBody>
        </p:sp>
      </p:grpSp>
      <p:sp>
        <p:nvSpPr>
          <p:cNvPr id="33" name="Rectangle 32">
            <a:extLst>
              <a:ext uri="{FF2B5EF4-FFF2-40B4-BE49-F238E27FC236}">
                <a16:creationId xmlns:a16="http://schemas.microsoft.com/office/drawing/2014/main" id="{094D1B28-ACC4-F394-ADDD-CCAF3087B71A}"/>
              </a:ext>
            </a:extLst>
          </p:cNvPr>
          <p:cNvSpPr/>
          <p:nvPr/>
        </p:nvSpPr>
        <p:spPr>
          <a:xfrm>
            <a:off x="5518282" y="3780224"/>
            <a:ext cx="288000" cy="347358"/>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34" name="TextBox 33">
            <a:extLst>
              <a:ext uri="{FF2B5EF4-FFF2-40B4-BE49-F238E27FC236}">
                <a16:creationId xmlns:a16="http://schemas.microsoft.com/office/drawing/2014/main" id="{0394EFAF-C112-9B6D-CEB2-94E3A86DBC92}"/>
              </a:ext>
            </a:extLst>
          </p:cNvPr>
          <p:cNvSpPr txBox="1"/>
          <p:nvPr/>
        </p:nvSpPr>
        <p:spPr>
          <a:xfrm>
            <a:off x="6800486" y="2188575"/>
            <a:ext cx="1411196" cy="369332"/>
          </a:xfrm>
          <a:prstGeom prst="rect">
            <a:avLst/>
          </a:prstGeom>
          <a:solidFill>
            <a:schemeClr val="bg1"/>
          </a:solidFill>
        </p:spPr>
        <p:txBody>
          <a:bodyPr wrap="square" rtlCol="0">
            <a:spAutoFit/>
          </a:bodyPr>
          <a:lstStyle/>
          <a:p>
            <a:endParaRPr lang="en-AU"/>
          </a:p>
        </p:txBody>
      </p:sp>
      <p:sp>
        <p:nvSpPr>
          <p:cNvPr id="36" name="Rectangle 35">
            <a:extLst>
              <a:ext uri="{FF2B5EF4-FFF2-40B4-BE49-F238E27FC236}">
                <a16:creationId xmlns:a16="http://schemas.microsoft.com/office/drawing/2014/main" id="{57E276AC-343E-BF8C-8C61-0A26EF2B257B}"/>
              </a:ext>
            </a:extLst>
          </p:cNvPr>
          <p:cNvSpPr/>
          <p:nvPr/>
        </p:nvSpPr>
        <p:spPr>
          <a:xfrm>
            <a:off x="6650225" y="1913089"/>
            <a:ext cx="4390202" cy="4505840"/>
          </a:xfrm>
          <a:prstGeom prst="rect">
            <a:avLst/>
          </a:prstGeom>
          <a:ln>
            <a:solidFill>
              <a:schemeClr val="accent1"/>
            </a:solidFill>
          </a:ln>
        </p:spPr>
        <p:txBody>
          <a:bodyPr>
            <a:noAutofit/>
          </a:bodyPr>
          <a:lstStyle/>
          <a:p>
            <a:endParaRPr lang="en-AU"/>
          </a:p>
        </p:txBody>
      </p:sp>
      <p:grpSp>
        <p:nvGrpSpPr>
          <p:cNvPr id="40" name="Group 39">
            <a:extLst>
              <a:ext uri="{FF2B5EF4-FFF2-40B4-BE49-F238E27FC236}">
                <a16:creationId xmlns:a16="http://schemas.microsoft.com/office/drawing/2014/main" id="{A3B74BD2-A069-AF10-5958-E94AAE50D20E}"/>
              </a:ext>
            </a:extLst>
          </p:cNvPr>
          <p:cNvGrpSpPr/>
          <p:nvPr/>
        </p:nvGrpSpPr>
        <p:grpSpPr>
          <a:xfrm>
            <a:off x="6751274" y="2045839"/>
            <a:ext cx="4159839" cy="687600"/>
            <a:chOff x="6765407" y="2170484"/>
            <a:chExt cx="4159839" cy="687600"/>
          </a:xfrm>
        </p:grpSpPr>
        <p:sp>
          <p:nvSpPr>
            <p:cNvPr id="52" name="Freeform: Shape 51">
              <a:extLst>
                <a:ext uri="{FF2B5EF4-FFF2-40B4-BE49-F238E27FC236}">
                  <a16:creationId xmlns:a16="http://schemas.microsoft.com/office/drawing/2014/main" id="{AF89E2C8-A2EF-0DA7-22CA-BE960A7E1B77}"/>
                </a:ext>
              </a:extLst>
            </p:cNvPr>
            <p:cNvSpPr/>
            <p:nvPr/>
          </p:nvSpPr>
          <p:spPr>
            <a:xfrm>
              <a:off x="6765407" y="2170484"/>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latin typeface="+mj-lt"/>
                </a:rPr>
                <a:t>4. Design features</a:t>
              </a:r>
            </a:p>
          </p:txBody>
        </p:sp>
        <p:sp>
          <p:nvSpPr>
            <p:cNvPr id="54" name="Freeform: Shape 53">
              <a:extLst>
                <a:ext uri="{FF2B5EF4-FFF2-40B4-BE49-F238E27FC236}">
                  <a16:creationId xmlns:a16="http://schemas.microsoft.com/office/drawing/2014/main" id="{CF3ED52D-C2C5-9523-D708-DC42BBB591D4}"/>
                </a:ext>
              </a:extLst>
            </p:cNvPr>
            <p:cNvSpPr/>
            <p:nvPr/>
          </p:nvSpPr>
          <p:spPr>
            <a:xfrm>
              <a:off x="8131477" y="2170484"/>
              <a:ext cx="2793769"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a:latin typeface="+mj-lt"/>
                </a:rPr>
                <a:t>How can we target risk using best mix of features for each permission?</a:t>
              </a:r>
              <a:endParaRPr lang="en-AU" sz="1100" kern="1200">
                <a:latin typeface="+mj-lt"/>
              </a:endParaRPr>
            </a:p>
          </p:txBody>
        </p:sp>
      </p:grpSp>
      <p:grpSp>
        <p:nvGrpSpPr>
          <p:cNvPr id="55" name="Group 54">
            <a:extLst>
              <a:ext uri="{FF2B5EF4-FFF2-40B4-BE49-F238E27FC236}">
                <a16:creationId xmlns:a16="http://schemas.microsoft.com/office/drawing/2014/main" id="{C7849420-B921-A024-3391-6C9763FE0F21}"/>
              </a:ext>
            </a:extLst>
          </p:cNvPr>
          <p:cNvGrpSpPr/>
          <p:nvPr/>
        </p:nvGrpSpPr>
        <p:grpSpPr>
          <a:xfrm>
            <a:off x="6759065" y="5150512"/>
            <a:ext cx="4144257" cy="687600"/>
            <a:chOff x="6765407" y="5275157"/>
            <a:chExt cx="4144257" cy="687600"/>
          </a:xfrm>
        </p:grpSpPr>
        <p:sp>
          <p:nvSpPr>
            <p:cNvPr id="56" name="Freeform: Shape 55">
              <a:extLst>
                <a:ext uri="{FF2B5EF4-FFF2-40B4-BE49-F238E27FC236}">
                  <a16:creationId xmlns:a16="http://schemas.microsoft.com/office/drawing/2014/main" id="{CED4A1EE-3C72-E617-A1D9-EE01731A1DC6}"/>
                </a:ext>
              </a:extLst>
            </p:cNvPr>
            <p:cNvSpPr/>
            <p:nvPr/>
          </p:nvSpPr>
          <p:spPr>
            <a:xfrm>
              <a:off x="6765407" y="5275157"/>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200" kern="1200">
                  <a:latin typeface="+mj-lt"/>
                </a:rPr>
                <a:t>6. Evaluate outcomes</a:t>
              </a:r>
              <a:endParaRPr lang="en-AU" sz="1200" kern="1200">
                <a:latin typeface="+mj-lt"/>
              </a:endParaRPr>
            </a:p>
          </p:txBody>
        </p:sp>
        <p:sp>
          <p:nvSpPr>
            <p:cNvPr id="57" name="Freeform: Shape 56">
              <a:extLst>
                <a:ext uri="{FF2B5EF4-FFF2-40B4-BE49-F238E27FC236}">
                  <a16:creationId xmlns:a16="http://schemas.microsoft.com/office/drawing/2014/main" id="{9F26B769-E423-C167-E401-F3053D0E006D}"/>
                </a:ext>
              </a:extLst>
            </p:cNvPr>
            <p:cNvSpPr/>
            <p:nvPr/>
          </p:nvSpPr>
          <p:spPr>
            <a:xfrm>
              <a:off x="8116064" y="5275157"/>
              <a:ext cx="2793600"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defTabSz="444500">
                <a:lnSpc>
                  <a:spcPct val="90000"/>
                </a:lnSpc>
                <a:spcBef>
                  <a:spcPct val="0"/>
                </a:spcBef>
                <a:spcAft>
                  <a:spcPct val="15000"/>
                </a:spcAft>
                <a:buFont typeface="Arial" panose="020B0604020202020204" pitchFamily="34" charset="0"/>
                <a:buChar char="•"/>
              </a:pPr>
              <a:r>
                <a:rPr lang="en-AU" sz="1100" kern="1200">
                  <a:latin typeface="+mj-lt"/>
                </a:rPr>
                <a:t>Do monitoring and evaluation processes inform policy and regulatory improvement?</a:t>
              </a:r>
              <a:r>
                <a:rPr lang="en-AU" sz="1100">
                  <a:latin typeface="+mj-lt"/>
                </a:rPr>
                <a:t> </a:t>
              </a:r>
              <a:endParaRPr lang="en-AU" sz="1100" kern="1200">
                <a:latin typeface="+mj-lt"/>
              </a:endParaRPr>
            </a:p>
          </p:txBody>
        </p:sp>
      </p:grpSp>
      <p:sp>
        <p:nvSpPr>
          <p:cNvPr id="58" name="TextBox 57">
            <a:extLst>
              <a:ext uri="{FF2B5EF4-FFF2-40B4-BE49-F238E27FC236}">
                <a16:creationId xmlns:a16="http://schemas.microsoft.com/office/drawing/2014/main" id="{C2C751EA-AB89-338D-2E08-B61674EDE7DB}"/>
              </a:ext>
            </a:extLst>
          </p:cNvPr>
          <p:cNvSpPr txBox="1"/>
          <p:nvPr/>
        </p:nvSpPr>
        <p:spPr>
          <a:xfrm>
            <a:off x="6650036" y="1670746"/>
            <a:ext cx="4390391" cy="276999"/>
          </a:xfrm>
          <a:prstGeom prst="rect">
            <a:avLst/>
          </a:prstGeom>
          <a:solidFill>
            <a:schemeClr val="accent3"/>
          </a:solidFill>
          <a:ln>
            <a:solidFill>
              <a:schemeClr val="accent1"/>
            </a:solidFill>
          </a:ln>
        </p:spPr>
        <p:txBody>
          <a:bodyPr wrap="square">
            <a:noAutofit/>
          </a:bodyPr>
          <a:lstStyle/>
          <a:p>
            <a:r>
              <a:rPr lang="en-AU" sz="1200">
                <a:solidFill>
                  <a:schemeClr val="bg1"/>
                </a:solidFill>
                <a:latin typeface="+mj-lt"/>
              </a:rPr>
              <a:t>Guide 2 - Refining and improving how permissions work</a:t>
            </a:r>
          </a:p>
        </p:txBody>
      </p:sp>
      <p:grpSp>
        <p:nvGrpSpPr>
          <p:cNvPr id="60" name="Group 59">
            <a:extLst>
              <a:ext uri="{FF2B5EF4-FFF2-40B4-BE49-F238E27FC236}">
                <a16:creationId xmlns:a16="http://schemas.microsoft.com/office/drawing/2014/main" id="{1E4CA115-D166-394A-1586-9A92AF42386D}"/>
              </a:ext>
            </a:extLst>
          </p:cNvPr>
          <p:cNvGrpSpPr/>
          <p:nvPr/>
        </p:nvGrpSpPr>
        <p:grpSpPr>
          <a:xfrm>
            <a:off x="6759065" y="3582027"/>
            <a:ext cx="4144257" cy="687600"/>
            <a:chOff x="6765407" y="3706672"/>
            <a:chExt cx="4144257" cy="687600"/>
          </a:xfrm>
        </p:grpSpPr>
        <p:sp>
          <p:nvSpPr>
            <p:cNvPr id="66" name="Freeform: Shape 65">
              <a:extLst>
                <a:ext uri="{FF2B5EF4-FFF2-40B4-BE49-F238E27FC236}">
                  <a16:creationId xmlns:a16="http://schemas.microsoft.com/office/drawing/2014/main" id="{134CF284-C205-CCD7-8862-DF2520B187E8}"/>
                </a:ext>
              </a:extLst>
            </p:cNvPr>
            <p:cNvSpPr/>
            <p:nvPr/>
          </p:nvSpPr>
          <p:spPr>
            <a:xfrm>
              <a:off x="8116064" y="3706672"/>
              <a:ext cx="2793600" cy="687600"/>
            </a:xfrm>
            <a:custGeom>
              <a:avLst/>
              <a:gdLst>
                <a:gd name="connsiteX0" fmla="*/ 0 w 1339680"/>
                <a:gd name="connsiteY0" fmla="*/ 0 h 1248975"/>
                <a:gd name="connsiteX1" fmla="*/ 1339680 w 1339680"/>
                <a:gd name="connsiteY1" fmla="*/ 0 h 1248975"/>
                <a:gd name="connsiteX2" fmla="*/ 1339680 w 1339680"/>
                <a:gd name="connsiteY2" fmla="*/ 1248975 h 1248975"/>
                <a:gd name="connsiteX3" fmla="*/ 0 w 1339680"/>
                <a:gd name="connsiteY3" fmla="*/ 1248975 h 1248975"/>
                <a:gd name="connsiteX4" fmla="*/ 0 w 1339680"/>
                <a:gd name="connsiteY4" fmla="*/ 0 h 1248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1248975">
                  <a:moveTo>
                    <a:pt x="0" y="0"/>
                  </a:moveTo>
                  <a:lnTo>
                    <a:pt x="1339680" y="0"/>
                  </a:lnTo>
                  <a:lnTo>
                    <a:pt x="1339680" y="1248975"/>
                  </a:lnTo>
                  <a:lnTo>
                    <a:pt x="0" y="1248975"/>
                  </a:lnTo>
                  <a:lnTo>
                    <a:pt x="0" y="0"/>
                  </a:lnTo>
                  <a:close/>
                </a:path>
              </a:pathLst>
            </a:custGeom>
            <a:solidFill>
              <a:schemeClr val="bg1"/>
            </a:solidFill>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3340" tIns="53340" rIns="54000" bIns="80010" numCol="1" spcCol="1270" anchor="ctr" anchorCtr="0">
              <a:noAutofit/>
            </a:bodyPr>
            <a:lstStyle/>
            <a:p>
              <a:pPr marL="171450" lvl="1" indent="-171450" algn="l" defTabSz="444500">
                <a:lnSpc>
                  <a:spcPct val="90000"/>
                </a:lnSpc>
                <a:spcBef>
                  <a:spcPct val="0"/>
                </a:spcBef>
                <a:spcAft>
                  <a:spcPct val="15000"/>
                </a:spcAft>
                <a:buFont typeface="Arial" panose="020B0604020202020204" pitchFamily="34" charset="0"/>
                <a:buChar char="•"/>
              </a:pPr>
              <a:r>
                <a:rPr lang="en-AU" sz="1100" kern="1200">
                  <a:latin typeface="+mj-lt"/>
                </a:rPr>
                <a:t>Do</a:t>
              </a:r>
              <a:r>
                <a:rPr lang="en-AU" sz="1100">
                  <a:latin typeface="+mj-lt"/>
                </a:rPr>
                <a:t> regulator practices achieve the best risk management using existing permissions?</a:t>
              </a:r>
              <a:endParaRPr lang="en-AU" sz="1100" kern="1200">
                <a:latin typeface="+mj-lt"/>
              </a:endParaRPr>
            </a:p>
          </p:txBody>
        </p:sp>
        <p:sp>
          <p:nvSpPr>
            <p:cNvPr id="67" name="Freeform: Shape 66">
              <a:extLst>
                <a:ext uri="{FF2B5EF4-FFF2-40B4-BE49-F238E27FC236}">
                  <a16:creationId xmlns:a16="http://schemas.microsoft.com/office/drawing/2014/main" id="{62D42195-564F-5248-41A1-CAA8C99F8388}"/>
                </a:ext>
              </a:extLst>
            </p:cNvPr>
            <p:cNvSpPr/>
            <p:nvPr/>
          </p:nvSpPr>
          <p:spPr>
            <a:xfrm>
              <a:off x="6765407" y="3706672"/>
              <a:ext cx="1363646" cy="6876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US" sz="1200">
                  <a:latin typeface="+mj-lt"/>
                </a:rPr>
                <a:t>5. Administer effectively</a:t>
              </a:r>
              <a:endParaRPr lang="en-AU" sz="1200" strike="sngStrike" kern="1200">
                <a:latin typeface="+mj-lt"/>
              </a:endParaRPr>
            </a:p>
          </p:txBody>
        </p:sp>
      </p:grpSp>
      <p:sp>
        <p:nvSpPr>
          <p:cNvPr id="71" name="Arrow: Bent 70">
            <a:extLst>
              <a:ext uri="{FF2B5EF4-FFF2-40B4-BE49-F238E27FC236}">
                <a16:creationId xmlns:a16="http://schemas.microsoft.com/office/drawing/2014/main" id="{9EE546D7-E18C-3422-10D2-9A9FFD858D85}"/>
              </a:ext>
            </a:extLst>
          </p:cNvPr>
          <p:cNvSpPr/>
          <p:nvPr/>
        </p:nvSpPr>
        <p:spPr>
          <a:xfrm>
            <a:off x="5670378" y="2045839"/>
            <a:ext cx="911343" cy="1591154"/>
          </a:xfrm>
          <a:prstGeom prst="bentArrow">
            <a:avLst>
              <a:gd name="adj1" fmla="val 30489"/>
              <a:gd name="adj2" fmla="val 31601"/>
              <a:gd name="adj3" fmla="val 34905"/>
              <a:gd name="adj4" fmla="val 43750"/>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72" name="Freeform: Shape 71">
            <a:extLst>
              <a:ext uri="{FF2B5EF4-FFF2-40B4-BE49-F238E27FC236}">
                <a16:creationId xmlns:a16="http://schemas.microsoft.com/office/drawing/2014/main" id="{BA2FEC4B-60B5-887A-912F-70C033C31429}"/>
              </a:ext>
            </a:extLst>
          </p:cNvPr>
          <p:cNvSpPr/>
          <p:nvPr/>
        </p:nvSpPr>
        <p:spPr>
          <a:xfrm>
            <a:off x="5215394" y="3528344"/>
            <a:ext cx="1206112" cy="599238"/>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solidFill>
                  <a:schemeClr val="tx1"/>
                </a:solidFill>
                <a:latin typeface="+mj-lt"/>
              </a:rPr>
              <a:t>For a given permission scheme</a:t>
            </a:r>
          </a:p>
        </p:txBody>
      </p:sp>
      <p:sp>
        <p:nvSpPr>
          <p:cNvPr id="73" name="Freeform: Shape 72">
            <a:extLst>
              <a:ext uri="{FF2B5EF4-FFF2-40B4-BE49-F238E27FC236}">
                <a16:creationId xmlns:a16="http://schemas.microsoft.com/office/drawing/2014/main" id="{1A3AD4CC-EC4A-B2DD-1178-C4C4E6AB065E}"/>
              </a:ext>
            </a:extLst>
          </p:cNvPr>
          <p:cNvSpPr/>
          <p:nvPr/>
        </p:nvSpPr>
        <p:spPr>
          <a:xfrm>
            <a:off x="6738185" y="5962788"/>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en-AU" sz="1200">
                <a:solidFill>
                  <a:schemeClr val="tx1"/>
                </a:solidFill>
                <a:latin typeface="+mj-lt"/>
              </a:rPr>
              <a:t>If desired outcomes are not being met, go to step 1</a:t>
            </a:r>
          </a:p>
        </p:txBody>
      </p:sp>
      <p:sp>
        <p:nvSpPr>
          <p:cNvPr id="74" name="Arrow: Down 73">
            <a:extLst>
              <a:ext uri="{FF2B5EF4-FFF2-40B4-BE49-F238E27FC236}">
                <a16:creationId xmlns:a16="http://schemas.microsoft.com/office/drawing/2014/main" id="{C86CC9CD-74AA-5162-28F1-DCB6E42852B8}"/>
              </a:ext>
            </a:extLst>
          </p:cNvPr>
          <p:cNvSpPr/>
          <p:nvPr/>
        </p:nvSpPr>
        <p:spPr>
          <a:xfrm>
            <a:off x="2640330" y="4341821"/>
            <a:ext cx="249896" cy="72000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75" name="Freeform: Shape 74">
            <a:extLst>
              <a:ext uri="{FF2B5EF4-FFF2-40B4-BE49-F238E27FC236}">
                <a16:creationId xmlns:a16="http://schemas.microsoft.com/office/drawing/2014/main" id="{E83D45EF-98B6-D248-C763-D6C51F7D6835}"/>
              </a:ext>
            </a:extLst>
          </p:cNvPr>
          <p:cNvSpPr/>
          <p:nvPr/>
        </p:nvSpPr>
        <p:spPr>
          <a:xfrm>
            <a:off x="669771" y="4479002"/>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kern="1200">
                <a:solidFill>
                  <a:schemeClr val="tx1"/>
                </a:solidFill>
                <a:latin typeface="+mj-lt"/>
              </a:rPr>
              <a:t>If permissions are required</a:t>
            </a:r>
          </a:p>
        </p:txBody>
      </p:sp>
      <p:sp>
        <p:nvSpPr>
          <p:cNvPr id="76" name="Arrow: Down 75">
            <a:extLst>
              <a:ext uri="{FF2B5EF4-FFF2-40B4-BE49-F238E27FC236}">
                <a16:creationId xmlns:a16="http://schemas.microsoft.com/office/drawing/2014/main" id="{AFABDA36-6727-10E1-EF90-B9A6E05E7E85}"/>
              </a:ext>
            </a:extLst>
          </p:cNvPr>
          <p:cNvSpPr/>
          <p:nvPr/>
        </p:nvSpPr>
        <p:spPr>
          <a:xfrm>
            <a:off x="8869680" y="2798771"/>
            <a:ext cx="249896" cy="72000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77" name="Arrow: Down 76">
            <a:extLst>
              <a:ext uri="{FF2B5EF4-FFF2-40B4-BE49-F238E27FC236}">
                <a16:creationId xmlns:a16="http://schemas.microsoft.com/office/drawing/2014/main" id="{F8120752-0A6C-6EB8-87E3-D8561B5BBF8F}"/>
              </a:ext>
            </a:extLst>
          </p:cNvPr>
          <p:cNvSpPr/>
          <p:nvPr/>
        </p:nvSpPr>
        <p:spPr>
          <a:xfrm>
            <a:off x="8869680" y="4322771"/>
            <a:ext cx="249896" cy="720000"/>
          </a:xfrm>
          <a:prstGeom prst="downArrow">
            <a:avLst>
              <a:gd name="adj1" fmla="val 50826"/>
              <a:gd name="adj2" fmla="val 50000"/>
            </a:avLst>
          </a:pr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endParaRPr lang="en-AU" sz="1200" b="1">
              <a:solidFill>
                <a:schemeClr val="tx1"/>
              </a:solidFill>
            </a:endParaRPr>
          </a:p>
        </p:txBody>
      </p:sp>
      <p:sp>
        <p:nvSpPr>
          <p:cNvPr id="78" name="Freeform: Shape 77">
            <a:extLst>
              <a:ext uri="{FF2B5EF4-FFF2-40B4-BE49-F238E27FC236}">
                <a16:creationId xmlns:a16="http://schemas.microsoft.com/office/drawing/2014/main" id="{15E49D8B-BBC5-3AED-C20B-89C317D25BFD}"/>
              </a:ext>
            </a:extLst>
          </p:cNvPr>
          <p:cNvSpPr/>
          <p:nvPr/>
        </p:nvSpPr>
        <p:spPr>
          <a:xfrm>
            <a:off x="6751274" y="4479002"/>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algn="ctr" defTabSz="577850">
              <a:lnSpc>
                <a:spcPct val="90000"/>
              </a:lnSpc>
              <a:spcBef>
                <a:spcPct val="0"/>
              </a:spcBef>
              <a:spcAft>
                <a:spcPct val="35000"/>
              </a:spcAft>
            </a:pPr>
            <a:r>
              <a:rPr lang="en-AU" sz="1200">
                <a:solidFill>
                  <a:schemeClr val="tx1"/>
                </a:solidFill>
                <a:latin typeface="+mj-lt"/>
              </a:rPr>
              <a:t>For all permission schemes</a:t>
            </a:r>
            <a:endParaRPr lang="en-AU" sz="1200" kern="1200">
              <a:solidFill>
                <a:schemeClr val="tx1"/>
              </a:solidFill>
              <a:highlight>
                <a:srgbClr val="00FFFF"/>
              </a:highlight>
              <a:latin typeface="+mj-lt"/>
            </a:endParaRPr>
          </a:p>
        </p:txBody>
      </p:sp>
      <p:sp>
        <p:nvSpPr>
          <p:cNvPr id="79" name="Freeform: Shape 78">
            <a:extLst>
              <a:ext uri="{FF2B5EF4-FFF2-40B4-BE49-F238E27FC236}">
                <a16:creationId xmlns:a16="http://schemas.microsoft.com/office/drawing/2014/main" id="{B58DF914-3EBF-D1D1-DF34-F08B9078D936}"/>
              </a:ext>
            </a:extLst>
          </p:cNvPr>
          <p:cNvSpPr/>
          <p:nvPr/>
        </p:nvSpPr>
        <p:spPr>
          <a:xfrm>
            <a:off x="6751274" y="2931537"/>
            <a:ext cx="4159839" cy="324000"/>
          </a:xfrm>
          <a:custGeom>
            <a:avLst/>
            <a:gdLst>
              <a:gd name="connsiteX0" fmla="*/ 0 w 1339680"/>
              <a:gd name="connsiteY0" fmla="*/ 0 h 515688"/>
              <a:gd name="connsiteX1" fmla="*/ 1339680 w 1339680"/>
              <a:gd name="connsiteY1" fmla="*/ 0 h 515688"/>
              <a:gd name="connsiteX2" fmla="*/ 1339680 w 1339680"/>
              <a:gd name="connsiteY2" fmla="*/ 515688 h 515688"/>
              <a:gd name="connsiteX3" fmla="*/ 0 w 1339680"/>
              <a:gd name="connsiteY3" fmla="*/ 515688 h 515688"/>
              <a:gd name="connsiteX4" fmla="*/ 0 w 1339680"/>
              <a:gd name="connsiteY4" fmla="*/ 0 h 5156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9680" h="515688">
                <a:moveTo>
                  <a:pt x="0" y="0"/>
                </a:moveTo>
                <a:lnTo>
                  <a:pt x="1339680" y="0"/>
                </a:lnTo>
                <a:lnTo>
                  <a:pt x="1339680" y="515688"/>
                </a:lnTo>
                <a:lnTo>
                  <a:pt x="0" y="515688"/>
                </a:lnTo>
                <a:lnTo>
                  <a:pt x="0" y="0"/>
                </a:lnTo>
                <a:close/>
              </a:path>
            </a:pathLst>
          </a:custGeom>
          <a:solidFill>
            <a:schemeClr val="bg2"/>
          </a:solidFill>
          <a:ln>
            <a:solidFill>
              <a:schemeClr val="bg2"/>
            </a:solidFill>
          </a:ln>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92456" tIns="52832" rIns="92456" bIns="52832" numCol="1" spcCol="1270" anchor="ctr" anchorCtr="0">
            <a:noAutofit/>
          </a:bodyPr>
          <a:lstStyle/>
          <a:p>
            <a:pPr marL="0" lvl="0" indent="0" algn="ctr" defTabSz="577850">
              <a:lnSpc>
                <a:spcPct val="90000"/>
              </a:lnSpc>
              <a:spcBef>
                <a:spcPct val="0"/>
              </a:spcBef>
              <a:spcAft>
                <a:spcPct val="35000"/>
              </a:spcAft>
              <a:buNone/>
            </a:pPr>
            <a:r>
              <a:rPr lang="en-AU" sz="1200">
                <a:solidFill>
                  <a:schemeClr val="tx1"/>
                </a:solidFill>
                <a:latin typeface="+mj-lt"/>
              </a:rPr>
              <a:t>If planning or improving administration of a scheme </a:t>
            </a:r>
            <a:endParaRPr lang="en-AU" sz="1200" kern="1200">
              <a:solidFill>
                <a:schemeClr val="tx1"/>
              </a:solidFill>
              <a:latin typeface="+mj-lt"/>
            </a:endParaRPr>
          </a:p>
        </p:txBody>
      </p:sp>
    </p:spTree>
    <p:extLst>
      <p:ext uri="{BB962C8B-B14F-4D97-AF65-F5344CB8AC3E}">
        <p14:creationId xmlns:p14="http://schemas.microsoft.com/office/powerpoint/2010/main" val="3154515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39E68F04-70D5-97DD-28DD-C742AAC4E848}"/>
              </a:ext>
            </a:extLst>
          </p:cNvPr>
          <p:cNvCxnSpPr>
            <a:cxnSpLocks/>
          </p:cNvCxnSpPr>
          <p:nvPr/>
        </p:nvCxnSpPr>
        <p:spPr>
          <a:xfrm>
            <a:off x="3183603" y="5651432"/>
            <a:ext cx="338" cy="180000"/>
          </a:xfrm>
          <a:prstGeom prst="line">
            <a:avLst/>
          </a:prstGeom>
          <a:ln w="2540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365CE54-E484-59DF-4B0F-4E8B1A1DC3D5}"/>
              </a:ext>
            </a:extLst>
          </p:cNvPr>
          <p:cNvSpPr txBox="1"/>
          <p:nvPr/>
        </p:nvSpPr>
        <p:spPr>
          <a:xfrm>
            <a:off x="5380736" y="4961473"/>
            <a:ext cx="5866762" cy="648000"/>
          </a:xfrm>
          <a:prstGeom prst="rect">
            <a:avLst/>
          </a:prstGeom>
          <a:noFill/>
        </p:spPr>
        <p:txBody>
          <a:bodyPr wrap="square" lIns="36000" tIns="36000" rIns="36000" bIns="36000" anchor="ctr">
            <a:noAutofit/>
          </a:bodyPr>
          <a:lstStyle/>
          <a:p>
            <a:r>
              <a:rPr lang="en-AU" sz="1150" b="1" dirty="0"/>
              <a:t>The implementation of permissions: </a:t>
            </a:r>
            <a:r>
              <a:rPr lang="en-AU" sz="1150" dirty="0"/>
              <a:t>The </a:t>
            </a:r>
            <a:r>
              <a:rPr lang="en-AU" sz="1150" dirty="0">
                <a:hlinkClick r:id="rId3"/>
              </a:rPr>
              <a:t>Playbook</a:t>
            </a:r>
            <a:r>
              <a:rPr lang="en-AU" sz="1150" dirty="0"/>
              <a:t> supports ‘better practice’ implementation enabled by digital reform. Opportunities will be provided for best practice, standardised Fit and Proper tests where appropriate.</a:t>
            </a:r>
          </a:p>
        </p:txBody>
      </p:sp>
      <p:sp>
        <p:nvSpPr>
          <p:cNvPr id="2" name="Title 1">
            <a:extLst>
              <a:ext uri="{FF2B5EF4-FFF2-40B4-BE49-F238E27FC236}">
                <a16:creationId xmlns:a16="http://schemas.microsoft.com/office/drawing/2014/main" id="{5252D332-4EDD-12E5-9D79-AFDF8AA4CC16}"/>
              </a:ext>
            </a:extLst>
          </p:cNvPr>
          <p:cNvSpPr>
            <a:spLocks noGrp="1"/>
          </p:cNvSpPr>
          <p:nvPr>
            <p:ph type="title"/>
          </p:nvPr>
        </p:nvSpPr>
        <p:spPr/>
        <p:txBody>
          <a:bodyPr anchor="ctr" anchorCtr="0"/>
          <a:lstStyle/>
          <a:p>
            <a:r>
              <a:rPr lang="en-AU" sz="2400">
                <a:solidFill>
                  <a:srgbClr val="232B39"/>
                </a:solidFill>
                <a:latin typeface="VIC SemiBold"/>
              </a:rPr>
              <a:t>A central suite of resources to support consistent best practice use</a:t>
            </a:r>
            <a:endParaRPr lang="en-AU" sz="2400"/>
          </a:p>
        </p:txBody>
      </p:sp>
      <p:cxnSp>
        <p:nvCxnSpPr>
          <p:cNvPr id="9" name="Straight Connector 8">
            <a:extLst>
              <a:ext uri="{FF2B5EF4-FFF2-40B4-BE49-F238E27FC236}">
                <a16:creationId xmlns:a16="http://schemas.microsoft.com/office/drawing/2014/main" id="{790DA8A1-00FA-C7E3-F368-8EBAEACFA921}"/>
              </a:ext>
            </a:extLst>
          </p:cNvPr>
          <p:cNvCxnSpPr>
            <a:cxnSpLocks/>
          </p:cNvCxnSpPr>
          <p:nvPr/>
        </p:nvCxnSpPr>
        <p:spPr>
          <a:xfrm>
            <a:off x="5380738" y="2787706"/>
            <a:ext cx="5832000" cy="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B97CE4FF-12B0-3C66-87FD-D575DEE57FA6}"/>
              </a:ext>
            </a:extLst>
          </p:cNvPr>
          <p:cNvCxnSpPr>
            <a:cxnSpLocks/>
          </p:cNvCxnSpPr>
          <p:nvPr/>
        </p:nvCxnSpPr>
        <p:spPr>
          <a:xfrm>
            <a:off x="5380738" y="3751082"/>
            <a:ext cx="5832000" cy="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42D839C-98F1-219D-FD72-595B5FA3163F}"/>
              </a:ext>
            </a:extLst>
          </p:cNvPr>
          <p:cNvSpPr txBox="1"/>
          <p:nvPr/>
        </p:nvSpPr>
        <p:spPr>
          <a:xfrm>
            <a:off x="5327497" y="2950123"/>
            <a:ext cx="5881841" cy="648000"/>
          </a:xfrm>
          <a:prstGeom prst="rect">
            <a:avLst/>
          </a:prstGeom>
          <a:noFill/>
        </p:spPr>
        <p:txBody>
          <a:bodyPr wrap="square" lIns="36000" tIns="36000" rIns="36000" bIns="36000" anchor="ctr">
            <a:noAutofit/>
          </a:bodyPr>
          <a:lstStyle/>
          <a:p>
            <a:r>
              <a:rPr lang="en-AU" sz="1150" b="1"/>
              <a:t>The role, design and administration of permissions: </a:t>
            </a:r>
            <a:r>
              <a:rPr lang="en-AU" sz="1150"/>
              <a:t>Framework to work through major policy changes that create or amend permissions; useful </a:t>
            </a:r>
            <a:br>
              <a:rPr lang="en-AU" sz="1150"/>
            </a:br>
            <a:r>
              <a:rPr lang="en-AU" sz="1150"/>
              <a:t>for routine reviews of legislation and regulation. </a:t>
            </a:r>
          </a:p>
        </p:txBody>
      </p:sp>
      <p:cxnSp>
        <p:nvCxnSpPr>
          <p:cNvPr id="13" name="Straight Connector 12">
            <a:extLst>
              <a:ext uri="{FF2B5EF4-FFF2-40B4-BE49-F238E27FC236}">
                <a16:creationId xmlns:a16="http://schemas.microsoft.com/office/drawing/2014/main" id="{611C359D-8A61-9EC1-5EB3-2F676CAA5405}"/>
              </a:ext>
            </a:extLst>
          </p:cNvPr>
          <p:cNvCxnSpPr>
            <a:cxnSpLocks/>
          </p:cNvCxnSpPr>
          <p:nvPr/>
        </p:nvCxnSpPr>
        <p:spPr>
          <a:xfrm flipV="1">
            <a:off x="5380738" y="4762491"/>
            <a:ext cx="5832000" cy="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6C25A3F-1B8B-F505-C973-69F060EEDC35}"/>
              </a:ext>
            </a:extLst>
          </p:cNvPr>
          <p:cNvSpPr txBox="1"/>
          <p:nvPr/>
        </p:nvSpPr>
        <p:spPr>
          <a:xfrm>
            <a:off x="5380737" y="5773434"/>
            <a:ext cx="5866762" cy="648000"/>
          </a:xfrm>
          <a:prstGeom prst="rect">
            <a:avLst/>
          </a:prstGeom>
          <a:noFill/>
        </p:spPr>
        <p:txBody>
          <a:bodyPr wrap="square" lIns="36000" tIns="36000" rIns="36000" bIns="36000" anchor="t">
            <a:noAutofit/>
          </a:bodyPr>
          <a:lstStyle/>
          <a:p>
            <a:r>
              <a:rPr lang="en-AU" sz="1150" b="1"/>
              <a:t>The digitisation of permissions: </a:t>
            </a:r>
            <a:r>
              <a:rPr lang="en-AU" sz="1150"/>
              <a:t>permission design needs to align with the Victorian Government's ambition to digitise its government services including permissions. </a:t>
            </a:r>
          </a:p>
        </p:txBody>
      </p:sp>
      <p:cxnSp>
        <p:nvCxnSpPr>
          <p:cNvPr id="14" name="Straight Connector 13">
            <a:extLst>
              <a:ext uri="{FF2B5EF4-FFF2-40B4-BE49-F238E27FC236}">
                <a16:creationId xmlns:a16="http://schemas.microsoft.com/office/drawing/2014/main" id="{6BFE3E11-B5B2-3B95-847B-3E7229C4AF16}"/>
              </a:ext>
            </a:extLst>
          </p:cNvPr>
          <p:cNvCxnSpPr>
            <a:cxnSpLocks/>
          </p:cNvCxnSpPr>
          <p:nvPr/>
        </p:nvCxnSpPr>
        <p:spPr>
          <a:xfrm>
            <a:off x="5380738" y="5751591"/>
            <a:ext cx="5832000" cy="0"/>
          </a:xfrm>
          <a:prstGeom prst="line">
            <a:avLst/>
          </a:prstGeom>
          <a:ln w="19050" cap="rnd">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54F64ED0-153C-76E9-6D09-C36327D11DC3}"/>
              </a:ext>
            </a:extLst>
          </p:cNvPr>
          <p:cNvSpPr txBox="1"/>
          <p:nvPr/>
        </p:nvSpPr>
        <p:spPr>
          <a:xfrm>
            <a:off x="5327497" y="3943715"/>
            <a:ext cx="5866762" cy="648000"/>
          </a:xfrm>
          <a:prstGeom prst="rect">
            <a:avLst/>
          </a:prstGeom>
          <a:noFill/>
        </p:spPr>
        <p:txBody>
          <a:bodyPr wrap="square" lIns="36000" tIns="36000" rIns="36000" bIns="36000" anchor="ctr">
            <a:noAutofit/>
          </a:bodyPr>
          <a:lstStyle/>
          <a:p>
            <a:r>
              <a:rPr lang="en-AU" sz="1150" b="1"/>
              <a:t>The design and assessment of permissions: </a:t>
            </a:r>
            <a:r>
              <a:rPr lang="en-AU" sz="1150"/>
              <a:t>Guidance and criteria for designing, assessing and managing permissions. Guide 1 supports stages 1 to 3 and Guide 2 supports stages 4 to 6 of the Framework</a:t>
            </a:r>
          </a:p>
        </p:txBody>
      </p:sp>
      <p:sp>
        <p:nvSpPr>
          <p:cNvPr id="20" name="TextBox 19">
            <a:extLst>
              <a:ext uri="{FF2B5EF4-FFF2-40B4-BE49-F238E27FC236}">
                <a16:creationId xmlns:a16="http://schemas.microsoft.com/office/drawing/2014/main" id="{5B117799-A434-768A-87C1-F636B2955B5A}"/>
              </a:ext>
            </a:extLst>
          </p:cNvPr>
          <p:cNvSpPr txBox="1">
            <a:spLocks/>
          </p:cNvSpPr>
          <p:nvPr/>
        </p:nvSpPr>
        <p:spPr>
          <a:xfrm>
            <a:off x="695325" y="936000"/>
            <a:ext cx="10515595" cy="522000"/>
          </a:xfrm>
          <a:prstGeom prst="rect">
            <a:avLst/>
          </a:prstGeom>
          <a:solidFill>
            <a:srgbClr val="C6E8CE"/>
          </a:solidFill>
          <a:ln>
            <a:solidFill>
              <a:schemeClr val="accent1"/>
            </a:solidFill>
          </a:ln>
        </p:spPr>
        <p:txBody>
          <a:bodyPr wrap="square" lIns="90000" tIns="45720" rIns="90000" bIns="45720" anchor="ctr">
            <a:noAutofit/>
          </a:bodyPr>
          <a:lstStyle/>
          <a:p>
            <a:pPr defTabSz="914349">
              <a:defRPr/>
            </a:pPr>
            <a:r>
              <a:rPr lang="en-AU" sz="1400">
                <a:solidFill>
                  <a:srgbClr val="232B39"/>
                </a:solidFill>
                <a:latin typeface="+mj-lt"/>
              </a:rPr>
              <a:t>Tailored, easy to use and accessible on the Better Regulation Victoria (BRV) website. </a:t>
            </a:r>
          </a:p>
        </p:txBody>
      </p:sp>
      <p:sp>
        <p:nvSpPr>
          <p:cNvPr id="37" name="TextBox 36">
            <a:extLst>
              <a:ext uri="{FF2B5EF4-FFF2-40B4-BE49-F238E27FC236}">
                <a16:creationId xmlns:a16="http://schemas.microsoft.com/office/drawing/2014/main" id="{226EED0D-CEA3-FB68-5486-361B1011F3F3}"/>
              </a:ext>
            </a:extLst>
          </p:cNvPr>
          <p:cNvSpPr txBox="1"/>
          <p:nvPr/>
        </p:nvSpPr>
        <p:spPr>
          <a:xfrm>
            <a:off x="5315005" y="2043780"/>
            <a:ext cx="5866762" cy="648000"/>
          </a:xfrm>
          <a:prstGeom prst="rect">
            <a:avLst/>
          </a:prstGeom>
          <a:noFill/>
        </p:spPr>
        <p:txBody>
          <a:bodyPr wrap="square" lIns="36000" tIns="36000" rIns="36000" bIns="36000" anchor="ctr">
            <a:noAutofit/>
          </a:bodyPr>
          <a:lstStyle/>
          <a:p>
            <a:r>
              <a:rPr lang="en-AU" sz="1150" b="1"/>
              <a:t>The overarching policy guiding regulatory approaches: </a:t>
            </a:r>
            <a:r>
              <a:rPr lang="en-AU" sz="1150"/>
              <a:t>Guidance to determine and assess regulatory approaches when making regulations, including permissions. </a:t>
            </a:r>
          </a:p>
        </p:txBody>
      </p:sp>
      <p:cxnSp>
        <p:nvCxnSpPr>
          <p:cNvPr id="35" name="Straight Connector 34">
            <a:extLst>
              <a:ext uri="{FF2B5EF4-FFF2-40B4-BE49-F238E27FC236}">
                <a16:creationId xmlns:a16="http://schemas.microsoft.com/office/drawing/2014/main" id="{FAC449F6-350D-D465-EB2A-FD1EF6B4E213}"/>
              </a:ext>
            </a:extLst>
          </p:cNvPr>
          <p:cNvCxnSpPr/>
          <p:nvPr/>
        </p:nvCxnSpPr>
        <p:spPr>
          <a:xfrm>
            <a:off x="4097987" y="3649905"/>
            <a:ext cx="338" cy="20235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3" name="Straight Connector 2">
            <a:extLst>
              <a:ext uri="{FF2B5EF4-FFF2-40B4-BE49-F238E27FC236}">
                <a16:creationId xmlns:a16="http://schemas.microsoft.com/office/drawing/2014/main" id="{985AB935-AAA7-4808-D711-F64A9639854C}"/>
              </a:ext>
            </a:extLst>
          </p:cNvPr>
          <p:cNvCxnSpPr/>
          <p:nvPr/>
        </p:nvCxnSpPr>
        <p:spPr>
          <a:xfrm>
            <a:off x="2241012" y="3650218"/>
            <a:ext cx="338" cy="202354"/>
          </a:xfrm>
          <a:prstGeom prst="line">
            <a:avLst/>
          </a:prstGeom>
          <a:ln w="25400">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57DFF7B2-D264-804D-0AFD-C82E9470D774}"/>
              </a:ext>
            </a:extLst>
          </p:cNvPr>
          <p:cNvCxnSpPr>
            <a:cxnSpLocks/>
            <a:endCxn id="23" idx="0"/>
          </p:cNvCxnSpPr>
          <p:nvPr/>
        </p:nvCxnSpPr>
        <p:spPr>
          <a:xfrm>
            <a:off x="3169064" y="2762470"/>
            <a:ext cx="0" cy="147611"/>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6" name="Rectangle 5">
            <a:extLst>
              <a:ext uri="{FF2B5EF4-FFF2-40B4-BE49-F238E27FC236}">
                <a16:creationId xmlns:a16="http://schemas.microsoft.com/office/drawing/2014/main" id="{57FA8A0F-806A-80F2-5CB7-BB09CE008756}"/>
              </a:ext>
            </a:extLst>
          </p:cNvPr>
          <p:cNvSpPr/>
          <p:nvPr/>
        </p:nvSpPr>
        <p:spPr>
          <a:xfrm>
            <a:off x="1761093" y="2088824"/>
            <a:ext cx="2815209" cy="664670"/>
          </a:xfrm>
          <a:prstGeom prst="rect">
            <a:avLst/>
          </a:prstGeom>
          <a:solidFill>
            <a:schemeClr val="bg1"/>
          </a:solidFill>
          <a:ln w="19050" cap="rnd">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a:defRPr/>
            </a:pPr>
            <a:r>
              <a:rPr lang="en-AU" sz="1200">
                <a:solidFill>
                  <a:srgbClr val="00264D"/>
                </a:solidFill>
                <a:hlinkClick r:id="rId4"/>
              </a:rPr>
              <a:t>Victorian Guide to Regulation</a:t>
            </a:r>
            <a:endParaRPr lang="en-AU" sz="1200">
              <a:solidFill>
                <a:srgbClr val="00264D"/>
              </a:solidFill>
            </a:endParaRPr>
          </a:p>
        </p:txBody>
      </p:sp>
      <p:sp>
        <p:nvSpPr>
          <p:cNvPr id="7" name="Rectangle 6">
            <a:extLst>
              <a:ext uri="{FF2B5EF4-FFF2-40B4-BE49-F238E27FC236}">
                <a16:creationId xmlns:a16="http://schemas.microsoft.com/office/drawing/2014/main" id="{AA267D08-BB2A-C7D2-E160-9F41F838D04A}"/>
              </a:ext>
            </a:extLst>
          </p:cNvPr>
          <p:cNvSpPr/>
          <p:nvPr/>
        </p:nvSpPr>
        <p:spPr>
          <a:xfrm>
            <a:off x="1761825" y="1991585"/>
            <a:ext cx="2815209" cy="90000"/>
          </a:xfrm>
          <a:prstGeom prst="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sp>
        <p:nvSpPr>
          <p:cNvPr id="15" name="Rectangle 14">
            <a:extLst>
              <a:ext uri="{FF2B5EF4-FFF2-40B4-BE49-F238E27FC236}">
                <a16:creationId xmlns:a16="http://schemas.microsoft.com/office/drawing/2014/main" id="{F8192F46-8282-25A5-4A81-C24CB82CB13B}"/>
              </a:ext>
            </a:extLst>
          </p:cNvPr>
          <p:cNvSpPr/>
          <p:nvPr/>
        </p:nvSpPr>
        <p:spPr>
          <a:xfrm>
            <a:off x="1345035" y="5828660"/>
            <a:ext cx="3677474" cy="457890"/>
          </a:xfrm>
          <a:prstGeom prst="rect">
            <a:avLst/>
          </a:prstGeom>
          <a:solidFill>
            <a:schemeClr val="bg1"/>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AU" sz="1200">
                <a:solidFill>
                  <a:schemeClr val="tx1"/>
                </a:solidFill>
              </a:rPr>
              <a:t>Digital reform </a:t>
            </a:r>
          </a:p>
        </p:txBody>
      </p:sp>
      <p:grpSp>
        <p:nvGrpSpPr>
          <p:cNvPr id="22" name="Group 21">
            <a:extLst>
              <a:ext uri="{FF2B5EF4-FFF2-40B4-BE49-F238E27FC236}">
                <a16:creationId xmlns:a16="http://schemas.microsoft.com/office/drawing/2014/main" id="{BB149A59-5659-B587-1F74-03F10F9117C1}"/>
              </a:ext>
            </a:extLst>
          </p:cNvPr>
          <p:cNvGrpSpPr/>
          <p:nvPr/>
        </p:nvGrpSpPr>
        <p:grpSpPr>
          <a:xfrm>
            <a:off x="1761826" y="2905123"/>
            <a:ext cx="2815210" cy="752285"/>
            <a:chOff x="1069721" y="2415974"/>
            <a:chExt cx="3150000" cy="752285"/>
          </a:xfrm>
        </p:grpSpPr>
        <p:sp>
          <p:nvSpPr>
            <p:cNvPr id="23" name="Rectangle 22">
              <a:extLst>
                <a:ext uri="{FF2B5EF4-FFF2-40B4-BE49-F238E27FC236}">
                  <a16:creationId xmlns:a16="http://schemas.microsoft.com/office/drawing/2014/main" id="{5AC87E7D-BD98-988F-A1FA-32AA5132E9C7}"/>
                </a:ext>
              </a:extLst>
            </p:cNvPr>
            <p:cNvSpPr/>
            <p:nvPr/>
          </p:nvSpPr>
          <p:spPr>
            <a:xfrm>
              <a:off x="1069721" y="2420932"/>
              <a:ext cx="3149179" cy="747327"/>
            </a:xfrm>
            <a:prstGeom prst="rect">
              <a:avLst/>
            </a:prstGeom>
            <a:solidFill>
              <a:schemeClr val="bg1"/>
            </a:solidFill>
            <a:ln w="19050" cap="rnd">
              <a:solidFill>
                <a:schemeClr val="accent3"/>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a:solidFill>
                    <a:srgbClr val="00264D"/>
                  </a:solidFill>
                </a:rPr>
                <a:t>Victorian Permissions </a:t>
              </a:r>
            </a:p>
            <a:p>
              <a:pPr algn="ctr" defTabSz="914349">
                <a:defRPr/>
              </a:pPr>
              <a:r>
                <a:rPr lang="en-AU" sz="1200">
                  <a:solidFill>
                    <a:srgbClr val="00264D"/>
                  </a:solidFill>
                </a:rPr>
                <a:t>Framework</a:t>
              </a:r>
            </a:p>
          </p:txBody>
        </p:sp>
        <p:sp>
          <p:nvSpPr>
            <p:cNvPr id="24" name="Rectangle 23">
              <a:extLst>
                <a:ext uri="{FF2B5EF4-FFF2-40B4-BE49-F238E27FC236}">
                  <a16:creationId xmlns:a16="http://schemas.microsoft.com/office/drawing/2014/main" id="{5F4AB7A5-9A1F-40C9-F81F-0F30917A6C97}"/>
                </a:ext>
              </a:extLst>
            </p:cNvPr>
            <p:cNvSpPr/>
            <p:nvPr/>
          </p:nvSpPr>
          <p:spPr>
            <a:xfrm>
              <a:off x="1069721" y="2415974"/>
              <a:ext cx="3150000" cy="90000"/>
            </a:xfrm>
            <a:prstGeom prst="rect">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grpSp>
      <p:grpSp>
        <p:nvGrpSpPr>
          <p:cNvPr id="28" name="Group 27">
            <a:extLst>
              <a:ext uri="{FF2B5EF4-FFF2-40B4-BE49-F238E27FC236}">
                <a16:creationId xmlns:a16="http://schemas.microsoft.com/office/drawing/2014/main" id="{D37D0FC8-8AEB-5B8A-D6C7-2A91E9C55C55}"/>
              </a:ext>
            </a:extLst>
          </p:cNvPr>
          <p:cNvGrpSpPr/>
          <p:nvPr/>
        </p:nvGrpSpPr>
        <p:grpSpPr>
          <a:xfrm>
            <a:off x="3202009" y="3781104"/>
            <a:ext cx="1792424" cy="908682"/>
            <a:chOff x="1071108" y="2401589"/>
            <a:chExt cx="3150000" cy="870361"/>
          </a:xfrm>
        </p:grpSpPr>
        <p:sp>
          <p:nvSpPr>
            <p:cNvPr id="29" name="Rectangle 28">
              <a:extLst>
                <a:ext uri="{FF2B5EF4-FFF2-40B4-BE49-F238E27FC236}">
                  <a16:creationId xmlns:a16="http://schemas.microsoft.com/office/drawing/2014/main" id="{7C9FE67D-A4F3-7B3C-04C0-E5F2688B3E5D}"/>
                </a:ext>
              </a:extLst>
            </p:cNvPr>
            <p:cNvSpPr/>
            <p:nvPr/>
          </p:nvSpPr>
          <p:spPr>
            <a:xfrm>
              <a:off x="1071108" y="2406549"/>
              <a:ext cx="3149178" cy="865401"/>
            </a:xfrm>
            <a:prstGeom prst="rect">
              <a:avLst/>
            </a:prstGeom>
            <a:solidFill>
              <a:schemeClr val="bg1"/>
            </a:solidFill>
            <a:ln w="19050" cap="rnd">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a:solidFill>
                    <a:srgbClr val="00264D"/>
                  </a:solidFill>
                </a:rPr>
                <a:t> Guide 2 </a:t>
              </a:r>
              <a:br>
                <a:rPr lang="en-AU" sz="1200">
                  <a:solidFill>
                    <a:srgbClr val="00264D"/>
                  </a:solidFill>
                </a:rPr>
              </a:br>
              <a:r>
                <a:rPr lang="en-AU" sz="1200">
                  <a:solidFill>
                    <a:srgbClr val="00264D"/>
                  </a:solidFill>
                </a:rPr>
                <a:t>Refining and improving how permissions work</a:t>
              </a:r>
            </a:p>
          </p:txBody>
        </p:sp>
        <p:sp>
          <p:nvSpPr>
            <p:cNvPr id="30" name="Rectangle 29">
              <a:extLst>
                <a:ext uri="{FF2B5EF4-FFF2-40B4-BE49-F238E27FC236}">
                  <a16:creationId xmlns:a16="http://schemas.microsoft.com/office/drawing/2014/main" id="{60D74D7B-37B5-9E5C-6ED2-30F05BCDEB9F}"/>
                </a:ext>
              </a:extLst>
            </p:cNvPr>
            <p:cNvSpPr/>
            <p:nvPr/>
          </p:nvSpPr>
          <p:spPr>
            <a:xfrm>
              <a:off x="1071108" y="2401589"/>
              <a:ext cx="3150000" cy="86205"/>
            </a:xfrm>
            <a:prstGeom prst="rect">
              <a:avLst/>
            </a:prstGeom>
            <a:solidFill>
              <a:schemeClr val="accent5">
                <a:lumMod val="60000"/>
                <a:lumOff val="4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grpSp>
      <p:cxnSp>
        <p:nvCxnSpPr>
          <p:cNvPr id="38" name="Straight Connector 37">
            <a:extLst>
              <a:ext uri="{FF2B5EF4-FFF2-40B4-BE49-F238E27FC236}">
                <a16:creationId xmlns:a16="http://schemas.microsoft.com/office/drawing/2014/main" id="{EA792560-5D83-0F26-4D4D-8AAF615FCC8E}"/>
              </a:ext>
            </a:extLst>
          </p:cNvPr>
          <p:cNvCxnSpPr>
            <a:cxnSpLocks/>
          </p:cNvCxnSpPr>
          <p:nvPr/>
        </p:nvCxnSpPr>
        <p:spPr>
          <a:xfrm flipV="1">
            <a:off x="841097" y="2126883"/>
            <a:ext cx="0" cy="3496677"/>
          </a:xfrm>
          <a:prstGeom prst="line">
            <a:avLst/>
          </a:prstGeom>
          <a:ln w="19050" cap="rnd">
            <a:solidFill>
              <a:schemeClr val="tx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4F1AB6FE-BACB-7DD0-C27F-873FCCEB7FEB}"/>
              </a:ext>
            </a:extLst>
          </p:cNvPr>
          <p:cNvSpPr txBox="1"/>
          <p:nvPr/>
        </p:nvSpPr>
        <p:spPr>
          <a:xfrm rot="16200000">
            <a:off x="-815741" y="3779664"/>
            <a:ext cx="3300112" cy="267056"/>
          </a:xfrm>
          <a:prstGeom prst="rect">
            <a:avLst/>
          </a:prstGeom>
          <a:noFill/>
        </p:spPr>
        <p:txBody>
          <a:bodyPr wrap="square" lIns="36000" tIns="36000" rIns="36000" bIns="36000" anchor="ctr">
            <a:noAutofit/>
          </a:bodyPr>
          <a:lstStyle/>
          <a:p>
            <a:pPr algn="ctr"/>
            <a:r>
              <a:rPr lang="en-AU" sz="1200"/>
              <a:t>.</a:t>
            </a:r>
          </a:p>
        </p:txBody>
      </p:sp>
      <p:grpSp>
        <p:nvGrpSpPr>
          <p:cNvPr id="44" name="Group 43">
            <a:extLst>
              <a:ext uri="{FF2B5EF4-FFF2-40B4-BE49-F238E27FC236}">
                <a16:creationId xmlns:a16="http://schemas.microsoft.com/office/drawing/2014/main" id="{B45ADD69-3415-3533-3653-37CC98D3A84F}"/>
              </a:ext>
            </a:extLst>
          </p:cNvPr>
          <p:cNvGrpSpPr/>
          <p:nvPr/>
        </p:nvGrpSpPr>
        <p:grpSpPr>
          <a:xfrm>
            <a:off x="1345034" y="3782194"/>
            <a:ext cx="1792424" cy="906301"/>
            <a:chOff x="1071108" y="2401589"/>
            <a:chExt cx="3150000" cy="868080"/>
          </a:xfrm>
        </p:grpSpPr>
        <p:sp>
          <p:nvSpPr>
            <p:cNvPr id="45" name="Rectangle 44">
              <a:extLst>
                <a:ext uri="{FF2B5EF4-FFF2-40B4-BE49-F238E27FC236}">
                  <a16:creationId xmlns:a16="http://schemas.microsoft.com/office/drawing/2014/main" id="{83DF8559-EC32-F26E-5D51-CFC96511E9A4}"/>
                </a:ext>
              </a:extLst>
            </p:cNvPr>
            <p:cNvSpPr/>
            <p:nvPr/>
          </p:nvSpPr>
          <p:spPr>
            <a:xfrm>
              <a:off x="1071108" y="2404268"/>
              <a:ext cx="3149178" cy="865401"/>
            </a:xfrm>
            <a:prstGeom prst="rect">
              <a:avLst/>
            </a:prstGeom>
            <a:solidFill>
              <a:schemeClr val="bg1"/>
            </a:solidFill>
            <a:ln w="19050" cap="rnd">
              <a:solidFill>
                <a:schemeClr val="accent5">
                  <a:lumMod val="60000"/>
                  <a:lumOff val="4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a:solidFill>
                    <a:srgbClr val="00264D"/>
                  </a:solidFill>
                </a:rPr>
                <a:t> Guide 1 </a:t>
              </a:r>
              <a:br>
                <a:rPr lang="en-AU" sz="1200">
                  <a:solidFill>
                    <a:srgbClr val="00264D"/>
                  </a:solidFill>
                </a:rPr>
              </a:br>
              <a:r>
                <a:rPr lang="en-AU" sz="1200">
                  <a:solidFill>
                    <a:srgbClr val="00264D"/>
                  </a:solidFill>
                </a:rPr>
                <a:t>Designing a fit for purpose permissions scheme</a:t>
              </a:r>
            </a:p>
          </p:txBody>
        </p:sp>
        <p:sp>
          <p:nvSpPr>
            <p:cNvPr id="46" name="Rectangle 45">
              <a:extLst>
                <a:ext uri="{FF2B5EF4-FFF2-40B4-BE49-F238E27FC236}">
                  <a16:creationId xmlns:a16="http://schemas.microsoft.com/office/drawing/2014/main" id="{D1AC3FA2-35CC-A69C-C82F-BB63A8BD4A4F}"/>
                </a:ext>
              </a:extLst>
            </p:cNvPr>
            <p:cNvSpPr/>
            <p:nvPr/>
          </p:nvSpPr>
          <p:spPr>
            <a:xfrm>
              <a:off x="1071108" y="2401589"/>
              <a:ext cx="3150000" cy="86205"/>
            </a:xfrm>
            <a:prstGeom prst="rect">
              <a:avLst/>
            </a:prstGeom>
            <a:solidFill>
              <a:schemeClr val="accent5">
                <a:lumMod val="60000"/>
                <a:lumOff val="40000"/>
              </a:schemeClr>
            </a:solidFill>
            <a:ln w="190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grpSp>
      <p:cxnSp>
        <p:nvCxnSpPr>
          <p:cNvPr id="5" name="Straight Connector 4">
            <a:extLst>
              <a:ext uri="{FF2B5EF4-FFF2-40B4-BE49-F238E27FC236}">
                <a16:creationId xmlns:a16="http://schemas.microsoft.com/office/drawing/2014/main" id="{FBC7FAB6-C68B-5271-CE78-EE5DB4410795}"/>
              </a:ext>
            </a:extLst>
          </p:cNvPr>
          <p:cNvCxnSpPr>
            <a:cxnSpLocks/>
          </p:cNvCxnSpPr>
          <p:nvPr/>
        </p:nvCxnSpPr>
        <p:spPr>
          <a:xfrm>
            <a:off x="4089779" y="4680883"/>
            <a:ext cx="338" cy="180000"/>
          </a:xfrm>
          <a:prstGeom prst="line">
            <a:avLst/>
          </a:prstGeom>
          <a:ln w="25400">
            <a:solidFill>
              <a:schemeClr val="accent5">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4" name="Rectangle 53">
            <a:extLst>
              <a:ext uri="{FF2B5EF4-FFF2-40B4-BE49-F238E27FC236}">
                <a16:creationId xmlns:a16="http://schemas.microsoft.com/office/drawing/2014/main" id="{C77AA559-D221-C481-61B2-B02D01213AB8}"/>
              </a:ext>
            </a:extLst>
          </p:cNvPr>
          <p:cNvSpPr/>
          <p:nvPr/>
        </p:nvSpPr>
        <p:spPr>
          <a:xfrm>
            <a:off x="1345034" y="4871137"/>
            <a:ext cx="3648931" cy="814356"/>
          </a:xfrm>
          <a:prstGeom prst="rect">
            <a:avLst/>
          </a:prstGeom>
          <a:solidFill>
            <a:schemeClr val="bg1"/>
          </a:solidFill>
          <a:ln w="19050" cap="rnd">
            <a:solidFill>
              <a:schemeClr val="bg1">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08000" tIns="144000" rIns="108000" bIns="108000" rtlCol="0" anchor="ctr" anchorCtr="0"/>
          <a:lstStyle/>
          <a:p>
            <a:pPr algn="ctr" defTabSz="914349">
              <a:defRPr/>
            </a:pPr>
            <a:r>
              <a:rPr lang="en-AU" sz="1200" dirty="0">
                <a:solidFill>
                  <a:srgbClr val="00264D"/>
                </a:solidFill>
              </a:rPr>
              <a:t> Playbook for implementing permissions</a:t>
            </a:r>
          </a:p>
        </p:txBody>
      </p:sp>
      <p:sp>
        <p:nvSpPr>
          <p:cNvPr id="55" name="Rectangle 54">
            <a:extLst>
              <a:ext uri="{FF2B5EF4-FFF2-40B4-BE49-F238E27FC236}">
                <a16:creationId xmlns:a16="http://schemas.microsoft.com/office/drawing/2014/main" id="{6386F940-4B8D-551E-1278-88A03A28D0D1}"/>
              </a:ext>
            </a:extLst>
          </p:cNvPr>
          <p:cNvSpPr/>
          <p:nvPr/>
        </p:nvSpPr>
        <p:spPr>
          <a:xfrm>
            <a:off x="1345034" y="4865959"/>
            <a:ext cx="3649399" cy="86719"/>
          </a:xfrm>
          <a:prstGeom prst="rect">
            <a:avLst/>
          </a:prstGeom>
          <a:solidFill>
            <a:schemeClr val="bg1">
              <a:lumMod val="75000"/>
            </a:schemeClr>
          </a:solid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252000" bIns="108000" rtlCol="0" anchor="ctr"/>
          <a:lstStyle/>
          <a:p>
            <a:pPr algn="ctr">
              <a:spcAft>
                <a:spcPts val="100"/>
              </a:spcAft>
            </a:pPr>
            <a:endParaRPr lang="en-AU" sz="1000">
              <a:solidFill>
                <a:schemeClr val="tx1"/>
              </a:solidFill>
            </a:endParaRPr>
          </a:p>
        </p:txBody>
      </p:sp>
      <p:sp>
        <p:nvSpPr>
          <p:cNvPr id="21" name="TextBox 20">
            <a:extLst>
              <a:ext uri="{FF2B5EF4-FFF2-40B4-BE49-F238E27FC236}">
                <a16:creationId xmlns:a16="http://schemas.microsoft.com/office/drawing/2014/main" id="{AE53F88D-1D3E-3BD2-9B82-DE993C37C85D}"/>
              </a:ext>
            </a:extLst>
          </p:cNvPr>
          <p:cNvSpPr txBox="1"/>
          <p:nvPr/>
        </p:nvSpPr>
        <p:spPr>
          <a:xfrm rot="16200000">
            <a:off x="-573309" y="3703716"/>
            <a:ext cx="2814580" cy="424382"/>
          </a:xfrm>
          <a:prstGeom prst="rect">
            <a:avLst/>
          </a:prstGeom>
          <a:solidFill>
            <a:schemeClr val="bg1"/>
          </a:solidFill>
        </p:spPr>
        <p:txBody>
          <a:bodyPr wrap="square" lIns="36000" tIns="36000" rIns="36000" bIns="36000" anchor="ctr">
            <a:noAutofit/>
          </a:bodyPr>
          <a:lstStyle/>
          <a:p>
            <a:pPr algn="ctr">
              <a:defRPr/>
            </a:pPr>
            <a:r>
              <a:rPr lang="en-AU" sz="1200"/>
              <a:t>BRV </a:t>
            </a:r>
            <a:r>
              <a:rPr lang="en-AU" sz="1200">
                <a:hlinkClick r:id="rId5"/>
              </a:rPr>
              <a:t>Towards Best Practice Guide</a:t>
            </a:r>
            <a:r>
              <a:rPr lang="en-AU" sz="1200"/>
              <a:t> </a:t>
            </a:r>
          </a:p>
        </p:txBody>
      </p:sp>
      <p:sp>
        <p:nvSpPr>
          <p:cNvPr id="10" name="Rectangle 9">
            <a:extLst>
              <a:ext uri="{FF2B5EF4-FFF2-40B4-BE49-F238E27FC236}">
                <a16:creationId xmlns:a16="http://schemas.microsoft.com/office/drawing/2014/main" id="{6BFCD4B7-8655-C92A-379C-3EB80133A95C}"/>
              </a:ext>
            </a:extLst>
          </p:cNvPr>
          <p:cNvSpPr/>
          <p:nvPr/>
        </p:nvSpPr>
        <p:spPr>
          <a:xfrm>
            <a:off x="638175" y="1703521"/>
            <a:ext cx="1409695" cy="20709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339276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23">
            <a:extLst>
              <a:ext uri="{FF2B5EF4-FFF2-40B4-BE49-F238E27FC236}">
                <a16:creationId xmlns:a16="http://schemas.microsoft.com/office/drawing/2014/main" id="{93092363-9D2D-3D33-BCD9-DE4290531D16}"/>
              </a:ext>
            </a:extLst>
          </p:cNvPr>
          <p:cNvSpPr>
            <a:spLocks noGrp="1"/>
          </p:cNvSpPr>
          <p:nvPr>
            <p:ph type="title"/>
          </p:nvPr>
        </p:nvSpPr>
        <p:spPr>
          <a:xfrm>
            <a:off x="704850" y="546604"/>
            <a:ext cx="10515600" cy="510671"/>
          </a:xfrm>
        </p:spPr>
        <p:txBody>
          <a:bodyPr/>
          <a:lstStyle/>
          <a:p>
            <a:r>
              <a:rPr kumimoji="0" lang="en-AU" sz="2400" b="0" i="0" u="none" strike="noStrike" kern="1200" cap="none" spc="0" normalizeH="0" baseline="0" noProof="0">
                <a:ln>
                  <a:noFill/>
                </a:ln>
                <a:solidFill>
                  <a:srgbClr val="232B39"/>
                </a:solidFill>
                <a:effectLst/>
                <a:uLnTx/>
                <a:uFillTx/>
                <a:latin typeface="VIC SemiBold"/>
                <a:ea typeface="+mj-ea"/>
                <a:cs typeface="+mj-cs"/>
              </a:rPr>
              <a:t>The Framework should be applied broadly and in consultation with key stakeholders</a:t>
            </a:r>
            <a:endParaRPr lang="en-AU"/>
          </a:p>
        </p:txBody>
      </p:sp>
      <p:sp>
        <p:nvSpPr>
          <p:cNvPr id="27" name="Content Placeholder 26">
            <a:extLst>
              <a:ext uri="{FF2B5EF4-FFF2-40B4-BE49-F238E27FC236}">
                <a16:creationId xmlns:a16="http://schemas.microsoft.com/office/drawing/2014/main" id="{6D96CC1C-4CE0-7428-8C8C-7BB0C6567A9C}"/>
              </a:ext>
            </a:extLst>
          </p:cNvPr>
          <p:cNvSpPr>
            <a:spLocks noGrp="1"/>
          </p:cNvSpPr>
          <p:nvPr>
            <p:ph idx="1"/>
          </p:nvPr>
        </p:nvSpPr>
        <p:spPr>
          <a:xfrm>
            <a:off x="697231" y="1794510"/>
            <a:ext cx="4989600" cy="4215765"/>
          </a:xfrm>
          <a:ln>
            <a:solidFill>
              <a:schemeClr val="accent3"/>
            </a:solidFill>
          </a:ln>
        </p:spPr>
        <p:txBody>
          <a:bodyPr/>
          <a:lstStyle/>
          <a:p>
            <a:pPr>
              <a:lnSpc>
                <a:spcPct val="107000"/>
              </a:lnSpc>
              <a:spcBef>
                <a:spcPts val="0"/>
              </a:spcBef>
              <a:spcAft>
                <a:spcPts val="600"/>
              </a:spcAft>
              <a:buClrTx/>
              <a:defRPr/>
            </a:pPr>
            <a:r>
              <a:rPr lang="en-AU" sz="1200">
                <a:solidFill>
                  <a:srgbClr val="232B39"/>
                </a:solidFill>
                <a:latin typeface="VIC"/>
              </a:rPr>
              <a:t>The Framework should be applied broadly by policy makers and regulators to assess </a:t>
            </a:r>
            <a:r>
              <a:rPr lang="en-AU" sz="1200" b="1">
                <a:solidFill>
                  <a:srgbClr val="232B39"/>
                </a:solidFill>
                <a:latin typeface="VIC"/>
              </a:rPr>
              <a:t>existing permissions</a:t>
            </a:r>
            <a:r>
              <a:rPr lang="en-AU" sz="1200">
                <a:solidFill>
                  <a:srgbClr val="232B39"/>
                </a:solidFill>
                <a:latin typeface="VIC"/>
              </a:rPr>
              <a:t>, and to design </a:t>
            </a:r>
            <a:r>
              <a:rPr lang="en-AU" sz="1200" b="1">
                <a:solidFill>
                  <a:srgbClr val="232B39"/>
                </a:solidFill>
                <a:latin typeface="VIC"/>
              </a:rPr>
              <a:t>new and substantially reformed</a:t>
            </a:r>
            <a:r>
              <a:rPr lang="en-AU" sz="1200">
                <a:solidFill>
                  <a:srgbClr val="232B39"/>
                </a:solidFill>
                <a:latin typeface="VIC"/>
              </a:rPr>
              <a:t> permissions in legislation and regulations, as prompted in the Victorian </a:t>
            </a:r>
            <a:r>
              <a:rPr lang="en-AU" sz="1200">
                <a:solidFill>
                  <a:srgbClr val="232B39"/>
                </a:solidFill>
                <a:latin typeface="VIC"/>
                <a:hlinkClick r:id="rId2"/>
              </a:rPr>
              <a:t>Guide to Regulation.</a:t>
            </a:r>
            <a:r>
              <a:rPr lang="en-AU" sz="1200">
                <a:solidFill>
                  <a:srgbClr val="232B39"/>
                </a:solidFill>
                <a:latin typeface="VIC"/>
              </a:rPr>
              <a:t> </a:t>
            </a:r>
          </a:p>
          <a:p>
            <a:pPr>
              <a:lnSpc>
                <a:spcPct val="107000"/>
              </a:lnSpc>
              <a:spcBef>
                <a:spcPts val="0"/>
              </a:spcBef>
              <a:spcAft>
                <a:spcPts val="600"/>
              </a:spcAft>
              <a:buClrTx/>
              <a:buFontTx/>
              <a:buNone/>
              <a:defRPr/>
            </a:pPr>
            <a:r>
              <a:rPr lang="en-AU" sz="1200">
                <a:solidFill>
                  <a:srgbClr val="232B39"/>
                </a:solidFill>
                <a:latin typeface="VIC"/>
              </a:rPr>
              <a:t>There is flexibility in applying the Framework where permissions:</a:t>
            </a:r>
          </a:p>
          <a:p>
            <a:pPr marL="171450" indent="-171450">
              <a:lnSpc>
                <a:spcPct val="107000"/>
              </a:lnSpc>
              <a:spcBef>
                <a:spcPts val="0"/>
              </a:spcBef>
              <a:spcAft>
                <a:spcPts val="600"/>
              </a:spcAft>
              <a:buClrTx/>
              <a:buFont typeface="Arial" panose="020B0604020202020204" pitchFamily="34" charset="0"/>
              <a:buChar char="•"/>
              <a:defRPr/>
            </a:pPr>
            <a:r>
              <a:rPr lang="en-AU" sz="1200">
                <a:solidFill>
                  <a:srgbClr val="232B39"/>
                </a:solidFill>
                <a:latin typeface="VIC"/>
              </a:rPr>
              <a:t>are required to meet </a:t>
            </a:r>
            <a:r>
              <a:rPr lang="en-AU" sz="1200" b="1">
                <a:solidFill>
                  <a:srgbClr val="232B39"/>
                </a:solidFill>
                <a:latin typeface="VIC"/>
              </a:rPr>
              <a:t>national commitments</a:t>
            </a:r>
            <a:r>
              <a:rPr lang="en-AU" sz="1200">
                <a:solidFill>
                  <a:srgbClr val="232B39"/>
                </a:solidFill>
                <a:latin typeface="VIC"/>
              </a:rPr>
              <a:t>. For example, Victoria is required to implement horticulture permissions for food safety by 2024. </a:t>
            </a:r>
          </a:p>
          <a:p>
            <a:pPr marL="171450" indent="-171450">
              <a:lnSpc>
                <a:spcPct val="107000"/>
              </a:lnSpc>
              <a:spcBef>
                <a:spcPts val="0"/>
              </a:spcBef>
              <a:spcAft>
                <a:spcPts val="600"/>
              </a:spcAft>
              <a:buClrTx/>
              <a:buFont typeface="Arial" panose="020B0604020202020204" pitchFamily="34" charset="0"/>
              <a:buChar char="•"/>
              <a:defRPr/>
            </a:pPr>
            <a:r>
              <a:rPr lang="en-AU" sz="1200">
                <a:solidFill>
                  <a:srgbClr val="232B39"/>
                </a:solidFill>
                <a:latin typeface="VIC"/>
              </a:rPr>
              <a:t>are issued in an </a:t>
            </a:r>
            <a:r>
              <a:rPr lang="en-AU" sz="1200" b="1">
                <a:solidFill>
                  <a:srgbClr val="232B39"/>
                </a:solidFill>
                <a:latin typeface="VIC"/>
              </a:rPr>
              <a:t>emergency context</a:t>
            </a:r>
            <a:r>
              <a:rPr lang="en-AU" sz="1200">
                <a:solidFill>
                  <a:srgbClr val="232B39"/>
                </a:solidFill>
                <a:latin typeface="VIC"/>
              </a:rPr>
              <a:t>. For example, permits were issued to bring beehives into Victoria to pollinate almonds while movement of beehives was otherwise prohibited.</a:t>
            </a:r>
          </a:p>
          <a:p>
            <a:pPr marL="171450" indent="-171450">
              <a:lnSpc>
                <a:spcPct val="107000"/>
              </a:lnSpc>
              <a:spcBef>
                <a:spcPts val="0"/>
              </a:spcBef>
              <a:spcAft>
                <a:spcPts val="600"/>
              </a:spcAft>
              <a:buClrTx/>
              <a:buFont typeface="Arial" panose="020B0604020202020204" pitchFamily="34" charset="0"/>
              <a:buChar char="•"/>
              <a:defRPr/>
            </a:pPr>
            <a:r>
              <a:rPr lang="en-AU" sz="1200">
                <a:solidFill>
                  <a:srgbClr val="232B39"/>
                </a:solidFill>
                <a:latin typeface="VIC"/>
              </a:rPr>
              <a:t>have a role in generating significant </a:t>
            </a:r>
            <a:r>
              <a:rPr lang="en-AU" sz="1200" b="1">
                <a:solidFill>
                  <a:srgbClr val="232B39"/>
                </a:solidFill>
                <a:latin typeface="VIC"/>
              </a:rPr>
              <a:t>state revenue</a:t>
            </a:r>
            <a:r>
              <a:rPr lang="en-AU" sz="1200">
                <a:solidFill>
                  <a:srgbClr val="232B39"/>
                </a:solidFill>
                <a:latin typeface="VIC"/>
              </a:rPr>
              <a:t>, such as gaming licences. </a:t>
            </a:r>
          </a:p>
          <a:p>
            <a:pPr marL="171450" indent="-171450">
              <a:lnSpc>
                <a:spcPct val="107000"/>
              </a:lnSpc>
              <a:spcBef>
                <a:spcPts val="0"/>
              </a:spcBef>
              <a:spcAft>
                <a:spcPts val="600"/>
              </a:spcAft>
              <a:buClrTx/>
              <a:buFont typeface="Arial" panose="020B0604020202020204" pitchFamily="34" charset="0"/>
              <a:buChar char="•"/>
              <a:defRPr/>
            </a:pPr>
            <a:r>
              <a:rPr lang="en-AU" sz="1200">
                <a:solidFill>
                  <a:srgbClr val="232B39"/>
                </a:solidFill>
                <a:latin typeface="VIC"/>
              </a:rPr>
              <a:t>are used to allocate </a:t>
            </a:r>
            <a:r>
              <a:rPr lang="en-AU" sz="1200" b="1">
                <a:solidFill>
                  <a:srgbClr val="232B39"/>
                </a:solidFill>
                <a:latin typeface="VIC"/>
              </a:rPr>
              <a:t>property rights</a:t>
            </a:r>
            <a:r>
              <a:rPr lang="en-AU" sz="1200">
                <a:solidFill>
                  <a:srgbClr val="232B39"/>
                </a:solidFill>
                <a:latin typeface="VIC"/>
              </a:rPr>
              <a:t>. </a:t>
            </a:r>
          </a:p>
          <a:p>
            <a:pPr>
              <a:lnSpc>
                <a:spcPct val="107000"/>
              </a:lnSpc>
              <a:spcBef>
                <a:spcPts val="0"/>
              </a:spcBef>
              <a:spcAft>
                <a:spcPts val="600"/>
              </a:spcAft>
              <a:buClrTx/>
              <a:defRPr/>
            </a:pPr>
            <a:r>
              <a:rPr lang="en-AU" sz="1200">
                <a:solidFill>
                  <a:srgbClr val="232B39"/>
                </a:solidFill>
                <a:latin typeface="VIC"/>
              </a:rPr>
              <a:t>However, many of the principles and concepts will remain relevant.</a:t>
            </a:r>
          </a:p>
          <a:p>
            <a:pPr marL="171450" indent="-171450">
              <a:lnSpc>
                <a:spcPct val="107000"/>
              </a:lnSpc>
              <a:spcBef>
                <a:spcPts val="0"/>
              </a:spcBef>
              <a:spcAft>
                <a:spcPts val="600"/>
              </a:spcAft>
              <a:buClrTx/>
              <a:buFont typeface="Arial" panose="020B0604020202020204" pitchFamily="34" charset="0"/>
              <a:buChar char="•"/>
              <a:defRPr/>
            </a:pPr>
            <a:endParaRPr lang="en-AU" sz="1200">
              <a:solidFill>
                <a:srgbClr val="232B39"/>
              </a:solidFill>
              <a:latin typeface="VIC"/>
            </a:endParaRPr>
          </a:p>
          <a:p>
            <a:endParaRPr lang="en-AU" sz="1200"/>
          </a:p>
        </p:txBody>
      </p:sp>
      <p:sp>
        <p:nvSpPr>
          <p:cNvPr id="26" name="Content Placeholder 25">
            <a:extLst>
              <a:ext uri="{FF2B5EF4-FFF2-40B4-BE49-F238E27FC236}">
                <a16:creationId xmlns:a16="http://schemas.microsoft.com/office/drawing/2014/main" id="{03C41917-4B36-6853-9B42-E0DB4DBD4B7C}"/>
              </a:ext>
            </a:extLst>
          </p:cNvPr>
          <p:cNvSpPr>
            <a:spLocks noGrp="1"/>
          </p:cNvSpPr>
          <p:nvPr>
            <p:ph idx="13"/>
          </p:nvPr>
        </p:nvSpPr>
        <p:spPr>
          <a:xfrm>
            <a:off x="6221089" y="1805940"/>
            <a:ext cx="4989600" cy="4203306"/>
          </a:xfrm>
          <a:ln>
            <a:solidFill>
              <a:schemeClr val="accent3"/>
            </a:solidFill>
          </a:ln>
        </p:spPr>
        <p:txBody>
          <a:bodyPr/>
          <a:lstStyle/>
          <a:p>
            <a:pPr>
              <a:lnSpc>
                <a:spcPct val="107000"/>
              </a:lnSpc>
              <a:spcBef>
                <a:spcPts val="0"/>
              </a:spcBef>
              <a:spcAft>
                <a:spcPts val="600"/>
              </a:spcAft>
              <a:buClrTx/>
              <a:defRPr/>
            </a:pPr>
            <a:r>
              <a:rPr lang="en-AU" sz="1200">
                <a:solidFill>
                  <a:srgbClr val="232B39"/>
                </a:solidFill>
                <a:latin typeface="VIC"/>
              </a:rPr>
              <a:t>It is important to </a:t>
            </a:r>
            <a:r>
              <a:rPr lang="en-AU" sz="1200" b="1">
                <a:solidFill>
                  <a:srgbClr val="232B39"/>
                </a:solidFill>
                <a:latin typeface="VIC"/>
              </a:rPr>
              <a:t>engage and consult </a:t>
            </a:r>
            <a:r>
              <a:rPr lang="en-AU" sz="1200">
                <a:solidFill>
                  <a:srgbClr val="232B39"/>
                </a:solidFill>
                <a:latin typeface="VIC"/>
              </a:rPr>
              <a:t>on any review and proposed change in regulation. This helps the Government understand and respond to a range of perspectives on issues and can help to promote community understanding of and support for proposals.</a:t>
            </a:r>
          </a:p>
          <a:p>
            <a:pPr>
              <a:lnSpc>
                <a:spcPct val="107000"/>
              </a:lnSpc>
              <a:spcBef>
                <a:spcPts val="0"/>
              </a:spcBef>
              <a:spcAft>
                <a:spcPts val="600"/>
              </a:spcAft>
              <a:buClrTx/>
              <a:defRPr/>
            </a:pPr>
            <a:r>
              <a:rPr lang="en-AU" sz="1200">
                <a:solidFill>
                  <a:srgbClr val="232B39"/>
                </a:solidFill>
                <a:latin typeface="VIC"/>
              </a:rPr>
              <a:t>The development of regulatory frameworks must align with the </a:t>
            </a:r>
            <a:r>
              <a:rPr lang="en-AU" sz="1200" b="1">
                <a:solidFill>
                  <a:srgbClr val="232B39"/>
                </a:solidFill>
                <a:latin typeface="VIC"/>
              </a:rPr>
              <a:t>Victorian Government’s Treaty obligations</a:t>
            </a:r>
            <a:r>
              <a:rPr lang="en-AU" sz="1200">
                <a:solidFill>
                  <a:srgbClr val="232B39"/>
                </a:solidFill>
                <a:latin typeface="VIC"/>
              </a:rPr>
              <a:t>. This includes engagement with the First Peoples Assembly of Victoria as early as possible in the process. Regulatory reforms should remain sufficiently flexible while consultation is completed.</a:t>
            </a:r>
          </a:p>
          <a:p>
            <a:pPr marL="171450" indent="-171450">
              <a:lnSpc>
                <a:spcPct val="107000"/>
              </a:lnSpc>
              <a:spcBef>
                <a:spcPts val="0"/>
              </a:spcBef>
              <a:spcAft>
                <a:spcPts val="600"/>
              </a:spcAft>
              <a:buClrTx/>
              <a:buFont typeface="Arial" panose="020B0604020202020204" pitchFamily="34" charset="0"/>
              <a:buChar char="•"/>
              <a:defRPr/>
            </a:pPr>
            <a:r>
              <a:rPr lang="en-AU" sz="1200">
                <a:solidFill>
                  <a:srgbClr val="232B39"/>
                </a:solidFill>
                <a:latin typeface="VIC"/>
              </a:rPr>
              <a:t>Engage Aboriginal people, organisations and businesses on the substance of permissions – including rules and how they are implemented and enforced. </a:t>
            </a:r>
          </a:p>
          <a:p>
            <a:pPr marL="171450" indent="-171450">
              <a:lnSpc>
                <a:spcPct val="107000"/>
              </a:lnSpc>
              <a:spcBef>
                <a:spcPts val="0"/>
              </a:spcBef>
              <a:spcAft>
                <a:spcPts val="600"/>
              </a:spcAft>
              <a:buClrTx/>
              <a:buFont typeface="Arial" panose="020B0604020202020204" pitchFamily="34" charset="0"/>
              <a:buChar char="•"/>
              <a:defRPr/>
            </a:pPr>
            <a:r>
              <a:rPr lang="en-AU" sz="1200">
                <a:solidFill>
                  <a:srgbClr val="232B39"/>
                </a:solidFill>
                <a:latin typeface="VIC"/>
              </a:rPr>
              <a:t>Includes engagement with </a:t>
            </a:r>
            <a:r>
              <a:rPr lang="en-AU" sz="1200" b="1">
                <a:solidFill>
                  <a:srgbClr val="232B39"/>
                </a:solidFill>
                <a:latin typeface="VIC"/>
              </a:rPr>
              <a:t>Traditional Owners </a:t>
            </a:r>
            <a:r>
              <a:rPr lang="en-AU" sz="1200">
                <a:solidFill>
                  <a:srgbClr val="232B39"/>
                </a:solidFill>
                <a:latin typeface="VIC"/>
              </a:rPr>
              <a:t>as rights holders, including those who are not formally recognised. </a:t>
            </a:r>
          </a:p>
          <a:p>
            <a:pPr>
              <a:lnSpc>
                <a:spcPct val="107000"/>
              </a:lnSpc>
              <a:spcBef>
                <a:spcPts val="0"/>
              </a:spcBef>
              <a:spcAft>
                <a:spcPts val="600"/>
              </a:spcAft>
              <a:buClrTx/>
              <a:defRPr/>
            </a:pPr>
            <a:endParaRPr lang="en-AU" sz="1200">
              <a:solidFill>
                <a:srgbClr val="232B39"/>
              </a:solidFill>
              <a:latin typeface="VIC"/>
            </a:endParaRPr>
          </a:p>
          <a:p>
            <a:pPr>
              <a:lnSpc>
                <a:spcPct val="107000"/>
              </a:lnSpc>
              <a:spcBef>
                <a:spcPts val="0"/>
              </a:spcBef>
              <a:spcAft>
                <a:spcPts val="600"/>
              </a:spcAft>
              <a:buClrTx/>
              <a:defRPr/>
            </a:pPr>
            <a:r>
              <a:rPr lang="en-AU" sz="1200">
                <a:solidFill>
                  <a:srgbClr val="232B39"/>
                </a:solidFill>
                <a:latin typeface="VIC"/>
              </a:rPr>
              <a:t>Refer to the </a:t>
            </a:r>
            <a:r>
              <a:rPr lang="en-AU" sz="1200">
                <a:solidFill>
                  <a:srgbClr val="232B39"/>
                </a:solidFill>
                <a:latin typeface="VIC"/>
                <a:hlinkClick r:id="rId2"/>
              </a:rPr>
              <a:t>Victorian Guide to Regulation </a:t>
            </a:r>
            <a:r>
              <a:rPr lang="en-AU" sz="1200">
                <a:solidFill>
                  <a:srgbClr val="232B39"/>
                </a:solidFill>
                <a:latin typeface="VIC"/>
              </a:rPr>
              <a:t>for more information about engagement for regulatory reform.</a:t>
            </a:r>
          </a:p>
          <a:p>
            <a:endParaRPr lang="en-AU" sz="1200"/>
          </a:p>
        </p:txBody>
      </p:sp>
      <p:sp>
        <p:nvSpPr>
          <p:cNvPr id="14" name="Content Placeholder 2">
            <a:extLst>
              <a:ext uri="{FF2B5EF4-FFF2-40B4-BE49-F238E27FC236}">
                <a16:creationId xmlns:a16="http://schemas.microsoft.com/office/drawing/2014/main" id="{C5E24797-F912-DD58-45DC-EBFFCA6B3F0B}"/>
              </a:ext>
            </a:extLst>
          </p:cNvPr>
          <p:cNvSpPr txBox="1">
            <a:spLocks/>
          </p:cNvSpPr>
          <p:nvPr/>
        </p:nvSpPr>
        <p:spPr>
          <a:xfrm>
            <a:off x="695325" y="1877055"/>
            <a:ext cx="10919307" cy="694427"/>
          </a:xfrm>
          <a:prstGeom prst="rect">
            <a:avLst/>
          </a:prstGeom>
        </p:spPr>
        <p:txBody>
          <a:bodyPr vert="horz" lIns="36000" tIns="45720" rIns="36000" bIns="45720" rtlCol="0">
            <a:noAutofit/>
          </a:bodyPr>
          <a:lstStyle>
            <a:lvl1pPr marL="0" indent="0" algn="l" defTabSz="914400" rtl="0" eaLnBrk="1" latinLnBrk="0" hangingPunct="1">
              <a:lnSpc>
                <a:spcPct val="100000"/>
              </a:lnSpc>
              <a:spcBef>
                <a:spcPts val="1000"/>
              </a:spcBef>
              <a:buClr>
                <a:schemeClr val="accent1"/>
              </a:buClr>
              <a:buFont typeface="Arial" panose="020B0604020202020204" pitchFamily="34" charset="0"/>
              <a:buNone/>
              <a:defRPr lang="en-AU" sz="2600" b="0" i="0" kern="1200" smtClean="0">
                <a:solidFill>
                  <a:schemeClr val="tx1"/>
                </a:solidFill>
                <a:effectLst/>
                <a:latin typeface="+mj-lt"/>
                <a:ea typeface="+mn-ea"/>
                <a:cs typeface="+mn-cs"/>
              </a:defRPr>
            </a:lvl1pPr>
            <a:lvl2pPr marL="0" indent="0" algn="l" defTabSz="914400" rtl="0" eaLnBrk="1" latinLnBrk="0" hangingPunct="1">
              <a:lnSpc>
                <a:spcPct val="100000"/>
              </a:lnSpc>
              <a:spcBef>
                <a:spcPts val="600"/>
              </a:spcBef>
              <a:buClr>
                <a:schemeClr val="accent1"/>
              </a:buClr>
              <a:buFont typeface="Arial" panose="020B0604020202020204" pitchFamily="34" charset="0"/>
              <a:buNone/>
              <a:defRPr sz="2400" kern="1200">
                <a:solidFill>
                  <a:schemeClr val="tx1"/>
                </a:solidFill>
                <a:latin typeface="+mn-lt"/>
                <a:ea typeface="+mn-ea"/>
                <a:cs typeface="+mn-cs"/>
              </a:defRPr>
            </a:lvl2pPr>
            <a:lvl3pPr marL="358775" indent="-358775" algn="l" defTabSz="914400" rtl="0" eaLnBrk="1" latinLnBrk="0" hangingPunct="1">
              <a:lnSpc>
                <a:spcPct val="100000"/>
              </a:lnSpc>
              <a:spcBef>
                <a:spcPts val="300"/>
              </a:spcBef>
              <a:buClr>
                <a:schemeClr val="tx1"/>
              </a:buClr>
              <a:buFont typeface="Arial" panose="020B0604020202020204" pitchFamily="34" charset="0"/>
              <a:buChar char="•"/>
              <a:defRPr sz="2200" kern="1200">
                <a:solidFill>
                  <a:schemeClr val="tx1"/>
                </a:solidFill>
                <a:latin typeface="+mn-lt"/>
                <a:ea typeface="+mn-ea"/>
                <a:cs typeface="+mn-cs"/>
              </a:defRPr>
            </a:lvl3pPr>
            <a:lvl4pPr marL="715963" indent="-312738" algn="l" defTabSz="914400" rtl="0" eaLnBrk="1" latinLnBrk="0" hangingPunct="1">
              <a:lnSpc>
                <a:spcPct val="90000"/>
              </a:lnSpc>
              <a:spcBef>
                <a:spcPts val="300"/>
              </a:spcBef>
              <a:buClr>
                <a:schemeClr val="tx1"/>
              </a:buClr>
              <a:buFont typeface="VIC" panose="00000500000000000000" pitchFamily="50"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7000"/>
              </a:lnSpc>
              <a:spcBef>
                <a:spcPts val="0"/>
              </a:spcBef>
              <a:spcAft>
                <a:spcPts val="600"/>
              </a:spcAft>
              <a:buClrTx/>
              <a:buFontTx/>
              <a:buNone/>
              <a:defRPr/>
            </a:pPr>
            <a:endParaRPr lang="en-AU" sz="1200">
              <a:solidFill>
                <a:srgbClr val="232B39"/>
              </a:solidFill>
              <a:latin typeface="VIC"/>
            </a:endParaRPr>
          </a:p>
        </p:txBody>
      </p:sp>
      <p:sp>
        <p:nvSpPr>
          <p:cNvPr id="15" name="TextBox 14">
            <a:extLst>
              <a:ext uri="{FF2B5EF4-FFF2-40B4-BE49-F238E27FC236}">
                <a16:creationId xmlns:a16="http://schemas.microsoft.com/office/drawing/2014/main" id="{5DD484ED-BBE7-8095-22F7-8E455652E3B2}"/>
              </a:ext>
            </a:extLst>
          </p:cNvPr>
          <p:cNvSpPr txBox="1"/>
          <p:nvPr/>
        </p:nvSpPr>
        <p:spPr>
          <a:xfrm>
            <a:off x="6221089" y="1492366"/>
            <a:ext cx="4989600" cy="307777"/>
          </a:xfrm>
          <a:prstGeom prst="rect">
            <a:avLst/>
          </a:prstGeom>
          <a:solidFill>
            <a:schemeClr val="accent3"/>
          </a:solidFill>
          <a:ln>
            <a:solidFill>
              <a:schemeClr val="accent1"/>
            </a:solidFill>
          </a:ln>
        </p:spPr>
        <p:txBody>
          <a:bodyPr wrap="square">
            <a:spAutoFit/>
          </a:bodyPr>
          <a:lstStyle/>
          <a:p>
            <a:r>
              <a:rPr lang="en-AU" sz="1400" b="1">
                <a:solidFill>
                  <a:schemeClr val="bg1"/>
                </a:solidFill>
              </a:rPr>
              <a:t>Engagement</a:t>
            </a:r>
          </a:p>
        </p:txBody>
      </p:sp>
      <p:sp>
        <p:nvSpPr>
          <p:cNvPr id="9" name="TextBox 8">
            <a:extLst>
              <a:ext uri="{FF2B5EF4-FFF2-40B4-BE49-F238E27FC236}">
                <a16:creationId xmlns:a16="http://schemas.microsoft.com/office/drawing/2014/main" id="{D95CD0F9-67C4-AE50-06A7-BE20DBE1FEB3}"/>
              </a:ext>
            </a:extLst>
          </p:cNvPr>
          <p:cNvSpPr txBox="1"/>
          <p:nvPr/>
        </p:nvSpPr>
        <p:spPr>
          <a:xfrm>
            <a:off x="695325" y="1492366"/>
            <a:ext cx="4989600" cy="307777"/>
          </a:xfrm>
          <a:prstGeom prst="rect">
            <a:avLst/>
          </a:prstGeom>
          <a:solidFill>
            <a:schemeClr val="accent3"/>
          </a:solidFill>
          <a:ln>
            <a:solidFill>
              <a:schemeClr val="accent1"/>
            </a:solidFill>
          </a:ln>
        </p:spPr>
        <p:txBody>
          <a:bodyPr wrap="square">
            <a:spAutoFit/>
          </a:bodyPr>
          <a:lstStyle/>
          <a:p>
            <a:r>
              <a:rPr lang="en-AU" sz="1400" b="1">
                <a:solidFill>
                  <a:schemeClr val="bg1"/>
                </a:solidFill>
              </a:rPr>
              <a:t>Scope of application</a:t>
            </a:r>
          </a:p>
        </p:txBody>
      </p:sp>
    </p:spTree>
    <p:extLst>
      <p:ext uri="{BB962C8B-B14F-4D97-AF65-F5344CB8AC3E}">
        <p14:creationId xmlns:p14="http://schemas.microsoft.com/office/powerpoint/2010/main" val="29537760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347A97-3E94-1DCC-DF0F-8B66CFAEFA33}"/>
              </a:ext>
            </a:extLst>
          </p:cNvPr>
          <p:cNvSpPr>
            <a:spLocks noGrp="1"/>
          </p:cNvSpPr>
          <p:nvPr>
            <p:ph type="title"/>
          </p:nvPr>
        </p:nvSpPr>
        <p:spPr/>
        <p:txBody>
          <a:bodyPr/>
          <a:lstStyle/>
          <a:p>
            <a:r>
              <a:rPr lang="en-AU"/>
              <a:t>Key concepts</a:t>
            </a:r>
          </a:p>
        </p:txBody>
      </p:sp>
      <p:sp>
        <p:nvSpPr>
          <p:cNvPr id="2" name="Text Placeholder 1">
            <a:extLst>
              <a:ext uri="{FF2B5EF4-FFF2-40B4-BE49-F238E27FC236}">
                <a16:creationId xmlns:a16="http://schemas.microsoft.com/office/drawing/2014/main" id="{95B94632-7544-4D7A-7507-C0EBB2BA0198}"/>
              </a:ext>
            </a:extLst>
          </p:cNvPr>
          <p:cNvSpPr>
            <a:spLocks noGrp="1"/>
          </p:cNvSpPr>
          <p:nvPr>
            <p:ph type="body" idx="1"/>
          </p:nvPr>
        </p:nvSpPr>
        <p:spPr/>
        <p:txBody>
          <a:bodyPr/>
          <a:lstStyle/>
          <a:p>
            <a:r>
              <a:rPr lang="en-AU"/>
              <a:t>What are permissions and </a:t>
            </a:r>
            <a:br>
              <a:rPr lang="en-AU"/>
            </a:br>
            <a:r>
              <a:rPr lang="en-AU"/>
              <a:t>when should we use them?</a:t>
            </a:r>
          </a:p>
        </p:txBody>
      </p:sp>
    </p:spTree>
    <p:extLst>
      <p:ext uri="{BB962C8B-B14F-4D97-AF65-F5344CB8AC3E}">
        <p14:creationId xmlns:p14="http://schemas.microsoft.com/office/powerpoint/2010/main" val="25330202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3A80382-749A-488E-4175-4914E14F0021}"/>
              </a:ext>
            </a:extLst>
          </p:cNvPr>
          <p:cNvSpPr/>
          <p:nvPr/>
        </p:nvSpPr>
        <p:spPr>
          <a:xfrm>
            <a:off x="7591425" y="1886416"/>
            <a:ext cx="3587314" cy="46256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150" b="0" i="0" u="none" strike="noStrike" kern="1200" cap="none" spc="0" normalizeH="0" baseline="0" noProof="0">
                <a:ln>
                  <a:noFill/>
                </a:ln>
                <a:solidFill>
                  <a:srgbClr val="232B39"/>
                </a:solidFill>
                <a:effectLst/>
                <a:uLnTx/>
                <a:uFillTx/>
                <a:latin typeface="VIC"/>
                <a:ea typeface="+mn-ea"/>
                <a:cs typeface="+mn-cs"/>
              </a:rPr>
              <a:t>Regulation starts with understanding the risks of harm and whether these are substantial. </a:t>
            </a:r>
          </a:p>
        </p:txBody>
      </p:sp>
      <p:sp>
        <p:nvSpPr>
          <p:cNvPr id="34" name="Rectangle 33">
            <a:extLst>
              <a:ext uri="{FF2B5EF4-FFF2-40B4-BE49-F238E27FC236}">
                <a16:creationId xmlns:a16="http://schemas.microsoft.com/office/drawing/2014/main" id="{12F055E2-43FC-7BCE-B2E6-777C5DB40399}"/>
              </a:ext>
            </a:extLst>
          </p:cNvPr>
          <p:cNvSpPr/>
          <p:nvPr/>
        </p:nvSpPr>
        <p:spPr>
          <a:xfrm>
            <a:off x="730040" y="1770529"/>
            <a:ext cx="1327360" cy="103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11" name="Title 1">
            <a:extLst>
              <a:ext uri="{FF2B5EF4-FFF2-40B4-BE49-F238E27FC236}">
                <a16:creationId xmlns:a16="http://schemas.microsoft.com/office/drawing/2014/main" id="{2EC02043-7A3F-813E-DFFD-D0F528A4F082}"/>
              </a:ext>
            </a:extLst>
          </p:cNvPr>
          <p:cNvSpPr>
            <a:spLocks noGrp="1"/>
          </p:cNvSpPr>
          <p:nvPr>
            <p:ph type="title"/>
          </p:nvPr>
        </p:nvSpPr>
        <p:spPr>
          <a:noFill/>
        </p:spPr>
        <p:txBody>
          <a:bodyPr anchor="ctr"/>
          <a:lstStyle/>
          <a:p>
            <a:r>
              <a:rPr lang="en-AU" sz="2400"/>
              <a:t>What are permissions?</a:t>
            </a:r>
            <a:endParaRPr lang="en-US" sz="2400"/>
          </a:p>
        </p:txBody>
      </p:sp>
      <p:sp>
        <p:nvSpPr>
          <p:cNvPr id="8" name="Rectangle 7">
            <a:extLst>
              <a:ext uri="{FF2B5EF4-FFF2-40B4-BE49-F238E27FC236}">
                <a16:creationId xmlns:a16="http://schemas.microsoft.com/office/drawing/2014/main" id="{DA521517-E03B-866D-4ED5-50F82D88A86B}"/>
              </a:ext>
            </a:extLst>
          </p:cNvPr>
          <p:cNvSpPr/>
          <p:nvPr/>
        </p:nvSpPr>
        <p:spPr>
          <a:xfrm>
            <a:off x="695325" y="1895476"/>
            <a:ext cx="6381543" cy="4311374"/>
          </a:xfrm>
          <a:prstGeom prst="rect">
            <a:avLst/>
          </a:prstGeom>
          <a:noFill/>
          <a:ln w="95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mn-cs"/>
              </a:rPr>
              <a:t>There are core characteristics common to all permissions: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232B39"/>
                </a:solidFill>
                <a:effectLst/>
                <a:uLnTx/>
                <a:uFillTx/>
                <a:latin typeface="VIC"/>
                <a:ea typeface="+mn-ea"/>
                <a:cs typeface="+mn-cs"/>
              </a:rPr>
              <a:t>A</a:t>
            </a:r>
            <a:r>
              <a:rPr kumimoji="0" lang="en-AU" sz="1200" b="1" i="0" u="none" strike="noStrike" kern="1200" cap="none" spc="0" normalizeH="0" baseline="0" noProof="0">
                <a:ln>
                  <a:noFill/>
                </a:ln>
                <a:solidFill>
                  <a:srgbClr val="232B39"/>
                </a:solidFill>
                <a:effectLst/>
                <a:uLnTx/>
                <a:uFillTx/>
                <a:latin typeface="VIC"/>
                <a:ea typeface="+mn-ea"/>
                <a:cs typeface="+mn-cs"/>
              </a:rPr>
              <a:t> mandatory</a:t>
            </a:r>
            <a:r>
              <a:rPr kumimoji="0" lang="en-AU" sz="1200" b="0" i="0" u="none" strike="noStrike" kern="1200" cap="none" spc="0" normalizeH="0" baseline="0" noProof="0">
                <a:ln>
                  <a:noFill/>
                </a:ln>
                <a:solidFill>
                  <a:srgbClr val="232B39"/>
                </a:solidFill>
                <a:effectLst/>
                <a:uLnTx/>
                <a:uFillTx/>
                <a:latin typeface="VIC"/>
                <a:ea typeface="+mn-ea"/>
                <a:cs typeface="+mn-cs"/>
              </a:rPr>
              <a:t> requirement to apply, meet requirements and gain approval prior to commencement.</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200" b="0" i="0" u="none" strike="noStrike" kern="1200" cap="none" spc="0" normalizeH="0" baseline="0" noProof="0">
                <a:ln>
                  <a:noFill/>
                </a:ln>
                <a:solidFill>
                  <a:srgbClr val="232B39"/>
                </a:solidFill>
                <a:effectLst/>
                <a:uLnTx/>
                <a:uFillTx/>
                <a:latin typeface="VIC"/>
                <a:ea typeface="+mn-ea"/>
                <a:cs typeface="+mn-cs"/>
              </a:rPr>
              <a:t>Used to </a:t>
            </a:r>
            <a:r>
              <a:rPr kumimoji="0" lang="en-US" sz="1200" b="1" i="0" u="none" strike="noStrike" kern="1200" cap="none" spc="0" normalizeH="0" baseline="0" noProof="0">
                <a:ln>
                  <a:noFill/>
                </a:ln>
                <a:solidFill>
                  <a:srgbClr val="232B39"/>
                </a:solidFill>
                <a:effectLst/>
                <a:uLnTx/>
                <a:uFillTx/>
                <a:latin typeface="VIC"/>
                <a:ea typeface="+mn-ea"/>
                <a:cs typeface="+mn-cs"/>
              </a:rPr>
              <a:t>exclude</a:t>
            </a:r>
            <a:r>
              <a:rPr kumimoji="0" lang="en-US" sz="1200" b="0" i="0" u="none" strike="noStrike" kern="1200" cap="none" spc="0" normalizeH="0" baseline="0" noProof="0">
                <a:ln>
                  <a:noFill/>
                </a:ln>
                <a:solidFill>
                  <a:srgbClr val="232B39"/>
                </a:solidFill>
                <a:effectLst/>
                <a:uLnTx/>
                <a:uFillTx/>
                <a:latin typeface="VIC"/>
                <a:ea typeface="+mn-ea"/>
                <a:cs typeface="+mn-cs"/>
              </a:rPr>
              <a:t> unsuitable applicants and/or apply </a:t>
            </a:r>
            <a:r>
              <a:rPr kumimoji="0" lang="en-US" sz="1200" b="1" i="0" u="none" strike="noStrike" kern="1200" cap="none" spc="0" normalizeH="0" baseline="0" noProof="0">
                <a:ln>
                  <a:noFill/>
                </a:ln>
                <a:solidFill>
                  <a:srgbClr val="232B39"/>
                </a:solidFill>
                <a:effectLst/>
                <a:uLnTx/>
                <a:uFillTx/>
                <a:latin typeface="VIC"/>
                <a:ea typeface="+mn-ea"/>
                <a:cs typeface="+mn-cs"/>
              </a:rPr>
              <a:t>conditions</a:t>
            </a:r>
            <a:r>
              <a:rPr kumimoji="0" lang="en-US" sz="1200" b="0" i="0" u="none" strike="noStrike" kern="1200" cap="none" spc="0" normalizeH="0" baseline="0" noProof="0">
                <a:ln>
                  <a:noFill/>
                </a:ln>
                <a:solidFill>
                  <a:srgbClr val="232B39"/>
                </a:solidFill>
                <a:effectLst/>
                <a:uLnTx/>
                <a:uFillTx/>
                <a:latin typeface="VIC"/>
                <a:ea typeface="+mn-ea"/>
                <a:cs typeface="+mn-cs"/>
              </a:rPr>
              <a:t> commensurate with risk.</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sz="1200" b="0" i="0" u="none" strike="noStrike" kern="1200" cap="none" spc="0" normalizeH="0" baseline="0" noProof="0">
                <a:ln>
                  <a:noFill/>
                </a:ln>
                <a:solidFill>
                  <a:srgbClr val="232B39"/>
                </a:solidFill>
                <a:effectLst/>
                <a:uLnTx/>
                <a:uFillTx/>
                <a:latin typeface="VIC"/>
                <a:ea typeface="+mn-ea"/>
                <a:cs typeface="+mn-cs"/>
              </a:rPr>
              <a:t>Defined through various terms in legislation including </a:t>
            </a:r>
            <a:r>
              <a:rPr kumimoji="0" lang="en-AU" sz="1200" b="1" i="0" u="none" strike="noStrike" kern="1200" cap="none" spc="0" normalizeH="0" baseline="0" noProof="0">
                <a:ln>
                  <a:noFill/>
                </a:ln>
                <a:solidFill>
                  <a:srgbClr val="232B39"/>
                </a:solidFill>
                <a:effectLst/>
                <a:uLnTx/>
                <a:uFillTx/>
                <a:latin typeface="VIC"/>
                <a:ea typeface="+mn-ea"/>
                <a:cs typeface="+mn-cs"/>
              </a:rPr>
              <a:t>licence, registration and permit, </a:t>
            </a:r>
            <a:r>
              <a:rPr kumimoji="0" lang="en-AU" sz="1200" b="0" i="0" u="none" strike="noStrike" kern="1200" cap="none" spc="0" normalizeH="0" baseline="0" noProof="0">
                <a:ln>
                  <a:noFill/>
                </a:ln>
                <a:solidFill>
                  <a:srgbClr val="232B39"/>
                </a:solidFill>
                <a:effectLst/>
                <a:uLnTx/>
                <a:uFillTx/>
                <a:latin typeface="VIC"/>
                <a:ea typeface="+mn-ea"/>
                <a:cs typeface="+mn-cs"/>
              </a:rPr>
              <a:t>approval, authorisation and accreditation.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AU" sz="1200" b="1" i="0" u="none" strike="noStrike" kern="1200" cap="none" spc="0" normalizeH="0" baseline="0" noProof="0">
                <a:ln>
                  <a:noFill/>
                </a:ln>
                <a:solidFill>
                  <a:srgbClr val="232B39"/>
                </a:solidFill>
                <a:effectLst/>
                <a:uLnTx/>
                <a:uFillTx/>
                <a:latin typeface="VIC"/>
                <a:ea typeface="+mn-ea"/>
                <a:cs typeface="+mn-cs"/>
              </a:rPr>
              <a:t>Distinct from </a:t>
            </a:r>
            <a:r>
              <a:rPr kumimoji="0" lang="en-AU" sz="1200" b="0" i="0" u="none" strike="noStrike" kern="1200" cap="none" spc="0" normalizeH="0" baseline="0" noProof="0">
                <a:ln>
                  <a:noFill/>
                </a:ln>
                <a:solidFill>
                  <a:srgbClr val="232B39"/>
                </a:solidFill>
                <a:effectLst/>
                <a:uLnTx/>
                <a:uFillTx/>
                <a:latin typeface="VIC"/>
                <a:ea typeface="+mn-ea"/>
                <a:cs typeface="+mn-cs"/>
              </a:rPr>
              <a:t>notifications, which do not require approval, and compliance requirements such as compliance certificates.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mn-cs"/>
              </a:rPr>
              <a:t>A </a:t>
            </a:r>
            <a:r>
              <a:rPr kumimoji="0" lang="en-AU" sz="1200" b="1" i="0" u="none" strike="noStrike" kern="1200" cap="none" spc="0" normalizeH="0" baseline="0" noProof="0">
                <a:ln>
                  <a:noFill/>
                </a:ln>
                <a:solidFill>
                  <a:srgbClr val="232B39"/>
                </a:solidFill>
                <a:effectLst/>
                <a:uLnTx/>
                <a:uFillTx/>
                <a:latin typeface="VIC"/>
                <a:ea typeface="+mn-ea"/>
                <a:cs typeface="+mn-cs"/>
              </a:rPr>
              <a:t>permissions scheme</a:t>
            </a:r>
            <a:r>
              <a:rPr kumimoji="0" lang="en-AU" sz="1200" b="0" i="0" u="none" strike="noStrike" kern="1200" cap="none" spc="0" normalizeH="0" baseline="0" noProof="0">
                <a:ln>
                  <a:noFill/>
                </a:ln>
                <a:solidFill>
                  <a:srgbClr val="232B39"/>
                </a:solidFill>
                <a:effectLst/>
                <a:uLnTx/>
                <a:uFillTx/>
                <a:latin typeface="VIC"/>
                <a:ea typeface="+mn-ea"/>
                <a:cs typeface="+mn-cs"/>
              </a:rPr>
              <a:t> comprises a set of permissions and sits within a broader regulatory scheme and context (such as legislation, regulations, standards, related state and national schemes).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mn-cs"/>
              </a:rPr>
              <a:t>Permissions may be the primary tool for managing risk in a regulatory regime. Or they can complement outcomes or performance-based regulatory models (such as a general duty of outcomes requirement) for higher risks. </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AU" sz="1200" b="0" i="0" u="none" strike="noStrike" kern="1200" cap="none" spc="0" normalizeH="0" baseline="0" noProof="0">
                <a:ln>
                  <a:noFill/>
                </a:ln>
                <a:solidFill>
                  <a:srgbClr val="232B39"/>
                </a:solidFill>
                <a:effectLst/>
                <a:uLnTx/>
                <a:uFillTx/>
                <a:latin typeface="VIC"/>
                <a:ea typeface="+mn-ea"/>
                <a:cs typeface="+mn-cs"/>
              </a:rPr>
              <a:t>See </a:t>
            </a:r>
            <a:r>
              <a:rPr kumimoji="0" lang="en-AU" sz="1200" b="1" i="0" u="none" strike="noStrike" kern="1200" cap="none" spc="0" normalizeH="0" baseline="0" noProof="0">
                <a:ln>
                  <a:noFill/>
                </a:ln>
                <a:solidFill>
                  <a:srgbClr val="232B39"/>
                </a:solidFill>
                <a:effectLst/>
                <a:uLnTx/>
                <a:uFillTx/>
                <a:latin typeface="VIC"/>
                <a:ea typeface="+mn-ea"/>
                <a:cs typeface="+mn-cs"/>
              </a:rPr>
              <a:t>Appendix</a:t>
            </a:r>
            <a:r>
              <a:rPr kumimoji="0" lang="en-AU" sz="1200" b="0" i="0" u="none" strike="noStrike" kern="1200" cap="none" spc="0" normalizeH="0" baseline="0" noProof="0">
                <a:ln>
                  <a:noFill/>
                </a:ln>
                <a:solidFill>
                  <a:srgbClr val="232B39"/>
                </a:solidFill>
                <a:effectLst/>
                <a:uLnTx/>
                <a:uFillTx/>
                <a:latin typeface="VIC"/>
                <a:ea typeface="+mn-ea"/>
                <a:cs typeface="+mn-cs"/>
              </a:rPr>
              <a:t> for glossary, features and examples of permissions. </a:t>
            </a:r>
          </a:p>
        </p:txBody>
      </p:sp>
      <p:sp>
        <p:nvSpPr>
          <p:cNvPr id="9" name="TextBox 8">
            <a:extLst>
              <a:ext uri="{FF2B5EF4-FFF2-40B4-BE49-F238E27FC236}">
                <a16:creationId xmlns:a16="http://schemas.microsoft.com/office/drawing/2014/main" id="{FE4F8434-EBFA-769B-6A42-1E6BE0C504C9}"/>
              </a:ext>
            </a:extLst>
          </p:cNvPr>
          <p:cNvSpPr txBox="1"/>
          <p:nvPr/>
        </p:nvSpPr>
        <p:spPr>
          <a:xfrm>
            <a:off x="695325" y="1541122"/>
            <a:ext cx="6381543" cy="349200"/>
          </a:xfrm>
          <a:prstGeom prst="rect">
            <a:avLst/>
          </a:prstGeom>
          <a:solidFill>
            <a:schemeClr val="accent3"/>
          </a:solidFill>
          <a:ln>
            <a:solidFill>
              <a:schemeClr val="accent1"/>
            </a:solidFill>
          </a:ln>
        </p:spPr>
        <p:txBody>
          <a:bodyPr wrap="square" lIns="108000" tIns="72000" rIns="108000" bIns="36000" anchor="ctr">
            <a:noAutofit/>
          </a:bodyPr>
          <a:lstStyle/>
          <a:p>
            <a:r>
              <a:rPr lang="en-AU" sz="1200">
                <a:solidFill>
                  <a:schemeClr val="bg1"/>
                </a:solidFill>
                <a:latin typeface="+mj-lt"/>
              </a:rPr>
              <a:t>Permissions are part of a regulatory toolkit</a:t>
            </a:r>
          </a:p>
        </p:txBody>
      </p:sp>
      <p:sp>
        <p:nvSpPr>
          <p:cNvPr id="4" name="Rectangle 3">
            <a:extLst>
              <a:ext uri="{FF2B5EF4-FFF2-40B4-BE49-F238E27FC236}">
                <a16:creationId xmlns:a16="http://schemas.microsoft.com/office/drawing/2014/main" id="{CCAC3FCE-E82E-85C0-E52F-93A240755EEF}"/>
              </a:ext>
            </a:extLst>
          </p:cNvPr>
          <p:cNvSpPr/>
          <p:nvPr/>
        </p:nvSpPr>
        <p:spPr>
          <a:xfrm>
            <a:off x="7581900" y="1791125"/>
            <a:ext cx="3627437" cy="4409650"/>
          </a:xfrm>
          <a:prstGeom prst="rect">
            <a:avLst/>
          </a:prstGeom>
          <a:ln>
            <a:solidFill>
              <a:schemeClr val="tx1"/>
            </a:solidFill>
          </a:ln>
        </p:spPr>
      </p:sp>
      <p:sp>
        <p:nvSpPr>
          <p:cNvPr id="10" name="TextBox 9">
            <a:extLst>
              <a:ext uri="{FF2B5EF4-FFF2-40B4-BE49-F238E27FC236}">
                <a16:creationId xmlns:a16="http://schemas.microsoft.com/office/drawing/2014/main" id="{54883FA4-47B8-556F-3E65-09F31AB5E6A8}"/>
              </a:ext>
            </a:extLst>
          </p:cNvPr>
          <p:cNvSpPr txBox="1"/>
          <p:nvPr/>
        </p:nvSpPr>
        <p:spPr>
          <a:xfrm>
            <a:off x="7581899" y="1541121"/>
            <a:ext cx="3627439" cy="303536"/>
          </a:xfrm>
          <a:prstGeom prst="rect">
            <a:avLst/>
          </a:prstGeom>
          <a:solidFill>
            <a:schemeClr val="accent3"/>
          </a:solidFill>
          <a:ln>
            <a:solidFill>
              <a:schemeClr val="accent1"/>
            </a:solidFill>
          </a:ln>
        </p:spPr>
        <p:txBody>
          <a:bodyPr wrap="square" lIns="108000" tIns="72000" rIns="108000" bIns="36000">
            <a:spAutoFit/>
          </a:bodyPr>
          <a:lstStyle/>
          <a:p>
            <a:pPr>
              <a:spcAft>
                <a:spcPts val="400"/>
              </a:spcAft>
            </a:pPr>
            <a:r>
              <a:rPr lang="en-US" sz="1200">
                <a:solidFill>
                  <a:schemeClr val="bg1"/>
                </a:solidFill>
                <a:latin typeface="+mj-lt"/>
              </a:rPr>
              <a:t>Their primary purpose is to manage harms</a:t>
            </a:r>
          </a:p>
        </p:txBody>
      </p:sp>
      <p:sp>
        <p:nvSpPr>
          <p:cNvPr id="18" name="TextBox 17">
            <a:extLst>
              <a:ext uri="{FF2B5EF4-FFF2-40B4-BE49-F238E27FC236}">
                <a16:creationId xmlns:a16="http://schemas.microsoft.com/office/drawing/2014/main" id="{60929D5B-34FF-100F-2693-7409217F99D6}"/>
              </a:ext>
            </a:extLst>
          </p:cNvPr>
          <p:cNvSpPr txBox="1"/>
          <p:nvPr/>
        </p:nvSpPr>
        <p:spPr>
          <a:xfrm>
            <a:off x="695324" y="936000"/>
            <a:ext cx="10514013" cy="522000"/>
          </a:xfrm>
          <a:prstGeom prst="rect">
            <a:avLst/>
          </a:prstGeom>
          <a:solidFill>
            <a:schemeClr val="accent3"/>
          </a:solidFill>
          <a:ln>
            <a:solidFill>
              <a:schemeClr val="accent1"/>
            </a:solidFill>
          </a:ln>
        </p:spPr>
        <p:txBody>
          <a:bodyPr wrap="square" lIns="91440" tIns="45720" rIns="91440" bIns="45720" anchor="ctr">
            <a:noAutofit/>
          </a:bodyPr>
          <a:lstStyle/>
          <a:p>
            <a:r>
              <a:rPr kumimoji="0" lang="en-AU" sz="1400" b="0" i="0" u="none" strike="noStrike" kern="1200" cap="none" spc="0" normalizeH="0" baseline="0" noProof="0">
                <a:ln>
                  <a:noFill/>
                </a:ln>
                <a:solidFill>
                  <a:schemeClr val="bg1"/>
                </a:solidFill>
                <a:effectLst/>
                <a:uLnTx/>
                <a:uFillTx/>
                <a:latin typeface="VIC"/>
                <a:ea typeface="+mn-ea"/>
                <a:cs typeface="+mn-cs"/>
              </a:rPr>
              <a:t>A </a:t>
            </a:r>
            <a:r>
              <a:rPr kumimoji="0" lang="en-AU" sz="1400" b="1" i="0" u="none" strike="noStrike" kern="1200" cap="none" spc="0" normalizeH="0" baseline="0" noProof="0">
                <a:ln>
                  <a:noFill/>
                </a:ln>
                <a:solidFill>
                  <a:schemeClr val="bg1"/>
                </a:solidFill>
                <a:effectLst/>
                <a:uLnTx/>
                <a:uFillTx/>
                <a:latin typeface="VIC"/>
                <a:ea typeface="+mn-ea"/>
                <a:cs typeface="+mn-cs"/>
              </a:rPr>
              <a:t>permission</a:t>
            </a:r>
            <a:r>
              <a:rPr kumimoji="0" lang="en-AU" sz="1400" b="0" i="0" u="none" strike="noStrike" kern="1200" cap="none" spc="0" normalizeH="0" baseline="0" noProof="0">
                <a:ln>
                  <a:noFill/>
                </a:ln>
                <a:solidFill>
                  <a:schemeClr val="bg1"/>
                </a:solidFill>
                <a:effectLst/>
                <a:uLnTx/>
                <a:uFillTx/>
                <a:latin typeface="VIC"/>
                <a:ea typeface="+mn-ea"/>
                <a:cs typeface="+mn-cs"/>
              </a:rPr>
              <a:t> provides a person or entity the ability to undertake certain operations or activities that would otherwise be unlawful. </a:t>
            </a:r>
          </a:p>
        </p:txBody>
      </p:sp>
      <p:grpSp>
        <p:nvGrpSpPr>
          <p:cNvPr id="33" name="Group 32">
            <a:extLst>
              <a:ext uri="{FF2B5EF4-FFF2-40B4-BE49-F238E27FC236}">
                <a16:creationId xmlns:a16="http://schemas.microsoft.com/office/drawing/2014/main" id="{2DF579D3-D4B0-4FC9-7083-4D220BCEAF9C}"/>
              </a:ext>
            </a:extLst>
          </p:cNvPr>
          <p:cNvGrpSpPr/>
          <p:nvPr/>
        </p:nvGrpSpPr>
        <p:grpSpPr>
          <a:xfrm>
            <a:off x="7691732" y="2392671"/>
            <a:ext cx="3384905" cy="3752173"/>
            <a:chOff x="7691732" y="2373621"/>
            <a:chExt cx="3384905" cy="3752173"/>
          </a:xfrm>
        </p:grpSpPr>
        <p:sp>
          <p:nvSpPr>
            <p:cNvPr id="25" name="Oval 24">
              <a:extLst>
                <a:ext uri="{FF2B5EF4-FFF2-40B4-BE49-F238E27FC236}">
                  <a16:creationId xmlns:a16="http://schemas.microsoft.com/office/drawing/2014/main" id="{E7FD0DE6-ADD4-8005-5BF7-D1B64D2EBE24}"/>
                </a:ext>
              </a:extLst>
            </p:cNvPr>
            <p:cNvSpPr/>
            <p:nvPr/>
          </p:nvSpPr>
          <p:spPr>
            <a:xfrm>
              <a:off x="7728719" y="2373621"/>
              <a:ext cx="1600200" cy="16002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indent="0" algn="ctr" defTabSz="466725">
                <a:lnSpc>
                  <a:spcPct val="90000"/>
                </a:lnSpc>
                <a:spcBef>
                  <a:spcPct val="0"/>
                </a:spcBef>
                <a:spcAft>
                  <a:spcPct val="35000"/>
                </a:spcAft>
                <a:buNone/>
              </a:pPr>
              <a:r>
                <a:rPr lang="en-AU" sz="950" kern="1200">
                  <a:solidFill>
                    <a:schemeClr val="tx1"/>
                  </a:solidFill>
                  <a:latin typeface="+mj-lt"/>
                </a:rPr>
                <a:t>Consumer Protection </a:t>
              </a:r>
            </a:p>
            <a:p>
              <a:pPr marL="0" lvl="0" indent="0" algn="ctr" defTabSz="466725">
                <a:lnSpc>
                  <a:spcPct val="90000"/>
                </a:lnSpc>
                <a:spcBef>
                  <a:spcPct val="0"/>
                </a:spcBef>
                <a:spcAft>
                  <a:spcPct val="35000"/>
                </a:spcAft>
                <a:buNone/>
              </a:pPr>
              <a:r>
                <a:rPr lang="en-AU" sz="950" kern="1200">
                  <a:solidFill>
                    <a:schemeClr val="tx1"/>
                  </a:solidFill>
                </a:rPr>
                <a:t>built environment, essential services, transport, employment rights and integrity</a:t>
              </a:r>
            </a:p>
          </p:txBody>
        </p:sp>
        <p:sp>
          <p:nvSpPr>
            <p:cNvPr id="26" name="Oval 25">
              <a:extLst>
                <a:ext uri="{FF2B5EF4-FFF2-40B4-BE49-F238E27FC236}">
                  <a16:creationId xmlns:a16="http://schemas.microsoft.com/office/drawing/2014/main" id="{B4375D2E-2EE1-37EE-1FFD-ACF0C7E795F4}"/>
                </a:ext>
              </a:extLst>
            </p:cNvPr>
            <p:cNvSpPr/>
            <p:nvPr/>
          </p:nvSpPr>
          <p:spPr>
            <a:xfrm>
              <a:off x="8552632" y="3831740"/>
              <a:ext cx="1600200" cy="16002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indent="0" algn="ctr" defTabSz="488950">
                <a:lnSpc>
                  <a:spcPct val="90000"/>
                </a:lnSpc>
                <a:spcBef>
                  <a:spcPct val="0"/>
                </a:spcBef>
                <a:spcAft>
                  <a:spcPct val="35000"/>
                </a:spcAft>
                <a:buNone/>
              </a:pPr>
              <a:r>
                <a:rPr lang="en-AU" sz="950" kern="1200">
                  <a:solidFill>
                    <a:schemeClr val="tx1"/>
                  </a:solidFill>
                  <a:latin typeface="+mj-lt"/>
                </a:rPr>
                <a:t>Environment </a:t>
              </a:r>
              <a:br>
                <a:rPr lang="en-AU" sz="950" kern="1200">
                  <a:solidFill>
                    <a:schemeClr val="tx1"/>
                  </a:solidFill>
                  <a:latin typeface="+mj-lt"/>
                </a:rPr>
              </a:br>
              <a:r>
                <a:rPr lang="en-AU" sz="950" kern="1200">
                  <a:solidFill>
                    <a:schemeClr val="tx1"/>
                  </a:solidFill>
                  <a:latin typeface="+mj-lt"/>
                </a:rPr>
                <a:t>and Heritage </a:t>
              </a:r>
            </a:p>
            <a:p>
              <a:pPr marL="0" lvl="0" indent="0" algn="ctr" defTabSz="488950">
                <a:lnSpc>
                  <a:spcPct val="90000"/>
                </a:lnSpc>
                <a:spcBef>
                  <a:spcPct val="0"/>
                </a:spcBef>
                <a:spcAft>
                  <a:spcPct val="35000"/>
                </a:spcAft>
                <a:buNone/>
              </a:pPr>
              <a:r>
                <a:rPr lang="en-AU" sz="950">
                  <a:solidFill>
                    <a:schemeClr val="tx1"/>
                  </a:solidFill>
                </a:rPr>
                <a:t>preserving c</a:t>
              </a:r>
              <a:r>
                <a:rPr lang="en-AU" sz="950" kern="1200">
                  <a:solidFill>
                    <a:schemeClr val="tx1"/>
                  </a:solidFill>
                </a:rPr>
                <a:t>ulture, conserving flora and fauna, biosecurity, animal welfare, water and resources, pollution and waste</a:t>
              </a:r>
            </a:p>
          </p:txBody>
        </p:sp>
        <p:sp>
          <p:nvSpPr>
            <p:cNvPr id="27" name="Oval 26">
              <a:extLst>
                <a:ext uri="{FF2B5EF4-FFF2-40B4-BE49-F238E27FC236}">
                  <a16:creationId xmlns:a16="http://schemas.microsoft.com/office/drawing/2014/main" id="{0458608A-7352-EF96-401D-FB4252BA8DB1}"/>
                </a:ext>
              </a:extLst>
            </p:cNvPr>
            <p:cNvSpPr/>
            <p:nvPr/>
          </p:nvSpPr>
          <p:spPr>
            <a:xfrm>
              <a:off x="9462269" y="2373621"/>
              <a:ext cx="1600200" cy="160020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marL="0" lvl="0" indent="0" algn="ctr" defTabSz="488950">
                <a:lnSpc>
                  <a:spcPct val="90000"/>
                </a:lnSpc>
                <a:spcBef>
                  <a:spcPct val="0"/>
                </a:spcBef>
                <a:spcAft>
                  <a:spcPct val="35000"/>
                </a:spcAft>
                <a:buNone/>
              </a:pPr>
              <a:r>
                <a:rPr lang="en-AU" sz="950" kern="1200">
                  <a:solidFill>
                    <a:schemeClr val="tx1"/>
                  </a:solidFill>
                  <a:latin typeface="+mj-lt"/>
                </a:rPr>
                <a:t>Health and </a:t>
              </a:r>
              <a:br>
                <a:rPr lang="en-AU" sz="950" kern="1200">
                  <a:solidFill>
                    <a:schemeClr val="tx1"/>
                  </a:solidFill>
                  <a:latin typeface="+mj-lt"/>
                </a:rPr>
              </a:br>
              <a:r>
                <a:rPr lang="en-AU" sz="950" kern="1200">
                  <a:solidFill>
                    <a:schemeClr val="tx1"/>
                  </a:solidFill>
                  <a:latin typeface="+mj-lt"/>
                </a:rPr>
                <a:t>Safety</a:t>
              </a:r>
            </a:p>
            <a:p>
              <a:pPr marL="0" lvl="0" indent="0" algn="ctr" defTabSz="488950">
                <a:lnSpc>
                  <a:spcPct val="90000"/>
                </a:lnSpc>
                <a:spcBef>
                  <a:spcPct val="0"/>
                </a:spcBef>
                <a:spcAft>
                  <a:spcPct val="35000"/>
                </a:spcAft>
                <a:buNone/>
              </a:pPr>
              <a:r>
                <a:rPr lang="en-AU" sz="950" kern="1200">
                  <a:solidFill>
                    <a:schemeClr val="tx1"/>
                  </a:solidFill>
                </a:rPr>
                <a:t>public health and safety, workplace safety, human services, police and security</a:t>
              </a:r>
            </a:p>
          </p:txBody>
        </p:sp>
        <p:sp>
          <p:nvSpPr>
            <p:cNvPr id="28" name="TextBox 27">
              <a:extLst>
                <a:ext uri="{FF2B5EF4-FFF2-40B4-BE49-F238E27FC236}">
                  <a16:creationId xmlns:a16="http://schemas.microsoft.com/office/drawing/2014/main" id="{E3FE6CE4-191B-268A-32C8-1139F4892BFA}"/>
                </a:ext>
              </a:extLst>
            </p:cNvPr>
            <p:cNvSpPr txBox="1"/>
            <p:nvPr/>
          </p:nvSpPr>
          <p:spPr>
            <a:xfrm>
              <a:off x="7691732" y="5548713"/>
              <a:ext cx="3384905" cy="577081"/>
            </a:xfrm>
            <a:prstGeom prst="rect">
              <a:avLst/>
            </a:prstGeom>
            <a:solidFill>
              <a:srgbClr val="E9EAEB"/>
            </a:solidFill>
          </p:spPr>
          <p:txBody>
            <a:bodyPr wrap="square" rtlCol="0">
              <a:spAutoFit/>
            </a:bodyPr>
            <a:lstStyle/>
            <a:p>
              <a:pPr algn="ctr"/>
              <a:r>
                <a:rPr lang="en-AU" sz="1050" b="1"/>
                <a:t>Issues relating to how a market operates</a:t>
              </a:r>
            </a:p>
            <a:p>
              <a:pPr algn="ctr"/>
              <a:r>
                <a:rPr lang="en-AU" sz="1050"/>
                <a:t>public goods, externalities, </a:t>
              </a:r>
              <a:br>
                <a:rPr lang="en-AU" sz="1050"/>
              </a:br>
              <a:r>
                <a:rPr lang="en-AU" sz="1050"/>
                <a:t>information asymmetry, market power</a:t>
              </a:r>
              <a:endParaRPr lang="en-AU" sz="1050" b="1"/>
            </a:p>
          </p:txBody>
        </p:sp>
        <p:sp>
          <p:nvSpPr>
            <p:cNvPr id="29" name="Arrow: Up-Down 28">
              <a:extLst>
                <a:ext uri="{FF2B5EF4-FFF2-40B4-BE49-F238E27FC236}">
                  <a16:creationId xmlns:a16="http://schemas.microsoft.com/office/drawing/2014/main" id="{BF3DBC1C-769F-62D7-9162-DC78D60544BF}"/>
                </a:ext>
              </a:extLst>
            </p:cNvPr>
            <p:cNvSpPr/>
            <p:nvPr/>
          </p:nvSpPr>
          <p:spPr>
            <a:xfrm rot="5400000">
              <a:off x="9318975" y="3081782"/>
              <a:ext cx="153238" cy="183879"/>
            </a:xfrm>
            <a:prstGeom prst="upDown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30" name="Arrow: Up-Down 29">
              <a:extLst>
                <a:ext uri="{FF2B5EF4-FFF2-40B4-BE49-F238E27FC236}">
                  <a16:creationId xmlns:a16="http://schemas.microsoft.com/office/drawing/2014/main" id="{EA161FE3-E09A-73ED-582F-4F4173956769}"/>
                </a:ext>
              </a:extLst>
            </p:cNvPr>
            <p:cNvSpPr/>
            <p:nvPr/>
          </p:nvSpPr>
          <p:spPr>
            <a:xfrm rot="8100000">
              <a:off x="8808274" y="3782665"/>
              <a:ext cx="153238" cy="183879"/>
            </a:xfrm>
            <a:prstGeom prst="upDown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sp>
          <p:nvSpPr>
            <p:cNvPr id="31" name="Arrow: Up-Down 30">
              <a:extLst>
                <a:ext uri="{FF2B5EF4-FFF2-40B4-BE49-F238E27FC236}">
                  <a16:creationId xmlns:a16="http://schemas.microsoft.com/office/drawing/2014/main" id="{1B9D0A18-4D58-DAF5-8E79-12DDD3960FB9}"/>
                </a:ext>
              </a:extLst>
            </p:cNvPr>
            <p:cNvSpPr/>
            <p:nvPr/>
          </p:nvSpPr>
          <p:spPr>
            <a:xfrm rot="13500000" flipH="1">
              <a:off x="9736962" y="3782665"/>
              <a:ext cx="153238" cy="183879"/>
            </a:xfrm>
            <a:prstGeom prst="upDownArrow">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en-AU"/>
            </a:p>
          </p:txBody>
        </p:sp>
      </p:grpSp>
    </p:spTree>
    <p:extLst>
      <p:ext uri="{BB962C8B-B14F-4D97-AF65-F5344CB8AC3E}">
        <p14:creationId xmlns:p14="http://schemas.microsoft.com/office/powerpoint/2010/main" val="25253807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AA1011C-00AE-F067-115C-1451DA07AF1E}"/>
              </a:ext>
            </a:extLst>
          </p:cNvPr>
          <p:cNvGrpSpPr/>
          <p:nvPr/>
        </p:nvGrpSpPr>
        <p:grpSpPr>
          <a:xfrm>
            <a:off x="7353300" y="1986077"/>
            <a:ext cx="3865563" cy="1968377"/>
            <a:chOff x="6655981" y="2424227"/>
            <a:chExt cx="4348715" cy="1968377"/>
          </a:xfrm>
        </p:grpSpPr>
        <p:sp>
          <p:nvSpPr>
            <p:cNvPr id="25" name="Rectangle 24">
              <a:extLst>
                <a:ext uri="{FF2B5EF4-FFF2-40B4-BE49-F238E27FC236}">
                  <a16:creationId xmlns:a16="http://schemas.microsoft.com/office/drawing/2014/main" id="{5889223A-7550-91A9-F579-1BE4FEE49044}"/>
                </a:ext>
              </a:extLst>
            </p:cNvPr>
            <p:cNvSpPr/>
            <p:nvPr/>
          </p:nvSpPr>
          <p:spPr>
            <a:xfrm>
              <a:off x="6655981" y="2424227"/>
              <a:ext cx="4348715" cy="1968377"/>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Freeform: Shape 13">
              <a:extLst>
                <a:ext uri="{FF2B5EF4-FFF2-40B4-BE49-F238E27FC236}">
                  <a16:creationId xmlns:a16="http://schemas.microsoft.com/office/drawing/2014/main" id="{A30EBF90-70F5-1FEE-4C07-C0645A067002}"/>
                </a:ext>
              </a:extLst>
            </p:cNvPr>
            <p:cNvSpPr/>
            <p:nvPr/>
          </p:nvSpPr>
          <p:spPr>
            <a:xfrm>
              <a:off x="9590568" y="2487441"/>
              <a:ext cx="1350332" cy="451427"/>
            </a:xfrm>
            <a:prstGeom prst="rect">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algn="ctr">
                <a:spcBef>
                  <a:spcPts val="600"/>
                </a:spcBef>
                <a:spcAft>
                  <a:spcPts val="600"/>
                </a:spcAft>
              </a:pPr>
              <a:r>
                <a:rPr lang="en-AU" sz="1200">
                  <a:solidFill>
                    <a:srgbClr val="232B39"/>
                  </a:solidFill>
                </a:rPr>
                <a:t>Low-risk (no permission)</a:t>
              </a:r>
            </a:p>
          </p:txBody>
        </p:sp>
        <p:sp>
          <p:nvSpPr>
            <p:cNvPr id="28" name="Freeform: Shape 24">
              <a:extLst>
                <a:ext uri="{FF2B5EF4-FFF2-40B4-BE49-F238E27FC236}">
                  <a16:creationId xmlns:a16="http://schemas.microsoft.com/office/drawing/2014/main" id="{75BB1559-DA9C-538F-311C-799F596EE513}"/>
                </a:ext>
              </a:extLst>
            </p:cNvPr>
            <p:cNvSpPr/>
            <p:nvPr/>
          </p:nvSpPr>
          <p:spPr>
            <a:xfrm>
              <a:off x="6730400" y="2487441"/>
              <a:ext cx="1350332" cy="451427"/>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algn="ctr">
                <a:spcBef>
                  <a:spcPts val="600"/>
                </a:spcBef>
                <a:spcAft>
                  <a:spcPts val="600"/>
                </a:spcAft>
              </a:pPr>
              <a:r>
                <a:rPr lang="en-AU" sz="1200">
                  <a:solidFill>
                    <a:srgbClr val="232B39"/>
                  </a:solidFill>
                </a:rPr>
                <a:t>High-risk permission</a:t>
              </a:r>
            </a:p>
          </p:txBody>
        </p:sp>
        <p:sp>
          <p:nvSpPr>
            <p:cNvPr id="29" name="Freeform: Shape 28">
              <a:extLst>
                <a:ext uri="{FF2B5EF4-FFF2-40B4-BE49-F238E27FC236}">
                  <a16:creationId xmlns:a16="http://schemas.microsoft.com/office/drawing/2014/main" id="{1ADFBA8C-0755-BAC3-342D-3C8439060946}"/>
                </a:ext>
              </a:extLst>
            </p:cNvPr>
            <p:cNvSpPr/>
            <p:nvPr/>
          </p:nvSpPr>
          <p:spPr>
            <a:xfrm>
              <a:off x="8160487" y="2487441"/>
              <a:ext cx="1350332" cy="451427"/>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algn="ctr">
                <a:spcBef>
                  <a:spcPts val="600"/>
                </a:spcBef>
                <a:spcAft>
                  <a:spcPts val="600"/>
                </a:spcAft>
              </a:pPr>
              <a:r>
                <a:rPr lang="en-AU" sz="1200">
                  <a:solidFill>
                    <a:srgbClr val="232B39"/>
                  </a:solidFill>
                </a:rPr>
                <a:t>Medium-risk permission</a:t>
              </a:r>
            </a:p>
          </p:txBody>
        </p:sp>
        <p:sp>
          <p:nvSpPr>
            <p:cNvPr id="30" name="Freeform: Shape 43">
              <a:extLst>
                <a:ext uri="{FF2B5EF4-FFF2-40B4-BE49-F238E27FC236}">
                  <a16:creationId xmlns:a16="http://schemas.microsoft.com/office/drawing/2014/main" id="{BC272E9C-AFE4-C77D-76B4-F3F1236D15AA}"/>
                </a:ext>
              </a:extLst>
            </p:cNvPr>
            <p:cNvSpPr/>
            <p:nvPr/>
          </p:nvSpPr>
          <p:spPr>
            <a:xfrm>
              <a:off x="6730408" y="3350103"/>
              <a:ext cx="1297173" cy="244863"/>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algn="ctr">
                <a:spcBef>
                  <a:spcPts val="600"/>
                </a:spcBef>
                <a:spcAft>
                  <a:spcPts val="600"/>
                </a:spcAft>
              </a:pPr>
              <a:r>
                <a:rPr lang="en-AU" sz="1200">
                  <a:solidFill>
                    <a:srgbClr val="232B39"/>
                  </a:solidFill>
                  <a:latin typeface="+mj-lt"/>
                </a:rPr>
                <a:t>Licence</a:t>
              </a:r>
            </a:p>
          </p:txBody>
        </p:sp>
        <p:sp>
          <p:nvSpPr>
            <p:cNvPr id="31" name="Freeform: Shape 44">
              <a:extLst>
                <a:ext uri="{FF2B5EF4-FFF2-40B4-BE49-F238E27FC236}">
                  <a16:creationId xmlns:a16="http://schemas.microsoft.com/office/drawing/2014/main" id="{2B92A301-8304-624E-61B4-71A8A712E7C5}"/>
                </a:ext>
              </a:extLst>
            </p:cNvPr>
            <p:cNvSpPr/>
            <p:nvPr/>
          </p:nvSpPr>
          <p:spPr>
            <a:xfrm>
              <a:off x="8133909" y="3350103"/>
              <a:ext cx="1350331" cy="244863"/>
            </a:xfrm>
            <a:prstGeom prst="rect">
              <a:avLst/>
            </a:prstGeom>
            <a:solidFill>
              <a:srgbClr val="EAEAEA"/>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algn="ctr">
                <a:spcBef>
                  <a:spcPts val="600"/>
                </a:spcBef>
                <a:spcAft>
                  <a:spcPts val="600"/>
                </a:spcAft>
              </a:pPr>
              <a:r>
                <a:rPr lang="en-AU" sz="1200">
                  <a:solidFill>
                    <a:srgbClr val="232B39"/>
                  </a:solidFill>
                  <a:latin typeface="+mj-lt"/>
                </a:rPr>
                <a:t>Registration</a:t>
              </a:r>
            </a:p>
          </p:txBody>
        </p:sp>
        <p:sp>
          <p:nvSpPr>
            <p:cNvPr id="32" name="Freeform: Shape 45">
              <a:extLst>
                <a:ext uri="{FF2B5EF4-FFF2-40B4-BE49-F238E27FC236}">
                  <a16:creationId xmlns:a16="http://schemas.microsoft.com/office/drawing/2014/main" id="{8637C9EA-15FC-ED76-DAE3-EC9C9028EC11}"/>
                </a:ext>
              </a:extLst>
            </p:cNvPr>
            <p:cNvSpPr/>
            <p:nvPr/>
          </p:nvSpPr>
          <p:spPr>
            <a:xfrm>
              <a:off x="9590568" y="3350102"/>
              <a:ext cx="1350332" cy="244864"/>
            </a:xfrm>
            <a:prstGeom prst="rect">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algn="ctr">
                <a:spcBef>
                  <a:spcPts val="600"/>
                </a:spcBef>
                <a:spcAft>
                  <a:spcPts val="600"/>
                </a:spcAft>
              </a:pPr>
              <a:r>
                <a:rPr lang="en-AU" sz="1200">
                  <a:solidFill>
                    <a:srgbClr val="232B39"/>
                  </a:solidFill>
                </a:rPr>
                <a:t>Notification</a:t>
              </a:r>
            </a:p>
          </p:txBody>
        </p:sp>
        <p:sp>
          <p:nvSpPr>
            <p:cNvPr id="33" name="Freeform: Shape 46">
              <a:extLst>
                <a:ext uri="{FF2B5EF4-FFF2-40B4-BE49-F238E27FC236}">
                  <a16:creationId xmlns:a16="http://schemas.microsoft.com/office/drawing/2014/main" id="{3E801529-8E57-1BF1-1B5F-7243B960C788}"/>
                </a:ext>
              </a:extLst>
            </p:cNvPr>
            <p:cNvSpPr/>
            <p:nvPr/>
          </p:nvSpPr>
          <p:spPr>
            <a:xfrm>
              <a:off x="6730400" y="4071063"/>
              <a:ext cx="2753840" cy="233378"/>
            </a:xfrm>
            <a:prstGeom prst="rect">
              <a:avLst/>
            </a:prstGeom>
            <a:solidFill>
              <a:schemeClr val="bg1">
                <a:lumMod val="9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algn="ctr">
                <a:spcBef>
                  <a:spcPts val="600"/>
                </a:spcBef>
                <a:spcAft>
                  <a:spcPts val="600"/>
                </a:spcAft>
              </a:pPr>
              <a:r>
                <a:rPr lang="en-AU" sz="1200">
                  <a:solidFill>
                    <a:srgbClr val="232B39"/>
                  </a:solidFill>
                  <a:latin typeface="+mj-lt"/>
                </a:rPr>
                <a:t>Permit</a:t>
              </a:r>
            </a:p>
          </p:txBody>
        </p:sp>
        <p:sp>
          <p:nvSpPr>
            <p:cNvPr id="35" name="Freeform: Shape 47">
              <a:extLst>
                <a:ext uri="{FF2B5EF4-FFF2-40B4-BE49-F238E27FC236}">
                  <a16:creationId xmlns:a16="http://schemas.microsoft.com/office/drawing/2014/main" id="{8988B18E-56B5-2D5B-F3E6-90805079903B}"/>
                </a:ext>
              </a:extLst>
            </p:cNvPr>
            <p:cNvSpPr/>
            <p:nvPr/>
          </p:nvSpPr>
          <p:spPr>
            <a:xfrm>
              <a:off x="9590568" y="4068987"/>
              <a:ext cx="1350332" cy="233377"/>
            </a:xfrm>
            <a:prstGeom prst="rect">
              <a:avLst/>
            </a:prstGeom>
            <a:solidFill>
              <a:schemeClr val="bg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000" tIns="36000" rIns="72000" bIns="36000" numCol="1" spcCol="1270" anchor="ctr" anchorCtr="0">
              <a:noAutofit/>
            </a:bodyPr>
            <a:lstStyle/>
            <a:p>
              <a:pPr algn="ctr">
                <a:spcBef>
                  <a:spcPts val="600"/>
                </a:spcBef>
                <a:spcAft>
                  <a:spcPts val="600"/>
                </a:spcAft>
              </a:pPr>
              <a:r>
                <a:rPr lang="en-AU" sz="1200">
                  <a:solidFill>
                    <a:srgbClr val="232B39"/>
                  </a:solidFill>
                </a:rPr>
                <a:t>Notification</a:t>
              </a:r>
            </a:p>
          </p:txBody>
        </p:sp>
        <p:sp>
          <p:nvSpPr>
            <p:cNvPr id="36" name="Freeform: Shape 48">
              <a:extLst>
                <a:ext uri="{FF2B5EF4-FFF2-40B4-BE49-F238E27FC236}">
                  <a16:creationId xmlns:a16="http://schemas.microsoft.com/office/drawing/2014/main" id="{EB0F111F-DEB0-A499-66BA-0FAC1722AD2C}"/>
                </a:ext>
              </a:extLst>
            </p:cNvPr>
            <p:cNvSpPr/>
            <p:nvPr/>
          </p:nvSpPr>
          <p:spPr>
            <a:xfrm>
              <a:off x="6730408" y="3020134"/>
              <a:ext cx="4210492" cy="257369"/>
            </a:xfrm>
            <a:prstGeom prst="rect">
              <a:avLst/>
            </a:prstGeom>
            <a:solidFill>
              <a:schemeClr val="accent1">
                <a:lumMod val="40000"/>
                <a:lumOff val="60000"/>
              </a:schemeClr>
            </a:solidFill>
            <a:ln>
              <a:noFill/>
            </a:ln>
          </p:spPr>
          <p:txBody>
            <a:bodyPr wrap="square" lIns="72000" tIns="36000" rIns="72000" bIns="36000" rtlCol="0" anchor="t">
              <a:spAutoFit/>
            </a:bodyPr>
            <a:lstStyle/>
            <a:p>
              <a:pPr algn="ctr"/>
              <a:r>
                <a:rPr lang="en-AU" sz="1200">
                  <a:solidFill>
                    <a:srgbClr val="232B39"/>
                  </a:solidFill>
                  <a:latin typeface="+mj-lt"/>
                </a:rPr>
                <a:t>Ongoing operations </a:t>
              </a:r>
            </a:p>
          </p:txBody>
        </p:sp>
        <p:sp>
          <p:nvSpPr>
            <p:cNvPr id="37" name="Freeform: Shape 49">
              <a:extLst>
                <a:ext uri="{FF2B5EF4-FFF2-40B4-BE49-F238E27FC236}">
                  <a16:creationId xmlns:a16="http://schemas.microsoft.com/office/drawing/2014/main" id="{28FC6BD9-7680-49C0-948C-D50B5D51C1EE}"/>
                </a:ext>
              </a:extLst>
            </p:cNvPr>
            <p:cNvSpPr/>
            <p:nvPr/>
          </p:nvSpPr>
          <p:spPr>
            <a:xfrm>
              <a:off x="6730408" y="3714779"/>
              <a:ext cx="4210492" cy="257369"/>
            </a:xfrm>
            <a:prstGeom prst="rect">
              <a:avLst/>
            </a:prstGeom>
            <a:solidFill>
              <a:schemeClr val="accent1">
                <a:lumMod val="40000"/>
                <a:lumOff val="60000"/>
              </a:schemeClr>
            </a:solidFill>
            <a:ln>
              <a:noFill/>
            </a:ln>
          </p:spPr>
          <p:txBody>
            <a:bodyPr wrap="square" lIns="72000" tIns="36000" rIns="72000" bIns="36000" rtlCol="0" anchor="t">
              <a:spAutoFit/>
            </a:bodyPr>
            <a:lstStyle/>
            <a:p>
              <a:pPr algn="ctr"/>
              <a:r>
                <a:rPr lang="en-AU" sz="1200">
                  <a:solidFill>
                    <a:srgbClr val="232B39"/>
                  </a:solidFill>
                  <a:latin typeface="+mj-lt"/>
                </a:rPr>
                <a:t>Specific activity</a:t>
              </a:r>
            </a:p>
          </p:txBody>
        </p:sp>
      </p:grpSp>
      <p:sp>
        <p:nvSpPr>
          <p:cNvPr id="27" name="Rectangle 26">
            <a:extLst>
              <a:ext uri="{FF2B5EF4-FFF2-40B4-BE49-F238E27FC236}">
                <a16:creationId xmlns:a16="http://schemas.microsoft.com/office/drawing/2014/main" id="{6F3A760E-A7D6-7BD0-6331-8CD962643D97}"/>
              </a:ext>
            </a:extLst>
          </p:cNvPr>
          <p:cNvSpPr/>
          <p:nvPr/>
        </p:nvSpPr>
        <p:spPr>
          <a:xfrm>
            <a:off x="6203314" y="4391025"/>
            <a:ext cx="5004000" cy="1933575"/>
          </a:xfrm>
          <a:prstGeom prst="rect">
            <a:avLst/>
          </a:prstGeom>
          <a:ln>
            <a:solidFill>
              <a:schemeClr val="tx1"/>
            </a:solidFill>
          </a:ln>
        </p:spPr>
        <p:txBody>
          <a:bodyPr/>
          <a:lstStyle/>
          <a:p>
            <a:pPr>
              <a:spcAft>
                <a:spcPts val="600"/>
              </a:spcAft>
            </a:pPr>
            <a:r>
              <a:rPr lang="en-AU" sz="1200"/>
              <a:t>Consider:</a:t>
            </a:r>
          </a:p>
          <a:p>
            <a:pPr marL="171450" indent="-171450">
              <a:spcAft>
                <a:spcPts val="600"/>
              </a:spcAft>
              <a:buClr>
                <a:schemeClr val="accent3"/>
              </a:buClr>
              <a:buSzPct val="120000"/>
              <a:buFont typeface="Arial" panose="020B0604020202020204" pitchFamily="34" charset="0"/>
              <a:buChar char="•"/>
            </a:pPr>
            <a:r>
              <a:rPr lang="en-AU" sz="1200"/>
              <a:t>Sources of risk and how these vary between activities and entities</a:t>
            </a:r>
          </a:p>
          <a:p>
            <a:pPr marL="171450" indent="-171450">
              <a:spcAft>
                <a:spcPts val="600"/>
              </a:spcAft>
              <a:buClr>
                <a:schemeClr val="accent3"/>
              </a:buClr>
              <a:buSzPct val="120000"/>
              <a:buFont typeface="Arial" panose="020B0604020202020204" pitchFamily="34" charset="0"/>
              <a:buChar char="•"/>
            </a:pPr>
            <a:r>
              <a:rPr lang="en-AU" sz="1200"/>
              <a:t>Different control targets (4Ps: person + place, product, process)</a:t>
            </a:r>
          </a:p>
          <a:p>
            <a:pPr marL="171450" indent="-171450">
              <a:spcAft>
                <a:spcPts val="600"/>
              </a:spcAft>
              <a:buClr>
                <a:schemeClr val="accent3"/>
              </a:buClr>
              <a:buSzPct val="120000"/>
              <a:buFont typeface="Arial" panose="020B0604020202020204" pitchFamily="34" charset="0"/>
              <a:buChar char="•"/>
            </a:pPr>
            <a:r>
              <a:rPr lang="en-AU" sz="1200"/>
              <a:t>Combinations that address the drivers of risk while being simple enough to understand and operate</a:t>
            </a:r>
          </a:p>
          <a:p>
            <a:pPr marL="171450" indent="-171450">
              <a:spcAft>
                <a:spcPts val="600"/>
              </a:spcAft>
              <a:buClr>
                <a:schemeClr val="accent3"/>
              </a:buClr>
              <a:buSzPct val="120000"/>
              <a:buFont typeface="Arial" panose="020B0604020202020204" pitchFamily="34" charset="0"/>
              <a:buChar char="•"/>
            </a:pPr>
            <a:r>
              <a:rPr lang="en-AU" sz="1200"/>
              <a:t>Costs for businesses and regulator</a:t>
            </a:r>
          </a:p>
        </p:txBody>
      </p:sp>
      <p:sp>
        <p:nvSpPr>
          <p:cNvPr id="34" name="Rectangle 33">
            <a:extLst>
              <a:ext uri="{FF2B5EF4-FFF2-40B4-BE49-F238E27FC236}">
                <a16:creationId xmlns:a16="http://schemas.microsoft.com/office/drawing/2014/main" id="{12F055E2-43FC-7BCE-B2E6-777C5DB40399}"/>
              </a:ext>
            </a:extLst>
          </p:cNvPr>
          <p:cNvSpPr/>
          <p:nvPr/>
        </p:nvSpPr>
        <p:spPr>
          <a:xfrm>
            <a:off x="730040" y="1770529"/>
            <a:ext cx="1327360" cy="10309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l">
              <a:spcBef>
                <a:spcPts val="200"/>
              </a:spcBef>
              <a:spcAft>
                <a:spcPts val="200"/>
              </a:spcAft>
              <a:buFont typeface="Arial" panose="020B0604020202020204" pitchFamily="34" charset="0"/>
              <a:buChar char="•"/>
            </a:pPr>
            <a:endParaRPr lang="en-AU" sz="1100">
              <a:solidFill>
                <a:schemeClr val="tx1"/>
              </a:solidFill>
            </a:endParaRPr>
          </a:p>
        </p:txBody>
      </p:sp>
      <p:sp>
        <p:nvSpPr>
          <p:cNvPr id="11" name="Title 1">
            <a:extLst>
              <a:ext uri="{FF2B5EF4-FFF2-40B4-BE49-F238E27FC236}">
                <a16:creationId xmlns:a16="http://schemas.microsoft.com/office/drawing/2014/main" id="{2EC02043-7A3F-813E-DFFD-D0F528A4F082}"/>
              </a:ext>
            </a:extLst>
          </p:cNvPr>
          <p:cNvSpPr>
            <a:spLocks noGrp="1"/>
          </p:cNvSpPr>
          <p:nvPr>
            <p:ph type="title"/>
          </p:nvPr>
        </p:nvSpPr>
        <p:spPr>
          <a:noFill/>
        </p:spPr>
        <p:txBody>
          <a:bodyPr anchor="ctr"/>
          <a:lstStyle/>
          <a:p>
            <a:r>
              <a:rPr lang="en-US" sz="2400"/>
              <a:t>What are the differences between permissions?</a:t>
            </a:r>
          </a:p>
        </p:txBody>
      </p:sp>
      <p:sp>
        <p:nvSpPr>
          <p:cNvPr id="8" name="Rectangle 7">
            <a:extLst>
              <a:ext uri="{FF2B5EF4-FFF2-40B4-BE49-F238E27FC236}">
                <a16:creationId xmlns:a16="http://schemas.microsoft.com/office/drawing/2014/main" id="{DA521517-E03B-866D-4ED5-50F82D88A86B}"/>
              </a:ext>
            </a:extLst>
          </p:cNvPr>
          <p:cNvSpPr/>
          <p:nvPr/>
        </p:nvSpPr>
        <p:spPr>
          <a:xfrm>
            <a:off x="695325" y="1876424"/>
            <a:ext cx="5276850" cy="444817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Aft>
                <a:spcPts val="600"/>
              </a:spcAft>
            </a:pPr>
            <a:r>
              <a:rPr lang="en-AU" sz="1200">
                <a:solidFill>
                  <a:schemeClr val="tx1"/>
                </a:solidFill>
              </a:rPr>
              <a:t>Key concepts:</a:t>
            </a:r>
          </a:p>
          <a:p>
            <a:pPr marL="228600" indent="-228600">
              <a:spcAft>
                <a:spcPts val="600"/>
              </a:spcAft>
              <a:buClr>
                <a:schemeClr val="accent3"/>
              </a:buClr>
              <a:buSzPct val="120000"/>
              <a:buFont typeface="Arial" panose="020B0604020202020204" pitchFamily="34" charset="0"/>
              <a:buChar char="•"/>
            </a:pPr>
            <a:r>
              <a:rPr lang="en-AU" sz="1200">
                <a:solidFill>
                  <a:schemeClr val="tx1"/>
                </a:solidFill>
              </a:rPr>
              <a:t>Permissions impose different levels of control, which should be proportionate to the risks involved </a:t>
            </a:r>
          </a:p>
          <a:p>
            <a:pPr marL="228600" indent="-228600">
              <a:buClr>
                <a:schemeClr val="accent3"/>
              </a:buClr>
              <a:buSzPct val="120000"/>
              <a:buFont typeface="Arial" panose="020B0604020202020204" pitchFamily="34" charset="0"/>
              <a:buChar char="•"/>
            </a:pPr>
            <a:r>
              <a:rPr lang="en-AU" sz="1200">
                <a:solidFill>
                  <a:schemeClr val="tx1"/>
                </a:solidFill>
              </a:rPr>
              <a:t>Permissions reflect the nature of the activity:</a:t>
            </a:r>
          </a:p>
          <a:p>
            <a:pPr marL="542925" lvl="1" indent="-228600">
              <a:buClr>
                <a:schemeClr val="accent3"/>
              </a:buClr>
              <a:buFont typeface="VIC" panose="00000500000000000000" pitchFamily="50" charset="0"/>
              <a:buChar char="–"/>
            </a:pPr>
            <a:r>
              <a:rPr lang="en-US" sz="1200">
                <a:solidFill>
                  <a:schemeClr val="tx1"/>
                </a:solidFill>
                <a:latin typeface="+mn-lt"/>
              </a:rPr>
              <a:t>ongoing operations (e.g. meat facility, </a:t>
            </a:r>
            <a:r>
              <a:rPr lang="en-US" sz="1200">
                <a:solidFill>
                  <a:schemeClr val="tx1"/>
                </a:solidFill>
              </a:rPr>
              <a:t>electrician)</a:t>
            </a:r>
            <a:endParaRPr lang="en-US" sz="1200">
              <a:solidFill>
                <a:schemeClr val="tx1"/>
              </a:solidFill>
              <a:latin typeface="+mn-lt"/>
            </a:endParaRPr>
          </a:p>
          <a:p>
            <a:pPr marL="542925" lvl="1" indent="-228600">
              <a:spcAft>
                <a:spcPts val="600"/>
              </a:spcAft>
              <a:buClr>
                <a:schemeClr val="accent3"/>
              </a:buClr>
              <a:buFont typeface="VIC" panose="00000500000000000000" pitchFamily="50" charset="0"/>
              <a:buChar char="–"/>
            </a:pPr>
            <a:r>
              <a:rPr lang="en-US" sz="1200">
                <a:solidFill>
                  <a:schemeClr val="tx1"/>
                </a:solidFill>
                <a:latin typeface="+mn-lt"/>
              </a:rPr>
              <a:t>discrete/specific activity (e.g. event)</a:t>
            </a:r>
            <a:endParaRPr lang="en-AU" sz="1200" b="1">
              <a:solidFill>
                <a:schemeClr val="tx1"/>
              </a:solidFill>
              <a:latin typeface="+mn-lt"/>
            </a:endParaRPr>
          </a:p>
          <a:p>
            <a:pPr>
              <a:spcAft>
                <a:spcPts val="600"/>
              </a:spcAft>
            </a:pPr>
            <a:r>
              <a:rPr lang="en-AU" sz="1200">
                <a:solidFill>
                  <a:schemeClr val="tx1"/>
                </a:solidFill>
              </a:rPr>
              <a:t>Key terms:</a:t>
            </a:r>
            <a:endParaRPr lang="en-AU" sz="1200">
              <a:solidFill>
                <a:schemeClr val="tx1"/>
              </a:solidFill>
              <a:latin typeface="+mn-lt"/>
            </a:endParaRPr>
          </a:p>
          <a:p>
            <a:pPr marL="228600" indent="-228600">
              <a:spcAft>
                <a:spcPts val="600"/>
              </a:spcAft>
              <a:buFont typeface="+mj-lt"/>
              <a:buAutoNum type="arabicPeriod"/>
            </a:pPr>
            <a:r>
              <a:rPr lang="en-AU" sz="1200" b="1">
                <a:solidFill>
                  <a:schemeClr val="tx1"/>
                </a:solidFill>
                <a:latin typeface="+mn-lt"/>
              </a:rPr>
              <a:t>Licence </a:t>
            </a:r>
            <a:r>
              <a:rPr lang="en-AU" sz="1200">
                <a:solidFill>
                  <a:schemeClr val="tx1"/>
                </a:solidFill>
                <a:latin typeface="+mn-lt"/>
              </a:rPr>
              <a:t>– for high-risk, ongoing operations </a:t>
            </a:r>
            <a:r>
              <a:rPr lang="en-AU" sz="1200">
                <a:solidFill>
                  <a:schemeClr val="tx1"/>
                </a:solidFill>
              </a:rPr>
              <a:t>by </a:t>
            </a:r>
            <a:r>
              <a:rPr lang="en-AU" sz="1200">
                <a:solidFill>
                  <a:schemeClr val="tx1"/>
                </a:solidFill>
                <a:latin typeface="+mn-lt"/>
              </a:rPr>
              <a:t>a business or person. </a:t>
            </a:r>
            <a:r>
              <a:rPr lang="en-US" sz="1200">
                <a:solidFill>
                  <a:schemeClr val="tx1"/>
                </a:solidFill>
              </a:rPr>
              <a:t>They c</a:t>
            </a:r>
            <a:r>
              <a:rPr lang="en-US" sz="1200">
                <a:solidFill>
                  <a:schemeClr val="tx1"/>
                </a:solidFill>
                <a:latin typeface="+mn-lt"/>
              </a:rPr>
              <a:t>an often be maintained indefinitely through renewal and ongoing compliance. Provides higher level of scrutiny and control.</a:t>
            </a:r>
            <a:endParaRPr lang="en-AU" sz="1200">
              <a:solidFill>
                <a:schemeClr val="tx1"/>
              </a:solidFill>
              <a:latin typeface="+mn-lt"/>
            </a:endParaRPr>
          </a:p>
          <a:p>
            <a:pPr marL="228600" indent="-228600">
              <a:spcAft>
                <a:spcPts val="600"/>
              </a:spcAft>
              <a:buFont typeface="+mj-lt"/>
              <a:buAutoNum type="arabicPeriod"/>
            </a:pPr>
            <a:r>
              <a:rPr lang="en-AU" sz="1200" b="1">
                <a:solidFill>
                  <a:schemeClr val="tx1"/>
                </a:solidFill>
                <a:latin typeface="+mn-lt"/>
              </a:rPr>
              <a:t>Permit</a:t>
            </a:r>
            <a:r>
              <a:rPr lang="en-AU" sz="1200">
                <a:solidFill>
                  <a:schemeClr val="tx1"/>
                </a:solidFill>
                <a:latin typeface="+mn-lt"/>
              </a:rPr>
              <a:t> – for moderate to high-risk activities, generally of a discrete nature, </a:t>
            </a:r>
            <a:r>
              <a:rPr lang="en-US" sz="1200">
                <a:solidFill>
                  <a:schemeClr val="tx1"/>
                </a:solidFill>
                <a:latin typeface="+mn-lt"/>
              </a:rPr>
              <a:t>time and/or fixed location. The level of control can be designed to suit the activity and risk.</a:t>
            </a:r>
            <a:r>
              <a:rPr lang="en-US" sz="1200">
                <a:solidFill>
                  <a:schemeClr val="tx1"/>
                </a:solidFill>
              </a:rPr>
              <a:t> </a:t>
            </a:r>
            <a:endParaRPr lang="en-US" sz="1200">
              <a:solidFill>
                <a:schemeClr val="tx1"/>
              </a:solidFill>
              <a:latin typeface="+mn-lt"/>
            </a:endParaRPr>
          </a:p>
          <a:p>
            <a:pPr marL="228600" indent="-228600">
              <a:spcAft>
                <a:spcPts val="600"/>
              </a:spcAft>
              <a:buFont typeface="+mj-lt"/>
              <a:buAutoNum type="arabicPeriod"/>
            </a:pPr>
            <a:r>
              <a:rPr lang="en-AU" sz="1200" b="1">
                <a:solidFill>
                  <a:schemeClr val="tx1"/>
                </a:solidFill>
                <a:latin typeface="+mn-lt"/>
              </a:rPr>
              <a:t>Registration</a:t>
            </a:r>
            <a:r>
              <a:rPr lang="en-AU" sz="1200">
                <a:solidFill>
                  <a:schemeClr val="tx1"/>
                </a:solidFill>
                <a:latin typeface="+mn-lt"/>
              </a:rPr>
              <a:t> – for lower risk, usually ongoing operations with zero / lowest burden scrutiny and control.</a:t>
            </a:r>
          </a:p>
          <a:p>
            <a:pPr>
              <a:spcAft>
                <a:spcPts val="600"/>
              </a:spcAft>
            </a:pPr>
            <a:r>
              <a:rPr lang="en-US" sz="1200" b="1">
                <a:solidFill>
                  <a:schemeClr val="tx1"/>
                </a:solidFill>
                <a:latin typeface="+mn-lt"/>
              </a:rPr>
              <a:t>Notification</a:t>
            </a:r>
            <a:r>
              <a:rPr lang="en-US" sz="1200">
                <a:solidFill>
                  <a:schemeClr val="tx1"/>
                </a:solidFill>
                <a:latin typeface="+mn-lt"/>
              </a:rPr>
              <a:t> (not defined as a permission) - can be used for low-risk operations and activities where control is not required before commencement. It can be useful for collecting information to complement other parts of regulatory regime.</a:t>
            </a:r>
            <a:endParaRPr lang="en-AU" sz="1100">
              <a:solidFill>
                <a:schemeClr val="tx1"/>
              </a:solidFill>
            </a:endParaRPr>
          </a:p>
        </p:txBody>
      </p:sp>
      <p:sp>
        <p:nvSpPr>
          <p:cNvPr id="9" name="TextBox 8">
            <a:extLst>
              <a:ext uri="{FF2B5EF4-FFF2-40B4-BE49-F238E27FC236}">
                <a16:creationId xmlns:a16="http://schemas.microsoft.com/office/drawing/2014/main" id="{FE4F8434-EBFA-769B-6A42-1E6BE0C504C9}"/>
              </a:ext>
            </a:extLst>
          </p:cNvPr>
          <p:cNvSpPr txBox="1"/>
          <p:nvPr/>
        </p:nvSpPr>
        <p:spPr>
          <a:xfrm>
            <a:off x="695325" y="1541122"/>
            <a:ext cx="5276850" cy="349200"/>
          </a:xfrm>
          <a:prstGeom prst="rect">
            <a:avLst/>
          </a:prstGeom>
          <a:solidFill>
            <a:schemeClr val="accent3"/>
          </a:solidFill>
          <a:ln>
            <a:solidFill>
              <a:schemeClr val="accent1"/>
            </a:solidFill>
          </a:ln>
        </p:spPr>
        <p:txBody>
          <a:bodyPr wrap="square" lIns="108000" tIns="72000" rIns="108000" bIns="36000" anchor="ctr">
            <a:noAutofit/>
          </a:bodyPr>
          <a:lstStyle/>
          <a:p>
            <a:r>
              <a:rPr lang="en-AU" sz="1200" b="1">
                <a:solidFill>
                  <a:schemeClr val="bg1"/>
                </a:solidFill>
              </a:rPr>
              <a:t>Which approach in which circumstances?</a:t>
            </a:r>
          </a:p>
        </p:txBody>
      </p:sp>
      <p:sp>
        <p:nvSpPr>
          <p:cNvPr id="10" name="TextBox 9">
            <a:extLst>
              <a:ext uri="{FF2B5EF4-FFF2-40B4-BE49-F238E27FC236}">
                <a16:creationId xmlns:a16="http://schemas.microsoft.com/office/drawing/2014/main" id="{54883FA4-47B8-556F-3E65-09F31AB5E6A8}"/>
              </a:ext>
            </a:extLst>
          </p:cNvPr>
          <p:cNvSpPr txBox="1"/>
          <p:nvPr/>
        </p:nvSpPr>
        <p:spPr>
          <a:xfrm>
            <a:off x="6096000" y="1541121"/>
            <a:ext cx="5101789" cy="349200"/>
          </a:xfrm>
          <a:prstGeom prst="rect">
            <a:avLst/>
          </a:prstGeom>
          <a:solidFill>
            <a:schemeClr val="accent3"/>
          </a:solidFill>
          <a:ln>
            <a:solidFill>
              <a:schemeClr val="accent1"/>
            </a:solidFill>
          </a:ln>
        </p:spPr>
        <p:txBody>
          <a:bodyPr wrap="square" lIns="108000" tIns="72000" rIns="108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VIC"/>
                <a:ea typeface="+mn-ea"/>
                <a:cs typeface="+mn-cs"/>
              </a:rPr>
              <a:t>Select permission type</a:t>
            </a:r>
          </a:p>
        </p:txBody>
      </p:sp>
      <p:sp>
        <p:nvSpPr>
          <p:cNvPr id="18" name="TextBox 17">
            <a:extLst>
              <a:ext uri="{FF2B5EF4-FFF2-40B4-BE49-F238E27FC236}">
                <a16:creationId xmlns:a16="http://schemas.microsoft.com/office/drawing/2014/main" id="{60929D5B-34FF-100F-2693-7409217F99D6}"/>
              </a:ext>
            </a:extLst>
          </p:cNvPr>
          <p:cNvSpPr txBox="1"/>
          <p:nvPr/>
        </p:nvSpPr>
        <p:spPr>
          <a:xfrm>
            <a:off x="695324" y="936000"/>
            <a:ext cx="10514013" cy="522000"/>
          </a:xfrm>
          <a:prstGeom prst="rect">
            <a:avLst/>
          </a:prstGeom>
          <a:solidFill>
            <a:schemeClr val="accent3"/>
          </a:solidFill>
          <a:ln>
            <a:solidFill>
              <a:schemeClr val="accent1"/>
            </a:solidFill>
          </a:ln>
        </p:spPr>
        <p:txBody>
          <a:bodyPr wrap="square" lIns="108000" tIns="72000" rIns="108000" bIns="36000" anchor="ctr">
            <a:noAutofit/>
          </a:bodyPr>
          <a:lstStyle/>
          <a:p>
            <a:r>
              <a:rPr lang="en-AU" sz="1400" b="1">
                <a:solidFill>
                  <a:schemeClr val="bg1"/>
                </a:solidFill>
              </a:rPr>
              <a:t>The Framework identifies three types of permissions that are differentiated by risk and nature of activity.</a:t>
            </a:r>
            <a:endParaRPr lang="en-AU" sz="1200">
              <a:solidFill>
                <a:schemeClr val="bg1"/>
              </a:solidFill>
            </a:endParaRPr>
          </a:p>
        </p:txBody>
      </p:sp>
      <p:sp>
        <p:nvSpPr>
          <p:cNvPr id="3" name="TextBox 2">
            <a:extLst>
              <a:ext uri="{FF2B5EF4-FFF2-40B4-BE49-F238E27FC236}">
                <a16:creationId xmlns:a16="http://schemas.microsoft.com/office/drawing/2014/main" id="{5C1BA486-C2FA-2A1C-C507-5D5CC94CF68B}"/>
              </a:ext>
            </a:extLst>
          </p:cNvPr>
          <p:cNvSpPr txBox="1"/>
          <p:nvPr/>
        </p:nvSpPr>
        <p:spPr>
          <a:xfrm>
            <a:off x="6203314" y="4110527"/>
            <a:ext cx="5004000" cy="293721"/>
          </a:xfrm>
          <a:prstGeom prst="rect">
            <a:avLst/>
          </a:prstGeom>
          <a:solidFill>
            <a:schemeClr val="accent3"/>
          </a:solidFill>
          <a:ln>
            <a:solidFill>
              <a:schemeClr val="accent1"/>
            </a:solidFill>
          </a:ln>
        </p:spPr>
        <p:txBody>
          <a:bodyPr wrap="square" lIns="108000" tIns="72000" rIns="108000" bIns="3600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200" b="1" i="0" u="none" strike="noStrike" kern="1200" cap="none" spc="0" normalizeH="0" baseline="0" noProof="0">
                <a:ln>
                  <a:noFill/>
                </a:ln>
                <a:solidFill>
                  <a:schemeClr val="bg1"/>
                </a:solidFill>
                <a:effectLst/>
                <a:uLnTx/>
                <a:uFillTx/>
                <a:latin typeface="VIC"/>
                <a:ea typeface="+mn-ea"/>
                <a:cs typeface="+mn-cs"/>
              </a:rPr>
              <a:t>Iterate and refine options to target risk without undue burden </a:t>
            </a:r>
          </a:p>
        </p:txBody>
      </p:sp>
      <p:sp>
        <p:nvSpPr>
          <p:cNvPr id="4" name="TextBox 3">
            <a:extLst>
              <a:ext uri="{FF2B5EF4-FFF2-40B4-BE49-F238E27FC236}">
                <a16:creationId xmlns:a16="http://schemas.microsoft.com/office/drawing/2014/main" id="{54477757-E55A-778A-D644-089DC4CB3013}"/>
              </a:ext>
            </a:extLst>
          </p:cNvPr>
          <p:cNvSpPr txBox="1"/>
          <p:nvPr/>
        </p:nvSpPr>
        <p:spPr>
          <a:xfrm>
            <a:off x="6096000" y="2737930"/>
            <a:ext cx="1116013" cy="639969"/>
          </a:xfrm>
          <a:prstGeom prst="rect">
            <a:avLst/>
          </a:prstGeom>
          <a:solidFill>
            <a:schemeClr val="accent3"/>
          </a:solidFill>
          <a:ln>
            <a:solidFill>
              <a:schemeClr val="accent1"/>
            </a:solidFill>
          </a:ln>
        </p:spPr>
        <p:txBody>
          <a:bodyPr wrap="square" lIns="108000" tIns="72000" rIns="108000" bIns="36000">
            <a:spAutoFit/>
          </a:bodyPr>
          <a:lstStyle/>
          <a:p>
            <a:pPr marL="180975" indent="-180975"/>
            <a:r>
              <a:rPr lang="en-AU" sz="1150">
                <a:solidFill>
                  <a:schemeClr val="bg1"/>
                </a:solidFill>
              </a:rPr>
              <a:t>2.  Consider nature of activity</a:t>
            </a:r>
          </a:p>
        </p:txBody>
      </p:sp>
      <p:sp>
        <p:nvSpPr>
          <p:cNvPr id="21" name="TextBox 20">
            <a:extLst>
              <a:ext uri="{FF2B5EF4-FFF2-40B4-BE49-F238E27FC236}">
                <a16:creationId xmlns:a16="http://schemas.microsoft.com/office/drawing/2014/main" id="{00C5694C-71CE-87CF-A842-4F2670104405}"/>
              </a:ext>
            </a:extLst>
          </p:cNvPr>
          <p:cNvSpPr txBox="1"/>
          <p:nvPr/>
        </p:nvSpPr>
        <p:spPr>
          <a:xfrm>
            <a:off x="6096078" y="2045433"/>
            <a:ext cx="1114964" cy="462998"/>
          </a:xfrm>
          <a:prstGeom prst="rect">
            <a:avLst/>
          </a:prstGeom>
          <a:solidFill>
            <a:schemeClr val="accent3"/>
          </a:solidFill>
          <a:ln>
            <a:solidFill>
              <a:schemeClr val="accent1"/>
            </a:solidFill>
          </a:ln>
        </p:spPr>
        <p:txBody>
          <a:bodyPr wrap="square" lIns="108000" tIns="72000" rIns="108000" bIns="36000">
            <a:spAutoFit/>
          </a:bodyPr>
          <a:lstStyle/>
          <a:p>
            <a:pPr marL="180975" indent="-180975"/>
            <a:r>
              <a:rPr lang="en-AU" sz="1150">
                <a:solidFill>
                  <a:schemeClr val="bg1"/>
                </a:solidFill>
              </a:rPr>
              <a:t>1. 	Consider risk</a:t>
            </a:r>
          </a:p>
        </p:txBody>
      </p:sp>
      <p:cxnSp>
        <p:nvCxnSpPr>
          <p:cNvPr id="22" name="Straight Arrow Connector 21">
            <a:extLst>
              <a:ext uri="{FF2B5EF4-FFF2-40B4-BE49-F238E27FC236}">
                <a16:creationId xmlns:a16="http://schemas.microsoft.com/office/drawing/2014/main" id="{EDC4909C-3EAB-152F-AC30-443419D32928}"/>
              </a:ext>
            </a:extLst>
          </p:cNvPr>
          <p:cNvCxnSpPr>
            <a:cxnSpLocks/>
            <a:stCxn id="4" idx="3"/>
            <a:endCxn id="36" idx="1"/>
          </p:cNvCxnSpPr>
          <p:nvPr/>
        </p:nvCxnSpPr>
        <p:spPr>
          <a:xfrm flipV="1">
            <a:off x="7212013" y="2710669"/>
            <a:ext cx="207445" cy="347246"/>
          </a:xfrm>
          <a:prstGeom prst="straightConnector1">
            <a:avLst/>
          </a:prstGeom>
          <a:ln w="31750">
            <a:solidFill>
              <a:schemeClr val="accent5"/>
            </a:solidFill>
            <a:tailEnd type="stealth"/>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C7909CA0-D1B2-28B1-E5CB-1ADFC1242FC4}"/>
              </a:ext>
            </a:extLst>
          </p:cNvPr>
          <p:cNvCxnSpPr>
            <a:cxnSpLocks/>
            <a:stCxn id="4" idx="3"/>
            <a:endCxn id="37" idx="1"/>
          </p:cNvCxnSpPr>
          <p:nvPr/>
        </p:nvCxnSpPr>
        <p:spPr>
          <a:xfrm>
            <a:off x="7212013" y="3057915"/>
            <a:ext cx="207445" cy="347399"/>
          </a:xfrm>
          <a:prstGeom prst="straightConnector1">
            <a:avLst/>
          </a:prstGeom>
          <a:ln w="31750">
            <a:solidFill>
              <a:schemeClr val="accent5"/>
            </a:solidFill>
            <a:tailEnd type="stealth"/>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96C9BF4-BA11-984E-F470-44AFB526C046}"/>
              </a:ext>
            </a:extLst>
          </p:cNvPr>
          <p:cNvCxnSpPr>
            <a:cxnSpLocks/>
            <a:stCxn id="21" idx="3"/>
            <a:endCxn id="28" idx="1"/>
          </p:cNvCxnSpPr>
          <p:nvPr/>
        </p:nvCxnSpPr>
        <p:spPr>
          <a:xfrm flipV="1">
            <a:off x="7211042" y="2275005"/>
            <a:ext cx="208409" cy="1927"/>
          </a:xfrm>
          <a:prstGeom prst="straightConnector1">
            <a:avLst/>
          </a:prstGeom>
          <a:ln w="31750">
            <a:solidFill>
              <a:schemeClr val="accent5"/>
            </a:solidFill>
            <a:tailEnd type="stealt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68983788"/>
      </p:ext>
    </p:extLst>
  </p:cSld>
  <p:clrMapOvr>
    <a:masterClrMapping/>
  </p:clrMapOvr>
</p:sld>
</file>

<file path=ppt/theme/theme1.xml><?xml version="1.0" encoding="utf-8"?>
<a:theme xmlns:a="http://schemas.openxmlformats.org/drawingml/2006/main" name="Office Theme">
  <a:themeElements>
    <a:clrScheme name="DTF - Economic">
      <a:dk1>
        <a:srgbClr val="232B39"/>
      </a:dk1>
      <a:lt1>
        <a:sysClr val="window" lastClr="FFFFFF"/>
      </a:lt1>
      <a:dk2>
        <a:srgbClr val="3A3467"/>
      </a:dk2>
      <a:lt2>
        <a:srgbClr val="C6E8CE"/>
      </a:lt2>
      <a:accent1>
        <a:srgbClr val="5BBD74"/>
      </a:accent1>
      <a:accent2>
        <a:srgbClr val="7CCA90"/>
      </a:accent2>
      <a:accent3>
        <a:srgbClr val="4C9E61"/>
      </a:accent3>
      <a:accent4>
        <a:srgbClr val="D3D5D7"/>
      </a:accent4>
      <a:accent5>
        <a:srgbClr val="0072CE"/>
      </a:accent5>
      <a:accent6>
        <a:srgbClr val="D4E15F"/>
      </a:accent6>
      <a:hlink>
        <a:srgbClr val="53565A"/>
      </a:hlink>
      <a:folHlink>
        <a:srgbClr val="999999"/>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a:solidFill>
            <a:schemeClr val="accent1"/>
          </a:solidFill>
        </a:ln>
      </a:spPr>
      <a:bodyPr rtlCol="0" anchor="t"/>
      <a:lstStyle>
        <a:defPPr marL="171450" indent="-171450" algn="l">
          <a:spcBef>
            <a:spcPts val="200"/>
          </a:spcBef>
          <a:spcAft>
            <a:spcPts val="200"/>
          </a:spcAft>
          <a:buFont typeface="Arial" panose="020B0604020202020204" pitchFamily="34" charset="0"/>
          <a:buChar char="•"/>
          <a:defRPr sz="1100" dirty="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TF PowerPoint.potx" id="{7A285EFB-499A-4A37-8682-1771959962D3}" vid="{E189C7B1-1844-4730-8360-7E60AA92A24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rand Vic">
      <a:majorFont>
        <a:latin typeface="VIC SemiBold"/>
        <a:ea typeface=""/>
        <a:cs typeface=""/>
      </a:majorFont>
      <a:minorFont>
        <a:latin typeface="V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2AF1AD5AF15524C920CB3BE3D72725D" ma:contentTypeVersion="26" ma:contentTypeDescription="Create a new document." ma:contentTypeScope="" ma:versionID="470b91604594ce27fd5d820e702c8b3d">
  <xsd:schema xmlns:xsd="http://www.w3.org/2001/XMLSchema" xmlns:xs="http://www.w3.org/2001/XMLSchema" xmlns:p="http://schemas.microsoft.com/office/2006/metadata/properties" xmlns:ns2="c5048082-e052-44c2-9313-1529a8e2ac53" xmlns:ns3="97580cac-1a46-464e-a749-263d0beaf9ec" targetNamespace="http://schemas.microsoft.com/office/2006/metadata/properties" ma:root="true" ma:fieldsID="370ddbef98a5cceae9eb6263a3ab7e45" ns2:_="" ns3:_="">
    <xsd:import namespace="c5048082-e052-44c2-9313-1529a8e2ac53"/>
    <xsd:import namespace="97580cac-1a46-464e-a749-263d0beaf9e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lcf76f155ced4ddcb4097134ff3c332f" minOccurs="0"/>
                <xsd:element ref="ns3:TaxCatchAll" minOccurs="0"/>
                <xsd:element ref="ns2:WorkCategory" minOccurs="0"/>
                <xsd:element ref="ns2:DocumentType" minOccurs="0"/>
                <xsd:element ref="ns2:Status" minOccurs="0"/>
                <xsd:element ref="ns2:Assignedto" minOccurs="0"/>
                <xsd:element ref="ns2:Requiredbydate" minOccurs="0"/>
                <xsd:element ref="ns2:MediaServiceObjectDetectorVersions" minOccurs="0"/>
                <xsd:element ref="ns2:Department" minOccurs="0"/>
                <xsd:element ref="ns2:Requester" minOccurs="0"/>
                <xsd:element ref="ns2:HasaRIS_x002f_LIAdrafted_x003f_" minOccurs="0"/>
                <xsd:element ref="ns2:Exemptiongroun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048082-e052-44c2-9313-1529a8e2ac5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9292314e-c97d-49c1-8ae7-4cb6e1c4f97c" ma:termSetId="09814cd3-568e-fe90-9814-8d621ff8fb84" ma:anchorId="fba54fb3-c3e1-fe81-a776-ca4b69148c4d" ma:open="true" ma:isKeyword="false">
      <xsd:complexType>
        <xsd:sequence>
          <xsd:element ref="pc:Terms" minOccurs="0" maxOccurs="1"/>
        </xsd:sequence>
      </xsd:complexType>
    </xsd:element>
    <xsd:element name="WorkCategory" ma:index="23" nillable="true" ma:displayName="Work Category" ma:format="Dropdown" ma:indexed="true" ma:internalName="WorkCategory">
      <xsd:simpleType>
        <xsd:restriction base="dms:Choice">
          <xsd:enumeration value="Building System Review"/>
          <xsd:enumeration value="Competitive Neutrality"/>
          <xsd:enumeration value="General"/>
          <xsd:enumeration value="Guidance Project"/>
          <xsd:enumeration value="Marked for Deletion"/>
          <xsd:enumeration value="Presentations and Conferences"/>
          <xsd:enumeration value="Regulators as a Profession"/>
          <xsd:enumeration value="Regulator Reform Project and Health Checks"/>
          <xsd:enumeration value="RegTech Project"/>
          <xsd:enumeration value="Reviews"/>
          <xsd:enumeration value="Scrutiny Project"/>
        </xsd:restriction>
      </xsd:simpleType>
    </xsd:element>
    <xsd:element name="DocumentType" ma:index="24" nillable="true" ma:displayName="Document Type" ma:format="Dropdown" ma:internalName="DocumentType">
      <xsd:simpleType>
        <xsd:restriction base="dms:Choice">
          <xsd:enumeration value="Agenda"/>
          <xsd:enumeration value="Brief"/>
          <xsd:enumeration value="Guidance"/>
          <xsd:enumeration value="Presentation"/>
          <xsd:enumeration value="Memo"/>
          <xsd:enumeration value="Minutes"/>
          <xsd:enumeration value="Report"/>
        </xsd:restriction>
      </xsd:simpleType>
    </xsd:element>
    <xsd:element name="Status" ma:index="25" nillable="true" ma:displayName="Status" ma:format="Dropdown" ma:internalName="Status">
      <xsd:simpleType>
        <xsd:restriction base="dms:Choice">
          <xsd:enumeration value="Draft"/>
          <xsd:enumeration value="For review"/>
          <xsd:enumeration value="For approval"/>
          <xsd:enumeration value="Approved"/>
          <xsd:enumeration value="On-hold"/>
        </xsd:restriction>
      </xsd:simpleType>
    </xsd:element>
    <xsd:element name="Assignedto" ma:index="26" nillable="true" ma:displayName="Assigned to" ma:format="Dropdown" ma:list="UserInfo" ma:SharePointGroup="0" ma:internalName="Assignedto">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equiredbydate" ma:index="27" nillable="true" ma:displayName="Required by date" ma:format="DateOnly" ma:internalName="Requiredbydate">
      <xsd:simpleType>
        <xsd:restriction base="dms:DateTime"/>
      </xsd:simpleType>
    </xsd:element>
    <xsd:element name="MediaServiceObjectDetectorVersions" ma:index="29" nillable="true" ma:displayName="MediaServiceObjectDetectorVersions" ma:hidden="true" ma:indexed="true" ma:internalName="MediaServiceObjectDetectorVersions" ma:readOnly="true">
      <xsd:simpleType>
        <xsd:restriction base="dms:Text"/>
      </xsd:simpleType>
    </xsd:element>
    <xsd:element name="Department" ma:index="30" nillable="true" ma:displayName="Department" ma:format="Dropdown" ma:internalName="Department">
      <xsd:simpleType>
        <xsd:union memberTypes="dms:Text">
          <xsd:simpleType>
            <xsd:restriction base="dms:Choice">
              <xsd:enumeration value="DTF"/>
              <xsd:enumeration value="DPC"/>
              <xsd:enumeration value="DGS"/>
              <xsd:enumeration value="DJSIR"/>
              <xsd:enumeration value="DH"/>
              <xsd:enumeration value="DTP"/>
              <xsd:enumeration value="DEECA"/>
              <xsd:enumeration value="ESC"/>
              <xsd:enumeration value="VPA"/>
              <xsd:enumeration value="DJCS"/>
              <xsd:enumeration value="WorkSafe"/>
              <xsd:enumeration value="DFFH"/>
              <xsd:enumeration value="DELWP"/>
              <xsd:enumeration value="DE"/>
              <xsd:enumeration value="DET"/>
            </xsd:restriction>
          </xsd:simpleType>
        </xsd:union>
      </xsd:simpleType>
    </xsd:element>
    <xsd:element name="Requester" ma:index="31" nillable="true" ma:displayName="Requester" ma:format="Dropdown" ma:list="UserInfo" ma:SharePointGroup="0" ma:internalName="Request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HasaRIS_x002f_LIAdrafted_x003f_" ma:index="32" nillable="true" ma:displayName="Has a RIS/LIA been drafted?" ma:default="0" ma:format="Dropdown" ma:internalName="HasaRIS_x002f_LIAdrafted_x003f_">
      <xsd:simpleType>
        <xsd:restriction base="dms:Boolean"/>
      </xsd:simpleType>
    </xsd:element>
    <xsd:element name="Exemptionground" ma:index="33" nillable="true" ma:displayName="Exemption ground" ma:description="Exemption ground in the Subordinate Legislation Act. Key grounds:&#10;8(1)(a) - SR no significant burden&#10;8(1)(c) - SR declaratory or machinery&#10;8(1)(d) - SR fees increasing below Treasurer's rate&#10;8(1)(f) - SR national uniform legislation&#10;12F(1)(a) - LI no significant burden&#10;12F(1)(b) - LI declaratory or machinery&#10;12F(1)(c) - LI fees increasing below Treasurer's rate&#10;12F(1)(d) - LI burden only on public sector&#10;12F(1)(f) - LI national uniform legislation&#10;12F(1)(g) - LI equivalent RIS process &#10;12F(1)(h) - LI less than 12 months duration&#10;&#10;&#10;&#10;" ma:format="Dropdown" ma:internalName="Exemptiongroun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97580cac-1a46-464e-a749-263d0beaf9ec"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7364121-4511-4e9b-9ea9-dbc06523d608}" ma:internalName="TaxCatchAll" ma:showField="CatchAllData" ma:web="97580cac-1a46-464e-a749-263d0beaf9e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97580cac-1a46-464e-a749-263d0beaf9ec" xsi:nil="true"/>
    <SharedWithUsers xmlns="97580cac-1a46-464e-a749-263d0beaf9ec">
      <UserInfo>
        <DisplayName>Megan Weller-admin (VICROADS)</DisplayName>
        <AccountId>105</AccountId>
        <AccountType/>
      </UserInfo>
      <UserInfo>
        <DisplayName>Andrew Beaufoy (DTF)</DisplayName>
        <AccountId>429</AccountId>
        <AccountType/>
      </UserInfo>
      <UserInfo>
        <DisplayName>Do-Not-Use- Abhi Jangamareddy (DOT)</DisplayName>
        <AccountId>366</AccountId>
        <AccountType/>
      </UserInfo>
      <UserInfo>
        <DisplayName>Leigh Wilson (DTF)</DisplayName>
        <AccountId>425</AccountId>
        <AccountType/>
      </UserInfo>
      <UserInfo>
        <DisplayName>Ciavarella, Bruno E</DisplayName>
        <AccountId>43</AccountId>
        <AccountType/>
      </UserInfo>
      <UserInfo>
        <DisplayName>SharingLinks.67389b6c-dda6-4168-bb08-0832c63afc4d.Flexible.b4abf2a7-2a11-40c0-a5fe-3f504ba2a72b</DisplayName>
        <AccountId>644</AccountId>
        <AccountType/>
      </UserInfo>
      <UserInfo>
        <DisplayName>Anne Cole (DTF)</DisplayName>
        <AccountId>649</AccountId>
        <AccountType/>
      </UserInfo>
    </SharedWithUsers>
    <lcf76f155ced4ddcb4097134ff3c332f xmlns="c5048082-e052-44c2-9313-1529a8e2ac53">
      <Terms xmlns="http://schemas.microsoft.com/office/infopath/2007/PartnerControls"/>
    </lcf76f155ced4ddcb4097134ff3c332f>
    <Department xmlns="c5048082-e052-44c2-9313-1529a8e2ac53" xsi:nil="true"/>
    <Status xmlns="c5048082-e052-44c2-9313-1529a8e2ac53" xsi:nil="true"/>
    <Requiredbydate xmlns="c5048082-e052-44c2-9313-1529a8e2ac53" xsi:nil="true"/>
    <WorkCategory xmlns="c5048082-e052-44c2-9313-1529a8e2ac53" xsi:nil="true"/>
    <DocumentType xmlns="c5048082-e052-44c2-9313-1529a8e2ac53" xsi:nil="true"/>
    <HasaRIS_x002f_LIAdrafted_x003f_ xmlns="c5048082-e052-44c2-9313-1529a8e2ac53">false</HasaRIS_x002f_LIAdrafted_x003f_>
    <Assignedto xmlns="c5048082-e052-44c2-9313-1529a8e2ac53">
      <UserInfo>
        <DisplayName/>
        <AccountId xsi:nil="true"/>
        <AccountType/>
      </UserInfo>
    </Assignedto>
    <Requester xmlns="c5048082-e052-44c2-9313-1529a8e2ac53">
      <UserInfo>
        <DisplayName/>
        <AccountId xsi:nil="true"/>
        <AccountType/>
      </UserInfo>
    </Requester>
    <Exemptionground xmlns="c5048082-e052-44c2-9313-1529a8e2ac53" xsi:nil="true"/>
  </documentManagement>
</p:properties>
</file>

<file path=customXml/itemProps1.xml><?xml version="1.0" encoding="utf-8"?>
<ds:datastoreItem xmlns:ds="http://schemas.openxmlformats.org/officeDocument/2006/customXml" ds:itemID="{2A7CBF82-4F72-49A3-9110-A09928DABBA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5048082-e052-44c2-9313-1529a8e2ac53"/>
    <ds:schemaRef ds:uri="97580cac-1a46-464e-a749-263d0beaf9e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26A7BBC-F626-4DC4-9793-9A4D82450D76}">
  <ds:schemaRefs>
    <ds:schemaRef ds:uri="http://schemas.microsoft.com/sharepoint/v3/contenttype/forms"/>
  </ds:schemaRefs>
</ds:datastoreItem>
</file>

<file path=customXml/itemProps3.xml><?xml version="1.0" encoding="utf-8"?>
<ds:datastoreItem xmlns:ds="http://schemas.openxmlformats.org/officeDocument/2006/customXml" ds:itemID="{4ECC3091-9A51-4EF6-AA6B-7311580964F7}">
  <ds:schemaRefs>
    <ds:schemaRef ds:uri="http://schemas.microsoft.com/office/2006/documentManagement/types"/>
    <ds:schemaRef ds:uri="97580cac-1a46-464e-a749-263d0beaf9ec"/>
    <ds:schemaRef ds:uri="http://purl.org/dc/terms/"/>
    <ds:schemaRef ds:uri="http://purl.org/dc/elements/1.1/"/>
    <ds:schemaRef ds:uri="http://schemas.microsoft.com/office/infopath/2007/PartnerControls"/>
    <ds:schemaRef ds:uri="c5048082-e052-44c2-9313-1529a8e2ac53"/>
    <ds:schemaRef ds:uri="http://schemas.microsoft.com/office/2006/metadata/propertie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DTF PowerPoint</Template>
  <TotalTime>3</TotalTime>
  <Words>4737</Words>
  <Application>Microsoft Office PowerPoint</Application>
  <PresentationFormat>Widescreen</PresentationFormat>
  <Paragraphs>491</Paragraphs>
  <Slides>24</Slides>
  <Notes>22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Calibri</vt:lpstr>
      <vt:lpstr>VIC SemiBold</vt:lpstr>
      <vt:lpstr>Arial</vt:lpstr>
      <vt:lpstr>VIC</vt:lpstr>
      <vt:lpstr>Office Theme</vt:lpstr>
      <vt:lpstr>Victorian Permissions Framework</vt:lpstr>
      <vt:lpstr>The Victorian Permissions Framework is a best practice approach to using permissions as a regulatory tool</vt:lpstr>
      <vt:lpstr>Five key principles to best practice design and use of permissions</vt:lpstr>
      <vt:lpstr>PowerPoint Presentation</vt:lpstr>
      <vt:lpstr>A central suite of resources to support consistent best practice use</vt:lpstr>
      <vt:lpstr>The Framework should be applied broadly and in consultation with key stakeholders</vt:lpstr>
      <vt:lpstr>Key concepts</vt:lpstr>
      <vt:lpstr>What are permissions?</vt:lpstr>
      <vt:lpstr>What are the differences between permissions?</vt:lpstr>
      <vt:lpstr>When permissions are and are not appropriate</vt:lpstr>
      <vt:lpstr>Reform existing permissions and design new permissions</vt:lpstr>
      <vt:lpstr>Applying the Framework stages</vt:lpstr>
      <vt:lpstr>Stage 1: Understand problems Is there a role for government intervention? </vt:lpstr>
      <vt:lpstr>Stage 2: Consider available tools What tools might address the problem and are these sufficient without a permission?</vt:lpstr>
      <vt:lpstr>Stage 3: Select permissions What is the most suitable set of permissions in the regulatory regime?  </vt:lpstr>
      <vt:lpstr>Stage 4: Design features What is the optimal mix of features of each permission?</vt:lpstr>
      <vt:lpstr>Stage 5: Administer effectively Will it operate effectively, efficiently and digitally? </vt:lpstr>
      <vt:lpstr>Stage 6: Evaluate outcomes How will you monitor and evaluate the scheme?</vt:lpstr>
      <vt:lpstr>Appendix</vt:lpstr>
      <vt:lpstr>A1 Glossary</vt:lpstr>
      <vt:lpstr>A2 Features of permissions</vt:lpstr>
      <vt:lpstr> A3 Common types of permissions</vt:lpstr>
      <vt:lpstr>Document version control</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Victorian Permissions Framework</dc:title>
  <cp:revision>4</cp:revision>
  <cp:lastPrinted>2023-08-01T01:28:10Z</cp:lastPrinted>
  <dcterms:created xsi:type="dcterms:W3CDTF">2023-03-23T05:25:37Z</dcterms:created>
  <dcterms:modified xsi:type="dcterms:W3CDTF">2023-12-19T23:58:18Z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0x01010072AF1AD5AF15524C920CB3BE3D72725D</vt:lpwstr>
  </property>
  <property fmtid="{D5CDD505-2E9C-101B-9397-08002B2CF9AE}" pid="3" name="MediaServiceImageTags">
    <vt:lpwstr/>
  </property>
  <property fmtid="{D5CDD505-2E9C-101B-9397-08002B2CF9AE}" pid="4" name="MSIP_Label_7158ebbd-6c5e-441f-bfc9-4eb8c11e3978_Enabled">
    <vt:lpwstr>true</vt:lpwstr>
  </property>
  <property fmtid="{D5CDD505-2E9C-101B-9397-08002B2CF9AE}" pid="5" name="MSIP_Label_7158ebbd-6c5e-441f-bfc9-4eb8c11e3978_SetDate">
    <vt:lpwstr>2023-06-12T04:51:07Z</vt:lpwstr>
  </property>
  <property fmtid="{D5CDD505-2E9C-101B-9397-08002B2CF9AE}" pid="6" name="MSIP_Label_7158ebbd-6c5e-441f-bfc9-4eb8c11e3978_Method">
    <vt:lpwstr>Privileged</vt:lpwstr>
  </property>
  <property fmtid="{D5CDD505-2E9C-101B-9397-08002B2CF9AE}" pid="7" name="MSIP_Label_7158ebbd-6c5e-441f-bfc9-4eb8c11e3978_Name">
    <vt:lpwstr>7158ebbd-6c5e-441f-bfc9-4eb8c11e3978</vt:lpwstr>
  </property>
  <property fmtid="{D5CDD505-2E9C-101B-9397-08002B2CF9AE}" pid="8" name="MSIP_Label_7158ebbd-6c5e-441f-bfc9-4eb8c11e3978_SiteId">
    <vt:lpwstr>722ea0be-3e1c-4b11-ad6f-9401d6856e24</vt:lpwstr>
  </property>
  <property fmtid="{D5CDD505-2E9C-101B-9397-08002B2CF9AE}" pid="9" name="MSIP_Label_7158ebbd-6c5e-441f-bfc9-4eb8c11e3978_ActionId">
    <vt:lpwstr>dba2e557-ab51-46cd-979a-1424a7d92ed0</vt:lpwstr>
  </property>
  <property fmtid="{D5CDD505-2E9C-101B-9397-08002B2CF9AE}" pid="10" name="MSIP_Label_7158ebbd-6c5e-441f-bfc9-4eb8c11e3978_ContentBits">
    <vt:lpwstr>2</vt:lpwstr>
  </property>
</Properties>
</file>