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89" r:id="rId5"/>
  </p:sldMasterIdLst>
  <p:notesMasterIdLst>
    <p:notesMasterId r:id="rId35"/>
  </p:notesMasterIdLst>
  <p:sldIdLst>
    <p:sldId id="262" r:id="rId6"/>
    <p:sldId id="292" r:id="rId7"/>
    <p:sldId id="2670" r:id="rId8"/>
    <p:sldId id="2680" r:id="rId9"/>
    <p:sldId id="2667" r:id="rId10"/>
    <p:sldId id="293" r:id="rId11"/>
    <p:sldId id="296" r:id="rId12"/>
    <p:sldId id="464" r:id="rId13"/>
    <p:sldId id="463" r:id="rId14"/>
    <p:sldId id="456" r:id="rId15"/>
    <p:sldId id="2668" r:id="rId16"/>
    <p:sldId id="2669" r:id="rId17"/>
    <p:sldId id="2673" r:id="rId18"/>
    <p:sldId id="471" r:id="rId19"/>
    <p:sldId id="472" r:id="rId20"/>
    <p:sldId id="2674" r:id="rId21"/>
    <p:sldId id="2675" r:id="rId22"/>
    <p:sldId id="2676" r:id="rId23"/>
    <p:sldId id="2677" r:id="rId24"/>
    <p:sldId id="2678" r:id="rId25"/>
    <p:sldId id="2679" r:id="rId26"/>
    <p:sldId id="2681" r:id="rId27"/>
    <p:sldId id="2666" r:id="rId28"/>
    <p:sldId id="280" r:id="rId29"/>
    <p:sldId id="473" r:id="rId30"/>
    <p:sldId id="468" r:id="rId31"/>
    <p:sldId id="470" r:id="rId32"/>
    <p:sldId id="455" r:id="rId33"/>
    <p:sldId id="458" r:id="rId34"/>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324325-187B-0E52-6A35-E506B252E4D0}" name="Joe Tigani (DJCS)" initials="J(" userId="S::joe.tigani@emv.vic.gov.au::97b7c2a1-3f91-46ef-8297-685e3af9c4b7" providerId="AD"/>
  <p188:author id="{90CE3234-B80B-99BA-7296-013471C68ACC}" name="Sharon L MacDonnell (DJCS)" initials="S(" userId="S::sharon.macdonnell@emv.vic.gov.au::8bb78f2a-4d58-43f1-ad20-773edd8fc717" providerId="AD"/>
  <p188:author id="{96DD7C77-F19E-868C-15EB-97633EB06204}" name="Luke Watts(VICROADS)" initials="LW" userId="S::wattsl_roads.vic.gov.au#ext#@vicgov.onmicrosoft.com::1daba9e0-dc15-4a84-9324-1f0bb1ca1326" providerId="AD"/>
  <p188:author id="{4DD9D878-9B70-6D93-D3CD-062C6E789F25}" name="Donna Kennedy (DJCS)" initials="DK(" userId="S::Donna.A.Kennedy@justice.vic.gov.au::b8225c8e-b8d2-478c-b078-1ede938335bf" providerId="AD"/>
  <p188:author id="{E6E8C89A-F75F-FFCD-8D22-B9CD191A4C15}" name="Louise M Minard (DJCS)" initials="LMM(" userId="S::Louise.Minard@justice.vic.gov.au::6397e17d-f848-4f01-95ea-3cc27a2d78dd" providerId="AD"/>
  <p188:author id="{C84CDA9A-1498-4F77-F435-05585A3EF5F2}" name="Sharon L MacDonnell (DJCS)" initials="SLM(" userId="S::Sharon.MacDonnell@emv.vic.gov.au::8bb78f2a-4d58-43f1-ad20-773edd8fc717" providerId="AD"/>
  <p188:author id="{982DECBA-0DEE-CB92-B8DC-29E04921334E}" name="Melissa Skilbeck (DJCS)" initials="M(" userId="S::melissa.skilbeck@emv.vic.gov.au::0ad1ed5b-988b-4075-96d2-8b7c0d0b7beb" providerId="AD"/>
  <p188:author id="{7368EEC2-37AA-4AB4-8945-CADBDC7ECB01}" name="Joe Tigani (DJCS)" initials="JT(" userId="S::Joe.Tigani@emv.vic.gov.au::97b7c2a1-3f91-46ef-8297-685e3af9c4b7" providerId="AD"/>
  <p188:author id="{4F32F0D8-F580-11A6-3634-715683D66CF9}" name="Farooq Mohammad (DJCS)" initials="FM(" userId="S::Farooq.Mohammad@brv.vic.gov.au::2ca28754-c947-4b04-9bec-6220b2f0c8ea" providerId="AD"/>
  <p188:author id="{F581C7E8-93F7-8A76-555B-AAE08ED641E3}" name="Louise M Minard (DJCS)" initials="L(" userId="S::louise.minard@justice.vic.gov.au::6397e17d-f848-4f01-95ea-3cc27a2d78dd" providerId="AD"/>
  <p188:author id="{3AF775F0-EA6D-8F9F-84D5-8A0BD7CDBBEE}" name="Melanie Littlejohn (DJCS)" initials="M(" userId="S::melanie.littlejohn@erv.vic.gov.au::dcbcdb01-b00a-44f1-87b3-b815fa0bf4f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rooq Mohammad (DJCS)" initials="FM(" lastIdx="1" clrIdx="0">
    <p:extLst>
      <p:ext uri="{19B8F6BF-5375-455C-9EA6-DF929625EA0E}">
        <p15:presenceInfo xmlns:p15="http://schemas.microsoft.com/office/powerpoint/2012/main" userId="S::Farooq.Mohammad@brv.vic.gov.au::2ca28754-c947-4b04-9bec-6220b2f0c8ea" providerId="AD"/>
      </p:ext>
    </p:extLst>
  </p:cmAuthor>
  <p:cmAuthor id="2" name="Vicky Kyris (DJCS)" initials="VK(" lastIdx="1" clrIdx="1">
    <p:extLst>
      <p:ext uri="{19B8F6BF-5375-455C-9EA6-DF929625EA0E}">
        <p15:presenceInfo xmlns:p15="http://schemas.microsoft.com/office/powerpoint/2012/main" userId="S::Vicky.Kyris@emv.vic.gov.au::d8d00336-09a1-4ef0-b834-246c93fade50" providerId="AD"/>
      </p:ext>
    </p:extLst>
  </p:cmAuthor>
  <p:cmAuthor id="3" name="Sam ORR" initials="SO" lastIdx="1" clrIdx="2">
    <p:extLst>
      <p:ext uri="{19B8F6BF-5375-455C-9EA6-DF929625EA0E}">
        <p15:presenceInfo xmlns:p15="http://schemas.microsoft.com/office/powerpoint/2012/main" userId="S-1-5-21-823819621-2289327709-1525221890-364633" providerId="AD"/>
      </p:ext>
    </p:extLst>
  </p:cmAuthor>
  <p:cmAuthor id="4" name="John POWER" initials="JP" lastIdx="1" clrIdx="3">
    <p:extLst>
      <p:ext uri="{19B8F6BF-5375-455C-9EA6-DF929625EA0E}">
        <p15:presenceInfo xmlns:p15="http://schemas.microsoft.com/office/powerpoint/2012/main" userId="S-1-5-21-823819621-2289327709-1525221890-3633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545"/>
    <a:srgbClr val="006666"/>
    <a:srgbClr val="0000FF"/>
    <a:srgbClr val="1E16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3B6CE9-6363-4CFA-B2A6-E2E6F75AD72B}" v="26" dt="2023-10-22T20:30:14.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L MacDonnell (DJCS)" userId="8bb78f2a-4d58-43f1-ad20-773edd8fc717" providerId="ADAL" clId="{F23B6CE9-6363-4CFA-B2A6-E2E6F75AD72B}"/>
    <pc:docChg chg="undo custSel modSld sldOrd">
      <pc:chgData name="Sharon L MacDonnell (DJCS)" userId="8bb78f2a-4d58-43f1-ad20-773edd8fc717" providerId="ADAL" clId="{F23B6CE9-6363-4CFA-B2A6-E2E6F75AD72B}" dt="2023-10-22T20:39:05.661" v="152"/>
      <pc:docMkLst>
        <pc:docMk/>
      </pc:docMkLst>
      <pc:sldChg chg="addSp modSp mod modShow">
        <pc:chgData name="Sharon L MacDonnell (DJCS)" userId="8bb78f2a-4d58-43f1-ad20-773edd8fc717" providerId="ADAL" clId="{F23B6CE9-6363-4CFA-B2A6-E2E6F75AD72B}" dt="2023-10-22T20:35:04.365" v="139" actId="729"/>
        <pc:sldMkLst>
          <pc:docMk/>
          <pc:sldMk cId="3340578967" sldId="280"/>
        </pc:sldMkLst>
        <pc:spChg chg="add mod">
          <ac:chgData name="Sharon L MacDonnell (DJCS)" userId="8bb78f2a-4d58-43f1-ad20-773edd8fc717" providerId="ADAL" clId="{F23B6CE9-6363-4CFA-B2A6-E2E6F75AD72B}" dt="2023-10-22T20:29:07.596" v="86"/>
          <ac:spMkLst>
            <pc:docMk/>
            <pc:sldMk cId="3340578967" sldId="280"/>
            <ac:spMk id="7" creationId="{52EA471C-50E8-0ECC-D975-BD1475284941}"/>
          </ac:spMkLst>
        </pc:spChg>
      </pc:sldChg>
      <pc:sldChg chg="addSp modSp mod">
        <pc:chgData name="Sharon L MacDonnell (DJCS)" userId="8bb78f2a-4d58-43f1-ad20-773edd8fc717" providerId="ADAL" clId="{F23B6CE9-6363-4CFA-B2A6-E2E6F75AD72B}" dt="2023-10-22T20:35:28.151" v="145" actId="6549"/>
        <pc:sldMkLst>
          <pc:docMk/>
          <pc:sldMk cId="2583789778" sldId="292"/>
        </pc:sldMkLst>
        <pc:spChg chg="mod">
          <ac:chgData name="Sharon L MacDonnell (DJCS)" userId="8bb78f2a-4d58-43f1-ad20-773edd8fc717" providerId="ADAL" clId="{F23B6CE9-6363-4CFA-B2A6-E2E6F75AD72B}" dt="2023-10-22T20:35:28.151" v="145" actId="6549"/>
          <ac:spMkLst>
            <pc:docMk/>
            <pc:sldMk cId="2583789778" sldId="292"/>
            <ac:spMk id="2" creationId="{5253D3D9-2D84-43CE-88A7-AD73276C2AFB}"/>
          </ac:spMkLst>
        </pc:spChg>
        <pc:spChg chg="add mod">
          <ac:chgData name="Sharon L MacDonnell (DJCS)" userId="8bb78f2a-4d58-43f1-ad20-773edd8fc717" providerId="ADAL" clId="{F23B6CE9-6363-4CFA-B2A6-E2E6F75AD72B}" dt="2023-10-22T20:27:25.326" v="58"/>
          <ac:spMkLst>
            <pc:docMk/>
            <pc:sldMk cId="2583789778" sldId="292"/>
            <ac:spMk id="3" creationId="{143EB260-82AB-25CE-3072-86F96151DC69}"/>
          </ac:spMkLst>
        </pc:spChg>
      </pc:sldChg>
      <pc:sldChg chg="addSp modSp mod modShow">
        <pc:chgData name="Sharon L MacDonnell (DJCS)" userId="8bb78f2a-4d58-43f1-ad20-773edd8fc717" providerId="ADAL" clId="{F23B6CE9-6363-4CFA-B2A6-E2E6F75AD72B}" dt="2023-10-22T20:33:35.706" v="119" actId="729"/>
        <pc:sldMkLst>
          <pc:docMk/>
          <pc:sldMk cId="834464461" sldId="293"/>
        </pc:sldMkLst>
        <pc:spChg chg="add mod">
          <ac:chgData name="Sharon L MacDonnell (DJCS)" userId="8bb78f2a-4d58-43f1-ad20-773edd8fc717" providerId="ADAL" clId="{F23B6CE9-6363-4CFA-B2A6-E2E6F75AD72B}" dt="2023-10-22T20:27:41.419" v="62"/>
          <ac:spMkLst>
            <pc:docMk/>
            <pc:sldMk cId="834464461" sldId="293"/>
            <ac:spMk id="4" creationId="{8C2B4213-43ED-23D1-EB6C-9C38529C1ADF}"/>
          </ac:spMkLst>
        </pc:spChg>
      </pc:sldChg>
      <pc:sldChg chg="addSp modSp mod modShow">
        <pc:chgData name="Sharon L MacDonnell (DJCS)" userId="8bb78f2a-4d58-43f1-ad20-773edd8fc717" providerId="ADAL" clId="{F23B6CE9-6363-4CFA-B2A6-E2E6F75AD72B}" dt="2023-10-22T20:33:37.586" v="120" actId="729"/>
        <pc:sldMkLst>
          <pc:docMk/>
          <pc:sldMk cId="4264862197" sldId="296"/>
        </pc:sldMkLst>
        <pc:spChg chg="add mod">
          <ac:chgData name="Sharon L MacDonnell (DJCS)" userId="8bb78f2a-4d58-43f1-ad20-773edd8fc717" providerId="ADAL" clId="{F23B6CE9-6363-4CFA-B2A6-E2E6F75AD72B}" dt="2023-10-22T20:27:45.260" v="63"/>
          <ac:spMkLst>
            <pc:docMk/>
            <pc:sldMk cId="4264862197" sldId="296"/>
            <ac:spMk id="4" creationId="{81EDDA87-ECCB-8BCD-D840-7840BD94E920}"/>
          </ac:spMkLst>
        </pc:spChg>
        <pc:spChg chg="mod">
          <ac:chgData name="Sharon L MacDonnell (DJCS)" userId="8bb78f2a-4d58-43f1-ad20-773edd8fc717" providerId="ADAL" clId="{F23B6CE9-6363-4CFA-B2A6-E2E6F75AD72B}" dt="2023-10-22T20:29:38.048" v="93" actId="20577"/>
          <ac:spMkLst>
            <pc:docMk/>
            <pc:sldMk cId="4264862197" sldId="296"/>
            <ac:spMk id="10" creationId="{AE9EFE9F-0E38-4490-9F19-D7D2437CAC72}"/>
          </ac:spMkLst>
        </pc:spChg>
      </pc:sldChg>
      <pc:sldChg chg="addSp modSp mod modShow">
        <pc:chgData name="Sharon L MacDonnell (DJCS)" userId="8bb78f2a-4d58-43f1-ad20-773edd8fc717" providerId="ADAL" clId="{F23B6CE9-6363-4CFA-B2A6-E2E6F75AD72B}" dt="2023-10-22T20:35:18.157" v="144" actId="729"/>
        <pc:sldMkLst>
          <pc:docMk/>
          <pc:sldMk cId="2531739288" sldId="455"/>
        </pc:sldMkLst>
        <pc:spChg chg="add mod">
          <ac:chgData name="Sharon L MacDonnell (DJCS)" userId="8bb78f2a-4d58-43f1-ad20-773edd8fc717" providerId="ADAL" clId="{F23B6CE9-6363-4CFA-B2A6-E2E6F75AD72B}" dt="2023-10-22T20:29:21.852" v="89"/>
          <ac:spMkLst>
            <pc:docMk/>
            <pc:sldMk cId="2531739288" sldId="455"/>
            <ac:spMk id="4" creationId="{1D986C04-F425-12D1-6587-6DB9BA6031C0}"/>
          </ac:spMkLst>
        </pc:spChg>
      </pc:sldChg>
      <pc:sldChg chg="addSp modSp mod ord">
        <pc:chgData name="Sharon L MacDonnell (DJCS)" userId="8bb78f2a-4d58-43f1-ad20-773edd8fc717" providerId="ADAL" clId="{F23B6CE9-6363-4CFA-B2A6-E2E6F75AD72B}" dt="2023-10-22T20:39:05.661" v="152"/>
        <pc:sldMkLst>
          <pc:docMk/>
          <pc:sldMk cId="137563292" sldId="456"/>
        </pc:sldMkLst>
        <pc:spChg chg="mod">
          <ac:chgData name="Sharon L MacDonnell (DJCS)" userId="8bb78f2a-4d58-43f1-ad20-773edd8fc717" providerId="ADAL" clId="{F23B6CE9-6363-4CFA-B2A6-E2E6F75AD72B}" dt="2023-10-20T01:18:16.816" v="42" actId="5793"/>
          <ac:spMkLst>
            <pc:docMk/>
            <pc:sldMk cId="137563292" sldId="456"/>
            <ac:spMk id="2" creationId="{D1A21853-11AA-1949-4467-BC38E5B5BA3E}"/>
          </ac:spMkLst>
        </pc:spChg>
        <pc:spChg chg="add mod">
          <ac:chgData name="Sharon L MacDonnell (DJCS)" userId="8bb78f2a-4d58-43f1-ad20-773edd8fc717" providerId="ADAL" clId="{F23B6CE9-6363-4CFA-B2A6-E2E6F75AD72B}" dt="2023-10-22T20:28:14.130" v="70"/>
          <ac:spMkLst>
            <pc:docMk/>
            <pc:sldMk cId="137563292" sldId="456"/>
            <ac:spMk id="4" creationId="{7290DC5A-4248-1FA6-A094-BBA9A15C5D30}"/>
          </ac:spMkLst>
        </pc:spChg>
        <pc:spChg chg="mod">
          <ac:chgData name="Sharon L MacDonnell (DJCS)" userId="8bb78f2a-4d58-43f1-ad20-773edd8fc717" providerId="ADAL" clId="{F23B6CE9-6363-4CFA-B2A6-E2E6F75AD72B}" dt="2023-10-22T20:38:20.820" v="150" actId="6549"/>
          <ac:spMkLst>
            <pc:docMk/>
            <pc:sldMk cId="137563292" sldId="456"/>
            <ac:spMk id="11" creationId="{2E04F338-8574-4A98-AD90-352D30534AE4}"/>
          </ac:spMkLst>
        </pc:spChg>
        <pc:spChg chg="mod">
          <ac:chgData name="Sharon L MacDonnell (DJCS)" userId="8bb78f2a-4d58-43f1-ad20-773edd8fc717" providerId="ADAL" clId="{F23B6CE9-6363-4CFA-B2A6-E2E6F75AD72B}" dt="2023-10-22T20:30:47.365" v="108" actId="6549"/>
          <ac:spMkLst>
            <pc:docMk/>
            <pc:sldMk cId="137563292" sldId="456"/>
            <ac:spMk id="12" creationId="{DBF07D8F-2168-86A5-6491-F0D7544F9275}"/>
          </ac:spMkLst>
        </pc:spChg>
      </pc:sldChg>
      <pc:sldChg chg="addSp modSp mod modShow">
        <pc:chgData name="Sharon L MacDonnell (DJCS)" userId="8bb78f2a-4d58-43f1-ad20-773edd8fc717" providerId="ADAL" clId="{F23B6CE9-6363-4CFA-B2A6-E2E6F75AD72B}" dt="2023-10-22T20:33:43.144" v="121" actId="729"/>
        <pc:sldMkLst>
          <pc:docMk/>
          <pc:sldMk cId="3209936162" sldId="463"/>
        </pc:sldMkLst>
        <pc:spChg chg="add mod">
          <ac:chgData name="Sharon L MacDonnell (DJCS)" userId="8bb78f2a-4d58-43f1-ad20-773edd8fc717" providerId="ADAL" clId="{F23B6CE9-6363-4CFA-B2A6-E2E6F75AD72B}" dt="2023-10-22T20:27:53.810" v="65"/>
          <ac:spMkLst>
            <pc:docMk/>
            <pc:sldMk cId="3209936162" sldId="463"/>
            <ac:spMk id="4" creationId="{51C6CAB3-F08A-1ADB-C1C2-810792695D5F}"/>
          </ac:spMkLst>
        </pc:spChg>
        <pc:graphicFrameChg chg="mod modGraphic">
          <ac:chgData name="Sharon L MacDonnell (DJCS)" userId="8bb78f2a-4d58-43f1-ad20-773edd8fc717" providerId="ADAL" clId="{F23B6CE9-6363-4CFA-B2A6-E2E6F75AD72B}" dt="2023-10-22T20:30:26.477" v="106" actId="404"/>
          <ac:graphicFrameMkLst>
            <pc:docMk/>
            <pc:sldMk cId="3209936162" sldId="463"/>
            <ac:graphicFrameMk id="3" creationId="{6DB3A640-59B4-7982-8635-6B470FFF0E7B}"/>
          </ac:graphicFrameMkLst>
        </pc:graphicFrameChg>
      </pc:sldChg>
      <pc:sldChg chg="addSp modSp mod">
        <pc:chgData name="Sharon L MacDonnell (DJCS)" userId="8bb78f2a-4d58-43f1-ad20-773edd8fc717" providerId="ADAL" clId="{F23B6CE9-6363-4CFA-B2A6-E2E6F75AD72B}" dt="2023-10-22T20:35:39.382" v="148" actId="6549"/>
        <pc:sldMkLst>
          <pc:docMk/>
          <pc:sldMk cId="773584298" sldId="464"/>
        </pc:sldMkLst>
        <pc:spChg chg="mod">
          <ac:chgData name="Sharon L MacDonnell (DJCS)" userId="8bb78f2a-4d58-43f1-ad20-773edd8fc717" providerId="ADAL" clId="{F23B6CE9-6363-4CFA-B2A6-E2E6F75AD72B}" dt="2023-10-22T20:35:39.382" v="148" actId="6549"/>
          <ac:spMkLst>
            <pc:docMk/>
            <pc:sldMk cId="773584298" sldId="464"/>
            <ac:spMk id="2" creationId="{4F9D274B-0DD1-C660-1212-C7C4F7F07027}"/>
          </ac:spMkLst>
        </pc:spChg>
        <pc:spChg chg="add mod">
          <ac:chgData name="Sharon L MacDonnell (DJCS)" userId="8bb78f2a-4d58-43f1-ad20-773edd8fc717" providerId="ADAL" clId="{F23B6CE9-6363-4CFA-B2A6-E2E6F75AD72B}" dt="2023-10-22T20:27:49.685" v="64"/>
          <ac:spMkLst>
            <pc:docMk/>
            <pc:sldMk cId="773584298" sldId="464"/>
            <ac:spMk id="3" creationId="{9A6E7FE5-EA76-AD95-67EF-8A96B366DB96}"/>
          </ac:spMkLst>
        </pc:spChg>
      </pc:sldChg>
      <pc:sldChg chg="addSp modSp mod">
        <pc:chgData name="Sharon L MacDonnell (DJCS)" userId="8bb78f2a-4d58-43f1-ad20-773edd8fc717" providerId="ADAL" clId="{F23B6CE9-6363-4CFA-B2A6-E2E6F75AD72B}" dt="2023-10-22T20:35:10.336" v="141" actId="6549"/>
        <pc:sldMkLst>
          <pc:docMk/>
          <pc:sldMk cId="2238372777" sldId="468"/>
        </pc:sldMkLst>
        <pc:spChg chg="mod">
          <ac:chgData name="Sharon L MacDonnell (DJCS)" userId="8bb78f2a-4d58-43f1-ad20-773edd8fc717" providerId="ADAL" clId="{F23B6CE9-6363-4CFA-B2A6-E2E6F75AD72B}" dt="2023-10-22T20:35:10.336" v="141" actId="6549"/>
          <ac:spMkLst>
            <pc:docMk/>
            <pc:sldMk cId="2238372777" sldId="468"/>
            <ac:spMk id="2" creationId="{2E04F338-8574-4A98-AD90-352D30534AE4}"/>
          </ac:spMkLst>
        </pc:spChg>
        <pc:spChg chg="add mod">
          <ac:chgData name="Sharon L MacDonnell (DJCS)" userId="8bb78f2a-4d58-43f1-ad20-773edd8fc717" providerId="ADAL" clId="{F23B6CE9-6363-4CFA-B2A6-E2E6F75AD72B}" dt="2023-10-22T20:29:18.194" v="88"/>
          <ac:spMkLst>
            <pc:docMk/>
            <pc:sldMk cId="2238372777" sldId="468"/>
            <ac:spMk id="3" creationId="{B8E2EE98-C101-C339-B9C2-C593262D23F0}"/>
          </ac:spMkLst>
        </pc:spChg>
      </pc:sldChg>
      <pc:sldChg chg="modSp mod">
        <pc:chgData name="Sharon L MacDonnell (DJCS)" userId="8bb78f2a-4d58-43f1-ad20-773edd8fc717" providerId="ADAL" clId="{F23B6CE9-6363-4CFA-B2A6-E2E6F75AD72B}" dt="2023-10-22T20:35:15.035" v="143" actId="1076"/>
        <pc:sldMkLst>
          <pc:docMk/>
          <pc:sldMk cId="3035216795" sldId="470"/>
        </pc:sldMkLst>
        <pc:spChg chg="mod">
          <ac:chgData name="Sharon L MacDonnell (DJCS)" userId="8bb78f2a-4d58-43f1-ad20-773edd8fc717" providerId="ADAL" clId="{F23B6CE9-6363-4CFA-B2A6-E2E6F75AD72B}" dt="2023-10-22T20:35:15.035" v="143" actId="1076"/>
          <ac:spMkLst>
            <pc:docMk/>
            <pc:sldMk cId="3035216795" sldId="470"/>
            <ac:spMk id="4" creationId="{138E4FA6-1489-88AE-8681-AA5C408A0193}"/>
          </ac:spMkLst>
        </pc:spChg>
      </pc:sldChg>
      <pc:sldChg chg="addSp modSp">
        <pc:chgData name="Sharon L MacDonnell (DJCS)" userId="8bb78f2a-4d58-43f1-ad20-773edd8fc717" providerId="ADAL" clId="{F23B6CE9-6363-4CFA-B2A6-E2E6F75AD72B}" dt="2023-10-22T20:28:17.975" v="71"/>
        <pc:sldMkLst>
          <pc:docMk/>
          <pc:sldMk cId="2076442030" sldId="471"/>
        </pc:sldMkLst>
        <pc:spChg chg="add mod">
          <ac:chgData name="Sharon L MacDonnell (DJCS)" userId="8bb78f2a-4d58-43f1-ad20-773edd8fc717" providerId="ADAL" clId="{F23B6CE9-6363-4CFA-B2A6-E2E6F75AD72B}" dt="2023-10-22T20:28:17.975" v="71"/>
          <ac:spMkLst>
            <pc:docMk/>
            <pc:sldMk cId="2076442030" sldId="471"/>
            <ac:spMk id="4" creationId="{16710C23-3BED-B186-725C-CCA6D4114D5F}"/>
          </ac:spMkLst>
        </pc:spChg>
      </pc:sldChg>
      <pc:sldChg chg="addSp modSp mod">
        <pc:chgData name="Sharon L MacDonnell (DJCS)" userId="8bb78f2a-4d58-43f1-ad20-773edd8fc717" providerId="ADAL" clId="{F23B6CE9-6363-4CFA-B2A6-E2E6F75AD72B}" dt="2023-10-22T20:34:22.709" v="126" actId="1076"/>
        <pc:sldMkLst>
          <pc:docMk/>
          <pc:sldMk cId="2237572784" sldId="472"/>
        </pc:sldMkLst>
        <pc:spChg chg="mod">
          <ac:chgData name="Sharon L MacDonnell (DJCS)" userId="8bb78f2a-4d58-43f1-ad20-773edd8fc717" providerId="ADAL" clId="{F23B6CE9-6363-4CFA-B2A6-E2E6F75AD72B}" dt="2023-10-22T20:34:22.709" v="126" actId="1076"/>
          <ac:spMkLst>
            <pc:docMk/>
            <pc:sldMk cId="2237572784" sldId="472"/>
            <ac:spMk id="2" creationId="{1655D86D-F801-9342-92B3-4AA859DD4F33}"/>
          </ac:spMkLst>
        </pc:spChg>
        <pc:spChg chg="add mod">
          <ac:chgData name="Sharon L MacDonnell (DJCS)" userId="8bb78f2a-4d58-43f1-ad20-773edd8fc717" providerId="ADAL" clId="{F23B6CE9-6363-4CFA-B2A6-E2E6F75AD72B}" dt="2023-10-22T20:28:22.686" v="72"/>
          <ac:spMkLst>
            <pc:docMk/>
            <pc:sldMk cId="2237572784" sldId="472"/>
            <ac:spMk id="4" creationId="{3478C91D-B690-327E-0CBF-AB6BF679384F}"/>
          </ac:spMkLst>
        </pc:spChg>
      </pc:sldChg>
      <pc:sldChg chg="addSp modSp mod">
        <pc:chgData name="Sharon L MacDonnell (DJCS)" userId="8bb78f2a-4d58-43f1-ad20-773edd8fc717" providerId="ADAL" clId="{F23B6CE9-6363-4CFA-B2A6-E2E6F75AD72B}" dt="2023-10-22T20:35:07.097" v="140" actId="6549"/>
        <pc:sldMkLst>
          <pc:docMk/>
          <pc:sldMk cId="2770154767" sldId="473"/>
        </pc:sldMkLst>
        <pc:spChg chg="mod">
          <ac:chgData name="Sharon L MacDonnell (DJCS)" userId="8bb78f2a-4d58-43f1-ad20-773edd8fc717" providerId="ADAL" clId="{F23B6CE9-6363-4CFA-B2A6-E2E6F75AD72B}" dt="2023-10-22T20:35:07.097" v="140" actId="6549"/>
          <ac:spMkLst>
            <pc:docMk/>
            <pc:sldMk cId="2770154767" sldId="473"/>
            <ac:spMk id="2" creationId="{2E04F338-8574-4A98-AD90-352D30534AE4}"/>
          </ac:spMkLst>
        </pc:spChg>
        <pc:spChg chg="add mod">
          <ac:chgData name="Sharon L MacDonnell (DJCS)" userId="8bb78f2a-4d58-43f1-ad20-773edd8fc717" providerId="ADAL" clId="{F23B6CE9-6363-4CFA-B2A6-E2E6F75AD72B}" dt="2023-10-22T20:29:14.906" v="87"/>
          <ac:spMkLst>
            <pc:docMk/>
            <pc:sldMk cId="2770154767" sldId="473"/>
            <ac:spMk id="7" creationId="{E11285AF-C619-6EC0-1ED1-DAE70716341F}"/>
          </ac:spMkLst>
        </pc:spChg>
      </pc:sldChg>
      <pc:sldChg chg="addSp modSp mod modShow">
        <pc:chgData name="Sharon L MacDonnell (DJCS)" userId="8bb78f2a-4d58-43f1-ad20-773edd8fc717" providerId="ADAL" clId="{F23B6CE9-6363-4CFA-B2A6-E2E6F75AD72B}" dt="2023-10-22T20:35:01.876" v="138" actId="729"/>
        <pc:sldMkLst>
          <pc:docMk/>
          <pc:sldMk cId="2445542176" sldId="2666"/>
        </pc:sldMkLst>
        <pc:spChg chg="add mod">
          <ac:chgData name="Sharon L MacDonnell (DJCS)" userId="8bb78f2a-4d58-43f1-ad20-773edd8fc717" providerId="ADAL" clId="{F23B6CE9-6363-4CFA-B2A6-E2E6F75AD72B}" dt="2023-10-22T20:29:04.258" v="85"/>
          <ac:spMkLst>
            <pc:docMk/>
            <pc:sldMk cId="2445542176" sldId="2666"/>
            <ac:spMk id="5" creationId="{97F77D57-997C-AC0F-CCD2-283208B39F9D}"/>
          </ac:spMkLst>
        </pc:spChg>
      </pc:sldChg>
      <pc:sldChg chg="addSp delSp modSp mod">
        <pc:chgData name="Sharon L MacDonnell (DJCS)" userId="8bb78f2a-4d58-43f1-ad20-773edd8fc717" providerId="ADAL" clId="{F23B6CE9-6363-4CFA-B2A6-E2E6F75AD72B}" dt="2023-10-22T20:35:35.086" v="147" actId="6549"/>
        <pc:sldMkLst>
          <pc:docMk/>
          <pc:sldMk cId="1264206823" sldId="2667"/>
        </pc:sldMkLst>
        <pc:spChg chg="mod">
          <ac:chgData name="Sharon L MacDonnell (DJCS)" userId="8bb78f2a-4d58-43f1-ad20-773edd8fc717" providerId="ADAL" clId="{F23B6CE9-6363-4CFA-B2A6-E2E6F75AD72B}" dt="2023-10-22T20:35:35.086" v="147" actId="6549"/>
          <ac:spMkLst>
            <pc:docMk/>
            <pc:sldMk cId="1264206823" sldId="2667"/>
            <ac:spMk id="2" creationId="{00000000-0000-0000-0000-000000000000}"/>
          </ac:spMkLst>
        </pc:spChg>
        <pc:spChg chg="add mod">
          <ac:chgData name="Sharon L MacDonnell (DJCS)" userId="8bb78f2a-4d58-43f1-ad20-773edd8fc717" providerId="ADAL" clId="{F23B6CE9-6363-4CFA-B2A6-E2E6F75AD72B}" dt="2023-10-22T20:27:37.093" v="61"/>
          <ac:spMkLst>
            <pc:docMk/>
            <pc:sldMk cId="1264206823" sldId="2667"/>
            <ac:spMk id="3" creationId="{A82B5086-2189-1152-2D57-EFE19F7271F7}"/>
          </ac:spMkLst>
        </pc:spChg>
        <pc:spChg chg="del">
          <ac:chgData name="Sharon L MacDonnell (DJCS)" userId="8bb78f2a-4d58-43f1-ad20-773edd8fc717" providerId="ADAL" clId="{F23B6CE9-6363-4CFA-B2A6-E2E6F75AD72B}" dt="2023-10-22T20:27:34.994" v="60" actId="478"/>
          <ac:spMkLst>
            <pc:docMk/>
            <pc:sldMk cId="1264206823" sldId="2667"/>
            <ac:spMk id="6" creationId="{00000000-0000-0000-0000-000000000000}"/>
          </ac:spMkLst>
        </pc:spChg>
      </pc:sldChg>
      <pc:sldChg chg="addSp delSp modSp mod">
        <pc:chgData name="Sharon L MacDonnell (DJCS)" userId="8bb78f2a-4d58-43f1-ad20-773edd8fc717" providerId="ADAL" clId="{F23B6CE9-6363-4CFA-B2A6-E2E6F75AD72B}" dt="2023-10-22T20:28:02.253" v="67" actId="1076"/>
        <pc:sldMkLst>
          <pc:docMk/>
          <pc:sldMk cId="2008344607" sldId="2668"/>
        </pc:sldMkLst>
        <pc:spChg chg="add mod">
          <ac:chgData name="Sharon L MacDonnell (DJCS)" userId="8bb78f2a-4d58-43f1-ad20-773edd8fc717" providerId="ADAL" clId="{F23B6CE9-6363-4CFA-B2A6-E2E6F75AD72B}" dt="2023-10-22T20:28:02.253" v="67" actId="1076"/>
          <ac:spMkLst>
            <pc:docMk/>
            <pc:sldMk cId="2008344607" sldId="2668"/>
            <ac:spMk id="4" creationId="{0E358745-BA3E-2D69-1D51-E56E0588093C}"/>
          </ac:spMkLst>
        </pc:spChg>
        <pc:spChg chg="del">
          <ac:chgData name="Sharon L MacDonnell (DJCS)" userId="8bb78f2a-4d58-43f1-ad20-773edd8fc717" providerId="ADAL" clId="{F23B6CE9-6363-4CFA-B2A6-E2E6F75AD72B}" dt="2023-10-20T23:05:18.581" v="43" actId="478"/>
          <ac:spMkLst>
            <pc:docMk/>
            <pc:sldMk cId="2008344607" sldId="2668"/>
            <ac:spMk id="5" creationId="{00000000-0000-0000-0000-000000000000}"/>
          </ac:spMkLst>
        </pc:spChg>
      </pc:sldChg>
      <pc:sldChg chg="addSp modSp mod">
        <pc:chgData name="Sharon L MacDonnell (DJCS)" userId="8bb78f2a-4d58-43f1-ad20-773edd8fc717" providerId="ADAL" clId="{F23B6CE9-6363-4CFA-B2A6-E2E6F75AD72B}" dt="2023-10-22T20:35:43.583" v="149" actId="6549"/>
        <pc:sldMkLst>
          <pc:docMk/>
          <pc:sldMk cId="4154555799" sldId="2669"/>
        </pc:sldMkLst>
        <pc:spChg chg="mod">
          <ac:chgData name="Sharon L MacDonnell (DJCS)" userId="8bb78f2a-4d58-43f1-ad20-773edd8fc717" providerId="ADAL" clId="{F23B6CE9-6363-4CFA-B2A6-E2E6F75AD72B}" dt="2023-10-22T20:35:43.583" v="149" actId="6549"/>
          <ac:spMkLst>
            <pc:docMk/>
            <pc:sldMk cId="4154555799" sldId="2669"/>
            <ac:spMk id="4" creationId="{00000000-0000-0000-0000-000000000000}"/>
          </ac:spMkLst>
        </pc:spChg>
        <pc:spChg chg="add mod">
          <ac:chgData name="Sharon L MacDonnell (DJCS)" userId="8bb78f2a-4d58-43f1-ad20-773edd8fc717" providerId="ADAL" clId="{F23B6CE9-6363-4CFA-B2A6-E2E6F75AD72B}" dt="2023-10-22T20:28:05.572" v="68"/>
          <ac:spMkLst>
            <pc:docMk/>
            <pc:sldMk cId="4154555799" sldId="2669"/>
            <ac:spMk id="6" creationId="{44E4C2A8-E1FE-FBC9-97BE-31EC71518476}"/>
          </ac:spMkLst>
        </pc:spChg>
      </pc:sldChg>
      <pc:sldChg chg="modSp mod">
        <pc:chgData name="Sharon L MacDonnell (DJCS)" userId="8bb78f2a-4d58-43f1-ad20-773edd8fc717" providerId="ADAL" clId="{F23B6CE9-6363-4CFA-B2A6-E2E6F75AD72B}" dt="2023-10-22T20:35:31.043" v="146" actId="6549"/>
        <pc:sldMkLst>
          <pc:docMk/>
          <pc:sldMk cId="3766633651" sldId="2670"/>
        </pc:sldMkLst>
        <pc:spChg chg="mod">
          <ac:chgData name="Sharon L MacDonnell (DJCS)" userId="8bb78f2a-4d58-43f1-ad20-773edd8fc717" providerId="ADAL" clId="{F23B6CE9-6363-4CFA-B2A6-E2E6F75AD72B}" dt="2023-10-22T20:27:19.441" v="57" actId="1076"/>
          <ac:spMkLst>
            <pc:docMk/>
            <pc:sldMk cId="3766633651" sldId="2670"/>
            <ac:spMk id="4" creationId="{00000000-0000-0000-0000-000000000000}"/>
          </ac:spMkLst>
        </pc:spChg>
        <pc:spChg chg="mod">
          <ac:chgData name="Sharon L MacDonnell (DJCS)" userId="8bb78f2a-4d58-43f1-ad20-773edd8fc717" providerId="ADAL" clId="{F23B6CE9-6363-4CFA-B2A6-E2E6F75AD72B}" dt="2023-10-22T20:35:31.043" v="146" actId="6549"/>
          <ac:spMkLst>
            <pc:docMk/>
            <pc:sldMk cId="3766633651" sldId="2670"/>
            <ac:spMk id="10" creationId="{00000000-0000-0000-0000-000000000000}"/>
          </ac:spMkLst>
        </pc:spChg>
      </pc:sldChg>
      <pc:sldChg chg="addSp modSp mod modShow">
        <pc:chgData name="Sharon L MacDonnell (DJCS)" userId="8bb78f2a-4d58-43f1-ad20-773edd8fc717" providerId="ADAL" clId="{F23B6CE9-6363-4CFA-B2A6-E2E6F75AD72B}" dt="2023-10-22T20:34:01.619" v="122" actId="729"/>
        <pc:sldMkLst>
          <pc:docMk/>
          <pc:sldMk cId="385308367" sldId="2673"/>
        </pc:sldMkLst>
        <pc:spChg chg="add mod">
          <ac:chgData name="Sharon L MacDonnell (DJCS)" userId="8bb78f2a-4d58-43f1-ad20-773edd8fc717" providerId="ADAL" clId="{F23B6CE9-6363-4CFA-B2A6-E2E6F75AD72B}" dt="2023-10-22T20:28:09.576" v="69"/>
          <ac:spMkLst>
            <pc:docMk/>
            <pc:sldMk cId="385308367" sldId="2673"/>
            <ac:spMk id="2" creationId="{9FEC3BF1-6463-9149-AA74-6DA417229F97}"/>
          </ac:spMkLst>
        </pc:spChg>
        <pc:spChg chg="mod">
          <ac:chgData name="Sharon L MacDonnell (DJCS)" userId="8bb78f2a-4d58-43f1-ad20-773edd8fc717" providerId="ADAL" clId="{F23B6CE9-6363-4CFA-B2A6-E2E6F75AD72B}" dt="2023-10-20T23:05:28.779" v="51" actId="20577"/>
          <ac:spMkLst>
            <pc:docMk/>
            <pc:sldMk cId="385308367" sldId="2673"/>
            <ac:spMk id="5" creationId="{00000000-0000-0000-0000-000000000000}"/>
          </ac:spMkLst>
        </pc:spChg>
      </pc:sldChg>
      <pc:sldChg chg="addSp modSp mod">
        <pc:chgData name="Sharon L MacDonnell (DJCS)" userId="8bb78f2a-4d58-43f1-ad20-773edd8fc717" providerId="ADAL" clId="{F23B6CE9-6363-4CFA-B2A6-E2E6F75AD72B}" dt="2023-10-22T20:34:28.127" v="127" actId="20577"/>
        <pc:sldMkLst>
          <pc:docMk/>
          <pc:sldMk cId="808005898" sldId="2674"/>
        </pc:sldMkLst>
        <pc:spChg chg="mod">
          <ac:chgData name="Sharon L MacDonnell (DJCS)" userId="8bb78f2a-4d58-43f1-ad20-773edd8fc717" providerId="ADAL" clId="{F23B6CE9-6363-4CFA-B2A6-E2E6F75AD72B}" dt="2023-10-22T20:34:28.127" v="127" actId="20577"/>
          <ac:spMkLst>
            <pc:docMk/>
            <pc:sldMk cId="808005898" sldId="2674"/>
            <ac:spMk id="2" creationId="{6CFFFC19-FC80-132A-D527-E62DF4B0A21E}"/>
          </ac:spMkLst>
        </pc:spChg>
        <pc:spChg chg="add mod">
          <ac:chgData name="Sharon L MacDonnell (DJCS)" userId="8bb78f2a-4d58-43f1-ad20-773edd8fc717" providerId="ADAL" clId="{F23B6CE9-6363-4CFA-B2A6-E2E6F75AD72B}" dt="2023-10-22T20:28:27.791" v="73"/>
          <ac:spMkLst>
            <pc:docMk/>
            <pc:sldMk cId="808005898" sldId="2674"/>
            <ac:spMk id="3" creationId="{E4894D94-1A0D-804B-B371-F6868F84B827}"/>
          </ac:spMkLst>
        </pc:spChg>
      </pc:sldChg>
      <pc:sldChg chg="addSp modSp mod">
        <pc:chgData name="Sharon L MacDonnell (DJCS)" userId="8bb78f2a-4d58-43f1-ad20-773edd8fc717" providerId="ADAL" clId="{F23B6CE9-6363-4CFA-B2A6-E2E6F75AD72B}" dt="2023-10-22T20:34:35.125" v="129" actId="1076"/>
        <pc:sldMkLst>
          <pc:docMk/>
          <pc:sldMk cId="2568086652" sldId="2675"/>
        </pc:sldMkLst>
        <pc:spChg chg="mod">
          <ac:chgData name="Sharon L MacDonnell (DJCS)" userId="8bb78f2a-4d58-43f1-ad20-773edd8fc717" providerId="ADAL" clId="{F23B6CE9-6363-4CFA-B2A6-E2E6F75AD72B}" dt="2023-10-22T20:34:35.125" v="129" actId="1076"/>
          <ac:spMkLst>
            <pc:docMk/>
            <pc:sldMk cId="2568086652" sldId="2675"/>
            <ac:spMk id="2" creationId="{3096BE8E-C2AD-201D-8D72-DD460ED4C3C5}"/>
          </ac:spMkLst>
        </pc:spChg>
        <pc:spChg chg="add mod">
          <ac:chgData name="Sharon L MacDonnell (DJCS)" userId="8bb78f2a-4d58-43f1-ad20-773edd8fc717" providerId="ADAL" clId="{F23B6CE9-6363-4CFA-B2A6-E2E6F75AD72B}" dt="2023-10-22T20:28:32.385" v="74"/>
          <ac:spMkLst>
            <pc:docMk/>
            <pc:sldMk cId="2568086652" sldId="2675"/>
            <ac:spMk id="3" creationId="{B6A2DF23-3FF6-293E-DEE6-3A475AD59E82}"/>
          </ac:spMkLst>
        </pc:spChg>
      </pc:sldChg>
      <pc:sldChg chg="addSp modSp mod">
        <pc:chgData name="Sharon L MacDonnell (DJCS)" userId="8bb78f2a-4d58-43f1-ad20-773edd8fc717" providerId="ADAL" clId="{F23B6CE9-6363-4CFA-B2A6-E2E6F75AD72B}" dt="2023-10-22T20:34:38.215" v="130" actId="20577"/>
        <pc:sldMkLst>
          <pc:docMk/>
          <pc:sldMk cId="3017376796" sldId="2676"/>
        </pc:sldMkLst>
        <pc:spChg chg="mod">
          <ac:chgData name="Sharon L MacDonnell (DJCS)" userId="8bb78f2a-4d58-43f1-ad20-773edd8fc717" providerId="ADAL" clId="{F23B6CE9-6363-4CFA-B2A6-E2E6F75AD72B}" dt="2023-10-22T20:34:38.215" v="130" actId="20577"/>
          <ac:spMkLst>
            <pc:docMk/>
            <pc:sldMk cId="3017376796" sldId="2676"/>
            <ac:spMk id="2" creationId="{4F894C56-DB6B-A87A-9586-43360525D13C}"/>
          </ac:spMkLst>
        </pc:spChg>
        <pc:spChg chg="add mod">
          <ac:chgData name="Sharon L MacDonnell (DJCS)" userId="8bb78f2a-4d58-43f1-ad20-773edd8fc717" providerId="ADAL" clId="{F23B6CE9-6363-4CFA-B2A6-E2E6F75AD72B}" dt="2023-10-22T20:28:35.756" v="75"/>
          <ac:spMkLst>
            <pc:docMk/>
            <pc:sldMk cId="3017376796" sldId="2676"/>
            <ac:spMk id="3" creationId="{63584ECD-1181-C290-EEA0-E62E98BF22D3}"/>
          </ac:spMkLst>
        </pc:spChg>
        <pc:spChg chg="mod">
          <ac:chgData name="Sharon L MacDonnell (DJCS)" userId="8bb78f2a-4d58-43f1-ad20-773edd8fc717" providerId="ADAL" clId="{F23B6CE9-6363-4CFA-B2A6-E2E6F75AD72B}" dt="2023-10-22T20:31:07.394" v="110" actId="14100"/>
          <ac:spMkLst>
            <pc:docMk/>
            <pc:sldMk cId="3017376796" sldId="2676"/>
            <ac:spMk id="8" creationId="{61B810DF-BC85-DF54-B75B-EE7A18C83E9E}"/>
          </ac:spMkLst>
        </pc:spChg>
      </pc:sldChg>
      <pc:sldChg chg="addSp modSp mod">
        <pc:chgData name="Sharon L MacDonnell (DJCS)" userId="8bb78f2a-4d58-43f1-ad20-773edd8fc717" providerId="ADAL" clId="{F23B6CE9-6363-4CFA-B2A6-E2E6F75AD72B}" dt="2023-10-22T20:34:44.004" v="132" actId="1076"/>
        <pc:sldMkLst>
          <pc:docMk/>
          <pc:sldMk cId="948804486" sldId="2677"/>
        </pc:sldMkLst>
        <pc:spChg chg="mod">
          <ac:chgData name="Sharon L MacDonnell (DJCS)" userId="8bb78f2a-4d58-43f1-ad20-773edd8fc717" providerId="ADAL" clId="{F23B6CE9-6363-4CFA-B2A6-E2E6F75AD72B}" dt="2023-10-22T20:34:44.004" v="132" actId="1076"/>
          <ac:spMkLst>
            <pc:docMk/>
            <pc:sldMk cId="948804486" sldId="2677"/>
            <ac:spMk id="2" creationId="{2D0072A5-82C8-4C8C-1965-6D2B7D915D08}"/>
          </ac:spMkLst>
        </pc:spChg>
        <pc:spChg chg="add mod">
          <ac:chgData name="Sharon L MacDonnell (DJCS)" userId="8bb78f2a-4d58-43f1-ad20-773edd8fc717" providerId="ADAL" clId="{F23B6CE9-6363-4CFA-B2A6-E2E6F75AD72B}" dt="2023-10-22T20:28:49.593" v="81"/>
          <ac:spMkLst>
            <pc:docMk/>
            <pc:sldMk cId="948804486" sldId="2677"/>
            <ac:spMk id="3" creationId="{5C5B6AD8-5449-3D38-EF92-953809837805}"/>
          </ac:spMkLst>
        </pc:spChg>
        <pc:spChg chg="mod">
          <ac:chgData name="Sharon L MacDonnell (DJCS)" userId="8bb78f2a-4d58-43f1-ad20-773edd8fc717" providerId="ADAL" clId="{F23B6CE9-6363-4CFA-B2A6-E2E6F75AD72B}" dt="2023-10-22T20:28:46.408" v="80" actId="20577"/>
          <ac:spMkLst>
            <pc:docMk/>
            <pc:sldMk cId="948804486" sldId="2677"/>
            <ac:spMk id="12" creationId="{459F18F7-831E-A369-55B0-263C39581BAD}"/>
          </ac:spMkLst>
        </pc:spChg>
      </pc:sldChg>
      <pc:sldChg chg="addSp modSp mod">
        <pc:chgData name="Sharon L MacDonnell (DJCS)" userId="8bb78f2a-4d58-43f1-ad20-773edd8fc717" providerId="ADAL" clId="{F23B6CE9-6363-4CFA-B2A6-E2E6F75AD72B}" dt="2023-10-22T20:34:49.020" v="134" actId="1076"/>
        <pc:sldMkLst>
          <pc:docMk/>
          <pc:sldMk cId="1986484874" sldId="2678"/>
        </pc:sldMkLst>
        <pc:spChg chg="mod">
          <ac:chgData name="Sharon L MacDonnell (DJCS)" userId="8bb78f2a-4d58-43f1-ad20-773edd8fc717" providerId="ADAL" clId="{F23B6CE9-6363-4CFA-B2A6-E2E6F75AD72B}" dt="2023-10-22T20:34:49.020" v="134" actId="1076"/>
          <ac:spMkLst>
            <pc:docMk/>
            <pc:sldMk cId="1986484874" sldId="2678"/>
            <ac:spMk id="2" creationId="{BB12C9B3-C447-6887-893A-BF05E588B3EF}"/>
          </ac:spMkLst>
        </pc:spChg>
        <pc:spChg chg="add mod">
          <ac:chgData name="Sharon L MacDonnell (DJCS)" userId="8bb78f2a-4d58-43f1-ad20-773edd8fc717" providerId="ADAL" clId="{F23B6CE9-6363-4CFA-B2A6-E2E6F75AD72B}" dt="2023-10-22T20:28:53.394" v="82"/>
          <ac:spMkLst>
            <pc:docMk/>
            <pc:sldMk cId="1986484874" sldId="2678"/>
            <ac:spMk id="3" creationId="{372A587F-EB5C-76B0-075A-19E3840EFF74}"/>
          </ac:spMkLst>
        </pc:spChg>
        <pc:spChg chg="mod">
          <ac:chgData name="Sharon L MacDonnell (DJCS)" userId="8bb78f2a-4d58-43f1-ad20-773edd8fc717" providerId="ADAL" clId="{F23B6CE9-6363-4CFA-B2A6-E2E6F75AD72B}" dt="2023-10-22T20:31:14.360" v="112" actId="14100"/>
          <ac:spMkLst>
            <pc:docMk/>
            <pc:sldMk cId="1986484874" sldId="2678"/>
            <ac:spMk id="10" creationId="{CC0AFD1A-51E5-94F0-502E-5908076255E4}"/>
          </ac:spMkLst>
        </pc:spChg>
      </pc:sldChg>
      <pc:sldChg chg="modSp mod">
        <pc:chgData name="Sharon L MacDonnell (DJCS)" userId="8bb78f2a-4d58-43f1-ad20-773edd8fc717" providerId="ADAL" clId="{F23B6CE9-6363-4CFA-B2A6-E2E6F75AD72B}" dt="2023-10-22T20:34:53.995" v="136" actId="1076"/>
        <pc:sldMkLst>
          <pc:docMk/>
          <pc:sldMk cId="1470290894" sldId="2679"/>
        </pc:sldMkLst>
        <pc:spChg chg="mod">
          <ac:chgData name="Sharon L MacDonnell (DJCS)" userId="8bb78f2a-4d58-43f1-ad20-773edd8fc717" providerId="ADAL" clId="{F23B6CE9-6363-4CFA-B2A6-E2E6F75AD72B}" dt="2023-10-22T20:34:53.995" v="136" actId="1076"/>
          <ac:spMkLst>
            <pc:docMk/>
            <pc:sldMk cId="1470290894" sldId="2679"/>
            <ac:spMk id="2" creationId="{E23A049E-9939-1325-F8B6-2008440F2633}"/>
          </ac:spMkLst>
        </pc:spChg>
      </pc:sldChg>
      <pc:sldChg chg="addSp modSp">
        <pc:chgData name="Sharon L MacDonnell (DJCS)" userId="8bb78f2a-4d58-43f1-ad20-773edd8fc717" providerId="ADAL" clId="{F23B6CE9-6363-4CFA-B2A6-E2E6F75AD72B}" dt="2023-10-22T20:27:29.018" v="59"/>
        <pc:sldMkLst>
          <pc:docMk/>
          <pc:sldMk cId="2519482711" sldId="2680"/>
        </pc:sldMkLst>
        <pc:spChg chg="add mod">
          <ac:chgData name="Sharon L MacDonnell (DJCS)" userId="8bb78f2a-4d58-43f1-ad20-773edd8fc717" providerId="ADAL" clId="{F23B6CE9-6363-4CFA-B2A6-E2E6F75AD72B}" dt="2023-10-22T20:27:29.018" v="59"/>
          <ac:spMkLst>
            <pc:docMk/>
            <pc:sldMk cId="2519482711" sldId="2680"/>
            <ac:spMk id="4" creationId="{DB93F891-638F-2A81-716C-DA8187851129}"/>
          </ac:spMkLst>
        </pc:spChg>
      </pc:sldChg>
      <pc:sldChg chg="addSp delSp modSp mod modShow">
        <pc:chgData name="Sharon L MacDonnell (DJCS)" userId="8bb78f2a-4d58-43f1-ad20-773edd8fc717" providerId="ADAL" clId="{F23B6CE9-6363-4CFA-B2A6-E2E6F75AD72B}" dt="2023-10-22T20:35:00.095" v="137" actId="729"/>
        <pc:sldMkLst>
          <pc:docMk/>
          <pc:sldMk cId="1161842737" sldId="2681"/>
        </pc:sldMkLst>
        <pc:spChg chg="add mod">
          <ac:chgData name="Sharon L MacDonnell (DJCS)" userId="8bb78f2a-4d58-43f1-ad20-773edd8fc717" providerId="ADAL" clId="{F23B6CE9-6363-4CFA-B2A6-E2E6F75AD72B}" dt="2023-10-22T20:28:59.245" v="83"/>
          <ac:spMkLst>
            <pc:docMk/>
            <pc:sldMk cId="1161842737" sldId="2681"/>
            <ac:spMk id="3" creationId="{EF1C3A07-C925-3119-21B8-75624821DA55}"/>
          </ac:spMkLst>
        </pc:spChg>
        <pc:spChg chg="del">
          <ac:chgData name="Sharon L MacDonnell (DJCS)" userId="8bb78f2a-4d58-43f1-ad20-773edd8fc717" providerId="ADAL" clId="{F23B6CE9-6363-4CFA-B2A6-E2E6F75AD72B}" dt="2023-10-22T20:29:01.054" v="84" actId="478"/>
          <ac:spMkLst>
            <pc:docMk/>
            <pc:sldMk cId="1161842737" sldId="2681"/>
            <ac:spMk id="8" creationId="{00000000-0000-0000-0000-000000000000}"/>
          </ac:spMkLst>
        </pc:spChg>
      </pc:sldChg>
    </pc:docChg>
  </pc:docChgLst>
  <pc:docChgLst>
    <pc:chgData name="Sharon L MacDonnell (DJCS)" userId="S::sharon.macdonnell@emv.vic.gov.au::8bb78f2a-4d58-43f1-ad20-773edd8fc717" providerId="AD" clId="Web-{621A3D8F-307A-52C5-548B-FBAB96BEA549}"/>
    <pc:docChg chg="modSld">
      <pc:chgData name="Sharon L MacDonnell (DJCS)" userId="S::sharon.macdonnell@emv.vic.gov.au::8bb78f2a-4d58-43f1-ad20-773edd8fc717" providerId="AD" clId="Web-{621A3D8F-307A-52C5-548B-FBAB96BEA549}" dt="2023-10-20T01:16:51.473" v="13" actId="1076"/>
      <pc:docMkLst>
        <pc:docMk/>
      </pc:docMkLst>
      <pc:sldChg chg="addSp modSp">
        <pc:chgData name="Sharon L MacDonnell (DJCS)" userId="S::sharon.macdonnell@emv.vic.gov.au::8bb78f2a-4d58-43f1-ad20-773edd8fc717" providerId="AD" clId="Web-{621A3D8F-307A-52C5-548B-FBAB96BEA549}" dt="2023-10-20T01:16:51.473" v="13" actId="1076"/>
        <pc:sldMkLst>
          <pc:docMk/>
          <pc:sldMk cId="137563292" sldId="456"/>
        </pc:sldMkLst>
        <pc:spChg chg="add mod">
          <ac:chgData name="Sharon L MacDonnell (DJCS)" userId="S::sharon.macdonnell@emv.vic.gov.au::8bb78f2a-4d58-43f1-ad20-773edd8fc717" providerId="AD" clId="Web-{621A3D8F-307A-52C5-548B-FBAB96BEA549}" dt="2023-10-20T01:13:12.115" v="7"/>
          <ac:spMkLst>
            <pc:docMk/>
            <pc:sldMk cId="137563292" sldId="456"/>
            <ac:spMk id="2" creationId="{D1A21853-11AA-1949-4467-BC38E5B5BA3E}"/>
          </ac:spMkLst>
        </pc:spChg>
        <pc:picChg chg="add mod">
          <ac:chgData name="Sharon L MacDonnell (DJCS)" userId="S::sharon.macdonnell@emv.vic.gov.au::8bb78f2a-4d58-43f1-ad20-773edd8fc717" providerId="AD" clId="Web-{621A3D8F-307A-52C5-548B-FBAB96BEA549}" dt="2023-10-20T01:16:51.473" v="13" actId="1076"/>
          <ac:picMkLst>
            <pc:docMk/>
            <pc:sldMk cId="137563292" sldId="456"/>
            <ac:picMk id="3" creationId="{5C075FD1-0F5B-B940-FB68-DD5DC9E22351}"/>
          </ac:picMkLst>
        </pc:picChg>
        <pc:picChg chg="mod">
          <ac:chgData name="Sharon L MacDonnell (DJCS)" userId="S::sharon.macdonnell@emv.vic.gov.au::8bb78f2a-4d58-43f1-ad20-773edd8fc717" providerId="AD" clId="Web-{621A3D8F-307A-52C5-548B-FBAB96BEA549}" dt="2023-10-20T01:16:43.629" v="10" actId="1076"/>
          <ac:picMkLst>
            <pc:docMk/>
            <pc:sldMk cId="137563292" sldId="456"/>
            <ac:picMk id="23" creationId="{3D26BF03-DE06-4C16-AB33-2698D95E9438}"/>
          </ac:picMkLst>
        </pc:picChg>
      </pc:sldChg>
      <pc:sldChg chg="modSp">
        <pc:chgData name="Sharon L MacDonnell (DJCS)" userId="S::sharon.macdonnell@emv.vic.gov.au::8bb78f2a-4d58-43f1-ad20-773edd8fc717" providerId="AD" clId="Web-{621A3D8F-307A-52C5-548B-FBAB96BEA549}" dt="2023-10-20T01:14:36.715" v="8" actId="14100"/>
        <pc:sldMkLst>
          <pc:docMk/>
          <pc:sldMk cId="3017376796" sldId="2676"/>
        </pc:sldMkLst>
        <pc:spChg chg="mod">
          <ac:chgData name="Sharon L MacDonnell (DJCS)" userId="S::sharon.macdonnell@emv.vic.gov.au::8bb78f2a-4d58-43f1-ad20-773edd8fc717" providerId="AD" clId="Web-{621A3D8F-307A-52C5-548B-FBAB96BEA549}" dt="2023-10-20T01:14:36.715" v="8" actId="14100"/>
          <ac:spMkLst>
            <pc:docMk/>
            <pc:sldMk cId="3017376796" sldId="2676"/>
            <ac:spMk id="8" creationId="{61B810DF-BC85-DF54-B75B-EE7A18C83E9E}"/>
          </ac:spMkLst>
        </pc:spChg>
      </pc:sldChg>
    </pc:docChg>
  </pc:docChgLst>
  <pc:docChgLst>
    <pc:chgData name="Sharon L MacDonnell (DJCS)" userId="S::sharon.macdonnell@emv.vic.gov.au::8bb78f2a-4d58-43f1-ad20-773edd8fc717" providerId="AD" clId="Web-{9360E59F-4B6C-92F8-31F4-5EE37B2E3906}"/>
    <pc:docChg chg="modSld">
      <pc:chgData name="Sharon L MacDonnell (DJCS)" userId="S::sharon.macdonnell@emv.vic.gov.au::8bb78f2a-4d58-43f1-ad20-773edd8fc717" providerId="AD" clId="Web-{9360E59F-4B6C-92F8-31F4-5EE37B2E3906}" dt="2023-10-20T23:03:06.218" v="99" actId="1076"/>
      <pc:docMkLst>
        <pc:docMk/>
      </pc:docMkLst>
      <pc:sldChg chg="addSp modSp">
        <pc:chgData name="Sharon L MacDonnell (DJCS)" userId="S::sharon.macdonnell@emv.vic.gov.au::8bb78f2a-4d58-43f1-ad20-773edd8fc717" providerId="AD" clId="Web-{9360E59F-4B6C-92F8-31F4-5EE37B2E3906}" dt="2023-10-20T23:02:31.669" v="87" actId="20577"/>
        <pc:sldMkLst>
          <pc:docMk/>
          <pc:sldMk cId="2237572784" sldId="472"/>
        </pc:sldMkLst>
        <pc:spChg chg="add">
          <ac:chgData name="Sharon L MacDonnell (DJCS)" userId="S::sharon.macdonnell@emv.vic.gov.au::8bb78f2a-4d58-43f1-ad20-773edd8fc717" providerId="AD" clId="Web-{9360E59F-4B6C-92F8-31F4-5EE37B2E3906}" dt="2023-10-20T22:54:57.234" v="51"/>
          <ac:spMkLst>
            <pc:docMk/>
            <pc:sldMk cId="2237572784" sldId="472"/>
            <ac:spMk id="3" creationId="{77733624-E904-EF26-3194-113AD85C8399}"/>
          </ac:spMkLst>
        </pc:spChg>
        <pc:spChg chg="mod">
          <ac:chgData name="Sharon L MacDonnell (DJCS)" userId="S::sharon.macdonnell@emv.vic.gov.au::8bb78f2a-4d58-43f1-ad20-773edd8fc717" providerId="AD" clId="Web-{9360E59F-4B6C-92F8-31F4-5EE37B2E3906}" dt="2023-10-20T23:02:31.669" v="87" actId="20577"/>
          <ac:spMkLst>
            <pc:docMk/>
            <pc:sldMk cId="2237572784" sldId="472"/>
            <ac:spMk id="6" creationId="{D542A554-040B-F498-0DAD-A4EAD246579C}"/>
          </ac:spMkLst>
        </pc:spChg>
      </pc:sldChg>
      <pc:sldChg chg="addSp delSp modSp">
        <pc:chgData name="Sharon L MacDonnell (DJCS)" userId="S::sharon.macdonnell@emv.vic.gov.au::8bb78f2a-4d58-43f1-ad20-773edd8fc717" providerId="AD" clId="Web-{9360E59F-4B6C-92F8-31F4-5EE37B2E3906}" dt="2023-10-20T23:03:06.218" v="99" actId="1076"/>
        <pc:sldMkLst>
          <pc:docMk/>
          <pc:sldMk cId="2008344607" sldId="2668"/>
        </pc:sldMkLst>
        <pc:spChg chg="del mod">
          <ac:chgData name="Sharon L MacDonnell (DJCS)" userId="S::sharon.macdonnell@emv.vic.gov.au::8bb78f2a-4d58-43f1-ad20-773edd8fc717" providerId="AD" clId="Web-{9360E59F-4B6C-92F8-31F4-5EE37B2E3906}" dt="2023-10-20T23:02:54.404" v="95"/>
          <ac:spMkLst>
            <pc:docMk/>
            <pc:sldMk cId="2008344607" sldId="2668"/>
            <ac:spMk id="12" creationId="{00000000-0000-0000-0000-000000000000}"/>
          </ac:spMkLst>
        </pc:spChg>
        <pc:picChg chg="add mod">
          <ac:chgData name="Sharon L MacDonnell (DJCS)" userId="S::sharon.macdonnell@emv.vic.gov.au::8bb78f2a-4d58-43f1-ad20-773edd8fc717" providerId="AD" clId="Web-{9360E59F-4B6C-92F8-31F4-5EE37B2E3906}" dt="2023-10-20T23:02:58.061" v="96" actId="14100"/>
          <ac:picMkLst>
            <pc:docMk/>
            <pc:sldMk cId="2008344607" sldId="2668"/>
            <ac:picMk id="3" creationId="{04F8E167-D316-5C99-B4E6-22EF8F006B98}"/>
          </ac:picMkLst>
        </pc:picChg>
        <pc:picChg chg="del">
          <ac:chgData name="Sharon L MacDonnell (DJCS)" userId="S::sharon.macdonnell@emv.vic.gov.au::8bb78f2a-4d58-43f1-ad20-773edd8fc717" providerId="AD" clId="Web-{9360E59F-4B6C-92F8-31F4-5EE37B2E3906}" dt="2023-10-20T23:02:37.841" v="88"/>
          <ac:picMkLst>
            <pc:docMk/>
            <pc:sldMk cId="2008344607" sldId="2668"/>
            <ac:picMk id="4" creationId="{00000000-0000-0000-0000-000000000000}"/>
          </ac:picMkLst>
        </pc:picChg>
        <pc:picChg chg="mod">
          <ac:chgData name="Sharon L MacDonnell (DJCS)" userId="S::sharon.macdonnell@emv.vic.gov.au::8bb78f2a-4d58-43f1-ad20-773edd8fc717" providerId="AD" clId="Web-{9360E59F-4B6C-92F8-31F4-5EE37B2E3906}" dt="2023-10-20T23:03:06.218" v="99" actId="1076"/>
          <ac:picMkLst>
            <pc:docMk/>
            <pc:sldMk cId="2008344607" sldId="2668"/>
            <ac:picMk id="7" creationId="{00000000-0000-0000-0000-000000000000}"/>
          </ac:picMkLst>
        </pc:picChg>
      </pc:sldChg>
      <pc:sldChg chg="modSp">
        <pc:chgData name="Sharon L MacDonnell (DJCS)" userId="S::sharon.macdonnell@emv.vic.gov.au::8bb78f2a-4d58-43f1-ad20-773edd8fc717" providerId="AD" clId="Web-{9360E59F-4B6C-92F8-31F4-5EE37B2E3906}" dt="2023-10-20T06:30:54.580" v="6" actId="20577"/>
        <pc:sldMkLst>
          <pc:docMk/>
          <pc:sldMk cId="3766633651" sldId="2670"/>
        </pc:sldMkLst>
        <pc:spChg chg="mod">
          <ac:chgData name="Sharon L MacDonnell (DJCS)" userId="S::sharon.macdonnell@emv.vic.gov.au::8bb78f2a-4d58-43f1-ad20-773edd8fc717" providerId="AD" clId="Web-{9360E59F-4B6C-92F8-31F4-5EE37B2E3906}" dt="2023-10-20T06:30:54.580" v="6" actId="20577"/>
          <ac:spMkLst>
            <pc:docMk/>
            <pc:sldMk cId="3766633651" sldId="2670"/>
            <ac:spMk id="21" creationId="{00000000-0000-0000-0000-000000000000}"/>
          </ac:spMkLst>
        </pc:spChg>
      </pc:sldChg>
      <pc:sldChg chg="addSp delSp modSp">
        <pc:chgData name="Sharon L MacDonnell (DJCS)" userId="S::sharon.macdonnell@emv.vic.gov.au::8bb78f2a-4d58-43f1-ad20-773edd8fc717" providerId="AD" clId="Web-{9360E59F-4B6C-92F8-31F4-5EE37B2E3906}" dt="2023-10-20T06:37:57.953" v="23" actId="1076"/>
        <pc:sldMkLst>
          <pc:docMk/>
          <pc:sldMk cId="2519482711" sldId="2680"/>
        </pc:sldMkLst>
        <pc:spChg chg="add mod">
          <ac:chgData name="Sharon L MacDonnell (DJCS)" userId="S::sharon.macdonnell@emv.vic.gov.au::8bb78f2a-4d58-43f1-ad20-773edd8fc717" providerId="AD" clId="Web-{9360E59F-4B6C-92F8-31F4-5EE37B2E3906}" dt="2023-10-20T06:37:57.953" v="23" actId="1076"/>
          <ac:spMkLst>
            <pc:docMk/>
            <pc:sldMk cId="2519482711" sldId="2680"/>
            <ac:spMk id="6" creationId="{A8DDC724-F2C1-CEAF-D7D0-80D53BCA8398}"/>
          </ac:spMkLst>
        </pc:spChg>
        <pc:picChg chg="mod">
          <ac:chgData name="Sharon L MacDonnell (DJCS)" userId="S::sharon.macdonnell@emv.vic.gov.au::8bb78f2a-4d58-43f1-ad20-773edd8fc717" providerId="AD" clId="Web-{9360E59F-4B6C-92F8-31F4-5EE37B2E3906}" dt="2023-10-20T06:36:02.074" v="11" actId="1076"/>
          <ac:picMkLst>
            <pc:docMk/>
            <pc:sldMk cId="2519482711" sldId="2680"/>
            <ac:picMk id="3" creationId="{2DAFC46F-353F-8564-A3C4-37AF483A216B}"/>
          </ac:picMkLst>
        </pc:picChg>
        <pc:picChg chg="add del mod">
          <ac:chgData name="Sharon L MacDonnell (DJCS)" userId="S::sharon.macdonnell@emv.vic.gov.au::8bb78f2a-4d58-43f1-ad20-773edd8fc717" providerId="AD" clId="Web-{9360E59F-4B6C-92F8-31F4-5EE37B2E3906}" dt="2023-10-20T06:36:17.419" v="15"/>
          <ac:picMkLst>
            <pc:docMk/>
            <pc:sldMk cId="2519482711" sldId="2680"/>
            <ac:picMk id="4" creationId="{1B805022-CA21-F5B8-B680-C8CD02B09C63}"/>
          </ac:picMkLst>
        </pc:picChg>
        <pc:picChg chg="add mod">
          <ac:chgData name="Sharon L MacDonnell (DJCS)" userId="S::sharon.macdonnell@emv.vic.gov.au::8bb78f2a-4d58-43f1-ad20-773edd8fc717" providerId="AD" clId="Web-{9360E59F-4B6C-92F8-31F4-5EE37B2E3906}" dt="2023-10-20T06:36:59.576" v="18" actId="14100"/>
          <ac:picMkLst>
            <pc:docMk/>
            <pc:sldMk cId="2519482711" sldId="2680"/>
            <ac:picMk id="5" creationId="{893BE8DE-E74E-392C-2567-33B5BBCD272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490C5C-8F25-4420-AA2C-2A41381F1F1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FE4A6F24-30DC-45B3-A71C-728BEF9BE1BD}">
      <dgm:prSet phldrT="[Text]"/>
      <dgm:spPr/>
      <dgm:t>
        <a:bodyPr/>
        <a:lstStyle/>
        <a:p>
          <a:r>
            <a:rPr lang="en-AU"/>
            <a:t>Natural Disaster Financial Assistance Team,</a:t>
          </a:r>
          <a:br>
            <a:rPr lang="en-AU"/>
          </a:br>
          <a:r>
            <a:rPr lang="en-AU"/>
            <a:t>Emergency Management Group, DJCS</a:t>
          </a:r>
        </a:p>
      </dgm:t>
    </dgm:pt>
    <dgm:pt modelId="{F8E9C372-3768-4A70-84A2-252A8130D32A}" type="parTrans" cxnId="{9431A6AC-9650-4CC7-B421-9398BB576DC6}">
      <dgm:prSet/>
      <dgm:spPr/>
      <dgm:t>
        <a:bodyPr/>
        <a:lstStyle/>
        <a:p>
          <a:endParaRPr lang="en-AU"/>
        </a:p>
      </dgm:t>
    </dgm:pt>
    <dgm:pt modelId="{19417D8E-54D4-43BC-B1AF-FBF68FF061A2}" type="sibTrans" cxnId="{9431A6AC-9650-4CC7-B421-9398BB576DC6}">
      <dgm:prSet/>
      <dgm:spPr/>
      <dgm:t>
        <a:bodyPr/>
        <a:lstStyle/>
        <a:p>
          <a:endParaRPr lang="en-AU"/>
        </a:p>
      </dgm:t>
    </dgm:pt>
    <dgm:pt modelId="{E9790CD1-908C-4E07-BCE3-EF273B3C1462}">
      <dgm:prSet phldrT="[Text]"/>
      <dgm:spPr/>
      <dgm:t>
        <a:bodyPr/>
        <a:lstStyle/>
        <a:p>
          <a:pPr rtl="0"/>
          <a:r>
            <a:rPr lang="en-AU"/>
            <a:t>Administration of DRFA; activation of eligible events; Victorian DRFA Guidelines; claims management system; quality assurance review; processing of recommended claims; funding advances, the acquittal on behalf of the Victoria (of all DRFA cost shared programs). </a:t>
          </a:r>
        </a:p>
      </dgm:t>
    </dgm:pt>
    <dgm:pt modelId="{098837D4-2B99-44C0-87DB-90249A87C918}" type="parTrans" cxnId="{6A8A4F7A-245C-4CFB-B75C-3436E64AF694}">
      <dgm:prSet/>
      <dgm:spPr/>
      <dgm:t>
        <a:bodyPr/>
        <a:lstStyle/>
        <a:p>
          <a:endParaRPr lang="en-AU"/>
        </a:p>
      </dgm:t>
    </dgm:pt>
    <dgm:pt modelId="{7784EFCB-9BBA-4EB3-96C8-6E4F5A84319C}" type="sibTrans" cxnId="{6A8A4F7A-245C-4CFB-B75C-3436E64AF694}">
      <dgm:prSet/>
      <dgm:spPr/>
      <dgm:t>
        <a:bodyPr/>
        <a:lstStyle/>
        <a:p>
          <a:endParaRPr lang="en-AU"/>
        </a:p>
      </dgm:t>
    </dgm:pt>
    <dgm:pt modelId="{62E43EFF-2C2D-4924-945C-B38B14F20F84}">
      <dgm:prSet phldrT="[Text]"/>
      <dgm:spPr/>
      <dgm:t>
        <a:bodyPr/>
        <a:lstStyle/>
        <a:p>
          <a:pPr rtl="0"/>
          <a:r>
            <a:rPr lang="en-AU"/>
            <a:t>DRFA  Assessors, DTP</a:t>
          </a:r>
        </a:p>
      </dgm:t>
    </dgm:pt>
    <dgm:pt modelId="{4174CCD5-F99A-4B1B-BF50-619C5A28B03B}" type="parTrans" cxnId="{FBC0B9A0-1EB7-432C-A678-2EA42CA389B4}">
      <dgm:prSet/>
      <dgm:spPr/>
      <dgm:t>
        <a:bodyPr/>
        <a:lstStyle/>
        <a:p>
          <a:endParaRPr lang="en-AU"/>
        </a:p>
      </dgm:t>
    </dgm:pt>
    <dgm:pt modelId="{FE3CC21A-1010-4FE2-8462-F109217E8E3D}" type="sibTrans" cxnId="{FBC0B9A0-1EB7-432C-A678-2EA42CA389B4}">
      <dgm:prSet/>
      <dgm:spPr/>
      <dgm:t>
        <a:bodyPr/>
        <a:lstStyle/>
        <a:p>
          <a:endParaRPr lang="en-AU"/>
        </a:p>
      </dgm:t>
    </dgm:pt>
    <dgm:pt modelId="{18D0C166-AF58-4C60-8459-0C8DB9D0D154}">
      <dgm:prSet phldrT="[Text]"/>
      <dgm:spPr/>
      <dgm:t>
        <a:bodyPr/>
        <a:lstStyle/>
        <a:p>
          <a:pPr rtl="0"/>
          <a:r>
            <a:rPr lang="en-AU"/>
            <a:t>Lead contact for</a:t>
          </a:r>
          <a:r>
            <a:rPr lang="en-AU">
              <a:latin typeface="Arial" panose="020B0604020202020204"/>
            </a:rPr>
            <a:t> local council</a:t>
          </a:r>
          <a:r>
            <a:rPr lang="en-AU"/>
            <a:t> on Category A and B measures</a:t>
          </a:r>
        </a:p>
      </dgm:t>
    </dgm:pt>
    <dgm:pt modelId="{7584A14E-1401-4AB1-AA00-8B5154ECE5BD}" type="parTrans" cxnId="{2BDF56F0-0FE5-4316-8D1E-1B2E73D7B77A}">
      <dgm:prSet/>
      <dgm:spPr/>
      <dgm:t>
        <a:bodyPr/>
        <a:lstStyle/>
        <a:p>
          <a:endParaRPr lang="en-AU"/>
        </a:p>
      </dgm:t>
    </dgm:pt>
    <dgm:pt modelId="{BFEB2186-5C15-44AB-AAF3-8B0FED1EC7C7}" type="sibTrans" cxnId="{2BDF56F0-0FE5-4316-8D1E-1B2E73D7B77A}">
      <dgm:prSet/>
      <dgm:spPr/>
      <dgm:t>
        <a:bodyPr/>
        <a:lstStyle/>
        <a:p>
          <a:endParaRPr lang="en-AU"/>
        </a:p>
      </dgm:t>
    </dgm:pt>
    <dgm:pt modelId="{EEB59F18-90CB-4773-8C8D-7863DE070FB4}">
      <dgm:prSet phldrT="[Text]"/>
      <dgm:spPr/>
      <dgm:t>
        <a:bodyPr/>
        <a:lstStyle/>
        <a:p>
          <a:r>
            <a:rPr lang="en-AU"/>
            <a:t>Emergency Recovery Victoria,</a:t>
          </a:r>
          <a:br>
            <a:rPr lang="en-AU"/>
          </a:br>
          <a:r>
            <a:rPr lang="en-AU"/>
            <a:t>Emergency Management, DJCS</a:t>
          </a:r>
        </a:p>
      </dgm:t>
    </dgm:pt>
    <dgm:pt modelId="{9E716872-9C2F-4A18-81F1-70E9E37BB263}" type="parTrans" cxnId="{DA6DC035-501D-4902-87FE-32BE7EBA91F9}">
      <dgm:prSet/>
      <dgm:spPr/>
      <dgm:t>
        <a:bodyPr/>
        <a:lstStyle/>
        <a:p>
          <a:endParaRPr lang="en-AU"/>
        </a:p>
      </dgm:t>
    </dgm:pt>
    <dgm:pt modelId="{D3393CEC-7159-4BF9-AE60-B7017EF8EA7B}" type="sibTrans" cxnId="{DA6DC035-501D-4902-87FE-32BE7EBA91F9}">
      <dgm:prSet/>
      <dgm:spPr/>
      <dgm:t>
        <a:bodyPr/>
        <a:lstStyle/>
        <a:p>
          <a:endParaRPr lang="en-AU"/>
        </a:p>
      </dgm:t>
    </dgm:pt>
    <dgm:pt modelId="{89F839EE-4139-42A1-9D10-74219AC99BF8}">
      <dgm:prSet phldrT="[Text]"/>
      <dgm:spPr/>
      <dgm:t>
        <a:bodyPr/>
        <a:lstStyle/>
        <a:p>
          <a:r>
            <a:rPr lang="en-AU"/>
            <a:t>State and regional recovery coordination</a:t>
          </a:r>
        </a:p>
      </dgm:t>
    </dgm:pt>
    <dgm:pt modelId="{183CA951-96C0-49DA-8D8E-165DD36886F4}" type="parTrans" cxnId="{8A3890D8-EBE7-43E3-9041-C592F00E10E9}">
      <dgm:prSet/>
      <dgm:spPr/>
      <dgm:t>
        <a:bodyPr/>
        <a:lstStyle/>
        <a:p>
          <a:endParaRPr lang="en-AU"/>
        </a:p>
      </dgm:t>
    </dgm:pt>
    <dgm:pt modelId="{EC93F22E-5220-439F-8B6C-2FD2C725A93F}" type="sibTrans" cxnId="{8A3890D8-EBE7-43E3-9041-C592F00E10E9}">
      <dgm:prSet/>
      <dgm:spPr/>
      <dgm:t>
        <a:bodyPr/>
        <a:lstStyle/>
        <a:p>
          <a:endParaRPr lang="en-AU"/>
        </a:p>
      </dgm:t>
    </dgm:pt>
    <dgm:pt modelId="{C65FD780-6D34-405E-9A50-574B72CFCE95}">
      <dgm:prSet/>
      <dgm:spPr/>
      <dgm:t>
        <a:bodyPr/>
        <a:lstStyle/>
        <a:p>
          <a:r>
            <a:rPr lang="en-AU"/>
            <a:t>Lead on Category A and B programs and interaction with the Commonwealth on these categories.  </a:t>
          </a:r>
        </a:p>
      </dgm:t>
    </dgm:pt>
    <dgm:pt modelId="{48C27EBC-E9C7-43CB-9B53-DB3491EF077A}" type="parTrans" cxnId="{77BFA542-7AC6-4D88-B609-D225F5984164}">
      <dgm:prSet/>
      <dgm:spPr/>
      <dgm:t>
        <a:bodyPr/>
        <a:lstStyle/>
        <a:p>
          <a:endParaRPr lang="en-AU"/>
        </a:p>
      </dgm:t>
    </dgm:pt>
    <dgm:pt modelId="{B009DD49-F8EE-42A9-B24B-74698AE98BB5}" type="sibTrans" cxnId="{77BFA542-7AC6-4D88-B609-D225F5984164}">
      <dgm:prSet/>
      <dgm:spPr/>
      <dgm:t>
        <a:bodyPr/>
        <a:lstStyle/>
        <a:p>
          <a:endParaRPr lang="en-AU"/>
        </a:p>
      </dgm:t>
    </dgm:pt>
    <dgm:pt modelId="{76D46784-27BA-4599-9486-E1BF610C31BF}">
      <dgm:prSet/>
      <dgm:spPr/>
      <dgm:t>
        <a:bodyPr/>
        <a:lstStyle/>
        <a:p>
          <a:pPr rtl="0"/>
          <a:r>
            <a:rPr lang="en-AU">
              <a:latin typeface="Arial" panose="020B0604020202020204"/>
            </a:rPr>
            <a:t>Provide DRFA</a:t>
          </a:r>
          <a:r>
            <a:rPr lang="en-AU"/>
            <a:t> training</a:t>
          </a:r>
          <a:r>
            <a:rPr lang="en-AU">
              <a:latin typeface="Arial" panose="020B0604020202020204"/>
            </a:rPr>
            <a:t> to local councils </a:t>
          </a:r>
          <a:endParaRPr lang="en-AU"/>
        </a:p>
      </dgm:t>
    </dgm:pt>
    <dgm:pt modelId="{B871B04E-192A-4DE6-B539-9C49CA52E153}" type="parTrans" cxnId="{CF8A201C-1F50-43ED-AFE3-0B0F2C63BFA9}">
      <dgm:prSet/>
      <dgm:spPr/>
      <dgm:t>
        <a:bodyPr/>
        <a:lstStyle/>
        <a:p>
          <a:endParaRPr lang="en-AU"/>
        </a:p>
      </dgm:t>
    </dgm:pt>
    <dgm:pt modelId="{8E89B0DC-006E-457E-AA5D-64B00F5E8C65}" type="sibTrans" cxnId="{CF8A201C-1F50-43ED-AFE3-0B0F2C63BFA9}">
      <dgm:prSet/>
      <dgm:spPr/>
      <dgm:t>
        <a:bodyPr/>
        <a:lstStyle/>
        <a:p>
          <a:endParaRPr lang="en-AU"/>
        </a:p>
      </dgm:t>
    </dgm:pt>
    <dgm:pt modelId="{A01E93B2-5208-439F-903F-F2923064F809}">
      <dgm:prSet/>
      <dgm:spPr/>
      <dgm:t>
        <a:bodyPr/>
        <a:lstStyle/>
        <a:p>
          <a:r>
            <a:rPr lang="en-AU"/>
            <a:t>Assessment of council claims  </a:t>
          </a:r>
        </a:p>
      </dgm:t>
    </dgm:pt>
    <dgm:pt modelId="{756EBB87-B01D-43DA-8382-0AB6AEDFC632}" type="parTrans" cxnId="{A3F148A9-62B9-409B-83BD-A02076079C91}">
      <dgm:prSet/>
      <dgm:spPr/>
      <dgm:t>
        <a:bodyPr/>
        <a:lstStyle/>
        <a:p>
          <a:endParaRPr lang="en-AU"/>
        </a:p>
      </dgm:t>
    </dgm:pt>
    <dgm:pt modelId="{589BDE62-C461-4CCB-9383-378C6C1B324F}" type="sibTrans" cxnId="{A3F148A9-62B9-409B-83BD-A02076079C91}">
      <dgm:prSet/>
      <dgm:spPr/>
      <dgm:t>
        <a:bodyPr/>
        <a:lstStyle/>
        <a:p>
          <a:endParaRPr lang="en-AU"/>
        </a:p>
      </dgm:t>
    </dgm:pt>
    <dgm:pt modelId="{6C80FBE6-1923-4DDE-9665-52B623992F79}">
      <dgm:prSet/>
      <dgm:spPr/>
      <dgm:t>
        <a:bodyPr/>
        <a:lstStyle/>
        <a:p>
          <a:r>
            <a:rPr lang="en-AU"/>
            <a:t>Lead on Category C and D programs and interaction with the Commonwealth on these two categories.</a:t>
          </a:r>
        </a:p>
      </dgm:t>
    </dgm:pt>
    <dgm:pt modelId="{5A753DBD-DF8B-4DD4-A74B-08BE9BC6147C}" type="parTrans" cxnId="{1D95F0AC-8301-47A8-BEC5-A919130D6985}">
      <dgm:prSet/>
      <dgm:spPr/>
      <dgm:t>
        <a:bodyPr/>
        <a:lstStyle/>
        <a:p>
          <a:endParaRPr lang="en-AU"/>
        </a:p>
      </dgm:t>
    </dgm:pt>
    <dgm:pt modelId="{AAA616D2-FD18-4B70-978F-41C49B456B1F}" type="sibTrans" cxnId="{1D95F0AC-8301-47A8-BEC5-A919130D6985}">
      <dgm:prSet/>
      <dgm:spPr/>
      <dgm:t>
        <a:bodyPr/>
        <a:lstStyle/>
        <a:p>
          <a:endParaRPr lang="en-AU"/>
        </a:p>
      </dgm:t>
    </dgm:pt>
    <dgm:pt modelId="{8AB49614-1C05-4BFB-A7F2-A4B0351BF6C4}">
      <dgm:prSet/>
      <dgm:spPr>
        <a:solidFill>
          <a:srgbClr val="006666"/>
        </a:solidFill>
      </dgm:spPr>
      <dgm:t>
        <a:bodyPr/>
        <a:lstStyle/>
        <a:p>
          <a:r>
            <a:rPr lang="en-AU"/>
            <a:t>National Emergency Management Agency</a:t>
          </a:r>
        </a:p>
      </dgm:t>
    </dgm:pt>
    <dgm:pt modelId="{417D37E6-CBA5-4140-A016-6717F19F6CB5}" type="parTrans" cxnId="{FB48ACF5-D510-4245-8020-1D7E5E580A04}">
      <dgm:prSet/>
      <dgm:spPr/>
      <dgm:t>
        <a:bodyPr/>
        <a:lstStyle/>
        <a:p>
          <a:endParaRPr lang="en-AU"/>
        </a:p>
      </dgm:t>
    </dgm:pt>
    <dgm:pt modelId="{0E4D0C1D-08A2-40D7-AF9A-F35F5462B0C5}" type="sibTrans" cxnId="{FB48ACF5-D510-4245-8020-1D7E5E580A04}">
      <dgm:prSet/>
      <dgm:spPr/>
      <dgm:t>
        <a:bodyPr/>
        <a:lstStyle/>
        <a:p>
          <a:endParaRPr lang="en-AU"/>
        </a:p>
      </dgm:t>
    </dgm:pt>
    <dgm:pt modelId="{9BF74993-4F83-4E9A-9233-77D731674E6B}">
      <dgm:prSet phldr="0"/>
      <dgm:spPr>
        <a:solidFill>
          <a:srgbClr val="006666">
            <a:alpha val="20000"/>
          </a:srgbClr>
        </a:solidFill>
      </dgm:spPr>
      <dgm:t>
        <a:bodyPr/>
        <a:lstStyle/>
        <a:p>
          <a:pPr rtl="0"/>
          <a:r>
            <a:rPr lang="en-AU">
              <a:solidFill>
                <a:schemeClr val="tx1"/>
              </a:solidFill>
              <a:latin typeface="Arial" panose="020B0604020202020204"/>
            </a:rPr>
            <a:t>Administration of the DRFA for the Commonwealth; activation of eligible events and measures; advice to Minister/Prime Minister on Category C/D requests; advice to States and Territories on eligibility; consideration of extensions of time; concessional loan management; DRFA claims; reporting (</a:t>
          </a:r>
          <a:r>
            <a:rPr lang="en-AU" err="1">
              <a:solidFill>
                <a:schemeClr val="tx1"/>
              </a:solidFill>
              <a:latin typeface="Arial" panose="020B0604020202020204"/>
            </a:rPr>
            <a:t>inc.</a:t>
          </a:r>
          <a:r>
            <a:rPr lang="en-AU">
              <a:solidFill>
                <a:schemeClr val="tx1"/>
              </a:solidFill>
              <a:latin typeface="Arial" panose="020B0604020202020204"/>
            </a:rPr>
            <a:t> budget, fraud, implementation).</a:t>
          </a:r>
        </a:p>
      </dgm:t>
    </dgm:pt>
    <dgm:pt modelId="{8963389C-BFA8-4CD3-95C4-918506883776}" type="parTrans" cxnId="{4EDBC73D-023A-40B7-BB2E-539B8A32B4ED}">
      <dgm:prSet/>
      <dgm:spPr/>
      <dgm:t>
        <a:bodyPr/>
        <a:lstStyle/>
        <a:p>
          <a:endParaRPr lang="en-AU"/>
        </a:p>
      </dgm:t>
    </dgm:pt>
    <dgm:pt modelId="{6B9389AD-8690-4F5D-8D5E-611A88CE2CAF}" type="sibTrans" cxnId="{4EDBC73D-023A-40B7-BB2E-539B8A32B4ED}">
      <dgm:prSet/>
      <dgm:spPr/>
      <dgm:t>
        <a:bodyPr/>
        <a:lstStyle/>
        <a:p>
          <a:endParaRPr lang="en-AU"/>
        </a:p>
      </dgm:t>
    </dgm:pt>
    <dgm:pt modelId="{E84CAD36-0EB5-4999-AA4B-2FA1A9330B6B}">
      <dgm:prSet/>
      <dgm:spPr/>
      <dgm:t>
        <a:bodyPr/>
        <a:lstStyle/>
        <a:p>
          <a:pPr rtl="0"/>
          <a:r>
            <a:rPr lang="en-AU">
              <a:solidFill>
                <a:schemeClr val="tx1"/>
              </a:solidFill>
              <a:latin typeface="Arial" panose="020B0604020202020204"/>
            </a:rPr>
            <a:t>Engagement with States and Territories on DRFA activities.   </a:t>
          </a:r>
          <a:endParaRPr lang="en-US">
            <a:solidFill>
              <a:schemeClr val="tx1"/>
            </a:solidFill>
          </a:endParaRPr>
        </a:p>
      </dgm:t>
    </dgm:pt>
    <dgm:pt modelId="{6C392875-B9D3-441B-9E35-AAC9119457A7}" type="parTrans" cxnId="{535C0B87-68DD-4455-9CC2-03B54A2646E4}">
      <dgm:prSet/>
      <dgm:spPr/>
      <dgm:t>
        <a:bodyPr/>
        <a:lstStyle/>
        <a:p>
          <a:endParaRPr lang="en-US"/>
        </a:p>
      </dgm:t>
    </dgm:pt>
    <dgm:pt modelId="{A5BD3806-3D1D-4E43-B7F7-003F2D0B65EB}" type="sibTrans" cxnId="{535C0B87-68DD-4455-9CC2-03B54A2646E4}">
      <dgm:prSet/>
      <dgm:spPr/>
      <dgm:t>
        <a:bodyPr/>
        <a:lstStyle/>
        <a:p>
          <a:endParaRPr lang="en-US"/>
        </a:p>
      </dgm:t>
    </dgm:pt>
    <dgm:pt modelId="{B3A60F93-6505-4427-B393-0FC7AA1B5E4C}" type="pres">
      <dgm:prSet presAssocID="{94490C5C-8F25-4420-AA2C-2A41381F1F14}" presName="Name0" presStyleCnt="0">
        <dgm:presLayoutVars>
          <dgm:dir/>
          <dgm:animLvl val="lvl"/>
          <dgm:resizeHandles val="exact"/>
        </dgm:presLayoutVars>
      </dgm:prSet>
      <dgm:spPr/>
    </dgm:pt>
    <dgm:pt modelId="{FE30A971-5CCC-49C9-8A80-3A7C46A3CECF}" type="pres">
      <dgm:prSet presAssocID="{8AB49614-1C05-4BFB-A7F2-A4B0351BF6C4}" presName="linNode" presStyleCnt="0"/>
      <dgm:spPr/>
    </dgm:pt>
    <dgm:pt modelId="{D95A9921-B858-4F48-94FB-A650330EE4A0}" type="pres">
      <dgm:prSet presAssocID="{8AB49614-1C05-4BFB-A7F2-A4B0351BF6C4}" presName="parentText" presStyleLbl="node1" presStyleIdx="0" presStyleCnt="4">
        <dgm:presLayoutVars>
          <dgm:chMax val="1"/>
          <dgm:bulletEnabled val="1"/>
        </dgm:presLayoutVars>
      </dgm:prSet>
      <dgm:spPr/>
    </dgm:pt>
    <dgm:pt modelId="{3C2403CD-34D1-42AE-BC9D-9ADC9D8F2754}" type="pres">
      <dgm:prSet presAssocID="{8AB49614-1C05-4BFB-A7F2-A4B0351BF6C4}" presName="descendantText" presStyleLbl="alignAccFollowNode1" presStyleIdx="0" presStyleCnt="4">
        <dgm:presLayoutVars>
          <dgm:bulletEnabled val="1"/>
        </dgm:presLayoutVars>
      </dgm:prSet>
      <dgm:spPr/>
    </dgm:pt>
    <dgm:pt modelId="{F58A6A25-F251-4520-A5CF-47F811ADE9EE}" type="pres">
      <dgm:prSet presAssocID="{0E4D0C1D-08A2-40D7-AF9A-F35F5462B0C5}" presName="sp" presStyleCnt="0"/>
      <dgm:spPr/>
    </dgm:pt>
    <dgm:pt modelId="{9C6E9C1F-7B9B-478E-B0B2-A1FDF970B743}" type="pres">
      <dgm:prSet presAssocID="{FE4A6F24-30DC-45B3-A71C-728BEF9BE1BD}" presName="linNode" presStyleCnt="0"/>
      <dgm:spPr/>
    </dgm:pt>
    <dgm:pt modelId="{3751E431-D725-41FD-8B9B-6D94EA8DFA3A}" type="pres">
      <dgm:prSet presAssocID="{FE4A6F24-30DC-45B3-A71C-728BEF9BE1BD}" presName="parentText" presStyleLbl="node1" presStyleIdx="1" presStyleCnt="4">
        <dgm:presLayoutVars>
          <dgm:chMax val="1"/>
          <dgm:bulletEnabled val="1"/>
        </dgm:presLayoutVars>
      </dgm:prSet>
      <dgm:spPr/>
    </dgm:pt>
    <dgm:pt modelId="{59ED6404-6355-4F88-B071-8422F0C2A34C}" type="pres">
      <dgm:prSet presAssocID="{FE4A6F24-30DC-45B3-A71C-728BEF9BE1BD}" presName="descendantText" presStyleLbl="alignAccFollowNode1" presStyleIdx="1" presStyleCnt="4">
        <dgm:presLayoutVars>
          <dgm:bulletEnabled val="1"/>
        </dgm:presLayoutVars>
      </dgm:prSet>
      <dgm:spPr/>
    </dgm:pt>
    <dgm:pt modelId="{E77FD446-001E-4416-B67A-736A026695BF}" type="pres">
      <dgm:prSet presAssocID="{19417D8E-54D4-43BC-B1AF-FBF68FF061A2}" presName="sp" presStyleCnt="0"/>
      <dgm:spPr/>
    </dgm:pt>
    <dgm:pt modelId="{DD3CA382-95D0-4A5D-BB90-96C563854B61}" type="pres">
      <dgm:prSet presAssocID="{62E43EFF-2C2D-4924-945C-B38B14F20F84}" presName="linNode" presStyleCnt="0"/>
      <dgm:spPr/>
    </dgm:pt>
    <dgm:pt modelId="{2BF27394-3962-4A6C-9C5E-26BF95B76EDA}" type="pres">
      <dgm:prSet presAssocID="{62E43EFF-2C2D-4924-945C-B38B14F20F84}" presName="parentText" presStyleLbl="node1" presStyleIdx="2" presStyleCnt="4">
        <dgm:presLayoutVars>
          <dgm:chMax val="1"/>
          <dgm:bulletEnabled val="1"/>
        </dgm:presLayoutVars>
      </dgm:prSet>
      <dgm:spPr/>
    </dgm:pt>
    <dgm:pt modelId="{78EACD21-6BD9-4BD5-8862-4F1BBA77FE66}" type="pres">
      <dgm:prSet presAssocID="{62E43EFF-2C2D-4924-945C-B38B14F20F84}" presName="descendantText" presStyleLbl="alignAccFollowNode1" presStyleIdx="2" presStyleCnt="4">
        <dgm:presLayoutVars>
          <dgm:bulletEnabled val="1"/>
        </dgm:presLayoutVars>
      </dgm:prSet>
      <dgm:spPr/>
    </dgm:pt>
    <dgm:pt modelId="{5F37D2B1-0388-4BB8-B6F7-ED244A5C5DFE}" type="pres">
      <dgm:prSet presAssocID="{FE3CC21A-1010-4FE2-8462-F109217E8E3D}" presName="sp" presStyleCnt="0"/>
      <dgm:spPr/>
    </dgm:pt>
    <dgm:pt modelId="{06807EFA-2F4A-471D-9167-7E87F34B6B08}" type="pres">
      <dgm:prSet presAssocID="{EEB59F18-90CB-4773-8C8D-7863DE070FB4}" presName="linNode" presStyleCnt="0"/>
      <dgm:spPr/>
    </dgm:pt>
    <dgm:pt modelId="{9733090E-AE13-4092-AA3B-B854161B247C}" type="pres">
      <dgm:prSet presAssocID="{EEB59F18-90CB-4773-8C8D-7863DE070FB4}" presName="parentText" presStyleLbl="node1" presStyleIdx="3" presStyleCnt="4">
        <dgm:presLayoutVars>
          <dgm:chMax val="1"/>
          <dgm:bulletEnabled val="1"/>
        </dgm:presLayoutVars>
      </dgm:prSet>
      <dgm:spPr/>
    </dgm:pt>
    <dgm:pt modelId="{730B97A2-63C9-4426-8271-994C2A1CCF93}" type="pres">
      <dgm:prSet presAssocID="{EEB59F18-90CB-4773-8C8D-7863DE070FB4}" presName="descendantText" presStyleLbl="alignAccFollowNode1" presStyleIdx="3" presStyleCnt="4">
        <dgm:presLayoutVars>
          <dgm:bulletEnabled val="1"/>
        </dgm:presLayoutVars>
      </dgm:prSet>
      <dgm:spPr/>
    </dgm:pt>
  </dgm:ptLst>
  <dgm:cxnLst>
    <dgm:cxn modelId="{B2FC7C06-F93C-43EE-8AAF-FD37BAFF6EE5}" type="presOf" srcId="{9BF74993-4F83-4E9A-9233-77D731674E6B}" destId="{3C2403CD-34D1-42AE-BC9D-9ADC9D8F2754}" srcOrd="0" destOrd="0" presId="urn:microsoft.com/office/officeart/2005/8/layout/vList5"/>
    <dgm:cxn modelId="{388F820A-3320-4C4C-A64D-2F6C7C83D1CE}" type="presOf" srcId="{76D46784-27BA-4599-9486-E1BF610C31BF}" destId="{78EACD21-6BD9-4BD5-8862-4F1BBA77FE66}" srcOrd="0" destOrd="1" presId="urn:microsoft.com/office/officeart/2005/8/layout/vList5"/>
    <dgm:cxn modelId="{F315330E-45F5-4332-9CA9-AFCECB364E77}" type="presOf" srcId="{89F839EE-4139-42A1-9D10-74219AC99BF8}" destId="{730B97A2-63C9-4426-8271-994C2A1CCF93}" srcOrd="0" destOrd="0" presId="urn:microsoft.com/office/officeart/2005/8/layout/vList5"/>
    <dgm:cxn modelId="{FCB5551A-1DDC-4C7B-8D87-2F12565FF6D6}" type="presOf" srcId="{FE4A6F24-30DC-45B3-A71C-728BEF9BE1BD}" destId="{3751E431-D725-41FD-8B9B-6D94EA8DFA3A}" srcOrd="0" destOrd="0" presId="urn:microsoft.com/office/officeart/2005/8/layout/vList5"/>
    <dgm:cxn modelId="{CF8A201C-1F50-43ED-AFE3-0B0F2C63BFA9}" srcId="{62E43EFF-2C2D-4924-945C-B38B14F20F84}" destId="{76D46784-27BA-4599-9486-E1BF610C31BF}" srcOrd="1" destOrd="0" parTransId="{B871B04E-192A-4DE6-B539-9C49CA52E153}" sibTransId="{8E89B0DC-006E-457E-AA5D-64B00F5E8C65}"/>
    <dgm:cxn modelId="{DA6DC035-501D-4902-87FE-32BE7EBA91F9}" srcId="{94490C5C-8F25-4420-AA2C-2A41381F1F14}" destId="{EEB59F18-90CB-4773-8C8D-7863DE070FB4}" srcOrd="3" destOrd="0" parTransId="{9E716872-9C2F-4A18-81F1-70E9E37BB263}" sibTransId="{D3393CEC-7159-4BF9-AE60-B7017EF8EA7B}"/>
    <dgm:cxn modelId="{4EDBC73D-023A-40B7-BB2E-539B8A32B4ED}" srcId="{8AB49614-1C05-4BFB-A7F2-A4B0351BF6C4}" destId="{9BF74993-4F83-4E9A-9233-77D731674E6B}" srcOrd="0" destOrd="0" parTransId="{8963389C-BFA8-4CD3-95C4-918506883776}" sibTransId="{6B9389AD-8690-4F5D-8D5E-611A88CE2CAF}"/>
    <dgm:cxn modelId="{ACD9245B-22BC-4941-A565-488D4F519BFF}" type="presOf" srcId="{C65FD780-6D34-405E-9A50-574B72CFCE95}" destId="{59ED6404-6355-4F88-B071-8422F0C2A34C}" srcOrd="0" destOrd="1" presId="urn:microsoft.com/office/officeart/2005/8/layout/vList5"/>
    <dgm:cxn modelId="{77BFA542-7AC6-4D88-B609-D225F5984164}" srcId="{FE4A6F24-30DC-45B3-A71C-728BEF9BE1BD}" destId="{C65FD780-6D34-405E-9A50-574B72CFCE95}" srcOrd="1" destOrd="0" parTransId="{48C27EBC-E9C7-43CB-9B53-DB3491EF077A}" sibTransId="{B009DD49-F8EE-42A9-B24B-74698AE98BB5}"/>
    <dgm:cxn modelId="{CC5EAE6B-793D-473C-A96B-B4644CCE5535}" type="presOf" srcId="{6C80FBE6-1923-4DDE-9665-52B623992F79}" destId="{730B97A2-63C9-4426-8271-994C2A1CCF93}" srcOrd="0" destOrd="1" presId="urn:microsoft.com/office/officeart/2005/8/layout/vList5"/>
    <dgm:cxn modelId="{3997B355-2115-40ED-A84B-DBE04D9EE6BF}" type="presOf" srcId="{8AB49614-1C05-4BFB-A7F2-A4B0351BF6C4}" destId="{D95A9921-B858-4F48-94FB-A650330EE4A0}" srcOrd="0" destOrd="0" presId="urn:microsoft.com/office/officeart/2005/8/layout/vList5"/>
    <dgm:cxn modelId="{6A8A4F7A-245C-4CFB-B75C-3436E64AF694}" srcId="{FE4A6F24-30DC-45B3-A71C-728BEF9BE1BD}" destId="{E9790CD1-908C-4E07-BCE3-EF273B3C1462}" srcOrd="0" destOrd="0" parTransId="{098837D4-2B99-44C0-87DB-90249A87C918}" sibTransId="{7784EFCB-9BBA-4EB3-96C8-6E4F5A84319C}"/>
    <dgm:cxn modelId="{535C0B87-68DD-4455-9CC2-03B54A2646E4}" srcId="{8AB49614-1C05-4BFB-A7F2-A4B0351BF6C4}" destId="{E84CAD36-0EB5-4999-AA4B-2FA1A9330B6B}" srcOrd="1" destOrd="0" parTransId="{6C392875-B9D3-441B-9E35-AAC9119457A7}" sibTransId="{A5BD3806-3D1D-4E43-B7F7-003F2D0B65EB}"/>
    <dgm:cxn modelId="{DC9C158B-DD84-442A-8309-7FF721462A8B}" type="presOf" srcId="{E84CAD36-0EB5-4999-AA4B-2FA1A9330B6B}" destId="{3C2403CD-34D1-42AE-BC9D-9ADC9D8F2754}" srcOrd="0" destOrd="1" presId="urn:microsoft.com/office/officeart/2005/8/layout/vList5"/>
    <dgm:cxn modelId="{FBC0B9A0-1EB7-432C-A678-2EA42CA389B4}" srcId="{94490C5C-8F25-4420-AA2C-2A41381F1F14}" destId="{62E43EFF-2C2D-4924-945C-B38B14F20F84}" srcOrd="2" destOrd="0" parTransId="{4174CCD5-F99A-4B1B-BF50-619C5A28B03B}" sibTransId="{FE3CC21A-1010-4FE2-8462-F109217E8E3D}"/>
    <dgm:cxn modelId="{A3F148A9-62B9-409B-83BD-A02076079C91}" srcId="{62E43EFF-2C2D-4924-945C-B38B14F20F84}" destId="{A01E93B2-5208-439F-903F-F2923064F809}" srcOrd="2" destOrd="0" parTransId="{756EBB87-B01D-43DA-8382-0AB6AEDFC632}" sibTransId="{589BDE62-C461-4CCB-9383-378C6C1B324F}"/>
    <dgm:cxn modelId="{9431A6AC-9650-4CC7-B421-9398BB576DC6}" srcId="{94490C5C-8F25-4420-AA2C-2A41381F1F14}" destId="{FE4A6F24-30DC-45B3-A71C-728BEF9BE1BD}" srcOrd="1" destOrd="0" parTransId="{F8E9C372-3768-4A70-84A2-252A8130D32A}" sibTransId="{19417D8E-54D4-43BC-B1AF-FBF68FF061A2}"/>
    <dgm:cxn modelId="{1D95F0AC-8301-47A8-BEC5-A919130D6985}" srcId="{EEB59F18-90CB-4773-8C8D-7863DE070FB4}" destId="{6C80FBE6-1923-4DDE-9665-52B623992F79}" srcOrd="1" destOrd="0" parTransId="{5A753DBD-DF8B-4DD4-A74B-08BE9BC6147C}" sibTransId="{AAA616D2-FD18-4B70-978F-41C49B456B1F}"/>
    <dgm:cxn modelId="{99D83CB2-AC64-465C-AD29-A34C40399FE5}" type="presOf" srcId="{18D0C166-AF58-4C60-8459-0C8DB9D0D154}" destId="{78EACD21-6BD9-4BD5-8862-4F1BBA77FE66}" srcOrd="0" destOrd="0" presId="urn:microsoft.com/office/officeart/2005/8/layout/vList5"/>
    <dgm:cxn modelId="{02619EB4-D1AF-4102-8E93-03154A248CD1}" type="presOf" srcId="{62E43EFF-2C2D-4924-945C-B38B14F20F84}" destId="{2BF27394-3962-4A6C-9C5E-26BF95B76EDA}" srcOrd="0" destOrd="0" presId="urn:microsoft.com/office/officeart/2005/8/layout/vList5"/>
    <dgm:cxn modelId="{2678A9C8-0875-4BC5-91D2-A8B7A931FFC8}" type="presOf" srcId="{EEB59F18-90CB-4773-8C8D-7863DE070FB4}" destId="{9733090E-AE13-4092-AA3B-B854161B247C}" srcOrd="0" destOrd="0" presId="urn:microsoft.com/office/officeart/2005/8/layout/vList5"/>
    <dgm:cxn modelId="{8A3890D8-EBE7-43E3-9041-C592F00E10E9}" srcId="{EEB59F18-90CB-4773-8C8D-7863DE070FB4}" destId="{89F839EE-4139-42A1-9D10-74219AC99BF8}" srcOrd="0" destOrd="0" parTransId="{183CA951-96C0-49DA-8D8E-165DD36886F4}" sibTransId="{EC93F22E-5220-439F-8B6C-2FD2C725A93F}"/>
    <dgm:cxn modelId="{FCF3EFD9-DF8B-4AB2-A7B6-AE3BCCA70C46}" type="presOf" srcId="{A01E93B2-5208-439F-903F-F2923064F809}" destId="{78EACD21-6BD9-4BD5-8862-4F1BBA77FE66}" srcOrd="0" destOrd="2" presId="urn:microsoft.com/office/officeart/2005/8/layout/vList5"/>
    <dgm:cxn modelId="{99C25ADB-7E4F-47A6-9DF9-A85B14466AF4}" type="presOf" srcId="{94490C5C-8F25-4420-AA2C-2A41381F1F14}" destId="{B3A60F93-6505-4427-B393-0FC7AA1B5E4C}" srcOrd="0" destOrd="0" presId="urn:microsoft.com/office/officeart/2005/8/layout/vList5"/>
    <dgm:cxn modelId="{2BDF56F0-0FE5-4316-8D1E-1B2E73D7B77A}" srcId="{62E43EFF-2C2D-4924-945C-B38B14F20F84}" destId="{18D0C166-AF58-4C60-8459-0C8DB9D0D154}" srcOrd="0" destOrd="0" parTransId="{7584A14E-1401-4AB1-AA00-8B5154ECE5BD}" sibTransId="{BFEB2186-5C15-44AB-AAF3-8B0FED1EC7C7}"/>
    <dgm:cxn modelId="{4E7FF9F1-EAA4-4C3D-A5D3-60B84EBF2A6E}" type="presOf" srcId="{E9790CD1-908C-4E07-BCE3-EF273B3C1462}" destId="{59ED6404-6355-4F88-B071-8422F0C2A34C}" srcOrd="0" destOrd="0" presId="urn:microsoft.com/office/officeart/2005/8/layout/vList5"/>
    <dgm:cxn modelId="{FB48ACF5-D510-4245-8020-1D7E5E580A04}" srcId="{94490C5C-8F25-4420-AA2C-2A41381F1F14}" destId="{8AB49614-1C05-4BFB-A7F2-A4B0351BF6C4}" srcOrd="0" destOrd="0" parTransId="{417D37E6-CBA5-4140-A016-6717F19F6CB5}" sibTransId="{0E4D0C1D-08A2-40D7-AF9A-F35F5462B0C5}"/>
    <dgm:cxn modelId="{551B70AA-89E2-48E0-A8F0-46622F9E5851}" type="presParOf" srcId="{B3A60F93-6505-4427-B393-0FC7AA1B5E4C}" destId="{FE30A971-5CCC-49C9-8A80-3A7C46A3CECF}" srcOrd="0" destOrd="0" presId="urn:microsoft.com/office/officeart/2005/8/layout/vList5"/>
    <dgm:cxn modelId="{2A80DFB0-3FA8-4515-BC49-4F116CECD2B1}" type="presParOf" srcId="{FE30A971-5CCC-49C9-8A80-3A7C46A3CECF}" destId="{D95A9921-B858-4F48-94FB-A650330EE4A0}" srcOrd="0" destOrd="0" presId="urn:microsoft.com/office/officeart/2005/8/layout/vList5"/>
    <dgm:cxn modelId="{F407B306-18AA-4E63-87CA-2C6F32DED302}" type="presParOf" srcId="{FE30A971-5CCC-49C9-8A80-3A7C46A3CECF}" destId="{3C2403CD-34D1-42AE-BC9D-9ADC9D8F2754}" srcOrd="1" destOrd="0" presId="urn:microsoft.com/office/officeart/2005/8/layout/vList5"/>
    <dgm:cxn modelId="{DE350FD9-354C-4607-87E8-6BF61D5E1DCF}" type="presParOf" srcId="{B3A60F93-6505-4427-B393-0FC7AA1B5E4C}" destId="{F58A6A25-F251-4520-A5CF-47F811ADE9EE}" srcOrd="1" destOrd="0" presId="urn:microsoft.com/office/officeart/2005/8/layout/vList5"/>
    <dgm:cxn modelId="{3E6F6544-ED3C-4CB7-A0C9-F147FFFE7FA2}" type="presParOf" srcId="{B3A60F93-6505-4427-B393-0FC7AA1B5E4C}" destId="{9C6E9C1F-7B9B-478E-B0B2-A1FDF970B743}" srcOrd="2" destOrd="0" presId="urn:microsoft.com/office/officeart/2005/8/layout/vList5"/>
    <dgm:cxn modelId="{66F53A2A-921C-43E7-A921-F5C4D3BAF3BE}" type="presParOf" srcId="{9C6E9C1F-7B9B-478E-B0B2-A1FDF970B743}" destId="{3751E431-D725-41FD-8B9B-6D94EA8DFA3A}" srcOrd="0" destOrd="0" presId="urn:microsoft.com/office/officeart/2005/8/layout/vList5"/>
    <dgm:cxn modelId="{3D3A2243-A4EC-4E66-A8A2-3A2B9325AB87}" type="presParOf" srcId="{9C6E9C1F-7B9B-478E-B0B2-A1FDF970B743}" destId="{59ED6404-6355-4F88-B071-8422F0C2A34C}" srcOrd="1" destOrd="0" presId="urn:microsoft.com/office/officeart/2005/8/layout/vList5"/>
    <dgm:cxn modelId="{BCFADC9C-B592-40F1-B817-A11B26FAF437}" type="presParOf" srcId="{B3A60F93-6505-4427-B393-0FC7AA1B5E4C}" destId="{E77FD446-001E-4416-B67A-736A026695BF}" srcOrd="3" destOrd="0" presId="urn:microsoft.com/office/officeart/2005/8/layout/vList5"/>
    <dgm:cxn modelId="{DE22BE2C-6130-4B96-AE08-202D77477740}" type="presParOf" srcId="{B3A60F93-6505-4427-B393-0FC7AA1B5E4C}" destId="{DD3CA382-95D0-4A5D-BB90-96C563854B61}" srcOrd="4" destOrd="0" presId="urn:microsoft.com/office/officeart/2005/8/layout/vList5"/>
    <dgm:cxn modelId="{AB4BBA4F-FB1A-4487-9CA4-49D12A5A2E30}" type="presParOf" srcId="{DD3CA382-95D0-4A5D-BB90-96C563854B61}" destId="{2BF27394-3962-4A6C-9C5E-26BF95B76EDA}" srcOrd="0" destOrd="0" presId="urn:microsoft.com/office/officeart/2005/8/layout/vList5"/>
    <dgm:cxn modelId="{50CF980C-49A3-4056-84CD-E1EC69B363BB}" type="presParOf" srcId="{DD3CA382-95D0-4A5D-BB90-96C563854B61}" destId="{78EACD21-6BD9-4BD5-8862-4F1BBA77FE66}" srcOrd="1" destOrd="0" presId="urn:microsoft.com/office/officeart/2005/8/layout/vList5"/>
    <dgm:cxn modelId="{A8A49D6C-35CB-416D-A7B5-9F77EB5D70E9}" type="presParOf" srcId="{B3A60F93-6505-4427-B393-0FC7AA1B5E4C}" destId="{5F37D2B1-0388-4BB8-B6F7-ED244A5C5DFE}" srcOrd="5" destOrd="0" presId="urn:microsoft.com/office/officeart/2005/8/layout/vList5"/>
    <dgm:cxn modelId="{863CCFC7-5E0C-444C-82F4-43E245E938FB}" type="presParOf" srcId="{B3A60F93-6505-4427-B393-0FC7AA1B5E4C}" destId="{06807EFA-2F4A-471D-9167-7E87F34B6B08}" srcOrd="6" destOrd="0" presId="urn:microsoft.com/office/officeart/2005/8/layout/vList5"/>
    <dgm:cxn modelId="{20B717F3-AF3C-4E87-90B9-B3B9DC6078D7}" type="presParOf" srcId="{06807EFA-2F4A-471D-9167-7E87F34B6B08}" destId="{9733090E-AE13-4092-AA3B-B854161B247C}" srcOrd="0" destOrd="0" presId="urn:microsoft.com/office/officeart/2005/8/layout/vList5"/>
    <dgm:cxn modelId="{782BFCD6-3067-4039-99AC-E15C4BE77F3A}" type="presParOf" srcId="{06807EFA-2F4A-471D-9167-7E87F34B6B08}" destId="{730B97A2-63C9-4426-8271-994C2A1CCF9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F09BB0-0AEF-4563-B28E-0B4879CB440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AU"/>
        </a:p>
      </dgm:t>
    </dgm:pt>
    <dgm:pt modelId="{DACFF2BD-ECF1-4759-9265-E25B0650BF10}">
      <dgm:prSet phldrT="[Text]" custT="1"/>
      <dgm:spPr/>
      <dgm:t>
        <a:bodyPr/>
        <a:lstStyle/>
        <a:p>
          <a:r>
            <a:rPr lang="en-AU" sz="1600"/>
            <a:t>Event Notification</a:t>
          </a:r>
        </a:p>
        <a:p>
          <a:r>
            <a:rPr lang="en-AU" sz="1000"/>
            <a:t>Council advise of impact. Events that meet small disaster criterion are submitted to Commonwealth and issued </a:t>
          </a:r>
          <a:r>
            <a:rPr lang="en-AU" sz="1000">
              <a:latin typeface="Arial" panose="020B0604020202020204"/>
            </a:rPr>
            <a:t>an</a:t>
          </a:r>
          <a:r>
            <a:rPr lang="en-AU" sz="1000"/>
            <a:t> AGRN</a:t>
          </a:r>
        </a:p>
      </dgm:t>
    </dgm:pt>
    <dgm:pt modelId="{5604EBE4-C127-4785-9694-883113598095}" type="parTrans" cxnId="{99B20D66-A417-40B8-BE7E-024C2ED913EC}">
      <dgm:prSet/>
      <dgm:spPr/>
      <dgm:t>
        <a:bodyPr/>
        <a:lstStyle/>
        <a:p>
          <a:endParaRPr lang="en-AU"/>
        </a:p>
      </dgm:t>
    </dgm:pt>
    <dgm:pt modelId="{DFAC661A-024F-4A34-8F0E-3CB8195266EA}" type="sibTrans" cxnId="{99B20D66-A417-40B8-BE7E-024C2ED913EC}">
      <dgm:prSet/>
      <dgm:spPr/>
      <dgm:t>
        <a:bodyPr lIns="108000" tIns="36000" rIns="72000" bIns="36000"/>
        <a:lstStyle/>
        <a:p>
          <a:endParaRPr lang="en-AU"/>
        </a:p>
      </dgm:t>
    </dgm:pt>
    <dgm:pt modelId="{44B965C6-A510-4D7F-BC97-908445A4C32B}">
      <dgm:prSet phldrT="[Text]" custT="1"/>
      <dgm:spPr/>
      <dgm:t>
        <a:bodyPr/>
        <a:lstStyle/>
        <a:p>
          <a:pPr rtl="0"/>
          <a:r>
            <a:rPr lang="en-AU" sz="1100"/>
            <a:t>Initial </a:t>
          </a:r>
          <a:r>
            <a:rPr lang="en-AU" sz="1100">
              <a:latin typeface="Arial" panose="020B0604020202020204"/>
            </a:rPr>
            <a:t>estimates across</a:t>
          </a:r>
          <a:r>
            <a:rPr lang="en-AU" sz="1100"/>
            <a:t> relevant DRFA categories for the event</a:t>
          </a:r>
          <a:r>
            <a:rPr lang="en-AU" sz="1100">
              <a:latin typeface="Arial" panose="020B0604020202020204"/>
            </a:rPr>
            <a:t> submitted by impacted councils</a:t>
          </a:r>
          <a:endParaRPr lang="en-AU" sz="1100"/>
        </a:p>
      </dgm:t>
    </dgm:pt>
    <dgm:pt modelId="{5F5DBB1E-F1D4-4AEA-BCAC-4766FCEF4301}" type="parTrans" cxnId="{1774389E-C34F-4133-9C4D-7966A133C9FC}">
      <dgm:prSet/>
      <dgm:spPr/>
      <dgm:t>
        <a:bodyPr/>
        <a:lstStyle/>
        <a:p>
          <a:endParaRPr lang="en-AU"/>
        </a:p>
      </dgm:t>
    </dgm:pt>
    <dgm:pt modelId="{0F408CC4-E301-466E-A1E4-010880D297AA}" type="sibTrans" cxnId="{1774389E-C34F-4133-9C4D-7966A133C9FC}">
      <dgm:prSet/>
      <dgm:spPr/>
      <dgm:t>
        <a:bodyPr/>
        <a:lstStyle/>
        <a:p>
          <a:endParaRPr lang="en-AU"/>
        </a:p>
      </dgm:t>
    </dgm:pt>
    <dgm:pt modelId="{B705FD28-4D0A-4A04-B968-B9707EA16194}">
      <dgm:prSet phldrT="[Text]" custT="1"/>
      <dgm:spPr/>
      <dgm:t>
        <a:bodyPr/>
        <a:lstStyle/>
        <a:p>
          <a:r>
            <a:rPr lang="en-AU" sz="1400"/>
            <a:t>Submit Claims</a:t>
          </a:r>
        </a:p>
      </dgm:t>
    </dgm:pt>
    <dgm:pt modelId="{DE249830-575A-4999-90CD-03269A178FF1}" type="parTrans" cxnId="{6EE3F709-82FC-448F-9EC6-37FD1C86E951}">
      <dgm:prSet/>
      <dgm:spPr/>
      <dgm:t>
        <a:bodyPr/>
        <a:lstStyle/>
        <a:p>
          <a:endParaRPr lang="en-AU"/>
        </a:p>
      </dgm:t>
    </dgm:pt>
    <dgm:pt modelId="{77AC7713-1D2A-404B-8546-62B39707BC07}" type="sibTrans" cxnId="{6EE3F709-82FC-448F-9EC6-37FD1C86E951}">
      <dgm:prSet/>
      <dgm:spPr/>
      <dgm:t>
        <a:bodyPr/>
        <a:lstStyle/>
        <a:p>
          <a:endParaRPr lang="en-AU"/>
        </a:p>
      </dgm:t>
    </dgm:pt>
    <dgm:pt modelId="{E977BD20-9DA1-4F44-88C2-C4CF10C38090}">
      <dgm:prSet phldrT="[Text]" custT="1"/>
      <dgm:spPr/>
      <dgm:t>
        <a:bodyPr/>
        <a:lstStyle/>
        <a:p>
          <a:pPr rtl="0"/>
          <a:r>
            <a:rPr lang="en-AU" sz="1200"/>
            <a:t>Claims assessed and </a:t>
          </a:r>
          <a:r>
            <a:rPr lang="en-AU" sz="1200">
              <a:latin typeface="Arial" panose="020B0604020202020204"/>
            </a:rPr>
            <a:t>approved eligible</a:t>
          </a:r>
          <a:r>
            <a:rPr lang="en-AU" sz="1200"/>
            <a:t> expenditure </a:t>
          </a:r>
          <a:r>
            <a:rPr lang="en-AU" sz="1200">
              <a:latin typeface="Arial" panose="020B0604020202020204"/>
            </a:rPr>
            <a:t>reimbursed</a:t>
          </a:r>
          <a:endParaRPr lang="en-AU" sz="1200"/>
        </a:p>
      </dgm:t>
    </dgm:pt>
    <dgm:pt modelId="{2F23C478-4CA0-4701-9D21-C7912D2FA656}" type="parTrans" cxnId="{61342E51-4D48-46A5-A9DC-D67CB5B70EC7}">
      <dgm:prSet/>
      <dgm:spPr/>
      <dgm:t>
        <a:bodyPr/>
        <a:lstStyle/>
        <a:p>
          <a:endParaRPr lang="en-AU"/>
        </a:p>
      </dgm:t>
    </dgm:pt>
    <dgm:pt modelId="{3FF52016-246D-408D-81FF-53AC6B2DA7A2}" type="sibTrans" cxnId="{61342E51-4D48-46A5-A9DC-D67CB5B70EC7}">
      <dgm:prSet/>
      <dgm:spPr/>
      <dgm:t>
        <a:bodyPr/>
        <a:lstStyle/>
        <a:p>
          <a:endParaRPr lang="en-AU"/>
        </a:p>
      </dgm:t>
    </dgm:pt>
    <dgm:pt modelId="{8087D64E-D1E5-4421-B7AD-6BF63D6F4E0B}">
      <dgm:prSet phldrT="[Text]" custT="1"/>
      <dgm:spPr/>
      <dgm:t>
        <a:bodyPr/>
        <a:lstStyle/>
        <a:p>
          <a:pPr rtl="0"/>
          <a:r>
            <a:rPr lang="en-AU" sz="1100"/>
            <a:t>Dual audit </a:t>
          </a:r>
          <a:r>
            <a:rPr lang="en-AU" sz="1100">
              <a:latin typeface="Arial" panose="020B0604020202020204"/>
            </a:rPr>
            <a:t>undertaken to</a:t>
          </a:r>
          <a:r>
            <a:rPr lang="en-AU" sz="1100"/>
            <a:t> determine level of Commonwealth cost sharing</a:t>
          </a:r>
          <a:r>
            <a:rPr lang="en-AU" sz="1100">
              <a:latin typeface="Arial" panose="020B0604020202020204"/>
            </a:rPr>
            <a:t> with Victoria </a:t>
          </a:r>
        </a:p>
      </dgm:t>
    </dgm:pt>
    <dgm:pt modelId="{581493DE-D288-45AB-8C6E-FEA1D3FC518B}" type="parTrans" cxnId="{2CA0073C-1791-4745-A371-848082A47BA8}">
      <dgm:prSet/>
      <dgm:spPr/>
      <dgm:t>
        <a:bodyPr/>
        <a:lstStyle/>
        <a:p>
          <a:endParaRPr lang="en-AU"/>
        </a:p>
      </dgm:t>
    </dgm:pt>
    <dgm:pt modelId="{8D7AACF8-0EB8-4571-B3F4-FA85EFD58E40}" type="sibTrans" cxnId="{2CA0073C-1791-4745-A371-848082A47BA8}">
      <dgm:prSet/>
      <dgm:spPr/>
      <dgm:t>
        <a:bodyPr/>
        <a:lstStyle/>
        <a:p>
          <a:endParaRPr lang="en-AU"/>
        </a:p>
      </dgm:t>
    </dgm:pt>
    <dgm:pt modelId="{B0904454-AB23-49EF-988A-F0206B8D94BD}">
      <dgm:prSet custT="1"/>
      <dgm:spPr/>
      <dgm:t>
        <a:bodyPr/>
        <a:lstStyle/>
        <a:p>
          <a:r>
            <a:rPr lang="en-AU" sz="1100"/>
            <a:t>Certified estimates for reconstruction works submitted/approved</a:t>
          </a:r>
        </a:p>
      </dgm:t>
    </dgm:pt>
    <dgm:pt modelId="{DA50E94B-3644-40C9-B81E-CE8AA5E31550}" type="parTrans" cxnId="{E113CA89-B8B3-4B8A-9BB3-D344DD4F45FF}">
      <dgm:prSet/>
      <dgm:spPr/>
      <dgm:t>
        <a:bodyPr/>
        <a:lstStyle/>
        <a:p>
          <a:endParaRPr lang="en-AU"/>
        </a:p>
      </dgm:t>
    </dgm:pt>
    <dgm:pt modelId="{40ABBC30-58E8-4772-85DF-8CC0A8B5AE3E}" type="sibTrans" cxnId="{E113CA89-B8B3-4B8A-9BB3-D344DD4F45FF}">
      <dgm:prSet/>
      <dgm:spPr/>
      <dgm:t>
        <a:bodyPr/>
        <a:lstStyle/>
        <a:p>
          <a:endParaRPr lang="en-AU"/>
        </a:p>
      </dgm:t>
    </dgm:pt>
    <dgm:pt modelId="{60D69746-C287-41B3-B1F0-C46C08E13EDD}">
      <dgm:prSet custT="1"/>
      <dgm:spPr/>
      <dgm:t>
        <a:bodyPr/>
        <a:lstStyle/>
        <a:p>
          <a:pPr marL="0" lvl="0" indent="0" algn="ctr" defTabSz="533400">
            <a:lnSpc>
              <a:spcPct val="90000"/>
            </a:lnSpc>
            <a:spcBef>
              <a:spcPct val="0"/>
            </a:spcBef>
            <a:spcAft>
              <a:spcPct val="35000"/>
            </a:spcAft>
            <a:buNone/>
          </a:pPr>
          <a:r>
            <a:rPr lang="en-AU" sz="1200" kern="1200">
              <a:solidFill>
                <a:srgbClr val="FFFFFF"/>
              </a:solidFill>
              <a:latin typeface="Arial" panose="020B0604020202020204"/>
              <a:ea typeface="+mn-ea"/>
              <a:cs typeface="+mn-cs"/>
            </a:rPr>
            <a:t>Submit REPA Claims</a:t>
          </a:r>
        </a:p>
      </dgm:t>
    </dgm:pt>
    <dgm:pt modelId="{D494D687-CDB9-4B9C-9986-3E8F8B96C3C7}" type="parTrans" cxnId="{F36540AC-BA1D-4A8B-A939-224573B589CD}">
      <dgm:prSet/>
      <dgm:spPr/>
      <dgm:t>
        <a:bodyPr/>
        <a:lstStyle/>
        <a:p>
          <a:endParaRPr lang="en-AU"/>
        </a:p>
      </dgm:t>
    </dgm:pt>
    <dgm:pt modelId="{9E0D4C0E-1FBB-4056-950B-A76C0EF4149C}" type="sibTrans" cxnId="{F36540AC-BA1D-4A8B-A939-224573B589CD}">
      <dgm:prSet/>
      <dgm:spPr/>
      <dgm:t>
        <a:bodyPr/>
        <a:lstStyle/>
        <a:p>
          <a:endParaRPr lang="en-AU"/>
        </a:p>
      </dgm:t>
    </dgm:pt>
    <dgm:pt modelId="{1354EBDF-6F88-493C-94F5-7A3ADDD1C11B}">
      <dgm:prSet custT="1"/>
      <dgm:spPr/>
      <dgm:t>
        <a:bodyPr/>
        <a:lstStyle/>
        <a:p>
          <a:r>
            <a:rPr lang="en-AU" sz="1200"/>
            <a:t>Claim assessor assigned</a:t>
          </a:r>
        </a:p>
      </dgm:t>
    </dgm:pt>
    <dgm:pt modelId="{C577E16F-EB96-4D9D-9291-B1584ED46BFF}" type="parTrans" cxnId="{11C7E83C-23A0-4E2A-98F3-5C913102DE99}">
      <dgm:prSet/>
      <dgm:spPr/>
      <dgm:t>
        <a:bodyPr/>
        <a:lstStyle/>
        <a:p>
          <a:endParaRPr lang="en-AU"/>
        </a:p>
      </dgm:t>
    </dgm:pt>
    <dgm:pt modelId="{C8DE233C-E4A6-4E64-B4F5-D5B7F81CCE0B}" type="sibTrans" cxnId="{11C7E83C-23A0-4E2A-98F3-5C913102DE99}">
      <dgm:prSet/>
      <dgm:spPr/>
      <dgm:t>
        <a:bodyPr/>
        <a:lstStyle/>
        <a:p>
          <a:endParaRPr lang="en-AU"/>
        </a:p>
      </dgm:t>
    </dgm:pt>
    <dgm:pt modelId="{E29EF870-0310-4245-8193-8A037A328588}">
      <dgm:prSet custT="1"/>
      <dgm:spPr/>
      <dgm:t>
        <a:bodyPr/>
        <a:lstStyle/>
        <a:p>
          <a:r>
            <a:rPr lang="en-AU" sz="1200"/>
            <a:t>DRFA acquittal prepared at end of each FY</a:t>
          </a:r>
        </a:p>
      </dgm:t>
    </dgm:pt>
    <dgm:pt modelId="{6238933F-2AE6-4CAB-ABB8-47AAE9CE9707}" type="parTrans" cxnId="{98078814-4536-4D13-B975-EB64563345A7}">
      <dgm:prSet/>
      <dgm:spPr/>
      <dgm:t>
        <a:bodyPr/>
        <a:lstStyle/>
        <a:p>
          <a:endParaRPr lang="en-AU"/>
        </a:p>
      </dgm:t>
    </dgm:pt>
    <dgm:pt modelId="{FD15D42D-2175-4D3C-909D-530578401B40}" type="sibTrans" cxnId="{98078814-4536-4D13-B975-EB64563345A7}">
      <dgm:prSet/>
      <dgm:spPr/>
      <dgm:t>
        <a:bodyPr/>
        <a:lstStyle/>
        <a:p>
          <a:endParaRPr lang="en-AU"/>
        </a:p>
      </dgm:t>
    </dgm:pt>
    <dgm:pt modelId="{C4F5C90E-2B38-467F-82F4-661C6B378BD7}" type="pres">
      <dgm:prSet presAssocID="{A8F09BB0-0AEF-4563-B28E-0B4879CB440A}" presName="Name0" presStyleCnt="0">
        <dgm:presLayoutVars>
          <dgm:dir/>
          <dgm:resizeHandles val="exact"/>
        </dgm:presLayoutVars>
      </dgm:prSet>
      <dgm:spPr/>
    </dgm:pt>
    <dgm:pt modelId="{A9E2B5B6-031D-40BF-B510-FAA2E015A9BA}" type="pres">
      <dgm:prSet presAssocID="{A8F09BB0-0AEF-4563-B28E-0B4879CB440A}" presName="cycle" presStyleCnt="0"/>
      <dgm:spPr/>
    </dgm:pt>
    <dgm:pt modelId="{087AAF34-0C43-4773-9B96-700C66B8E529}" type="pres">
      <dgm:prSet presAssocID="{DACFF2BD-ECF1-4759-9265-E25B0650BF10}" presName="nodeFirstNode" presStyleLbl="node1" presStyleIdx="0" presStyleCnt="9" custScaleX="128894" custScaleY="191536">
        <dgm:presLayoutVars>
          <dgm:bulletEnabled val="1"/>
        </dgm:presLayoutVars>
      </dgm:prSet>
      <dgm:spPr/>
    </dgm:pt>
    <dgm:pt modelId="{9A2FB674-DF69-4962-9D2A-954E97879325}" type="pres">
      <dgm:prSet presAssocID="{DFAC661A-024F-4A34-8F0E-3CB8195266EA}" presName="sibTransFirstNode" presStyleLbl="bgShp" presStyleIdx="0" presStyleCnt="1"/>
      <dgm:spPr/>
    </dgm:pt>
    <dgm:pt modelId="{8ED201A3-69AE-48E2-BBEB-EDB045477587}" type="pres">
      <dgm:prSet presAssocID="{1354EBDF-6F88-493C-94F5-7A3ADDD1C11B}" presName="nodeFollowingNodes" presStyleLbl="node1" presStyleIdx="1" presStyleCnt="9" custRadScaleRad="109862" custRadScaleInc="32260">
        <dgm:presLayoutVars>
          <dgm:bulletEnabled val="1"/>
        </dgm:presLayoutVars>
      </dgm:prSet>
      <dgm:spPr/>
    </dgm:pt>
    <dgm:pt modelId="{D947C986-0D9B-4A68-8F99-5B21230470B9}" type="pres">
      <dgm:prSet presAssocID="{44B965C6-A510-4D7F-BC97-908445A4C32B}" presName="nodeFollowingNodes" presStyleLbl="node1" presStyleIdx="2" presStyleCnt="9" custScaleY="125798" custRadScaleRad="104007" custRadScaleInc="-1618">
        <dgm:presLayoutVars>
          <dgm:bulletEnabled val="1"/>
        </dgm:presLayoutVars>
      </dgm:prSet>
      <dgm:spPr/>
    </dgm:pt>
    <dgm:pt modelId="{274850CD-5CD1-4AD1-AF06-D7B693F82603}" type="pres">
      <dgm:prSet presAssocID="{B705FD28-4D0A-4A04-B968-B9707EA16194}" presName="nodeFollowingNodes" presStyleLbl="node1" presStyleIdx="3" presStyleCnt="9" custRadScaleRad="96982" custRadScaleInc="-22846">
        <dgm:presLayoutVars>
          <dgm:bulletEnabled val="1"/>
        </dgm:presLayoutVars>
      </dgm:prSet>
      <dgm:spPr/>
    </dgm:pt>
    <dgm:pt modelId="{E8F01907-8C0D-47C1-83A1-39FBAB33A053}" type="pres">
      <dgm:prSet presAssocID="{B0904454-AB23-49EF-988A-F0206B8D94BD}" presName="nodeFollowingNodes" presStyleLbl="node1" presStyleIdx="4" presStyleCnt="9" custRadScaleRad="98014" custRadScaleInc="-31942">
        <dgm:presLayoutVars>
          <dgm:bulletEnabled val="1"/>
        </dgm:presLayoutVars>
      </dgm:prSet>
      <dgm:spPr/>
    </dgm:pt>
    <dgm:pt modelId="{16B97BE7-88A4-491D-AC5E-2B486656A688}" type="pres">
      <dgm:prSet presAssocID="{60D69746-C287-41B3-B1F0-C46C08E13EDD}" presName="nodeFollowingNodes" presStyleLbl="node1" presStyleIdx="5" presStyleCnt="9" custRadScaleRad="96144" custRadScaleInc="22173">
        <dgm:presLayoutVars>
          <dgm:bulletEnabled val="1"/>
        </dgm:presLayoutVars>
      </dgm:prSet>
      <dgm:spPr/>
    </dgm:pt>
    <dgm:pt modelId="{CD470B47-27FF-42AB-AE0A-60C389FB21F5}" type="pres">
      <dgm:prSet presAssocID="{E977BD20-9DA1-4F44-88C2-C4CF10C38090}" presName="nodeFollowingNodes" presStyleLbl="node1" presStyleIdx="6" presStyleCnt="9" custRadScaleRad="104876" custRadScaleInc="12323">
        <dgm:presLayoutVars>
          <dgm:bulletEnabled val="1"/>
        </dgm:presLayoutVars>
      </dgm:prSet>
      <dgm:spPr/>
    </dgm:pt>
    <dgm:pt modelId="{0154E80B-7F86-42D1-B335-6519689FEE1C}" type="pres">
      <dgm:prSet presAssocID="{E29EF870-0310-4245-8193-8A037A328588}" presName="nodeFollowingNodes" presStyleLbl="node1" presStyleIdx="7" presStyleCnt="9" custRadScaleRad="103734" custRadScaleInc="-16439">
        <dgm:presLayoutVars>
          <dgm:bulletEnabled val="1"/>
        </dgm:presLayoutVars>
      </dgm:prSet>
      <dgm:spPr/>
    </dgm:pt>
    <dgm:pt modelId="{6291BAF2-D494-44E6-B94A-836D926008C7}" type="pres">
      <dgm:prSet presAssocID="{8087D64E-D1E5-4421-B7AD-6BF63D6F4E0B}" presName="nodeFollowingNodes" presStyleLbl="node1" presStyleIdx="8" presStyleCnt="9" custScaleY="122967" custRadScaleRad="106905" custRadScaleInc="-46703">
        <dgm:presLayoutVars>
          <dgm:bulletEnabled val="1"/>
        </dgm:presLayoutVars>
      </dgm:prSet>
      <dgm:spPr/>
    </dgm:pt>
  </dgm:ptLst>
  <dgm:cxnLst>
    <dgm:cxn modelId="{6EE3F709-82FC-448F-9EC6-37FD1C86E951}" srcId="{A8F09BB0-0AEF-4563-B28E-0B4879CB440A}" destId="{B705FD28-4D0A-4A04-B968-B9707EA16194}" srcOrd="3" destOrd="0" parTransId="{DE249830-575A-4999-90CD-03269A178FF1}" sibTransId="{77AC7713-1D2A-404B-8546-62B39707BC07}"/>
    <dgm:cxn modelId="{84689A11-FB20-48F5-A5AE-A8089791A370}" type="presOf" srcId="{1354EBDF-6F88-493C-94F5-7A3ADDD1C11B}" destId="{8ED201A3-69AE-48E2-BBEB-EDB045477587}" srcOrd="0" destOrd="0" presId="urn:microsoft.com/office/officeart/2005/8/layout/cycle3"/>
    <dgm:cxn modelId="{98078814-4536-4D13-B975-EB64563345A7}" srcId="{A8F09BB0-0AEF-4563-B28E-0B4879CB440A}" destId="{E29EF870-0310-4245-8193-8A037A328588}" srcOrd="7" destOrd="0" parTransId="{6238933F-2AE6-4CAB-ABB8-47AAE9CE9707}" sibTransId="{FD15D42D-2175-4D3C-909D-530578401B40}"/>
    <dgm:cxn modelId="{84A8281D-B1A4-4712-A9C8-E784FBDA9402}" type="presOf" srcId="{DACFF2BD-ECF1-4759-9265-E25B0650BF10}" destId="{087AAF34-0C43-4773-9B96-700C66B8E529}" srcOrd="0" destOrd="0" presId="urn:microsoft.com/office/officeart/2005/8/layout/cycle3"/>
    <dgm:cxn modelId="{2CA0073C-1791-4745-A371-848082A47BA8}" srcId="{A8F09BB0-0AEF-4563-B28E-0B4879CB440A}" destId="{8087D64E-D1E5-4421-B7AD-6BF63D6F4E0B}" srcOrd="8" destOrd="0" parTransId="{581493DE-D288-45AB-8C6E-FEA1D3FC518B}" sibTransId="{8D7AACF8-0EB8-4571-B3F4-FA85EFD58E40}"/>
    <dgm:cxn modelId="{11C7E83C-23A0-4E2A-98F3-5C913102DE99}" srcId="{A8F09BB0-0AEF-4563-B28E-0B4879CB440A}" destId="{1354EBDF-6F88-493C-94F5-7A3ADDD1C11B}" srcOrd="1" destOrd="0" parTransId="{C577E16F-EB96-4D9D-9291-B1584ED46BFF}" sibTransId="{C8DE233C-E4A6-4E64-B4F5-D5B7F81CCE0B}"/>
    <dgm:cxn modelId="{37C37D44-8BEC-44D8-BB64-D2FA7F65775C}" type="presOf" srcId="{E29EF870-0310-4245-8193-8A037A328588}" destId="{0154E80B-7F86-42D1-B335-6519689FEE1C}" srcOrd="0" destOrd="0" presId="urn:microsoft.com/office/officeart/2005/8/layout/cycle3"/>
    <dgm:cxn modelId="{99B20D66-A417-40B8-BE7E-024C2ED913EC}" srcId="{A8F09BB0-0AEF-4563-B28E-0B4879CB440A}" destId="{DACFF2BD-ECF1-4759-9265-E25B0650BF10}" srcOrd="0" destOrd="0" parTransId="{5604EBE4-C127-4785-9694-883113598095}" sibTransId="{DFAC661A-024F-4A34-8F0E-3CB8195266EA}"/>
    <dgm:cxn modelId="{DE6E9B66-C10D-4722-9FF1-746A00B49247}" type="presOf" srcId="{60D69746-C287-41B3-B1F0-C46C08E13EDD}" destId="{16B97BE7-88A4-491D-AC5E-2B486656A688}" srcOrd="0" destOrd="0" presId="urn:microsoft.com/office/officeart/2005/8/layout/cycle3"/>
    <dgm:cxn modelId="{61342E51-4D48-46A5-A9DC-D67CB5B70EC7}" srcId="{A8F09BB0-0AEF-4563-B28E-0B4879CB440A}" destId="{E977BD20-9DA1-4F44-88C2-C4CF10C38090}" srcOrd="6" destOrd="0" parTransId="{2F23C478-4CA0-4701-9D21-C7912D2FA656}" sibTransId="{3FF52016-246D-408D-81FF-53AC6B2DA7A2}"/>
    <dgm:cxn modelId="{B040377D-9189-4968-8AAF-D344FE8F7A96}" type="presOf" srcId="{DFAC661A-024F-4A34-8F0E-3CB8195266EA}" destId="{9A2FB674-DF69-4962-9D2A-954E97879325}" srcOrd="0" destOrd="0" presId="urn:microsoft.com/office/officeart/2005/8/layout/cycle3"/>
    <dgm:cxn modelId="{E113CA89-B8B3-4B8A-9BB3-D344DD4F45FF}" srcId="{A8F09BB0-0AEF-4563-B28E-0B4879CB440A}" destId="{B0904454-AB23-49EF-988A-F0206B8D94BD}" srcOrd="4" destOrd="0" parTransId="{DA50E94B-3644-40C9-B81E-CE8AA5E31550}" sibTransId="{40ABBC30-58E8-4772-85DF-8CC0A8B5AE3E}"/>
    <dgm:cxn modelId="{1774389E-C34F-4133-9C4D-7966A133C9FC}" srcId="{A8F09BB0-0AEF-4563-B28E-0B4879CB440A}" destId="{44B965C6-A510-4D7F-BC97-908445A4C32B}" srcOrd="2" destOrd="0" parTransId="{5F5DBB1E-F1D4-4AEA-BCAC-4766FCEF4301}" sibTransId="{0F408CC4-E301-466E-A1E4-010880D297AA}"/>
    <dgm:cxn modelId="{DB4BD8A0-8E82-49FC-906A-A0C59C90F163}" type="presOf" srcId="{44B965C6-A510-4D7F-BC97-908445A4C32B}" destId="{D947C986-0D9B-4A68-8F99-5B21230470B9}" srcOrd="0" destOrd="0" presId="urn:microsoft.com/office/officeart/2005/8/layout/cycle3"/>
    <dgm:cxn modelId="{C8CBD4A1-0A61-4A25-AF84-FCCBFCE8B30A}" type="presOf" srcId="{B0904454-AB23-49EF-988A-F0206B8D94BD}" destId="{E8F01907-8C0D-47C1-83A1-39FBAB33A053}" srcOrd="0" destOrd="0" presId="urn:microsoft.com/office/officeart/2005/8/layout/cycle3"/>
    <dgm:cxn modelId="{F36540AC-BA1D-4A8B-A939-224573B589CD}" srcId="{A8F09BB0-0AEF-4563-B28E-0B4879CB440A}" destId="{60D69746-C287-41B3-B1F0-C46C08E13EDD}" srcOrd="5" destOrd="0" parTransId="{D494D687-CDB9-4B9C-9986-3E8F8B96C3C7}" sibTransId="{9E0D4C0E-1FBB-4056-950B-A76C0EF4149C}"/>
    <dgm:cxn modelId="{AC0D0BDE-A7CB-475E-980D-9007F9088C14}" type="presOf" srcId="{B705FD28-4D0A-4A04-B968-B9707EA16194}" destId="{274850CD-5CD1-4AD1-AF06-D7B693F82603}" srcOrd="0" destOrd="0" presId="urn:microsoft.com/office/officeart/2005/8/layout/cycle3"/>
    <dgm:cxn modelId="{7155BAEC-234A-44A4-81AF-520072972115}" type="presOf" srcId="{A8F09BB0-0AEF-4563-B28E-0B4879CB440A}" destId="{C4F5C90E-2B38-467F-82F4-661C6B378BD7}" srcOrd="0" destOrd="0" presId="urn:microsoft.com/office/officeart/2005/8/layout/cycle3"/>
    <dgm:cxn modelId="{024EB9F7-AF1B-4C71-B441-043061B13E60}" type="presOf" srcId="{E977BD20-9DA1-4F44-88C2-C4CF10C38090}" destId="{CD470B47-27FF-42AB-AE0A-60C389FB21F5}" srcOrd="0" destOrd="0" presId="urn:microsoft.com/office/officeart/2005/8/layout/cycle3"/>
    <dgm:cxn modelId="{2617B7FF-C3DB-4ADD-A78A-A699AF834780}" type="presOf" srcId="{8087D64E-D1E5-4421-B7AD-6BF63D6F4E0B}" destId="{6291BAF2-D494-44E6-B94A-836D926008C7}" srcOrd="0" destOrd="0" presId="urn:microsoft.com/office/officeart/2005/8/layout/cycle3"/>
    <dgm:cxn modelId="{CBC84D28-6A04-4A07-94B3-1050F90E467E}" type="presParOf" srcId="{C4F5C90E-2B38-467F-82F4-661C6B378BD7}" destId="{A9E2B5B6-031D-40BF-B510-FAA2E015A9BA}" srcOrd="0" destOrd="0" presId="urn:microsoft.com/office/officeart/2005/8/layout/cycle3"/>
    <dgm:cxn modelId="{DB06ED60-1BB3-435F-84CB-52EDAEBBBDA3}" type="presParOf" srcId="{A9E2B5B6-031D-40BF-B510-FAA2E015A9BA}" destId="{087AAF34-0C43-4773-9B96-700C66B8E529}" srcOrd="0" destOrd="0" presId="urn:microsoft.com/office/officeart/2005/8/layout/cycle3"/>
    <dgm:cxn modelId="{6D642157-93E3-4AF1-8207-E38F1A429366}" type="presParOf" srcId="{A9E2B5B6-031D-40BF-B510-FAA2E015A9BA}" destId="{9A2FB674-DF69-4962-9D2A-954E97879325}" srcOrd="1" destOrd="0" presId="urn:microsoft.com/office/officeart/2005/8/layout/cycle3"/>
    <dgm:cxn modelId="{E5B4D650-7F64-40FB-9D98-D854ACE31684}" type="presParOf" srcId="{A9E2B5B6-031D-40BF-B510-FAA2E015A9BA}" destId="{8ED201A3-69AE-48E2-BBEB-EDB045477587}" srcOrd="2" destOrd="0" presId="urn:microsoft.com/office/officeart/2005/8/layout/cycle3"/>
    <dgm:cxn modelId="{7B7BDB96-7894-4B91-8649-4C4A512D374C}" type="presParOf" srcId="{A9E2B5B6-031D-40BF-B510-FAA2E015A9BA}" destId="{D947C986-0D9B-4A68-8F99-5B21230470B9}" srcOrd="3" destOrd="0" presId="urn:microsoft.com/office/officeart/2005/8/layout/cycle3"/>
    <dgm:cxn modelId="{3969B11E-1342-449D-9321-C58CCD83E171}" type="presParOf" srcId="{A9E2B5B6-031D-40BF-B510-FAA2E015A9BA}" destId="{274850CD-5CD1-4AD1-AF06-D7B693F82603}" srcOrd="4" destOrd="0" presId="urn:microsoft.com/office/officeart/2005/8/layout/cycle3"/>
    <dgm:cxn modelId="{0F517242-8A6D-49BC-A5AA-32CF1FC48467}" type="presParOf" srcId="{A9E2B5B6-031D-40BF-B510-FAA2E015A9BA}" destId="{E8F01907-8C0D-47C1-83A1-39FBAB33A053}" srcOrd="5" destOrd="0" presId="urn:microsoft.com/office/officeart/2005/8/layout/cycle3"/>
    <dgm:cxn modelId="{1FA8162B-0765-4E94-A4C4-464D5DA6EBD4}" type="presParOf" srcId="{A9E2B5B6-031D-40BF-B510-FAA2E015A9BA}" destId="{16B97BE7-88A4-491D-AC5E-2B486656A688}" srcOrd="6" destOrd="0" presId="urn:microsoft.com/office/officeart/2005/8/layout/cycle3"/>
    <dgm:cxn modelId="{5D1FB526-C287-4646-A5EF-D3ED6119C16D}" type="presParOf" srcId="{A9E2B5B6-031D-40BF-B510-FAA2E015A9BA}" destId="{CD470B47-27FF-42AB-AE0A-60C389FB21F5}" srcOrd="7" destOrd="0" presId="urn:microsoft.com/office/officeart/2005/8/layout/cycle3"/>
    <dgm:cxn modelId="{FADB46F1-AB86-4802-9326-BFFDCF0B5FF0}" type="presParOf" srcId="{A9E2B5B6-031D-40BF-B510-FAA2E015A9BA}" destId="{0154E80B-7F86-42D1-B335-6519689FEE1C}" srcOrd="8" destOrd="0" presId="urn:microsoft.com/office/officeart/2005/8/layout/cycle3"/>
    <dgm:cxn modelId="{54601571-F36C-420B-9ED3-46BB2851C7E3}" type="presParOf" srcId="{A9E2B5B6-031D-40BF-B510-FAA2E015A9BA}" destId="{6291BAF2-D494-44E6-B94A-836D926008C7}"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403CD-34D1-42AE-BC9D-9ADC9D8F2754}">
      <dsp:nvSpPr>
        <dsp:cNvPr id="0" name=""/>
        <dsp:cNvSpPr/>
      </dsp:nvSpPr>
      <dsp:spPr>
        <a:xfrm rot="5400000">
          <a:off x="6130612" y="-2500004"/>
          <a:ext cx="981354" cy="6231801"/>
        </a:xfrm>
        <a:prstGeom prst="round2SameRect">
          <a:avLst/>
        </a:prstGeom>
        <a:solidFill>
          <a:srgbClr val="006666">
            <a:alpha val="2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AU" sz="1100" kern="1200">
              <a:solidFill>
                <a:schemeClr val="tx1"/>
              </a:solidFill>
              <a:latin typeface="Arial" panose="020B0604020202020204"/>
            </a:rPr>
            <a:t>Administration of the DRFA for the Commonwealth; activation of eligible events and measures; advice to Minister/Prime Minister on Category C/D requests; advice to States and Territories on eligibility; consideration of extensions of time; concessional loan management; DRFA claims; reporting (</a:t>
          </a:r>
          <a:r>
            <a:rPr lang="en-AU" sz="1100" kern="1200" err="1">
              <a:solidFill>
                <a:schemeClr val="tx1"/>
              </a:solidFill>
              <a:latin typeface="Arial" panose="020B0604020202020204"/>
            </a:rPr>
            <a:t>inc.</a:t>
          </a:r>
          <a:r>
            <a:rPr lang="en-AU" sz="1100" kern="1200">
              <a:solidFill>
                <a:schemeClr val="tx1"/>
              </a:solidFill>
              <a:latin typeface="Arial" panose="020B0604020202020204"/>
            </a:rPr>
            <a:t> budget, fraud, implementation).</a:t>
          </a:r>
        </a:p>
        <a:p>
          <a:pPr marL="57150" lvl="1" indent="-57150" algn="l" defTabSz="488950" rtl="0">
            <a:lnSpc>
              <a:spcPct val="90000"/>
            </a:lnSpc>
            <a:spcBef>
              <a:spcPct val="0"/>
            </a:spcBef>
            <a:spcAft>
              <a:spcPct val="15000"/>
            </a:spcAft>
            <a:buChar char="•"/>
          </a:pPr>
          <a:r>
            <a:rPr lang="en-AU" sz="1100" kern="1200">
              <a:solidFill>
                <a:schemeClr val="tx1"/>
              </a:solidFill>
              <a:latin typeface="Arial" panose="020B0604020202020204"/>
            </a:rPr>
            <a:t>Engagement with States and Territories on DRFA activities.   </a:t>
          </a:r>
          <a:endParaRPr lang="en-US" sz="1100" kern="1200">
            <a:solidFill>
              <a:schemeClr val="tx1"/>
            </a:solidFill>
          </a:endParaRPr>
        </a:p>
      </dsp:txBody>
      <dsp:txXfrm rot="-5400000">
        <a:off x="3505389" y="173125"/>
        <a:ext cx="6183895" cy="885542"/>
      </dsp:txXfrm>
    </dsp:sp>
    <dsp:sp modelId="{D95A9921-B858-4F48-94FB-A650330EE4A0}">
      <dsp:nvSpPr>
        <dsp:cNvPr id="0" name=""/>
        <dsp:cNvSpPr/>
      </dsp:nvSpPr>
      <dsp:spPr>
        <a:xfrm>
          <a:off x="0" y="2550"/>
          <a:ext cx="3505388" cy="1226692"/>
        </a:xfrm>
        <a:prstGeom prst="roundRect">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AU" sz="1900" kern="1200"/>
            <a:t>National Emergency Management Agency</a:t>
          </a:r>
        </a:p>
      </dsp:txBody>
      <dsp:txXfrm>
        <a:off x="59882" y="62432"/>
        <a:ext cx="3385624" cy="1106928"/>
      </dsp:txXfrm>
    </dsp:sp>
    <dsp:sp modelId="{59ED6404-6355-4F88-B071-8422F0C2A34C}">
      <dsp:nvSpPr>
        <dsp:cNvPr id="0" name=""/>
        <dsp:cNvSpPr/>
      </dsp:nvSpPr>
      <dsp:spPr>
        <a:xfrm rot="5400000">
          <a:off x="6130612" y="-1211976"/>
          <a:ext cx="981354" cy="62318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AU" sz="1100" kern="1200"/>
            <a:t>Administration of DRFA; activation of eligible events; Victorian DRFA Guidelines; claims management system; quality assurance review; processing of recommended claims; funding advances, the acquittal on behalf of the Victoria (of all DRFA cost shared programs). </a:t>
          </a:r>
        </a:p>
        <a:p>
          <a:pPr marL="57150" lvl="1" indent="-57150" algn="l" defTabSz="488950">
            <a:lnSpc>
              <a:spcPct val="90000"/>
            </a:lnSpc>
            <a:spcBef>
              <a:spcPct val="0"/>
            </a:spcBef>
            <a:spcAft>
              <a:spcPct val="15000"/>
            </a:spcAft>
            <a:buChar char="•"/>
          </a:pPr>
          <a:r>
            <a:rPr lang="en-AU" sz="1100" kern="1200"/>
            <a:t>Lead on Category A and B programs and interaction with the Commonwealth on these categories.  </a:t>
          </a:r>
        </a:p>
      </dsp:txBody>
      <dsp:txXfrm rot="-5400000">
        <a:off x="3505389" y="1461153"/>
        <a:ext cx="6183895" cy="885542"/>
      </dsp:txXfrm>
    </dsp:sp>
    <dsp:sp modelId="{3751E431-D725-41FD-8B9B-6D94EA8DFA3A}">
      <dsp:nvSpPr>
        <dsp:cNvPr id="0" name=""/>
        <dsp:cNvSpPr/>
      </dsp:nvSpPr>
      <dsp:spPr>
        <a:xfrm>
          <a:off x="0" y="1290577"/>
          <a:ext cx="3505388" cy="12266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AU" sz="1900" kern="1200"/>
            <a:t>Natural Disaster Financial Assistance Team,</a:t>
          </a:r>
          <a:br>
            <a:rPr lang="en-AU" sz="1900" kern="1200"/>
          </a:br>
          <a:r>
            <a:rPr lang="en-AU" sz="1900" kern="1200"/>
            <a:t>Emergency Management Group, DJCS</a:t>
          </a:r>
        </a:p>
      </dsp:txBody>
      <dsp:txXfrm>
        <a:off x="59882" y="1350459"/>
        <a:ext cx="3385624" cy="1106928"/>
      </dsp:txXfrm>
    </dsp:sp>
    <dsp:sp modelId="{78EACD21-6BD9-4BD5-8862-4F1BBA77FE66}">
      <dsp:nvSpPr>
        <dsp:cNvPr id="0" name=""/>
        <dsp:cNvSpPr/>
      </dsp:nvSpPr>
      <dsp:spPr>
        <a:xfrm rot="5400000">
          <a:off x="6130612" y="76050"/>
          <a:ext cx="981354" cy="62318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AU" sz="1100" kern="1200"/>
            <a:t>Lead contact for</a:t>
          </a:r>
          <a:r>
            <a:rPr lang="en-AU" sz="1100" kern="1200">
              <a:latin typeface="Arial" panose="020B0604020202020204"/>
            </a:rPr>
            <a:t> local council</a:t>
          </a:r>
          <a:r>
            <a:rPr lang="en-AU" sz="1100" kern="1200"/>
            <a:t> on Category A and B measures</a:t>
          </a:r>
        </a:p>
        <a:p>
          <a:pPr marL="57150" lvl="1" indent="-57150" algn="l" defTabSz="488950" rtl="0">
            <a:lnSpc>
              <a:spcPct val="90000"/>
            </a:lnSpc>
            <a:spcBef>
              <a:spcPct val="0"/>
            </a:spcBef>
            <a:spcAft>
              <a:spcPct val="15000"/>
            </a:spcAft>
            <a:buChar char="•"/>
          </a:pPr>
          <a:r>
            <a:rPr lang="en-AU" sz="1100" kern="1200">
              <a:latin typeface="Arial" panose="020B0604020202020204"/>
            </a:rPr>
            <a:t>Provide DRFA</a:t>
          </a:r>
          <a:r>
            <a:rPr lang="en-AU" sz="1100" kern="1200"/>
            <a:t> training</a:t>
          </a:r>
          <a:r>
            <a:rPr lang="en-AU" sz="1100" kern="1200">
              <a:latin typeface="Arial" panose="020B0604020202020204"/>
            </a:rPr>
            <a:t> to local councils </a:t>
          </a:r>
          <a:endParaRPr lang="en-AU" sz="1100" kern="1200"/>
        </a:p>
        <a:p>
          <a:pPr marL="57150" lvl="1" indent="-57150" algn="l" defTabSz="488950">
            <a:lnSpc>
              <a:spcPct val="90000"/>
            </a:lnSpc>
            <a:spcBef>
              <a:spcPct val="0"/>
            </a:spcBef>
            <a:spcAft>
              <a:spcPct val="15000"/>
            </a:spcAft>
            <a:buChar char="•"/>
          </a:pPr>
          <a:r>
            <a:rPr lang="en-AU" sz="1100" kern="1200"/>
            <a:t>Assessment of council claims  </a:t>
          </a:r>
        </a:p>
      </dsp:txBody>
      <dsp:txXfrm rot="-5400000">
        <a:off x="3505389" y="2749179"/>
        <a:ext cx="6183895" cy="885542"/>
      </dsp:txXfrm>
    </dsp:sp>
    <dsp:sp modelId="{2BF27394-3962-4A6C-9C5E-26BF95B76EDA}">
      <dsp:nvSpPr>
        <dsp:cNvPr id="0" name=""/>
        <dsp:cNvSpPr/>
      </dsp:nvSpPr>
      <dsp:spPr>
        <a:xfrm>
          <a:off x="0" y="2578604"/>
          <a:ext cx="3505388" cy="12266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a:t>DRFA  Assessors, DTP</a:t>
          </a:r>
        </a:p>
      </dsp:txBody>
      <dsp:txXfrm>
        <a:off x="59882" y="2638486"/>
        <a:ext cx="3385624" cy="1106928"/>
      </dsp:txXfrm>
    </dsp:sp>
    <dsp:sp modelId="{730B97A2-63C9-4426-8271-994C2A1CCF93}">
      <dsp:nvSpPr>
        <dsp:cNvPr id="0" name=""/>
        <dsp:cNvSpPr/>
      </dsp:nvSpPr>
      <dsp:spPr>
        <a:xfrm rot="5400000">
          <a:off x="6130612" y="1364077"/>
          <a:ext cx="981354" cy="62318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AU" sz="1100" kern="1200"/>
            <a:t>State and regional recovery coordination</a:t>
          </a:r>
        </a:p>
        <a:p>
          <a:pPr marL="57150" lvl="1" indent="-57150" algn="l" defTabSz="488950">
            <a:lnSpc>
              <a:spcPct val="90000"/>
            </a:lnSpc>
            <a:spcBef>
              <a:spcPct val="0"/>
            </a:spcBef>
            <a:spcAft>
              <a:spcPct val="15000"/>
            </a:spcAft>
            <a:buChar char="•"/>
          </a:pPr>
          <a:r>
            <a:rPr lang="en-AU" sz="1100" kern="1200"/>
            <a:t>Lead on Category C and D programs and interaction with the Commonwealth on these two categories.</a:t>
          </a:r>
        </a:p>
      </dsp:txBody>
      <dsp:txXfrm rot="-5400000">
        <a:off x="3505389" y="4037206"/>
        <a:ext cx="6183895" cy="885542"/>
      </dsp:txXfrm>
    </dsp:sp>
    <dsp:sp modelId="{9733090E-AE13-4092-AA3B-B854161B247C}">
      <dsp:nvSpPr>
        <dsp:cNvPr id="0" name=""/>
        <dsp:cNvSpPr/>
      </dsp:nvSpPr>
      <dsp:spPr>
        <a:xfrm>
          <a:off x="0" y="3866632"/>
          <a:ext cx="3505388" cy="12266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AU" sz="1900" kern="1200"/>
            <a:t>Emergency Recovery Victoria,</a:t>
          </a:r>
          <a:br>
            <a:rPr lang="en-AU" sz="1900" kern="1200"/>
          </a:br>
          <a:r>
            <a:rPr lang="en-AU" sz="1900" kern="1200"/>
            <a:t>Emergency Management, DJCS</a:t>
          </a:r>
        </a:p>
      </dsp:txBody>
      <dsp:txXfrm>
        <a:off x="59882" y="3926514"/>
        <a:ext cx="3385624" cy="1106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FB674-DF69-4962-9D2A-954E97879325}">
      <dsp:nvSpPr>
        <dsp:cNvPr id="0" name=""/>
        <dsp:cNvSpPr/>
      </dsp:nvSpPr>
      <dsp:spPr>
        <a:xfrm>
          <a:off x="1586535" y="32389"/>
          <a:ext cx="5715898" cy="5715898"/>
        </a:xfrm>
        <a:prstGeom prst="circularArrow">
          <a:avLst>
            <a:gd name="adj1" fmla="val 5544"/>
            <a:gd name="adj2" fmla="val 330680"/>
            <a:gd name="adj3" fmla="val 14413784"/>
            <a:gd name="adj4" fmla="val 1700876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7AAF34-0C43-4773-9B96-700C66B8E529}">
      <dsp:nvSpPr>
        <dsp:cNvPr id="0" name=""/>
        <dsp:cNvSpPr/>
      </dsp:nvSpPr>
      <dsp:spPr>
        <a:xfrm>
          <a:off x="3490638" y="-167050"/>
          <a:ext cx="1907693" cy="14174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t>Event Notification</a:t>
          </a:r>
        </a:p>
        <a:p>
          <a:pPr marL="0" lvl="0" indent="0" algn="ctr" defTabSz="711200">
            <a:lnSpc>
              <a:spcPct val="90000"/>
            </a:lnSpc>
            <a:spcBef>
              <a:spcPct val="0"/>
            </a:spcBef>
            <a:spcAft>
              <a:spcPct val="35000"/>
            </a:spcAft>
            <a:buNone/>
          </a:pPr>
          <a:r>
            <a:rPr lang="en-AU" sz="1000" kern="1200"/>
            <a:t>Council advise of impact. Events that meet small disaster criterion are submitted to Commonwealth and issued </a:t>
          </a:r>
          <a:r>
            <a:rPr lang="en-AU" sz="1000" kern="1200">
              <a:latin typeface="Arial" panose="020B0604020202020204"/>
            </a:rPr>
            <a:t>an</a:t>
          </a:r>
          <a:r>
            <a:rPr lang="en-AU" sz="1000" kern="1200"/>
            <a:t> AGRN</a:t>
          </a:r>
        </a:p>
      </dsp:txBody>
      <dsp:txXfrm>
        <a:off x="3559830" y="-97858"/>
        <a:ext cx="1769309" cy="1279028"/>
      </dsp:txXfrm>
    </dsp:sp>
    <dsp:sp modelId="{8ED201A3-69AE-48E2-BBEB-EDB045477587}">
      <dsp:nvSpPr>
        <dsp:cNvPr id="0" name=""/>
        <dsp:cNvSpPr/>
      </dsp:nvSpPr>
      <dsp:spPr>
        <a:xfrm>
          <a:off x="5803483" y="946273"/>
          <a:ext cx="1480048" cy="7400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a:t>Claim assessor assigned</a:t>
          </a:r>
        </a:p>
      </dsp:txBody>
      <dsp:txXfrm>
        <a:off x="5839608" y="982398"/>
        <a:ext cx="1407798" cy="667774"/>
      </dsp:txXfrm>
    </dsp:sp>
    <dsp:sp modelId="{D947C986-0D9B-4A68-8F99-5B21230470B9}">
      <dsp:nvSpPr>
        <dsp:cNvPr id="0" name=""/>
        <dsp:cNvSpPr/>
      </dsp:nvSpPr>
      <dsp:spPr>
        <a:xfrm>
          <a:off x="6196495" y="2048088"/>
          <a:ext cx="1480048" cy="9309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AU" sz="1100" kern="1200"/>
            <a:t>Initial </a:t>
          </a:r>
          <a:r>
            <a:rPr lang="en-AU" sz="1100" kern="1200">
              <a:latin typeface="Arial" panose="020B0604020202020204"/>
            </a:rPr>
            <a:t>estimates across</a:t>
          </a:r>
          <a:r>
            <a:rPr lang="en-AU" sz="1100" kern="1200"/>
            <a:t> relevant DRFA categories for the event</a:t>
          </a:r>
          <a:r>
            <a:rPr lang="en-AU" sz="1100" kern="1200">
              <a:latin typeface="Arial" panose="020B0604020202020204"/>
            </a:rPr>
            <a:t> submitted by impacted councils</a:t>
          </a:r>
          <a:endParaRPr lang="en-AU" sz="1100" kern="1200"/>
        </a:p>
      </dsp:txBody>
      <dsp:txXfrm>
        <a:off x="6241940" y="2093533"/>
        <a:ext cx="1389158" cy="840045"/>
      </dsp:txXfrm>
    </dsp:sp>
    <dsp:sp modelId="{274850CD-5CD1-4AD1-AF06-D7B693F82603}">
      <dsp:nvSpPr>
        <dsp:cNvPr id="0" name=""/>
        <dsp:cNvSpPr/>
      </dsp:nvSpPr>
      <dsp:spPr>
        <a:xfrm>
          <a:off x="5899703" y="3486069"/>
          <a:ext cx="1480048" cy="7400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t>Submit Claims</a:t>
          </a:r>
        </a:p>
      </dsp:txBody>
      <dsp:txXfrm>
        <a:off x="5935828" y="3522194"/>
        <a:ext cx="1407798" cy="667774"/>
      </dsp:txXfrm>
    </dsp:sp>
    <dsp:sp modelId="{E8F01907-8C0D-47C1-83A1-39FBAB33A053}">
      <dsp:nvSpPr>
        <dsp:cNvPr id="0" name=""/>
        <dsp:cNvSpPr/>
      </dsp:nvSpPr>
      <dsp:spPr>
        <a:xfrm>
          <a:off x="4952717" y="4646166"/>
          <a:ext cx="1480048" cy="7400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a:t>Certified estimates for reconstruction works submitted/approved</a:t>
          </a:r>
        </a:p>
      </dsp:txBody>
      <dsp:txXfrm>
        <a:off x="4988842" y="4682291"/>
        <a:ext cx="1407798" cy="667774"/>
      </dsp:txXfrm>
    </dsp:sp>
    <dsp:sp modelId="{16B97BE7-88A4-491D-AC5E-2B486656A688}">
      <dsp:nvSpPr>
        <dsp:cNvPr id="0" name=""/>
        <dsp:cNvSpPr/>
      </dsp:nvSpPr>
      <dsp:spPr>
        <a:xfrm>
          <a:off x="2604897" y="4678649"/>
          <a:ext cx="1480048" cy="7400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a:solidFill>
                <a:srgbClr val="FFFFFF"/>
              </a:solidFill>
              <a:latin typeface="Arial" panose="020B0604020202020204"/>
              <a:ea typeface="+mn-ea"/>
              <a:cs typeface="+mn-cs"/>
            </a:rPr>
            <a:t>Submit REPA Claims</a:t>
          </a:r>
        </a:p>
      </dsp:txBody>
      <dsp:txXfrm>
        <a:off x="2641022" y="4714774"/>
        <a:ext cx="1407798" cy="667774"/>
      </dsp:txXfrm>
    </dsp:sp>
    <dsp:sp modelId="{CD470B47-27FF-42AB-AE0A-60C389FB21F5}">
      <dsp:nvSpPr>
        <dsp:cNvPr id="0" name=""/>
        <dsp:cNvSpPr/>
      </dsp:nvSpPr>
      <dsp:spPr>
        <a:xfrm>
          <a:off x="1398375" y="3712222"/>
          <a:ext cx="1480048" cy="7400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AU" sz="1200" kern="1200"/>
            <a:t>Claims assessed and </a:t>
          </a:r>
          <a:r>
            <a:rPr lang="en-AU" sz="1200" kern="1200">
              <a:latin typeface="Arial" panose="020B0604020202020204"/>
            </a:rPr>
            <a:t>approved eligible</a:t>
          </a:r>
          <a:r>
            <a:rPr lang="en-AU" sz="1200" kern="1200"/>
            <a:t> expenditure </a:t>
          </a:r>
          <a:r>
            <a:rPr lang="en-AU" sz="1200" kern="1200">
              <a:latin typeface="Arial" panose="020B0604020202020204"/>
            </a:rPr>
            <a:t>reimbursed</a:t>
          </a:r>
          <a:endParaRPr lang="en-AU" sz="1200" kern="1200"/>
        </a:p>
      </dsp:txBody>
      <dsp:txXfrm>
        <a:off x="1434500" y="3748347"/>
        <a:ext cx="1407798" cy="667774"/>
      </dsp:txXfrm>
    </dsp:sp>
    <dsp:sp modelId="{0154E80B-7F86-42D1-B335-6519689FEE1C}">
      <dsp:nvSpPr>
        <dsp:cNvPr id="0" name=""/>
        <dsp:cNvSpPr/>
      </dsp:nvSpPr>
      <dsp:spPr>
        <a:xfrm>
          <a:off x="1182376" y="2429139"/>
          <a:ext cx="1480048" cy="7400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a:t>DRFA acquittal prepared at end of each FY</a:t>
          </a:r>
        </a:p>
      </dsp:txBody>
      <dsp:txXfrm>
        <a:off x="1218501" y="2465264"/>
        <a:ext cx="1407798" cy="667774"/>
      </dsp:txXfrm>
    </dsp:sp>
    <dsp:sp modelId="{6291BAF2-D494-44E6-B94A-836D926008C7}">
      <dsp:nvSpPr>
        <dsp:cNvPr id="0" name=""/>
        <dsp:cNvSpPr/>
      </dsp:nvSpPr>
      <dsp:spPr>
        <a:xfrm>
          <a:off x="1523701" y="1097808"/>
          <a:ext cx="1480048" cy="9099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AU" sz="1100" kern="1200"/>
            <a:t>Dual audit </a:t>
          </a:r>
          <a:r>
            <a:rPr lang="en-AU" sz="1100" kern="1200">
              <a:latin typeface="Arial" panose="020B0604020202020204"/>
            </a:rPr>
            <a:t>undertaken to</a:t>
          </a:r>
          <a:r>
            <a:rPr lang="en-AU" sz="1100" kern="1200"/>
            <a:t> determine level of Commonwealth cost sharing</a:t>
          </a:r>
          <a:r>
            <a:rPr lang="en-AU" sz="1100" kern="1200">
              <a:latin typeface="Arial" panose="020B0604020202020204"/>
            </a:rPr>
            <a:t> with Victoria </a:t>
          </a:r>
        </a:p>
      </dsp:txBody>
      <dsp:txXfrm>
        <a:off x="1568123" y="1142230"/>
        <a:ext cx="1391204" cy="8211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A409F0D4-6ECE-472C-B9AD-26334E51BA9C}" type="datetimeFigureOut">
              <a:rPr lang="en-AU" smtClean="0"/>
              <a:t>23/10/2023</a:t>
            </a:fld>
            <a:endParaRPr lang="en-AU"/>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98F98F1A-C1C4-4B6A-8A47-91CA0FC1DBF2}" type="slidenum">
              <a:rPr lang="en-AU" smtClean="0"/>
              <a:t>‹#›</a:t>
            </a:fld>
            <a:endParaRPr lang="en-AU"/>
          </a:p>
        </p:txBody>
      </p:sp>
    </p:spTree>
    <p:extLst>
      <p:ext uri="{BB962C8B-B14F-4D97-AF65-F5344CB8AC3E}">
        <p14:creationId xmlns:p14="http://schemas.microsoft.com/office/powerpoint/2010/main" val="114812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om.gov.au/climate/ahead/outlooks/skill/"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cmap/sco/access_plots/wpc-clean/" TargetMode="External"/><Relationship Id="rId5" Type="http://schemas.openxmlformats.org/officeDocument/2006/relationships/hyperlink" Target="http://cmap.bom.gov.au/sco/access_plots/plots_clean/" TargetMode="External"/><Relationship Id="rId4" Type="http://schemas.openxmlformats.org/officeDocument/2006/relationships/hyperlink" Target="http://cmap.bom.gov.au/sco/presentation-graphics/montage/map.montage.20220328.p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AFEC0-DC2A-FC49-AFB0-7E69C510240D}" type="slidenum">
              <a:rPr lang="en-US" smtClean="0"/>
              <a:t>1</a:t>
            </a:fld>
            <a:endParaRPr lang="en-US"/>
          </a:p>
        </p:txBody>
      </p:sp>
    </p:spTree>
    <p:extLst>
      <p:ext uri="{BB962C8B-B14F-4D97-AF65-F5344CB8AC3E}">
        <p14:creationId xmlns:p14="http://schemas.microsoft.com/office/powerpoint/2010/main" val="230330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8F98F1A-C1C4-4B6A-8A47-91CA0FC1DBF2}" type="slidenum">
              <a:rPr lang="en-AU" smtClean="0"/>
              <a:t>7</a:t>
            </a:fld>
            <a:endParaRPr lang="en-AU"/>
          </a:p>
        </p:txBody>
      </p:sp>
    </p:spTree>
    <p:extLst>
      <p:ext uri="{BB962C8B-B14F-4D97-AF65-F5344CB8AC3E}">
        <p14:creationId xmlns:p14="http://schemas.microsoft.com/office/powerpoint/2010/main" val="387193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0344CD2-974E-450B-82A9-E3A588AF9D62}" type="slidenum">
              <a:rPr lang="en-AU" smtClean="0"/>
              <a:t>12</a:t>
            </a:fld>
            <a:endParaRPr lang="en-AU"/>
          </a:p>
        </p:txBody>
      </p:sp>
    </p:spTree>
    <p:extLst>
      <p:ext uri="{BB962C8B-B14F-4D97-AF65-F5344CB8AC3E}">
        <p14:creationId xmlns:p14="http://schemas.microsoft.com/office/powerpoint/2010/main" val="455753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0344CD2-974E-450B-82A9-E3A588AF9D62}" type="slidenum">
              <a:rPr lang="en-AU" smtClean="0"/>
              <a:t>13</a:t>
            </a:fld>
            <a:endParaRPr lang="en-AU"/>
          </a:p>
        </p:txBody>
      </p:sp>
    </p:spTree>
    <p:extLst>
      <p:ext uri="{BB962C8B-B14F-4D97-AF65-F5344CB8AC3E}">
        <p14:creationId xmlns:p14="http://schemas.microsoft.com/office/powerpoint/2010/main" val="164234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92075" y="746125"/>
            <a:ext cx="6623050" cy="3725863"/>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1200">
                <a:ea typeface="Geneva"/>
                <a:cs typeface="Arial" panose="020B0604020202020204" pitchFamily="34" charset="0"/>
              </a:rPr>
              <a:t>Model Run: 21 Aug 23</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sng">
                <a:ea typeface="Geneva"/>
                <a:cs typeface="Geneva"/>
              </a:rPr>
              <a:t>Climate reference period: </a:t>
            </a:r>
            <a:r>
              <a:rPr lang="en-AU" sz="1200" u="sng">
                <a:ea typeface="Geneva"/>
                <a:cs typeface="Geneva"/>
              </a:rPr>
              <a:t>1981–2018</a:t>
            </a:r>
            <a:br>
              <a:rPr lang="en-AU" sz="1200" u="sng">
                <a:ea typeface="Geneva"/>
                <a:cs typeface="Geneva"/>
              </a:rPr>
            </a:br>
            <a:br>
              <a:rPr lang="en-AU">
                <a:ea typeface="Geneva"/>
                <a:cs typeface="Geneva"/>
              </a:rPr>
            </a:br>
            <a:r>
              <a:rPr lang="en-AU" altLang="en-US" b="1">
                <a:ea typeface="Geneva"/>
                <a:cs typeface="Arial" panose="020B0604020202020204" pitchFamily="34" charset="0"/>
              </a:rPr>
              <a:t>Outlook maps: </a:t>
            </a:r>
            <a:r>
              <a:rPr lang="en-AU" sz="1200" b="0">
                <a:ea typeface="Geneva"/>
                <a:cs typeface="Arial" panose="020B0604020202020204" pitchFamily="34" charset="0"/>
              </a:rPr>
              <a:t>Updated Between Weds pm - Thurs pm</a:t>
            </a:r>
            <a:br>
              <a:rPr lang="en-AU" altLang="en-US">
                <a:ea typeface="Geneva"/>
                <a:cs typeface="Arial" panose="020B0604020202020204" pitchFamily="34" charset="0"/>
              </a:rPr>
            </a:br>
            <a:r>
              <a:rPr lang="en-AU" b="1">
                <a:ea typeface="Geneva"/>
                <a:cs typeface="Geneva"/>
              </a:rPr>
              <a:t>LINKED = AUTO</a:t>
            </a:r>
            <a:br>
              <a:rPr lang="en-AU" b="1">
                <a:ea typeface="Geneva"/>
                <a:cs typeface="Geneva"/>
              </a:rPr>
            </a:br>
            <a:r>
              <a:rPr lang="en-AU" b="0">
                <a:solidFill>
                  <a:srgbClr val="CE9178"/>
                </a:solidFill>
                <a:effectLst/>
                <a:latin typeface="Consolas" panose="020B0609020204030204" pitchFamily="49" charset="0"/>
              </a:rPr>
              <a:t>http://cmap.bom.gov.au/sco/access_plots/plots_clean/tmax.forecast.median.national.season2.ncwb.png</a:t>
            </a:r>
            <a:endParaRPr lang="en-AU" b="0">
              <a:solidFill>
                <a:srgbClr val="D4D4D4"/>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a:solidFill>
                  <a:srgbClr val="CE9178"/>
                </a:solidFill>
                <a:effectLst/>
                <a:latin typeface="Consolas" panose="020B0609020204030204" pitchFamily="49" charset="0"/>
              </a:rPr>
              <a:t>http://cmap.bom.gov.au/sco/access_plots/plots_clean/tmin.forecast.median.national.season2.ncwb.png</a:t>
            </a:r>
            <a:endParaRPr lang="en-AU" b="0">
              <a:solidFill>
                <a:srgbClr val="D4D4D4"/>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a:solidFill>
                  <a:srgbClr val="CE9178"/>
                </a:solidFill>
                <a:effectLst/>
                <a:latin typeface="Consolas" panose="020B0609020204030204" pitchFamily="49" charset="0"/>
              </a:rPr>
              <a:t>http://cmap.bom.gov.au/sco/access_plots/plots_clean/rain.forecast.median.national.season2.ncwb.png</a:t>
            </a:r>
            <a:endParaRPr lang="en-AU" b="0">
              <a:solidFill>
                <a:srgbClr val="D4D4D4"/>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ea typeface="Geneva"/>
              <a:cs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a:ea typeface="Geneva"/>
                <a:cs typeface="Geneva"/>
              </a:rPr>
              <a:t>Skill maps</a:t>
            </a:r>
            <a:br>
              <a:rPr lang="en-AU" b="1">
                <a:ea typeface="Geneva"/>
                <a:cs typeface="Geneva"/>
              </a:rPr>
            </a:br>
            <a:r>
              <a:rPr lang="en-AU" b="1">
                <a:ea typeface="Geneva"/>
                <a:cs typeface="Geneva"/>
              </a:rPr>
              <a:t>Linked = AUTO</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ea typeface="Geneva"/>
                <a:cs typeface="Geneva"/>
              </a:rPr>
              <a:t>http://cmap/sco/access_plots/wpc-clean/tmax.skill.wpc.median.seasonal.inixx.lt2.xx.aus.ncwb.png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ea typeface="Geneva"/>
                <a:cs typeface="Geneva"/>
              </a:rPr>
              <a:t>http://cmap/sco/access_plots/wpc-clean/tmin.skill.wpc.median.seasonal.inixx.lt2.xx.aus.ncwb.png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ea typeface="Geneva"/>
                <a:cs typeface="Geneva"/>
              </a:rPr>
              <a:t>http://cmap/sco/access_plots/wpc-clean/rain.skill.wpc.median.seasonal.inixx.lt2.xx.aus.ncwb.png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ea typeface="Geneva"/>
              <a:cs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ea typeface="Geneva"/>
                <a:cs typeface="Arial" panose="020B0604020202020204" pitchFamily="34" charset="0"/>
              </a:rPr>
              <a:t>Title</a:t>
            </a:r>
            <a:r>
              <a:rPr lang="en-AU" sz="1200">
                <a:ea typeface="Geneva"/>
                <a:cs typeface="Arial" panose="020B0604020202020204" pitchFamily="34" charset="0"/>
              </a:rPr>
              <a:t> </a:t>
            </a:r>
            <a:r>
              <a:rPr lang="en-AU" sz="1200" b="1">
                <a:ea typeface="Geneva"/>
                <a:cs typeface="Arial" panose="020B0604020202020204" pitchFamily="34" charset="0"/>
              </a:rPr>
              <a:t>&amp; Text </a:t>
            </a:r>
            <a:br>
              <a:rPr lang="en-AU" sz="1200" b="1">
                <a:ea typeface="Geneva"/>
                <a:cs typeface="Arial" panose="020B0604020202020204" pitchFamily="34" charset="0"/>
              </a:rPr>
            </a:br>
            <a:r>
              <a:rPr lang="en-AU" sz="1200" b="1">
                <a:ea typeface="Geneva"/>
                <a:cs typeface="Arial" panose="020B0604020202020204" pitchFamily="34" charset="0"/>
              </a:rPr>
              <a:t>MANUALLY updated</a:t>
            </a:r>
            <a:endParaRPr lang="en-AU">
              <a:ea typeface="Geneva"/>
              <a:cs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a:ea typeface="Geneva"/>
                <a:cs typeface="Geneva"/>
              </a:rPr>
              <a:t>Title: WEEKLY (Wednesday afternoon) – check it is season1, careful if updating with model run on the first of the month, the first month of season1 is still current month for that run date.</a:t>
            </a:r>
          </a:p>
          <a:p>
            <a:pPr>
              <a:defRPr/>
            </a:pPr>
            <a:r>
              <a:rPr lang="en-AU" altLang="en-US">
                <a:ea typeface="Geneva"/>
                <a:cs typeface="Arial" panose="020B0604020202020204" pitchFamily="34" charset="0"/>
              </a:rPr>
              <a:t>Text</a:t>
            </a:r>
            <a:r>
              <a:rPr lang="en-AU">
                <a:ea typeface="Geneva"/>
                <a:cs typeface="Geneva"/>
              </a:rPr>
              <a:t>: </a:t>
            </a:r>
            <a:r>
              <a:rPr lang="en-AU">
                <a:highlight>
                  <a:srgbClr val="FFFF00"/>
                </a:highlight>
                <a:ea typeface="Geneva"/>
                <a:cs typeface="Geneva"/>
              </a:rPr>
              <a:t>WEEKLY (Wednesday </a:t>
            </a:r>
            <a:r>
              <a:rPr lang="en-AU">
                <a:ea typeface="Geneva"/>
                <a:cs typeface="Geneva"/>
              </a:rPr>
              <a:t>afternoon) </a:t>
            </a:r>
            <a:br>
              <a:rPr lang="en-AU">
                <a:ea typeface="Geneva"/>
                <a:cs typeface="Geneva"/>
              </a:rPr>
            </a:br>
            <a:endParaRPr lang="en-AU">
              <a:ea typeface="Geneva"/>
              <a:cs typeface="Geneva"/>
            </a:endParaRPr>
          </a:p>
          <a:p>
            <a:pPr marL="0" algn="l" defTabSz="914400" rtl="0" eaLnBrk="1" latinLnBrk="0" hangingPunct="1">
              <a:defRPr/>
            </a:pPr>
            <a:r>
              <a:rPr lang="en-AU" sz="1200" b="1">
                <a:ea typeface="Geneva"/>
                <a:cs typeface="Arial" panose="020B0604020202020204" pitchFamily="34" charset="0"/>
              </a:rPr>
              <a:t>Reviewing</a:t>
            </a:r>
            <a:br>
              <a:rPr lang="en-AU" sz="1200" b="1">
                <a:ea typeface="Geneva"/>
                <a:cs typeface="Arial" panose="020B0604020202020204" pitchFamily="34" charset="0"/>
              </a:rPr>
            </a:br>
            <a:r>
              <a:rPr lang="en-AU" sz="1200" b="0">
                <a:ea typeface="Geneva"/>
                <a:cs typeface="Arial" panose="020B0604020202020204" pitchFamily="34" charset="0"/>
              </a:rPr>
              <a:t>http://cmap.bom.gov.au/sco/outlook-maps-repos.shtml</a:t>
            </a:r>
            <a:br>
              <a:rPr lang="en-AU" sz="1200" b="0">
                <a:ea typeface="Geneva"/>
                <a:cs typeface="Arial" panose="020B0604020202020204" pitchFamily="34" charset="0"/>
              </a:rPr>
            </a:br>
            <a:r>
              <a:rPr lang="en-AU" sz="1200" b="0">
                <a:ea typeface="Geneva"/>
                <a:cs typeface="Arial" panose="020B0604020202020204" pitchFamily="34" charset="0"/>
              </a:rPr>
              <a:t>http://cmap/outlook-maps.shtml</a:t>
            </a:r>
            <a:br>
              <a:rPr lang="en-AU" sz="1200" b="0">
                <a:ea typeface="Geneva"/>
                <a:cs typeface="Arial" panose="020B0604020202020204" pitchFamily="34" charset="0"/>
              </a:rPr>
            </a:br>
            <a:r>
              <a:rPr lang="en-AU" sz="1200" b="0">
                <a:ea typeface="Geneva"/>
                <a:cs typeface="Arial" panose="020B0604020202020204" pitchFamily="34" charset="0"/>
              </a:rPr>
              <a:t>Skill maps 'preview': </a:t>
            </a:r>
            <a:r>
              <a:rPr lang="en-AU" sz="1200">
                <a:hlinkClick r:id="rId3"/>
              </a:rPr>
              <a:t>Australian climate outlook past accuracy maps (bom.gov.au)</a:t>
            </a:r>
            <a:br>
              <a:rPr lang="en-AU"/>
            </a:br>
            <a:br>
              <a:rPr lang="en-AU"/>
            </a:br>
            <a:br>
              <a:rPr lang="en-AU" sz="1200" b="0">
                <a:ea typeface="Geneva"/>
                <a:cs typeface="Arial" panose="020B0604020202020204" pitchFamily="34" charset="0"/>
              </a:rPr>
            </a:br>
            <a:r>
              <a:rPr lang="en-AU" sz="1200" b="0" i="0" u="none" strike="noStrike">
                <a:solidFill>
                  <a:srgbClr val="9399F5"/>
                </a:solidFill>
                <a:effectLst/>
                <a:latin typeface="Segoe UI"/>
                <a:cs typeface="Segoe UI"/>
              </a:rPr>
              <a:t>A quick way to review if maps are correct is to use the backgrounder montage e.g. </a:t>
            </a:r>
            <a:r>
              <a:rPr lang="en-AU" sz="1200" kern="1200">
                <a:solidFill>
                  <a:schemeClr val="tx1"/>
                </a:solidFill>
                <a:cs typeface="Arial" panose="020B0604020202020204" pitchFamily="34" charset="0"/>
                <a:hlinkClick r:id="rId4" tooltip="http://cmap.bom.gov.au/sco/presentation-graphics/montage/map.montage.20220328.png">
                  <a:extLst>
                    <a:ext uri="{A12FA001-AC4F-418D-AE19-62706E023703}">
                      <ahyp:hlinkClr xmlns:ahyp="http://schemas.microsoft.com/office/drawing/2018/hyperlinkcolor" val="tx"/>
                    </a:ext>
                  </a:extLst>
                </a:hlinkClick>
              </a:rPr>
              <a:t>http://cmap.bom.gov.au/sco/presentation-graphics/montage/map.montage.YYYYMMDD.png</a:t>
            </a:r>
            <a:r>
              <a:rPr lang="en-AU" sz="1200" kern="1200">
                <a:solidFill>
                  <a:schemeClr val="tx1"/>
                </a:solidFill>
                <a:cs typeface="Arial" panose="020B0604020202020204" pitchFamily="34" charset="0"/>
              </a:rPr>
              <a:t>, use model date</a:t>
            </a:r>
          </a:p>
          <a:p>
            <a:pPr marL="0" algn="l" defTabSz="914400" rtl="0" eaLnBrk="1" latinLnBrk="0" hangingPunct="1">
              <a:defRPr/>
            </a:pPr>
            <a:r>
              <a:rPr lang="en-AU" sz="1200" b="0" i="0" u="none" strike="noStrike">
                <a:solidFill>
                  <a:srgbClr val="9399F5"/>
                </a:solidFill>
                <a:effectLst/>
                <a:latin typeface="Segoe UI"/>
                <a:cs typeface="Segoe UI"/>
              </a:rPr>
              <a:t>Instructions to create if not present - https://bom365.sharepoint.com/sites/OperationalClimateServices/SitePages/Climate-backgrounders.aspx</a:t>
            </a:r>
            <a:br>
              <a:rPr lang="en-AU" sz="1200" b="0" i="0" u="none" strike="noStrike">
                <a:solidFill>
                  <a:srgbClr val="9399F5"/>
                </a:solidFill>
                <a:effectLst/>
                <a:latin typeface="Segoe UI"/>
                <a:cs typeface="Segoe UI"/>
              </a:rPr>
            </a:br>
            <a:br>
              <a:rPr lang="en-AU" sz="1200" b="0" i="0" u="none" strike="noStrike">
                <a:solidFill>
                  <a:srgbClr val="9399F5"/>
                </a:solidFill>
                <a:effectLst/>
                <a:latin typeface="Segoe UI"/>
                <a:cs typeface="Segoe UI"/>
              </a:rPr>
            </a:br>
            <a:r>
              <a:rPr lang="en-AU" sz="1200" b="1" i="0" u="none" strike="noStrike">
                <a:solidFill>
                  <a:srgbClr val="9399F5"/>
                </a:solidFill>
                <a:effectLst/>
                <a:latin typeface="Segoe UI"/>
                <a:cs typeface="Segoe UI"/>
              </a:rPr>
              <a:t>Source</a:t>
            </a:r>
            <a:br>
              <a:rPr lang="en-AU" b="1">
                <a:ea typeface="Geneva"/>
                <a:cs typeface="Geneva"/>
              </a:rPr>
            </a:br>
            <a:r>
              <a:rPr lang="en-AU" sz="1200" kern="1200">
                <a:solidFill>
                  <a:schemeClr val="tx1"/>
                </a:solidFill>
                <a:cs typeface="Arial" panose="020B0604020202020204" pitchFamily="34" charset="0"/>
                <a:hlinkClick r:id="rId5">
                  <a:extLst>
                    <a:ext uri="{A12FA001-AC4F-418D-AE19-62706E023703}">
                      <ahyp:hlinkClr xmlns:ahyp="http://schemas.microsoft.com/office/drawing/2018/hyperlinkcolor" val="tx"/>
                    </a:ext>
                  </a:extLst>
                </a:hlinkClick>
              </a:rPr>
              <a:t>http://cmap.bom.gov.au/sco/access_plots/plots_clean/</a:t>
            </a:r>
            <a:endParaRPr lang="en-AU" sz="1200" kern="1200">
              <a:solidFill>
                <a:schemeClr val="tx1"/>
              </a:solidFill>
              <a:cs typeface="Arial" panose="020B0604020202020204" pitchFamily="34" charset="0"/>
            </a:endParaRPr>
          </a:p>
          <a:p>
            <a:pPr marL="0" algn="l" defTabSz="914400" rtl="0" eaLnBrk="1" latinLnBrk="0" hangingPunct="1">
              <a:defRPr/>
            </a:pPr>
            <a:r>
              <a:rPr lang="en-AU" sz="1200" kern="1200">
                <a:solidFill>
                  <a:schemeClr val="tx1"/>
                </a:solidFill>
                <a:cs typeface="Arial" panose="020B0604020202020204" pitchFamily="34" charset="0"/>
                <a:hlinkClick r:id="rId6">
                  <a:extLst>
                    <a:ext uri="{A12FA001-AC4F-418D-AE19-62706E023703}">
                      <ahyp:hlinkClr xmlns:ahyp="http://schemas.microsoft.com/office/drawing/2018/hyperlinkcolor" val="tx"/>
                    </a:ext>
                  </a:extLst>
                </a:hlinkClick>
              </a:rPr>
              <a:t>http://cmap/sco/access_plots/wpc-clean/</a:t>
            </a:r>
            <a:endParaRPr lang="en-AU" altLang="en-US" sz="1200" kern="1200">
              <a:solidFill>
                <a:schemeClr val="tx1"/>
              </a:solidFill>
              <a:ea typeface="Geneva"/>
              <a:cs typeface="Arial" panose="020B0604020202020204" pitchFamily="34" charset="0"/>
            </a:endParaRPr>
          </a:p>
          <a:p>
            <a:pPr>
              <a:defRPr/>
            </a:pPr>
            <a:r>
              <a:rPr lang="en-AU" altLang="en-US">
                <a:ea typeface="Geneva"/>
                <a:cs typeface="Arial" panose="020B0604020202020204" pitchFamily="34" charset="0"/>
              </a:rPr>
              <a:t>http://cmap/outlook-maps.shtml</a:t>
            </a:r>
          </a:p>
          <a:p>
            <a:pPr>
              <a:defRPr/>
            </a:pPr>
            <a:br>
              <a:rPr lang="en-AU">
                <a:ea typeface="Geneva"/>
                <a:cs typeface="Geneva"/>
              </a:rPr>
            </a:br>
            <a:r>
              <a:rPr lang="en-AU" b="1">
                <a:ea typeface="Geneva"/>
                <a:cs typeface="Geneva"/>
              </a:rPr>
              <a:t>Layout</a:t>
            </a:r>
          </a:p>
          <a:p>
            <a:pPr>
              <a:defRPr/>
            </a:pPr>
            <a:endParaRPr lang="en-AU" altLang="en-US">
              <a:ea typeface="Geneva"/>
              <a:cs typeface="Arial" panose="020B0604020202020204" pitchFamily="34" charset="0"/>
            </a:endParaRPr>
          </a:p>
          <a:p>
            <a:pPr>
              <a:defRPr/>
            </a:pPr>
            <a:endParaRPr lang="en-AU" altLang="en-US">
              <a:ea typeface="Geneva"/>
              <a:cs typeface="Arial" panose="020B0604020202020204" pitchFamily="34" charset="0"/>
            </a:endParaRPr>
          </a:p>
          <a:p>
            <a:pPr>
              <a:defRPr/>
            </a:pPr>
            <a:endParaRPr lang="en-AU" altLang="en-US">
              <a:ea typeface="Geneva"/>
              <a:cs typeface="Arial" panose="020B0604020202020204" pitchFamily="34" charset="0"/>
            </a:endParaRPr>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FB6D577-74B5-4F1C-A212-E57576DA4C26}" type="slidenum">
              <a:rPr kumimoji="0" lang="en-AU" alt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AU" alt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92676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8F98F1A-C1C4-4B6A-8A47-91CA0FC1DBF2}" type="slidenum">
              <a:rPr lang="en-AU" smtClean="0"/>
              <a:t>26</a:t>
            </a:fld>
            <a:endParaRPr lang="en-AU"/>
          </a:p>
        </p:txBody>
      </p:sp>
    </p:spTree>
    <p:extLst>
      <p:ext uri="{BB962C8B-B14F-4D97-AF65-F5344CB8AC3E}">
        <p14:creationId xmlns:p14="http://schemas.microsoft.com/office/powerpoint/2010/main" val="2523631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Monday, October 23, 2023</a:t>
            </a:fld>
            <a:endParaRPr lang="en-US"/>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94799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Monday, October 23,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3414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Monday, October 23,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4844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90B67D-DE37-C942-98F0-07FDA54683A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4847862" y="1446117"/>
            <a:ext cx="6429741" cy="2289600"/>
          </a:xfrm>
          <a:prstGeom prst="rect">
            <a:avLst/>
          </a:prstGeom>
        </p:spPr>
        <p:txBody>
          <a:bodyPr lIns="0" tIns="0" rIns="0" bIns="0" anchor="b">
            <a:norm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Cover Slide</a:t>
            </a:r>
          </a:p>
        </p:txBody>
      </p:sp>
      <p:sp>
        <p:nvSpPr>
          <p:cNvPr id="3" name="Subtitle 2"/>
          <p:cNvSpPr>
            <a:spLocks noGrp="1"/>
          </p:cNvSpPr>
          <p:nvPr>
            <p:ph type="subTitle" idx="1" hasCustomPrompt="1"/>
          </p:nvPr>
        </p:nvSpPr>
        <p:spPr>
          <a:xfrm>
            <a:off x="4847862" y="3735718"/>
            <a:ext cx="6429741" cy="724417"/>
          </a:xfrm>
          <a:prstGeom prst="rect">
            <a:avLst/>
          </a:prstGeom>
        </p:spPr>
        <p:txBody>
          <a:bodyPr lIns="0" tIns="0" rIns="0" bIns="0">
            <a:normAutofit/>
          </a:bodyPr>
          <a:lstStyle>
            <a:lvl1pPr marL="0" indent="0" algn="l">
              <a:lnSpc>
                <a:spcPct val="100000"/>
              </a:lnSpc>
              <a:spcBef>
                <a:spcPts val="0"/>
              </a:spcBef>
              <a:buNone/>
              <a:defRPr sz="3733">
                <a:solidFill>
                  <a:schemeClr val="bg1"/>
                </a:solidFill>
                <a:latin typeface="Arial" panose="020B0604020202020204" pitchFamily="34" charset="0"/>
                <a:cs typeface="Arial" panose="020B0604020202020204" pitchFamily="34" charset="0"/>
              </a:defRPr>
            </a:lvl1pPr>
            <a:lvl2pPr marL="766248" indent="0" algn="ctr">
              <a:buNone/>
              <a:defRPr>
                <a:solidFill>
                  <a:schemeClr val="tx1">
                    <a:tint val="75000"/>
                  </a:schemeClr>
                </a:solidFill>
              </a:defRPr>
            </a:lvl2pPr>
            <a:lvl3pPr marL="1532496" indent="0" algn="ctr">
              <a:buNone/>
              <a:defRPr>
                <a:solidFill>
                  <a:schemeClr val="tx1">
                    <a:tint val="75000"/>
                  </a:schemeClr>
                </a:solidFill>
              </a:defRPr>
            </a:lvl3pPr>
            <a:lvl4pPr marL="2298744" indent="0" algn="ctr">
              <a:buNone/>
              <a:defRPr>
                <a:solidFill>
                  <a:schemeClr val="tx1">
                    <a:tint val="75000"/>
                  </a:schemeClr>
                </a:solidFill>
              </a:defRPr>
            </a:lvl4pPr>
            <a:lvl5pPr marL="3064993" indent="0" algn="ctr">
              <a:buNone/>
              <a:defRPr>
                <a:solidFill>
                  <a:schemeClr val="tx1">
                    <a:tint val="75000"/>
                  </a:schemeClr>
                </a:solidFill>
              </a:defRPr>
            </a:lvl5pPr>
            <a:lvl6pPr marL="3831240" indent="0" algn="ctr">
              <a:buNone/>
              <a:defRPr>
                <a:solidFill>
                  <a:schemeClr val="tx1">
                    <a:tint val="75000"/>
                  </a:schemeClr>
                </a:solidFill>
              </a:defRPr>
            </a:lvl6pPr>
            <a:lvl7pPr marL="4597488" indent="0" algn="ctr">
              <a:buNone/>
              <a:defRPr>
                <a:solidFill>
                  <a:schemeClr val="tx1">
                    <a:tint val="75000"/>
                  </a:schemeClr>
                </a:solidFill>
              </a:defRPr>
            </a:lvl7pPr>
            <a:lvl8pPr marL="5363737" indent="0" algn="ctr">
              <a:buNone/>
              <a:defRPr>
                <a:solidFill>
                  <a:schemeClr val="tx1">
                    <a:tint val="75000"/>
                  </a:schemeClr>
                </a:solidFill>
              </a:defRPr>
            </a:lvl8pPr>
            <a:lvl9pPr marL="6129984" indent="0" algn="ctr">
              <a:buNone/>
              <a:defRPr>
                <a:solidFill>
                  <a:schemeClr val="tx1">
                    <a:tint val="75000"/>
                  </a:schemeClr>
                </a:solidFill>
              </a:defRPr>
            </a:lvl9pPr>
          </a:lstStyle>
          <a:p>
            <a:r>
              <a:rPr lang="en-US"/>
              <a:t>Subheading</a:t>
            </a:r>
          </a:p>
        </p:txBody>
      </p:sp>
      <p:sp>
        <p:nvSpPr>
          <p:cNvPr id="11" name="Text Placeholder 10">
            <a:extLst>
              <a:ext uri="{FF2B5EF4-FFF2-40B4-BE49-F238E27FC236}">
                <a16:creationId xmlns:a16="http://schemas.microsoft.com/office/drawing/2014/main" id="{3DD3311B-0BC1-40D9-A470-714480753549}"/>
              </a:ext>
            </a:extLst>
          </p:cNvPr>
          <p:cNvSpPr>
            <a:spLocks noGrp="1"/>
          </p:cNvSpPr>
          <p:nvPr>
            <p:ph type="body" sz="quarter" idx="10" hasCustomPrompt="1"/>
          </p:nvPr>
        </p:nvSpPr>
        <p:spPr>
          <a:xfrm>
            <a:off x="4847859" y="4656596"/>
            <a:ext cx="6429743" cy="858065"/>
          </a:xfrm>
          <a:prstGeom prst="rect">
            <a:avLst/>
          </a:prstGeom>
        </p:spPr>
        <p:txBody>
          <a:bodyPr lIns="0">
            <a:normAutofit/>
          </a:bodyPr>
          <a:lstStyle>
            <a:lvl1pPr algn="l">
              <a:lnSpc>
                <a:spcPct val="100000"/>
              </a:lnSpc>
              <a:buNone/>
              <a:defRPr sz="1867">
                <a:solidFill>
                  <a:schemeClr val="bg1"/>
                </a:solidFill>
                <a:latin typeface="Arial" panose="020B0604020202020204" pitchFamily="34" charset="0"/>
                <a:cs typeface="Arial" panose="020B0604020202020204" pitchFamily="34" charset="0"/>
              </a:defRPr>
            </a:lvl1pPr>
          </a:lstStyle>
          <a:p>
            <a:pPr lvl="0"/>
            <a:r>
              <a:rPr lang="en-GB"/>
              <a:t>Author name</a:t>
            </a:r>
          </a:p>
          <a:p>
            <a:pPr lvl="0"/>
            <a:r>
              <a:rPr lang="en-GB"/>
              <a:t>Date</a:t>
            </a:r>
            <a:endParaRPr lang="en-AU"/>
          </a:p>
        </p:txBody>
      </p:sp>
      <p:pic>
        <p:nvPicPr>
          <p:cNvPr id="9" name="Picture 8" descr="Graphical user interface, text&#10;&#10;Description automatically generated">
            <a:extLst>
              <a:ext uri="{FF2B5EF4-FFF2-40B4-BE49-F238E27FC236}">
                <a16:creationId xmlns:a16="http://schemas.microsoft.com/office/drawing/2014/main" id="{E3F371AE-0218-A944-B34E-781F5D4909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47859" y="5649967"/>
            <a:ext cx="2117589" cy="575512"/>
          </a:xfrm>
          <a:prstGeom prst="rect">
            <a:avLst/>
          </a:prstGeom>
        </p:spPr>
      </p:pic>
    </p:spTree>
    <p:extLst>
      <p:ext uri="{BB962C8B-B14F-4D97-AF65-F5344CB8AC3E}">
        <p14:creationId xmlns:p14="http://schemas.microsoft.com/office/powerpoint/2010/main" val="4277808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90B67D-DE37-C942-98F0-07FDA54683A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4847862" y="1446117"/>
            <a:ext cx="6429741" cy="2289600"/>
          </a:xfrm>
          <a:prstGeom prst="rect">
            <a:avLst/>
          </a:prstGeom>
        </p:spPr>
        <p:txBody>
          <a:bodyPr lIns="0" tIns="0" rIns="0" bIns="0" anchor="b">
            <a:norm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Cover Slide</a:t>
            </a:r>
          </a:p>
        </p:txBody>
      </p:sp>
      <p:sp>
        <p:nvSpPr>
          <p:cNvPr id="3" name="Subtitle 2"/>
          <p:cNvSpPr>
            <a:spLocks noGrp="1"/>
          </p:cNvSpPr>
          <p:nvPr>
            <p:ph type="subTitle" idx="1" hasCustomPrompt="1"/>
          </p:nvPr>
        </p:nvSpPr>
        <p:spPr>
          <a:xfrm>
            <a:off x="4847862" y="3735718"/>
            <a:ext cx="6429741" cy="724417"/>
          </a:xfrm>
          <a:prstGeom prst="rect">
            <a:avLst/>
          </a:prstGeom>
        </p:spPr>
        <p:txBody>
          <a:bodyPr lIns="0" tIns="0" rIns="0" bIns="0">
            <a:normAutofit/>
          </a:bodyPr>
          <a:lstStyle>
            <a:lvl1pPr marL="0" indent="0" algn="l">
              <a:lnSpc>
                <a:spcPct val="100000"/>
              </a:lnSpc>
              <a:spcBef>
                <a:spcPts val="0"/>
              </a:spcBef>
              <a:buNone/>
              <a:defRPr sz="3733">
                <a:solidFill>
                  <a:schemeClr val="bg1"/>
                </a:solidFill>
                <a:latin typeface="Arial" panose="020B0604020202020204" pitchFamily="34" charset="0"/>
                <a:cs typeface="Arial" panose="020B0604020202020204" pitchFamily="34" charset="0"/>
              </a:defRPr>
            </a:lvl1pPr>
            <a:lvl2pPr marL="766248" indent="0" algn="ctr">
              <a:buNone/>
              <a:defRPr>
                <a:solidFill>
                  <a:schemeClr val="tx1">
                    <a:tint val="75000"/>
                  </a:schemeClr>
                </a:solidFill>
              </a:defRPr>
            </a:lvl2pPr>
            <a:lvl3pPr marL="1532496" indent="0" algn="ctr">
              <a:buNone/>
              <a:defRPr>
                <a:solidFill>
                  <a:schemeClr val="tx1">
                    <a:tint val="75000"/>
                  </a:schemeClr>
                </a:solidFill>
              </a:defRPr>
            </a:lvl3pPr>
            <a:lvl4pPr marL="2298744" indent="0" algn="ctr">
              <a:buNone/>
              <a:defRPr>
                <a:solidFill>
                  <a:schemeClr val="tx1">
                    <a:tint val="75000"/>
                  </a:schemeClr>
                </a:solidFill>
              </a:defRPr>
            </a:lvl4pPr>
            <a:lvl5pPr marL="3064993" indent="0" algn="ctr">
              <a:buNone/>
              <a:defRPr>
                <a:solidFill>
                  <a:schemeClr val="tx1">
                    <a:tint val="75000"/>
                  </a:schemeClr>
                </a:solidFill>
              </a:defRPr>
            </a:lvl5pPr>
            <a:lvl6pPr marL="3831240" indent="0" algn="ctr">
              <a:buNone/>
              <a:defRPr>
                <a:solidFill>
                  <a:schemeClr val="tx1">
                    <a:tint val="75000"/>
                  </a:schemeClr>
                </a:solidFill>
              </a:defRPr>
            </a:lvl6pPr>
            <a:lvl7pPr marL="4597488" indent="0" algn="ctr">
              <a:buNone/>
              <a:defRPr>
                <a:solidFill>
                  <a:schemeClr val="tx1">
                    <a:tint val="75000"/>
                  </a:schemeClr>
                </a:solidFill>
              </a:defRPr>
            </a:lvl7pPr>
            <a:lvl8pPr marL="5363737" indent="0" algn="ctr">
              <a:buNone/>
              <a:defRPr>
                <a:solidFill>
                  <a:schemeClr val="tx1">
                    <a:tint val="75000"/>
                  </a:schemeClr>
                </a:solidFill>
              </a:defRPr>
            </a:lvl8pPr>
            <a:lvl9pPr marL="6129984" indent="0" algn="ctr">
              <a:buNone/>
              <a:defRPr>
                <a:solidFill>
                  <a:schemeClr val="tx1">
                    <a:tint val="75000"/>
                  </a:schemeClr>
                </a:solidFill>
              </a:defRPr>
            </a:lvl9pPr>
          </a:lstStyle>
          <a:p>
            <a:r>
              <a:rPr lang="en-US"/>
              <a:t>Subheading</a:t>
            </a:r>
          </a:p>
        </p:txBody>
      </p:sp>
      <p:sp>
        <p:nvSpPr>
          <p:cNvPr id="11" name="Text Placeholder 10">
            <a:extLst>
              <a:ext uri="{FF2B5EF4-FFF2-40B4-BE49-F238E27FC236}">
                <a16:creationId xmlns:a16="http://schemas.microsoft.com/office/drawing/2014/main" id="{3DD3311B-0BC1-40D9-A470-714480753549}"/>
              </a:ext>
            </a:extLst>
          </p:cNvPr>
          <p:cNvSpPr>
            <a:spLocks noGrp="1"/>
          </p:cNvSpPr>
          <p:nvPr>
            <p:ph type="body" sz="quarter" idx="10" hasCustomPrompt="1"/>
          </p:nvPr>
        </p:nvSpPr>
        <p:spPr>
          <a:xfrm>
            <a:off x="4847859" y="4656596"/>
            <a:ext cx="6429743" cy="858065"/>
          </a:xfrm>
          <a:prstGeom prst="rect">
            <a:avLst/>
          </a:prstGeom>
        </p:spPr>
        <p:txBody>
          <a:bodyPr lIns="0">
            <a:normAutofit/>
          </a:bodyPr>
          <a:lstStyle>
            <a:lvl1pPr algn="l">
              <a:lnSpc>
                <a:spcPct val="100000"/>
              </a:lnSpc>
              <a:buNone/>
              <a:defRPr sz="1867">
                <a:solidFill>
                  <a:schemeClr val="bg1"/>
                </a:solidFill>
                <a:latin typeface="Arial" panose="020B0604020202020204" pitchFamily="34" charset="0"/>
                <a:cs typeface="Arial" panose="020B0604020202020204" pitchFamily="34" charset="0"/>
              </a:defRPr>
            </a:lvl1pPr>
          </a:lstStyle>
          <a:p>
            <a:pPr lvl="0"/>
            <a:r>
              <a:rPr lang="en-GB"/>
              <a:t>Author name</a:t>
            </a:r>
          </a:p>
          <a:p>
            <a:pPr lvl="0"/>
            <a:r>
              <a:rPr lang="en-GB"/>
              <a:t>Date</a:t>
            </a:r>
            <a:endParaRPr lang="en-AU"/>
          </a:p>
        </p:txBody>
      </p:sp>
      <p:pic>
        <p:nvPicPr>
          <p:cNvPr id="9" name="Picture 8" descr="Graphical user interface, text&#10;&#10;Description automatically generated">
            <a:extLst>
              <a:ext uri="{FF2B5EF4-FFF2-40B4-BE49-F238E27FC236}">
                <a16:creationId xmlns:a16="http://schemas.microsoft.com/office/drawing/2014/main" id="{E3F371AE-0218-A944-B34E-781F5D4909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47859" y="5649967"/>
            <a:ext cx="2117589" cy="575512"/>
          </a:xfrm>
          <a:prstGeom prst="rect">
            <a:avLst/>
          </a:prstGeom>
        </p:spPr>
      </p:pic>
    </p:spTree>
    <p:extLst>
      <p:ext uri="{BB962C8B-B14F-4D97-AF65-F5344CB8AC3E}">
        <p14:creationId xmlns:p14="http://schemas.microsoft.com/office/powerpoint/2010/main" val="2972923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6" name="Title Placeholder 10">
            <a:extLst>
              <a:ext uri="{FF2B5EF4-FFF2-40B4-BE49-F238E27FC236}">
                <a16:creationId xmlns:a16="http://schemas.microsoft.com/office/drawing/2014/main" id="{1009B965-79A4-2A41-8735-6101A636013B}"/>
              </a:ext>
            </a:extLst>
          </p:cNvPr>
          <p:cNvSpPr>
            <a:spLocks noGrp="1"/>
          </p:cNvSpPr>
          <p:nvPr>
            <p:ph type="title"/>
          </p:nvPr>
        </p:nvSpPr>
        <p:spPr>
          <a:xfrm>
            <a:off x="850219" y="630883"/>
            <a:ext cx="10037416" cy="864344"/>
          </a:xfrm>
          <a:prstGeom prst="rect">
            <a:avLst/>
          </a:prstGeom>
        </p:spPr>
        <p:txBody>
          <a:bodyPr vert="horz" lIns="91440" tIns="45720" rIns="91440" bIns="45720" rtlCol="0" anchor="b">
            <a:noAutofit/>
          </a:bodyPr>
          <a:lstStyle/>
          <a:p>
            <a:r>
              <a:rPr lang="en-US"/>
              <a:t>Add title here</a:t>
            </a:r>
            <a:endParaRPr lang="en-AU"/>
          </a:p>
        </p:txBody>
      </p:sp>
      <p:sp>
        <p:nvSpPr>
          <p:cNvPr id="7" name="Text Placeholder 11">
            <a:extLst>
              <a:ext uri="{FF2B5EF4-FFF2-40B4-BE49-F238E27FC236}">
                <a16:creationId xmlns:a16="http://schemas.microsoft.com/office/drawing/2014/main" id="{801E560E-98A2-4346-B4FA-721269DD8342}"/>
              </a:ext>
            </a:extLst>
          </p:cNvPr>
          <p:cNvSpPr>
            <a:spLocks noGrp="1"/>
          </p:cNvSpPr>
          <p:nvPr>
            <p:ph idx="1" hasCustomPrompt="1"/>
          </p:nvPr>
        </p:nvSpPr>
        <p:spPr>
          <a:xfrm>
            <a:off x="850219" y="1758951"/>
            <a:ext cx="10037416" cy="4343400"/>
          </a:xfrm>
          <a:prstGeom prst="rect">
            <a:avLst/>
          </a:prstGeom>
        </p:spPr>
        <p:txBody>
          <a:bodyPr vert="horz" lIns="91440" tIns="45720" rIns="91440" bIns="45720" rtlCol="0">
            <a:normAutofit/>
          </a:bodyPr>
          <a:lstStyle>
            <a:lvl1pPr marL="359824" marR="0" indent="-349242" algn="l" defTabSz="914377" rtl="0" eaLnBrk="1" fontAlgn="auto" latinLnBrk="0" hangingPunct="1">
              <a:lnSpc>
                <a:spcPct val="90000"/>
              </a:lnSpc>
              <a:spcBef>
                <a:spcPts val="1000"/>
              </a:spcBef>
              <a:spcAft>
                <a:spcPts val="0"/>
              </a:spcAft>
              <a:buClr>
                <a:schemeClr val="accent1"/>
              </a:buClr>
              <a:buSzTx/>
              <a:buFont typeface="+mj-lt"/>
              <a:buAutoNum type="arabicPeriod"/>
              <a:tabLst/>
              <a:defRPr/>
            </a:lvl1pPr>
          </a:lstStyle>
          <a:p>
            <a:pPr lvl="0"/>
            <a:r>
              <a:rPr lang="en-US"/>
              <a:t>Add content here</a:t>
            </a:r>
          </a:p>
          <a:p>
            <a:pPr lvl="0"/>
            <a:endParaRPr lang="en-US"/>
          </a:p>
        </p:txBody>
      </p:sp>
    </p:spTree>
    <p:extLst>
      <p:ext uri="{BB962C8B-B14F-4D97-AF65-F5344CB8AC3E}">
        <p14:creationId xmlns:p14="http://schemas.microsoft.com/office/powerpoint/2010/main" val="2202071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point">
    <p:spTree>
      <p:nvGrpSpPr>
        <p:cNvPr id="1" name=""/>
        <p:cNvGrpSpPr/>
        <p:nvPr/>
      </p:nvGrpSpPr>
      <p:grpSpPr>
        <a:xfrm>
          <a:off x="0" y="0"/>
          <a:ext cx="0" cy="0"/>
          <a:chOff x="0" y="0"/>
          <a:chExt cx="0" cy="0"/>
        </a:xfrm>
      </p:grpSpPr>
      <p:sp>
        <p:nvSpPr>
          <p:cNvPr id="7" name="Title Placeholder 10">
            <a:extLst>
              <a:ext uri="{FF2B5EF4-FFF2-40B4-BE49-F238E27FC236}">
                <a16:creationId xmlns:a16="http://schemas.microsoft.com/office/drawing/2014/main" id="{745FA0E2-B5C2-D34C-8D63-3E0479B742C6}"/>
              </a:ext>
            </a:extLst>
          </p:cNvPr>
          <p:cNvSpPr>
            <a:spLocks noGrp="1"/>
          </p:cNvSpPr>
          <p:nvPr>
            <p:ph type="title" hasCustomPrompt="1"/>
          </p:nvPr>
        </p:nvSpPr>
        <p:spPr>
          <a:xfrm>
            <a:off x="850219" y="630883"/>
            <a:ext cx="10037416" cy="864344"/>
          </a:xfrm>
          <a:prstGeom prst="rect">
            <a:avLst/>
          </a:prstGeom>
        </p:spPr>
        <p:txBody>
          <a:bodyPr vert="horz" lIns="91440" tIns="45720" rIns="91440" bIns="45720" rtlCol="0" anchor="b">
            <a:noAutofit/>
          </a:bodyPr>
          <a:lstStyle>
            <a:lvl1pPr>
              <a:defRPr>
                <a:solidFill>
                  <a:schemeClr val="bg1"/>
                </a:solidFill>
              </a:defRPr>
            </a:lvl1pPr>
          </a:lstStyle>
          <a:p>
            <a:r>
              <a:rPr lang="en-US"/>
              <a:t>Add title here</a:t>
            </a:r>
            <a:endParaRPr lang="en-AU"/>
          </a:p>
        </p:txBody>
      </p:sp>
      <p:sp>
        <p:nvSpPr>
          <p:cNvPr id="8" name="Text Placeholder 11">
            <a:extLst>
              <a:ext uri="{FF2B5EF4-FFF2-40B4-BE49-F238E27FC236}">
                <a16:creationId xmlns:a16="http://schemas.microsoft.com/office/drawing/2014/main" id="{6A3D9259-C251-8C4F-9940-E26D1B83E297}"/>
              </a:ext>
            </a:extLst>
          </p:cNvPr>
          <p:cNvSpPr>
            <a:spLocks noGrp="1"/>
          </p:cNvSpPr>
          <p:nvPr>
            <p:ph idx="1" hasCustomPrompt="1"/>
          </p:nvPr>
        </p:nvSpPr>
        <p:spPr>
          <a:xfrm>
            <a:off x="850219" y="1758951"/>
            <a:ext cx="10037416" cy="4343400"/>
          </a:xfrm>
          <a:prstGeom prst="rect">
            <a:avLst/>
          </a:prstGeom>
        </p:spPr>
        <p:txBody>
          <a:bodyPr vert="horz" lIns="91440" tIns="45720" rIns="91440" bIns="45720" rtlCol="0">
            <a:normAutofit/>
          </a:bodyPr>
          <a:lstStyle>
            <a:lvl1pPr marL="359824" marR="0" indent="-349242"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lvl1pPr>
          </a:lstStyle>
          <a:p>
            <a:pPr lvl="0"/>
            <a:r>
              <a:rPr lang="en-US"/>
              <a:t>Add contents here</a:t>
            </a:r>
          </a:p>
          <a:p>
            <a:pPr lvl="0"/>
            <a:endParaRPr lang="en-US"/>
          </a:p>
        </p:txBody>
      </p:sp>
    </p:spTree>
    <p:extLst>
      <p:ext uri="{BB962C8B-B14F-4D97-AF65-F5344CB8AC3E}">
        <p14:creationId xmlns:p14="http://schemas.microsoft.com/office/powerpoint/2010/main" val="34701860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3E7C09-78C7-CB41-8FEB-FD4AE3D46E2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0FB42780-3864-C24F-8AC3-6E354B4AB14B}"/>
              </a:ext>
            </a:extLst>
          </p:cNvPr>
          <p:cNvSpPr>
            <a:spLocks noGrp="1"/>
          </p:cNvSpPr>
          <p:nvPr>
            <p:ph type="ctrTitle" hasCustomPrompt="1"/>
          </p:nvPr>
        </p:nvSpPr>
        <p:spPr>
          <a:xfrm>
            <a:off x="1275322" y="1446117"/>
            <a:ext cx="6429741" cy="2289600"/>
          </a:xfrm>
          <a:prstGeom prst="rect">
            <a:avLst/>
          </a:prstGeom>
        </p:spPr>
        <p:txBody>
          <a:bodyPr lIns="0" tIns="0" rIns="0" bIns="0" anchor="b">
            <a:norm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Section break</a:t>
            </a:r>
          </a:p>
        </p:txBody>
      </p:sp>
      <p:sp>
        <p:nvSpPr>
          <p:cNvPr id="12" name="Subtitle 2">
            <a:extLst>
              <a:ext uri="{FF2B5EF4-FFF2-40B4-BE49-F238E27FC236}">
                <a16:creationId xmlns:a16="http://schemas.microsoft.com/office/drawing/2014/main" id="{11CE45D7-6E63-CC46-B16C-581F9401F2B9}"/>
              </a:ext>
            </a:extLst>
          </p:cNvPr>
          <p:cNvSpPr>
            <a:spLocks noGrp="1"/>
          </p:cNvSpPr>
          <p:nvPr>
            <p:ph type="subTitle" idx="1" hasCustomPrompt="1"/>
          </p:nvPr>
        </p:nvSpPr>
        <p:spPr>
          <a:xfrm>
            <a:off x="1275322" y="3735718"/>
            <a:ext cx="6429741" cy="724417"/>
          </a:xfrm>
          <a:prstGeom prst="rect">
            <a:avLst/>
          </a:prstGeom>
        </p:spPr>
        <p:txBody>
          <a:bodyPr lIns="0" tIns="0" rIns="0" bIns="0">
            <a:normAutofit/>
          </a:bodyPr>
          <a:lstStyle>
            <a:lvl1pPr marL="0" indent="0" algn="l">
              <a:lnSpc>
                <a:spcPct val="100000"/>
              </a:lnSpc>
              <a:spcBef>
                <a:spcPts val="0"/>
              </a:spcBef>
              <a:buNone/>
              <a:defRPr sz="3733">
                <a:solidFill>
                  <a:schemeClr val="bg1"/>
                </a:solidFill>
                <a:latin typeface="Arial" panose="020B0604020202020204" pitchFamily="34" charset="0"/>
                <a:cs typeface="Arial" panose="020B0604020202020204" pitchFamily="34" charset="0"/>
              </a:defRPr>
            </a:lvl1pPr>
            <a:lvl2pPr marL="766248" indent="0" algn="ctr">
              <a:buNone/>
              <a:defRPr>
                <a:solidFill>
                  <a:schemeClr val="tx1">
                    <a:tint val="75000"/>
                  </a:schemeClr>
                </a:solidFill>
              </a:defRPr>
            </a:lvl2pPr>
            <a:lvl3pPr marL="1532496" indent="0" algn="ctr">
              <a:buNone/>
              <a:defRPr>
                <a:solidFill>
                  <a:schemeClr val="tx1">
                    <a:tint val="75000"/>
                  </a:schemeClr>
                </a:solidFill>
              </a:defRPr>
            </a:lvl3pPr>
            <a:lvl4pPr marL="2298744" indent="0" algn="ctr">
              <a:buNone/>
              <a:defRPr>
                <a:solidFill>
                  <a:schemeClr val="tx1">
                    <a:tint val="75000"/>
                  </a:schemeClr>
                </a:solidFill>
              </a:defRPr>
            </a:lvl4pPr>
            <a:lvl5pPr marL="3064993" indent="0" algn="ctr">
              <a:buNone/>
              <a:defRPr>
                <a:solidFill>
                  <a:schemeClr val="tx1">
                    <a:tint val="75000"/>
                  </a:schemeClr>
                </a:solidFill>
              </a:defRPr>
            </a:lvl5pPr>
            <a:lvl6pPr marL="3831240" indent="0" algn="ctr">
              <a:buNone/>
              <a:defRPr>
                <a:solidFill>
                  <a:schemeClr val="tx1">
                    <a:tint val="75000"/>
                  </a:schemeClr>
                </a:solidFill>
              </a:defRPr>
            </a:lvl6pPr>
            <a:lvl7pPr marL="4597488" indent="0" algn="ctr">
              <a:buNone/>
              <a:defRPr>
                <a:solidFill>
                  <a:schemeClr val="tx1">
                    <a:tint val="75000"/>
                  </a:schemeClr>
                </a:solidFill>
              </a:defRPr>
            </a:lvl7pPr>
            <a:lvl8pPr marL="5363737" indent="0" algn="ctr">
              <a:buNone/>
              <a:defRPr>
                <a:solidFill>
                  <a:schemeClr val="tx1">
                    <a:tint val="75000"/>
                  </a:schemeClr>
                </a:solidFill>
              </a:defRPr>
            </a:lvl8pPr>
            <a:lvl9pPr marL="6129984" indent="0" algn="ctr">
              <a:buNone/>
              <a:defRPr>
                <a:solidFill>
                  <a:schemeClr val="tx1">
                    <a:tint val="75000"/>
                  </a:schemeClr>
                </a:solidFill>
              </a:defRPr>
            </a:lvl9pPr>
          </a:lstStyle>
          <a:p>
            <a:r>
              <a:rPr lang="en-US"/>
              <a:t>Subheading</a:t>
            </a:r>
          </a:p>
        </p:txBody>
      </p:sp>
    </p:spTree>
    <p:extLst>
      <p:ext uri="{BB962C8B-B14F-4D97-AF65-F5344CB8AC3E}">
        <p14:creationId xmlns:p14="http://schemas.microsoft.com/office/powerpoint/2010/main" val="1569313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one column w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C19BA9-2368-6646-8708-4FEB6EB839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itle Placeholder 10">
            <a:extLst>
              <a:ext uri="{FF2B5EF4-FFF2-40B4-BE49-F238E27FC236}">
                <a16:creationId xmlns:a16="http://schemas.microsoft.com/office/drawing/2014/main" id="{ECDC25EA-D592-7043-BE1E-BA1AC416779C}"/>
              </a:ext>
            </a:extLst>
          </p:cNvPr>
          <p:cNvSpPr>
            <a:spLocks noGrp="1"/>
          </p:cNvSpPr>
          <p:nvPr>
            <p:ph type="title" hasCustomPrompt="1"/>
          </p:nvPr>
        </p:nvSpPr>
        <p:spPr>
          <a:xfrm>
            <a:off x="850219" y="630883"/>
            <a:ext cx="10037416" cy="864344"/>
          </a:xfrm>
          <a:prstGeom prst="rect">
            <a:avLst/>
          </a:prstGeom>
        </p:spPr>
        <p:txBody>
          <a:bodyPr vert="horz" lIns="91440" tIns="45720" rIns="91440" bIns="45720" rtlCol="0" anchor="b">
            <a:noAutofit/>
          </a:bodyPr>
          <a:lstStyle/>
          <a:p>
            <a:r>
              <a:rPr lang="en-US"/>
              <a:t>Add title here</a:t>
            </a:r>
            <a:endParaRPr lang="en-AU"/>
          </a:p>
        </p:txBody>
      </p:sp>
      <p:sp>
        <p:nvSpPr>
          <p:cNvPr id="9" name="Text Placeholder 11">
            <a:extLst>
              <a:ext uri="{FF2B5EF4-FFF2-40B4-BE49-F238E27FC236}">
                <a16:creationId xmlns:a16="http://schemas.microsoft.com/office/drawing/2014/main" id="{C01C023F-E712-A749-898D-F115BEF5C772}"/>
              </a:ext>
            </a:extLst>
          </p:cNvPr>
          <p:cNvSpPr>
            <a:spLocks noGrp="1"/>
          </p:cNvSpPr>
          <p:nvPr>
            <p:ph idx="1" hasCustomPrompt="1"/>
          </p:nvPr>
        </p:nvSpPr>
        <p:spPr>
          <a:xfrm>
            <a:off x="850219" y="1758951"/>
            <a:ext cx="10037416" cy="4343400"/>
          </a:xfrm>
          <a:prstGeom prst="rect">
            <a:avLst/>
          </a:prstGeom>
        </p:spPr>
        <p:txBody>
          <a:bodyPr vert="horz" lIns="91440" tIns="45720" rIns="91440" bIns="45720" rtlCol="0">
            <a:normAutofit/>
          </a:bodyPr>
          <a:lstStyle>
            <a:lvl1pPr marL="359824" marR="0" indent="-349242" algn="l" defTabSz="914377" rtl="0" eaLnBrk="1" fontAlgn="auto" latinLnBrk="0" hangingPunct="1">
              <a:lnSpc>
                <a:spcPct val="90000"/>
              </a:lnSpc>
              <a:spcBef>
                <a:spcPts val="1000"/>
              </a:spcBef>
              <a:spcAft>
                <a:spcPts val="0"/>
              </a:spcAft>
              <a:buClr>
                <a:srgbClr val="71C5E8"/>
              </a:buClr>
              <a:buSzTx/>
              <a:buFont typeface="Arial" panose="020B0604020202020204" pitchFamily="34" charset="0"/>
              <a:buNone/>
              <a:tabLst/>
              <a:defRPr/>
            </a:lvl1pPr>
          </a:lstStyle>
          <a:p>
            <a:pPr lvl="1"/>
            <a:r>
              <a:rPr lang="en-GB"/>
              <a:t>Second level</a:t>
            </a:r>
          </a:p>
        </p:txBody>
      </p:sp>
    </p:spTree>
    <p:extLst>
      <p:ext uri="{BB962C8B-B14F-4D97-AF65-F5344CB8AC3E}">
        <p14:creationId xmlns:p14="http://schemas.microsoft.com/office/powerpoint/2010/main" val="3927304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above graphic">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4F7513-3DC7-FA4D-8A32-FC2D85E3FE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itle Placeholder 10">
            <a:extLst>
              <a:ext uri="{FF2B5EF4-FFF2-40B4-BE49-F238E27FC236}">
                <a16:creationId xmlns:a16="http://schemas.microsoft.com/office/drawing/2014/main" id="{ECDC25EA-D592-7043-BE1E-BA1AC416779C}"/>
              </a:ext>
            </a:extLst>
          </p:cNvPr>
          <p:cNvSpPr>
            <a:spLocks noGrp="1"/>
          </p:cNvSpPr>
          <p:nvPr>
            <p:ph type="title" hasCustomPrompt="1"/>
          </p:nvPr>
        </p:nvSpPr>
        <p:spPr>
          <a:xfrm>
            <a:off x="850219" y="630883"/>
            <a:ext cx="10037416" cy="864344"/>
          </a:xfrm>
          <a:prstGeom prst="rect">
            <a:avLst/>
          </a:prstGeom>
        </p:spPr>
        <p:txBody>
          <a:bodyPr vert="horz" lIns="91440" tIns="45720" rIns="91440" bIns="45720" rtlCol="0" anchor="b">
            <a:noAutofit/>
          </a:bodyPr>
          <a:lstStyle/>
          <a:p>
            <a:r>
              <a:rPr lang="en-US"/>
              <a:t>Add title here</a:t>
            </a:r>
            <a:endParaRPr lang="en-AU"/>
          </a:p>
        </p:txBody>
      </p:sp>
      <p:sp>
        <p:nvSpPr>
          <p:cNvPr id="9" name="Text Placeholder 11">
            <a:extLst>
              <a:ext uri="{FF2B5EF4-FFF2-40B4-BE49-F238E27FC236}">
                <a16:creationId xmlns:a16="http://schemas.microsoft.com/office/drawing/2014/main" id="{C01C023F-E712-A749-898D-F115BEF5C772}"/>
              </a:ext>
            </a:extLst>
          </p:cNvPr>
          <p:cNvSpPr>
            <a:spLocks noGrp="1"/>
          </p:cNvSpPr>
          <p:nvPr>
            <p:ph idx="1" hasCustomPrompt="1"/>
          </p:nvPr>
        </p:nvSpPr>
        <p:spPr>
          <a:xfrm>
            <a:off x="850219" y="1758951"/>
            <a:ext cx="10037416" cy="864344"/>
          </a:xfrm>
          <a:prstGeom prst="rect">
            <a:avLst/>
          </a:prstGeom>
        </p:spPr>
        <p:txBody>
          <a:bodyPr vert="horz" lIns="91440" tIns="45720" rIns="91440" bIns="45720" rtlCol="0">
            <a:normAutofit/>
          </a:bodyPr>
          <a:lstStyle>
            <a:lvl1pPr marL="359824" marR="0" indent="-349242" algn="l" defTabSz="914377" rtl="0" eaLnBrk="1" fontAlgn="auto" latinLnBrk="0" hangingPunct="1">
              <a:lnSpc>
                <a:spcPct val="90000"/>
              </a:lnSpc>
              <a:spcBef>
                <a:spcPts val="1000"/>
              </a:spcBef>
              <a:spcAft>
                <a:spcPts val="0"/>
              </a:spcAft>
              <a:buClr>
                <a:srgbClr val="71C5E8"/>
              </a:buClr>
              <a:buSzTx/>
              <a:buFont typeface="Arial" panose="020B0604020202020204" pitchFamily="34" charset="0"/>
              <a:buNone/>
              <a:tabLst/>
              <a:defRPr>
                <a:solidFill>
                  <a:schemeClr val="accent1"/>
                </a:solidFill>
              </a:defRPr>
            </a:lvl1pPr>
          </a:lstStyle>
          <a:p>
            <a:pPr lvl="0"/>
            <a:r>
              <a:rPr lang="en-US"/>
              <a:t>Add content here</a:t>
            </a:r>
          </a:p>
          <a:p>
            <a:pPr lvl="0"/>
            <a:endParaRPr lang="en-US"/>
          </a:p>
        </p:txBody>
      </p:sp>
    </p:spTree>
    <p:extLst>
      <p:ext uri="{BB962C8B-B14F-4D97-AF65-F5344CB8AC3E}">
        <p14:creationId xmlns:p14="http://schemas.microsoft.com/office/powerpoint/2010/main" val="19231556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two column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465A88-C3A8-9746-8A20-A424E924C8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itle Placeholder 10">
            <a:extLst>
              <a:ext uri="{FF2B5EF4-FFF2-40B4-BE49-F238E27FC236}">
                <a16:creationId xmlns:a16="http://schemas.microsoft.com/office/drawing/2014/main" id="{ECDC25EA-D592-7043-BE1E-BA1AC416779C}"/>
              </a:ext>
            </a:extLst>
          </p:cNvPr>
          <p:cNvSpPr>
            <a:spLocks noGrp="1"/>
          </p:cNvSpPr>
          <p:nvPr>
            <p:ph type="title" hasCustomPrompt="1"/>
          </p:nvPr>
        </p:nvSpPr>
        <p:spPr>
          <a:xfrm>
            <a:off x="850219" y="630883"/>
            <a:ext cx="10037416" cy="864344"/>
          </a:xfrm>
          <a:prstGeom prst="rect">
            <a:avLst/>
          </a:prstGeom>
        </p:spPr>
        <p:txBody>
          <a:bodyPr vert="horz" lIns="91440" tIns="45720" rIns="91440" bIns="45720" rtlCol="0" anchor="b">
            <a:noAutofit/>
          </a:bodyPr>
          <a:lstStyle/>
          <a:p>
            <a:r>
              <a:rPr lang="en-US"/>
              <a:t>Add title here</a:t>
            </a:r>
            <a:endParaRPr lang="en-AU"/>
          </a:p>
        </p:txBody>
      </p:sp>
      <p:sp>
        <p:nvSpPr>
          <p:cNvPr id="9" name="Text Placeholder 11">
            <a:extLst>
              <a:ext uri="{FF2B5EF4-FFF2-40B4-BE49-F238E27FC236}">
                <a16:creationId xmlns:a16="http://schemas.microsoft.com/office/drawing/2014/main" id="{C01C023F-E712-A749-898D-F115BEF5C772}"/>
              </a:ext>
            </a:extLst>
          </p:cNvPr>
          <p:cNvSpPr>
            <a:spLocks noGrp="1"/>
          </p:cNvSpPr>
          <p:nvPr>
            <p:ph idx="1" hasCustomPrompt="1"/>
          </p:nvPr>
        </p:nvSpPr>
        <p:spPr>
          <a:xfrm>
            <a:off x="850218" y="1758951"/>
            <a:ext cx="4907115" cy="4343400"/>
          </a:xfrm>
          <a:prstGeom prst="rect">
            <a:avLst/>
          </a:prstGeom>
          <a:solidFill>
            <a:schemeClr val="bg1">
              <a:lumMod val="95000"/>
            </a:schemeClr>
          </a:solidFill>
        </p:spPr>
        <p:txBody>
          <a:bodyPr vert="horz" lIns="91440" tIns="45720" rIns="91440" bIns="45720" rtlCol="0">
            <a:normAutofit/>
          </a:bodyPr>
          <a:lstStyle>
            <a:lvl1pPr marL="359824" marR="0" indent="-349242" algn="l" defTabSz="914377" rtl="0" eaLnBrk="1" fontAlgn="auto" latinLnBrk="0" hangingPunct="1">
              <a:lnSpc>
                <a:spcPct val="90000"/>
              </a:lnSpc>
              <a:spcBef>
                <a:spcPts val="1000"/>
              </a:spcBef>
              <a:spcAft>
                <a:spcPts val="0"/>
              </a:spcAft>
              <a:buClr>
                <a:srgbClr val="71C5E8"/>
              </a:buClr>
              <a:buSzTx/>
              <a:buFont typeface="Arial" panose="020B0604020202020204" pitchFamily="34" charset="0"/>
              <a:buNone/>
              <a:tabLst/>
              <a:defRPr/>
            </a:lvl1pPr>
          </a:lstStyle>
          <a:p>
            <a:pPr lvl="0"/>
            <a:r>
              <a:rPr lang="en-US"/>
              <a:t>Add content here</a:t>
            </a:r>
          </a:p>
          <a:p>
            <a:pPr lvl="0"/>
            <a:endParaRPr lang="en-US"/>
          </a:p>
        </p:txBody>
      </p:sp>
      <p:sp>
        <p:nvSpPr>
          <p:cNvPr id="6" name="Text Placeholder 11">
            <a:extLst>
              <a:ext uri="{FF2B5EF4-FFF2-40B4-BE49-F238E27FC236}">
                <a16:creationId xmlns:a16="http://schemas.microsoft.com/office/drawing/2014/main" id="{C9342189-F707-4C42-BF3F-2F9E67F3E617}"/>
              </a:ext>
            </a:extLst>
          </p:cNvPr>
          <p:cNvSpPr>
            <a:spLocks noGrp="1"/>
          </p:cNvSpPr>
          <p:nvPr>
            <p:ph idx="10" hasCustomPrompt="1"/>
          </p:nvPr>
        </p:nvSpPr>
        <p:spPr>
          <a:xfrm>
            <a:off x="5980520" y="1740645"/>
            <a:ext cx="4907115" cy="4343400"/>
          </a:xfrm>
          <a:prstGeom prst="rect">
            <a:avLst/>
          </a:prstGeom>
          <a:solidFill>
            <a:schemeClr val="bg1">
              <a:lumMod val="95000"/>
            </a:schemeClr>
          </a:solidFill>
        </p:spPr>
        <p:txBody>
          <a:bodyPr vert="horz" lIns="91440" tIns="45720" rIns="91440" bIns="45720" rtlCol="0">
            <a:normAutofit/>
          </a:bodyPr>
          <a:lstStyle>
            <a:lvl1pPr marL="359824" marR="0" indent="-349242" algn="l" defTabSz="914377" rtl="0" eaLnBrk="1" fontAlgn="auto" latinLnBrk="0" hangingPunct="1">
              <a:lnSpc>
                <a:spcPct val="90000"/>
              </a:lnSpc>
              <a:spcBef>
                <a:spcPts val="1000"/>
              </a:spcBef>
              <a:spcAft>
                <a:spcPts val="0"/>
              </a:spcAft>
              <a:buClr>
                <a:srgbClr val="71C5E8"/>
              </a:buClr>
              <a:buSzTx/>
              <a:buFont typeface="Arial" panose="020B0604020202020204" pitchFamily="34" charset="0"/>
              <a:buNone/>
              <a:tabLst/>
              <a:defRPr/>
            </a:lvl1pPr>
          </a:lstStyle>
          <a:p>
            <a:pPr lvl="0"/>
            <a:r>
              <a:rPr lang="en-US"/>
              <a:t>Add content here</a:t>
            </a:r>
          </a:p>
          <a:p>
            <a:pPr lvl="0"/>
            <a:endParaRPr lang="en-US"/>
          </a:p>
        </p:txBody>
      </p:sp>
    </p:spTree>
    <p:extLst>
      <p:ext uri="{BB962C8B-B14F-4D97-AF65-F5344CB8AC3E}">
        <p14:creationId xmlns:p14="http://schemas.microsoft.com/office/powerpoint/2010/main" val="1605990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Monday, October 23,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0080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A4B2AB-5ADB-5E4F-B9DE-8F1CE2FCF63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60DF894F-90A3-8A4B-9340-4032748D602B}"/>
              </a:ext>
            </a:extLst>
          </p:cNvPr>
          <p:cNvSpPr>
            <a:spLocks noGrp="1"/>
          </p:cNvSpPr>
          <p:nvPr>
            <p:ph type="ctrTitle" hasCustomPrompt="1"/>
          </p:nvPr>
        </p:nvSpPr>
        <p:spPr>
          <a:xfrm>
            <a:off x="4847862" y="1446117"/>
            <a:ext cx="6429741" cy="2289600"/>
          </a:xfrm>
          <a:prstGeom prst="rect">
            <a:avLst/>
          </a:prstGeom>
        </p:spPr>
        <p:txBody>
          <a:bodyPr lIns="0" tIns="0" rIns="0" bIns="0" anchor="b">
            <a:norm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Thank you</a:t>
            </a:r>
          </a:p>
        </p:txBody>
      </p:sp>
      <p:pic>
        <p:nvPicPr>
          <p:cNvPr id="5" name="Picture 4" descr="Graphical user interface, text&#10;&#10;Description automatically generated">
            <a:extLst>
              <a:ext uri="{FF2B5EF4-FFF2-40B4-BE49-F238E27FC236}">
                <a16:creationId xmlns:a16="http://schemas.microsoft.com/office/drawing/2014/main" id="{0F0AF09B-58A0-224D-B49D-2829F8AEDB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47859" y="5649967"/>
            <a:ext cx="2117589" cy="575512"/>
          </a:xfrm>
          <a:prstGeom prst="rect">
            <a:avLst/>
          </a:prstGeom>
        </p:spPr>
      </p:pic>
    </p:spTree>
    <p:extLst>
      <p:ext uri="{BB962C8B-B14F-4D97-AF65-F5344CB8AC3E}">
        <p14:creationId xmlns:p14="http://schemas.microsoft.com/office/powerpoint/2010/main" val="654717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BD09-795A-4D40-B997-3BF74BF8281C}"/>
              </a:ext>
            </a:extLst>
          </p:cNvPr>
          <p:cNvSpPr>
            <a:spLocks noGrp="1"/>
          </p:cNvSpPr>
          <p:nvPr>
            <p:ph type="title"/>
          </p:nvPr>
        </p:nvSpPr>
        <p:spPr>
          <a:xfrm>
            <a:off x="766119" y="365125"/>
            <a:ext cx="10587681"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B07B28-7942-3748-9152-16D6E10078A1}"/>
              </a:ext>
            </a:extLst>
          </p:cNvPr>
          <p:cNvSpPr>
            <a:spLocks noGrp="1"/>
          </p:cNvSpPr>
          <p:nvPr>
            <p:ph idx="1"/>
          </p:nvPr>
        </p:nvSpPr>
        <p:spPr>
          <a:xfrm>
            <a:off x="766119" y="1825625"/>
            <a:ext cx="10587681" cy="36537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432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44A7115-4256-404A-809A-6A339D76267D}" type="datetime1">
              <a:rPr lang="en-AU" smtClean="0"/>
              <a:t>23/10/2023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4FB483E-3E9A-4127-87A3-3C84DDEF51A3}" type="slidenum">
              <a:rPr lang="en-AU" smtClean="0"/>
              <a:t>‹#›</a:t>
            </a:fld>
            <a:endParaRPr lang="en-AU"/>
          </a:p>
        </p:txBody>
      </p:sp>
    </p:spTree>
    <p:extLst>
      <p:ext uri="{BB962C8B-B14F-4D97-AF65-F5344CB8AC3E}">
        <p14:creationId xmlns:p14="http://schemas.microsoft.com/office/powerpoint/2010/main" val="1395223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227" y="1121879"/>
            <a:ext cx="9143548" cy="2387771"/>
          </a:xfrm>
        </p:spPr>
        <p:txBody>
          <a:bodyPr anchor="b"/>
          <a:lstStyle>
            <a:lvl1pPr algn="ctr">
              <a:defRPr sz="5443"/>
            </a:lvl1pPr>
          </a:lstStyle>
          <a:p>
            <a:r>
              <a:rPr lang="en-US"/>
              <a:t>Click to edit Master title style</a:t>
            </a:r>
            <a:endParaRPr lang="en-AU"/>
          </a:p>
        </p:txBody>
      </p:sp>
      <p:sp>
        <p:nvSpPr>
          <p:cNvPr id="3" name="Subtitle 2"/>
          <p:cNvSpPr>
            <a:spLocks noGrp="1"/>
          </p:cNvSpPr>
          <p:nvPr>
            <p:ph type="subTitle" idx="1"/>
          </p:nvPr>
        </p:nvSpPr>
        <p:spPr>
          <a:xfrm>
            <a:off x="1524227" y="3601819"/>
            <a:ext cx="9143548"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7F7C2C6-3220-4EA6-AE0D-B488E8DA4B41}" type="datetime1">
              <a:rPr lang="en-AU" smtClean="0"/>
              <a:t>23/10/2023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4FB483E-3E9A-4127-87A3-3C84DDEF51A3}" type="slidenum">
              <a:rPr lang="en-AU" smtClean="0"/>
              <a:t>‹#›</a:t>
            </a:fld>
            <a:endParaRPr lang="en-AU"/>
          </a:p>
        </p:txBody>
      </p:sp>
    </p:spTree>
    <p:extLst>
      <p:ext uri="{BB962C8B-B14F-4D97-AF65-F5344CB8AC3E}">
        <p14:creationId xmlns:p14="http://schemas.microsoft.com/office/powerpoint/2010/main" val="2026701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372EB-C2D2-4FAB-A998-5379E1FFBB6B}" type="datetime1">
              <a:rPr lang="en-AU" smtClean="0"/>
              <a:t>23/10/2023</a:t>
            </a:fld>
            <a:endParaRPr lang="en-AU"/>
          </a:p>
        </p:txBody>
      </p:sp>
      <p:sp>
        <p:nvSpPr>
          <p:cNvPr id="4" name="Slide Number Placeholder 3"/>
          <p:cNvSpPr>
            <a:spLocks noGrp="1"/>
          </p:cNvSpPr>
          <p:nvPr>
            <p:ph type="sldNum" sz="quarter" idx="12"/>
          </p:nvPr>
        </p:nvSpPr>
        <p:spPr/>
        <p:txBody>
          <a:bodyPr/>
          <a:lstStyle/>
          <a:p>
            <a:fld id="{E4FB483E-3E9A-4127-87A3-3C84DDEF51A3}" type="slidenum">
              <a:rPr lang="en-AU" smtClean="0"/>
              <a:t>‹#›</a:t>
            </a:fld>
            <a:endParaRPr lang="en-AU"/>
          </a:p>
        </p:txBody>
      </p:sp>
    </p:spTree>
    <p:extLst>
      <p:ext uri="{BB962C8B-B14F-4D97-AF65-F5344CB8AC3E}">
        <p14:creationId xmlns:p14="http://schemas.microsoft.com/office/powerpoint/2010/main" val="1278029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03 Content Slide_One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92A186-EA84-9D61-15EF-4F7BA3EC0BDB}"/>
              </a:ext>
            </a:extLst>
          </p:cNvPr>
          <p:cNvSpPr>
            <a:spLocks noGrp="1"/>
          </p:cNvSpPr>
          <p:nvPr>
            <p:ph type="title" hasCustomPrompt="1"/>
          </p:nvPr>
        </p:nvSpPr>
        <p:spPr>
          <a:xfrm>
            <a:off x="1058510" y="191023"/>
            <a:ext cx="8902417" cy="469726"/>
          </a:xfrm>
          <a:prstGeom prst="rect">
            <a:avLst/>
          </a:prstGeo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US"/>
              <a:t>Slide heading Arial Bold 25pt</a:t>
            </a:r>
          </a:p>
        </p:txBody>
      </p:sp>
      <p:sp>
        <p:nvSpPr>
          <p:cNvPr id="2" name="Date Placeholder 3">
            <a:extLst>
              <a:ext uri="{FF2B5EF4-FFF2-40B4-BE49-F238E27FC236}">
                <a16:creationId xmlns:a16="http://schemas.microsoft.com/office/drawing/2014/main" id="{1C9DE0E2-B4F5-1FD8-1EC9-ACE088EC0A32}"/>
              </a:ext>
            </a:extLst>
          </p:cNvPr>
          <p:cNvSpPr>
            <a:spLocks noGrp="1"/>
          </p:cNvSpPr>
          <p:nvPr>
            <p:ph type="dt" sz="half" idx="2"/>
          </p:nvPr>
        </p:nvSpPr>
        <p:spPr>
          <a:xfrm>
            <a:off x="508000" y="6356352"/>
            <a:ext cx="2869784" cy="365125"/>
          </a:xfrm>
          <a:prstGeom prst="rect">
            <a:avLst/>
          </a:prstGeom>
        </p:spPr>
        <p:txBody>
          <a:bodyPr vert="horz" lIns="91440" tIns="45720" rIns="91440" bIns="45720" rtlCol="0" anchor="ctr"/>
          <a:lstStyle>
            <a:lvl1pPr algn="l">
              <a:defRPr sz="1000" spc="0" baseline="0">
                <a:solidFill>
                  <a:schemeClr val="bg1"/>
                </a:solidFill>
                <a:latin typeface="Arial" panose="020B0604020202020204" pitchFamily="34" charset="0"/>
                <a:cs typeface="Arial" panose="020B0604020202020204" pitchFamily="34" charset="0"/>
              </a:defRPr>
            </a:lvl1pPr>
          </a:lstStyle>
          <a:p>
            <a:r>
              <a:rPr lang="en-US"/>
              <a:t>The Bureau of Meteorology</a:t>
            </a:r>
          </a:p>
        </p:txBody>
      </p:sp>
      <p:pic>
        <p:nvPicPr>
          <p:cNvPr id="6" name="Picture 5">
            <a:extLst>
              <a:ext uri="{FF2B5EF4-FFF2-40B4-BE49-F238E27FC236}">
                <a16:creationId xmlns:a16="http://schemas.microsoft.com/office/drawing/2014/main" id="{992BB0E9-BF74-FBB0-894D-F11AEBE22C6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241631" y="6357876"/>
            <a:ext cx="391569" cy="363600"/>
          </a:xfrm>
          <a:prstGeom prst="rect">
            <a:avLst/>
          </a:prstGeom>
        </p:spPr>
      </p:pic>
    </p:spTree>
    <p:extLst>
      <p:ext uri="{BB962C8B-B14F-4D97-AF65-F5344CB8AC3E}">
        <p14:creationId xmlns:p14="http://schemas.microsoft.com/office/powerpoint/2010/main" val="3344397888"/>
      </p:ext>
    </p:extLst>
  </p:cSld>
  <p:clrMapOvr>
    <a:masterClrMapping/>
  </p:clrMapOvr>
  <p:extLst>
    <p:ext uri="{DCECCB84-F9BA-43D5-87BE-67443E8EF086}">
      <p15:sldGuideLst xmlns:p15="http://schemas.microsoft.com/office/powerpoint/2012/main">
        <p15:guide id="1" pos="7328">
          <p15:clr>
            <a:srgbClr val="FBAE40"/>
          </p15:clr>
        </p15:guide>
        <p15:guide id="3" pos="301">
          <p15:clr>
            <a:srgbClr val="FBAE40"/>
          </p15:clr>
        </p15:guide>
        <p15:guide id="4" orient="horz" pos="278">
          <p15:clr>
            <a:srgbClr val="FBAE40"/>
          </p15:clr>
        </p15:guide>
        <p15:guide id="5" orient="horz" pos="3997">
          <p15:clr>
            <a:srgbClr val="FBAE40"/>
          </p15:clr>
        </p15:guide>
        <p15:guide id="6" orient="horz" pos="79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Monday, October 23,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8946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Monday, October 23,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064658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Monday, October 23,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8656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Monday, October 23,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47694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Monday, October 23,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0619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Monday, October 23,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09822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Monday, October 23,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8262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Monday, October 23, 2023</a:t>
            </a:fld>
            <a:endParaRPr lang="en-US"/>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780114253"/>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CEAFF6-7CFA-D54A-B658-9A0D0D067B0A}"/>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Slide Number Placeholder 14">
            <a:extLst>
              <a:ext uri="{FF2B5EF4-FFF2-40B4-BE49-F238E27FC236}">
                <a16:creationId xmlns:a16="http://schemas.microsoft.com/office/drawing/2014/main" id="{BF20CB82-7350-4C43-952D-430AFC5F567D}"/>
              </a:ext>
            </a:extLst>
          </p:cNvPr>
          <p:cNvSpPr txBox="1">
            <a:spLocks/>
          </p:cNvSpPr>
          <p:nvPr userDrawn="1"/>
        </p:nvSpPr>
        <p:spPr>
          <a:xfrm>
            <a:off x="8940800" y="6559555"/>
            <a:ext cx="2844800" cy="365125"/>
          </a:xfrm>
          <a:prstGeom prst="rect">
            <a:avLst/>
          </a:prstGeom>
        </p:spPr>
        <p:txBody>
          <a:bodyPr/>
          <a:lstStyle>
            <a:defPPr>
              <a:defRPr lang="en-US"/>
            </a:defPPr>
            <a:lvl1pPr marL="0" algn="l" defTabSz="338622" rtl="0" eaLnBrk="1" latinLnBrk="0" hangingPunct="1">
              <a:defRPr sz="1333" kern="1200">
                <a:solidFill>
                  <a:schemeClr val="tx1"/>
                </a:solidFill>
                <a:latin typeface="+mn-lt"/>
                <a:ea typeface="+mn-ea"/>
                <a:cs typeface="+mn-cs"/>
              </a:defRPr>
            </a:lvl1pPr>
            <a:lvl2pPr marL="338622" algn="l" defTabSz="338622" rtl="0" eaLnBrk="1" latinLnBrk="0" hangingPunct="1">
              <a:defRPr sz="1333" kern="1200">
                <a:solidFill>
                  <a:schemeClr val="tx1"/>
                </a:solidFill>
                <a:latin typeface="+mn-lt"/>
                <a:ea typeface="+mn-ea"/>
                <a:cs typeface="+mn-cs"/>
              </a:defRPr>
            </a:lvl2pPr>
            <a:lvl3pPr marL="677243" algn="l" defTabSz="338622" rtl="0" eaLnBrk="1" latinLnBrk="0" hangingPunct="1">
              <a:defRPr sz="1333" kern="1200">
                <a:solidFill>
                  <a:schemeClr val="tx1"/>
                </a:solidFill>
                <a:latin typeface="+mn-lt"/>
                <a:ea typeface="+mn-ea"/>
                <a:cs typeface="+mn-cs"/>
              </a:defRPr>
            </a:lvl3pPr>
            <a:lvl4pPr marL="1015865" algn="l" defTabSz="338622" rtl="0" eaLnBrk="1" latinLnBrk="0" hangingPunct="1">
              <a:defRPr sz="1333" kern="1200">
                <a:solidFill>
                  <a:schemeClr val="tx1"/>
                </a:solidFill>
                <a:latin typeface="+mn-lt"/>
                <a:ea typeface="+mn-ea"/>
                <a:cs typeface="+mn-cs"/>
              </a:defRPr>
            </a:lvl4pPr>
            <a:lvl5pPr marL="1354488" algn="l" defTabSz="338622" rtl="0" eaLnBrk="1" latinLnBrk="0" hangingPunct="1">
              <a:defRPr sz="1333" kern="1200">
                <a:solidFill>
                  <a:schemeClr val="tx1"/>
                </a:solidFill>
                <a:latin typeface="+mn-lt"/>
                <a:ea typeface="+mn-ea"/>
                <a:cs typeface="+mn-cs"/>
              </a:defRPr>
            </a:lvl5pPr>
            <a:lvl6pPr marL="1693109" algn="l" defTabSz="338622" rtl="0" eaLnBrk="1" latinLnBrk="0" hangingPunct="1">
              <a:defRPr sz="1333" kern="1200">
                <a:solidFill>
                  <a:schemeClr val="tx1"/>
                </a:solidFill>
                <a:latin typeface="+mn-lt"/>
                <a:ea typeface="+mn-ea"/>
                <a:cs typeface="+mn-cs"/>
              </a:defRPr>
            </a:lvl6pPr>
            <a:lvl7pPr marL="2031731" algn="l" defTabSz="338622" rtl="0" eaLnBrk="1" latinLnBrk="0" hangingPunct="1">
              <a:defRPr sz="1333" kern="1200">
                <a:solidFill>
                  <a:schemeClr val="tx1"/>
                </a:solidFill>
                <a:latin typeface="+mn-lt"/>
                <a:ea typeface="+mn-ea"/>
                <a:cs typeface="+mn-cs"/>
              </a:defRPr>
            </a:lvl7pPr>
            <a:lvl8pPr marL="2370352" algn="l" defTabSz="338622" rtl="0" eaLnBrk="1" latinLnBrk="0" hangingPunct="1">
              <a:defRPr sz="1333" kern="1200">
                <a:solidFill>
                  <a:schemeClr val="tx1"/>
                </a:solidFill>
                <a:latin typeface="+mn-lt"/>
                <a:ea typeface="+mn-ea"/>
                <a:cs typeface="+mn-cs"/>
              </a:defRPr>
            </a:lvl8pPr>
            <a:lvl9pPr marL="2708974" algn="l" defTabSz="338622" rtl="0" eaLnBrk="1" latinLnBrk="0" hangingPunct="1">
              <a:defRPr sz="1333" kern="1200">
                <a:solidFill>
                  <a:schemeClr val="tx1"/>
                </a:solidFill>
                <a:latin typeface="+mn-lt"/>
                <a:ea typeface="+mn-ea"/>
                <a:cs typeface="+mn-cs"/>
              </a:defRPr>
            </a:lvl9pPr>
          </a:lstStyle>
          <a:p>
            <a:endParaRPr lang="en-US" sz="1777">
              <a:latin typeface="Arial" panose="020B0604020202020204" pitchFamily="34" charset="0"/>
              <a:cs typeface="Arial" panose="020B0604020202020204" pitchFamily="34" charset="0"/>
            </a:endParaRPr>
          </a:p>
        </p:txBody>
      </p:sp>
      <p:sp>
        <p:nvSpPr>
          <p:cNvPr id="11" name="Title Placeholder 10">
            <a:extLst>
              <a:ext uri="{FF2B5EF4-FFF2-40B4-BE49-F238E27FC236}">
                <a16:creationId xmlns:a16="http://schemas.microsoft.com/office/drawing/2014/main" id="{52DC61E2-9D77-428F-B453-5837EE75CCBE}"/>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Autofit/>
          </a:bodyPr>
          <a:lstStyle/>
          <a:p>
            <a:r>
              <a:rPr lang="en-US"/>
              <a:t>Click to edit Master title style</a:t>
            </a:r>
            <a:endParaRPr lang="en-AU"/>
          </a:p>
        </p:txBody>
      </p:sp>
      <p:sp>
        <p:nvSpPr>
          <p:cNvPr id="12" name="Text Placeholder 11">
            <a:extLst>
              <a:ext uri="{FF2B5EF4-FFF2-40B4-BE49-F238E27FC236}">
                <a16:creationId xmlns:a16="http://schemas.microsoft.com/office/drawing/2014/main" id="{3E45D094-D11D-4436-8B0D-A8A73D67E8CE}"/>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marL="0" marR="0" lvl="0" indent="0" algn="l" defTabSz="914377" rtl="0" eaLnBrk="1" fontAlgn="auto" latinLnBrk="0" hangingPunct="1">
              <a:lnSpc>
                <a:spcPct val="90000"/>
              </a:lnSpc>
              <a:spcBef>
                <a:spcPts val="1000"/>
              </a:spcBef>
              <a:spcAft>
                <a:spcPts val="0"/>
              </a:spcAft>
              <a:buClrTx/>
              <a:buSzTx/>
              <a:buFont typeface="Arial" charset="0"/>
              <a:buNone/>
              <a:tabLst/>
              <a:defRPr/>
            </a:pPr>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9372897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700" r:id="rId10"/>
    <p:sldLayoutId id="2147483701" r:id="rId11"/>
    <p:sldLayoutId id="2147483702" r:id="rId12"/>
    <p:sldLayoutId id="2147483703" r:id="rId1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dt="0"/>
  <p:txStyles>
    <p:titleStyle>
      <a:lvl1pPr algn="l" defTabSz="766248" rtl="0" eaLnBrk="1" latinLnBrk="0" hangingPunct="1">
        <a:spcBef>
          <a:spcPct val="0"/>
        </a:spcBef>
        <a:buNone/>
        <a:defRPr sz="3733" kern="1200">
          <a:solidFill>
            <a:schemeClr val="bg1"/>
          </a:solidFill>
          <a:latin typeface="Arial" panose="020B0604020202020204" pitchFamily="34" charset="0"/>
          <a:ea typeface="+mj-ea"/>
          <a:cs typeface="Arial" panose="020B0604020202020204" pitchFamily="34" charset="0"/>
        </a:defRPr>
      </a:lvl1pPr>
    </p:titleStyle>
    <p:bodyStyle>
      <a:lvl1pPr marL="457189" marR="0" indent="-457189" algn="l" defTabSz="914377" rtl="0" eaLnBrk="1" fontAlgn="auto" latinLnBrk="0" hangingPunct="1">
        <a:lnSpc>
          <a:spcPct val="90000"/>
        </a:lnSpc>
        <a:spcBef>
          <a:spcPts val="1000"/>
        </a:spcBef>
        <a:spcAft>
          <a:spcPts val="0"/>
        </a:spcAft>
        <a:buClrTx/>
        <a:buSzTx/>
        <a:buFontTx/>
        <a:buBlip>
          <a:blip r:embed="rId16"/>
        </a:buBlip>
        <a:tabLst/>
        <a:defRPr sz="2667" kern="1200">
          <a:solidFill>
            <a:schemeClr val="accent5"/>
          </a:solidFill>
          <a:latin typeface="Arial" panose="020B0604020202020204" pitchFamily="34" charset="0"/>
          <a:ea typeface="+mn-ea"/>
          <a:cs typeface="Arial" panose="020B0604020202020204" pitchFamily="34" charset="0"/>
        </a:defRPr>
      </a:lvl1pPr>
      <a:lvl2pPr marL="296326" marR="0" indent="-296326" algn="l" defTabSz="914377" rtl="0" eaLnBrk="1" fontAlgn="auto" latinLnBrk="0" hangingPunct="1">
        <a:lnSpc>
          <a:spcPct val="90000"/>
        </a:lnSpc>
        <a:spcBef>
          <a:spcPts val="500"/>
        </a:spcBef>
        <a:spcAft>
          <a:spcPts val="0"/>
        </a:spcAft>
        <a:buClr>
          <a:schemeClr val="accent1"/>
        </a:buClr>
        <a:buSzPct val="70000"/>
        <a:buFontTx/>
        <a:buBlip>
          <a:blip r:embed="rId17"/>
        </a:buBlip>
        <a:tabLst/>
        <a:defRPr sz="2400" kern="1200">
          <a:solidFill>
            <a:schemeClr val="accent5"/>
          </a:solidFill>
          <a:latin typeface="Arial" panose="020B0604020202020204" pitchFamily="34" charset="0"/>
          <a:ea typeface="+mn-ea"/>
          <a:cs typeface="Arial" panose="020B0604020202020204" pitchFamily="34" charset="0"/>
        </a:defRPr>
      </a:lvl2pPr>
      <a:lvl3pPr marL="478355" marR="0" indent="-239178" algn="l" defTabSz="914377" rtl="0" eaLnBrk="1" fontAlgn="auto" latinLnBrk="0" hangingPunct="1">
        <a:lnSpc>
          <a:spcPct val="90000"/>
        </a:lnSpc>
        <a:spcBef>
          <a:spcPts val="500"/>
        </a:spcBef>
        <a:spcAft>
          <a:spcPts val="0"/>
        </a:spcAft>
        <a:buClr>
          <a:schemeClr val="accent2"/>
        </a:buClr>
        <a:buSzTx/>
        <a:buFont typeface="Arial" charset="0"/>
        <a:buChar char="•"/>
        <a:tabLst/>
        <a:defRPr sz="2400" kern="1200">
          <a:solidFill>
            <a:schemeClr val="accent5"/>
          </a:solidFill>
          <a:latin typeface="Arial" panose="020B0604020202020204" pitchFamily="34" charset="0"/>
          <a:ea typeface="+mn-ea"/>
          <a:cs typeface="Arial" panose="020B0604020202020204" pitchFamily="34" charset="0"/>
        </a:defRPr>
      </a:lvl3pPr>
      <a:lvl4pPr marL="717533" marR="0" indent="-239178" algn="l" defTabSz="914377" rtl="0" eaLnBrk="1" fontAlgn="auto" latinLnBrk="0" hangingPunct="1">
        <a:lnSpc>
          <a:spcPct val="90000"/>
        </a:lnSpc>
        <a:spcBef>
          <a:spcPts val="500"/>
        </a:spcBef>
        <a:spcAft>
          <a:spcPts val="0"/>
        </a:spcAft>
        <a:buClr>
          <a:schemeClr val="accent5"/>
        </a:buClr>
        <a:buSzTx/>
        <a:buFont typeface="Arial" charset="0"/>
        <a:buChar char="•"/>
        <a:tabLst/>
        <a:defRPr sz="2133" kern="1200">
          <a:solidFill>
            <a:schemeClr val="accent5"/>
          </a:solidFill>
          <a:latin typeface="Arial" panose="020B0604020202020204" pitchFamily="34" charset="0"/>
          <a:ea typeface="+mn-ea"/>
          <a:cs typeface="Arial" panose="020B0604020202020204" pitchFamily="34" charset="0"/>
        </a:defRPr>
      </a:lvl4pPr>
      <a:lvl5pPr marL="956709" marR="0" indent="-239178" algn="l" defTabSz="914377" rtl="0" eaLnBrk="1" fontAlgn="auto" latinLnBrk="0" hangingPunct="1">
        <a:lnSpc>
          <a:spcPct val="90000"/>
        </a:lnSpc>
        <a:spcBef>
          <a:spcPts val="500"/>
        </a:spcBef>
        <a:spcAft>
          <a:spcPts val="0"/>
        </a:spcAft>
        <a:buClr>
          <a:schemeClr val="tx1"/>
        </a:buClr>
        <a:buSzTx/>
        <a:buFont typeface="Arial" charset="0"/>
        <a:buChar char="•"/>
        <a:tabLst/>
        <a:defRPr sz="1600" kern="1200">
          <a:solidFill>
            <a:schemeClr val="accent5"/>
          </a:solidFill>
          <a:latin typeface="Arial" panose="020B0604020202020204" pitchFamily="34" charset="0"/>
          <a:ea typeface="+mn-ea"/>
          <a:cs typeface="Arial" panose="020B0604020202020204" pitchFamily="34" charset="0"/>
        </a:defRPr>
      </a:lvl5pPr>
      <a:lvl6pPr marL="4214364" indent="-383124" algn="l" defTabSz="766248" rtl="0" eaLnBrk="1" latinLnBrk="0" hangingPunct="1">
        <a:spcBef>
          <a:spcPct val="20000"/>
        </a:spcBef>
        <a:buFont typeface="Arial"/>
        <a:buChar char="•"/>
        <a:defRPr sz="3352" kern="1200">
          <a:solidFill>
            <a:schemeClr val="tx1"/>
          </a:solidFill>
          <a:latin typeface="+mn-lt"/>
          <a:ea typeface="+mn-ea"/>
          <a:cs typeface="+mn-cs"/>
        </a:defRPr>
      </a:lvl6pPr>
      <a:lvl7pPr marL="4980613" indent="-383124" algn="l" defTabSz="766248" rtl="0" eaLnBrk="1" latinLnBrk="0" hangingPunct="1">
        <a:spcBef>
          <a:spcPct val="20000"/>
        </a:spcBef>
        <a:buFont typeface="Arial"/>
        <a:buChar char="•"/>
        <a:defRPr sz="3352" kern="1200">
          <a:solidFill>
            <a:schemeClr val="tx1"/>
          </a:solidFill>
          <a:latin typeface="+mn-lt"/>
          <a:ea typeface="+mn-ea"/>
          <a:cs typeface="+mn-cs"/>
        </a:defRPr>
      </a:lvl7pPr>
      <a:lvl8pPr marL="5746860" indent="-383124" algn="l" defTabSz="766248" rtl="0" eaLnBrk="1" latinLnBrk="0" hangingPunct="1">
        <a:spcBef>
          <a:spcPct val="20000"/>
        </a:spcBef>
        <a:buFont typeface="Arial"/>
        <a:buChar char="•"/>
        <a:defRPr sz="3352" kern="1200">
          <a:solidFill>
            <a:schemeClr val="tx1"/>
          </a:solidFill>
          <a:latin typeface="+mn-lt"/>
          <a:ea typeface="+mn-ea"/>
          <a:cs typeface="+mn-cs"/>
        </a:defRPr>
      </a:lvl8pPr>
      <a:lvl9pPr marL="6513108" indent="-383124" algn="l" defTabSz="766248" rtl="0" eaLnBrk="1" latinLnBrk="0" hangingPunct="1">
        <a:spcBef>
          <a:spcPct val="20000"/>
        </a:spcBef>
        <a:buFont typeface="Arial"/>
        <a:buChar char="•"/>
        <a:defRPr sz="3352" kern="1200">
          <a:solidFill>
            <a:schemeClr val="tx1"/>
          </a:solidFill>
          <a:latin typeface="+mn-lt"/>
          <a:ea typeface="+mn-ea"/>
          <a:cs typeface="+mn-cs"/>
        </a:defRPr>
      </a:lvl9pPr>
    </p:bodyStyle>
    <p:otherStyle>
      <a:defPPr>
        <a:defRPr lang="en-US"/>
      </a:defPPr>
      <a:lvl1pPr marL="0" algn="l" defTabSz="766248" rtl="0" eaLnBrk="1" latinLnBrk="0" hangingPunct="1">
        <a:defRPr sz="3017" kern="1200">
          <a:solidFill>
            <a:schemeClr val="tx1"/>
          </a:solidFill>
          <a:latin typeface="+mn-lt"/>
          <a:ea typeface="+mn-ea"/>
          <a:cs typeface="+mn-cs"/>
        </a:defRPr>
      </a:lvl1pPr>
      <a:lvl2pPr marL="766248" algn="l" defTabSz="766248" rtl="0" eaLnBrk="1" latinLnBrk="0" hangingPunct="1">
        <a:defRPr sz="3017" kern="1200">
          <a:solidFill>
            <a:schemeClr val="tx1"/>
          </a:solidFill>
          <a:latin typeface="+mn-lt"/>
          <a:ea typeface="+mn-ea"/>
          <a:cs typeface="+mn-cs"/>
        </a:defRPr>
      </a:lvl2pPr>
      <a:lvl3pPr marL="1532496" algn="l" defTabSz="766248" rtl="0" eaLnBrk="1" latinLnBrk="0" hangingPunct="1">
        <a:defRPr sz="3017" kern="1200">
          <a:solidFill>
            <a:schemeClr val="tx1"/>
          </a:solidFill>
          <a:latin typeface="+mn-lt"/>
          <a:ea typeface="+mn-ea"/>
          <a:cs typeface="+mn-cs"/>
        </a:defRPr>
      </a:lvl3pPr>
      <a:lvl4pPr marL="2298744" algn="l" defTabSz="766248" rtl="0" eaLnBrk="1" latinLnBrk="0" hangingPunct="1">
        <a:defRPr sz="3017" kern="1200">
          <a:solidFill>
            <a:schemeClr val="tx1"/>
          </a:solidFill>
          <a:latin typeface="+mn-lt"/>
          <a:ea typeface="+mn-ea"/>
          <a:cs typeface="+mn-cs"/>
        </a:defRPr>
      </a:lvl4pPr>
      <a:lvl5pPr marL="3064993" algn="l" defTabSz="766248" rtl="0" eaLnBrk="1" latinLnBrk="0" hangingPunct="1">
        <a:defRPr sz="3017" kern="1200">
          <a:solidFill>
            <a:schemeClr val="tx1"/>
          </a:solidFill>
          <a:latin typeface="+mn-lt"/>
          <a:ea typeface="+mn-ea"/>
          <a:cs typeface="+mn-cs"/>
        </a:defRPr>
      </a:lvl5pPr>
      <a:lvl6pPr marL="3831240" algn="l" defTabSz="766248" rtl="0" eaLnBrk="1" latinLnBrk="0" hangingPunct="1">
        <a:defRPr sz="3017" kern="1200">
          <a:solidFill>
            <a:schemeClr val="tx1"/>
          </a:solidFill>
          <a:latin typeface="+mn-lt"/>
          <a:ea typeface="+mn-ea"/>
          <a:cs typeface="+mn-cs"/>
        </a:defRPr>
      </a:lvl6pPr>
      <a:lvl7pPr marL="4597488" algn="l" defTabSz="766248" rtl="0" eaLnBrk="1" latinLnBrk="0" hangingPunct="1">
        <a:defRPr sz="3017" kern="1200">
          <a:solidFill>
            <a:schemeClr val="tx1"/>
          </a:solidFill>
          <a:latin typeface="+mn-lt"/>
          <a:ea typeface="+mn-ea"/>
          <a:cs typeface="+mn-cs"/>
        </a:defRPr>
      </a:lvl7pPr>
      <a:lvl8pPr marL="5363737" algn="l" defTabSz="766248" rtl="0" eaLnBrk="1" latinLnBrk="0" hangingPunct="1">
        <a:defRPr sz="3017" kern="1200">
          <a:solidFill>
            <a:schemeClr val="tx1"/>
          </a:solidFill>
          <a:latin typeface="+mn-lt"/>
          <a:ea typeface="+mn-ea"/>
          <a:cs typeface="+mn-cs"/>
        </a:defRPr>
      </a:lvl8pPr>
      <a:lvl9pPr marL="6129984" algn="l" defTabSz="766248" rtl="0" eaLnBrk="1" latinLnBrk="0" hangingPunct="1">
        <a:defRPr sz="30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s/_rels/slide1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23.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8" Type="http://schemas.openxmlformats.org/officeDocument/2006/relationships/image" Target="http://cmap.bom.gov.au/sco/access_plots/plots_clean/tmax.forecast.median.national.season2.ncwb.png" TargetMode="External"/><Relationship Id="rId3" Type="http://schemas.openxmlformats.org/officeDocument/2006/relationships/image" Target="../media/image66.png"/><Relationship Id="rId7" Type="http://schemas.openxmlformats.org/officeDocument/2006/relationships/image" Target="../media/image68.png"/><Relationship Id="rId12"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http://cmap.bom.gov.au/sco/access_plots/plots_clean/tmin.forecast.median.national.season2.ncwb.png" TargetMode="External"/><Relationship Id="rId11" Type="http://schemas.openxmlformats.org/officeDocument/2006/relationships/image" Target="../media/image71.png"/><Relationship Id="rId5" Type="http://schemas.openxmlformats.org/officeDocument/2006/relationships/image" Target="../media/image67.png"/><Relationship Id="rId10" Type="http://schemas.openxmlformats.org/officeDocument/2006/relationships/image" Target="../media/image70.png"/><Relationship Id="rId4" Type="http://schemas.openxmlformats.org/officeDocument/2006/relationships/image" Target="http://cmap.bom.gov.au/sco/access_plots/plots_clean/rain.forecast.median.national.season2.ncwb.png" TargetMode="External"/><Relationship Id="rId9"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hyperlink" Target="https://www.emv.vic.gov.au/how-we-help/disaster-recovery-funding-arrangements-drfa/disaster-recovery-funding-arrangements-drfa-claims" TargetMode="External"/><Relationship Id="rId2" Type="http://schemas.openxmlformats.org/officeDocument/2006/relationships/hyperlink" Target="mailto:NDFAuser@justice.vic.gov.au"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emv.vic.gov.au/how-we-help/disaster-recovery-funding-arrangements-drfa/disaster-recovery-funding-arrangements-drfa-claims"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2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1.xml"/><Relationship Id="rId4" Type="http://schemas.openxmlformats.org/officeDocument/2006/relationships/hyperlink" Target="https://data.gov.au/data/dataset/drfa-activation-history-by-lg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6C60F94-EE12-594E-988D-8A757EF919DF}"/>
              </a:ext>
            </a:extLst>
          </p:cNvPr>
          <p:cNvSpPr>
            <a:spLocks noGrp="1"/>
          </p:cNvSpPr>
          <p:nvPr>
            <p:ph type="ctrTitle"/>
          </p:nvPr>
        </p:nvSpPr>
        <p:spPr/>
        <p:txBody>
          <a:bodyPr>
            <a:normAutofit fontScale="90000"/>
          </a:bodyPr>
          <a:lstStyle/>
          <a:p>
            <a:r>
              <a:rPr lang="en-AU">
                <a:solidFill>
                  <a:schemeClr val="tx1"/>
                </a:solidFill>
              </a:rPr>
              <a:t>Disaster Recovery Funding Arrangements (DRFA) Preparedness Roadshow</a:t>
            </a:r>
            <a:endParaRPr lang="en-US">
              <a:solidFill>
                <a:schemeClr val="tx1"/>
              </a:solidFill>
            </a:endParaRPr>
          </a:p>
        </p:txBody>
      </p:sp>
      <p:sp>
        <p:nvSpPr>
          <p:cNvPr id="22" name="Subtitle 21">
            <a:extLst>
              <a:ext uri="{FF2B5EF4-FFF2-40B4-BE49-F238E27FC236}">
                <a16:creationId xmlns:a16="http://schemas.microsoft.com/office/drawing/2014/main" id="{37763AD2-33F2-C049-90C3-9BA67CDE920B}"/>
              </a:ext>
            </a:extLst>
          </p:cNvPr>
          <p:cNvSpPr>
            <a:spLocks noGrp="1"/>
          </p:cNvSpPr>
          <p:nvPr>
            <p:ph type="subTitle" idx="1"/>
          </p:nvPr>
        </p:nvSpPr>
        <p:spPr/>
        <p:txBody>
          <a:bodyPr vert="horz" wrap="square" lIns="0" tIns="0" rIns="0" bIns="0" rtlCol="0" anchor="t">
            <a:normAutofit fontScale="92500" lnSpcReduction="20000"/>
          </a:bodyPr>
          <a:lstStyle/>
          <a:p>
            <a:endParaRPr lang="en-US" sz="2667">
              <a:solidFill>
                <a:schemeClr val="tx1"/>
              </a:solidFill>
            </a:endParaRPr>
          </a:p>
          <a:p>
            <a:r>
              <a:rPr lang="en-US" sz="2650">
                <a:solidFill>
                  <a:schemeClr val="tx1"/>
                </a:solidFill>
                <a:latin typeface="Arial"/>
                <a:cs typeface="Arial"/>
              </a:rPr>
              <a:t>October 2023</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19068" y="5550174"/>
            <a:ext cx="3692726" cy="662965"/>
          </a:xfrm>
          <a:prstGeom prst="rect">
            <a:avLst/>
          </a:prstGeom>
        </p:spPr>
      </p:pic>
    </p:spTree>
    <p:extLst>
      <p:ext uri="{BB962C8B-B14F-4D97-AF65-F5344CB8AC3E}">
        <p14:creationId xmlns:p14="http://schemas.microsoft.com/office/powerpoint/2010/main" val="28594316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56F062A-EAC3-46A2-B0FC-33E7F5942FAE}"/>
              </a:ext>
            </a:extLst>
          </p:cNvPr>
          <p:cNvSpPr txBox="1"/>
          <p:nvPr/>
        </p:nvSpPr>
        <p:spPr>
          <a:xfrm>
            <a:off x="953495" y="1807781"/>
            <a:ext cx="10285009" cy="615149"/>
          </a:xfrm>
          <a:prstGeom prst="rect">
            <a:avLst/>
          </a:prstGeom>
          <a:noFill/>
        </p:spPr>
        <p:txBody>
          <a:bodyPr wrap="square" lIns="0" tIns="0" rIns="0" bIns="0" anchor="t">
            <a:noAutofit/>
          </a:bodyPr>
          <a:lstStyle/>
          <a:p>
            <a:r>
              <a:rPr lang="en-AU" sz="1400" b="1">
                <a:cs typeface="Arial"/>
              </a:rPr>
              <a:t>New Claims Management System (CMS) portal </a:t>
            </a:r>
            <a:r>
              <a:rPr lang="en-AU" sz="1400">
                <a:cs typeface="Arial"/>
              </a:rPr>
              <a:t>went live on 10 July 2023 capturing entire process from event notification to claim reimbursement</a:t>
            </a:r>
            <a:r>
              <a:rPr lang="en-AU" sz="1400" b="1">
                <a:cs typeface="Arial"/>
              </a:rPr>
              <a:t>. </a:t>
            </a:r>
            <a:r>
              <a:rPr lang="en-AU" sz="1400">
                <a:effectLst/>
                <a:latin typeface="Arial" panose="020B0604020202020204" pitchFamily="34" charset="0"/>
                <a:ea typeface="Times" panose="02020603050405020304" pitchFamily="18" charset="0"/>
                <a:cs typeface="Times New Roman" panose="02020603050405020304" pitchFamily="18" charset="0"/>
              </a:rPr>
              <a:t>Online training videos and how to guides are available for CMS users. Each council has nominated registered users. </a:t>
            </a:r>
            <a:endParaRPr lang="en-AU" sz="1400" b="1">
              <a:cs typeface="Arial"/>
            </a:endParaRPr>
          </a:p>
        </p:txBody>
      </p:sp>
      <p:pic>
        <p:nvPicPr>
          <p:cNvPr id="23" name="Graphic 22" descr="Remote learning language outline">
            <a:extLst>
              <a:ext uri="{FF2B5EF4-FFF2-40B4-BE49-F238E27FC236}">
                <a16:creationId xmlns:a16="http://schemas.microsoft.com/office/drawing/2014/main" id="{3D26BF03-DE06-4C16-AB33-2698D95E943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849" y="5488889"/>
            <a:ext cx="554806" cy="759249"/>
          </a:xfrm>
          <a:prstGeom prst="rect">
            <a:avLst/>
          </a:prstGeom>
        </p:spPr>
      </p:pic>
      <p:sp>
        <p:nvSpPr>
          <p:cNvPr id="6" name="TextBox 5">
            <a:extLst>
              <a:ext uri="{FF2B5EF4-FFF2-40B4-BE49-F238E27FC236}">
                <a16:creationId xmlns:a16="http://schemas.microsoft.com/office/drawing/2014/main" id="{60F3A810-BBD0-17D5-2835-E5DC95741E30}"/>
              </a:ext>
            </a:extLst>
          </p:cNvPr>
          <p:cNvSpPr txBox="1"/>
          <p:nvPr/>
        </p:nvSpPr>
        <p:spPr>
          <a:xfrm>
            <a:off x="877375" y="2762793"/>
            <a:ext cx="10437248" cy="738664"/>
          </a:xfrm>
          <a:prstGeom prst="rect">
            <a:avLst/>
          </a:prstGeom>
          <a:noFill/>
        </p:spPr>
        <p:txBody>
          <a:bodyPr wrap="square">
            <a:spAutoFit/>
          </a:bodyPr>
          <a:lstStyle/>
          <a:p>
            <a:r>
              <a:rPr lang="en-AU" sz="1400" b="1">
                <a:cs typeface="Times New Roman" panose="02020603050405020304" pitchFamily="18" charset="0"/>
              </a:rPr>
              <a:t>Day labour </a:t>
            </a:r>
            <a:r>
              <a:rPr lang="en-AU" sz="1400">
                <a:cs typeface="Times New Roman" panose="02020603050405020304" pitchFamily="18" charset="0"/>
              </a:rPr>
              <a:t>introduced following the October 2022,  councils can now also claim the normal hours salary and wages for staff and Delivery Agency-owned plant and equipment costs that are directly engaged in the delivery of eligible Emergency Works or Immediate Reconstruction Works activities.  Plans to expand to REPA in certain circumstances. </a:t>
            </a:r>
          </a:p>
        </p:txBody>
      </p:sp>
      <p:pic>
        <p:nvPicPr>
          <p:cNvPr id="8" name="Graphic 7" descr="Crane outline">
            <a:extLst>
              <a:ext uri="{FF2B5EF4-FFF2-40B4-BE49-F238E27FC236}">
                <a16:creationId xmlns:a16="http://schemas.microsoft.com/office/drawing/2014/main" id="{61847889-CDB2-9C55-B37E-E78FBC16AF3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849" y="2762793"/>
            <a:ext cx="554806" cy="554806"/>
          </a:xfrm>
          <a:prstGeom prst="rect">
            <a:avLst/>
          </a:prstGeom>
        </p:spPr>
      </p:pic>
      <p:sp>
        <p:nvSpPr>
          <p:cNvPr id="12" name="TextBox 11">
            <a:extLst>
              <a:ext uri="{FF2B5EF4-FFF2-40B4-BE49-F238E27FC236}">
                <a16:creationId xmlns:a16="http://schemas.microsoft.com/office/drawing/2014/main" id="{DBF07D8F-2168-86A5-6491-F0D7544F9275}"/>
              </a:ext>
            </a:extLst>
          </p:cNvPr>
          <p:cNvSpPr txBox="1"/>
          <p:nvPr/>
        </p:nvSpPr>
        <p:spPr>
          <a:xfrm>
            <a:off x="887591" y="4815679"/>
            <a:ext cx="10437248" cy="523220"/>
          </a:xfrm>
          <a:prstGeom prst="rect">
            <a:avLst/>
          </a:prstGeom>
          <a:noFill/>
        </p:spPr>
        <p:txBody>
          <a:bodyPr wrap="square">
            <a:spAutoFit/>
          </a:bodyPr>
          <a:lstStyle/>
          <a:p>
            <a:r>
              <a:rPr lang="en-AU" sz="1400" b="1" dirty="0">
                <a:cs typeface="Times New Roman" panose="02020603050405020304" pitchFamily="18" charset="0"/>
              </a:rPr>
              <a:t>Pre disaster function – </a:t>
            </a:r>
            <a:r>
              <a:rPr lang="en-AU" sz="1400" dirty="0">
                <a:cs typeface="Times New Roman" panose="02020603050405020304" pitchFamily="18" charset="0"/>
              </a:rPr>
              <a:t>clarification on claimable costs under </a:t>
            </a:r>
            <a:r>
              <a:rPr lang="en-AU" sz="1400" dirty="0">
                <a:effectLst/>
                <a:latin typeface="Arial" panose="020B0604020202020204" pitchFamily="34" charset="0"/>
                <a:ea typeface="Calibri" panose="020F0502020204030204" pitchFamily="34" charset="0"/>
              </a:rPr>
              <a:t>category B relating to repair or reconstruction of a damaged asset to its pre-disaster function</a:t>
            </a:r>
            <a:r>
              <a:rPr lang="en-AU" sz="1400" i="1" dirty="0">
                <a:effectLst/>
                <a:latin typeface="Arial" panose="020B0604020202020204" pitchFamily="34" charset="0"/>
                <a:ea typeface="Calibri" panose="020F0502020204030204" pitchFamily="34" charset="0"/>
              </a:rPr>
              <a:t>.</a:t>
            </a:r>
            <a:r>
              <a:rPr lang="en-AU" sz="1400" dirty="0">
                <a:cs typeface="Times New Roman" panose="02020603050405020304" pitchFamily="18" charset="0"/>
              </a:rPr>
              <a:t>  </a:t>
            </a:r>
          </a:p>
        </p:txBody>
      </p:sp>
      <p:pic>
        <p:nvPicPr>
          <p:cNvPr id="22" name="Graphic 21" descr="Agriculture outline">
            <a:extLst>
              <a:ext uri="{FF2B5EF4-FFF2-40B4-BE49-F238E27FC236}">
                <a16:creationId xmlns:a16="http://schemas.microsoft.com/office/drawing/2014/main" id="{03D6495F-DDD6-C21A-597B-FD3ADDB4415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921" y="3826112"/>
            <a:ext cx="738662" cy="738662"/>
          </a:xfrm>
          <a:prstGeom prst="rect">
            <a:avLst/>
          </a:prstGeom>
        </p:spPr>
      </p:pic>
      <p:sp>
        <p:nvSpPr>
          <p:cNvPr id="24" name="TextBox 23">
            <a:extLst>
              <a:ext uri="{FF2B5EF4-FFF2-40B4-BE49-F238E27FC236}">
                <a16:creationId xmlns:a16="http://schemas.microsoft.com/office/drawing/2014/main" id="{275DB5F0-9453-4669-6C0C-CCA3DA5F1F2B}"/>
              </a:ext>
            </a:extLst>
          </p:cNvPr>
          <p:cNvSpPr txBox="1"/>
          <p:nvPr/>
        </p:nvSpPr>
        <p:spPr>
          <a:xfrm>
            <a:off x="877375" y="3856892"/>
            <a:ext cx="10529534" cy="738664"/>
          </a:xfrm>
          <a:prstGeom prst="rect">
            <a:avLst/>
          </a:prstGeom>
          <a:noFill/>
        </p:spPr>
        <p:txBody>
          <a:bodyPr wrap="square" lIns="91440" tIns="45720" rIns="91440" bIns="45720" rtlCol="0" anchor="t">
            <a:spAutoFit/>
          </a:bodyPr>
          <a:lstStyle/>
          <a:p>
            <a:r>
              <a:rPr lang="en-AU" sz="1400" b="1"/>
              <a:t>Betterment</a:t>
            </a:r>
            <a:r>
              <a:rPr lang="en-AU" sz="1400"/>
              <a:t> </a:t>
            </a:r>
            <a:r>
              <a:rPr lang="en-AU" sz="1400" b="1"/>
              <a:t>program</a:t>
            </a:r>
            <a:r>
              <a:rPr lang="en-AU" sz="1400"/>
              <a:t> under Category D was introduced for the first time in Victoria, for the most severely impacted councils from the Oct 2022 flood event. The program leverages current IRW and REPA claim processes and pays for the difference between the category B cost of repairing an impacted asset to pre-disaster function and a more resilient state.  </a:t>
            </a:r>
          </a:p>
        </p:txBody>
      </p:sp>
      <p:sp>
        <p:nvSpPr>
          <p:cNvPr id="11" name="Title 1">
            <a:extLst>
              <a:ext uri="{FF2B5EF4-FFF2-40B4-BE49-F238E27FC236}">
                <a16:creationId xmlns:a16="http://schemas.microsoft.com/office/drawing/2014/main" id="{2E04F338-8574-4A98-AD90-352D30534AE4}"/>
              </a:ext>
            </a:extLst>
          </p:cNvPr>
          <p:cNvSpPr txBox="1">
            <a:spLocks/>
          </p:cNvSpPr>
          <p:nvPr/>
        </p:nvSpPr>
        <p:spPr>
          <a:xfrm>
            <a:off x="632190" y="249450"/>
            <a:ext cx="10037416" cy="864344"/>
          </a:xfrm>
          <a:prstGeom prst="rect">
            <a:avLst/>
          </a:prstGeom>
        </p:spPr>
        <p:txBody>
          <a:bodyPr vert="horz" lIns="91440" tIns="45720" rIns="91440" bIns="45720" rtlCol="0" anchor="b">
            <a:noAutofit/>
          </a:bodyPr>
          <a:lstStyle>
            <a:lvl1pPr algn="l" defTabSz="766248" rtl="0" eaLnBrk="1" latinLnBrk="0" hangingPunct="1">
              <a:spcBef>
                <a:spcPct val="0"/>
              </a:spcBef>
              <a:buNone/>
              <a:defRPr sz="3733" kern="1200">
                <a:solidFill>
                  <a:schemeClr val="bg1"/>
                </a:solidFill>
                <a:latin typeface="Arial" panose="020B0604020202020204" pitchFamily="34" charset="0"/>
                <a:ea typeface="+mj-ea"/>
                <a:cs typeface="Arial" panose="020B0604020202020204" pitchFamily="34" charset="0"/>
              </a:defRPr>
            </a:lvl1pPr>
          </a:lstStyle>
          <a:p>
            <a:r>
              <a:rPr lang="en-AU" sz="3700" dirty="0">
                <a:latin typeface="Arial"/>
                <a:cs typeface="Arial"/>
              </a:rPr>
              <a:t>DRFA settings- what's changed in Victoria </a:t>
            </a:r>
            <a:endParaRPr lang="en-US" dirty="0"/>
          </a:p>
        </p:txBody>
      </p:sp>
      <p:sp>
        <p:nvSpPr>
          <p:cNvPr id="2" name="TextBox 1">
            <a:extLst>
              <a:ext uri="{FF2B5EF4-FFF2-40B4-BE49-F238E27FC236}">
                <a16:creationId xmlns:a16="http://schemas.microsoft.com/office/drawing/2014/main" id="{D1A21853-11AA-1949-4467-BC38E5B5BA3E}"/>
              </a:ext>
            </a:extLst>
          </p:cNvPr>
          <p:cNvSpPr txBox="1"/>
          <p:nvPr/>
        </p:nvSpPr>
        <p:spPr>
          <a:xfrm>
            <a:off x="924169" y="5574324"/>
            <a:ext cx="1036319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Times New Roman"/>
              </a:rPr>
              <a:t>Victorian DRFA Guidelines and Web site will also undergo an update</a:t>
            </a:r>
            <a:r>
              <a:rPr lang="en-US" sz="1400" dirty="0">
                <a:cs typeface="Times New Roman"/>
              </a:rPr>
              <a:t> to support councils to use the ne</a:t>
            </a:r>
            <a:r>
              <a:rPr lang="en-US" sz="1400" dirty="0">
                <a:cs typeface="Times New Roman" panose="02020603050405020304" pitchFamily="18" charset="0"/>
              </a:rPr>
              <a:t>w</a:t>
            </a:r>
            <a:r>
              <a:rPr lang="en-US" sz="1400" dirty="0">
                <a:cs typeface="Times New Roman"/>
              </a:rPr>
              <a:t> CMS and to increase self-sufficiency in submitting their DRFA claims. A User Reference Group has been established for consultation in the initial design and subsequent development of the DRFA guidelines and website.</a:t>
            </a:r>
            <a:r>
              <a:rPr lang="en-US" sz="1400" dirty="0"/>
              <a:t> An interim Toolbox is being established.</a:t>
            </a:r>
          </a:p>
        </p:txBody>
      </p:sp>
      <p:pic>
        <p:nvPicPr>
          <p:cNvPr id="3" name="Graphic 2" descr="Blueprint with solid fill">
            <a:extLst>
              <a:ext uri="{FF2B5EF4-FFF2-40B4-BE49-F238E27FC236}">
                <a16:creationId xmlns:a16="http://schemas.microsoft.com/office/drawing/2014/main" id="{5C075FD1-0F5B-B940-FB68-DD5DC9E223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416" y="1652953"/>
            <a:ext cx="777631" cy="767862"/>
          </a:xfrm>
          <a:prstGeom prst="rect">
            <a:avLst/>
          </a:prstGeom>
        </p:spPr>
      </p:pic>
      <p:sp>
        <p:nvSpPr>
          <p:cNvPr id="4" name="Footer Placeholder 3">
            <a:extLst>
              <a:ext uri="{FF2B5EF4-FFF2-40B4-BE49-F238E27FC236}">
                <a16:creationId xmlns:a16="http://schemas.microsoft.com/office/drawing/2014/main" id="{7290DC5A-4248-1FA6-A094-BBA9A15C5D30}"/>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137563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299344" y="5758190"/>
            <a:ext cx="2181829" cy="289860"/>
          </a:xfrm>
        </p:spPr>
        <p:txBody>
          <a:bodyPr/>
          <a:lstStyle/>
          <a:p>
            <a:fld id="{E4FB483E-3E9A-4127-87A3-3C84DDEF51A3}" type="slidenum">
              <a:rPr lang="en-AU" smtClean="0">
                <a:latin typeface="Arial" panose="020B0604020202020204" pitchFamily="34" charset="0"/>
                <a:cs typeface="Arial" panose="020B0604020202020204" pitchFamily="34" charset="0"/>
              </a:rPr>
              <a:t>11</a:t>
            </a:fld>
            <a:endParaRPr lang="en-AU">
              <a:latin typeface="Arial" panose="020B0604020202020204" pitchFamily="34" charset="0"/>
              <a:cs typeface="Arial" panose="020B0604020202020204" pitchFamily="34" charset="0"/>
            </a:endParaRPr>
          </a:p>
        </p:txBody>
      </p:sp>
      <p:sp>
        <p:nvSpPr>
          <p:cNvPr id="15" name="Text Placeholder 7">
            <a:extLst>
              <a:ext uri="{FF2B5EF4-FFF2-40B4-BE49-F238E27FC236}">
                <a16:creationId xmlns:a16="http://schemas.microsoft.com/office/drawing/2014/main" id="{CCAB956E-E1D3-28A4-4A2B-254197430CFD}"/>
              </a:ext>
            </a:extLst>
          </p:cNvPr>
          <p:cNvSpPr txBox="1">
            <a:spLocks/>
          </p:cNvSpPr>
          <p:nvPr/>
        </p:nvSpPr>
        <p:spPr>
          <a:xfrm>
            <a:off x="487945" y="390845"/>
            <a:ext cx="8183669" cy="592835"/>
          </a:xfrm>
          <a:prstGeom prst="rect">
            <a:avLst/>
          </a:prstGeom>
        </p:spPr>
        <p:txBody>
          <a:bodyPr vert="horz" lIns="91440" tIns="45720" rIns="91440" bIns="45720" rtlCol="0" anchor="b">
            <a:noAutofit/>
          </a:bodyPr>
          <a:lstStyle>
            <a:lvl1pPr defTabSz="766248">
              <a:spcBef>
                <a:spcPct val="0"/>
              </a:spcBef>
              <a:buNone/>
              <a:defRPr sz="3733">
                <a:solidFill>
                  <a:schemeClr val="bg1"/>
                </a:solidFill>
                <a:latin typeface="Arial" panose="020B0604020202020204" pitchFamily="34" charset="0"/>
                <a:ea typeface="+mj-ea"/>
                <a:cs typeface="Arial" panose="020B0604020202020204" pitchFamily="34" charset="0"/>
              </a:defRPr>
            </a:lvl1pPr>
          </a:lstStyle>
          <a:p>
            <a:r>
              <a:rPr lang="en-AU" sz="3700">
                <a:latin typeface="Arial"/>
                <a:cs typeface="Arial"/>
              </a:rPr>
              <a:t>DRFA: Evidentiary Requirements</a:t>
            </a:r>
            <a:endParaRPr lang="en-GB"/>
          </a:p>
        </p:txBody>
      </p:sp>
      <p:sp>
        <p:nvSpPr>
          <p:cNvPr id="20" name="TextBox 19"/>
          <p:cNvSpPr txBox="1"/>
          <p:nvPr/>
        </p:nvSpPr>
        <p:spPr>
          <a:xfrm rot="16200000">
            <a:off x="10899310" y="5070211"/>
            <a:ext cx="2041129" cy="181140"/>
          </a:xfrm>
          <a:prstGeom prst="rect">
            <a:avLst/>
          </a:prstGeom>
          <a:noFill/>
        </p:spPr>
        <p:txBody>
          <a:bodyPr wrap="square" rtlCol="0">
            <a:spAutoFit/>
          </a:bodyPr>
          <a:lstStyle/>
          <a:p>
            <a:r>
              <a:rPr lang="en-AU" sz="577">
                <a:latin typeface="Arial" panose="020B0604020202020204" pitchFamily="34" charset="0"/>
                <a:cs typeface="Arial" panose="020B0604020202020204" pitchFamily="34" charset="0"/>
              </a:rPr>
              <a:t>Credit: Queensland Reconstruction Authority / </a:t>
            </a:r>
            <a:r>
              <a:rPr lang="en-AU" sz="577" err="1">
                <a:latin typeface="Arial" panose="020B0604020202020204" pitchFamily="34" charset="0"/>
                <a:cs typeface="Arial" panose="020B0604020202020204" pitchFamily="34" charset="0"/>
              </a:rPr>
              <a:t>Indras</a:t>
            </a:r>
            <a:endParaRPr lang="en-AU" sz="577">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21491"/>
          <a:stretch/>
        </p:blipFill>
        <p:spPr>
          <a:xfrm>
            <a:off x="7522621" y="4144355"/>
            <a:ext cx="4125781" cy="2372756"/>
          </a:xfrm>
          <a:prstGeom prst="rect">
            <a:avLst/>
          </a:prstGeom>
        </p:spPr>
      </p:pic>
      <p:sp>
        <p:nvSpPr>
          <p:cNvPr id="2" name="Rounded Rectangle 1"/>
          <p:cNvSpPr/>
          <p:nvPr/>
        </p:nvSpPr>
        <p:spPr>
          <a:xfrm>
            <a:off x="1605615" y="1905669"/>
            <a:ext cx="4529900" cy="814461"/>
          </a:xfrm>
          <a:prstGeom prst="roundRect">
            <a:avLst/>
          </a:prstGeom>
          <a:solidFill>
            <a:srgbClr val="00747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buNone/>
            </a:pPr>
            <a:r>
              <a:rPr lang="en-US" sz="1814">
                <a:solidFill>
                  <a:sysClr val="window" lastClr="FFFFFF"/>
                </a:solidFill>
                <a:latin typeface="Arial" panose="020B0604020202020204" pitchFamily="34" charset="0"/>
                <a:cs typeface="Arial" panose="020B0604020202020204" pitchFamily="34" charset="0"/>
              </a:rPr>
              <a:t>Is the damage event related?</a:t>
            </a:r>
          </a:p>
        </p:txBody>
      </p:sp>
      <p:sp>
        <p:nvSpPr>
          <p:cNvPr id="13" name="Rounded Rectangle 12"/>
          <p:cNvSpPr/>
          <p:nvPr/>
        </p:nvSpPr>
        <p:spPr>
          <a:xfrm>
            <a:off x="1605615" y="3002650"/>
            <a:ext cx="4529900" cy="795473"/>
          </a:xfrm>
          <a:prstGeom prst="roundRect">
            <a:avLst/>
          </a:prstGeom>
          <a:solidFill>
            <a:srgbClr val="00747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buNone/>
            </a:pPr>
            <a:r>
              <a:rPr lang="en-US" sz="1814">
                <a:solidFill>
                  <a:sysClr val="window" lastClr="FFFFFF"/>
                </a:solidFill>
                <a:latin typeface="Arial" panose="020B0604020202020204" pitchFamily="34" charset="0"/>
                <a:cs typeface="Arial" panose="020B0604020202020204" pitchFamily="34" charset="0"/>
              </a:rPr>
              <a:t>Do we have both pre and post event condition evidence?</a:t>
            </a:r>
          </a:p>
        </p:txBody>
      </p:sp>
      <p:sp>
        <p:nvSpPr>
          <p:cNvPr id="14" name="Rounded Rectangle 13"/>
          <p:cNvSpPr/>
          <p:nvPr/>
        </p:nvSpPr>
        <p:spPr>
          <a:xfrm>
            <a:off x="1605615" y="4103379"/>
            <a:ext cx="4529900" cy="770543"/>
          </a:xfrm>
          <a:prstGeom prst="roundRect">
            <a:avLst/>
          </a:prstGeom>
          <a:solidFill>
            <a:srgbClr val="00747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buNone/>
            </a:pPr>
            <a:r>
              <a:rPr lang="en-US" sz="1814">
                <a:solidFill>
                  <a:sysClr val="window" lastClr="FFFFFF"/>
                </a:solidFill>
                <a:latin typeface="Arial" panose="020B0604020202020204" pitchFamily="34" charset="0"/>
                <a:cs typeface="Arial" panose="020B0604020202020204" pitchFamily="34" charset="0"/>
              </a:rPr>
              <a:t>Do we have detailed invoices from suppliers?</a:t>
            </a:r>
          </a:p>
        </p:txBody>
      </p:sp>
      <p:sp>
        <p:nvSpPr>
          <p:cNvPr id="17" name="Rounded Rectangle 16"/>
          <p:cNvSpPr/>
          <p:nvPr/>
        </p:nvSpPr>
        <p:spPr>
          <a:xfrm>
            <a:off x="1603640" y="5152155"/>
            <a:ext cx="4531875" cy="810096"/>
          </a:xfrm>
          <a:prstGeom prst="roundRect">
            <a:avLst/>
          </a:prstGeom>
          <a:solidFill>
            <a:srgbClr val="00747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buNone/>
            </a:pPr>
            <a:r>
              <a:rPr lang="en-US" sz="1814">
                <a:solidFill>
                  <a:sysClr val="window" lastClr="FFFFFF"/>
                </a:solidFill>
                <a:latin typeface="Arial" panose="020B0604020202020204" pitchFamily="34" charset="0"/>
                <a:cs typeface="Arial" panose="020B0604020202020204" pitchFamily="34" charset="0"/>
              </a:rPr>
              <a:t>Is the evidence we are providing linked to essential assets?</a:t>
            </a:r>
          </a:p>
        </p:txBody>
      </p:sp>
      <p:sp>
        <p:nvSpPr>
          <p:cNvPr id="16" name="Rectangle 15" descr="Rain with solid fill"/>
          <p:cNvSpPr/>
          <p:nvPr/>
        </p:nvSpPr>
        <p:spPr>
          <a:xfrm>
            <a:off x="338946" y="1882675"/>
            <a:ext cx="843392" cy="1007060"/>
          </a:xfrm>
          <a:prstGeom prst="rect">
            <a:avLst/>
          </a:prstGeom>
          <a:blipFill>
            <a:blip r:embed="rId3" cstate="print">
              <a:duotone>
                <a:srgbClr val="A5A5A5">
                  <a:shade val="45000"/>
                  <a:satMod val="135000"/>
                </a:srgb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8" name="Rectangle 17" descr="Camera outline"/>
          <p:cNvSpPr/>
          <p:nvPr/>
        </p:nvSpPr>
        <p:spPr>
          <a:xfrm>
            <a:off x="381039" y="3092889"/>
            <a:ext cx="721123" cy="722375"/>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21" name="Rectangle 20" descr="Document"/>
          <p:cNvSpPr/>
          <p:nvPr/>
        </p:nvSpPr>
        <p:spPr>
          <a:xfrm>
            <a:off x="368338" y="4140216"/>
            <a:ext cx="771325" cy="789333"/>
          </a:xfrm>
          <a:prstGeom prst="rect">
            <a:avLst/>
          </a:prstGeom>
          <a:blipFill>
            <a:blip r:embed="rId7" cstate="print">
              <a:duotone>
                <a:srgbClr val="70AD47">
                  <a:shade val="45000"/>
                  <a:satMod val="135000"/>
                </a:srgb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22" name="Rectangle 21" descr="Link with solid fill"/>
          <p:cNvSpPr/>
          <p:nvPr/>
        </p:nvSpPr>
        <p:spPr>
          <a:xfrm>
            <a:off x="419275" y="5209427"/>
            <a:ext cx="692059" cy="748541"/>
          </a:xfrm>
          <a:prstGeom prst="rect">
            <a:avLst/>
          </a:prstGeom>
          <a:blipFill>
            <a:blip r:embed="rId9">
              <a:duotone>
                <a:srgbClr val="FFC000">
                  <a:shade val="45000"/>
                  <a:satMod val="135000"/>
                </a:srgbClr>
                <a:prstClr val="white"/>
              </a:duotone>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23" name="TextBox 22"/>
          <p:cNvSpPr txBox="1"/>
          <p:nvPr/>
        </p:nvSpPr>
        <p:spPr>
          <a:xfrm>
            <a:off x="487945" y="1056843"/>
            <a:ext cx="5733867" cy="343620"/>
          </a:xfrm>
          <a:prstGeom prst="rect">
            <a:avLst/>
          </a:prstGeom>
          <a:noFill/>
        </p:spPr>
        <p:txBody>
          <a:bodyPr wrap="square" rtlCol="0">
            <a:spAutoFit/>
          </a:bodyPr>
          <a:lstStyle/>
          <a:p>
            <a:r>
              <a:rPr lang="en-AU" sz="1633">
                <a:solidFill>
                  <a:schemeClr val="bg1"/>
                </a:solidFill>
                <a:latin typeface="Arial" panose="020B0604020202020204" pitchFamily="34" charset="0"/>
                <a:cs typeface="Arial" panose="020B0604020202020204" pitchFamily="34" charset="0"/>
              </a:rPr>
              <a:t>Key questions for establishing an evidence base</a:t>
            </a:r>
          </a:p>
        </p:txBody>
      </p:sp>
      <p:pic>
        <p:nvPicPr>
          <p:cNvPr id="3" name="Picture 2" descr="A water flowing through a road&#10;&#10;Description automatically generated">
            <a:extLst>
              <a:ext uri="{FF2B5EF4-FFF2-40B4-BE49-F238E27FC236}">
                <a16:creationId xmlns:a16="http://schemas.microsoft.com/office/drawing/2014/main" id="{04F8E167-D316-5C99-B4E6-22EF8F006B98}"/>
              </a:ext>
            </a:extLst>
          </p:cNvPr>
          <p:cNvPicPr>
            <a:picLocks noChangeAspect="1"/>
          </p:cNvPicPr>
          <p:nvPr/>
        </p:nvPicPr>
        <p:blipFill>
          <a:blip r:embed="rId11"/>
          <a:stretch>
            <a:fillRect/>
          </a:stretch>
        </p:blipFill>
        <p:spPr>
          <a:xfrm>
            <a:off x="7506586" y="1589506"/>
            <a:ext cx="4160873" cy="2411939"/>
          </a:xfrm>
          <a:prstGeom prst="rect">
            <a:avLst/>
          </a:prstGeom>
        </p:spPr>
      </p:pic>
      <p:sp>
        <p:nvSpPr>
          <p:cNvPr id="4" name="Footer Placeholder 3">
            <a:extLst>
              <a:ext uri="{FF2B5EF4-FFF2-40B4-BE49-F238E27FC236}">
                <a16:creationId xmlns:a16="http://schemas.microsoft.com/office/drawing/2014/main" id="{0E358745-BA3E-2D69-1D51-E56E0588093C}"/>
              </a:ext>
            </a:extLst>
          </p:cNvPr>
          <p:cNvSpPr txBox="1">
            <a:spLocks/>
          </p:cNvSpPr>
          <p:nvPr/>
        </p:nvSpPr>
        <p:spPr>
          <a:xfrm>
            <a:off x="11100894" y="6517111"/>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2008344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FB483E-3E9A-4127-87A3-3C84DDEF51A3}" type="slidenum">
              <a:rPr lang="en-AU" smtClean="0"/>
              <a:t>12</a:t>
            </a:fld>
            <a:endParaRPr lang="en-AU"/>
          </a:p>
        </p:txBody>
      </p:sp>
      <p:sp>
        <p:nvSpPr>
          <p:cNvPr id="4" name="TextBox 3"/>
          <p:cNvSpPr txBox="1"/>
          <p:nvPr/>
        </p:nvSpPr>
        <p:spPr>
          <a:xfrm>
            <a:off x="485269" y="621292"/>
            <a:ext cx="8578363" cy="666786"/>
          </a:xfrm>
          <a:prstGeom prst="rect">
            <a:avLst/>
          </a:prstGeom>
        </p:spPr>
        <p:txBody>
          <a:bodyPr vert="horz" lIns="91440" tIns="45720" rIns="91440" bIns="45720" rtlCol="0" anchor="b">
            <a:noAutofit/>
          </a:bodyPr>
          <a:lstStyle>
            <a:defPPr>
              <a:defRPr lang="en-US"/>
            </a:defPPr>
            <a:lvl1pPr defTabSz="766248">
              <a:spcBef>
                <a:spcPct val="0"/>
              </a:spcBef>
              <a:buNone/>
              <a:defRPr sz="3733">
                <a:solidFill>
                  <a:schemeClr val="bg1"/>
                </a:solidFill>
                <a:latin typeface="Arial" panose="020B0604020202020204" pitchFamily="34" charset="0"/>
                <a:ea typeface="+mj-ea"/>
                <a:cs typeface="Arial" panose="020B0604020202020204" pitchFamily="34" charset="0"/>
              </a:defRPr>
            </a:lvl1pPr>
          </a:lstStyle>
          <a:p>
            <a:r>
              <a:rPr lang="en-AU" sz="3700" dirty="0">
                <a:latin typeface="Arial"/>
                <a:cs typeface="Arial"/>
              </a:rPr>
              <a:t>DRFA: Evidentiary Requirements</a:t>
            </a:r>
            <a:endParaRPr lang="en-GB" dirty="0"/>
          </a:p>
        </p:txBody>
      </p:sp>
      <p:grpSp>
        <p:nvGrpSpPr>
          <p:cNvPr id="2" name="Group 1"/>
          <p:cNvGrpSpPr/>
          <p:nvPr/>
        </p:nvGrpSpPr>
        <p:grpSpPr>
          <a:xfrm>
            <a:off x="1389755" y="1662315"/>
            <a:ext cx="9002620" cy="1872026"/>
            <a:chOff x="1389755" y="1662315"/>
            <a:chExt cx="9002620" cy="1872026"/>
          </a:xfrm>
        </p:grpSpPr>
        <p:sp>
          <p:nvSpPr>
            <p:cNvPr id="11" name="TextBox 10">
              <a:extLst>
                <a:ext uri="{FF2B5EF4-FFF2-40B4-BE49-F238E27FC236}">
                  <a16:creationId xmlns:a16="http://schemas.microsoft.com/office/drawing/2014/main" id="{5DFD3E2F-6AC8-355F-17DF-F726C3412DD3}"/>
                </a:ext>
              </a:extLst>
            </p:cNvPr>
            <p:cNvSpPr txBox="1"/>
            <p:nvPr/>
          </p:nvSpPr>
          <p:spPr>
            <a:xfrm>
              <a:off x="1389755" y="2128038"/>
              <a:ext cx="2124156" cy="1406303"/>
            </a:xfrm>
            <a:prstGeom prst="roundRect">
              <a:avLst>
                <a:gd name="adj" fmla="val 15909"/>
              </a:avLst>
            </a:prstGeom>
            <a:solidFill>
              <a:srgbClr val="008080"/>
            </a:solidFill>
            <a:ln w="38100">
              <a:solidFill>
                <a:srgbClr val="008080"/>
              </a:solidFill>
            </a:ln>
          </p:spPr>
          <p:style>
            <a:lnRef idx="2">
              <a:schemeClr val="dk1"/>
            </a:lnRef>
            <a:fillRef idx="1">
              <a:schemeClr val="lt1"/>
            </a:fillRef>
            <a:effectRef idx="0">
              <a:schemeClr val="dk1"/>
            </a:effectRef>
            <a:fontRef idx="minor">
              <a:schemeClr val="dk1"/>
            </a:fontRef>
          </p:style>
          <p:txBody>
            <a:bodyPr lIns="82953" tIns="41476" rIns="82953" bIns="41476" rtlCol="0" anchor="ctr"/>
            <a:lstStyle>
              <a:defPPr>
                <a:defRPr lang="en-US"/>
              </a:defPPr>
              <a:lvl1pPr algn="ctr">
                <a:defRPr sz="1000">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70">
                  <a:solidFill>
                    <a:schemeClr val="bg1"/>
                  </a:solidFill>
                </a:rPr>
                <a:t>The expenditure </a:t>
              </a:r>
              <a:r>
                <a:rPr lang="en-US" sz="1270" b="1">
                  <a:solidFill>
                    <a:schemeClr val="bg1"/>
                  </a:solidFill>
                </a:rPr>
                <a:t>meets the definition</a:t>
              </a:r>
              <a:r>
                <a:rPr lang="en-US" sz="1270">
                  <a:solidFill>
                    <a:schemeClr val="bg1"/>
                  </a:solidFill>
                </a:rPr>
                <a:t> of ‘state expenditure’ under the DRFA 2018, and is </a:t>
              </a:r>
              <a:r>
                <a:rPr lang="en-US" sz="1270" b="1">
                  <a:solidFill>
                    <a:schemeClr val="bg1"/>
                  </a:solidFill>
                </a:rPr>
                <a:t>claimed in the correct year</a:t>
              </a:r>
              <a:r>
                <a:rPr lang="en-US" sz="1270">
                  <a:solidFill>
                    <a:schemeClr val="bg1"/>
                  </a:solidFill>
                </a:rPr>
                <a:t>.</a:t>
              </a:r>
            </a:p>
          </p:txBody>
        </p:sp>
        <p:sp>
          <p:nvSpPr>
            <p:cNvPr id="12" name="TextBox 11">
              <a:extLst>
                <a:ext uri="{FF2B5EF4-FFF2-40B4-BE49-F238E27FC236}">
                  <a16:creationId xmlns:a16="http://schemas.microsoft.com/office/drawing/2014/main" id="{CEA236CD-B0B8-8FC3-BF84-C4FF9996EA06}"/>
                </a:ext>
              </a:extLst>
            </p:cNvPr>
            <p:cNvSpPr txBox="1"/>
            <p:nvPr/>
          </p:nvSpPr>
          <p:spPr>
            <a:xfrm>
              <a:off x="3719465" y="2128038"/>
              <a:ext cx="2109973" cy="1406303"/>
            </a:xfrm>
            <a:prstGeom prst="roundRect">
              <a:avLst/>
            </a:prstGeom>
            <a:solidFill>
              <a:srgbClr val="008080"/>
            </a:solidFill>
            <a:ln w="38100">
              <a:solidFill>
                <a:srgbClr val="008080"/>
              </a:solidFill>
            </a:ln>
          </p:spPr>
          <p:style>
            <a:lnRef idx="2">
              <a:schemeClr val="dk1"/>
            </a:lnRef>
            <a:fillRef idx="1">
              <a:schemeClr val="lt1"/>
            </a:fillRef>
            <a:effectRef idx="0">
              <a:schemeClr val="dk1"/>
            </a:effectRef>
            <a:fontRef idx="minor">
              <a:schemeClr val="dk1"/>
            </a:fontRef>
          </p:style>
          <p:txBody>
            <a:bodyPr lIns="82953" tIns="41476" rIns="82953" bIns="41476" rtlCol="0" anchor="ctr"/>
            <a:lstStyle>
              <a:defPPr>
                <a:defRPr lang="en-US"/>
              </a:defPPr>
              <a:lvl1pPr algn="ctr">
                <a:defRPr sz="1000">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70">
                  <a:solidFill>
                    <a:schemeClr val="bg1"/>
                  </a:solidFill>
                </a:rPr>
                <a:t>The expenditure </a:t>
              </a:r>
              <a:r>
                <a:rPr lang="en-US" sz="1270" b="1">
                  <a:solidFill>
                    <a:schemeClr val="bg1"/>
                  </a:solidFill>
                </a:rPr>
                <a:t>relates to the disaster</a:t>
              </a:r>
              <a:r>
                <a:rPr lang="en-US" sz="1270">
                  <a:solidFill>
                    <a:schemeClr val="bg1"/>
                  </a:solidFill>
                </a:rPr>
                <a:t> event claimed.</a:t>
              </a:r>
            </a:p>
          </p:txBody>
        </p:sp>
        <p:sp>
          <p:nvSpPr>
            <p:cNvPr id="13" name="TextBox 12">
              <a:extLst>
                <a:ext uri="{FF2B5EF4-FFF2-40B4-BE49-F238E27FC236}">
                  <a16:creationId xmlns:a16="http://schemas.microsoft.com/office/drawing/2014/main" id="{02944CA8-8F67-7DE9-CDE6-C8246418B386}"/>
                </a:ext>
              </a:extLst>
            </p:cNvPr>
            <p:cNvSpPr txBox="1"/>
            <p:nvPr/>
          </p:nvSpPr>
          <p:spPr>
            <a:xfrm>
              <a:off x="8302439" y="2112097"/>
              <a:ext cx="2089936" cy="1422244"/>
            </a:xfrm>
            <a:prstGeom prst="roundRect">
              <a:avLst/>
            </a:prstGeom>
            <a:solidFill>
              <a:srgbClr val="008080"/>
            </a:solidFill>
            <a:ln w="38100">
              <a:solidFill>
                <a:srgbClr val="008080"/>
              </a:solidFill>
            </a:ln>
          </p:spPr>
          <p:style>
            <a:lnRef idx="2">
              <a:schemeClr val="dk1"/>
            </a:lnRef>
            <a:fillRef idx="1">
              <a:schemeClr val="lt1"/>
            </a:fillRef>
            <a:effectRef idx="0">
              <a:schemeClr val="dk1"/>
            </a:effectRef>
            <a:fontRef idx="minor">
              <a:schemeClr val="dk1"/>
            </a:fontRef>
          </p:style>
          <p:txBody>
            <a:bodyPr lIns="82953" tIns="41476" rIns="82953" bIns="41476" rtlCol="0" anchor="ctr"/>
            <a:lstStyle>
              <a:defPPr>
                <a:defRPr lang="en-US"/>
              </a:defPPr>
              <a:lvl1pPr algn="ctr">
                <a:defRPr sz="1000">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70">
                  <a:solidFill>
                    <a:schemeClr val="bg1"/>
                  </a:solidFill>
                </a:rPr>
                <a:t>The expenditure </a:t>
              </a:r>
              <a:r>
                <a:rPr lang="en-US" sz="1270" b="1">
                  <a:solidFill>
                    <a:schemeClr val="bg1"/>
                  </a:solidFill>
                </a:rPr>
                <a:t>meets the relevant eligibility requirements</a:t>
              </a:r>
              <a:r>
                <a:rPr lang="en-US" sz="1270">
                  <a:solidFill>
                    <a:schemeClr val="bg1"/>
                  </a:solidFill>
                </a:rPr>
                <a:t> of the measure claimed.</a:t>
              </a:r>
            </a:p>
          </p:txBody>
        </p:sp>
        <p:sp>
          <p:nvSpPr>
            <p:cNvPr id="14" name="TextBox 13">
              <a:extLst>
                <a:ext uri="{FF2B5EF4-FFF2-40B4-BE49-F238E27FC236}">
                  <a16:creationId xmlns:a16="http://schemas.microsoft.com/office/drawing/2014/main" id="{4A83FEDA-67D3-8B76-285B-780ACF6C39F7}"/>
                </a:ext>
              </a:extLst>
            </p:cNvPr>
            <p:cNvSpPr txBox="1"/>
            <p:nvPr/>
          </p:nvSpPr>
          <p:spPr>
            <a:xfrm>
              <a:off x="6008978" y="2128038"/>
              <a:ext cx="2113921" cy="1406303"/>
            </a:xfrm>
            <a:prstGeom prst="roundRect">
              <a:avLst/>
            </a:prstGeom>
            <a:solidFill>
              <a:srgbClr val="008080"/>
            </a:solidFill>
            <a:ln w="38100">
              <a:solidFill>
                <a:srgbClr val="008080"/>
              </a:solidFill>
            </a:ln>
          </p:spPr>
          <p:style>
            <a:lnRef idx="2">
              <a:schemeClr val="dk1"/>
            </a:lnRef>
            <a:fillRef idx="1">
              <a:schemeClr val="lt1"/>
            </a:fillRef>
            <a:effectRef idx="0">
              <a:schemeClr val="dk1"/>
            </a:effectRef>
            <a:fontRef idx="minor">
              <a:schemeClr val="dk1"/>
            </a:fontRef>
          </p:style>
          <p:txBody>
            <a:bodyPr lIns="82953" tIns="41476" rIns="82953" bIns="41476" rtlCol="0" anchor="ctr"/>
            <a:lstStyle>
              <a:defPPr>
                <a:defRPr lang="en-US"/>
              </a:defPPr>
              <a:lvl1pPr algn="ctr">
                <a:defRPr sz="1000">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nSpc>
                  <a:spcPct val="107000"/>
                </a:lnSpc>
              </a:pPr>
              <a:r>
                <a:rPr lang="en-AU" sz="1270">
                  <a:ea typeface="Arial" panose="020B0604020202020204" pitchFamily="34" charset="0"/>
                  <a:cs typeface="Times New Roman" panose="02020603050405020304" pitchFamily="18" charset="0"/>
                </a:rPr>
                <a:t>The expenditure </a:t>
              </a:r>
              <a:r>
                <a:rPr lang="en-AU" sz="1270" b="1">
                  <a:ea typeface="Arial" panose="020B0604020202020204" pitchFamily="34" charset="0"/>
                  <a:cs typeface="Times New Roman" panose="02020603050405020304" pitchFamily="18" charset="0"/>
                </a:rPr>
                <a:t>relates to the DRFA 2018 measure </a:t>
              </a:r>
              <a:r>
                <a:rPr lang="en-AU" sz="1270">
                  <a:ea typeface="Arial" panose="020B0604020202020204" pitchFamily="34" charset="0"/>
                  <a:cs typeface="Times New Roman" panose="02020603050405020304" pitchFamily="18" charset="0"/>
                </a:rPr>
                <a:t>claimed.</a:t>
              </a:r>
            </a:p>
          </p:txBody>
        </p:sp>
        <p:sp>
          <p:nvSpPr>
            <p:cNvPr id="15" name="TextBox 14">
              <a:extLst>
                <a:ext uri="{FF2B5EF4-FFF2-40B4-BE49-F238E27FC236}">
                  <a16:creationId xmlns:a16="http://schemas.microsoft.com/office/drawing/2014/main" id="{9D492BB3-2C7A-0063-208D-61C404CDCB36}"/>
                </a:ext>
              </a:extLst>
            </p:cNvPr>
            <p:cNvSpPr txBox="1"/>
            <p:nvPr/>
          </p:nvSpPr>
          <p:spPr>
            <a:xfrm>
              <a:off x="1389755" y="1662315"/>
              <a:ext cx="9002620" cy="318244"/>
            </a:xfrm>
            <a:prstGeom prst="roundRect">
              <a:avLst/>
            </a:prstGeom>
            <a:solidFill>
              <a:srgbClr val="003E5A"/>
            </a:solidFill>
            <a:ln w="38100">
              <a:solidFill>
                <a:srgbClr val="003E5A"/>
              </a:solidFill>
            </a:ln>
          </p:spPr>
          <p:style>
            <a:lnRef idx="2">
              <a:schemeClr val="dk1"/>
            </a:lnRef>
            <a:fillRef idx="1">
              <a:schemeClr val="lt1"/>
            </a:fillRef>
            <a:effectRef idx="0">
              <a:schemeClr val="dk1"/>
            </a:effectRef>
            <a:fontRef idx="minor">
              <a:schemeClr val="dk1"/>
            </a:fontRef>
          </p:style>
          <p:txBody>
            <a:bodyPr lIns="82953" tIns="41476" rIns="82953" bIns="41476" rtlCol="0" anchor="ctr"/>
            <a:lstStyle>
              <a:defPPr>
                <a:defRPr lang="en-US"/>
              </a:defPPr>
              <a:lvl1pPr algn="ctr">
                <a:defRPr sz="1000">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52">
                  <a:solidFill>
                    <a:schemeClr val="bg1"/>
                  </a:solidFill>
                </a:rPr>
                <a:t>Actual expenditure evidence requirements</a:t>
              </a:r>
            </a:p>
          </p:txBody>
        </p:sp>
      </p:grpSp>
      <p:grpSp>
        <p:nvGrpSpPr>
          <p:cNvPr id="5" name="Group 4"/>
          <p:cNvGrpSpPr/>
          <p:nvPr/>
        </p:nvGrpSpPr>
        <p:grpSpPr>
          <a:xfrm>
            <a:off x="1389755" y="3800714"/>
            <a:ext cx="9002620" cy="2751837"/>
            <a:chOff x="1389755" y="3800714"/>
            <a:chExt cx="9002620" cy="2751837"/>
          </a:xfrm>
        </p:grpSpPr>
        <p:sp>
          <p:nvSpPr>
            <p:cNvPr id="31" name="TextBox 30">
              <a:extLst>
                <a:ext uri="{FF2B5EF4-FFF2-40B4-BE49-F238E27FC236}">
                  <a16:creationId xmlns:a16="http://schemas.microsoft.com/office/drawing/2014/main" id="{5DFD3E2F-6AC8-355F-17DF-F726C3412DD3}"/>
                </a:ext>
              </a:extLst>
            </p:cNvPr>
            <p:cNvSpPr txBox="1"/>
            <p:nvPr/>
          </p:nvSpPr>
          <p:spPr>
            <a:xfrm>
              <a:off x="1389755" y="4282812"/>
              <a:ext cx="2329709" cy="2269739"/>
            </a:xfrm>
            <a:prstGeom prst="roundRect">
              <a:avLst>
                <a:gd name="adj" fmla="val 15909"/>
              </a:avLst>
            </a:prstGeom>
            <a:solidFill>
              <a:srgbClr val="008080"/>
            </a:solidFill>
            <a:ln w="38100">
              <a:solidFill>
                <a:srgbClr val="008080"/>
              </a:solidFill>
            </a:ln>
          </p:spPr>
          <p:style>
            <a:lnRef idx="2">
              <a:schemeClr val="dk1"/>
            </a:lnRef>
            <a:fillRef idx="1">
              <a:schemeClr val="lt1"/>
            </a:fillRef>
            <a:effectRef idx="0">
              <a:schemeClr val="dk1"/>
            </a:effectRef>
            <a:fontRef idx="minor">
              <a:schemeClr val="dk1"/>
            </a:fontRef>
          </p:style>
          <p:txBody>
            <a:bodyPr lIns="82953" tIns="41476" rIns="82953" bIns="41476" rtlCol="0" anchor="t"/>
            <a:lstStyle>
              <a:defPPr>
                <a:defRPr lang="en-US"/>
              </a:defPPr>
              <a:lvl1pPr algn="ctr">
                <a:defRPr sz="1000">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270" b="1">
                  <a:solidFill>
                    <a:schemeClr val="bg1"/>
                  </a:solidFill>
                </a:rPr>
                <a:t>Category A:</a:t>
              </a:r>
            </a:p>
            <a:p>
              <a:pPr algn="l"/>
              <a:endParaRPr lang="en-US" sz="726">
                <a:solidFill>
                  <a:schemeClr val="bg1"/>
                </a:solidFill>
              </a:endParaRPr>
            </a:p>
            <a:p>
              <a:pPr marL="259232" indent="-259232" algn="l">
                <a:buFontTx/>
                <a:buChar char="-"/>
              </a:pPr>
              <a:r>
                <a:rPr lang="en-US" sz="1270">
                  <a:solidFill>
                    <a:schemeClr val="bg1"/>
                  </a:solidFill>
                </a:rPr>
                <a:t>Invoices/receipts</a:t>
              </a:r>
            </a:p>
            <a:p>
              <a:pPr marL="259232" indent="-259232" algn="l">
                <a:buFontTx/>
                <a:buChar char="-"/>
              </a:pPr>
              <a:r>
                <a:rPr lang="en-US" sz="1270">
                  <a:solidFill>
                    <a:schemeClr val="bg1"/>
                  </a:solidFill>
                </a:rPr>
                <a:t>Staff/contractor costs</a:t>
              </a:r>
            </a:p>
            <a:p>
              <a:pPr marL="259232" indent="-259232" algn="l">
                <a:buFontTx/>
                <a:buChar char="-"/>
              </a:pPr>
              <a:r>
                <a:rPr lang="en-US" sz="1270">
                  <a:solidFill>
                    <a:schemeClr val="bg1"/>
                  </a:solidFill>
                </a:rPr>
                <a:t>Contract/work orders</a:t>
              </a:r>
            </a:p>
            <a:p>
              <a:pPr marL="259232" indent="-259232" algn="l">
                <a:buFontTx/>
                <a:buChar char="-"/>
              </a:pPr>
              <a:r>
                <a:rPr lang="en-US" sz="1270">
                  <a:solidFill>
                    <a:schemeClr val="bg1"/>
                  </a:solidFill>
                </a:rPr>
                <a:t>Photos and videos</a:t>
              </a:r>
            </a:p>
            <a:p>
              <a:pPr marL="259232" indent="-259232" algn="l">
                <a:buFontTx/>
                <a:buChar char="-"/>
              </a:pPr>
              <a:r>
                <a:rPr lang="en-US" sz="1270">
                  <a:solidFill>
                    <a:schemeClr val="bg1"/>
                  </a:solidFill>
                </a:rPr>
                <a:t>Geospatial data</a:t>
              </a:r>
            </a:p>
            <a:p>
              <a:pPr marL="259232" indent="-259232" algn="l">
                <a:buFontTx/>
                <a:buChar char="-"/>
              </a:pPr>
              <a:r>
                <a:rPr lang="en-US" sz="1270">
                  <a:solidFill>
                    <a:schemeClr val="bg1"/>
                  </a:solidFill>
                </a:rPr>
                <a:t>Email correspondence and meeting minutes</a:t>
              </a:r>
            </a:p>
            <a:p>
              <a:pPr marL="259232" indent="-259232" algn="l">
                <a:buFontTx/>
                <a:buChar char="-"/>
              </a:pPr>
              <a:r>
                <a:rPr lang="en-US" sz="1270">
                  <a:solidFill>
                    <a:schemeClr val="bg1"/>
                  </a:solidFill>
                </a:rPr>
                <a:t>Grant applications and guidelines</a:t>
              </a:r>
            </a:p>
            <a:p>
              <a:pPr marL="259232" indent="-259232" algn="l">
                <a:buFontTx/>
                <a:buChar char="-"/>
              </a:pPr>
              <a:endParaRPr lang="en-US" sz="1270">
                <a:solidFill>
                  <a:schemeClr val="bg1"/>
                </a:solidFill>
              </a:endParaRPr>
            </a:p>
          </p:txBody>
        </p:sp>
        <p:sp>
          <p:nvSpPr>
            <p:cNvPr id="32" name="TextBox 31">
              <a:extLst>
                <a:ext uri="{FF2B5EF4-FFF2-40B4-BE49-F238E27FC236}">
                  <a16:creationId xmlns:a16="http://schemas.microsoft.com/office/drawing/2014/main" id="{CEA236CD-B0B8-8FC3-BF84-C4FF9996EA06}"/>
                </a:ext>
              </a:extLst>
            </p:cNvPr>
            <p:cNvSpPr txBox="1"/>
            <p:nvPr/>
          </p:nvSpPr>
          <p:spPr>
            <a:xfrm>
              <a:off x="3852382" y="4280583"/>
              <a:ext cx="2304451" cy="2271968"/>
            </a:xfrm>
            <a:prstGeom prst="roundRect">
              <a:avLst/>
            </a:prstGeom>
            <a:solidFill>
              <a:srgbClr val="008080"/>
            </a:solidFill>
            <a:ln w="38100">
              <a:solidFill>
                <a:srgbClr val="008080"/>
              </a:solidFill>
            </a:ln>
          </p:spPr>
          <p:style>
            <a:lnRef idx="2">
              <a:schemeClr val="dk1"/>
            </a:lnRef>
            <a:fillRef idx="1">
              <a:schemeClr val="lt1"/>
            </a:fillRef>
            <a:effectRef idx="0">
              <a:schemeClr val="dk1"/>
            </a:effectRef>
            <a:fontRef idx="minor">
              <a:schemeClr val="dk1"/>
            </a:fontRef>
          </p:style>
          <p:txBody>
            <a:bodyPr lIns="82953" tIns="41476" rIns="82953" bIns="41476" rtlCol="0" anchor="t"/>
            <a:lstStyle>
              <a:defPPr>
                <a:defRPr lang="en-US"/>
              </a:defPPr>
              <a:lvl1pPr algn="ctr">
                <a:defRPr sz="1000">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270" b="1">
                  <a:solidFill>
                    <a:schemeClr val="bg1"/>
                  </a:solidFill>
                </a:rPr>
                <a:t>Category B</a:t>
              </a:r>
              <a:r>
                <a:rPr lang="en-US" sz="1089">
                  <a:solidFill>
                    <a:schemeClr val="bg1"/>
                  </a:solidFill>
                </a:rPr>
                <a:t>:</a:t>
              </a:r>
            </a:p>
            <a:p>
              <a:pPr algn="l"/>
              <a:endParaRPr lang="en-US" sz="726">
                <a:solidFill>
                  <a:schemeClr val="bg1"/>
                </a:solidFill>
              </a:endParaRPr>
            </a:p>
            <a:p>
              <a:pPr marL="259232" indent="-259232" algn="l">
                <a:buFontTx/>
                <a:buChar char="-"/>
              </a:pPr>
              <a:r>
                <a:rPr lang="en-US" sz="1270">
                  <a:solidFill>
                    <a:schemeClr val="bg1"/>
                  </a:solidFill>
                </a:rPr>
                <a:t>Photos and videos</a:t>
              </a:r>
            </a:p>
            <a:p>
              <a:pPr marL="259232" indent="-259232" algn="l">
                <a:buFontTx/>
                <a:buChar char="-"/>
              </a:pPr>
              <a:r>
                <a:rPr lang="en-US" sz="1270">
                  <a:solidFill>
                    <a:schemeClr val="bg1"/>
                  </a:solidFill>
                </a:rPr>
                <a:t>Fire/flood mapping</a:t>
              </a:r>
            </a:p>
            <a:p>
              <a:pPr marL="259232" indent="-259232" algn="l">
                <a:buFontTx/>
                <a:buChar char="-"/>
              </a:pPr>
              <a:r>
                <a:rPr lang="en-US" sz="1270">
                  <a:solidFill>
                    <a:schemeClr val="bg1"/>
                  </a:solidFill>
                </a:rPr>
                <a:t>Records of alerts</a:t>
              </a:r>
            </a:p>
            <a:p>
              <a:pPr marL="259232" indent="-259232" algn="l">
                <a:buFontTx/>
                <a:buChar char="-"/>
              </a:pPr>
              <a:r>
                <a:rPr lang="en-US" sz="1270">
                  <a:solidFill>
                    <a:schemeClr val="bg1"/>
                  </a:solidFill>
                </a:rPr>
                <a:t>Road closure report</a:t>
              </a:r>
            </a:p>
            <a:p>
              <a:pPr marL="259232" indent="-259232" algn="l">
                <a:buFontTx/>
                <a:buChar char="-"/>
              </a:pPr>
              <a:r>
                <a:rPr lang="en-US" sz="1270">
                  <a:solidFill>
                    <a:schemeClr val="bg1"/>
                  </a:solidFill>
                </a:rPr>
                <a:t>Asset register</a:t>
              </a:r>
            </a:p>
            <a:p>
              <a:pPr marL="259232" indent="-259232" algn="l">
                <a:buFontTx/>
                <a:buChar char="-"/>
              </a:pPr>
              <a:r>
                <a:rPr lang="en-US" sz="1270">
                  <a:solidFill>
                    <a:schemeClr val="bg1"/>
                  </a:solidFill>
                </a:rPr>
                <a:t>Maintenance records</a:t>
              </a:r>
            </a:p>
            <a:p>
              <a:pPr marL="259232" indent="-259232" algn="l">
                <a:buFontTx/>
                <a:buChar char="-"/>
              </a:pPr>
              <a:r>
                <a:rPr lang="en-US" sz="1270">
                  <a:solidFill>
                    <a:schemeClr val="bg1"/>
                  </a:solidFill>
                </a:rPr>
                <a:t>Loan applications and guidelines</a:t>
              </a:r>
            </a:p>
            <a:p>
              <a:pPr marL="259232" indent="-259232" algn="l">
                <a:buFontTx/>
                <a:buChar char="-"/>
              </a:pPr>
              <a:endParaRPr lang="en-US" sz="1270">
                <a:solidFill>
                  <a:schemeClr val="bg1"/>
                </a:solidFill>
              </a:endParaRPr>
            </a:p>
          </p:txBody>
        </p:sp>
        <p:sp>
          <p:nvSpPr>
            <p:cNvPr id="34" name="TextBox 33">
              <a:extLst>
                <a:ext uri="{FF2B5EF4-FFF2-40B4-BE49-F238E27FC236}">
                  <a16:creationId xmlns:a16="http://schemas.microsoft.com/office/drawing/2014/main" id="{4A83FEDA-67D3-8B76-285B-780ACF6C39F7}"/>
                </a:ext>
              </a:extLst>
            </p:cNvPr>
            <p:cNvSpPr txBox="1"/>
            <p:nvPr/>
          </p:nvSpPr>
          <p:spPr>
            <a:xfrm>
              <a:off x="6289754" y="4282815"/>
              <a:ext cx="4102621" cy="2269736"/>
            </a:xfrm>
            <a:prstGeom prst="roundRect">
              <a:avLst/>
            </a:prstGeom>
            <a:solidFill>
              <a:srgbClr val="008080"/>
            </a:solidFill>
            <a:ln w="38100">
              <a:solidFill>
                <a:srgbClr val="008080"/>
              </a:solidFill>
            </a:ln>
          </p:spPr>
          <p:style>
            <a:lnRef idx="2">
              <a:schemeClr val="dk1"/>
            </a:lnRef>
            <a:fillRef idx="1">
              <a:schemeClr val="lt1"/>
            </a:fillRef>
            <a:effectRef idx="0">
              <a:schemeClr val="dk1"/>
            </a:effectRef>
            <a:fontRef idx="minor">
              <a:schemeClr val="dk1"/>
            </a:fontRef>
          </p:style>
          <p:txBody>
            <a:bodyPr lIns="82953" tIns="41476" rIns="82953" bIns="41476" rtlCol="0" anchor="t"/>
            <a:lstStyle>
              <a:defPPr>
                <a:defRPr lang="en-US"/>
              </a:defPPr>
              <a:lvl1pPr algn="ctr">
                <a:defRPr sz="1000">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a:lnSpc>
                  <a:spcPct val="107000"/>
                </a:lnSpc>
              </a:pPr>
              <a:r>
                <a:rPr lang="en-AU" sz="1270" b="1">
                  <a:ea typeface="Arial" panose="020B0604020202020204" pitchFamily="34" charset="0"/>
                  <a:cs typeface="Times New Roman" panose="02020603050405020304" pitchFamily="18" charset="0"/>
                </a:rPr>
                <a:t>Category C and D</a:t>
              </a:r>
              <a:r>
                <a:rPr lang="en-AU" sz="1089">
                  <a:ea typeface="Arial" panose="020B0604020202020204" pitchFamily="34" charset="0"/>
                  <a:cs typeface="Times New Roman" panose="02020603050405020304" pitchFamily="18" charset="0"/>
                </a:rPr>
                <a:t>:</a:t>
              </a:r>
            </a:p>
            <a:p>
              <a:pPr lvl="0" algn="l">
                <a:lnSpc>
                  <a:spcPct val="107000"/>
                </a:lnSpc>
              </a:pPr>
              <a:endParaRPr lang="en-AU" sz="726">
                <a:ea typeface="Arial" panose="020B0604020202020204" pitchFamily="34" charset="0"/>
                <a:cs typeface="Times New Roman" panose="02020603050405020304" pitchFamily="18" charset="0"/>
              </a:endParaRPr>
            </a:p>
            <a:p>
              <a:pPr marL="259232" indent="-259232" algn="l">
                <a:lnSpc>
                  <a:spcPct val="107000"/>
                </a:lnSpc>
                <a:buFontTx/>
                <a:buChar char="-"/>
              </a:pPr>
              <a:r>
                <a:rPr lang="en-AU" sz="1270">
                  <a:ea typeface="Arial" panose="020B0604020202020204" pitchFamily="34" charset="0"/>
                  <a:cs typeface="Times New Roman" panose="02020603050405020304" pitchFamily="18" charset="0"/>
                </a:rPr>
                <a:t>Funding approval letters</a:t>
              </a:r>
            </a:p>
            <a:p>
              <a:pPr marL="259232" indent="-259232" algn="l">
                <a:lnSpc>
                  <a:spcPct val="107000"/>
                </a:lnSpc>
                <a:buFontTx/>
                <a:buChar char="-"/>
              </a:pPr>
              <a:r>
                <a:rPr lang="en-AU" sz="1270">
                  <a:ea typeface="Arial" panose="020B0604020202020204" pitchFamily="34" charset="0"/>
                  <a:cs typeface="Times New Roman" panose="02020603050405020304" pitchFamily="18" charset="0"/>
                </a:rPr>
                <a:t>Project completion reports</a:t>
              </a:r>
            </a:p>
            <a:p>
              <a:pPr marL="259232" indent="-259232" algn="l">
                <a:lnSpc>
                  <a:spcPct val="107000"/>
                </a:lnSpc>
                <a:buFontTx/>
                <a:buChar char="-"/>
              </a:pPr>
              <a:r>
                <a:rPr lang="en-AU" sz="1270">
                  <a:ea typeface="Arial" panose="020B0604020202020204" pitchFamily="34" charset="0"/>
                  <a:cs typeface="Times New Roman" panose="02020603050405020304" pitchFamily="18" charset="0"/>
                </a:rPr>
                <a:t>Governance arrangements</a:t>
              </a:r>
            </a:p>
            <a:p>
              <a:pPr marL="259232" indent="-259232" algn="l">
                <a:lnSpc>
                  <a:spcPct val="107000"/>
                </a:lnSpc>
                <a:buFontTx/>
                <a:buChar char="-"/>
              </a:pPr>
              <a:r>
                <a:rPr lang="en-AU" sz="1270">
                  <a:ea typeface="Arial" panose="020B0604020202020204" pitchFamily="34" charset="0"/>
                  <a:cs typeface="Times New Roman" panose="02020603050405020304" pitchFamily="18" charset="0"/>
                </a:rPr>
                <a:t>Initiative and activity reports</a:t>
              </a:r>
            </a:p>
            <a:p>
              <a:pPr marL="259232" indent="-259232" algn="l">
                <a:lnSpc>
                  <a:spcPct val="107000"/>
                </a:lnSpc>
                <a:buFontTx/>
                <a:buChar char="-"/>
              </a:pPr>
              <a:r>
                <a:rPr lang="en-AU" sz="1270">
                  <a:ea typeface="Arial" panose="020B0604020202020204" pitchFamily="34" charset="0"/>
                  <a:cs typeface="Times New Roman" panose="02020603050405020304" pitchFamily="18" charset="0"/>
                </a:rPr>
                <a:t>Category C/D business case</a:t>
              </a:r>
            </a:p>
            <a:p>
              <a:pPr marL="259232" indent="-259232" algn="l">
                <a:lnSpc>
                  <a:spcPct val="107000"/>
                </a:lnSpc>
                <a:buFontTx/>
                <a:buChar char="-"/>
              </a:pPr>
              <a:r>
                <a:rPr lang="en-AU" sz="1270">
                  <a:ea typeface="Arial" panose="020B0604020202020204" pitchFamily="34" charset="0"/>
                  <a:cs typeface="Times New Roman" panose="02020603050405020304" pitchFamily="18" charset="0"/>
                </a:rPr>
                <a:t>Grant/loan applications and guidelines</a:t>
              </a:r>
            </a:p>
            <a:p>
              <a:pPr marL="259232" indent="-259232" algn="l">
                <a:lnSpc>
                  <a:spcPct val="107000"/>
                </a:lnSpc>
                <a:buFontTx/>
                <a:buChar char="-"/>
              </a:pPr>
              <a:r>
                <a:rPr lang="en-AU" sz="1270">
                  <a:ea typeface="Arial" panose="020B0604020202020204" pitchFamily="34" charset="0"/>
                  <a:cs typeface="Times New Roman" panose="02020603050405020304" pitchFamily="18" charset="0"/>
                </a:rPr>
                <a:t>Local news/media articles regarding the delivery of initiatives </a:t>
              </a:r>
            </a:p>
            <a:p>
              <a:pPr marL="259232" indent="-259232" algn="l">
                <a:lnSpc>
                  <a:spcPct val="107000"/>
                </a:lnSpc>
                <a:buFontTx/>
                <a:buChar char="-"/>
              </a:pPr>
              <a:endParaRPr lang="en-AU" sz="1270">
                <a:ea typeface="Arial" panose="020B060402020202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9D492BB3-2C7A-0063-208D-61C404CDCB36}"/>
                </a:ext>
              </a:extLst>
            </p:cNvPr>
            <p:cNvSpPr txBox="1"/>
            <p:nvPr/>
          </p:nvSpPr>
          <p:spPr>
            <a:xfrm>
              <a:off x="1389755" y="3800714"/>
              <a:ext cx="9002620" cy="343576"/>
            </a:xfrm>
            <a:prstGeom prst="roundRect">
              <a:avLst/>
            </a:prstGeom>
            <a:solidFill>
              <a:srgbClr val="003E5A"/>
            </a:solidFill>
            <a:ln w="38100">
              <a:solidFill>
                <a:srgbClr val="003E5A"/>
              </a:solidFill>
            </a:ln>
          </p:spPr>
          <p:style>
            <a:lnRef idx="2">
              <a:schemeClr val="dk1"/>
            </a:lnRef>
            <a:fillRef idx="1">
              <a:schemeClr val="lt1"/>
            </a:fillRef>
            <a:effectRef idx="0">
              <a:schemeClr val="dk1"/>
            </a:effectRef>
            <a:fontRef idx="minor">
              <a:schemeClr val="dk1"/>
            </a:fontRef>
          </p:style>
          <p:txBody>
            <a:bodyPr lIns="82953" tIns="41476" rIns="82953" bIns="41476" rtlCol="0" anchor="ctr"/>
            <a:lstStyle>
              <a:defPPr>
                <a:defRPr lang="en-US"/>
              </a:defPPr>
              <a:lvl1pPr algn="ctr">
                <a:defRPr sz="1000">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52">
                  <a:solidFill>
                    <a:schemeClr val="bg1"/>
                  </a:solidFill>
                </a:rPr>
                <a:t>Examples of expenditure evidence</a:t>
              </a:r>
            </a:p>
          </p:txBody>
        </p:sp>
      </p:grpSp>
      <p:sp>
        <p:nvSpPr>
          <p:cNvPr id="6" name="Footer Placeholder 3">
            <a:extLst>
              <a:ext uri="{FF2B5EF4-FFF2-40B4-BE49-F238E27FC236}">
                <a16:creationId xmlns:a16="http://schemas.microsoft.com/office/drawing/2014/main" id="{44E4C2A8-E1FE-FBC9-97BE-31EC71518476}"/>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415455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8372166" y="6091565"/>
            <a:ext cx="2181829" cy="289860"/>
          </a:xfrm>
        </p:spPr>
        <p:txBody>
          <a:bodyPr/>
          <a:lstStyle/>
          <a:p>
            <a:fld id="{E4FB483E-3E9A-4127-87A3-3C84DDEF51A3}" type="slidenum">
              <a:rPr lang="en-AU" smtClean="0">
                <a:latin typeface="Arial" panose="020B0604020202020204" pitchFamily="34" charset="0"/>
                <a:cs typeface="Arial" panose="020B0604020202020204" pitchFamily="34" charset="0"/>
              </a:rPr>
              <a:t>13</a:t>
            </a:fld>
            <a:endParaRPr lang="en-AU">
              <a:latin typeface="Arial" panose="020B0604020202020204" pitchFamily="34" charset="0"/>
              <a:cs typeface="Arial" panose="020B0604020202020204" pitchFamily="34" charset="0"/>
            </a:endParaRPr>
          </a:p>
        </p:txBody>
      </p:sp>
      <p:sp>
        <p:nvSpPr>
          <p:cNvPr id="15" name="Text Placeholder 7">
            <a:extLst>
              <a:ext uri="{FF2B5EF4-FFF2-40B4-BE49-F238E27FC236}">
                <a16:creationId xmlns:a16="http://schemas.microsoft.com/office/drawing/2014/main" id="{CCAB956E-E1D3-28A4-4A2B-254197430CFD}"/>
              </a:ext>
            </a:extLst>
          </p:cNvPr>
          <p:cNvSpPr txBox="1">
            <a:spLocks/>
          </p:cNvSpPr>
          <p:nvPr/>
        </p:nvSpPr>
        <p:spPr>
          <a:xfrm>
            <a:off x="155289" y="256200"/>
            <a:ext cx="10593224" cy="772555"/>
          </a:xfrm>
          <a:prstGeom prst="rect">
            <a:avLst/>
          </a:prstGeom>
        </p:spPr>
        <p:txBody>
          <a:bodyPr rtlCol="0"/>
          <a:lstStyle>
            <a:defPPr>
              <a:defRPr lang="en-US"/>
            </a:defPPr>
            <a:lvl1pPr indent="0" defTabSz="914400">
              <a:lnSpc>
                <a:spcPct val="90000"/>
              </a:lnSpc>
              <a:spcBef>
                <a:spcPts val="1000"/>
              </a:spcBef>
              <a:buFont typeface="Arial" panose="020B0604020202020204" pitchFamily="34" charset="0"/>
              <a:buNone/>
              <a:defRPr sz="3200" b="1">
                <a:solidFill>
                  <a:srgbClr val="007473"/>
                </a:solidFill>
                <a:cs typeface="Arial" panose="020B0604020202020204" pitchFamily="34" charset="0"/>
              </a:defRPr>
            </a:lvl1pPr>
            <a:lvl2pPr marL="542925" indent="-276225" defTabSz="914400">
              <a:lnSpc>
                <a:spcPct val="90000"/>
              </a:lnSpc>
              <a:spcBef>
                <a:spcPts val="500"/>
              </a:spcBef>
              <a:buFont typeface="Arial" panose="020B0604020202020204" pitchFamily="34" charset="0"/>
              <a:buChar char="•"/>
              <a:defRPr sz="1600">
                <a:solidFill>
                  <a:schemeClr val="tx1">
                    <a:lumMod val="75000"/>
                    <a:lumOff val="25000"/>
                  </a:schemeClr>
                </a:solidFill>
              </a:defRPr>
            </a:lvl2pPr>
            <a:lvl3pPr marL="809625" indent="-266700" defTabSz="914400">
              <a:lnSpc>
                <a:spcPct val="90000"/>
              </a:lnSpc>
              <a:spcBef>
                <a:spcPts val="500"/>
              </a:spcBef>
              <a:buFont typeface="Arial" panose="020B0604020202020204" pitchFamily="34" charset="0"/>
              <a:buChar char="•"/>
              <a:defRPr sz="1400">
                <a:solidFill>
                  <a:schemeClr val="tx1">
                    <a:lumMod val="75000"/>
                    <a:lumOff val="25000"/>
                  </a:schemeClr>
                </a:solidFill>
              </a:defRPr>
            </a:lvl3pPr>
            <a:lvl4pPr marL="1076325" indent="-266700" defTabSz="914400">
              <a:lnSpc>
                <a:spcPct val="90000"/>
              </a:lnSpc>
              <a:spcBef>
                <a:spcPts val="500"/>
              </a:spcBef>
              <a:buFont typeface="Arial" panose="020B0604020202020204" pitchFamily="34" charset="0"/>
              <a:buChar char="•"/>
              <a:defRPr sz="1400">
                <a:solidFill>
                  <a:schemeClr val="tx1">
                    <a:lumMod val="75000"/>
                    <a:lumOff val="25000"/>
                  </a:schemeClr>
                </a:solidFill>
              </a:defRPr>
            </a:lvl4pPr>
            <a:lvl5pPr marL="1343025" indent="-266700" defTabSz="914400">
              <a:lnSpc>
                <a:spcPct val="90000"/>
              </a:lnSpc>
              <a:spcBef>
                <a:spcPts val="500"/>
              </a:spcBef>
              <a:buFont typeface="Arial" panose="020B0604020202020204" pitchFamily="34" charset="0"/>
              <a:buChar char="•"/>
              <a:defRPr sz="1400">
                <a:solidFill>
                  <a:schemeClr val="tx1">
                    <a:lumMod val="75000"/>
                    <a:lumOff val="25000"/>
                  </a:schemeClr>
                </a:solidFill>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AU" b="0">
                <a:solidFill>
                  <a:schemeClr val="bg1"/>
                </a:solidFill>
              </a:rPr>
              <a:t>DRFA: Reconstruction of Essential Public Assets (REPA)</a:t>
            </a:r>
            <a:endParaRPr lang="en-GB" b="0">
              <a:solidFill>
                <a:schemeClr val="bg1"/>
              </a:solidFill>
            </a:endParaRPr>
          </a:p>
        </p:txBody>
      </p:sp>
      <p:sp>
        <p:nvSpPr>
          <p:cNvPr id="20" name="TextBox 19"/>
          <p:cNvSpPr txBox="1"/>
          <p:nvPr/>
        </p:nvSpPr>
        <p:spPr>
          <a:xfrm>
            <a:off x="8372167" y="6020724"/>
            <a:ext cx="2041129" cy="181140"/>
          </a:xfrm>
          <a:prstGeom prst="rect">
            <a:avLst/>
          </a:prstGeom>
          <a:noFill/>
        </p:spPr>
        <p:txBody>
          <a:bodyPr wrap="square" rtlCol="0">
            <a:spAutoFit/>
          </a:bodyPr>
          <a:lstStyle/>
          <a:p>
            <a:r>
              <a:rPr lang="en-AU" sz="577">
                <a:latin typeface="Arial" panose="020B0604020202020204" pitchFamily="34" charset="0"/>
                <a:cs typeface="Arial" panose="020B0604020202020204" pitchFamily="34" charset="0"/>
              </a:rPr>
              <a:t>Credit: Queensland Reconstruction Authority / </a:t>
            </a:r>
            <a:r>
              <a:rPr lang="en-AU" sz="577" err="1">
                <a:latin typeface="Arial" panose="020B0604020202020204" pitchFamily="34" charset="0"/>
                <a:cs typeface="Arial" panose="020B0604020202020204" pitchFamily="34" charset="0"/>
              </a:rPr>
              <a:t>Indras</a:t>
            </a:r>
            <a:endParaRPr lang="en-AU" sz="577">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3711"/>
          <a:stretch/>
        </p:blipFill>
        <p:spPr>
          <a:xfrm>
            <a:off x="6876710" y="3539309"/>
            <a:ext cx="3677285" cy="245002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9607"/>
          <a:stretch/>
        </p:blipFill>
        <p:spPr>
          <a:xfrm>
            <a:off x="6890550" y="1861319"/>
            <a:ext cx="1824802" cy="1514049"/>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17621"/>
          <a:stretch/>
        </p:blipFill>
        <p:spPr>
          <a:xfrm>
            <a:off x="8885114" y="1840460"/>
            <a:ext cx="1668881" cy="1519381"/>
          </a:xfrm>
          <a:prstGeom prst="rect">
            <a:avLst/>
          </a:prstGeom>
        </p:spPr>
      </p:pic>
      <p:sp>
        <p:nvSpPr>
          <p:cNvPr id="11" name="TextBox 10"/>
          <p:cNvSpPr txBox="1"/>
          <p:nvPr/>
        </p:nvSpPr>
        <p:spPr>
          <a:xfrm>
            <a:off x="2301095" y="748723"/>
            <a:ext cx="7466084" cy="343620"/>
          </a:xfrm>
          <a:prstGeom prst="rect">
            <a:avLst/>
          </a:prstGeom>
          <a:noFill/>
        </p:spPr>
        <p:txBody>
          <a:bodyPr wrap="square" rtlCol="0">
            <a:spAutoFit/>
          </a:bodyPr>
          <a:lstStyle/>
          <a:p>
            <a:r>
              <a:rPr lang="en-AU" sz="1452">
                <a:solidFill>
                  <a:schemeClr val="bg1"/>
                </a:solidFill>
                <a:latin typeface="Arial" panose="020B0604020202020204" pitchFamily="34" charset="0"/>
                <a:cs typeface="Arial" panose="020B0604020202020204" pitchFamily="34" charset="0"/>
              </a:rPr>
              <a:t>Applicant considerations – increase eligibility of REPA assessments by</a:t>
            </a:r>
            <a:r>
              <a:rPr lang="en-AU" sz="1633">
                <a:solidFill>
                  <a:schemeClr val="bg1"/>
                </a:solidFill>
                <a:latin typeface="Arial" panose="020B0604020202020204" pitchFamily="34" charset="0"/>
                <a:cs typeface="Arial" panose="020B0604020202020204" pitchFamily="34" charset="0"/>
              </a:rPr>
              <a:t>:</a:t>
            </a:r>
          </a:p>
        </p:txBody>
      </p:sp>
      <p:sp>
        <p:nvSpPr>
          <p:cNvPr id="12" name="Rectangle 11"/>
          <p:cNvSpPr/>
          <p:nvPr/>
        </p:nvSpPr>
        <p:spPr>
          <a:xfrm>
            <a:off x="1307924" y="1889726"/>
            <a:ext cx="745992" cy="794846"/>
          </a:xfrm>
          <a:prstGeom prst="rect">
            <a:avLst/>
          </a:prstGeom>
          <a:blipFill rotWithShape="1">
            <a:blip r:embed="rId6"/>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3" name="Rectangle 12"/>
          <p:cNvSpPr/>
          <p:nvPr/>
        </p:nvSpPr>
        <p:spPr>
          <a:xfrm>
            <a:off x="1301005" y="3058925"/>
            <a:ext cx="733786" cy="736066"/>
          </a:xfrm>
          <a:prstGeom prst="rect">
            <a:avLst/>
          </a:prstGeom>
          <a:blipFill rotWithShape="1">
            <a:blip r:embed="rId7"/>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4" name="Rectangle 13"/>
          <p:cNvSpPr/>
          <p:nvPr/>
        </p:nvSpPr>
        <p:spPr>
          <a:xfrm>
            <a:off x="1301004" y="4171547"/>
            <a:ext cx="733786" cy="676624"/>
          </a:xfrm>
          <a:prstGeom prst="rect">
            <a:avLst/>
          </a:prstGeom>
          <a:blipFill rotWithShape="1">
            <a:blip r:embed="rId8"/>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7" name="Rectangle 16"/>
          <p:cNvSpPr/>
          <p:nvPr/>
        </p:nvSpPr>
        <p:spPr>
          <a:xfrm>
            <a:off x="1265484" y="5224727"/>
            <a:ext cx="830872" cy="763926"/>
          </a:xfrm>
          <a:prstGeom prst="rect">
            <a:avLst/>
          </a:prstGeom>
          <a:blipFill rotWithShape="1">
            <a:blip r:embed="rId9"/>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8" name="Rounded Rectangle 17"/>
          <p:cNvSpPr/>
          <p:nvPr/>
        </p:nvSpPr>
        <p:spPr>
          <a:xfrm>
            <a:off x="2138797" y="1879918"/>
            <a:ext cx="4529900" cy="814461"/>
          </a:xfrm>
          <a:prstGeom prst="roundRect">
            <a:avLst/>
          </a:prstGeom>
          <a:solidFill>
            <a:srgbClr val="0074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452">
                <a:solidFill>
                  <a:sysClr val="window" lastClr="FFFFFF"/>
                </a:solidFill>
                <a:latin typeface="Arial" panose="020B0604020202020204" pitchFamily="34" charset="0"/>
                <a:cs typeface="Arial" panose="020B0604020202020204" pitchFamily="34" charset="0"/>
              </a:rPr>
              <a:t>Engaging engineering and project management resources with some costs claimed under DRFA</a:t>
            </a:r>
            <a:endParaRPr lang="en-US" sz="1452">
              <a:solidFill>
                <a:sysClr val="window" lastClr="FFFFFF"/>
              </a:solidFill>
              <a:latin typeface="Arial" panose="020B0604020202020204" pitchFamily="34" charset="0"/>
              <a:cs typeface="Arial" panose="020B0604020202020204" pitchFamily="34" charset="0"/>
            </a:endParaRPr>
          </a:p>
        </p:txBody>
      </p:sp>
      <p:sp>
        <p:nvSpPr>
          <p:cNvPr id="21" name="Rounded Rectangle 20"/>
          <p:cNvSpPr/>
          <p:nvPr/>
        </p:nvSpPr>
        <p:spPr>
          <a:xfrm>
            <a:off x="2138797" y="2999518"/>
            <a:ext cx="4529900" cy="795473"/>
          </a:xfrm>
          <a:prstGeom prst="roundRect">
            <a:avLst/>
          </a:prstGeom>
          <a:solidFill>
            <a:srgbClr val="0074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sz="1452">
                <a:solidFill>
                  <a:sysClr val="window" lastClr="FFFFFF"/>
                </a:solidFill>
                <a:latin typeface="Arial" panose="020B0604020202020204" pitchFamily="34" charset="0"/>
                <a:cs typeface="Arial" panose="020B0604020202020204" pitchFamily="34" charset="0"/>
              </a:rPr>
              <a:t>Asset awareness - development and update of Asset Management Systems</a:t>
            </a:r>
            <a:endParaRPr lang="en-US" sz="1452">
              <a:solidFill>
                <a:sysClr val="window" lastClr="FFFFFF"/>
              </a:solidFill>
              <a:latin typeface="Arial" panose="020B0604020202020204" pitchFamily="34" charset="0"/>
              <a:cs typeface="Arial" panose="020B0604020202020204" pitchFamily="34" charset="0"/>
            </a:endParaRPr>
          </a:p>
        </p:txBody>
      </p:sp>
      <p:sp>
        <p:nvSpPr>
          <p:cNvPr id="22" name="Rounded Rectangle 21"/>
          <p:cNvSpPr/>
          <p:nvPr/>
        </p:nvSpPr>
        <p:spPr>
          <a:xfrm>
            <a:off x="2138797" y="4077628"/>
            <a:ext cx="4529900" cy="770543"/>
          </a:xfrm>
          <a:prstGeom prst="roundRect">
            <a:avLst/>
          </a:prstGeom>
          <a:solidFill>
            <a:srgbClr val="0074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sz="1452">
                <a:solidFill>
                  <a:sysClr val="window" lastClr="FFFFFF"/>
                </a:solidFill>
                <a:latin typeface="Arial" panose="020B0604020202020204" pitchFamily="34" charset="0"/>
                <a:cs typeface="Arial" panose="020B0604020202020204" pitchFamily="34" charset="0"/>
              </a:rPr>
              <a:t>Long term Strategy for Asset Management and Maintenance Records</a:t>
            </a:r>
            <a:endParaRPr lang="en-US" sz="1452">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2138797" y="5155739"/>
            <a:ext cx="4529900" cy="832915"/>
          </a:xfrm>
          <a:prstGeom prst="roundRect">
            <a:avLst/>
          </a:prstGeom>
          <a:solidFill>
            <a:srgbClr val="0074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sz="1452">
                <a:solidFill>
                  <a:sysClr val="window" lastClr="FFFFFF"/>
                </a:solidFill>
                <a:latin typeface="Arial" panose="020B0604020202020204" pitchFamily="34" charset="0"/>
                <a:cs typeface="Arial" panose="020B0604020202020204" pitchFamily="34" charset="0"/>
              </a:rPr>
              <a:t>Digital Photo-runs (Go-pro/</a:t>
            </a:r>
            <a:r>
              <a:rPr lang="en-AU" sz="1452" err="1">
                <a:solidFill>
                  <a:sysClr val="window" lastClr="FFFFFF"/>
                </a:solidFill>
                <a:latin typeface="Arial" panose="020B0604020202020204" pitchFamily="34" charset="0"/>
                <a:cs typeface="Arial" panose="020B0604020202020204" pitchFamily="34" charset="0"/>
              </a:rPr>
              <a:t>Navman</a:t>
            </a:r>
            <a:r>
              <a:rPr lang="en-AU" sz="1452">
                <a:solidFill>
                  <a:sysClr val="window" lastClr="FFFFFF"/>
                </a:solidFill>
                <a:latin typeface="Arial" panose="020B0604020202020204" pitchFamily="34" charset="0"/>
                <a:cs typeface="Arial" panose="020B0604020202020204" pitchFamily="34" charset="0"/>
              </a:rPr>
              <a:t>/Garmin or similar) that are GPS enabled</a:t>
            </a:r>
            <a:endParaRPr lang="en-US" sz="1452">
              <a:solidFill>
                <a:sysClr val="window" lastClr="FFFFFF"/>
              </a:solidFill>
              <a:latin typeface="Arial" panose="020B0604020202020204" pitchFamily="34" charset="0"/>
              <a:cs typeface="Arial" panose="020B0604020202020204" pitchFamily="34" charset="0"/>
            </a:endParaRPr>
          </a:p>
        </p:txBody>
      </p:sp>
      <p:sp>
        <p:nvSpPr>
          <p:cNvPr id="2" name="Footer Placeholder 3">
            <a:extLst>
              <a:ext uri="{FF2B5EF4-FFF2-40B4-BE49-F238E27FC236}">
                <a16:creationId xmlns:a16="http://schemas.microsoft.com/office/drawing/2014/main" id="{9FEC3BF1-6463-9149-AA74-6DA417229F97}"/>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385308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D86D-F801-9342-92B3-4AA859DD4F33}"/>
              </a:ext>
            </a:extLst>
          </p:cNvPr>
          <p:cNvSpPr>
            <a:spLocks noGrp="1"/>
          </p:cNvSpPr>
          <p:nvPr>
            <p:ph type="title"/>
          </p:nvPr>
        </p:nvSpPr>
        <p:spPr/>
        <p:txBody>
          <a:bodyPr/>
          <a:lstStyle/>
          <a:p>
            <a:r>
              <a:rPr lang="en-AU" sz="3700">
                <a:latin typeface="Arial"/>
                <a:cs typeface="Arial"/>
              </a:rPr>
              <a:t>Scenario 1</a:t>
            </a:r>
          </a:p>
        </p:txBody>
      </p:sp>
      <p:sp>
        <p:nvSpPr>
          <p:cNvPr id="3" name="TextBox 2">
            <a:extLst>
              <a:ext uri="{FF2B5EF4-FFF2-40B4-BE49-F238E27FC236}">
                <a16:creationId xmlns:a16="http://schemas.microsoft.com/office/drawing/2014/main" id="{74DCB5FF-AABF-38D8-5630-D57A3DDDBE2B}"/>
              </a:ext>
            </a:extLst>
          </p:cNvPr>
          <p:cNvSpPr txBox="1"/>
          <p:nvPr/>
        </p:nvSpPr>
        <p:spPr>
          <a:xfrm>
            <a:off x="5539551" y="1495227"/>
            <a:ext cx="1112898" cy="338554"/>
          </a:xfrm>
          <a:prstGeom prst="rect">
            <a:avLst/>
          </a:prstGeom>
          <a:noFill/>
        </p:spPr>
        <p:txBody>
          <a:bodyPr wrap="square" rtlCol="0">
            <a:spAutoFit/>
          </a:bodyPr>
          <a:lstStyle/>
          <a:p>
            <a:r>
              <a:rPr lang="en-AU" sz="1600" b="1"/>
              <a:t>Situation</a:t>
            </a:r>
          </a:p>
        </p:txBody>
      </p:sp>
      <p:sp>
        <p:nvSpPr>
          <p:cNvPr id="9" name="TextBox 8">
            <a:extLst>
              <a:ext uri="{FF2B5EF4-FFF2-40B4-BE49-F238E27FC236}">
                <a16:creationId xmlns:a16="http://schemas.microsoft.com/office/drawing/2014/main" id="{ACA3142E-55BC-4B97-FCEC-49FC999DF880}"/>
              </a:ext>
            </a:extLst>
          </p:cNvPr>
          <p:cNvSpPr txBox="1"/>
          <p:nvPr/>
        </p:nvSpPr>
        <p:spPr>
          <a:xfrm>
            <a:off x="5434776" y="4696509"/>
            <a:ext cx="1322449" cy="369332"/>
          </a:xfrm>
          <a:prstGeom prst="rect">
            <a:avLst/>
          </a:prstGeom>
          <a:noFill/>
        </p:spPr>
        <p:txBody>
          <a:bodyPr wrap="square" rtlCol="0">
            <a:spAutoFit/>
          </a:bodyPr>
          <a:lstStyle/>
          <a:p>
            <a:r>
              <a:rPr lang="en-AU" b="1"/>
              <a:t>Questions</a:t>
            </a:r>
          </a:p>
        </p:txBody>
      </p:sp>
      <p:sp>
        <p:nvSpPr>
          <p:cNvPr id="13" name="Rectangle: Rounded Corners 12">
            <a:extLst>
              <a:ext uri="{FF2B5EF4-FFF2-40B4-BE49-F238E27FC236}">
                <a16:creationId xmlns:a16="http://schemas.microsoft.com/office/drawing/2014/main" id="{FF4CE70D-C6C2-DAD5-AF65-E7D06228B341}"/>
              </a:ext>
            </a:extLst>
          </p:cNvPr>
          <p:cNvSpPr/>
          <p:nvPr/>
        </p:nvSpPr>
        <p:spPr>
          <a:xfrm>
            <a:off x="4604574" y="5134367"/>
            <a:ext cx="3286125" cy="72851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AU">
                <a:solidFill>
                  <a:schemeClr val="tx1"/>
                </a:solidFill>
              </a:rPr>
              <a:t>What expenditure is not eligible?  </a:t>
            </a:r>
          </a:p>
        </p:txBody>
      </p:sp>
      <p:sp>
        <p:nvSpPr>
          <p:cNvPr id="16" name="Rectangle: Rounded Corners 15">
            <a:extLst>
              <a:ext uri="{FF2B5EF4-FFF2-40B4-BE49-F238E27FC236}">
                <a16:creationId xmlns:a16="http://schemas.microsoft.com/office/drawing/2014/main" id="{48BE3215-5311-7DD2-9AD6-0E64C0A0310C}"/>
              </a:ext>
            </a:extLst>
          </p:cNvPr>
          <p:cNvSpPr/>
          <p:nvPr/>
        </p:nvSpPr>
        <p:spPr>
          <a:xfrm>
            <a:off x="703134" y="5161916"/>
            <a:ext cx="3286125" cy="69933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AU">
                <a:solidFill>
                  <a:schemeClr val="tx1"/>
                </a:solidFill>
              </a:rPr>
              <a:t>What expenditure is eligible?</a:t>
            </a:r>
          </a:p>
        </p:txBody>
      </p:sp>
      <p:sp>
        <p:nvSpPr>
          <p:cNvPr id="22" name="Rectangle: Rounded Corners 21">
            <a:extLst>
              <a:ext uri="{FF2B5EF4-FFF2-40B4-BE49-F238E27FC236}">
                <a16:creationId xmlns:a16="http://schemas.microsoft.com/office/drawing/2014/main" id="{2A9E57FF-F2CA-335A-1126-65D81082B0C3}"/>
              </a:ext>
            </a:extLst>
          </p:cNvPr>
          <p:cNvSpPr/>
          <p:nvPr/>
        </p:nvSpPr>
        <p:spPr>
          <a:xfrm>
            <a:off x="106301" y="1900655"/>
            <a:ext cx="11761851" cy="255704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AU">
                <a:solidFill>
                  <a:schemeClr val="tx1"/>
                </a:solidFill>
              </a:rPr>
              <a:t>Council</a:t>
            </a:r>
            <a:r>
              <a:rPr lang="en-AU" sz="1800">
                <a:solidFill>
                  <a:schemeClr val="tx1"/>
                </a:solidFill>
              </a:rPr>
              <a:t> has been impacted by a significant fire event, 50 homes in the town have </a:t>
            </a:r>
            <a:r>
              <a:rPr lang="en-AU">
                <a:solidFill>
                  <a:schemeClr val="tx1"/>
                </a:solidFill>
              </a:rPr>
              <a:t>been forced to evacuate, including an aged care centre, and</a:t>
            </a:r>
            <a:r>
              <a:rPr lang="en-AU" sz="1800">
                <a:solidFill>
                  <a:schemeClr val="tx1"/>
                </a:solidFill>
              </a:rPr>
              <a:t> the residents are not able to return home.</a:t>
            </a:r>
            <a:r>
              <a:rPr lang="en-AU">
                <a:solidFill>
                  <a:schemeClr val="tx1"/>
                </a:solidFill>
              </a:rPr>
              <a:t> </a:t>
            </a:r>
            <a:endParaRPr lang="en-AU" sz="1800">
              <a:solidFill>
                <a:schemeClr val="tx1"/>
              </a:solidFill>
            </a:endParaRPr>
          </a:p>
          <a:p>
            <a:pPr marL="285750" indent="-285750">
              <a:buFont typeface="Arial" panose="020B0604020202020204" pitchFamily="34" charset="0"/>
              <a:buChar char="•"/>
            </a:pPr>
            <a:r>
              <a:rPr lang="en-AU">
                <a:solidFill>
                  <a:schemeClr val="tx1"/>
                </a:solidFill>
              </a:rPr>
              <a:t>Access points in/out of the town is restricted </a:t>
            </a:r>
            <a:r>
              <a:rPr lang="en-AU" sz="1800">
                <a:solidFill>
                  <a:schemeClr val="tx1"/>
                </a:solidFill>
              </a:rPr>
              <a:t>due to road closures and the building that is normally set up as a relief centre is not available.</a:t>
            </a:r>
            <a:r>
              <a:rPr lang="en-AU">
                <a:solidFill>
                  <a:schemeClr val="tx1"/>
                </a:solidFill>
              </a:rPr>
              <a:t>  </a:t>
            </a:r>
            <a:endParaRPr lang="en-AU" sz="1800">
              <a:solidFill>
                <a:schemeClr val="tx1"/>
              </a:solidFill>
              <a:cs typeface="Arial"/>
            </a:endParaRPr>
          </a:p>
          <a:p>
            <a:pPr marL="285750" indent="-285750">
              <a:buFont typeface="Arial" panose="020B0604020202020204" pitchFamily="34" charset="0"/>
              <a:buChar char="•"/>
            </a:pPr>
            <a:r>
              <a:rPr lang="en-AU">
                <a:solidFill>
                  <a:schemeClr val="tx1"/>
                </a:solidFill>
              </a:rPr>
              <a:t>Council has </a:t>
            </a:r>
            <a:r>
              <a:rPr lang="en-AU" sz="1800">
                <a:solidFill>
                  <a:schemeClr val="tx1"/>
                </a:solidFill>
              </a:rPr>
              <a:t>access to a basketball </a:t>
            </a:r>
            <a:r>
              <a:rPr lang="en-AU">
                <a:solidFill>
                  <a:schemeClr val="tx1"/>
                </a:solidFill>
              </a:rPr>
              <a:t>recreation centre</a:t>
            </a:r>
            <a:r>
              <a:rPr lang="en-AU" sz="1800">
                <a:solidFill>
                  <a:schemeClr val="tx1"/>
                </a:solidFill>
              </a:rPr>
              <a:t> to set up as a relief centre with limited kitchen </a:t>
            </a:r>
            <a:r>
              <a:rPr lang="en-AU">
                <a:solidFill>
                  <a:schemeClr val="tx1"/>
                </a:solidFill>
              </a:rPr>
              <a:t>and </a:t>
            </a:r>
            <a:r>
              <a:rPr lang="en-AU" sz="1800">
                <a:solidFill>
                  <a:schemeClr val="tx1"/>
                </a:solidFill>
              </a:rPr>
              <a:t>only three toilets and one shower.</a:t>
            </a:r>
            <a:r>
              <a:rPr lang="en-AU">
                <a:solidFill>
                  <a:schemeClr val="tx1"/>
                </a:solidFill>
              </a:rPr>
              <a:t> </a:t>
            </a:r>
            <a:endParaRPr lang="en-AU" sz="1800">
              <a:solidFill>
                <a:schemeClr val="tx1"/>
              </a:solidFill>
              <a:cs typeface="Arial"/>
            </a:endParaRPr>
          </a:p>
          <a:p>
            <a:pPr marL="285750" indent="-285750">
              <a:buFont typeface="Arial" panose="020B0604020202020204" pitchFamily="34" charset="0"/>
              <a:buChar char="•"/>
            </a:pPr>
            <a:r>
              <a:rPr lang="en-AU">
                <a:solidFill>
                  <a:schemeClr val="tx1"/>
                </a:solidFill>
              </a:rPr>
              <a:t>Council has limited </a:t>
            </a:r>
            <a:r>
              <a:rPr lang="en-AU" sz="1800">
                <a:solidFill>
                  <a:schemeClr val="tx1"/>
                </a:solidFill>
              </a:rPr>
              <a:t>staff available for the relief centre </a:t>
            </a:r>
            <a:r>
              <a:rPr lang="en-AU">
                <a:solidFill>
                  <a:schemeClr val="tx1"/>
                </a:solidFill>
              </a:rPr>
              <a:t>operations and</a:t>
            </a:r>
            <a:r>
              <a:rPr lang="en-AU" sz="1800">
                <a:solidFill>
                  <a:schemeClr val="tx1"/>
                </a:solidFill>
              </a:rPr>
              <a:t> </a:t>
            </a:r>
            <a:r>
              <a:rPr lang="en-AU">
                <a:solidFill>
                  <a:schemeClr val="tx1"/>
                </a:solidFill>
              </a:rPr>
              <a:t>Council has requested staff from </a:t>
            </a:r>
            <a:r>
              <a:rPr lang="en-AU" sz="1800">
                <a:solidFill>
                  <a:schemeClr val="tx1"/>
                </a:solidFill>
              </a:rPr>
              <a:t>neighbouring </a:t>
            </a:r>
            <a:r>
              <a:rPr lang="en-AU">
                <a:solidFill>
                  <a:schemeClr val="tx1"/>
                </a:solidFill>
              </a:rPr>
              <a:t>councils</a:t>
            </a:r>
            <a:r>
              <a:rPr lang="en-AU" sz="1800">
                <a:solidFill>
                  <a:schemeClr val="tx1"/>
                </a:solidFill>
              </a:rPr>
              <a:t> to assist.</a:t>
            </a:r>
            <a:r>
              <a:rPr lang="en-AU">
                <a:solidFill>
                  <a:schemeClr val="tx1"/>
                </a:solidFill>
              </a:rPr>
              <a:t> </a:t>
            </a:r>
            <a:endParaRPr lang="en-AU" sz="1800">
              <a:solidFill>
                <a:schemeClr val="tx1"/>
              </a:solidFill>
              <a:cs typeface="Arial"/>
            </a:endParaRPr>
          </a:p>
        </p:txBody>
      </p:sp>
      <p:sp>
        <p:nvSpPr>
          <p:cNvPr id="5" name="Rectangle: Rounded Corners 4">
            <a:extLst>
              <a:ext uri="{FF2B5EF4-FFF2-40B4-BE49-F238E27FC236}">
                <a16:creationId xmlns:a16="http://schemas.microsoft.com/office/drawing/2014/main" id="{0FB196B4-27B3-699B-870D-9283E390A946}"/>
              </a:ext>
            </a:extLst>
          </p:cNvPr>
          <p:cNvSpPr/>
          <p:nvPr/>
        </p:nvSpPr>
        <p:spPr>
          <a:xfrm>
            <a:off x="8414574" y="5160847"/>
            <a:ext cx="3286125" cy="96081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AU">
                <a:solidFill>
                  <a:schemeClr val="tx1"/>
                </a:solidFill>
              </a:rPr>
              <a:t>What type of evidence would be required to support the claim?</a:t>
            </a:r>
          </a:p>
        </p:txBody>
      </p:sp>
      <p:sp>
        <p:nvSpPr>
          <p:cNvPr id="4" name="Footer Placeholder 3">
            <a:extLst>
              <a:ext uri="{FF2B5EF4-FFF2-40B4-BE49-F238E27FC236}">
                <a16:creationId xmlns:a16="http://schemas.microsoft.com/office/drawing/2014/main" id="{16710C23-3BED-B186-725C-CCA6D4114D5F}"/>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207644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D86D-F801-9342-92B3-4AA859DD4F33}"/>
              </a:ext>
            </a:extLst>
          </p:cNvPr>
          <p:cNvSpPr>
            <a:spLocks noGrp="1"/>
          </p:cNvSpPr>
          <p:nvPr>
            <p:ph type="title"/>
          </p:nvPr>
        </p:nvSpPr>
        <p:spPr>
          <a:xfrm>
            <a:off x="449397" y="406619"/>
            <a:ext cx="10037416" cy="864344"/>
          </a:xfrm>
        </p:spPr>
        <p:txBody>
          <a:bodyPr/>
          <a:lstStyle/>
          <a:p>
            <a:r>
              <a:rPr lang="en-AU" sz="3700" dirty="0">
                <a:latin typeface="Arial"/>
                <a:cs typeface="Arial"/>
              </a:rPr>
              <a:t>Scenario 1</a:t>
            </a:r>
          </a:p>
        </p:txBody>
      </p:sp>
      <p:sp>
        <p:nvSpPr>
          <p:cNvPr id="6" name="TextBox 1">
            <a:extLst>
              <a:ext uri="{FF2B5EF4-FFF2-40B4-BE49-F238E27FC236}">
                <a16:creationId xmlns:a16="http://schemas.microsoft.com/office/drawing/2014/main" id="{D542A554-040B-F498-0DAD-A4EAD246579C}"/>
              </a:ext>
            </a:extLst>
          </p:cNvPr>
          <p:cNvSpPr txBox="1"/>
          <p:nvPr/>
        </p:nvSpPr>
        <p:spPr>
          <a:xfrm>
            <a:off x="192490" y="2018469"/>
            <a:ext cx="6209865" cy="4262001"/>
          </a:xfrm>
          <a:prstGeom prst="rect">
            <a:avLst/>
          </a:prstGeom>
          <a:noFill/>
          <a:ln>
            <a:solidFill>
              <a:srgbClr val="002060"/>
            </a:solidFill>
          </a:ln>
        </p:spPr>
        <p:txBody>
          <a:bodyPr wrap="square" lIns="0" tIns="0" rIns="0" bIns="0" anchor="t">
            <a:spAutoFit/>
          </a:bodyPr>
          <a:lstStyle>
            <a:defPPr>
              <a:defRPr lang="en-US"/>
            </a:defPPr>
            <a:lvl1pPr marL="0" algn="l" defTabSz="338622" rtl="0" eaLnBrk="1" latinLnBrk="0" hangingPunct="1">
              <a:defRPr sz="1333" kern="1200">
                <a:solidFill>
                  <a:schemeClr val="tx1"/>
                </a:solidFill>
                <a:latin typeface="+mn-lt"/>
                <a:ea typeface="+mn-ea"/>
                <a:cs typeface="+mn-cs"/>
              </a:defRPr>
            </a:lvl1pPr>
            <a:lvl2pPr marL="338622" algn="l" defTabSz="338622" rtl="0" eaLnBrk="1" latinLnBrk="0" hangingPunct="1">
              <a:defRPr sz="1333" kern="1200">
                <a:solidFill>
                  <a:schemeClr val="tx1"/>
                </a:solidFill>
                <a:latin typeface="+mn-lt"/>
                <a:ea typeface="+mn-ea"/>
                <a:cs typeface="+mn-cs"/>
              </a:defRPr>
            </a:lvl2pPr>
            <a:lvl3pPr marL="677243" algn="l" defTabSz="338622" rtl="0" eaLnBrk="1" latinLnBrk="0" hangingPunct="1">
              <a:defRPr sz="1333" kern="1200">
                <a:solidFill>
                  <a:schemeClr val="tx1"/>
                </a:solidFill>
                <a:latin typeface="+mn-lt"/>
                <a:ea typeface="+mn-ea"/>
                <a:cs typeface="+mn-cs"/>
              </a:defRPr>
            </a:lvl3pPr>
            <a:lvl4pPr marL="1015865" algn="l" defTabSz="338622" rtl="0" eaLnBrk="1" latinLnBrk="0" hangingPunct="1">
              <a:defRPr sz="1333" kern="1200">
                <a:solidFill>
                  <a:schemeClr val="tx1"/>
                </a:solidFill>
                <a:latin typeface="+mn-lt"/>
                <a:ea typeface="+mn-ea"/>
                <a:cs typeface="+mn-cs"/>
              </a:defRPr>
            </a:lvl4pPr>
            <a:lvl5pPr marL="1354488" algn="l" defTabSz="338622" rtl="0" eaLnBrk="1" latinLnBrk="0" hangingPunct="1">
              <a:defRPr sz="1333" kern="1200">
                <a:solidFill>
                  <a:schemeClr val="tx1"/>
                </a:solidFill>
                <a:latin typeface="+mn-lt"/>
                <a:ea typeface="+mn-ea"/>
                <a:cs typeface="+mn-cs"/>
              </a:defRPr>
            </a:lvl5pPr>
            <a:lvl6pPr marL="1693109" algn="l" defTabSz="338622" rtl="0" eaLnBrk="1" latinLnBrk="0" hangingPunct="1">
              <a:defRPr sz="1333" kern="1200">
                <a:solidFill>
                  <a:schemeClr val="tx1"/>
                </a:solidFill>
                <a:latin typeface="+mn-lt"/>
                <a:ea typeface="+mn-ea"/>
                <a:cs typeface="+mn-cs"/>
              </a:defRPr>
            </a:lvl6pPr>
            <a:lvl7pPr marL="2031731" algn="l" defTabSz="338622" rtl="0" eaLnBrk="1" latinLnBrk="0" hangingPunct="1">
              <a:defRPr sz="1333" kern="1200">
                <a:solidFill>
                  <a:schemeClr val="tx1"/>
                </a:solidFill>
                <a:latin typeface="+mn-lt"/>
                <a:ea typeface="+mn-ea"/>
                <a:cs typeface="+mn-cs"/>
              </a:defRPr>
            </a:lvl7pPr>
            <a:lvl8pPr marL="2370352" algn="l" defTabSz="338622" rtl="0" eaLnBrk="1" latinLnBrk="0" hangingPunct="1">
              <a:defRPr sz="1333" kern="1200">
                <a:solidFill>
                  <a:schemeClr val="tx1"/>
                </a:solidFill>
                <a:latin typeface="+mn-lt"/>
                <a:ea typeface="+mn-ea"/>
                <a:cs typeface="+mn-cs"/>
              </a:defRPr>
            </a:lvl8pPr>
            <a:lvl9pPr marL="2708974" algn="l" defTabSz="338622" rtl="0" eaLnBrk="1" latinLnBrk="0" hangingPunct="1">
              <a:defRPr sz="1333" kern="1200">
                <a:solidFill>
                  <a:schemeClr val="tx1"/>
                </a:solidFill>
                <a:latin typeface="+mn-lt"/>
                <a:ea typeface="+mn-ea"/>
                <a:cs typeface="+mn-cs"/>
              </a:defRPr>
            </a:lvl9pPr>
          </a:lstStyle>
          <a:p>
            <a:pPr>
              <a:lnSpc>
                <a:spcPct val="107000"/>
              </a:lnSpc>
            </a:pPr>
            <a:r>
              <a:rPr lang="en-AU" sz="1600" b="1" dirty="0">
                <a:latin typeface="Calibri"/>
                <a:ea typeface="Calibri"/>
                <a:cs typeface="Times New Roman"/>
              </a:rPr>
              <a:t>Examples of eligible costs</a:t>
            </a:r>
            <a:r>
              <a:rPr lang="en-AU" sz="1600" dirty="0">
                <a:latin typeface="Calibri"/>
                <a:ea typeface="Calibri"/>
                <a:cs typeface="Times New Roman"/>
              </a:rPr>
              <a:t>: </a:t>
            </a:r>
          </a:p>
          <a:p>
            <a:pPr marL="285750" indent="-285750">
              <a:lnSpc>
                <a:spcPct val="107000"/>
              </a:lnSpc>
              <a:buFont typeface="Arial"/>
              <a:buChar char="•"/>
            </a:pPr>
            <a:endParaRPr lang="en-AU" sz="1400">
              <a:latin typeface="Calibri"/>
              <a:ea typeface="Calibri" panose="020F0502020204030204" pitchFamily="34" charset="0"/>
              <a:cs typeface="Times New Roman"/>
            </a:endParaRPr>
          </a:p>
          <a:p>
            <a:pPr marL="285750" indent="-285750">
              <a:lnSpc>
                <a:spcPct val="107000"/>
              </a:lnSpc>
              <a:buFont typeface="Arial"/>
              <a:buChar char="•"/>
            </a:pPr>
            <a:r>
              <a:rPr lang="en-AU" sz="1400" dirty="0">
                <a:latin typeface="Calibri"/>
                <a:ea typeface="Calibri" panose="020F0502020204030204" pitchFamily="34" charset="0"/>
                <a:cs typeface="Times New Roman"/>
              </a:rPr>
              <a:t>'Additional' </a:t>
            </a:r>
            <a:r>
              <a:rPr lang="en-AU" sz="1400" dirty="0">
                <a:effectLst/>
                <a:latin typeface="Calibri"/>
                <a:ea typeface="Calibri" panose="020F0502020204030204" pitchFamily="34" charset="0"/>
                <a:cs typeface="Times New Roman"/>
              </a:rPr>
              <a:t>staffing costs</a:t>
            </a:r>
            <a:r>
              <a:rPr lang="en-AU" sz="1400" dirty="0">
                <a:latin typeface="Calibri"/>
                <a:ea typeface="Calibri" panose="020F0502020204030204" pitchFamily="34" charset="0"/>
                <a:cs typeface="Times New Roman"/>
              </a:rPr>
              <a:t> such as overtime, additional allowances and backfilling </a:t>
            </a:r>
            <a:endParaRPr lang="en-AU" dirty="0"/>
          </a:p>
          <a:p>
            <a:pPr marL="285750" indent="-285750">
              <a:lnSpc>
                <a:spcPct val="107000"/>
              </a:lnSpc>
              <a:buFont typeface="Arial"/>
              <a:buChar char="•"/>
            </a:pPr>
            <a:r>
              <a:rPr lang="en-AU" sz="1400" dirty="0">
                <a:latin typeface="Calibri"/>
                <a:ea typeface="Calibri" panose="020F0502020204030204" pitchFamily="34" charset="0"/>
                <a:cs typeface="Times New Roman"/>
              </a:rPr>
              <a:t>Staff from another council – subject to specific conditions</a:t>
            </a:r>
            <a:endParaRPr lang="en-AU" sz="1400" dirty="0">
              <a:effectLst/>
              <a:latin typeface="Calibri"/>
              <a:ea typeface="Calibri" panose="020F0502020204030204" pitchFamily="34" charset="0"/>
              <a:cs typeface="Times New Roman"/>
            </a:endParaRPr>
          </a:p>
          <a:p>
            <a:pPr marL="285750" indent="-285750">
              <a:lnSpc>
                <a:spcPct val="107000"/>
              </a:lnSpc>
              <a:buFont typeface="Arial"/>
              <a:buChar char="•"/>
            </a:pPr>
            <a:r>
              <a:rPr lang="en-AU" sz="1400" dirty="0">
                <a:latin typeface="Calibri"/>
                <a:cs typeface="Times New Roman"/>
              </a:rPr>
              <a:t>Hiring portable showers/toilets</a:t>
            </a:r>
          </a:p>
          <a:p>
            <a:pPr marL="285750" indent="-285750">
              <a:lnSpc>
                <a:spcPct val="107000"/>
              </a:lnSpc>
              <a:buFont typeface="Arial"/>
              <a:buChar char="•"/>
            </a:pPr>
            <a:r>
              <a:rPr lang="en-AU" sz="1400" dirty="0">
                <a:latin typeface="Calibri"/>
                <a:ea typeface="Calibri" panose="020F0502020204030204" pitchFamily="34" charset="0"/>
                <a:cs typeface="Times New Roman"/>
              </a:rPr>
              <a:t>Hiring of basketball recreation centre (non council building) and power costs</a:t>
            </a:r>
            <a:endParaRPr lang="en-AU" sz="1400" dirty="0">
              <a:latin typeface="Calibri"/>
              <a:ea typeface="Calibri" panose="020F0502020204030204" pitchFamily="34" charset="0"/>
              <a:cs typeface="Times New Roman" panose="02020603050405020304" pitchFamily="18" charset="0"/>
            </a:endParaRPr>
          </a:p>
          <a:p>
            <a:pPr marL="285750" indent="-285750">
              <a:lnSpc>
                <a:spcPct val="107000"/>
              </a:lnSpc>
              <a:buFont typeface="Arial"/>
              <a:buChar char="•"/>
            </a:pPr>
            <a:r>
              <a:rPr lang="en-AU" sz="1400" dirty="0">
                <a:latin typeface="Calibri"/>
                <a:ea typeface="Calibri" panose="020F0502020204030204" pitchFamily="34" charset="0"/>
                <a:cs typeface="Times New Roman"/>
              </a:rPr>
              <a:t>Hiring of portable generators and provision of fuel to run generators.</a:t>
            </a:r>
          </a:p>
          <a:p>
            <a:pPr marL="285750" indent="-285750">
              <a:lnSpc>
                <a:spcPct val="107000"/>
              </a:lnSpc>
              <a:buFont typeface="Arial"/>
              <a:buChar char="•"/>
            </a:pPr>
            <a:r>
              <a:rPr lang="en-AU" sz="1400" dirty="0">
                <a:latin typeface="Calibri"/>
                <a:ea typeface="Calibri" panose="020F0502020204030204" pitchFamily="34" charset="0"/>
                <a:cs typeface="Times New Roman"/>
              </a:rPr>
              <a:t>Communication costs </a:t>
            </a:r>
            <a:r>
              <a:rPr lang="en-AU" sz="1400" dirty="0">
                <a:effectLst/>
                <a:latin typeface="Calibri"/>
                <a:ea typeface="Calibri" panose="020F0502020204030204" pitchFamily="34" charset="0"/>
                <a:cs typeface="Times New Roman"/>
              </a:rPr>
              <a:t>about the evacuation centre</a:t>
            </a:r>
            <a:r>
              <a:rPr lang="en-AU" sz="1400" dirty="0">
                <a:latin typeface="Calibri"/>
                <a:ea typeface="Calibri"/>
                <a:cs typeface="Times New Roman"/>
              </a:rPr>
              <a:t> </a:t>
            </a:r>
            <a:endParaRPr lang="en-AU" sz="1400" dirty="0">
              <a:latin typeface="Calibri" panose="020F0502020204030204" pitchFamily="34" charset="0"/>
              <a:ea typeface="Calibri"/>
              <a:cs typeface="Times New Roman" panose="02020603050405020304" pitchFamily="18" charset="0"/>
            </a:endParaRPr>
          </a:p>
          <a:p>
            <a:pPr marL="285750" indent="-285750">
              <a:lnSpc>
                <a:spcPct val="107000"/>
              </a:lnSpc>
              <a:buFont typeface="Arial"/>
              <a:buChar char="•"/>
            </a:pPr>
            <a:r>
              <a:rPr lang="en-AU" sz="1400" dirty="0">
                <a:latin typeface="Calibri"/>
                <a:ea typeface="Calibri"/>
                <a:cs typeface="Times New Roman"/>
              </a:rPr>
              <a:t>Transportation for individuals to the centre/emergency accommodation</a:t>
            </a:r>
            <a:endParaRPr lang="en-AU" sz="1400" dirty="0">
              <a:latin typeface="Calibri" panose="020F0502020204030204" pitchFamily="34" charset="0"/>
              <a:ea typeface="Calibri"/>
              <a:cs typeface="Times New Roman" panose="02020603050405020304" pitchFamily="18" charset="0"/>
            </a:endParaRPr>
          </a:p>
          <a:p>
            <a:pPr marL="285750" indent="-285750">
              <a:buFont typeface="Arial"/>
              <a:buChar char="•"/>
            </a:pPr>
            <a:r>
              <a:rPr lang="en-AU" sz="1400" dirty="0">
                <a:latin typeface="Calibri"/>
                <a:ea typeface="Calibri"/>
                <a:cs typeface="Times New Roman"/>
              </a:rPr>
              <a:t>Provision</a:t>
            </a:r>
            <a:r>
              <a:rPr lang="en-AU" sz="1400" dirty="0">
                <a:effectLst/>
                <a:latin typeface="Calibri"/>
                <a:ea typeface="Calibri"/>
                <a:cs typeface="Times New Roman"/>
              </a:rPr>
              <a:t> of emergency accommodation/shelter </a:t>
            </a:r>
            <a:r>
              <a:rPr lang="en-AU" sz="1400" dirty="0">
                <a:latin typeface="Calibri"/>
                <a:ea typeface="Calibri"/>
                <a:cs typeface="Times New Roman"/>
              </a:rPr>
              <a:t>or through a temporary provider such as a hotel </a:t>
            </a:r>
            <a:endParaRPr lang="en-AU" dirty="0">
              <a:cs typeface="Arial" panose="020B0604020202020204"/>
            </a:endParaRPr>
          </a:p>
          <a:p>
            <a:pPr marL="285750" indent="-285750">
              <a:buFont typeface="Arial" panose="020B0604020202020204" pitchFamily="34" charset="0"/>
              <a:buChar char="•"/>
            </a:pPr>
            <a:r>
              <a:rPr lang="en-AU" sz="1400" dirty="0">
                <a:latin typeface="Calibri"/>
                <a:cs typeface="Times New Roman"/>
              </a:rPr>
              <a:t>Essential catering</a:t>
            </a:r>
          </a:p>
          <a:p>
            <a:pPr marL="285750" indent="-285750">
              <a:buFont typeface="Arial" panose="020B0604020202020204" pitchFamily="34" charset="0"/>
              <a:buChar char="•"/>
            </a:pPr>
            <a:r>
              <a:rPr lang="en-AU" sz="1400" dirty="0">
                <a:latin typeface="Calibri"/>
                <a:ea typeface="Calibri"/>
                <a:cs typeface="Times New Roman"/>
              </a:rPr>
              <a:t>Essential medical supplies and medication</a:t>
            </a:r>
          </a:p>
          <a:p>
            <a:pPr marL="285750" indent="-285750">
              <a:buFont typeface="Arial" panose="020B0604020202020204" pitchFamily="34" charset="0"/>
              <a:buChar char="•"/>
            </a:pPr>
            <a:r>
              <a:rPr lang="en-AU" sz="1400" dirty="0">
                <a:latin typeface="Calibri"/>
                <a:ea typeface="Calibri"/>
                <a:cs typeface="Times New Roman"/>
              </a:rPr>
              <a:t>Costs related to the evacuation of residents from the residential aged care facilities.</a:t>
            </a:r>
          </a:p>
          <a:p>
            <a:pPr marL="285750" indent="-285750">
              <a:buFont typeface="Arial" panose="020B0604020202020204" pitchFamily="34" charset="0"/>
              <a:buChar char="•"/>
              <a:defRPr/>
            </a:pPr>
            <a:r>
              <a:rPr kumimoji="0" lang="en-AU" sz="1400" b="0" i="0" u="none" strike="noStrike" kern="1200" cap="none" spc="0" normalizeH="0" baseline="0" noProof="0" dirty="0">
                <a:ln>
                  <a:noFill/>
                </a:ln>
                <a:solidFill>
                  <a:srgbClr val="000000"/>
                </a:solidFill>
                <a:effectLst/>
                <a:uLnTx/>
                <a:uFillTx/>
                <a:latin typeface="Calibri"/>
                <a:ea typeface="Calibri"/>
                <a:cs typeface="Times New Roman"/>
              </a:rPr>
              <a:t>Additional costs related to emergency food or essential supply drops to affected communities</a:t>
            </a:r>
            <a:endParaRPr lang="en-AU" sz="1400" b="0" i="0" u="none" strike="noStrike" kern="1200" cap="none" spc="0" normalizeH="0" baseline="0" noProof="0" dirty="0">
              <a:ln>
                <a:noFill/>
              </a:ln>
              <a:solidFill>
                <a:srgbClr val="000000"/>
              </a:solidFill>
              <a:effectLst/>
              <a:uLnTx/>
              <a:uFillTx/>
              <a:latin typeface="Calibri"/>
              <a:ea typeface="Calibri"/>
              <a:cs typeface="Times New Roman"/>
            </a:endParaRPr>
          </a:p>
          <a:p>
            <a:pPr marL="285750" indent="-285750">
              <a:buFont typeface="Arial" panose="020B0604020202020204" pitchFamily="34" charset="0"/>
              <a:buChar char="•"/>
              <a:defRPr/>
            </a:pPr>
            <a:r>
              <a:rPr kumimoji="0" lang="en-AU" sz="1400" b="0" i="0" u="none" strike="noStrike" kern="1200" cap="none" spc="0" normalizeH="0" baseline="0" noProof="0" dirty="0">
                <a:ln>
                  <a:noFill/>
                </a:ln>
                <a:solidFill>
                  <a:srgbClr val="000000"/>
                </a:solidFill>
                <a:effectLst/>
                <a:uLnTx/>
                <a:uFillTx/>
                <a:latin typeface="Calibri"/>
                <a:ea typeface="Calibri"/>
                <a:cs typeface="Times New Roman"/>
              </a:rPr>
              <a:t>Evacuation and housing of companion animals and pets including provision of food and shelter</a:t>
            </a:r>
            <a:endParaRPr lang="en-AU" sz="1400" dirty="0">
              <a:latin typeface="Calibri"/>
              <a:ea typeface="Calibri"/>
              <a:cs typeface="Times New Roman"/>
            </a:endParaRPr>
          </a:p>
        </p:txBody>
      </p:sp>
      <p:sp>
        <p:nvSpPr>
          <p:cNvPr id="8" name="TextBox 1">
            <a:extLst>
              <a:ext uri="{FF2B5EF4-FFF2-40B4-BE49-F238E27FC236}">
                <a16:creationId xmlns:a16="http://schemas.microsoft.com/office/drawing/2014/main" id="{5C5E7139-4B53-051B-A1BF-F7E4D9F765D3}"/>
              </a:ext>
            </a:extLst>
          </p:cNvPr>
          <p:cNvSpPr txBox="1"/>
          <p:nvPr/>
        </p:nvSpPr>
        <p:spPr>
          <a:xfrm>
            <a:off x="6607472" y="2018468"/>
            <a:ext cx="5023413" cy="2831544"/>
          </a:xfrm>
          <a:prstGeom prst="rect">
            <a:avLst/>
          </a:prstGeom>
          <a:noFill/>
          <a:ln>
            <a:solidFill>
              <a:srgbClr val="002060"/>
            </a:solidFill>
          </a:ln>
        </p:spPr>
        <p:txBody>
          <a:bodyPr wrap="square" lIns="0" tIns="0" rIns="0" bIns="0" anchor="t">
            <a:spAutoFit/>
          </a:bodyPr>
          <a:lstStyle>
            <a:defPPr>
              <a:defRPr lang="en-US"/>
            </a:defPPr>
            <a:lvl1pPr marL="0" algn="l" defTabSz="338622" rtl="0" eaLnBrk="1" latinLnBrk="0" hangingPunct="1">
              <a:defRPr sz="1333" kern="1200">
                <a:solidFill>
                  <a:schemeClr val="tx1"/>
                </a:solidFill>
                <a:latin typeface="+mn-lt"/>
                <a:ea typeface="+mn-ea"/>
                <a:cs typeface="+mn-cs"/>
              </a:defRPr>
            </a:lvl1pPr>
            <a:lvl2pPr marL="338622" algn="l" defTabSz="338622" rtl="0" eaLnBrk="1" latinLnBrk="0" hangingPunct="1">
              <a:defRPr sz="1333" kern="1200">
                <a:solidFill>
                  <a:schemeClr val="tx1"/>
                </a:solidFill>
                <a:latin typeface="+mn-lt"/>
                <a:ea typeface="+mn-ea"/>
                <a:cs typeface="+mn-cs"/>
              </a:defRPr>
            </a:lvl2pPr>
            <a:lvl3pPr marL="677243" algn="l" defTabSz="338622" rtl="0" eaLnBrk="1" latinLnBrk="0" hangingPunct="1">
              <a:defRPr sz="1333" kern="1200">
                <a:solidFill>
                  <a:schemeClr val="tx1"/>
                </a:solidFill>
                <a:latin typeface="+mn-lt"/>
                <a:ea typeface="+mn-ea"/>
                <a:cs typeface="+mn-cs"/>
              </a:defRPr>
            </a:lvl3pPr>
            <a:lvl4pPr marL="1015865" algn="l" defTabSz="338622" rtl="0" eaLnBrk="1" latinLnBrk="0" hangingPunct="1">
              <a:defRPr sz="1333" kern="1200">
                <a:solidFill>
                  <a:schemeClr val="tx1"/>
                </a:solidFill>
                <a:latin typeface="+mn-lt"/>
                <a:ea typeface="+mn-ea"/>
                <a:cs typeface="+mn-cs"/>
              </a:defRPr>
            </a:lvl4pPr>
            <a:lvl5pPr marL="1354488" algn="l" defTabSz="338622" rtl="0" eaLnBrk="1" latinLnBrk="0" hangingPunct="1">
              <a:defRPr sz="1333" kern="1200">
                <a:solidFill>
                  <a:schemeClr val="tx1"/>
                </a:solidFill>
                <a:latin typeface="+mn-lt"/>
                <a:ea typeface="+mn-ea"/>
                <a:cs typeface="+mn-cs"/>
              </a:defRPr>
            </a:lvl5pPr>
            <a:lvl6pPr marL="1693109" algn="l" defTabSz="338622" rtl="0" eaLnBrk="1" latinLnBrk="0" hangingPunct="1">
              <a:defRPr sz="1333" kern="1200">
                <a:solidFill>
                  <a:schemeClr val="tx1"/>
                </a:solidFill>
                <a:latin typeface="+mn-lt"/>
                <a:ea typeface="+mn-ea"/>
                <a:cs typeface="+mn-cs"/>
              </a:defRPr>
            </a:lvl6pPr>
            <a:lvl7pPr marL="2031731" algn="l" defTabSz="338622" rtl="0" eaLnBrk="1" latinLnBrk="0" hangingPunct="1">
              <a:defRPr sz="1333" kern="1200">
                <a:solidFill>
                  <a:schemeClr val="tx1"/>
                </a:solidFill>
                <a:latin typeface="+mn-lt"/>
                <a:ea typeface="+mn-ea"/>
                <a:cs typeface="+mn-cs"/>
              </a:defRPr>
            </a:lvl7pPr>
            <a:lvl8pPr marL="2370352" algn="l" defTabSz="338622" rtl="0" eaLnBrk="1" latinLnBrk="0" hangingPunct="1">
              <a:defRPr sz="1333" kern="1200">
                <a:solidFill>
                  <a:schemeClr val="tx1"/>
                </a:solidFill>
                <a:latin typeface="+mn-lt"/>
                <a:ea typeface="+mn-ea"/>
                <a:cs typeface="+mn-cs"/>
              </a:defRPr>
            </a:lvl8pPr>
            <a:lvl9pPr marL="2708974" algn="l" defTabSz="338622" rtl="0" eaLnBrk="1" latinLnBrk="0" hangingPunct="1">
              <a:defRPr sz="1333" kern="1200">
                <a:solidFill>
                  <a:schemeClr val="tx1"/>
                </a:solidFill>
                <a:latin typeface="+mn-lt"/>
                <a:ea typeface="+mn-ea"/>
                <a:cs typeface="+mn-cs"/>
              </a:defRPr>
            </a:lvl9pPr>
          </a:lstStyle>
          <a:p>
            <a:r>
              <a:rPr lang="en-AU" sz="1600" b="1" spc="10">
                <a:effectLst/>
                <a:latin typeface="Calibri"/>
                <a:ea typeface="Times New Roman" panose="02020603050405020304" pitchFamily="18" charset="0"/>
                <a:cs typeface="Calibri"/>
              </a:rPr>
              <a:t>Examples of ineligible costs:</a:t>
            </a:r>
          </a:p>
          <a:p>
            <a:pPr marL="171450" indent="-171450">
              <a:buFont typeface="Arial" panose="020B0604020202020204" pitchFamily="34" charset="0"/>
              <a:buChar char="•"/>
              <a:defRPr/>
            </a:pPr>
            <a:endParaRPr lang="en-AU" sz="1400">
              <a:solidFill>
                <a:srgbClr val="000000"/>
              </a:solidFill>
              <a:latin typeface="Calibri"/>
              <a:cs typeface="Times New Roman"/>
            </a:endParaRPr>
          </a:p>
          <a:p>
            <a:pPr marL="171450" indent="-171450">
              <a:buFont typeface="Arial" panose="020B0604020202020204" pitchFamily="34" charset="0"/>
              <a:buChar char="•"/>
              <a:defRPr/>
            </a:pPr>
            <a:r>
              <a:rPr lang="en-AU" sz="1400">
                <a:solidFill>
                  <a:srgbClr val="000000"/>
                </a:solidFill>
                <a:latin typeface="Calibri"/>
                <a:cs typeface="Times New Roman"/>
              </a:rPr>
              <a:t>Cost recovered from other sources</a:t>
            </a:r>
          </a:p>
          <a:p>
            <a:pPr marL="171450" indent="-171450">
              <a:buFont typeface="Arial" panose="020B0604020202020204" pitchFamily="34" charset="0"/>
              <a:buChar char="•"/>
              <a:defRPr/>
            </a:pPr>
            <a:r>
              <a:rPr lang="en-AU" sz="1400">
                <a:solidFill>
                  <a:srgbClr val="000000"/>
                </a:solidFill>
                <a:latin typeface="Calibri"/>
                <a:cs typeface="Times New Roman"/>
              </a:rPr>
              <a:t>Standby costs for council staff</a:t>
            </a:r>
          </a:p>
          <a:p>
            <a:pPr marL="171450" indent="-171450">
              <a:buFont typeface="Arial" panose="020B0604020202020204" pitchFamily="34" charset="0"/>
              <a:buChar char="•"/>
              <a:defRPr/>
            </a:pPr>
            <a:r>
              <a:rPr lang="en-AU" sz="1400">
                <a:solidFill>
                  <a:srgbClr val="000000"/>
                </a:solidFill>
                <a:latin typeface="Calibri"/>
                <a:cs typeface="Times New Roman"/>
              </a:rPr>
              <a:t>Cost that would have been incurred should the event not have occurred.</a:t>
            </a:r>
          </a:p>
          <a:p>
            <a:pPr marL="171450" indent="-171450">
              <a:buFont typeface="Arial" panose="020B0604020202020204" pitchFamily="34" charset="0"/>
              <a:buChar char="•"/>
              <a:defRPr/>
            </a:pPr>
            <a:r>
              <a:rPr lang="en-AU" sz="1400">
                <a:solidFill>
                  <a:srgbClr val="000000"/>
                </a:solidFill>
                <a:latin typeface="Calibri"/>
                <a:cs typeface="Times New Roman"/>
              </a:rPr>
              <a:t>Internal hire charges </a:t>
            </a:r>
          </a:p>
          <a:p>
            <a:pPr marL="171450" indent="-171450">
              <a:buFont typeface="Arial" panose="020B0604020202020204" pitchFamily="34" charset="0"/>
              <a:buChar char="•"/>
              <a:defRPr/>
            </a:pPr>
            <a:r>
              <a:rPr lang="en-AU" sz="1400">
                <a:solidFill>
                  <a:srgbClr val="000000"/>
                </a:solidFill>
                <a:latin typeface="Calibri"/>
                <a:cs typeface="Times New Roman"/>
              </a:rPr>
              <a:t>Capital purchases including generators, computers, phone</a:t>
            </a:r>
          </a:p>
          <a:p>
            <a:pPr marL="171450" indent="-171450">
              <a:buFont typeface="Arial" panose="020B0604020202020204" pitchFamily="34" charset="0"/>
              <a:buChar char="•"/>
              <a:defRPr/>
            </a:pPr>
            <a:r>
              <a:rPr lang="en-AU" sz="1400">
                <a:solidFill>
                  <a:srgbClr val="000000"/>
                </a:solidFill>
                <a:latin typeface="Calibri"/>
                <a:cs typeface="Times New Roman"/>
              </a:rPr>
              <a:t>Live stock assistance such as fodder dropping operations,</a:t>
            </a:r>
          </a:p>
          <a:p>
            <a:pPr marL="171450" indent="-171450">
              <a:buFont typeface="Arial" panose="020B0604020202020204" pitchFamily="34" charset="0"/>
              <a:buChar char="•"/>
              <a:defRPr/>
            </a:pPr>
            <a:r>
              <a:rPr lang="en-AU" sz="1400">
                <a:solidFill>
                  <a:srgbClr val="000000"/>
                </a:solidFill>
                <a:latin typeface="Calibri"/>
                <a:cs typeface="Times New Roman"/>
              </a:rPr>
              <a:t>Cost associated with general community BBQ for debriefs which are held after the event and not associated with the operation of a relief centre. </a:t>
            </a:r>
          </a:p>
          <a:p>
            <a:pPr>
              <a:defRPr/>
            </a:pPr>
            <a:endParaRPr lang="en-AU" sz="1400">
              <a:latin typeface="Calibri"/>
              <a:cs typeface="Times New Roman"/>
            </a:endParaRPr>
          </a:p>
        </p:txBody>
      </p:sp>
      <p:sp>
        <p:nvSpPr>
          <p:cNvPr id="14" name="TextBox 13">
            <a:extLst>
              <a:ext uri="{FF2B5EF4-FFF2-40B4-BE49-F238E27FC236}">
                <a16:creationId xmlns:a16="http://schemas.microsoft.com/office/drawing/2014/main" id="{2396CA63-229E-FF6D-FF85-320A23BEDDB2}"/>
              </a:ext>
            </a:extLst>
          </p:cNvPr>
          <p:cNvSpPr txBox="1"/>
          <p:nvPr/>
        </p:nvSpPr>
        <p:spPr>
          <a:xfrm>
            <a:off x="3853273" y="1456940"/>
            <a:ext cx="4866170" cy="375552"/>
          </a:xfrm>
          <a:prstGeom prst="rect">
            <a:avLst/>
          </a:prstGeom>
          <a:noFill/>
        </p:spPr>
        <p:txBody>
          <a:bodyPr wrap="square">
            <a:spAutoFit/>
          </a:bodyPr>
          <a:lstStyle/>
          <a:p>
            <a:pPr algn="ctr">
              <a:lnSpc>
                <a:spcPct val="107000"/>
              </a:lnSpc>
            </a:pPr>
            <a:r>
              <a:rPr lang="en-AU" b="1">
                <a:effectLst/>
                <a:latin typeface="Calibri" panose="020F0502020204030204" pitchFamily="34" charset="0"/>
                <a:ea typeface="Calibri" panose="020F0502020204030204" pitchFamily="34" charset="0"/>
                <a:cs typeface="Times New Roman" panose="02020603050405020304" pitchFamily="18" charset="0"/>
              </a:rPr>
              <a:t>Relief centres </a:t>
            </a:r>
          </a:p>
        </p:txBody>
      </p:sp>
      <p:pic>
        <p:nvPicPr>
          <p:cNvPr id="5" name="Graphic 4" descr="Checkmark with solid fill">
            <a:extLst>
              <a:ext uri="{FF2B5EF4-FFF2-40B4-BE49-F238E27FC236}">
                <a16:creationId xmlns:a16="http://schemas.microsoft.com/office/drawing/2014/main" id="{2D7B7095-A315-A881-2763-7B3C5BFD7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97436" y="2005912"/>
            <a:ext cx="244801" cy="306310"/>
          </a:xfrm>
          <a:prstGeom prst="rect">
            <a:avLst/>
          </a:prstGeom>
        </p:spPr>
      </p:pic>
      <p:pic>
        <p:nvPicPr>
          <p:cNvPr id="10" name="Graphic 9" descr="Close with solid fill">
            <a:extLst>
              <a:ext uri="{FF2B5EF4-FFF2-40B4-BE49-F238E27FC236}">
                <a16:creationId xmlns:a16="http://schemas.microsoft.com/office/drawing/2014/main" id="{26867E81-816E-AD0E-F962-4A47DF6A03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9286" y="2003853"/>
            <a:ext cx="317157" cy="317157"/>
          </a:xfrm>
          <a:prstGeom prst="rect">
            <a:avLst/>
          </a:prstGeom>
        </p:spPr>
      </p:pic>
      <p:sp>
        <p:nvSpPr>
          <p:cNvPr id="11" name="TextBox 10">
            <a:extLst>
              <a:ext uri="{FF2B5EF4-FFF2-40B4-BE49-F238E27FC236}">
                <a16:creationId xmlns:a16="http://schemas.microsoft.com/office/drawing/2014/main" id="{1D36C057-5D63-77C8-8303-47A52A34E0FF}"/>
              </a:ext>
            </a:extLst>
          </p:cNvPr>
          <p:cNvSpPr txBox="1"/>
          <p:nvPr/>
        </p:nvSpPr>
        <p:spPr>
          <a:xfrm>
            <a:off x="6606746" y="4981832"/>
            <a:ext cx="5025081"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spc="10">
                <a:latin typeface="Calibri"/>
                <a:cs typeface="Calibri"/>
              </a:rPr>
              <a:t>Evidence requirements</a:t>
            </a:r>
          </a:p>
          <a:p>
            <a:endParaRPr lang="en-US" sz="1600" b="1" spc="10">
              <a:solidFill>
                <a:srgbClr val="000000"/>
              </a:solidFill>
              <a:latin typeface="Calibri"/>
              <a:cs typeface="Calibri"/>
            </a:endParaRPr>
          </a:p>
          <a:p>
            <a:pPr marL="285750" indent="-285750">
              <a:buFont typeface="Arial"/>
              <a:buChar char="•"/>
            </a:pPr>
            <a:r>
              <a:rPr lang="en-US" sz="1400">
                <a:solidFill>
                  <a:srgbClr val="000000"/>
                </a:solidFill>
                <a:latin typeface="Calibri"/>
                <a:cs typeface="Times New Roman"/>
              </a:rPr>
              <a:t>Evidence costs directly linked to the activity</a:t>
            </a:r>
          </a:p>
          <a:p>
            <a:pPr marL="285750" indent="-285750">
              <a:buFont typeface="Arial"/>
              <a:buChar char="•"/>
            </a:pPr>
            <a:r>
              <a:rPr lang="en-US" sz="1400">
                <a:latin typeface="Calibri"/>
                <a:cs typeface="Times New Roman"/>
              </a:rPr>
              <a:t>Detailed general ledger or transaction report</a:t>
            </a:r>
          </a:p>
          <a:p>
            <a:pPr marL="285750" indent="-285750">
              <a:buFont typeface="Arial"/>
              <a:buChar char="•"/>
            </a:pPr>
            <a:r>
              <a:rPr lang="en-US" sz="1400">
                <a:latin typeface="Calibri"/>
                <a:cs typeface="Times New Roman"/>
              </a:rPr>
              <a:t>Payroll reports for extraordinary payroll costs</a:t>
            </a:r>
          </a:p>
          <a:p>
            <a:pPr marL="285750" indent="-285750">
              <a:buFont typeface="Arial"/>
              <a:buChar char="•"/>
            </a:pPr>
            <a:r>
              <a:rPr lang="en-US" sz="1400">
                <a:latin typeface="Calibri"/>
                <a:cs typeface="Times New Roman"/>
              </a:rPr>
              <a:t>Resources required (</a:t>
            </a:r>
            <a:r>
              <a:rPr lang="en-US" sz="1400" err="1">
                <a:latin typeface="Calibri"/>
                <a:cs typeface="Times New Roman"/>
              </a:rPr>
              <a:t>eg</a:t>
            </a:r>
            <a:r>
              <a:rPr lang="en-US" sz="1400">
                <a:latin typeface="Calibri"/>
                <a:cs typeface="Times New Roman"/>
              </a:rPr>
              <a:t> staff and roles, and when backfilling the reason and details of the officer being backfilled)</a:t>
            </a:r>
          </a:p>
          <a:p>
            <a:pPr marL="285750" indent="-285750">
              <a:buFont typeface="Arial"/>
              <a:buChar char="•"/>
            </a:pPr>
            <a:r>
              <a:rPr lang="en-US" sz="1400">
                <a:latin typeface="Calibri"/>
                <a:cs typeface="Times New Roman"/>
              </a:rPr>
              <a:t>Tax invoices for external expenditure</a:t>
            </a:r>
          </a:p>
          <a:p>
            <a:pPr marL="285750" indent="-285750">
              <a:buFont typeface="Arial"/>
              <a:buChar char="•"/>
            </a:pPr>
            <a:endParaRPr lang="en-US" sz="1400">
              <a:cs typeface="Arial"/>
            </a:endParaRPr>
          </a:p>
          <a:p>
            <a:pPr marL="285750" indent="-285750">
              <a:buFont typeface="Arial"/>
              <a:buChar char="•"/>
            </a:pPr>
            <a:endParaRPr lang="en-US">
              <a:cs typeface="Arial"/>
            </a:endParaRPr>
          </a:p>
        </p:txBody>
      </p:sp>
      <p:pic>
        <p:nvPicPr>
          <p:cNvPr id="12" name="Graphic 11" descr="Checklist with solid fill">
            <a:extLst>
              <a:ext uri="{FF2B5EF4-FFF2-40B4-BE49-F238E27FC236}">
                <a16:creationId xmlns:a16="http://schemas.microsoft.com/office/drawing/2014/main" id="{62B0267A-5C4C-1A35-23C2-0A3F09B9EB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43286" y="4979773"/>
            <a:ext cx="914400" cy="914400"/>
          </a:xfrm>
          <a:prstGeom prst="rect">
            <a:avLst/>
          </a:prstGeom>
        </p:spPr>
      </p:pic>
      <p:sp>
        <p:nvSpPr>
          <p:cNvPr id="3" name="TextBox 2">
            <a:extLst>
              <a:ext uri="{FF2B5EF4-FFF2-40B4-BE49-F238E27FC236}">
                <a16:creationId xmlns:a16="http://schemas.microsoft.com/office/drawing/2014/main" id="{77733624-E904-EF26-3194-113AD85C8399}"/>
              </a:ext>
            </a:extLst>
          </p:cNvPr>
          <p:cNvSpPr txBox="1"/>
          <p:nvPr/>
        </p:nvSpPr>
        <p:spPr>
          <a:xfrm>
            <a:off x="239232" y="6406115"/>
            <a:ext cx="6140302" cy="248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Footer Placeholder 3">
            <a:extLst>
              <a:ext uri="{FF2B5EF4-FFF2-40B4-BE49-F238E27FC236}">
                <a16:creationId xmlns:a16="http://schemas.microsoft.com/office/drawing/2014/main" id="{3478C91D-B690-327E-0CBF-AB6BF679384F}"/>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2237572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FC19-FC80-132A-D527-E62DF4B0A21E}"/>
              </a:ext>
            </a:extLst>
          </p:cNvPr>
          <p:cNvSpPr>
            <a:spLocks noGrp="1"/>
          </p:cNvSpPr>
          <p:nvPr>
            <p:ph type="title"/>
          </p:nvPr>
        </p:nvSpPr>
        <p:spPr/>
        <p:txBody>
          <a:bodyPr/>
          <a:lstStyle/>
          <a:p>
            <a:r>
              <a:rPr lang="en-AU" sz="3700" dirty="0">
                <a:latin typeface="Arial"/>
                <a:cs typeface="Arial"/>
              </a:rPr>
              <a:t>Scenario 2 </a:t>
            </a:r>
            <a:endParaRPr lang="en-AU" dirty="0"/>
          </a:p>
        </p:txBody>
      </p:sp>
      <p:sp>
        <p:nvSpPr>
          <p:cNvPr id="4" name="TextBox 3">
            <a:extLst>
              <a:ext uri="{FF2B5EF4-FFF2-40B4-BE49-F238E27FC236}">
                <a16:creationId xmlns:a16="http://schemas.microsoft.com/office/drawing/2014/main" id="{5DAC6AB9-DB7A-84AA-303C-40D835D94023}"/>
              </a:ext>
            </a:extLst>
          </p:cNvPr>
          <p:cNvSpPr txBox="1"/>
          <p:nvPr/>
        </p:nvSpPr>
        <p:spPr>
          <a:xfrm>
            <a:off x="5539551" y="1495227"/>
            <a:ext cx="1112898" cy="338554"/>
          </a:xfrm>
          <a:prstGeom prst="rect">
            <a:avLst/>
          </a:prstGeom>
          <a:noFill/>
        </p:spPr>
        <p:txBody>
          <a:bodyPr wrap="square" rtlCol="0">
            <a:spAutoFit/>
          </a:bodyPr>
          <a:lstStyle/>
          <a:p>
            <a:r>
              <a:rPr lang="en-AU" sz="1600" b="1"/>
              <a:t>Situation</a:t>
            </a:r>
          </a:p>
        </p:txBody>
      </p:sp>
      <p:sp>
        <p:nvSpPr>
          <p:cNvPr id="5" name="TextBox 4">
            <a:extLst>
              <a:ext uri="{FF2B5EF4-FFF2-40B4-BE49-F238E27FC236}">
                <a16:creationId xmlns:a16="http://schemas.microsoft.com/office/drawing/2014/main" id="{87CC6242-C023-0CED-344C-7B8F2BF443BC}"/>
              </a:ext>
            </a:extLst>
          </p:cNvPr>
          <p:cNvSpPr txBox="1"/>
          <p:nvPr/>
        </p:nvSpPr>
        <p:spPr>
          <a:xfrm>
            <a:off x="5434776" y="4696509"/>
            <a:ext cx="1322449" cy="369332"/>
          </a:xfrm>
          <a:prstGeom prst="rect">
            <a:avLst/>
          </a:prstGeom>
          <a:noFill/>
        </p:spPr>
        <p:txBody>
          <a:bodyPr wrap="square" rtlCol="0">
            <a:spAutoFit/>
          </a:bodyPr>
          <a:lstStyle/>
          <a:p>
            <a:r>
              <a:rPr lang="en-AU" b="1"/>
              <a:t>Questions</a:t>
            </a:r>
          </a:p>
        </p:txBody>
      </p:sp>
      <p:sp>
        <p:nvSpPr>
          <p:cNvPr id="6" name="Rectangle: Rounded Corners 5">
            <a:extLst>
              <a:ext uri="{FF2B5EF4-FFF2-40B4-BE49-F238E27FC236}">
                <a16:creationId xmlns:a16="http://schemas.microsoft.com/office/drawing/2014/main" id="{F5605027-CD03-D6BE-7971-AFF792EA7B2D}"/>
              </a:ext>
            </a:extLst>
          </p:cNvPr>
          <p:cNvSpPr/>
          <p:nvPr/>
        </p:nvSpPr>
        <p:spPr>
          <a:xfrm>
            <a:off x="4458667" y="5065069"/>
            <a:ext cx="3286125" cy="7239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AU">
                <a:solidFill>
                  <a:schemeClr val="tx1"/>
                </a:solidFill>
              </a:rPr>
              <a:t>What expenditure is not eligible?  </a:t>
            </a:r>
          </a:p>
        </p:txBody>
      </p:sp>
      <p:sp>
        <p:nvSpPr>
          <p:cNvPr id="7" name="Rectangle: Rounded Corners 6">
            <a:extLst>
              <a:ext uri="{FF2B5EF4-FFF2-40B4-BE49-F238E27FC236}">
                <a16:creationId xmlns:a16="http://schemas.microsoft.com/office/drawing/2014/main" id="{A7D8E481-234F-5474-4240-5FE4F23DDFC2}"/>
              </a:ext>
            </a:extLst>
          </p:cNvPr>
          <p:cNvSpPr/>
          <p:nvPr/>
        </p:nvSpPr>
        <p:spPr>
          <a:xfrm>
            <a:off x="411830" y="5069436"/>
            <a:ext cx="3286125" cy="79057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AU">
                <a:solidFill>
                  <a:schemeClr val="tx1"/>
                </a:solidFill>
              </a:rPr>
              <a:t>What expenditure is eligible?</a:t>
            </a:r>
          </a:p>
        </p:txBody>
      </p:sp>
      <p:sp>
        <p:nvSpPr>
          <p:cNvPr id="9" name="Rectangle: Rounded Corners 8">
            <a:extLst>
              <a:ext uri="{FF2B5EF4-FFF2-40B4-BE49-F238E27FC236}">
                <a16:creationId xmlns:a16="http://schemas.microsoft.com/office/drawing/2014/main" id="{17361440-3668-6D97-C875-2D50BD0F765B}"/>
              </a:ext>
            </a:extLst>
          </p:cNvPr>
          <p:cNvSpPr/>
          <p:nvPr/>
        </p:nvSpPr>
        <p:spPr>
          <a:xfrm>
            <a:off x="106301" y="1900655"/>
            <a:ext cx="11761851" cy="255704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AU">
                <a:solidFill>
                  <a:schemeClr val="tx1"/>
                </a:solidFill>
              </a:rPr>
              <a:t>Early flood warnings are showing that the peak of the flood will impact a number of homes in your town.</a:t>
            </a:r>
            <a:endParaRPr lang="en-US">
              <a:solidFill>
                <a:schemeClr val="tx1"/>
              </a:solidFill>
            </a:endParaRPr>
          </a:p>
          <a:p>
            <a:pPr marL="285750" indent="-285750">
              <a:buFont typeface="Arial" panose="020B0604020202020204" pitchFamily="34" charset="0"/>
              <a:buChar char="•"/>
            </a:pPr>
            <a:r>
              <a:rPr lang="en-AU">
                <a:solidFill>
                  <a:schemeClr val="tx1"/>
                </a:solidFill>
              </a:rPr>
              <a:t>In discussion with the Incident Controller Council decides to</a:t>
            </a:r>
            <a:r>
              <a:rPr lang="en-AU" sz="1800">
                <a:solidFill>
                  <a:schemeClr val="tx1"/>
                </a:solidFill>
              </a:rPr>
              <a:t> establish a temporary flood levee to </a:t>
            </a:r>
            <a:r>
              <a:rPr lang="en-AU">
                <a:solidFill>
                  <a:schemeClr val="tx1"/>
                </a:solidFill>
              </a:rPr>
              <a:t>prevent inundation of residential properties. </a:t>
            </a:r>
            <a:endParaRPr lang="en-AU" sz="1800">
              <a:solidFill>
                <a:schemeClr val="tx1"/>
              </a:solidFill>
              <a:cs typeface="Arial"/>
            </a:endParaRPr>
          </a:p>
        </p:txBody>
      </p:sp>
      <p:sp>
        <p:nvSpPr>
          <p:cNvPr id="12" name="Rectangle: Rounded Corners 11">
            <a:extLst>
              <a:ext uri="{FF2B5EF4-FFF2-40B4-BE49-F238E27FC236}">
                <a16:creationId xmlns:a16="http://schemas.microsoft.com/office/drawing/2014/main" id="{5FFC01B8-962C-0533-3BCB-E57935097755}"/>
              </a:ext>
            </a:extLst>
          </p:cNvPr>
          <p:cNvSpPr/>
          <p:nvPr/>
        </p:nvSpPr>
        <p:spPr>
          <a:xfrm>
            <a:off x="8424871" y="5068171"/>
            <a:ext cx="3286125" cy="96081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AU">
                <a:solidFill>
                  <a:schemeClr val="tx1"/>
                </a:solidFill>
              </a:rPr>
              <a:t>What type of evidence would be required to support the claim?</a:t>
            </a:r>
          </a:p>
        </p:txBody>
      </p:sp>
      <p:sp>
        <p:nvSpPr>
          <p:cNvPr id="3" name="Footer Placeholder 3">
            <a:extLst>
              <a:ext uri="{FF2B5EF4-FFF2-40B4-BE49-F238E27FC236}">
                <a16:creationId xmlns:a16="http://schemas.microsoft.com/office/drawing/2014/main" id="{E4894D94-1A0D-804B-B371-F6868F84B827}"/>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808005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BE8E-C2AD-201D-8D72-DD460ED4C3C5}"/>
              </a:ext>
            </a:extLst>
          </p:cNvPr>
          <p:cNvSpPr>
            <a:spLocks noGrp="1"/>
          </p:cNvSpPr>
          <p:nvPr>
            <p:ph type="title"/>
          </p:nvPr>
        </p:nvSpPr>
        <p:spPr>
          <a:xfrm>
            <a:off x="526369" y="466324"/>
            <a:ext cx="10037416" cy="864344"/>
          </a:xfrm>
        </p:spPr>
        <p:txBody>
          <a:bodyPr/>
          <a:lstStyle/>
          <a:p>
            <a:r>
              <a:rPr lang="en-AU" sz="3700" dirty="0">
                <a:latin typeface="Arial"/>
                <a:cs typeface="Arial"/>
              </a:rPr>
              <a:t>Scenario 2  </a:t>
            </a:r>
            <a:endParaRPr lang="en-AU" dirty="0"/>
          </a:p>
        </p:txBody>
      </p:sp>
      <p:sp>
        <p:nvSpPr>
          <p:cNvPr id="6" name="TextBox 5">
            <a:extLst>
              <a:ext uri="{FF2B5EF4-FFF2-40B4-BE49-F238E27FC236}">
                <a16:creationId xmlns:a16="http://schemas.microsoft.com/office/drawing/2014/main" id="{968F459C-E337-CA34-E33E-B66160F84C72}"/>
              </a:ext>
            </a:extLst>
          </p:cNvPr>
          <p:cNvSpPr txBox="1"/>
          <p:nvPr/>
        </p:nvSpPr>
        <p:spPr>
          <a:xfrm>
            <a:off x="192490" y="2018469"/>
            <a:ext cx="6209865" cy="1866858"/>
          </a:xfrm>
          <a:prstGeom prst="rect">
            <a:avLst/>
          </a:prstGeom>
          <a:noFill/>
          <a:ln>
            <a:solidFill>
              <a:srgbClr val="002060"/>
            </a:solidFill>
          </a:ln>
        </p:spPr>
        <p:txBody>
          <a:bodyPr wrap="square" lIns="0" tIns="0" rIns="0" bIns="0" anchor="t">
            <a:spAutoFit/>
          </a:bodyPr>
          <a:lstStyle>
            <a:defPPr>
              <a:defRPr lang="en-US"/>
            </a:defPPr>
            <a:lvl1pPr marL="0" algn="l" defTabSz="338622" rtl="0" eaLnBrk="1" latinLnBrk="0" hangingPunct="1">
              <a:defRPr sz="1333" kern="1200">
                <a:solidFill>
                  <a:schemeClr val="tx1"/>
                </a:solidFill>
                <a:latin typeface="+mn-lt"/>
                <a:ea typeface="+mn-ea"/>
                <a:cs typeface="+mn-cs"/>
              </a:defRPr>
            </a:lvl1pPr>
            <a:lvl2pPr marL="338622" algn="l" defTabSz="338622" rtl="0" eaLnBrk="1" latinLnBrk="0" hangingPunct="1">
              <a:defRPr sz="1333" kern="1200">
                <a:solidFill>
                  <a:schemeClr val="tx1"/>
                </a:solidFill>
                <a:latin typeface="+mn-lt"/>
                <a:ea typeface="+mn-ea"/>
                <a:cs typeface="+mn-cs"/>
              </a:defRPr>
            </a:lvl2pPr>
            <a:lvl3pPr marL="677243" algn="l" defTabSz="338622" rtl="0" eaLnBrk="1" latinLnBrk="0" hangingPunct="1">
              <a:defRPr sz="1333" kern="1200">
                <a:solidFill>
                  <a:schemeClr val="tx1"/>
                </a:solidFill>
                <a:latin typeface="+mn-lt"/>
                <a:ea typeface="+mn-ea"/>
                <a:cs typeface="+mn-cs"/>
              </a:defRPr>
            </a:lvl3pPr>
            <a:lvl4pPr marL="1015865" algn="l" defTabSz="338622" rtl="0" eaLnBrk="1" latinLnBrk="0" hangingPunct="1">
              <a:defRPr sz="1333" kern="1200">
                <a:solidFill>
                  <a:schemeClr val="tx1"/>
                </a:solidFill>
                <a:latin typeface="+mn-lt"/>
                <a:ea typeface="+mn-ea"/>
                <a:cs typeface="+mn-cs"/>
              </a:defRPr>
            </a:lvl4pPr>
            <a:lvl5pPr marL="1354488" algn="l" defTabSz="338622" rtl="0" eaLnBrk="1" latinLnBrk="0" hangingPunct="1">
              <a:defRPr sz="1333" kern="1200">
                <a:solidFill>
                  <a:schemeClr val="tx1"/>
                </a:solidFill>
                <a:latin typeface="+mn-lt"/>
                <a:ea typeface="+mn-ea"/>
                <a:cs typeface="+mn-cs"/>
              </a:defRPr>
            </a:lvl5pPr>
            <a:lvl6pPr marL="1693109" algn="l" defTabSz="338622" rtl="0" eaLnBrk="1" latinLnBrk="0" hangingPunct="1">
              <a:defRPr sz="1333" kern="1200">
                <a:solidFill>
                  <a:schemeClr val="tx1"/>
                </a:solidFill>
                <a:latin typeface="+mn-lt"/>
                <a:ea typeface="+mn-ea"/>
                <a:cs typeface="+mn-cs"/>
              </a:defRPr>
            </a:lvl6pPr>
            <a:lvl7pPr marL="2031731" algn="l" defTabSz="338622" rtl="0" eaLnBrk="1" latinLnBrk="0" hangingPunct="1">
              <a:defRPr sz="1333" kern="1200">
                <a:solidFill>
                  <a:schemeClr val="tx1"/>
                </a:solidFill>
                <a:latin typeface="+mn-lt"/>
                <a:ea typeface="+mn-ea"/>
                <a:cs typeface="+mn-cs"/>
              </a:defRPr>
            </a:lvl7pPr>
            <a:lvl8pPr marL="2370352" algn="l" defTabSz="338622" rtl="0" eaLnBrk="1" latinLnBrk="0" hangingPunct="1">
              <a:defRPr sz="1333" kern="1200">
                <a:solidFill>
                  <a:schemeClr val="tx1"/>
                </a:solidFill>
                <a:latin typeface="+mn-lt"/>
                <a:ea typeface="+mn-ea"/>
                <a:cs typeface="+mn-cs"/>
              </a:defRPr>
            </a:lvl8pPr>
            <a:lvl9pPr marL="2708974" algn="l" defTabSz="338622" rtl="0" eaLnBrk="1" latinLnBrk="0" hangingPunct="1">
              <a:defRPr sz="1333" kern="1200">
                <a:solidFill>
                  <a:schemeClr val="tx1"/>
                </a:solidFill>
                <a:latin typeface="+mn-lt"/>
                <a:ea typeface="+mn-ea"/>
                <a:cs typeface="+mn-cs"/>
              </a:defRPr>
            </a:lvl9pPr>
          </a:lstStyle>
          <a:p>
            <a:pPr>
              <a:lnSpc>
                <a:spcPct val="107000"/>
              </a:lnSpc>
            </a:pPr>
            <a:r>
              <a:rPr lang="en-AU" sz="1600" b="1">
                <a:latin typeface="Calibri"/>
                <a:ea typeface="Calibri"/>
                <a:cs typeface="Times New Roman"/>
              </a:rPr>
              <a:t>Examples of eligible costs</a:t>
            </a:r>
            <a:r>
              <a:rPr lang="en-AU" sz="1600">
                <a:latin typeface="Calibri"/>
                <a:ea typeface="Calibri"/>
                <a:cs typeface="Times New Roman"/>
              </a:rPr>
              <a:t>: </a:t>
            </a:r>
          </a:p>
          <a:p>
            <a:pPr marL="285750" indent="-285750">
              <a:lnSpc>
                <a:spcPct val="107000"/>
              </a:lnSpc>
              <a:buFont typeface="Arial"/>
              <a:buChar char="•"/>
            </a:pPr>
            <a:endParaRPr lang="en-AU" sz="1400">
              <a:latin typeface="Calibri"/>
              <a:ea typeface="Calibri" panose="020F0502020204030204" pitchFamily="34" charset="0"/>
              <a:cs typeface="Times New Roman"/>
            </a:endParaRPr>
          </a:p>
          <a:p>
            <a:pPr marL="285750" indent="-285750">
              <a:lnSpc>
                <a:spcPct val="107000"/>
              </a:lnSpc>
              <a:buFont typeface="Arial"/>
              <a:buChar char="•"/>
            </a:pPr>
            <a:r>
              <a:rPr lang="en-AU" sz="1400">
                <a:latin typeface="Calibri"/>
                <a:ea typeface="Calibri" panose="020F0502020204030204" pitchFamily="34" charset="0"/>
                <a:cs typeface="Times New Roman"/>
              </a:rPr>
              <a:t>Extraordinary costs of sandbagging and the construction of portable temporary levees/flood barriers.</a:t>
            </a:r>
            <a:endParaRPr lang="en-AU">
              <a:latin typeface="Arial" panose="020B0604020202020204"/>
              <a:ea typeface="Calibri" panose="020F0502020204030204" pitchFamily="34" charset="0"/>
              <a:cs typeface="Arial" panose="020B0604020202020204"/>
            </a:endParaRPr>
          </a:p>
          <a:p>
            <a:pPr marL="285750" indent="-285750">
              <a:lnSpc>
                <a:spcPct val="107000"/>
              </a:lnSpc>
              <a:buFont typeface="Arial"/>
              <a:buChar char="•"/>
            </a:pPr>
            <a:r>
              <a:rPr lang="en-AU" sz="1400">
                <a:latin typeface="Calibri"/>
                <a:cs typeface="Times New Roman"/>
              </a:rPr>
              <a:t>Extraordinary costs of removing the sandbagging/portable temporary levees/flood barriers</a:t>
            </a:r>
          </a:p>
          <a:p>
            <a:pPr marL="285750" indent="-285750">
              <a:lnSpc>
                <a:spcPct val="107000"/>
              </a:lnSpc>
              <a:buFont typeface="Arial"/>
              <a:buChar char="•"/>
            </a:pPr>
            <a:r>
              <a:rPr lang="en-AU" sz="1400">
                <a:latin typeface="Calibri"/>
                <a:ea typeface="Calibri"/>
                <a:cs typeface="Times New Roman"/>
              </a:rPr>
              <a:t>Costs of restoring assets directly damaged during the construction of the portable levee works</a:t>
            </a:r>
          </a:p>
        </p:txBody>
      </p:sp>
      <p:sp>
        <p:nvSpPr>
          <p:cNvPr id="13" name="TextBox 12">
            <a:extLst>
              <a:ext uri="{FF2B5EF4-FFF2-40B4-BE49-F238E27FC236}">
                <a16:creationId xmlns:a16="http://schemas.microsoft.com/office/drawing/2014/main" id="{DB5544A3-24F8-A5A3-CD1B-EC74ABF84C19}"/>
              </a:ext>
            </a:extLst>
          </p:cNvPr>
          <p:cNvSpPr txBox="1"/>
          <p:nvPr/>
        </p:nvSpPr>
        <p:spPr>
          <a:xfrm>
            <a:off x="6607472" y="2018468"/>
            <a:ext cx="5023413" cy="2400657"/>
          </a:xfrm>
          <a:prstGeom prst="rect">
            <a:avLst/>
          </a:prstGeom>
          <a:noFill/>
          <a:ln>
            <a:solidFill>
              <a:srgbClr val="002060"/>
            </a:solidFill>
          </a:ln>
        </p:spPr>
        <p:txBody>
          <a:bodyPr wrap="square" lIns="0" tIns="0" rIns="0" bIns="0" anchor="t">
            <a:spAutoFit/>
          </a:bodyPr>
          <a:lstStyle>
            <a:defPPr>
              <a:defRPr lang="en-US"/>
            </a:defPPr>
            <a:lvl1pPr marL="0" algn="l" defTabSz="338622" rtl="0" eaLnBrk="1" latinLnBrk="0" hangingPunct="1">
              <a:defRPr sz="1333" kern="1200">
                <a:solidFill>
                  <a:schemeClr val="tx1"/>
                </a:solidFill>
                <a:latin typeface="+mn-lt"/>
                <a:ea typeface="+mn-ea"/>
                <a:cs typeface="+mn-cs"/>
              </a:defRPr>
            </a:lvl1pPr>
            <a:lvl2pPr marL="338622" algn="l" defTabSz="338622" rtl="0" eaLnBrk="1" latinLnBrk="0" hangingPunct="1">
              <a:defRPr sz="1333" kern="1200">
                <a:solidFill>
                  <a:schemeClr val="tx1"/>
                </a:solidFill>
                <a:latin typeface="+mn-lt"/>
                <a:ea typeface="+mn-ea"/>
                <a:cs typeface="+mn-cs"/>
              </a:defRPr>
            </a:lvl2pPr>
            <a:lvl3pPr marL="677243" algn="l" defTabSz="338622" rtl="0" eaLnBrk="1" latinLnBrk="0" hangingPunct="1">
              <a:defRPr sz="1333" kern="1200">
                <a:solidFill>
                  <a:schemeClr val="tx1"/>
                </a:solidFill>
                <a:latin typeface="+mn-lt"/>
                <a:ea typeface="+mn-ea"/>
                <a:cs typeface="+mn-cs"/>
              </a:defRPr>
            </a:lvl3pPr>
            <a:lvl4pPr marL="1015865" algn="l" defTabSz="338622" rtl="0" eaLnBrk="1" latinLnBrk="0" hangingPunct="1">
              <a:defRPr sz="1333" kern="1200">
                <a:solidFill>
                  <a:schemeClr val="tx1"/>
                </a:solidFill>
                <a:latin typeface="+mn-lt"/>
                <a:ea typeface="+mn-ea"/>
                <a:cs typeface="+mn-cs"/>
              </a:defRPr>
            </a:lvl4pPr>
            <a:lvl5pPr marL="1354488" algn="l" defTabSz="338622" rtl="0" eaLnBrk="1" latinLnBrk="0" hangingPunct="1">
              <a:defRPr sz="1333" kern="1200">
                <a:solidFill>
                  <a:schemeClr val="tx1"/>
                </a:solidFill>
                <a:latin typeface="+mn-lt"/>
                <a:ea typeface="+mn-ea"/>
                <a:cs typeface="+mn-cs"/>
              </a:defRPr>
            </a:lvl5pPr>
            <a:lvl6pPr marL="1693109" algn="l" defTabSz="338622" rtl="0" eaLnBrk="1" latinLnBrk="0" hangingPunct="1">
              <a:defRPr sz="1333" kern="1200">
                <a:solidFill>
                  <a:schemeClr val="tx1"/>
                </a:solidFill>
                <a:latin typeface="+mn-lt"/>
                <a:ea typeface="+mn-ea"/>
                <a:cs typeface="+mn-cs"/>
              </a:defRPr>
            </a:lvl6pPr>
            <a:lvl7pPr marL="2031731" algn="l" defTabSz="338622" rtl="0" eaLnBrk="1" latinLnBrk="0" hangingPunct="1">
              <a:defRPr sz="1333" kern="1200">
                <a:solidFill>
                  <a:schemeClr val="tx1"/>
                </a:solidFill>
                <a:latin typeface="+mn-lt"/>
                <a:ea typeface="+mn-ea"/>
                <a:cs typeface="+mn-cs"/>
              </a:defRPr>
            </a:lvl7pPr>
            <a:lvl8pPr marL="2370352" algn="l" defTabSz="338622" rtl="0" eaLnBrk="1" latinLnBrk="0" hangingPunct="1">
              <a:defRPr sz="1333" kern="1200">
                <a:solidFill>
                  <a:schemeClr val="tx1"/>
                </a:solidFill>
                <a:latin typeface="+mn-lt"/>
                <a:ea typeface="+mn-ea"/>
                <a:cs typeface="+mn-cs"/>
              </a:defRPr>
            </a:lvl8pPr>
            <a:lvl9pPr marL="2708974" algn="l" defTabSz="338622" rtl="0" eaLnBrk="1" latinLnBrk="0" hangingPunct="1">
              <a:defRPr sz="1333" kern="1200">
                <a:solidFill>
                  <a:schemeClr val="tx1"/>
                </a:solidFill>
                <a:latin typeface="+mn-lt"/>
                <a:ea typeface="+mn-ea"/>
                <a:cs typeface="+mn-cs"/>
              </a:defRPr>
            </a:lvl9pPr>
          </a:lstStyle>
          <a:p>
            <a:r>
              <a:rPr lang="en-AU" sz="1600" b="1" spc="10">
                <a:effectLst/>
                <a:latin typeface="Calibri"/>
                <a:ea typeface="Times New Roman" panose="02020603050405020304" pitchFamily="18" charset="0"/>
                <a:cs typeface="Calibri"/>
              </a:rPr>
              <a:t>Examples of ineligible costs:</a:t>
            </a:r>
          </a:p>
          <a:p>
            <a:pPr marL="171450" indent="-171450">
              <a:buFont typeface="Arial" panose="020B0604020202020204" pitchFamily="34" charset="0"/>
              <a:buChar char="•"/>
              <a:defRPr/>
            </a:pPr>
            <a:endParaRPr lang="en-AU" sz="1400">
              <a:solidFill>
                <a:srgbClr val="000000"/>
              </a:solidFill>
              <a:latin typeface="Calibri"/>
              <a:cs typeface="Times New Roman"/>
            </a:endParaRPr>
          </a:p>
          <a:p>
            <a:pPr marL="171450" indent="-171450">
              <a:buFont typeface="Arial" panose="020B0604020202020204" pitchFamily="34" charset="0"/>
              <a:buChar char="•"/>
              <a:defRPr/>
            </a:pPr>
            <a:r>
              <a:rPr lang="en-AU" sz="1400">
                <a:solidFill>
                  <a:srgbClr val="000000"/>
                </a:solidFill>
                <a:latin typeface="Calibri"/>
                <a:cs typeface="Times New Roman"/>
              </a:rPr>
              <a:t>Cost recovered from other sources</a:t>
            </a:r>
          </a:p>
          <a:p>
            <a:pPr marL="171450" indent="-171450">
              <a:buFont typeface="Arial" panose="020B0604020202020204" pitchFamily="34" charset="0"/>
              <a:buChar char="•"/>
              <a:defRPr/>
            </a:pPr>
            <a:r>
              <a:rPr lang="en-AU" sz="1400">
                <a:solidFill>
                  <a:srgbClr val="000000"/>
                </a:solidFill>
                <a:latin typeface="Calibri"/>
                <a:cs typeface="Times New Roman"/>
              </a:rPr>
              <a:t>Cost that would have been incurred should the event not have occurred.</a:t>
            </a:r>
          </a:p>
          <a:p>
            <a:pPr marL="171450" indent="-171450">
              <a:buFont typeface="Arial" panose="020B0604020202020204" pitchFamily="34" charset="0"/>
              <a:buChar char="•"/>
              <a:defRPr/>
            </a:pPr>
            <a:r>
              <a:rPr lang="en-AU" sz="1400">
                <a:solidFill>
                  <a:srgbClr val="000000"/>
                </a:solidFill>
                <a:latin typeface="Calibri"/>
                <a:cs typeface="Times New Roman"/>
              </a:rPr>
              <a:t>Internal hire charges </a:t>
            </a:r>
          </a:p>
          <a:p>
            <a:pPr marL="171450" indent="-171450">
              <a:buFont typeface="Arial" panose="020B0604020202020204" pitchFamily="34" charset="0"/>
              <a:buChar char="•"/>
              <a:defRPr/>
            </a:pPr>
            <a:r>
              <a:rPr lang="en-AU" sz="1400">
                <a:solidFill>
                  <a:srgbClr val="000000"/>
                </a:solidFill>
                <a:latin typeface="Calibri"/>
                <a:cs typeface="Times New Roman"/>
              </a:rPr>
              <a:t>Capital purchases</a:t>
            </a:r>
          </a:p>
          <a:p>
            <a:pPr marL="171450" indent="-171450">
              <a:buFont typeface="Arial" panose="020B0604020202020204" pitchFamily="34" charset="0"/>
              <a:buChar char="•"/>
              <a:defRPr/>
            </a:pPr>
            <a:r>
              <a:rPr lang="en-AU" sz="1400">
                <a:solidFill>
                  <a:srgbClr val="000000"/>
                </a:solidFill>
                <a:latin typeface="Calibri"/>
                <a:cs typeface="Times New Roman"/>
              </a:rPr>
              <a:t>Day Labour</a:t>
            </a:r>
          </a:p>
          <a:p>
            <a:pPr marL="171450" indent="-171450">
              <a:buFont typeface="Arial" panose="020B0604020202020204" pitchFamily="34" charset="0"/>
              <a:buChar char="•"/>
              <a:defRPr/>
            </a:pPr>
            <a:r>
              <a:rPr lang="en-AU" sz="1400">
                <a:latin typeface="Calibri"/>
                <a:cs typeface="Times New Roman"/>
              </a:rPr>
              <a:t>Decommissioning costs outside allowable time periods</a:t>
            </a:r>
          </a:p>
          <a:p>
            <a:pPr marL="171450" indent="-171450">
              <a:buFont typeface="Arial" panose="020B0604020202020204" pitchFamily="34" charset="0"/>
              <a:buChar char="•"/>
              <a:defRPr/>
            </a:pPr>
            <a:endParaRPr lang="en-AU" sz="1400">
              <a:latin typeface="Calibri"/>
              <a:cs typeface="Times New Roman"/>
            </a:endParaRPr>
          </a:p>
          <a:p>
            <a:pPr>
              <a:defRPr/>
            </a:pPr>
            <a:endParaRPr lang="en-AU" sz="1400">
              <a:latin typeface="Calibri"/>
              <a:cs typeface="Times New Roman"/>
            </a:endParaRPr>
          </a:p>
        </p:txBody>
      </p:sp>
      <p:sp>
        <p:nvSpPr>
          <p:cNvPr id="15" name="TextBox 14">
            <a:extLst>
              <a:ext uri="{FF2B5EF4-FFF2-40B4-BE49-F238E27FC236}">
                <a16:creationId xmlns:a16="http://schemas.microsoft.com/office/drawing/2014/main" id="{4CBA7BAA-A0C3-1C08-6FD2-CFEB6201E649}"/>
              </a:ext>
            </a:extLst>
          </p:cNvPr>
          <p:cNvSpPr txBox="1"/>
          <p:nvPr/>
        </p:nvSpPr>
        <p:spPr>
          <a:xfrm>
            <a:off x="6606746" y="4381980"/>
            <a:ext cx="502508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spc="10">
                <a:latin typeface="Calibri"/>
                <a:cs typeface="Calibri"/>
              </a:rPr>
              <a:t>Evidence requirements</a:t>
            </a:r>
          </a:p>
          <a:p>
            <a:endParaRPr lang="en-US" sz="1600" b="1" spc="10">
              <a:solidFill>
                <a:srgbClr val="000000"/>
              </a:solidFill>
              <a:latin typeface="Calibri"/>
              <a:cs typeface="Calibri"/>
            </a:endParaRPr>
          </a:p>
          <a:p>
            <a:pPr marL="285750" indent="-285750">
              <a:buFont typeface="Arial"/>
              <a:buChar char="•"/>
            </a:pPr>
            <a:r>
              <a:rPr lang="en-US" sz="1400">
                <a:solidFill>
                  <a:srgbClr val="000000"/>
                </a:solidFill>
                <a:latin typeface="Calibri"/>
                <a:cs typeface="Times New Roman"/>
              </a:rPr>
              <a:t>Details of the location of the sandbagging/levee overlaid by the flood warning area/Incident Control approval</a:t>
            </a:r>
          </a:p>
          <a:p>
            <a:pPr marL="285750" indent="-285750">
              <a:buFont typeface="Arial"/>
              <a:buChar char="•"/>
            </a:pPr>
            <a:r>
              <a:rPr lang="en-US" sz="1400">
                <a:latin typeface="Calibri"/>
                <a:cs typeface="Times New Roman"/>
              </a:rPr>
              <a:t>Detailed general ledger or transaction report</a:t>
            </a:r>
          </a:p>
          <a:p>
            <a:pPr marL="285750" indent="-285750">
              <a:buFont typeface="Arial"/>
              <a:buChar char="•"/>
            </a:pPr>
            <a:r>
              <a:rPr lang="en-US" sz="1400">
                <a:latin typeface="Calibri"/>
                <a:cs typeface="Times New Roman"/>
              </a:rPr>
              <a:t>Payroll reports for extraordinary payroll costs</a:t>
            </a:r>
          </a:p>
          <a:p>
            <a:pPr marL="285750" indent="-285750">
              <a:buFont typeface="Arial"/>
              <a:buChar char="•"/>
            </a:pPr>
            <a:r>
              <a:rPr lang="en-US" sz="1400">
                <a:latin typeface="Calibri"/>
                <a:cs typeface="Times New Roman"/>
              </a:rPr>
              <a:t>Tax invoices for external expenditure</a:t>
            </a:r>
          </a:p>
          <a:p>
            <a:pPr marL="285750" indent="-285750">
              <a:buFont typeface="Arial"/>
              <a:buChar char="•"/>
            </a:pPr>
            <a:r>
              <a:rPr lang="en-US" sz="1400">
                <a:latin typeface="Calibri"/>
                <a:cs typeface="Times New Roman"/>
              </a:rPr>
              <a:t>Pre-condition evidence where claiming costs of assets directly damaged during the CDO works</a:t>
            </a:r>
          </a:p>
          <a:p>
            <a:pPr marL="285750" indent="-285750">
              <a:buFont typeface="Arial"/>
              <a:buChar char="•"/>
            </a:pPr>
            <a:endParaRPr lang="en-US" sz="1400">
              <a:cs typeface="Arial"/>
            </a:endParaRPr>
          </a:p>
          <a:p>
            <a:pPr marL="285750" indent="-285750">
              <a:buFont typeface="Arial"/>
              <a:buChar char="•"/>
            </a:pPr>
            <a:endParaRPr lang="en-US">
              <a:cs typeface="Arial"/>
            </a:endParaRPr>
          </a:p>
        </p:txBody>
      </p:sp>
      <p:pic>
        <p:nvPicPr>
          <p:cNvPr id="17" name="Graphic 16" descr="Checkmark with solid fill">
            <a:extLst>
              <a:ext uri="{FF2B5EF4-FFF2-40B4-BE49-F238E27FC236}">
                <a16:creationId xmlns:a16="http://schemas.microsoft.com/office/drawing/2014/main" id="{15E9EAEC-AFE1-F578-9A1B-A16C8EE989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97436" y="2005912"/>
            <a:ext cx="244801" cy="306310"/>
          </a:xfrm>
          <a:prstGeom prst="rect">
            <a:avLst/>
          </a:prstGeom>
        </p:spPr>
      </p:pic>
      <p:pic>
        <p:nvPicPr>
          <p:cNvPr id="19" name="Graphic 18" descr="Close with solid fill">
            <a:extLst>
              <a:ext uri="{FF2B5EF4-FFF2-40B4-BE49-F238E27FC236}">
                <a16:creationId xmlns:a16="http://schemas.microsoft.com/office/drawing/2014/main" id="{45707F8C-1831-2D59-4612-A3A75457C1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9286" y="2003853"/>
            <a:ext cx="317157" cy="317157"/>
          </a:xfrm>
          <a:prstGeom prst="rect">
            <a:avLst/>
          </a:prstGeom>
        </p:spPr>
      </p:pic>
      <p:pic>
        <p:nvPicPr>
          <p:cNvPr id="21" name="Graphic 20" descr="Checklist with solid fill">
            <a:extLst>
              <a:ext uri="{FF2B5EF4-FFF2-40B4-BE49-F238E27FC236}">
                <a16:creationId xmlns:a16="http://schemas.microsoft.com/office/drawing/2014/main" id="{1BE66588-4A9A-D75D-6DCF-51028F37E0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11286" y="4258413"/>
            <a:ext cx="772160" cy="772160"/>
          </a:xfrm>
          <a:prstGeom prst="rect">
            <a:avLst/>
          </a:prstGeom>
        </p:spPr>
      </p:pic>
      <p:sp>
        <p:nvSpPr>
          <p:cNvPr id="3" name="Footer Placeholder 3">
            <a:extLst>
              <a:ext uri="{FF2B5EF4-FFF2-40B4-BE49-F238E27FC236}">
                <a16:creationId xmlns:a16="http://schemas.microsoft.com/office/drawing/2014/main" id="{B6A2DF23-3FF6-293E-DEE6-3A475AD59E82}"/>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2568086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94C56-DB6B-A87A-9586-43360525D13C}"/>
              </a:ext>
            </a:extLst>
          </p:cNvPr>
          <p:cNvSpPr>
            <a:spLocks noGrp="1"/>
          </p:cNvSpPr>
          <p:nvPr>
            <p:ph type="title"/>
          </p:nvPr>
        </p:nvSpPr>
        <p:spPr/>
        <p:txBody>
          <a:bodyPr/>
          <a:lstStyle/>
          <a:p>
            <a:r>
              <a:rPr lang="en-AU" sz="3700" dirty="0">
                <a:latin typeface="Arial"/>
                <a:cs typeface="Arial"/>
              </a:rPr>
              <a:t>Scenario 3</a:t>
            </a:r>
            <a:endParaRPr lang="en-AU" dirty="0"/>
          </a:p>
        </p:txBody>
      </p:sp>
      <p:sp>
        <p:nvSpPr>
          <p:cNvPr id="4" name="TextBox 3">
            <a:extLst>
              <a:ext uri="{FF2B5EF4-FFF2-40B4-BE49-F238E27FC236}">
                <a16:creationId xmlns:a16="http://schemas.microsoft.com/office/drawing/2014/main" id="{2FEF0539-60FF-A0D1-579B-AED1E25A06A3}"/>
              </a:ext>
            </a:extLst>
          </p:cNvPr>
          <p:cNvSpPr txBox="1"/>
          <p:nvPr/>
        </p:nvSpPr>
        <p:spPr>
          <a:xfrm>
            <a:off x="5539551" y="1495227"/>
            <a:ext cx="1112898" cy="338554"/>
          </a:xfrm>
          <a:prstGeom prst="rect">
            <a:avLst/>
          </a:prstGeom>
          <a:noFill/>
        </p:spPr>
        <p:txBody>
          <a:bodyPr wrap="square" rtlCol="0">
            <a:spAutoFit/>
          </a:bodyPr>
          <a:lstStyle/>
          <a:p>
            <a:r>
              <a:rPr lang="en-AU" sz="1600" b="1"/>
              <a:t>Situation</a:t>
            </a:r>
          </a:p>
        </p:txBody>
      </p:sp>
      <p:sp>
        <p:nvSpPr>
          <p:cNvPr id="5" name="TextBox 4">
            <a:extLst>
              <a:ext uri="{FF2B5EF4-FFF2-40B4-BE49-F238E27FC236}">
                <a16:creationId xmlns:a16="http://schemas.microsoft.com/office/drawing/2014/main" id="{C5392D17-9899-47D9-D761-9176704F23E5}"/>
              </a:ext>
            </a:extLst>
          </p:cNvPr>
          <p:cNvSpPr txBox="1"/>
          <p:nvPr/>
        </p:nvSpPr>
        <p:spPr>
          <a:xfrm>
            <a:off x="5434776" y="4696509"/>
            <a:ext cx="1322449" cy="369332"/>
          </a:xfrm>
          <a:prstGeom prst="rect">
            <a:avLst/>
          </a:prstGeom>
          <a:noFill/>
        </p:spPr>
        <p:txBody>
          <a:bodyPr wrap="square" rtlCol="0">
            <a:spAutoFit/>
          </a:bodyPr>
          <a:lstStyle/>
          <a:p>
            <a:r>
              <a:rPr lang="en-AU" b="1"/>
              <a:t>Questions</a:t>
            </a:r>
          </a:p>
        </p:txBody>
      </p:sp>
      <p:sp>
        <p:nvSpPr>
          <p:cNvPr id="6" name="Rectangle: Rounded Corners 5">
            <a:extLst>
              <a:ext uri="{FF2B5EF4-FFF2-40B4-BE49-F238E27FC236}">
                <a16:creationId xmlns:a16="http://schemas.microsoft.com/office/drawing/2014/main" id="{B99BDB98-484E-EB66-5D8E-443442226CC5}"/>
              </a:ext>
            </a:extLst>
          </p:cNvPr>
          <p:cNvSpPr/>
          <p:nvPr/>
        </p:nvSpPr>
        <p:spPr>
          <a:xfrm>
            <a:off x="4592532" y="5157057"/>
            <a:ext cx="3286125" cy="7239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AU">
                <a:solidFill>
                  <a:schemeClr val="tx1"/>
                </a:solidFill>
              </a:rPr>
              <a:t>What expenditure is not eligible?  </a:t>
            </a:r>
          </a:p>
        </p:txBody>
      </p:sp>
      <p:sp>
        <p:nvSpPr>
          <p:cNvPr id="7" name="Rectangle: Rounded Corners 6">
            <a:extLst>
              <a:ext uri="{FF2B5EF4-FFF2-40B4-BE49-F238E27FC236}">
                <a16:creationId xmlns:a16="http://schemas.microsoft.com/office/drawing/2014/main" id="{F4105E2E-2601-082D-AAA8-A21565705958}"/>
              </a:ext>
            </a:extLst>
          </p:cNvPr>
          <p:cNvSpPr/>
          <p:nvPr/>
        </p:nvSpPr>
        <p:spPr>
          <a:xfrm>
            <a:off x="329452" y="5160876"/>
            <a:ext cx="3286125" cy="79057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AU">
                <a:solidFill>
                  <a:schemeClr val="tx1"/>
                </a:solidFill>
              </a:rPr>
              <a:t>What expenditure is eligible?</a:t>
            </a:r>
          </a:p>
        </p:txBody>
      </p:sp>
      <p:sp>
        <p:nvSpPr>
          <p:cNvPr id="8" name="Rectangle: Rounded Corners 7">
            <a:extLst>
              <a:ext uri="{FF2B5EF4-FFF2-40B4-BE49-F238E27FC236}">
                <a16:creationId xmlns:a16="http://schemas.microsoft.com/office/drawing/2014/main" id="{61B810DF-BC85-DF54-B75B-EE7A18C83E9E}"/>
              </a:ext>
            </a:extLst>
          </p:cNvPr>
          <p:cNvSpPr/>
          <p:nvPr/>
        </p:nvSpPr>
        <p:spPr>
          <a:xfrm>
            <a:off x="542926" y="1900655"/>
            <a:ext cx="10972800" cy="240073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AU">
                <a:solidFill>
                  <a:schemeClr val="tx1"/>
                </a:solidFill>
              </a:rPr>
              <a:t>Following a </a:t>
            </a:r>
            <a:r>
              <a:rPr lang="en-AU" sz="1800">
                <a:solidFill>
                  <a:schemeClr val="tx1"/>
                </a:solidFill>
              </a:rPr>
              <a:t>bushfire event</a:t>
            </a:r>
            <a:r>
              <a:rPr lang="en-AU">
                <a:solidFill>
                  <a:schemeClr val="tx1"/>
                </a:solidFill>
              </a:rPr>
              <a:t>, a </a:t>
            </a:r>
            <a:r>
              <a:rPr lang="en-AU" sz="1800">
                <a:solidFill>
                  <a:schemeClr val="tx1"/>
                </a:solidFill>
              </a:rPr>
              <a:t>significant number of </a:t>
            </a:r>
            <a:r>
              <a:rPr lang="en-AU">
                <a:solidFill>
                  <a:schemeClr val="tx1"/>
                </a:solidFill>
              </a:rPr>
              <a:t>damaged trees</a:t>
            </a:r>
            <a:r>
              <a:rPr lang="en-AU" sz="1800">
                <a:solidFill>
                  <a:schemeClr val="tx1"/>
                </a:solidFill>
              </a:rPr>
              <a:t> </a:t>
            </a:r>
            <a:r>
              <a:rPr lang="en-AU">
                <a:solidFill>
                  <a:schemeClr val="tx1"/>
                </a:solidFill>
              </a:rPr>
              <a:t>are across the roadside reserve (or are at danger of falling) in park reserves and in neighbouring residential areas.  </a:t>
            </a:r>
            <a:endParaRPr lang="en-AU" sz="1800">
              <a:solidFill>
                <a:schemeClr val="tx1"/>
              </a:solidFill>
            </a:endParaRPr>
          </a:p>
          <a:p>
            <a:pPr marL="285750" indent="-285750">
              <a:buFont typeface="Arial" panose="020B0604020202020204" pitchFamily="34" charset="0"/>
              <a:buChar char="•"/>
            </a:pPr>
            <a:endParaRPr lang="en-AU" sz="1800">
              <a:solidFill>
                <a:schemeClr val="tx1"/>
              </a:solidFill>
              <a:cs typeface="Arial"/>
            </a:endParaRPr>
          </a:p>
        </p:txBody>
      </p:sp>
      <p:sp>
        <p:nvSpPr>
          <p:cNvPr id="10" name="Rectangle: Rounded Corners 9">
            <a:extLst>
              <a:ext uri="{FF2B5EF4-FFF2-40B4-BE49-F238E27FC236}">
                <a16:creationId xmlns:a16="http://schemas.microsoft.com/office/drawing/2014/main" id="{D5027138-66FD-4242-FE1B-DB85216C3975}"/>
              </a:ext>
            </a:extLst>
          </p:cNvPr>
          <p:cNvSpPr/>
          <p:nvPr/>
        </p:nvSpPr>
        <p:spPr>
          <a:xfrm>
            <a:off x="8414574" y="5160847"/>
            <a:ext cx="3286125" cy="96081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AU">
                <a:solidFill>
                  <a:schemeClr val="tx1"/>
                </a:solidFill>
              </a:rPr>
              <a:t>What type of evidence would be required to support the claim?</a:t>
            </a:r>
          </a:p>
        </p:txBody>
      </p:sp>
      <p:sp>
        <p:nvSpPr>
          <p:cNvPr id="3" name="Footer Placeholder 3">
            <a:extLst>
              <a:ext uri="{FF2B5EF4-FFF2-40B4-BE49-F238E27FC236}">
                <a16:creationId xmlns:a16="http://schemas.microsoft.com/office/drawing/2014/main" id="{63584ECD-1181-C290-EEA0-E62E98BF22D3}"/>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3017376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72A5-82C8-4C8C-1965-6D2B7D915D08}"/>
              </a:ext>
            </a:extLst>
          </p:cNvPr>
          <p:cNvSpPr>
            <a:spLocks noGrp="1"/>
          </p:cNvSpPr>
          <p:nvPr>
            <p:ph type="title"/>
          </p:nvPr>
        </p:nvSpPr>
        <p:spPr>
          <a:xfrm>
            <a:off x="735919" y="506597"/>
            <a:ext cx="10037416" cy="864344"/>
          </a:xfrm>
        </p:spPr>
        <p:txBody>
          <a:bodyPr/>
          <a:lstStyle/>
          <a:p>
            <a:r>
              <a:rPr lang="en-AU" dirty="0"/>
              <a:t>Scenario 3</a:t>
            </a:r>
          </a:p>
        </p:txBody>
      </p:sp>
      <p:sp>
        <p:nvSpPr>
          <p:cNvPr id="12" name="TextBox 11">
            <a:extLst>
              <a:ext uri="{FF2B5EF4-FFF2-40B4-BE49-F238E27FC236}">
                <a16:creationId xmlns:a16="http://schemas.microsoft.com/office/drawing/2014/main" id="{459F18F7-831E-A369-55B0-263C39581BAD}"/>
              </a:ext>
            </a:extLst>
          </p:cNvPr>
          <p:cNvSpPr txBox="1"/>
          <p:nvPr/>
        </p:nvSpPr>
        <p:spPr>
          <a:xfrm>
            <a:off x="6606746" y="4067020"/>
            <a:ext cx="5025081"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spc="10" dirty="0">
                <a:latin typeface="Calibri"/>
                <a:cs typeface="Calibri"/>
              </a:rPr>
              <a:t>Evidence requirements</a:t>
            </a:r>
          </a:p>
          <a:p>
            <a:endParaRPr lang="en-US" sz="1600" b="1" spc="10" dirty="0">
              <a:solidFill>
                <a:srgbClr val="000000"/>
              </a:solidFill>
              <a:latin typeface="Calibri"/>
              <a:cs typeface="Calibri"/>
            </a:endParaRPr>
          </a:p>
          <a:p>
            <a:pPr marL="285750" indent="-285750">
              <a:buFont typeface="Arial"/>
              <a:buChar char="•"/>
            </a:pPr>
            <a:r>
              <a:rPr lang="en-US" sz="1400" dirty="0">
                <a:solidFill>
                  <a:srgbClr val="000000"/>
                </a:solidFill>
                <a:latin typeface="Calibri"/>
                <a:cs typeface="Times New Roman"/>
              </a:rPr>
              <a:t>Evidence demonstrating the impact to the eligible essential public asset . Evidence must be collected after the event and while undertaking the emergency works (visual data).</a:t>
            </a:r>
          </a:p>
          <a:p>
            <a:pPr marL="285750" indent="-285750">
              <a:buFont typeface="Arial"/>
              <a:buChar char="•"/>
            </a:pPr>
            <a:r>
              <a:rPr lang="en-US" sz="1400" dirty="0">
                <a:solidFill>
                  <a:srgbClr val="000000"/>
                </a:solidFill>
                <a:latin typeface="Calibri"/>
                <a:cs typeface="Times New Roman"/>
              </a:rPr>
              <a:t>Evidence costs directly linked to the activity</a:t>
            </a:r>
            <a:endParaRPr lang="en-US" dirty="0"/>
          </a:p>
          <a:p>
            <a:pPr marL="285750" indent="-285750">
              <a:buFont typeface="Arial"/>
              <a:buChar char="•"/>
            </a:pPr>
            <a:r>
              <a:rPr lang="en-US" sz="1400" dirty="0">
                <a:latin typeface="Calibri"/>
                <a:cs typeface="Times New Roman"/>
              </a:rPr>
              <a:t>Detailed general ledger or transaction report</a:t>
            </a:r>
          </a:p>
          <a:p>
            <a:pPr marL="285750" indent="-285750">
              <a:buFont typeface="Arial"/>
              <a:buChar char="•"/>
            </a:pPr>
            <a:r>
              <a:rPr lang="en-US" sz="1400" dirty="0">
                <a:latin typeface="Calibri"/>
                <a:cs typeface="Times New Roman"/>
              </a:rPr>
              <a:t>Tax invoices for external expenditure</a:t>
            </a:r>
          </a:p>
          <a:p>
            <a:pPr marL="285750" indent="-285750">
              <a:buFont typeface="Arial"/>
              <a:buChar char="•"/>
            </a:pPr>
            <a:endParaRPr lang="en-US" sz="1400" dirty="0">
              <a:latin typeface="Calibri"/>
              <a:cs typeface="Times New Roman"/>
            </a:endParaRPr>
          </a:p>
        </p:txBody>
      </p:sp>
      <p:sp>
        <p:nvSpPr>
          <p:cNvPr id="22" name="TextBox 21">
            <a:extLst>
              <a:ext uri="{FF2B5EF4-FFF2-40B4-BE49-F238E27FC236}">
                <a16:creationId xmlns:a16="http://schemas.microsoft.com/office/drawing/2014/main" id="{5BCCE0C8-93BB-1251-F9CF-A9D68D7BD320}"/>
              </a:ext>
            </a:extLst>
          </p:cNvPr>
          <p:cNvSpPr txBox="1"/>
          <p:nvPr/>
        </p:nvSpPr>
        <p:spPr>
          <a:xfrm>
            <a:off x="124871" y="2019086"/>
            <a:ext cx="6283796" cy="2492990"/>
          </a:xfrm>
          <a:prstGeom prst="rect">
            <a:avLst/>
          </a:prstGeom>
          <a:noFill/>
          <a:ln>
            <a:solidFill>
              <a:schemeClr val="accent1"/>
            </a:solidFill>
          </a:ln>
        </p:spPr>
        <p:txBody>
          <a:bodyPr wrap="square" lIns="91440" tIns="45720" rIns="91440" bIns="45720" anchor="t">
            <a:spAutoFit/>
          </a:bodyPr>
          <a:lstStyle/>
          <a:p>
            <a:r>
              <a:rPr lang="en-AU" sz="1200" b="1"/>
              <a:t>Examples of eligible costs</a:t>
            </a:r>
            <a:r>
              <a:rPr lang="en-AU" sz="1200"/>
              <a:t>:</a:t>
            </a:r>
          </a:p>
          <a:p>
            <a:pPr marL="171450" indent="-171450">
              <a:buFont typeface="Arial" panose="020B0604020202020204" pitchFamily="34" charset="0"/>
              <a:buChar char="•"/>
            </a:pPr>
            <a:endParaRPr lang="en-AU" sz="1200"/>
          </a:p>
          <a:p>
            <a:pPr marL="171450" indent="-171450">
              <a:buFont typeface="Arial" panose="020B0604020202020204" pitchFamily="34" charset="0"/>
              <a:buChar char="•"/>
            </a:pPr>
            <a:r>
              <a:rPr lang="en-AU" sz="1200"/>
              <a:t>Removal of disaster related debris across the immediate road envelope area/immediate residential footprint.</a:t>
            </a:r>
            <a:endParaRPr lang="en-AU" sz="1200">
              <a:cs typeface="Arial"/>
            </a:endParaRPr>
          </a:p>
          <a:p>
            <a:pPr marL="171450" indent="-171450">
              <a:buFont typeface="Arial" panose="020B0604020202020204" pitchFamily="34" charset="0"/>
              <a:buChar char="•"/>
            </a:pPr>
            <a:r>
              <a:rPr lang="en-AU" sz="1200"/>
              <a:t>Removal of damaged /dangerous trees impacting on the council road or residential block to make them safe and functional</a:t>
            </a:r>
            <a:endParaRPr lang="en-AU" sz="1200">
              <a:cs typeface="Arial"/>
            </a:endParaRPr>
          </a:p>
          <a:p>
            <a:pPr marL="171450" indent="-171450">
              <a:buFont typeface="Arial" panose="020B0604020202020204" pitchFamily="34" charset="0"/>
              <a:buChar char="•"/>
            </a:pPr>
            <a:r>
              <a:rPr lang="en-AU" sz="1200"/>
              <a:t>Transportation and disposal of the disaster related debris</a:t>
            </a:r>
            <a:endParaRPr lang="en-AU" sz="1200">
              <a:cs typeface="Arial" panose="020B0604020202020204"/>
            </a:endParaRPr>
          </a:p>
          <a:p>
            <a:pPr marL="171450" indent="-171450">
              <a:buFont typeface="Arial" panose="020B0604020202020204" pitchFamily="34" charset="0"/>
              <a:buChar char="•"/>
            </a:pPr>
            <a:r>
              <a:rPr lang="en-AU" sz="1200"/>
              <a:t>Establishment of temporary dump sites for disposing of disaster related debris (includes establishment, operation, and decommissioning costs),</a:t>
            </a:r>
            <a:endParaRPr lang="en-AU" sz="1200">
              <a:cs typeface="Arial"/>
            </a:endParaRPr>
          </a:p>
          <a:p>
            <a:pPr marL="171450" indent="-171450">
              <a:buFont typeface="Arial" panose="020B0604020202020204" pitchFamily="34" charset="0"/>
              <a:buChar char="•"/>
            </a:pPr>
            <a:r>
              <a:rPr lang="en-AU" sz="1200"/>
              <a:t>Erection of warning signs or barriers to ensure the asset can be safely used for its intended purpose</a:t>
            </a:r>
            <a:endParaRPr lang="en-AU" sz="1200">
              <a:cs typeface="Arial"/>
            </a:endParaRPr>
          </a:p>
          <a:p>
            <a:pPr marL="171450" indent="-171450">
              <a:buFont typeface="Arial" panose="020B0604020202020204" pitchFamily="34" charset="0"/>
              <a:buChar char="•"/>
            </a:pPr>
            <a:r>
              <a:rPr lang="en-AU" sz="1200"/>
              <a:t>Installation of temporary traffic management.</a:t>
            </a:r>
            <a:endParaRPr lang="en-AU" sz="1200">
              <a:cs typeface="Arial" panose="020B0604020202020204"/>
            </a:endParaRPr>
          </a:p>
          <a:p>
            <a:pPr marL="171450" indent="-171450">
              <a:buFont typeface="Arial" panose="020B0604020202020204" pitchFamily="34" charset="0"/>
              <a:buChar char="•"/>
            </a:pPr>
            <a:r>
              <a:rPr lang="en-AU" sz="1200">
                <a:cs typeface="Arial" panose="020B0604020202020204"/>
              </a:rPr>
              <a:t>Eligible Day Labour</a:t>
            </a:r>
          </a:p>
        </p:txBody>
      </p:sp>
      <p:sp>
        <p:nvSpPr>
          <p:cNvPr id="24" name="TextBox 23">
            <a:extLst>
              <a:ext uri="{FF2B5EF4-FFF2-40B4-BE49-F238E27FC236}">
                <a16:creationId xmlns:a16="http://schemas.microsoft.com/office/drawing/2014/main" id="{F5C17ACD-15B6-B8D9-8AA6-81FF4BBE8F39}"/>
              </a:ext>
            </a:extLst>
          </p:cNvPr>
          <p:cNvSpPr txBox="1"/>
          <p:nvPr/>
        </p:nvSpPr>
        <p:spPr>
          <a:xfrm>
            <a:off x="6606950" y="1972973"/>
            <a:ext cx="5521139" cy="1754326"/>
          </a:xfrm>
          <a:prstGeom prst="rect">
            <a:avLst/>
          </a:prstGeom>
          <a:noFill/>
          <a:ln>
            <a:solidFill>
              <a:schemeClr val="accent1"/>
            </a:solidFill>
          </a:ln>
        </p:spPr>
        <p:txBody>
          <a:bodyPr wrap="square" lIns="91440" tIns="45720" rIns="91440" bIns="45720" anchor="t">
            <a:spAutoFit/>
          </a:bodyPr>
          <a:lstStyle/>
          <a:p>
            <a:r>
              <a:rPr lang="en-AU" sz="1200" b="1"/>
              <a:t>Examples of ineligible items </a:t>
            </a:r>
          </a:p>
          <a:p>
            <a:pPr marL="285750" indent="-285750">
              <a:buFont typeface="Arial" panose="020B0604020202020204" pitchFamily="34" charset="0"/>
              <a:buChar char="•"/>
            </a:pPr>
            <a:endParaRPr lang="en-AU" sz="1200"/>
          </a:p>
          <a:p>
            <a:pPr marL="285750" indent="-285750">
              <a:buFont typeface="Arial" panose="020B0604020202020204" pitchFamily="34" charset="0"/>
              <a:buChar char="•"/>
            </a:pPr>
            <a:r>
              <a:rPr lang="en-AU" sz="1200"/>
              <a:t>Removal of trees outside the immediate road envelope area or immediate residential footprint. </a:t>
            </a:r>
            <a:endParaRPr lang="en-AU"/>
          </a:p>
          <a:p>
            <a:pPr marL="285750" indent="-285750">
              <a:buFont typeface="Arial" panose="020B0604020202020204" pitchFamily="34" charset="0"/>
              <a:buChar char="•"/>
            </a:pPr>
            <a:r>
              <a:rPr lang="en-AU" sz="1200"/>
              <a:t>Removal of debris from ineligible assets including community assets, parks, cemeteries, fire access trails and commercial properties.</a:t>
            </a:r>
            <a:endParaRPr lang="en-AU" sz="1200">
              <a:cs typeface="Arial"/>
            </a:endParaRPr>
          </a:p>
          <a:p>
            <a:pPr marL="285750" indent="-285750">
              <a:buFont typeface="Arial" panose="020B0604020202020204" pitchFamily="34" charset="0"/>
              <a:buChar char="•"/>
            </a:pPr>
            <a:r>
              <a:rPr lang="en-AU" sz="1200">
                <a:cs typeface="Arial"/>
              </a:rPr>
              <a:t>Works undertaken outside of the allowable time period.</a:t>
            </a:r>
          </a:p>
          <a:p>
            <a:pPr marL="285750" indent="-285750">
              <a:buFont typeface="Arial" panose="020B0604020202020204" pitchFamily="34" charset="0"/>
              <a:buChar char="•"/>
            </a:pPr>
            <a:r>
              <a:rPr lang="en-AU" sz="1200">
                <a:cs typeface="Arial"/>
              </a:rPr>
              <a:t>Ongoing council maintenance activities (tree pruning)</a:t>
            </a:r>
          </a:p>
          <a:p>
            <a:pPr marL="285750" indent="-285750">
              <a:buFont typeface="Arial" panose="020B0604020202020204" pitchFamily="34" charset="0"/>
              <a:buChar char="•"/>
            </a:pPr>
            <a:endParaRPr lang="en-AU" sz="1200">
              <a:cs typeface="Arial"/>
            </a:endParaRPr>
          </a:p>
        </p:txBody>
      </p:sp>
      <p:pic>
        <p:nvPicPr>
          <p:cNvPr id="26" name="Graphic 25" descr="Checkmark with solid fill">
            <a:extLst>
              <a:ext uri="{FF2B5EF4-FFF2-40B4-BE49-F238E27FC236}">
                <a16:creationId xmlns:a16="http://schemas.microsoft.com/office/drawing/2014/main" id="{3F2066DC-5AB8-FA02-AF03-619B0E5867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53596" y="1975432"/>
            <a:ext cx="244801" cy="306310"/>
          </a:xfrm>
          <a:prstGeom prst="rect">
            <a:avLst/>
          </a:prstGeom>
        </p:spPr>
      </p:pic>
      <p:pic>
        <p:nvPicPr>
          <p:cNvPr id="28" name="Graphic 27" descr="Close with solid fill">
            <a:extLst>
              <a:ext uri="{FF2B5EF4-FFF2-40B4-BE49-F238E27FC236}">
                <a16:creationId xmlns:a16="http://schemas.microsoft.com/office/drawing/2014/main" id="{4BF986EA-8A99-F311-AD1A-7B9E002982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4326" y="1973373"/>
            <a:ext cx="317157" cy="317157"/>
          </a:xfrm>
          <a:prstGeom prst="rect">
            <a:avLst/>
          </a:prstGeom>
        </p:spPr>
      </p:pic>
      <p:pic>
        <p:nvPicPr>
          <p:cNvPr id="30" name="Graphic 29" descr="Checklist with solid fill">
            <a:extLst>
              <a:ext uri="{FF2B5EF4-FFF2-40B4-BE49-F238E27FC236}">
                <a16:creationId xmlns:a16="http://schemas.microsoft.com/office/drawing/2014/main" id="{333D4D3A-C079-7FA1-A76E-506F7AABF1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43366" y="3882493"/>
            <a:ext cx="680720" cy="680720"/>
          </a:xfrm>
          <a:prstGeom prst="rect">
            <a:avLst/>
          </a:prstGeom>
        </p:spPr>
      </p:pic>
      <p:sp>
        <p:nvSpPr>
          <p:cNvPr id="3" name="Footer Placeholder 3">
            <a:extLst>
              <a:ext uri="{FF2B5EF4-FFF2-40B4-BE49-F238E27FC236}">
                <a16:creationId xmlns:a16="http://schemas.microsoft.com/office/drawing/2014/main" id="{5C5B6AD8-5449-3D38-EF92-953809837805}"/>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948804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3D3D9-2D84-43CE-88A7-AD73276C2AFB}"/>
              </a:ext>
            </a:extLst>
          </p:cNvPr>
          <p:cNvSpPr>
            <a:spLocks noGrp="1"/>
          </p:cNvSpPr>
          <p:nvPr>
            <p:ph type="title"/>
          </p:nvPr>
        </p:nvSpPr>
        <p:spPr>
          <a:xfrm>
            <a:off x="397458" y="169244"/>
            <a:ext cx="10037416" cy="864344"/>
          </a:xfrm>
        </p:spPr>
        <p:txBody>
          <a:bodyPr/>
          <a:lstStyle/>
          <a:p>
            <a:r>
              <a:rPr lang="en-AU" sz="3700" dirty="0">
                <a:latin typeface="Arial"/>
                <a:cs typeface="Arial"/>
              </a:rPr>
              <a:t>What is the DRFA?</a:t>
            </a:r>
            <a:endParaRPr lang="en-AU" dirty="0"/>
          </a:p>
        </p:txBody>
      </p:sp>
      <p:pic>
        <p:nvPicPr>
          <p:cNvPr id="11" name="Graphic 10" descr="Closed book outline">
            <a:extLst>
              <a:ext uri="{FF2B5EF4-FFF2-40B4-BE49-F238E27FC236}">
                <a16:creationId xmlns:a16="http://schemas.microsoft.com/office/drawing/2014/main" id="{3387E716-E330-484A-A2E8-3561216B9D0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508" y="1595430"/>
            <a:ext cx="777967" cy="777967"/>
          </a:xfrm>
          <a:prstGeom prst="rect">
            <a:avLst/>
          </a:prstGeom>
        </p:spPr>
      </p:pic>
      <p:pic>
        <p:nvPicPr>
          <p:cNvPr id="14" name="Graphic 13" descr="Cloud With Lightning And Rain outline">
            <a:extLst>
              <a:ext uri="{FF2B5EF4-FFF2-40B4-BE49-F238E27FC236}">
                <a16:creationId xmlns:a16="http://schemas.microsoft.com/office/drawing/2014/main" id="{A147E3E9-D290-4A70-9A4F-D434B66E9C4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855" y="2680948"/>
            <a:ext cx="777967" cy="777967"/>
          </a:xfrm>
          <a:prstGeom prst="rect">
            <a:avLst/>
          </a:prstGeom>
        </p:spPr>
      </p:pic>
      <p:pic>
        <p:nvPicPr>
          <p:cNvPr id="16" name="Graphic 15" descr="Coins outline">
            <a:extLst>
              <a:ext uri="{FF2B5EF4-FFF2-40B4-BE49-F238E27FC236}">
                <a16:creationId xmlns:a16="http://schemas.microsoft.com/office/drawing/2014/main" id="{29CBA23E-3687-4EA5-A32F-A791086912A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0244" y="3792531"/>
            <a:ext cx="777967" cy="777967"/>
          </a:xfrm>
          <a:prstGeom prst="rect">
            <a:avLst/>
          </a:prstGeom>
        </p:spPr>
      </p:pic>
      <p:pic>
        <p:nvPicPr>
          <p:cNvPr id="4" name="Graphic 3" descr="Treasure Map outline">
            <a:extLst>
              <a:ext uri="{FF2B5EF4-FFF2-40B4-BE49-F238E27FC236}">
                <a16:creationId xmlns:a16="http://schemas.microsoft.com/office/drawing/2014/main" id="{1985AFB3-419E-F7B2-56F7-F07609EECAD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720" y="4823884"/>
            <a:ext cx="803541" cy="803541"/>
          </a:xfrm>
          <a:prstGeom prst="rect">
            <a:avLst/>
          </a:prstGeom>
        </p:spPr>
      </p:pic>
      <p:pic>
        <p:nvPicPr>
          <p:cNvPr id="8" name="Graphic 7" descr="Blog outline">
            <a:extLst>
              <a:ext uri="{FF2B5EF4-FFF2-40B4-BE49-F238E27FC236}">
                <a16:creationId xmlns:a16="http://schemas.microsoft.com/office/drawing/2014/main" id="{1267857F-F020-9CE7-6E1C-888167FA53DF}"/>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4670" y="5885215"/>
            <a:ext cx="803541" cy="803541"/>
          </a:xfrm>
          <a:prstGeom prst="rect">
            <a:avLst/>
          </a:prstGeom>
        </p:spPr>
      </p:pic>
      <p:sp>
        <p:nvSpPr>
          <p:cNvPr id="13" name="TextBox 12">
            <a:extLst>
              <a:ext uri="{FF2B5EF4-FFF2-40B4-BE49-F238E27FC236}">
                <a16:creationId xmlns:a16="http://schemas.microsoft.com/office/drawing/2014/main" id="{4DE12B10-9F33-4DBC-8AB5-7202BECB5720}"/>
              </a:ext>
            </a:extLst>
          </p:cNvPr>
          <p:cNvSpPr txBox="1"/>
          <p:nvPr/>
        </p:nvSpPr>
        <p:spPr>
          <a:xfrm>
            <a:off x="1419721" y="1753088"/>
            <a:ext cx="9638804" cy="606403"/>
          </a:xfrm>
          <a:prstGeom prst="rect">
            <a:avLst/>
          </a:prstGeom>
          <a:noFill/>
        </p:spPr>
        <p:txBody>
          <a:bodyPr wrap="square" lIns="0" tIns="0" rIns="0" bIns="0" anchor="t">
            <a:noAutofit/>
          </a:bodyPr>
          <a:lstStyle/>
          <a:p>
            <a:pPr marL="359410" indent="-348615">
              <a:lnSpc>
                <a:spcPct val="110000"/>
              </a:lnSpc>
              <a:spcBef>
                <a:spcPts val="600"/>
              </a:spcBef>
              <a:spcAft>
                <a:spcPts val="600"/>
              </a:spcAft>
              <a:buFont typeface="Arial" panose="020B0604020202020204" pitchFamily="34" charset="0"/>
              <a:buChar char="•"/>
            </a:pPr>
            <a:r>
              <a:rPr lang="en-AU" sz="1400" b="1">
                <a:effectLst/>
                <a:latin typeface="+mn-lt"/>
                <a:ea typeface="Calibri" panose="020F0502020204030204" pitchFamily="34" charset="0"/>
                <a:cs typeface="Times New Roman"/>
              </a:rPr>
              <a:t>The Disaster Recovery Funding Arrangements </a:t>
            </a:r>
            <a:r>
              <a:rPr lang="en-AU" sz="1400">
                <a:effectLst/>
                <a:latin typeface="+mn-lt"/>
                <a:ea typeface="Calibri" panose="020F0502020204030204" pitchFamily="34" charset="0"/>
                <a:cs typeface="Times New Roman"/>
              </a:rPr>
              <a:t>(DRFA) is a cost sharing arrangement between </a:t>
            </a:r>
            <a:r>
              <a:rPr lang="en-AU" sz="1400">
                <a:latin typeface="+mn-lt"/>
                <a:ea typeface="Calibri" panose="020F0502020204030204" pitchFamily="34" charset="0"/>
                <a:cs typeface="Times New Roman"/>
              </a:rPr>
              <a:t>States/</a:t>
            </a:r>
            <a:r>
              <a:rPr lang="en-AU" sz="1400">
                <a:effectLst/>
                <a:latin typeface="+mn-lt"/>
                <a:ea typeface="Calibri" panose="020F0502020204030204" pitchFamily="34" charset="0"/>
                <a:cs typeface="Times New Roman"/>
              </a:rPr>
              <a:t>Territories and the Commonwealth.</a:t>
            </a:r>
            <a:r>
              <a:rPr lang="en-AU" sz="1400">
                <a:latin typeface="+mn-lt"/>
                <a:ea typeface="Calibri" panose="020F0502020204030204" pitchFamily="34" charset="0"/>
                <a:cs typeface="Times New Roman"/>
              </a:rPr>
              <a:t> </a:t>
            </a:r>
            <a:endParaRPr lang="en-US" sz="1400" strike="sngStrike">
              <a:solidFill>
                <a:srgbClr val="FF0000"/>
              </a:solidFill>
            </a:endParaRPr>
          </a:p>
        </p:txBody>
      </p:sp>
      <p:sp>
        <p:nvSpPr>
          <p:cNvPr id="15" name="TextBox 14">
            <a:extLst>
              <a:ext uri="{FF2B5EF4-FFF2-40B4-BE49-F238E27FC236}">
                <a16:creationId xmlns:a16="http://schemas.microsoft.com/office/drawing/2014/main" id="{103CDE7E-7D24-420B-B8A4-788ED525DFBB}"/>
              </a:ext>
            </a:extLst>
          </p:cNvPr>
          <p:cNvSpPr txBox="1"/>
          <p:nvPr/>
        </p:nvSpPr>
        <p:spPr>
          <a:xfrm>
            <a:off x="1419721" y="2459067"/>
            <a:ext cx="10303611" cy="505995"/>
          </a:xfrm>
          <a:prstGeom prst="rect">
            <a:avLst/>
          </a:prstGeom>
          <a:noFill/>
        </p:spPr>
        <p:txBody>
          <a:bodyPr wrap="square" lIns="0" tIns="0" rIns="0" bIns="0" anchor="t">
            <a:noAutofit/>
          </a:bodyPr>
          <a:lstStyle/>
          <a:p>
            <a:pPr marL="359410" indent="-348615">
              <a:lnSpc>
                <a:spcPct val="110000"/>
              </a:lnSpc>
              <a:spcBef>
                <a:spcPts val="600"/>
              </a:spcBef>
              <a:spcAft>
                <a:spcPts val="600"/>
              </a:spcAft>
              <a:buFont typeface="Arial" panose="020B0604020202020204" pitchFamily="34" charset="0"/>
              <a:buChar char="•"/>
            </a:pPr>
            <a:r>
              <a:rPr lang="en-AU" sz="1400">
                <a:latin typeface="+mn-lt"/>
                <a:cs typeface="Times New Roman"/>
              </a:rPr>
              <a:t>The DRFA applies to natural disasters or terrorist acts only.</a:t>
            </a:r>
            <a:r>
              <a:rPr lang="en-AU" sz="1400">
                <a:cs typeface="Times New Roman"/>
              </a:rPr>
              <a:t> Activation thresholds apply. </a:t>
            </a:r>
            <a:endParaRPr lang="en-AU" sz="1400">
              <a:effectLst/>
              <a:latin typeface="Arial" panose="020B0604020202020204" pitchFamily="34" charset="0"/>
              <a:ea typeface="Calibri" panose="020F0502020204030204" pitchFamily="34" charset="0"/>
            </a:endParaRPr>
          </a:p>
          <a:p>
            <a:pPr marL="359410" indent="-348615">
              <a:lnSpc>
                <a:spcPct val="110000"/>
              </a:lnSpc>
              <a:spcBef>
                <a:spcPts val="600"/>
              </a:spcBef>
              <a:spcAft>
                <a:spcPts val="600"/>
              </a:spcAft>
              <a:buFont typeface="Arial" panose="020B0604020202020204" pitchFamily="34" charset="0"/>
              <a:buChar char="•"/>
            </a:pPr>
            <a:endParaRPr lang="en-AU" sz="1400">
              <a:latin typeface="+mn-lt"/>
              <a:cs typeface="Times New Roman"/>
            </a:endParaRPr>
          </a:p>
        </p:txBody>
      </p:sp>
      <p:sp>
        <p:nvSpPr>
          <p:cNvPr id="17" name="TextBox 16">
            <a:extLst>
              <a:ext uri="{FF2B5EF4-FFF2-40B4-BE49-F238E27FC236}">
                <a16:creationId xmlns:a16="http://schemas.microsoft.com/office/drawing/2014/main" id="{EA6EC8AF-2FF7-4473-B29E-9178F35A5164}"/>
              </a:ext>
            </a:extLst>
          </p:cNvPr>
          <p:cNvSpPr txBox="1"/>
          <p:nvPr/>
        </p:nvSpPr>
        <p:spPr>
          <a:xfrm>
            <a:off x="1406935" y="2965062"/>
            <a:ext cx="9429813" cy="1044140"/>
          </a:xfrm>
          <a:prstGeom prst="rect">
            <a:avLst/>
          </a:prstGeom>
          <a:noFill/>
        </p:spPr>
        <p:txBody>
          <a:bodyPr wrap="square" lIns="0" tIns="0" rIns="0" bIns="0" anchor="t">
            <a:noAutofit/>
          </a:bodyPr>
          <a:lstStyle/>
          <a:p>
            <a:pPr marL="359410" indent="-348615">
              <a:lnSpc>
                <a:spcPct val="110000"/>
              </a:lnSpc>
              <a:spcBef>
                <a:spcPts val="600"/>
              </a:spcBef>
              <a:spcAft>
                <a:spcPts val="600"/>
              </a:spcAft>
              <a:buFont typeface="Arial" panose="020B0604020202020204" pitchFamily="34" charset="0"/>
              <a:buChar char="•"/>
            </a:pPr>
            <a:r>
              <a:rPr lang="en-AU" sz="1400">
                <a:effectLst/>
                <a:latin typeface="+mn-lt"/>
                <a:ea typeface="Calibri" panose="020F0502020204030204" pitchFamily="34" charset="0"/>
                <a:cs typeface="Times New Roman"/>
              </a:rPr>
              <a:t>The arrangements enable the State and Commonwealth to provide financial assistance, to support </a:t>
            </a:r>
            <a:r>
              <a:rPr lang="en-AU" sz="1400" b="1">
                <a:effectLst/>
                <a:latin typeface="+mn-lt"/>
                <a:ea typeface="Calibri" panose="020F0502020204030204" pitchFamily="34" charset="0"/>
                <a:cs typeface="Times New Roman"/>
              </a:rPr>
              <a:t>certain relief and recovery </a:t>
            </a:r>
            <a:r>
              <a:rPr lang="en-AU" sz="1400">
                <a:latin typeface="+mn-lt"/>
                <a:cs typeface="Times New Roman"/>
              </a:rPr>
              <a:t>measures following an eligible disaster, they </a:t>
            </a:r>
            <a:r>
              <a:rPr lang="en-AU" sz="1400" b="1">
                <a:latin typeface="+mn-lt"/>
                <a:cs typeface="Times New Roman"/>
              </a:rPr>
              <a:t>do not cover all costs </a:t>
            </a:r>
            <a:r>
              <a:rPr lang="en-AU" sz="1400">
                <a:latin typeface="+mn-lt"/>
                <a:cs typeface="Times New Roman"/>
              </a:rPr>
              <a:t>that may be incurred.</a:t>
            </a:r>
          </a:p>
          <a:p>
            <a:pPr marL="816610" lvl="1" indent="-348615">
              <a:lnSpc>
                <a:spcPct val="110000"/>
              </a:lnSpc>
              <a:spcBef>
                <a:spcPts val="600"/>
              </a:spcBef>
              <a:spcAft>
                <a:spcPts val="600"/>
              </a:spcAft>
              <a:buFont typeface="Arial" panose="020B0604020202020204" pitchFamily="34" charset="0"/>
              <a:buChar char="•"/>
            </a:pPr>
            <a:r>
              <a:rPr lang="en-AU" sz="1400"/>
              <a:t>States are not bound or limited by the assistance measures identified in the DRFA and may make available whatever assistance is deemed necessary regardless of whether it is eligible for reimbursement.</a:t>
            </a:r>
            <a:r>
              <a:rPr lang="en-AU" sz="1400">
                <a:cs typeface="Times New Roman"/>
              </a:rPr>
              <a:t> </a:t>
            </a:r>
            <a:endParaRPr lang="en-AU" sz="1600">
              <a:latin typeface="+mn-lt"/>
              <a:cs typeface="Times New Roman"/>
            </a:endParaRPr>
          </a:p>
        </p:txBody>
      </p:sp>
      <p:sp>
        <p:nvSpPr>
          <p:cNvPr id="18" name="TextBox 17">
            <a:extLst>
              <a:ext uri="{FF2B5EF4-FFF2-40B4-BE49-F238E27FC236}">
                <a16:creationId xmlns:a16="http://schemas.microsoft.com/office/drawing/2014/main" id="{EBBB5A1C-835A-ECBD-A555-6F64966F6296}"/>
              </a:ext>
            </a:extLst>
          </p:cNvPr>
          <p:cNvSpPr txBox="1"/>
          <p:nvPr/>
        </p:nvSpPr>
        <p:spPr>
          <a:xfrm>
            <a:off x="1419721" y="5528265"/>
            <a:ext cx="9286938" cy="619912"/>
          </a:xfrm>
          <a:prstGeom prst="rect">
            <a:avLst/>
          </a:prstGeom>
          <a:noFill/>
        </p:spPr>
        <p:txBody>
          <a:bodyPr wrap="square" lIns="0" tIns="0" rIns="0" bIns="0" anchor="t">
            <a:noAutofit/>
          </a:bodyPr>
          <a:lstStyle/>
          <a:p>
            <a:pPr marL="359410" indent="-348615">
              <a:lnSpc>
                <a:spcPct val="110000"/>
              </a:lnSpc>
              <a:spcBef>
                <a:spcPts val="600"/>
              </a:spcBef>
              <a:spcAft>
                <a:spcPts val="600"/>
              </a:spcAft>
              <a:buFont typeface="Arial" panose="020B0604020202020204" pitchFamily="34" charset="0"/>
              <a:buChar char="•"/>
            </a:pPr>
            <a:r>
              <a:rPr lang="en-AU" sz="1400">
                <a:effectLst/>
                <a:latin typeface="+mn-lt"/>
                <a:ea typeface="Calibri" panose="020F0502020204030204" pitchFamily="34" charset="0"/>
                <a:cs typeface="Times New Roman"/>
              </a:rPr>
              <a:t>The DRFA is not intended to replace other actions and measures that should be taken to protect assets or </a:t>
            </a:r>
            <a:r>
              <a:rPr lang="en-AU" sz="1400">
                <a:latin typeface="+mn-lt"/>
                <a:cs typeface="Times New Roman"/>
              </a:rPr>
              <a:t>prevent disasters, including having insurance coverage where possible. </a:t>
            </a:r>
            <a:endParaRPr lang="en-AU" sz="1400">
              <a:latin typeface="+mn-lt"/>
              <a:cs typeface="Times New Roman" panose="02020603050405020304" pitchFamily="18" charset="0"/>
            </a:endParaRPr>
          </a:p>
        </p:txBody>
      </p:sp>
      <p:sp>
        <p:nvSpPr>
          <p:cNvPr id="19" name="TextBox 18">
            <a:extLst>
              <a:ext uri="{FF2B5EF4-FFF2-40B4-BE49-F238E27FC236}">
                <a16:creationId xmlns:a16="http://schemas.microsoft.com/office/drawing/2014/main" id="{EDB5533C-DFCE-31C6-EB27-D5D812465411}"/>
              </a:ext>
            </a:extLst>
          </p:cNvPr>
          <p:cNvSpPr txBox="1"/>
          <p:nvPr/>
        </p:nvSpPr>
        <p:spPr>
          <a:xfrm>
            <a:off x="1406935" y="6160337"/>
            <a:ext cx="9638804" cy="683523"/>
          </a:xfrm>
          <a:prstGeom prst="rect">
            <a:avLst/>
          </a:prstGeom>
          <a:noFill/>
        </p:spPr>
        <p:txBody>
          <a:bodyPr wrap="square" lIns="0" tIns="0" rIns="0" bIns="0">
            <a:noAutofit/>
          </a:bodyPr>
          <a:lstStyle/>
          <a:p>
            <a:pPr marL="359410" indent="-348615">
              <a:lnSpc>
                <a:spcPct val="110000"/>
              </a:lnSpc>
              <a:spcBef>
                <a:spcPts val="600"/>
              </a:spcBef>
              <a:spcAft>
                <a:spcPts val="600"/>
              </a:spcAft>
              <a:buFont typeface="Arial" panose="020B0604020202020204" pitchFamily="34" charset="0"/>
              <a:buChar char="•"/>
            </a:pPr>
            <a:r>
              <a:rPr lang="en-AU" sz="1400">
                <a:effectLst/>
                <a:latin typeface="+mn-lt"/>
                <a:ea typeface="Calibri" panose="020F0502020204030204" pitchFamily="34" charset="0"/>
                <a:cs typeface="Times New Roman" panose="02020603050405020304" pitchFamily="18" charset="0"/>
              </a:rPr>
              <a:t>In Victoria, DRFA assistance measures are funded from the Victorian Natural Disaster Relief Trust administered by Emergency Management Group within DJCS. </a:t>
            </a:r>
          </a:p>
        </p:txBody>
      </p:sp>
      <p:sp>
        <p:nvSpPr>
          <p:cNvPr id="20" name="TextBox 19">
            <a:extLst>
              <a:ext uri="{FF2B5EF4-FFF2-40B4-BE49-F238E27FC236}">
                <a16:creationId xmlns:a16="http://schemas.microsoft.com/office/drawing/2014/main" id="{EA6EC8AF-2FF7-4473-B29E-9178F35A5164}"/>
              </a:ext>
            </a:extLst>
          </p:cNvPr>
          <p:cNvSpPr txBox="1"/>
          <p:nvPr/>
        </p:nvSpPr>
        <p:spPr>
          <a:xfrm>
            <a:off x="1406935" y="4181515"/>
            <a:ext cx="9429813" cy="1044140"/>
          </a:xfrm>
          <a:prstGeom prst="rect">
            <a:avLst/>
          </a:prstGeom>
          <a:noFill/>
        </p:spPr>
        <p:txBody>
          <a:bodyPr wrap="square" lIns="0" tIns="0" rIns="0" bIns="0" anchor="t">
            <a:noAutofit/>
          </a:bodyPr>
          <a:lstStyle/>
          <a:p>
            <a:pPr marL="359410" indent="-348615">
              <a:lnSpc>
                <a:spcPct val="110000"/>
              </a:lnSpc>
              <a:spcAft>
                <a:spcPts val="600"/>
              </a:spcAft>
              <a:buFont typeface="Arial" panose="020B0604020202020204" pitchFamily="34" charset="0"/>
              <a:buChar char="•"/>
            </a:pPr>
            <a:r>
              <a:rPr lang="en-AU" sz="1400">
                <a:solidFill>
                  <a:schemeClr val="accent5"/>
                </a:solidFill>
                <a:effectLst/>
                <a:latin typeface="Arial"/>
                <a:ea typeface="Calibri" panose="020F0502020204030204" pitchFamily="34" charset="0"/>
                <a:cs typeface="Arial"/>
              </a:rPr>
              <a:t>DRFA measures consist of four categories of financial assistance</a:t>
            </a:r>
          </a:p>
          <a:p>
            <a:pPr marL="816610" lvl="1" indent="-348615">
              <a:lnSpc>
                <a:spcPct val="110000"/>
              </a:lnSpc>
              <a:buFont typeface="Arial" panose="020B0604020202020204" pitchFamily="34" charset="0"/>
              <a:buChar char="•"/>
            </a:pPr>
            <a:r>
              <a:rPr lang="en-AU" sz="1200">
                <a:solidFill>
                  <a:schemeClr val="accent5"/>
                </a:solidFill>
                <a:latin typeface="+mj-lt"/>
              </a:rPr>
              <a:t>Category A: Assistance to individuals</a:t>
            </a:r>
          </a:p>
          <a:p>
            <a:pPr marL="816610" lvl="1" indent="-348615">
              <a:lnSpc>
                <a:spcPct val="110000"/>
              </a:lnSpc>
              <a:buFont typeface="Arial" panose="020B0604020202020204" pitchFamily="34" charset="0"/>
              <a:buChar char="•"/>
            </a:pPr>
            <a:r>
              <a:rPr lang="en-AU" sz="1200">
                <a:solidFill>
                  <a:schemeClr val="accent5"/>
                </a:solidFill>
                <a:latin typeface="+mj-lt"/>
              </a:rPr>
              <a:t>Category B: Essential public assets</a:t>
            </a:r>
            <a:r>
              <a:rPr lang="en-AU" sz="1200">
                <a:solidFill>
                  <a:schemeClr val="accent5"/>
                </a:solidFill>
                <a:cs typeface="Times New Roman"/>
              </a:rPr>
              <a:t> (i.e. transport or public infrastructure*)</a:t>
            </a:r>
            <a:r>
              <a:rPr lang="en-AU" sz="1200">
                <a:solidFill>
                  <a:schemeClr val="accent5"/>
                </a:solidFill>
                <a:latin typeface="+mj-lt"/>
              </a:rPr>
              <a:t> </a:t>
            </a:r>
          </a:p>
          <a:p>
            <a:pPr marL="816610" lvl="1" indent="-348615">
              <a:lnSpc>
                <a:spcPct val="110000"/>
              </a:lnSpc>
              <a:buFont typeface="Arial" panose="020B0604020202020204" pitchFamily="34" charset="0"/>
              <a:buChar char="•"/>
            </a:pPr>
            <a:r>
              <a:rPr lang="en-AU" sz="1200">
                <a:solidFill>
                  <a:schemeClr val="accent5"/>
                </a:solidFill>
                <a:latin typeface="+mj-lt"/>
              </a:rPr>
              <a:t>Category C: Community recovery</a:t>
            </a:r>
          </a:p>
          <a:p>
            <a:pPr marL="816610" lvl="1" indent="-348615">
              <a:lnSpc>
                <a:spcPct val="110000"/>
              </a:lnSpc>
              <a:buFont typeface="Arial" panose="020B0604020202020204" pitchFamily="34" charset="0"/>
              <a:buChar char="•"/>
            </a:pPr>
            <a:r>
              <a:rPr lang="en-AU" sz="1200">
                <a:solidFill>
                  <a:schemeClr val="accent5"/>
                </a:solidFill>
                <a:latin typeface="+mj-lt"/>
              </a:rPr>
              <a:t>Category D: Exceptional circumstances</a:t>
            </a:r>
            <a:endParaRPr lang="en-AU" sz="1600" b="1">
              <a:latin typeface="+mj-lt"/>
            </a:endParaRPr>
          </a:p>
          <a:p>
            <a:pPr marL="816610" lvl="1" indent="-348615">
              <a:lnSpc>
                <a:spcPct val="110000"/>
              </a:lnSpc>
              <a:spcBef>
                <a:spcPts val="600"/>
              </a:spcBef>
              <a:spcAft>
                <a:spcPts val="600"/>
              </a:spcAft>
              <a:buFont typeface="Arial" panose="020B0604020202020204" pitchFamily="34" charset="0"/>
              <a:buChar char="•"/>
            </a:pPr>
            <a:endParaRPr lang="en-AU" sz="1600" b="1">
              <a:latin typeface="+mj-lt"/>
            </a:endParaRPr>
          </a:p>
          <a:p>
            <a:pPr marL="359410" indent="-348615">
              <a:lnSpc>
                <a:spcPct val="110000"/>
              </a:lnSpc>
              <a:spcBef>
                <a:spcPts val="600"/>
              </a:spcBef>
              <a:spcAft>
                <a:spcPts val="600"/>
              </a:spcAft>
              <a:buFont typeface="Arial" panose="020B0604020202020204" pitchFamily="34" charset="0"/>
              <a:buChar char="•"/>
            </a:pPr>
            <a:endParaRPr lang="en-AU" sz="1600">
              <a:latin typeface="+mn-lt"/>
              <a:cs typeface="Times New Roman"/>
            </a:endParaRPr>
          </a:p>
        </p:txBody>
      </p:sp>
      <p:sp>
        <p:nvSpPr>
          <p:cNvPr id="3" name="Footer Placeholder 3">
            <a:extLst>
              <a:ext uri="{FF2B5EF4-FFF2-40B4-BE49-F238E27FC236}">
                <a16:creationId xmlns:a16="http://schemas.microsoft.com/office/drawing/2014/main" id="{143EB260-82AB-25CE-3072-86F96151DC69}"/>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2583789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C9B3-C447-6887-893A-BF05E588B3EF}"/>
              </a:ext>
            </a:extLst>
          </p:cNvPr>
          <p:cNvSpPr>
            <a:spLocks noGrp="1"/>
          </p:cNvSpPr>
          <p:nvPr>
            <p:ph type="title"/>
          </p:nvPr>
        </p:nvSpPr>
        <p:spPr>
          <a:xfrm>
            <a:off x="754969" y="560979"/>
            <a:ext cx="10037416" cy="864344"/>
          </a:xfrm>
        </p:spPr>
        <p:txBody>
          <a:bodyPr/>
          <a:lstStyle/>
          <a:p>
            <a:r>
              <a:rPr lang="en-AU" sz="3700" dirty="0">
                <a:latin typeface="Arial"/>
                <a:cs typeface="Arial"/>
              </a:rPr>
              <a:t>Scenario 4</a:t>
            </a:r>
            <a:endParaRPr lang="en-AU" dirty="0"/>
          </a:p>
        </p:txBody>
      </p:sp>
      <p:sp>
        <p:nvSpPr>
          <p:cNvPr id="6" name="TextBox 5">
            <a:extLst>
              <a:ext uri="{FF2B5EF4-FFF2-40B4-BE49-F238E27FC236}">
                <a16:creationId xmlns:a16="http://schemas.microsoft.com/office/drawing/2014/main" id="{38370AAF-4375-C208-0666-75090CA22E36}"/>
              </a:ext>
            </a:extLst>
          </p:cNvPr>
          <p:cNvSpPr txBox="1"/>
          <p:nvPr/>
        </p:nvSpPr>
        <p:spPr>
          <a:xfrm>
            <a:off x="5539551" y="1495227"/>
            <a:ext cx="1112898" cy="338554"/>
          </a:xfrm>
          <a:prstGeom prst="rect">
            <a:avLst/>
          </a:prstGeom>
          <a:noFill/>
        </p:spPr>
        <p:txBody>
          <a:bodyPr wrap="square" rtlCol="0">
            <a:spAutoFit/>
          </a:bodyPr>
          <a:lstStyle/>
          <a:p>
            <a:r>
              <a:rPr lang="en-AU" sz="1600" b="1"/>
              <a:t>Situation</a:t>
            </a:r>
          </a:p>
        </p:txBody>
      </p:sp>
      <p:sp>
        <p:nvSpPr>
          <p:cNvPr id="7" name="TextBox 6">
            <a:extLst>
              <a:ext uri="{FF2B5EF4-FFF2-40B4-BE49-F238E27FC236}">
                <a16:creationId xmlns:a16="http://schemas.microsoft.com/office/drawing/2014/main" id="{196C4E8A-F788-4314-EE4C-A4173DD73595}"/>
              </a:ext>
            </a:extLst>
          </p:cNvPr>
          <p:cNvSpPr txBox="1"/>
          <p:nvPr/>
        </p:nvSpPr>
        <p:spPr>
          <a:xfrm>
            <a:off x="5434776" y="4696509"/>
            <a:ext cx="1322449" cy="369332"/>
          </a:xfrm>
          <a:prstGeom prst="rect">
            <a:avLst/>
          </a:prstGeom>
          <a:noFill/>
        </p:spPr>
        <p:txBody>
          <a:bodyPr wrap="square" rtlCol="0">
            <a:spAutoFit/>
          </a:bodyPr>
          <a:lstStyle/>
          <a:p>
            <a:r>
              <a:rPr lang="en-AU" b="1"/>
              <a:t>Questions</a:t>
            </a:r>
          </a:p>
        </p:txBody>
      </p:sp>
      <p:sp>
        <p:nvSpPr>
          <p:cNvPr id="8" name="Rectangle: Rounded Corners 7">
            <a:extLst>
              <a:ext uri="{FF2B5EF4-FFF2-40B4-BE49-F238E27FC236}">
                <a16:creationId xmlns:a16="http://schemas.microsoft.com/office/drawing/2014/main" id="{39DEE0E7-AC71-46E7-CF44-4BDE6C5FB1B4}"/>
              </a:ext>
            </a:extLst>
          </p:cNvPr>
          <p:cNvSpPr/>
          <p:nvPr/>
        </p:nvSpPr>
        <p:spPr>
          <a:xfrm>
            <a:off x="4584157" y="5158293"/>
            <a:ext cx="3286125" cy="7239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AU">
                <a:solidFill>
                  <a:schemeClr val="tx1"/>
                </a:solidFill>
              </a:rPr>
              <a:t>What expenditure is not eligible?  </a:t>
            </a:r>
          </a:p>
        </p:txBody>
      </p:sp>
      <p:sp>
        <p:nvSpPr>
          <p:cNvPr id="9" name="Rectangle: Rounded Corners 8">
            <a:extLst>
              <a:ext uri="{FF2B5EF4-FFF2-40B4-BE49-F238E27FC236}">
                <a16:creationId xmlns:a16="http://schemas.microsoft.com/office/drawing/2014/main" id="{00854D4F-273F-B75F-34D1-AF49BE4E6A23}"/>
              </a:ext>
            </a:extLst>
          </p:cNvPr>
          <p:cNvSpPr/>
          <p:nvPr/>
        </p:nvSpPr>
        <p:spPr>
          <a:xfrm>
            <a:off x="469358" y="5160327"/>
            <a:ext cx="3286125" cy="79057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AU">
                <a:solidFill>
                  <a:schemeClr val="tx1"/>
                </a:solidFill>
              </a:rPr>
              <a:t>What expenditure is eligible?</a:t>
            </a:r>
          </a:p>
        </p:txBody>
      </p:sp>
      <p:sp>
        <p:nvSpPr>
          <p:cNvPr id="10" name="Rectangle: Rounded Corners 9">
            <a:extLst>
              <a:ext uri="{FF2B5EF4-FFF2-40B4-BE49-F238E27FC236}">
                <a16:creationId xmlns:a16="http://schemas.microsoft.com/office/drawing/2014/main" id="{CC0AFD1A-51E5-94F0-502E-5908076255E4}"/>
              </a:ext>
            </a:extLst>
          </p:cNvPr>
          <p:cNvSpPr/>
          <p:nvPr/>
        </p:nvSpPr>
        <p:spPr>
          <a:xfrm>
            <a:off x="1047750" y="1900655"/>
            <a:ext cx="10429875" cy="255704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AU">
                <a:solidFill>
                  <a:schemeClr val="tx1"/>
                </a:solidFill>
              </a:rPr>
              <a:t>Following a fire event, connectivity infrastructure has been damaged including cracks, deformations and landslides to various roads/pavements/safety rails/tracks across the local government area. </a:t>
            </a:r>
            <a:endParaRPr lang="en-AU" sz="1800">
              <a:solidFill>
                <a:schemeClr val="tx1"/>
              </a:solidFill>
              <a:cs typeface="Arial"/>
            </a:endParaRPr>
          </a:p>
        </p:txBody>
      </p:sp>
      <p:sp>
        <p:nvSpPr>
          <p:cNvPr id="12" name="Rectangle: Rounded Corners 11">
            <a:extLst>
              <a:ext uri="{FF2B5EF4-FFF2-40B4-BE49-F238E27FC236}">
                <a16:creationId xmlns:a16="http://schemas.microsoft.com/office/drawing/2014/main" id="{58511AD8-F74D-D342-356C-483585740DC7}"/>
              </a:ext>
            </a:extLst>
          </p:cNvPr>
          <p:cNvSpPr/>
          <p:nvPr/>
        </p:nvSpPr>
        <p:spPr>
          <a:xfrm>
            <a:off x="8414574" y="5160847"/>
            <a:ext cx="3286125" cy="96081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AU">
                <a:solidFill>
                  <a:schemeClr val="tx1"/>
                </a:solidFill>
              </a:rPr>
              <a:t>What type of evidence would be required to support the claim?</a:t>
            </a:r>
          </a:p>
        </p:txBody>
      </p:sp>
      <p:sp>
        <p:nvSpPr>
          <p:cNvPr id="3" name="Footer Placeholder 3">
            <a:extLst>
              <a:ext uri="{FF2B5EF4-FFF2-40B4-BE49-F238E27FC236}">
                <a16:creationId xmlns:a16="http://schemas.microsoft.com/office/drawing/2014/main" id="{372A587F-EB5C-76B0-075A-19E3840EFF74}"/>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1986484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049E-9939-1325-F8B6-2008440F2633}"/>
              </a:ext>
            </a:extLst>
          </p:cNvPr>
          <p:cNvSpPr>
            <a:spLocks noGrp="1"/>
          </p:cNvSpPr>
          <p:nvPr>
            <p:ph type="title"/>
          </p:nvPr>
        </p:nvSpPr>
        <p:spPr>
          <a:xfrm>
            <a:off x="612094" y="497533"/>
            <a:ext cx="10037416" cy="864344"/>
          </a:xfrm>
        </p:spPr>
        <p:txBody>
          <a:bodyPr/>
          <a:lstStyle/>
          <a:p>
            <a:r>
              <a:rPr lang="en-AU" dirty="0"/>
              <a:t>Scenario 4</a:t>
            </a:r>
          </a:p>
        </p:txBody>
      </p:sp>
      <p:sp>
        <p:nvSpPr>
          <p:cNvPr id="14" name="TextBox 13">
            <a:extLst>
              <a:ext uri="{FF2B5EF4-FFF2-40B4-BE49-F238E27FC236}">
                <a16:creationId xmlns:a16="http://schemas.microsoft.com/office/drawing/2014/main" id="{5860AD7A-9976-6010-F470-C1D2ED3DF199}"/>
              </a:ext>
            </a:extLst>
          </p:cNvPr>
          <p:cNvSpPr txBox="1"/>
          <p:nvPr/>
        </p:nvSpPr>
        <p:spPr>
          <a:xfrm>
            <a:off x="226142" y="2002841"/>
            <a:ext cx="5604387" cy="1015663"/>
          </a:xfrm>
          <a:prstGeom prst="rect">
            <a:avLst/>
          </a:prstGeom>
          <a:noFill/>
          <a:ln>
            <a:solidFill>
              <a:schemeClr val="accent1"/>
            </a:solidFill>
          </a:ln>
        </p:spPr>
        <p:txBody>
          <a:bodyPr wrap="square" lIns="91440" tIns="45720" rIns="91440" bIns="45720" anchor="t">
            <a:spAutoFit/>
          </a:bodyPr>
          <a:lstStyle/>
          <a:p>
            <a:r>
              <a:rPr lang="en-AU" sz="1200" b="1"/>
              <a:t>Examples of costs:</a:t>
            </a:r>
          </a:p>
          <a:p>
            <a:pPr marL="171450" indent="-171450">
              <a:buFont typeface="Arial" panose="020B0604020202020204" pitchFamily="34" charset="0"/>
              <a:buChar char="•"/>
            </a:pPr>
            <a:endParaRPr lang="en-AU" sz="1200"/>
          </a:p>
          <a:p>
            <a:pPr marL="171450" indent="-171450">
              <a:buFont typeface="Arial" panose="020B0604020202020204" pitchFamily="34" charset="0"/>
              <a:buChar char="•"/>
            </a:pPr>
            <a:r>
              <a:rPr lang="en-AU" sz="1200"/>
              <a:t>Costs of road resurfacing, restoring damaged retaining walls structures, guard rails, burnt culverts to its pre-disaster function.</a:t>
            </a:r>
            <a:endParaRPr lang="en-AU" sz="1200">
              <a:cs typeface="Arial"/>
            </a:endParaRPr>
          </a:p>
          <a:p>
            <a:pPr marL="171450" indent="-171450">
              <a:buFont typeface="Arial" panose="020B0604020202020204" pitchFamily="34" charset="0"/>
              <a:buChar char="•"/>
            </a:pPr>
            <a:r>
              <a:rPr lang="en-AU" sz="1200">
                <a:cs typeface="Arial"/>
              </a:rPr>
              <a:t>Eligible Day Labour</a:t>
            </a:r>
          </a:p>
        </p:txBody>
      </p:sp>
      <p:sp>
        <p:nvSpPr>
          <p:cNvPr id="16" name="TextBox 15">
            <a:extLst>
              <a:ext uri="{FF2B5EF4-FFF2-40B4-BE49-F238E27FC236}">
                <a16:creationId xmlns:a16="http://schemas.microsoft.com/office/drawing/2014/main" id="{10ED7AC2-5D6D-981A-9D68-7A4EF1AA2303}"/>
              </a:ext>
            </a:extLst>
          </p:cNvPr>
          <p:cNvSpPr txBox="1"/>
          <p:nvPr/>
        </p:nvSpPr>
        <p:spPr>
          <a:xfrm>
            <a:off x="6213986" y="2002841"/>
            <a:ext cx="5889523" cy="1938992"/>
          </a:xfrm>
          <a:prstGeom prst="rect">
            <a:avLst/>
          </a:prstGeom>
          <a:noFill/>
          <a:ln>
            <a:solidFill>
              <a:schemeClr val="accent1"/>
            </a:solidFill>
          </a:ln>
        </p:spPr>
        <p:txBody>
          <a:bodyPr wrap="square" lIns="91440" tIns="45720" rIns="91440" bIns="45720" anchor="t">
            <a:spAutoFit/>
          </a:bodyPr>
          <a:lstStyle/>
          <a:p>
            <a:r>
              <a:rPr lang="en-AU" sz="1200" b="1"/>
              <a:t>Examples of ineligible items</a:t>
            </a:r>
          </a:p>
          <a:p>
            <a:pPr marL="285750" indent="-285750">
              <a:buFont typeface="Arial" panose="020B0604020202020204" pitchFamily="34" charset="0"/>
              <a:buChar char="•"/>
            </a:pPr>
            <a:endParaRPr lang="en-AU" sz="1200">
              <a:cs typeface="Arial" panose="020B0604020202020204"/>
            </a:endParaRPr>
          </a:p>
          <a:p>
            <a:pPr marL="171450" indent="-171450">
              <a:buFont typeface="Arial"/>
              <a:buChar char="•"/>
            </a:pPr>
            <a:r>
              <a:rPr lang="en-AU" sz="1200"/>
              <a:t>Fire trails</a:t>
            </a:r>
            <a:endParaRPr lang="en-AU" sz="1200">
              <a:cs typeface="Arial" panose="020B0604020202020204"/>
            </a:endParaRPr>
          </a:p>
          <a:p>
            <a:pPr marL="171450" indent="-171450">
              <a:buFont typeface="Arial"/>
              <a:buChar char="•"/>
            </a:pPr>
            <a:r>
              <a:rPr lang="en-AU" sz="1200">
                <a:cs typeface="Arial" panose="020B0604020202020204"/>
              </a:rPr>
              <a:t>Pedestrian and cycle paths that are not considered to be transport infrastructure.</a:t>
            </a:r>
          </a:p>
          <a:p>
            <a:pPr marL="171450" indent="-171450">
              <a:buFont typeface="Arial"/>
              <a:buChar char="•"/>
            </a:pPr>
            <a:r>
              <a:rPr lang="en-AU" sz="1200">
                <a:cs typeface="Arial" panose="020B0604020202020204"/>
              </a:rPr>
              <a:t>Roads in parks and reserves</a:t>
            </a:r>
          </a:p>
          <a:p>
            <a:pPr marL="171450" indent="-171450">
              <a:buFont typeface="Arial"/>
              <a:buChar char="•"/>
            </a:pPr>
            <a:r>
              <a:rPr lang="en-AU" sz="1200">
                <a:cs typeface="Arial" panose="020B0604020202020204"/>
              </a:rPr>
              <a:t>Roads not owned by councils</a:t>
            </a:r>
          </a:p>
          <a:p>
            <a:pPr marL="171450" indent="-171450">
              <a:buFont typeface="Arial"/>
              <a:buChar char="•"/>
            </a:pPr>
            <a:r>
              <a:rPr lang="en-AU" sz="1200">
                <a:cs typeface="Arial" panose="020B0604020202020204"/>
              </a:rPr>
              <a:t>Works undertaken above the pre disaster function.</a:t>
            </a:r>
          </a:p>
          <a:p>
            <a:pPr marL="171450" indent="-171450">
              <a:buFont typeface="Arial"/>
              <a:buChar char="•"/>
            </a:pPr>
            <a:r>
              <a:rPr lang="en-AU" sz="1200">
                <a:cs typeface="Arial" panose="020B0604020202020204"/>
              </a:rPr>
              <a:t>Works undertaken outside the allowable time period ( 3 months for Immediate Reconstruction Works)</a:t>
            </a:r>
          </a:p>
          <a:p>
            <a:pPr marL="171450" indent="-171450">
              <a:buFont typeface="Arial"/>
              <a:buChar char="•"/>
            </a:pPr>
            <a:endParaRPr lang="en-AU" sz="1200">
              <a:cs typeface="Arial" panose="020B0604020202020204"/>
            </a:endParaRPr>
          </a:p>
        </p:txBody>
      </p:sp>
      <p:sp>
        <p:nvSpPr>
          <p:cNvPr id="4" name="TextBox 3">
            <a:extLst>
              <a:ext uri="{FF2B5EF4-FFF2-40B4-BE49-F238E27FC236}">
                <a16:creationId xmlns:a16="http://schemas.microsoft.com/office/drawing/2014/main" id="{733DC747-E23B-A62E-2129-69B5ECF9E5D5}"/>
              </a:ext>
            </a:extLst>
          </p:cNvPr>
          <p:cNvSpPr txBox="1"/>
          <p:nvPr/>
        </p:nvSpPr>
        <p:spPr>
          <a:xfrm>
            <a:off x="6210506" y="4084320"/>
            <a:ext cx="5025081"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spc="10">
                <a:latin typeface="Calibri"/>
                <a:cs typeface="Calibri"/>
              </a:rPr>
              <a:t>Evidence requirements</a:t>
            </a:r>
          </a:p>
          <a:p>
            <a:endParaRPr lang="en-US" sz="1600" b="1" spc="10">
              <a:solidFill>
                <a:srgbClr val="000000"/>
              </a:solidFill>
              <a:latin typeface="Calibri"/>
              <a:cs typeface="Calibri"/>
            </a:endParaRPr>
          </a:p>
          <a:p>
            <a:pPr marL="285750" indent="-285750">
              <a:buFont typeface="Arial"/>
              <a:buChar char="•"/>
            </a:pPr>
            <a:r>
              <a:rPr lang="en-US" sz="1400">
                <a:latin typeface="Calibri"/>
                <a:cs typeface="Times New Roman"/>
              </a:rPr>
              <a:t>Details of the location, nature and extent of the damage</a:t>
            </a:r>
          </a:p>
          <a:p>
            <a:pPr marL="285750" indent="-285750">
              <a:buFont typeface="Arial"/>
              <a:buChar char="•"/>
            </a:pPr>
            <a:r>
              <a:rPr lang="en-US" sz="1400">
                <a:latin typeface="Calibri"/>
                <a:cs typeface="Times New Roman"/>
              </a:rPr>
              <a:t>The date ranges of works undertaken</a:t>
            </a:r>
          </a:p>
          <a:p>
            <a:pPr marL="285750" indent="-285750">
              <a:buFont typeface="Arial"/>
              <a:buChar char="•"/>
            </a:pPr>
            <a:r>
              <a:rPr lang="en-US" sz="1400">
                <a:latin typeface="Calibri"/>
                <a:cs typeface="Times New Roman"/>
              </a:rPr>
              <a:t>Pre event and post event evidence</a:t>
            </a:r>
          </a:p>
          <a:p>
            <a:pPr marL="285750" indent="-285750">
              <a:buFont typeface="Arial"/>
              <a:buChar char="•"/>
            </a:pPr>
            <a:r>
              <a:rPr lang="en-US" sz="1400">
                <a:latin typeface="Calibri"/>
                <a:cs typeface="Times New Roman"/>
              </a:rPr>
              <a:t>Post completion photographic evidence</a:t>
            </a:r>
          </a:p>
          <a:p>
            <a:pPr marL="285750" indent="-285750">
              <a:buFont typeface="Arial"/>
              <a:buChar char="•"/>
            </a:pPr>
            <a:r>
              <a:rPr lang="en-US" sz="1400">
                <a:latin typeface="Calibri"/>
                <a:cs typeface="Times New Roman"/>
              </a:rPr>
              <a:t>Detailed general ledger or transaction report</a:t>
            </a:r>
          </a:p>
          <a:p>
            <a:pPr marL="285750" indent="-285750">
              <a:buFont typeface="Arial"/>
              <a:buChar char="•"/>
            </a:pPr>
            <a:r>
              <a:rPr lang="en-US" sz="1400">
                <a:latin typeface="Calibri"/>
                <a:cs typeface="Times New Roman"/>
              </a:rPr>
              <a:t>Tax invoices for external expenditure</a:t>
            </a:r>
          </a:p>
          <a:p>
            <a:pPr marL="285750" indent="-285750">
              <a:buFont typeface="Arial"/>
              <a:buChar char="•"/>
            </a:pPr>
            <a:endParaRPr lang="en-US" sz="1400">
              <a:latin typeface="Calibri"/>
              <a:cs typeface="Times New Roman"/>
            </a:endParaRPr>
          </a:p>
          <a:p>
            <a:endParaRPr lang="en-US" sz="1400">
              <a:latin typeface="Calibri"/>
              <a:cs typeface="Times New Roman"/>
            </a:endParaRPr>
          </a:p>
          <a:p>
            <a:pPr marL="285750" indent="-285750">
              <a:buFont typeface="Arial"/>
              <a:buChar char="•"/>
            </a:pPr>
            <a:endParaRPr lang="en-US" sz="1400">
              <a:cs typeface="Arial"/>
            </a:endParaRPr>
          </a:p>
          <a:p>
            <a:pPr marL="285750" indent="-285750">
              <a:buFont typeface="Arial"/>
              <a:buChar char="•"/>
            </a:pPr>
            <a:endParaRPr lang="en-US">
              <a:cs typeface="Arial"/>
            </a:endParaRPr>
          </a:p>
        </p:txBody>
      </p:sp>
      <p:pic>
        <p:nvPicPr>
          <p:cNvPr id="6" name="Graphic 5" descr="Checkmark with solid fill">
            <a:extLst>
              <a:ext uri="{FF2B5EF4-FFF2-40B4-BE49-F238E27FC236}">
                <a16:creationId xmlns:a16="http://schemas.microsoft.com/office/drawing/2014/main" id="{718C3E1D-B49A-03FC-D838-D190495DE1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43947" y="1954837"/>
            <a:ext cx="244801" cy="306310"/>
          </a:xfrm>
          <a:prstGeom prst="rect">
            <a:avLst/>
          </a:prstGeom>
        </p:spPr>
      </p:pic>
      <p:pic>
        <p:nvPicPr>
          <p:cNvPr id="8" name="Graphic 7" descr="Close with solid fill">
            <a:extLst>
              <a:ext uri="{FF2B5EF4-FFF2-40B4-BE49-F238E27FC236}">
                <a16:creationId xmlns:a16="http://schemas.microsoft.com/office/drawing/2014/main" id="{88DA1862-7C57-2FB5-3D5C-263AF92A63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43921" y="2004265"/>
            <a:ext cx="317157" cy="317157"/>
          </a:xfrm>
          <a:prstGeom prst="rect">
            <a:avLst/>
          </a:prstGeom>
        </p:spPr>
      </p:pic>
      <p:pic>
        <p:nvPicPr>
          <p:cNvPr id="10" name="Graphic 9" descr="Checklist with solid fill">
            <a:extLst>
              <a:ext uri="{FF2B5EF4-FFF2-40B4-BE49-F238E27FC236}">
                <a16:creationId xmlns:a16="http://schemas.microsoft.com/office/drawing/2014/main" id="{87C5DE99-2447-0145-DFBE-B53BFB3DE5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83784" y="4014573"/>
            <a:ext cx="680720" cy="680720"/>
          </a:xfrm>
          <a:prstGeom prst="rect">
            <a:avLst/>
          </a:prstGeom>
        </p:spPr>
      </p:pic>
    </p:spTree>
    <p:extLst>
      <p:ext uri="{BB962C8B-B14F-4D97-AF65-F5344CB8AC3E}">
        <p14:creationId xmlns:p14="http://schemas.microsoft.com/office/powerpoint/2010/main" val="1470290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E4FB483E-3E9A-4127-87A3-3C84DDEF51A3}" type="slidenum">
              <a:rPr lang="en-AU" smtClean="0"/>
              <a:t>22</a:t>
            </a:fld>
            <a:endParaRPr lang="en-AU"/>
          </a:p>
        </p:txBody>
      </p:sp>
      <p:sp>
        <p:nvSpPr>
          <p:cNvPr id="6" name="Text Placeholder 7">
            <a:extLst>
              <a:ext uri="{FF2B5EF4-FFF2-40B4-BE49-F238E27FC236}">
                <a16:creationId xmlns:a16="http://schemas.microsoft.com/office/drawing/2014/main" id="{CCAB956E-E1D3-28A4-4A2B-254197430CFD}"/>
              </a:ext>
            </a:extLst>
          </p:cNvPr>
          <p:cNvSpPr txBox="1">
            <a:spLocks/>
          </p:cNvSpPr>
          <p:nvPr/>
        </p:nvSpPr>
        <p:spPr>
          <a:xfrm>
            <a:off x="367434" y="644435"/>
            <a:ext cx="10323570" cy="504299"/>
          </a:xfrm>
          <a:prstGeom prst="rect">
            <a:avLst/>
          </a:prstGeom>
        </p:spPr>
        <p:txBody>
          <a:bodyPr vert="horz" lIns="91440" tIns="45720" rIns="91440" bIns="45720" rtlCol="0" anchor="b">
            <a:noAutofit/>
          </a:bodyPr>
          <a:lstStyle>
            <a:defPPr>
              <a:defRPr lang="en-US"/>
            </a:defPPr>
            <a:lvl1pPr defTabSz="766248">
              <a:spcBef>
                <a:spcPct val="0"/>
              </a:spcBef>
              <a:buNone/>
              <a:defRPr sz="3733">
                <a:solidFill>
                  <a:schemeClr val="bg1"/>
                </a:solidFill>
                <a:latin typeface="Arial" panose="020B0604020202020204" pitchFamily="34" charset="0"/>
                <a:ea typeface="+mj-ea"/>
                <a:cs typeface="Arial" panose="020B0604020202020204" pitchFamily="34" charset="0"/>
              </a:defRPr>
            </a:lvl1pPr>
          </a:lstStyle>
          <a:p>
            <a:r>
              <a:rPr lang="en-AU"/>
              <a:t>DRFA: Category B and Category D (Betterment)</a:t>
            </a:r>
            <a:endParaRPr lang="en-GB"/>
          </a:p>
        </p:txBody>
      </p:sp>
      <p:sp>
        <p:nvSpPr>
          <p:cNvPr id="2" name="Rounded Rectangle 1"/>
          <p:cNvSpPr/>
          <p:nvPr/>
        </p:nvSpPr>
        <p:spPr>
          <a:xfrm>
            <a:off x="1898062" y="1787381"/>
            <a:ext cx="8380857" cy="21807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29544">
              <a:spcBef>
                <a:spcPts val="907"/>
              </a:spcBef>
            </a:pPr>
            <a:r>
              <a:rPr lang="en-US" sz="1452" b="1">
                <a:solidFill>
                  <a:srgbClr val="003E5A"/>
                </a:solidFill>
                <a:latin typeface="Arial" panose="020B0604020202020204" pitchFamily="34" charset="0"/>
                <a:cs typeface="Arial" panose="020B0604020202020204" pitchFamily="34" charset="0"/>
              </a:rPr>
              <a:t>Category B </a:t>
            </a:r>
          </a:p>
          <a:p>
            <a:pPr marL="622158" lvl="1" indent="-207386" defTabSz="829544">
              <a:spcBef>
                <a:spcPts val="454"/>
              </a:spcBef>
              <a:buFont typeface="Arial" panose="020B0604020202020204" pitchFamily="34" charset="0"/>
              <a:buChar char="•"/>
            </a:pPr>
            <a:r>
              <a:rPr lang="en-US" sz="1270">
                <a:solidFill>
                  <a:prstClr val="black"/>
                </a:solidFill>
                <a:latin typeface="Arial" panose="020B0604020202020204" pitchFamily="34" charset="0"/>
                <a:cs typeface="Arial" panose="020B0604020202020204" pitchFamily="34" charset="0"/>
              </a:rPr>
              <a:t>Flexibility within Category B to support the reconstruction of more resilient infrastructure. </a:t>
            </a:r>
          </a:p>
          <a:p>
            <a:pPr marL="622158" lvl="1" indent="-207386" defTabSz="829544">
              <a:lnSpc>
                <a:spcPct val="90000"/>
              </a:lnSpc>
              <a:spcBef>
                <a:spcPts val="454"/>
              </a:spcBef>
              <a:buFont typeface="Arial" panose="020B0604020202020204" pitchFamily="34" charset="0"/>
              <a:buChar char="•"/>
            </a:pPr>
            <a:r>
              <a:rPr lang="en-US" sz="1270">
                <a:solidFill>
                  <a:prstClr val="black"/>
                </a:solidFill>
                <a:latin typeface="Arial" panose="020B0604020202020204" pitchFamily="34" charset="0"/>
                <a:cs typeface="Arial" panose="020B0604020202020204" pitchFamily="34" charset="0"/>
              </a:rPr>
              <a:t>A state can claim the estimated cost (i.e. the Estimated Reconstruction Cost) of restoring a damaged essential public asset to its ‘pre-disaster function”.</a:t>
            </a:r>
          </a:p>
          <a:p>
            <a:pPr marL="1157722" lvl="2" indent="-285750" defTabSz="829544">
              <a:lnSpc>
                <a:spcPct val="90000"/>
              </a:lnSpc>
              <a:spcBef>
                <a:spcPts val="454"/>
              </a:spcBef>
              <a:buFont typeface="Courier New" panose="02070309020205020404" pitchFamily="49" charset="0"/>
              <a:buChar char="o"/>
            </a:pPr>
            <a:r>
              <a:rPr lang="en-US" sz="1270">
                <a:solidFill>
                  <a:prstClr val="black"/>
                </a:solidFill>
                <a:latin typeface="Arial" panose="020B0604020202020204" pitchFamily="34" charset="0"/>
                <a:cs typeface="Arial" panose="020B0604020202020204" pitchFamily="34" charset="0"/>
              </a:rPr>
              <a:t>Pre-disaster function can be determined through several means included legislation, standards or assessment by a ‘suitably qualified professional’ (i.e. engineer or quantity surveyor) where approved by the state. </a:t>
            </a:r>
          </a:p>
          <a:p>
            <a:pPr marL="622158" lvl="1" indent="-207386" defTabSz="829544">
              <a:lnSpc>
                <a:spcPct val="90000"/>
              </a:lnSpc>
              <a:spcBef>
                <a:spcPts val="454"/>
              </a:spcBef>
              <a:buFont typeface="Arial" panose="020B0604020202020204" pitchFamily="34" charset="0"/>
              <a:buChar char="•"/>
            </a:pPr>
            <a:r>
              <a:rPr lang="en-US" sz="1270">
                <a:solidFill>
                  <a:prstClr val="black"/>
                </a:solidFill>
                <a:latin typeface="Arial" panose="020B0604020202020204" pitchFamily="34" charset="0"/>
                <a:cs typeface="Arial" panose="020B0604020202020204" pitchFamily="34" charset="0"/>
              </a:rPr>
              <a:t>Actual reconstruction can include adopting an alternative value-for-money solutions where it is </a:t>
            </a:r>
            <a:r>
              <a:rPr lang="en-US" sz="1270" b="1" u="sng">
                <a:solidFill>
                  <a:prstClr val="black"/>
                </a:solidFill>
                <a:latin typeface="Arial" panose="020B0604020202020204" pitchFamily="34" charset="0"/>
                <a:cs typeface="Arial" panose="020B0604020202020204" pitchFamily="34" charset="0"/>
              </a:rPr>
              <a:t>within</a:t>
            </a:r>
            <a:r>
              <a:rPr lang="en-US" sz="1270">
                <a:solidFill>
                  <a:prstClr val="black"/>
                </a:solidFill>
                <a:latin typeface="Arial" panose="020B0604020202020204" pitchFamily="34" charset="0"/>
                <a:cs typeface="Arial" panose="020B0604020202020204" pitchFamily="34" charset="0"/>
              </a:rPr>
              <a:t> the Estimated Reconstruction Cost.</a:t>
            </a:r>
          </a:p>
        </p:txBody>
      </p:sp>
      <p:sp>
        <p:nvSpPr>
          <p:cNvPr id="9" name="Rounded Rectangle 8"/>
          <p:cNvSpPr/>
          <p:nvPr/>
        </p:nvSpPr>
        <p:spPr>
          <a:xfrm>
            <a:off x="1898060" y="4132350"/>
            <a:ext cx="8380858" cy="12792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29544">
              <a:lnSpc>
                <a:spcPct val="150000"/>
              </a:lnSpc>
              <a:spcBef>
                <a:spcPts val="907"/>
              </a:spcBef>
            </a:pPr>
            <a:r>
              <a:rPr lang="en-US" sz="1452" b="1">
                <a:solidFill>
                  <a:srgbClr val="003E5A"/>
                </a:solidFill>
                <a:latin typeface="Arial" panose="020B0604020202020204" pitchFamily="34" charset="0"/>
                <a:cs typeface="Arial" panose="020B0604020202020204" pitchFamily="34" charset="0"/>
              </a:rPr>
              <a:t>Category D</a:t>
            </a:r>
          </a:p>
          <a:p>
            <a:pPr marL="622158" lvl="1" indent="-207386" defTabSz="829544">
              <a:spcBef>
                <a:spcPts val="454"/>
              </a:spcBef>
              <a:buFont typeface="Arial" panose="020B0604020202020204" pitchFamily="34" charset="0"/>
              <a:buChar char="•"/>
            </a:pPr>
            <a:r>
              <a:rPr lang="en-US" sz="1270">
                <a:solidFill>
                  <a:prstClr val="black"/>
                </a:solidFill>
                <a:latin typeface="Arial" panose="020B0604020202020204" pitchFamily="34" charset="0"/>
                <a:cs typeface="Arial" panose="020B0604020202020204" pitchFamily="34" charset="0"/>
              </a:rPr>
              <a:t>Restoration or replacement of a damaged essential public asset to a </a:t>
            </a:r>
            <a:r>
              <a:rPr lang="en-US" sz="1270" b="1" u="sng">
                <a:solidFill>
                  <a:prstClr val="black"/>
                </a:solidFill>
                <a:latin typeface="Arial" panose="020B0604020202020204" pitchFamily="34" charset="0"/>
                <a:cs typeface="Arial" panose="020B0604020202020204" pitchFamily="34" charset="0"/>
              </a:rPr>
              <a:t>more</a:t>
            </a:r>
            <a:r>
              <a:rPr lang="en-US" sz="1270">
                <a:solidFill>
                  <a:prstClr val="black"/>
                </a:solidFill>
                <a:latin typeface="Arial" panose="020B0604020202020204" pitchFamily="34" charset="0"/>
                <a:cs typeface="Arial" panose="020B0604020202020204" pitchFamily="34" charset="0"/>
              </a:rPr>
              <a:t> disaster resilient standard than its pre‑disaster standard </a:t>
            </a:r>
            <a:r>
              <a:rPr lang="en-US" sz="1270" i="1">
                <a:solidFill>
                  <a:prstClr val="black"/>
                </a:solidFill>
                <a:latin typeface="Arial" panose="020B0604020202020204" pitchFamily="34" charset="0"/>
                <a:cs typeface="Arial" panose="020B0604020202020204" pitchFamily="34" charset="0"/>
              </a:rPr>
              <a:t>(i.e. beyond what is claimable under Category B)</a:t>
            </a:r>
            <a:r>
              <a:rPr lang="en-US" sz="1270">
                <a:solidFill>
                  <a:prstClr val="black"/>
                </a:solidFill>
                <a:latin typeface="Arial" panose="020B0604020202020204" pitchFamily="34" charset="0"/>
                <a:cs typeface="Arial" panose="020B0604020202020204" pitchFamily="34" charset="0"/>
              </a:rPr>
              <a:t>. </a:t>
            </a:r>
          </a:p>
          <a:p>
            <a:pPr marL="622158" lvl="1" indent="-207386" defTabSz="829544">
              <a:spcBef>
                <a:spcPts val="454"/>
              </a:spcBef>
              <a:buFont typeface="Arial" panose="020B0604020202020204" pitchFamily="34" charset="0"/>
              <a:buChar char="•"/>
            </a:pPr>
            <a:r>
              <a:rPr lang="en-US" sz="1270">
                <a:solidFill>
                  <a:prstClr val="black"/>
                </a:solidFill>
                <a:latin typeface="Arial" panose="020B0604020202020204" pitchFamily="34" charset="0"/>
                <a:cs typeface="Arial" panose="020B0604020202020204" pitchFamily="34" charset="0"/>
              </a:rPr>
              <a:t>Prime Minister has agreed to Betterment funding under Category D in NSW, QLD and Victoria. </a:t>
            </a:r>
          </a:p>
        </p:txBody>
      </p:sp>
      <p:sp>
        <p:nvSpPr>
          <p:cNvPr id="10" name="Rounded Rectangle 9"/>
          <p:cNvSpPr/>
          <p:nvPr/>
        </p:nvSpPr>
        <p:spPr>
          <a:xfrm>
            <a:off x="1898060" y="5601542"/>
            <a:ext cx="8380858" cy="6669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defTabSz="829544"/>
            <a:r>
              <a:rPr lang="en-US" sz="1452" b="1">
                <a:solidFill>
                  <a:srgbClr val="003E5A"/>
                </a:solidFill>
                <a:latin typeface="Arial" panose="020B0604020202020204" pitchFamily="34" charset="0"/>
                <a:cs typeface="Arial" panose="020B0604020202020204" pitchFamily="34" charset="0"/>
              </a:rPr>
              <a:t>DRFA Review developing new national guidance explaining how Category B and Category D can be used to help generate greater investment in disaster resilient infrastructure. </a:t>
            </a:r>
          </a:p>
        </p:txBody>
      </p:sp>
      <p:sp>
        <p:nvSpPr>
          <p:cNvPr id="3" name="Footer Placeholder 3">
            <a:extLst>
              <a:ext uri="{FF2B5EF4-FFF2-40B4-BE49-F238E27FC236}">
                <a16:creationId xmlns:a16="http://schemas.microsoft.com/office/drawing/2014/main" id="{EF1C3A07-C925-3119-21B8-75624821DA55}"/>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1161842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338B-69F8-4E21-413D-3567D859A851}"/>
              </a:ext>
            </a:extLst>
          </p:cNvPr>
          <p:cNvSpPr>
            <a:spLocks noGrp="1"/>
          </p:cNvSpPr>
          <p:nvPr>
            <p:ph type="title"/>
          </p:nvPr>
        </p:nvSpPr>
        <p:spPr>
          <a:xfrm>
            <a:off x="1058510" y="191022"/>
            <a:ext cx="8902417" cy="802577"/>
          </a:xfrm>
        </p:spPr>
        <p:txBody>
          <a:bodyPr/>
          <a:lstStyle/>
          <a:p>
            <a:r>
              <a:rPr lang="en-AU"/>
              <a:t>Australian seasonal bushfire outlook</a:t>
            </a:r>
            <a:br>
              <a:rPr lang="en-AU"/>
            </a:br>
            <a:r>
              <a:rPr lang="en-AU" sz="2000" b="0"/>
              <a:t>September–November 2023</a:t>
            </a:r>
          </a:p>
        </p:txBody>
      </p:sp>
      <p:sp>
        <p:nvSpPr>
          <p:cNvPr id="3" name="Date Placeholder 2">
            <a:extLst>
              <a:ext uri="{FF2B5EF4-FFF2-40B4-BE49-F238E27FC236}">
                <a16:creationId xmlns:a16="http://schemas.microsoft.com/office/drawing/2014/main" id="{C57B05AE-3056-26FF-70C0-6E28AD5D7FD6}"/>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Bureau of Meteorology</a:t>
            </a:r>
          </a:p>
        </p:txBody>
      </p:sp>
      <p:pic>
        <p:nvPicPr>
          <p:cNvPr id="4" name="Picture 3">
            <a:extLst>
              <a:ext uri="{FF2B5EF4-FFF2-40B4-BE49-F238E27FC236}">
                <a16:creationId xmlns:a16="http://schemas.microsoft.com/office/drawing/2014/main" id="{4524B035-9EAE-C41D-A30E-D2FAECF4502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6400" y="100800"/>
            <a:ext cx="892800" cy="892800"/>
          </a:xfrm>
          <a:prstGeom prst="rect">
            <a:avLst/>
          </a:prstGeom>
        </p:spPr>
      </p:pic>
      <p:pic>
        <p:nvPicPr>
          <p:cNvPr id="14" name="Picture 13">
            <a:extLst>
              <a:ext uri="{FF2B5EF4-FFF2-40B4-BE49-F238E27FC236}">
                <a16:creationId xmlns:a16="http://schemas.microsoft.com/office/drawing/2014/main" id="{C8245A68-FB25-4784-BC89-750F5527F3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4263" y="2034308"/>
            <a:ext cx="6134292" cy="3727828"/>
          </a:xfrm>
          <a:prstGeom prst="rect">
            <a:avLst/>
          </a:prstGeom>
        </p:spPr>
      </p:pic>
      <p:sp>
        <p:nvSpPr>
          <p:cNvPr id="15" name="TextBox 14">
            <a:extLst>
              <a:ext uri="{FF2B5EF4-FFF2-40B4-BE49-F238E27FC236}">
                <a16:creationId xmlns:a16="http://schemas.microsoft.com/office/drawing/2014/main" id="{902DC281-D13B-F384-6F69-94B15DCB0300}"/>
              </a:ext>
            </a:extLst>
          </p:cNvPr>
          <p:cNvSpPr txBox="1"/>
          <p:nvPr/>
        </p:nvSpPr>
        <p:spPr>
          <a:xfrm>
            <a:off x="6514915" y="2034308"/>
            <a:ext cx="5486400" cy="3847207"/>
          </a:xfrm>
          <a:prstGeom prst="rect">
            <a:avLst/>
          </a:prstGeom>
          <a:noFill/>
        </p:spPr>
        <p:txBody>
          <a:bodyPr wrap="square" lIns="91440" tIns="45720" rIns="91440" bIns="45720" rtlCol="0" anchor="t">
            <a:sp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a:ln>
                  <a:noFill/>
                </a:ln>
                <a:effectLst/>
                <a:uLnTx/>
                <a:uFillTx/>
                <a:latin typeface="Arial" panose="020B0604020202020204"/>
                <a:ea typeface="+mn-ea"/>
                <a:cs typeface="+mn-cs"/>
              </a:rPr>
              <a:t>Victoria can expect a warmer spring and earlier start to the high risk fire season this year, following three years of lower fire risk seasons as a result of La Niña conditions.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a:ln>
                  <a:noFill/>
                </a:ln>
                <a:effectLst/>
                <a:uLnTx/>
                <a:uFillTx/>
                <a:latin typeface="Arial" panose="020B0604020202020204"/>
                <a:ea typeface="+mn-ea"/>
                <a:cs typeface="+mn-cs"/>
              </a:rPr>
              <a:t>In East Gippsland and Central Gippsland there is a higher than normal potential for forests to carry fire in the outlook period, especially in and surrounding coastal communities close to bushland where vegetation was unburnt or lightly burnt during the 2019-20 fires.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a:ln>
                  <a:noFill/>
                </a:ln>
                <a:effectLst/>
                <a:uLnTx/>
                <a:uFillTx/>
                <a:latin typeface="Arial" panose="020B0604020202020204"/>
                <a:ea typeface="+mn-ea"/>
                <a:cs typeface="+mn-cs"/>
              </a:rPr>
              <a:t>there is a high likelihood that the bushfire season of 2023-24 will commence earlier across much of central, western and northern Victoria. In agricultural areas, elevated grass fuel loads will likely cure earlier than most years and may present an elevated risk until harvest occurs.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a:ln>
                  <a:noFill/>
                </a:ln>
                <a:effectLst/>
                <a:uLnTx/>
                <a:uFillTx/>
                <a:latin typeface="Arial" panose="020B0604020202020204"/>
                <a:ea typeface="+mn-ea"/>
                <a:cs typeface="Arial"/>
              </a:rPr>
              <a:t>Fire is a regular occurrence across Australia. </a:t>
            </a:r>
            <a:r>
              <a:rPr kumimoji="0" lang="en-AU" sz="1400" b="0" i="0" u="none" strike="noStrike" kern="1200" cap="none" spc="0" normalizeH="0" baseline="0" noProof="0">
                <a:ln>
                  <a:noFill/>
                </a:ln>
                <a:effectLst/>
                <a:uLnTx/>
                <a:uFillTx/>
                <a:latin typeface="Arial" panose="020B0604020202020204"/>
                <a:ea typeface="+mn-ea"/>
                <a:cs typeface="+mn-cs"/>
              </a:rPr>
              <a:t>Destructive and deadly fires can still occur during normal bushfire seasons.</a:t>
            </a:r>
            <a:endParaRPr kumimoji="0" lang="en-AU" sz="1400" b="0" i="0" u="none" strike="noStrike" kern="1200" cap="none" spc="0" normalizeH="0" baseline="0" noProof="0">
              <a:ln>
                <a:noFill/>
              </a:ln>
              <a:effectLst/>
              <a:uLnTx/>
              <a:uFillTx/>
              <a:latin typeface="Arial" panose="020B0604020202020204"/>
              <a:ea typeface="+mn-ea"/>
              <a:cs typeface="Arial"/>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a:ln>
                  <a:noFill/>
                </a:ln>
                <a:effectLst/>
                <a:uLnTx/>
                <a:uFillTx/>
                <a:latin typeface="Arial" panose="020B0604020202020204"/>
                <a:ea typeface="+mn-ea"/>
                <a:cs typeface="+mn-cs"/>
              </a:rPr>
              <a:t>The summer outlook will be released at the end of November.</a:t>
            </a:r>
            <a:endParaRPr kumimoji="0" lang="en-AU" sz="1400" b="0" i="0" u="none" strike="noStrike" kern="1200" cap="none" spc="0" normalizeH="0" baseline="0" noProof="0">
              <a:ln>
                <a:noFill/>
              </a:ln>
              <a:effectLst/>
              <a:uLnTx/>
              <a:uFillTx/>
              <a:latin typeface="Arial" panose="020B0604020202020204"/>
              <a:ea typeface="+mn-ea"/>
              <a:cs typeface="Arial"/>
            </a:endParaRPr>
          </a:p>
        </p:txBody>
      </p:sp>
      <p:sp>
        <p:nvSpPr>
          <p:cNvPr id="22" name="Rectangle 21">
            <a:extLst>
              <a:ext uri="{FF2B5EF4-FFF2-40B4-BE49-F238E27FC236}">
                <a16:creationId xmlns:a16="http://schemas.microsoft.com/office/drawing/2014/main" id="{BADC19DA-CE31-1A91-6E61-98A516A46DBA}"/>
              </a:ext>
            </a:extLst>
          </p:cNvPr>
          <p:cNvSpPr/>
          <p:nvPr/>
        </p:nvSpPr>
        <p:spPr>
          <a:xfrm>
            <a:off x="1762124" y="5147488"/>
            <a:ext cx="550575" cy="173987"/>
          </a:xfrm>
          <a:prstGeom prst="rect">
            <a:avLst/>
          </a:prstGeom>
          <a:solidFill>
            <a:srgbClr val="FF0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70FA8337-1DD7-6410-9648-AABD11695195}"/>
              </a:ext>
            </a:extLst>
          </p:cNvPr>
          <p:cNvSpPr/>
          <p:nvPr/>
        </p:nvSpPr>
        <p:spPr>
          <a:xfrm>
            <a:off x="284263" y="5469398"/>
            <a:ext cx="1230212" cy="292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A4E9A573-8453-5B7F-63CD-2C0E3B121C7F}"/>
              </a:ext>
            </a:extLst>
          </p:cNvPr>
          <p:cNvSpPr txBox="1"/>
          <p:nvPr/>
        </p:nvSpPr>
        <p:spPr>
          <a:xfrm>
            <a:off x="2305051" y="5080592"/>
            <a:ext cx="162877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black"/>
                </a:solidFill>
                <a:effectLst/>
                <a:uLnTx/>
                <a:uFillTx/>
                <a:latin typeface="Arial" panose="020B0604020202020204"/>
                <a:ea typeface="+mn-ea"/>
                <a:cs typeface="+mn-cs"/>
              </a:rPr>
              <a:t>Increased fire risk</a:t>
            </a:r>
          </a:p>
        </p:txBody>
      </p:sp>
      <p:sp>
        <p:nvSpPr>
          <p:cNvPr id="5" name="Footer Placeholder 3">
            <a:extLst>
              <a:ext uri="{FF2B5EF4-FFF2-40B4-BE49-F238E27FC236}">
                <a16:creationId xmlns:a16="http://schemas.microsoft.com/office/drawing/2014/main" id="{97F77D57-997C-AC0F-CCD2-283208B39F9D}"/>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2445542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424377-DB60-4692-AC79-71FA045CD1A1}"/>
              </a:ext>
            </a:extLst>
          </p:cNvPr>
          <p:cNvGraphicFramePr>
            <a:graphicFrameLocks noGrp="1"/>
          </p:cNvGraphicFramePr>
          <p:nvPr/>
        </p:nvGraphicFramePr>
        <p:xfrm>
          <a:off x="149203" y="1220685"/>
          <a:ext cx="11930745" cy="3888000"/>
        </p:xfrm>
        <a:graphic>
          <a:graphicData uri="http://schemas.openxmlformats.org/drawingml/2006/table">
            <a:tbl>
              <a:tblPr firstRow="1" bandRow="1">
                <a:tableStyleId>{2D5ABB26-0587-4C30-8999-92F81FD0307C}</a:tableStyleId>
              </a:tblPr>
              <a:tblGrid>
                <a:gridCol w="3976915">
                  <a:extLst>
                    <a:ext uri="{9D8B030D-6E8A-4147-A177-3AD203B41FA5}">
                      <a16:colId xmlns:a16="http://schemas.microsoft.com/office/drawing/2014/main" val="4020855868"/>
                    </a:ext>
                  </a:extLst>
                </a:gridCol>
                <a:gridCol w="3976915">
                  <a:extLst>
                    <a:ext uri="{9D8B030D-6E8A-4147-A177-3AD203B41FA5}">
                      <a16:colId xmlns:a16="http://schemas.microsoft.com/office/drawing/2014/main" val="3375336847"/>
                    </a:ext>
                  </a:extLst>
                </a:gridCol>
                <a:gridCol w="3976915">
                  <a:extLst>
                    <a:ext uri="{9D8B030D-6E8A-4147-A177-3AD203B41FA5}">
                      <a16:colId xmlns:a16="http://schemas.microsoft.com/office/drawing/2014/main" val="345693025"/>
                    </a:ext>
                  </a:extLst>
                </a:gridCol>
              </a:tblGrid>
              <a:tr h="660361">
                <a:tc>
                  <a:txBody>
                    <a:bodyPr/>
                    <a:lstStyle/>
                    <a:p>
                      <a:pPr algn="ctr"/>
                      <a:r>
                        <a:rPr lang="en-AU" sz="1400" b="0">
                          <a:solidFill>
                            <a:schemeClr val="bg1"/>
                          </a:solidFill>
                        </a:rPr>
                        <a:t>Maximum temperature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400" b="0">
                          <a:solidFill>
                            <a:schemeClr val="bg1"/>
                          </a:solidFill>
                        </a:rPr>
                        <a:t>Minimum temperature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400" b="0">
                          <a:solidFill>
                            <a:schemeClr val="bg1"/>
                          </a:solidFill>
                        </a:rPr>
                        <a:t>Rainfall</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2540489"/>
                  </a:ext>
                </a:extLst>
              </a:tr>
              <a:tr h="3227639">
                <a:tc>
                  <a:txBody>
                    <a:bodyPr/>
                    <a:lstStyle/>
                    <a:p>
                      <a:endParaRPr lang="en-AU" sz="1400" b="1">
                        <a:ln>
                          <a:solidFill>
                            <a:schemeClr val="tx1"/>
                          </a:solidFill>
                        </a:ln>
                        <a:solidFill>
                          <a:schemeClr val="tx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400" b="1">
                        <a:ln>
                          <a:solidFill>
                            <a:schemeClr val="tx1"/>
                          </a:solidFill>
                        </a:ln>
                        <a:solidFill>
                          <a:schemeClr val="tx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400" b="1">
                        <a:ln>
                          <a:solidFill>
                            <a:schemeClr val="tx1"/>
                          </a:solidFill>
                        </a:ln>
                        <a:solidFill>
                          <a:schemeClr val="tx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290758"/>
                  </a:ext>
                </a:extLst>
              </a:tr>
            </a:tbl>
          </a:graphicData>
        </a:graphic>
      </p:graphicFrame>
      <p:pic>
        <p:nvPicPr>
          <p:cNvPr id="20" name="Picture 19" descr="Map&#10;&#10;Description automatically generated">
            <a:extLst>
              <a:ext uri="{FF2B5EF4-FFF2-40B4-BE49-F238E27FC236}">
                <a16:creationId xmlns:a16="http://schemas.microsoft.com/office/drawing/2014/main" id="{02187309-EF19-4423-A8D4-2C94A432DBC1}"/>
              </a:ext>
            </a:extLst>
          </p:cNvPr>
          <p:cNvPicPr>
            <a:picLocks noChangeAspect="1"/>
          </p:cNvPicPr>
          <p:nvPr/>
        </p:nvPicPr>
        <p:blipFill rotWithShape="1">
          <a:blip r:embed="rId3" r:link="rId4" cstate="screen">
            <a:extLst>
              <a:ext uri="{28A0092B-C50C-407E-A947-70E740481C1C}">
                <a14:useLocalDpi xmlns:a14="http://schemas.microsoft.com/office/drawing/2010/main"/>
              </a:ext>
            </a:extLst>
          </a:blip>
          <a:srcRect l="34635" t="42362"/>
          <a:stretch>
            <a:fillRect/>
          </a:stretch>
        </p:blipFill>
        <p:spPr>
          <a:xfrm>
            <a:off x="8255997" y="2335239"/>
            <a:ext cx="4774893" cy="2817304"/>
          </a:xfrm>
          <a:prstGeom prst="rect">
            <a:avLst/>
          </a:prstGeom>
        </p:spPr>
      </p:pic>
      <p:pic>
        <p:nvPicPr>
          <p:cNvPr id="21" name="Picture 20" descr="Map&#10;&#10;Description automatically generated">
            <a:extLst>
              <a:ext uri="{FF2B5EF4-FFF2-40B4-BE49-F238E27FC236}">
                <a16:creationId xmlns:a16="http://schemas.microsoft.com/office/drawing/2014/main" id="{B8543905-6353-4676-A9A8-A4D46CD1AEDA}"/>
              </a:ext>
            </a:extLst>
          </p:cNvPr>
          <p:cNvPicPr>
            <a:picLocks noChangeAspect="1"/>
          </p:cNvPicPr>
          <p:nvPr/>
        </p:nvPicPr>
        <p:blipFill rotWithShape="1">
          <a:blip r:embed="rId5" r:link="rId6" cstate="screen">
            <a:extLst>
              <a:ext uri="{28A0092B-C50C-407E-A947-70E740481C1C}">
                <a14:useLocalDpi xmlns:a14="http://schemas.microsoft.com/office/drawing/2010/main"/>
              </a:ext>
            </a:extLst>
          </a:blip>
          <a:srcRect l="35210" t="42272"/>
          <a:stretch>
            <a:fillRect/>
          </a:stretch>
        </p:blipFill>
        <p:spPr>
          <a:xfrm>
            <a:off x="4270350" y="2335239"/>
            <a:ext cx="4737100" cy="2824210"/>
          </a:xfrm>
          <a:prstGeom prst="rect">
            <a:avLst/>
          </a:prstGeom>
        </p:spPr>
      </p:pic>
      <p:pic>
        <p:nvPicPr>
          <p:cNvPr id="5" name="Picture 4" descr="Map&#10;&#10;Description automatically generated">
            <a:extLst>
              <a:ext uri="{FF2B5EF4-FFF2-40B4-BE49-F238E27FC236}">
                <a16:creationId xmlns:a16="http://schemas.microsoft.com/office/drawing/2014/main" id="{9A404BB3-BC49-4090-A422-F7D4F743FA67}"/>
              </a:ext>
            </a:extLst>
          </p:cNvPr>
          <p:cNvPicPr>
            <a:picLocks noChangeAspect="1"/>
          </p:cNvPicPr>
          <p:nvPr/>
        </p:nvPicPr>
        <p:blipFill rotWithShape="1">
          <a:blip r:embed="rId7" r:link="rId8" cstate="screen">
            <a:extLst>
              <a:ext uri="{28A0092B-C50C-407E-A947-70E740481C1C}">
                <a14:useLocalDpi xmlns:a14="http://schemas.microsoft.com/office/drawing/2010/main"/>
              </a:ext>
            </a:extLst>
          </a:blip>
          <a:srcRect l="34755" t="42362"/>
          <a:stretch>
            <a:fillRect/>
          </a:stretch>
        </p:blipFill>
        <p:spPr>
          <a:xfrm>
            <a:off x="260521" y="2335239"/>
            <a:ext cx="4777826" cy="2824210"/>
          </a:xfrm>
          <a:prstGeom prst="rect">
            <a:avLst/>
          </a:prstGeom>
        </p:spPr>
      </p:pic>
      <p:pic>
        <p:nvPicPr>
          <p:cNvPr id="12" name="Picture 11">
            <a:extLst>
              <a:ext uri="{FF2B5EF4-FFF2-40B4-BE49-F238E27FC236}">
                <a16:creationId xmlns:a16="http://schemas.microsoft.com/office/drawing/2014/main" id="{96A876DA-686E-4C90-ADC7-CDC8771A6DE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1484000" y="2200543"/>
            <a:ext cx="602899" cy="2628000"/>
          </a:xfrm>
          <a:prstGeom prst="rect">
            <a:avLst/>
          </a:prstGeom>
          <a:solidFill>
            <a:srgbClr val="002060"/>
          </a:solidFill>
        </p:spPr>
      </p:pic>
      <p:pic>
        <p:nvPicPr>
          <p:cNvPr id="13" name="Picture 4" descr="http://cmap/sco/presentation-graphics/tmin-outlook-legend.png">
            <a:extLst>
              <a:ext uri="{FF2B5EF4-FFF2-40B4-BE49-F238E27FC236}">
                <a16:creationId xmlns:a16="http://schemas.microsoft.com/office/drawing/2014/main" id="{40C68C55-F20F-402C-B45F-9C8202356761}"/>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488000" y="2200543"/>
            <a:ext cx="602895" cy="2628000"/>
          </a:xfrm>
          <a:prstGeom prst="rect">
            <a:avLst/>
          </a:prstGeom>
          <a:solidFill>
            <a:srgbClr val="002060"/>
          </a:solidFill>
        </p:spPr>
      </p:pic>
      <p:sp>
        <p:nvSpPr>
          <p:cNvPr id="4" name="Title 3">
            <a:extLst>
              <a:ext uri="{FF2B5EF4-FFF2-40B4-BE49-F238E27FC236}">
                <a16:creationId xmlns:a16="http://schemas.microsoft.com/office/drawing/2014/main" id="{A3D44D81-B4AF-6662-6F23-E1891E1C417C}"/>
              </a:ext>
            </a:extLst>
          </p:cNvPr>
          <p:cNvSpPr>
            <a:spLocks noGrp="1"/>
          </p:cNvSpPr>
          <p:nvPr>
            <p:ph type="title"/>
          </p:nvPr>
        </p:nvSpPr>
        <p:spPr/>
        <p:txBody>
          <a:bodyPr/>
          <a:lstStyle/>
          <a:p>
            <a:pPr marL="0" marR="0" lvl="0" indent="0" defTabSz="609507" rtl="0" eaLnBrk="1" fontAlgn="base" latinLnBrk="0" hangingPunct="1">
              <a:lnSpc>
                <a:spcPct val="100000"/>
              </a:lnSpc>
              <a:spcBef>
                <a:spcPct val="0"/>
              </a:spcBef>
              <a:spcAft>
                <a:spcPct val="0"/>
              </a:spcAft>
              <a:tabLst/>
              <a:defRPr/>
            </a:pPr>
            <a:r>
              <a:rPr kumimoji="0" lang="en-US" altLang="en-US" i="0" u="none" strike="noStrike" kern="1200" cap="none" spc="0" normalizeH="0" baseline="0" noProof="0">
                <a:ln>
                  <a:noFill/>
                </a:ln>
                <a:solidFill>
                  <a:srgbClr val="FFFFFF"/>
                </a:solidFill>
                <a:effectLst/>
                <a:uLnTx/>
                <a:uFillTx/>
                <a:latin typeface="+mn-lt"/>
                <a:ea typeface="Geneva"/>
                <a:cs typeface="Arial"/>
              </a:rPr>
              <a:t>October – December 2023 </a:t>
            </a:r>
            <a:r>
              <a:rPr kumimoji="0" lang="en-US" altLang="en-US" b="0" i="0" u="none" strike="noStrike" kern="1200" cap="none" spc="0" normalizeH="0" baseline="0" noProof="0">
                <a:ln>
                  <a:noFill/>
                </a:ln>
                <a:solidFill>
                  <a:srgbClr val="99A5B4"/>
                </a:solidFill>
                <a:effectLst/>
                <a:uLnTx/>
                <a:uFillTx/>
                <a:latin typeface="+mn-lt"/>
                <a:ea typeface="Geneva"/>
                <a:cs typeface="Arial"/>
              </a:rPr>
              <a:t>long-range forecast</a:t>
            </a:r>
            <a:br>
              <a:rPr kumimoji="0" lang="en-US" altLang="en-US" sz="2800" b="0" i="0" u="none" strike="noStrike" kern="1200" cap="none" spc="0" normalizeH="0" baseline="0" noProof="0">
                <a:ln>
                  <a:noFill/>
                </a:ln>
                <a:solidFill>
                  <a:srgbClr val="FFFFFF"/>
                </a:solidFill>
                <a:effectLst/>
                <a:uLnTx/>
                <a:uFillTx/>
                <a:ea typeface="Geneva"/>
                <a:cs typeface="Arial"/>
              </a:rPr>
            </a:br>
            <a:r>
              <a:rPr kumimoji="0" lang="en-US" altLang="en-US" sz="1800" b="0" i="0" u="none" strike="noStrike" kern="1200" cap="none" spc="0" normalizeH="0" baseline="0" noProof="0">
                <a:ln>
                  <a:noFill/>
                </a:ln>
                <a:solidFill>
                  <a:srgbClr val="FFFFFF"/>
                </a:solidFill>
                <a:effectLst/>
                <a:uLnTx/>
                <a:uFillTx/>
                <a:latin typeface="+mj-lt"/>
                <a:ea typeface="Geneva"/>
                <a:cs typeface="Arial"/>
              </a:rPr>
              <a:t>Chance of above median</a:t>
            </a:r>
            <a:br>
              <a:rPr kumimoji="0" lang="en-US" altLang="en-US" sz="1800" b="0" i="0" u="none" strike="noStrike" kern="1200" cap="none" spc="0" normalizeH="0" baseline="0" noProof="0">
                <a:ln>
                  <a:noFill/>
                </a:ln>
                <a:solidFill>
                  <a:srgbClr val="FFFFFF"/>
                </a:solidFill>
                <a:effectLst/>
                <a:uLnTx/>
                <a:uFillTx/>
                <a:ea typeface="Geneva"/>
                <a:cs typeface="Arial"/>
              </a:rPr>
            </a:br>
            <a:endParaRPr lang="en-AU"/>
          </a:p>
        </p:txBody>
      </p:sp>
      <p:sp>
        <p:nvSpPr>
          <p:cNvPr id="14" name="TextBox 13">
            <a:extLst>
              <a:ext uri="{FF2B5EF4-FFF2-40B4-BE49-F238E27FC236}">
                <a16:creationId xmlns:a16="http://schemas.microsoft.com/office/drawing/2014/main" id="{2DD0F653-D6B1-871D-8629-E19486B67829}"/>
              </a:ext>
            </a:extLst>
          </p:cNvPr>
          <p:cNvSpPr txBox="1"/>
          <p:nvPr/>
        </p:nvSpPr>
        <p:spPr>
          <a:xfrm>
            <a:off x="10698365" y="5779360"/>
            <a:ext cx="1557367" cy="520728"/>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alpha val="76000"/>
                  </a:prstClr>
                </a:solidFill>
                <a:effectLst/>
                <a:uLnTx/>
                <a:uFillTx/>
                <a:latin typeface="Arial" panose="020B0604020202020204"/>
                <a:ea typeface="+mn-ea"/>
                <a:cs typeface="+mn-cs"/>
              </a:rPr>
              <a:t>Reference period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alpha val="76000"/>
                  </a:prstClr>
                </a:solidFill>
                <a:effectLst/>
                <a:uLnTx/>
                <a:uFillTx/>
                <a:latin typeface="Arial" panose="020B0604020202020204"/>
                <a:ea typeface="+mn-ea"/>
                <a:cs typeface="+mn-cs"/>
              </a:rPr>
              <a:t>1981-2018</a:t>
            </a:r>
          </a:p>
        </p:txBody>
      </p:sp>
      <p:pic>
        <p:nvPicPr>
          <p:cNvPr id="2" name="Picture 2">
            <a:extLst>
              <a:ext uri="{FF2B5EF4-FFF2-40B4-BE49-F238E27FC236}">
                <a16:creationId xmlns:a16="http://schemas.microsoft.com/office/drawing/2014/main" id="{E68F8DEE-57B0-22D9-3792-7CBBB71DE1CC}"/>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6262" y="101225"/>
            <a:ext cx="893721" cy="8937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a:extLst>
              <a:ext uri="{FF2B5EF4-FFF2-40B4-BE49-F238E27FC236}">
                <a16:creationId xmlns:a16="http://schemas.microsoft.com/office/drawing/2014/main" id="{FA829CE6-6FD4-43D1-ACD6-15C336E00F1A}"/>
              </a:ext>
            </a:extLst>
          </p:cNvPr>
          <p:cNvPicPr>
            <a:picLocks/>
          </p:cNvPicPr>
          <p:nvPr/>
        </p:nvPicPr>
        <p:blipFill>
          <a:blip r:embed="rId12">
            <a:extLst>
              <a:ext uri="{28A0092B-C50C-407E-A947-70E740481C1C}">
                <a14:useLocalDpi xmlns:a14="http://schemas.microsoft.com/office/drawing/2010/main"/>
              </a:ext>
            </a:extLst>
          </a:blip>
          <a:srcRect/>
          <a:stretch>
            <a:fillRect/>
          </a:stretch>
        </p:blipFill>
        <p:spPr bwMode="auto">
          <a:xfrm>
            <a:off x="3528000" y="2200543"/>
            <a:ext cx="604800" cy="2628000"/>
          </a:xfrm>
          <a:prstGeom prst="rect">
            <a:avLst/>
          </a:prstGeom>
          <a:solidFill>
            <a:srgbClr val="002060"/>
          </a:solidFill>
          <a:ln>
            <a:noFill/>
          </a:ln>
        </p:spPr>
      </p:pic>
      <p:sp>
        <p:nvSpPr>
          <p:cNvPr id="7" name="Footer Placeholder 3">
            <a:extLst>
              <a:ext uri="{FF2B5EF4-FFF2-40B4-BE49-F238E27FC236}">
                <a16:creationId xmlns:a16="http://schemas.microsoft.com/office/drawing/2014/main" id="{52EA471C-50E8-0ECC-D975-BD1475284941}"/>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334057896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F338-8574-4A98-AD90-352D30534AE4}"/>
              </a:ext>
            </a:extLst>
          </p:cNvPr>
          <p:cNvSpPr>
            <a:spLocks noGrp="1"/>
          </p:cNvSpPr>
          <p:nvPr>
            <p:ph type="title"/>
          </p:nvPr>
        </p:nvSpPr>
        <p:spPr>
          <a:xfrm>
            <a:off x="612094" y="420316"/>
            <a:ext cx="10037416" cy="864344"/>
          </a:xfrm>
        </p:spPr>
        <p:txBody>
          <a:bodyPr/>
          <a:lstStyle/>
          <a:p>
            <a:r>
              <a:rPr lang="en-AU" sz="3700" dirty="0">
                <a:latin typeface="Arial"/>
                <a:cs typeface="Arial"/>
              </a:rPr>
              <a:t>Hints to be DRFA ‘ready’</a:t>
            </a:r>
            <a:endParaRPr lang="en-AU" dirty="0"/>
          </a:p>
        </p:txBody>
      </p:sp>
      <p:sp>
        <p:nvSpPr>
          <p:cNvPr id="12" name="TextBox 11">
            <a:extLst>
              <a:ext uri="{FF2B5EF4-FFF2-40B4-BE49-F238E27FC236}">
                <a16:creationId xmlns:a16="http://schemas.microsoft.com/office/drawing/2014/main" id="{32EA2431-9D5D-14CE-9AC4-F432CA2754DB}"/>
              </a:ext>
            </a:extLst>
          </p:cNvPr>
          <p:cNvSpPr txBox="1"/>
          <p:nvPr/>
        </p:nvSpPr>
        <p:spPr>
          <a:xfrm>
            <a:off x="52108" y="2199142"/>
            <a:ext cx="5731153" cy="1073568"/>
          </a:xfrm>
          <a:prstGeom prst="rect">
            <a:avLst/>
          </a:prstGeom>
          <a:noFill/>
        </p:spPr>
        <p:txBody>
          <a:bodyPr wrap="square" lIns="0" tIns="0" rIns="0" bIns="0">
            <a:noAutofit/>
          </a:bodyPr>
          <a:lstStyle>
            <a:defPPr>
              <a:defRPr lang="en-US"/>
            </a:defPPr>
            <a:lvl1pPr>
              <a:defRPr sz="1400"/>
            </a:lvl1pPr>
          </a:lstStyle>
          <a:p>
            <a:pPr lvl="1"/>
            <a:r>
              <a:rPr lang="en-AU" sz="1400" b="1"/>
              <a:t>Claims Management System </a:t>
            </a:r>
          </a:p>
          <a:p>
            <a:pPr marL="742950" lvl="1" indent="-285750">
              <a:buFont typeface="Wingdings" panose="05000000000000000000" pitchFamily="2" charset="2"/>
              <a:buChar char="q"/>
            </a:pPr>
            <a:r>
              <a:rPr lang="en-AU" sz="1400"/>
              <a:t>Does council have users with appropriate registered and access to the CMS?</a:t>
            </a:r>
          </a:p>
          <a:p>
            <a:pPr marL="742950" lvl="1" indent="-285750">
              <a:buFont typeface="Wingdings" panose="05000000000000000000" pitchFamily="2" charset="2"/>
              <a:buChar char="q"/>
            </a:pPr>
            <a:r>
              <a:rPr lang="en-AU" sz="1400"/>
              <a:t>Are users suitably trained/confident using the system?</a:t>
            </a:r>
          </a:p>
          <a:p>
            <a:pPr lvl="1"/>
            <a:endParaRPr lang="en-AU" sz="1400"/>
          </a:p>
        </p:txBody>
      </p:sp>
      <p:sp>
        <p:nvSpPr>
          <p:cNvPr id="20" name="TextBox 19">
            <a:extLst>
              <a:ext uri="{FF2B5EF4-FFF2-40B4-BE49-F238E27FC236}">
                <a16:creationId xmlns:a16="http://schemas.microsoft.com/office/drawing/2014/main" id="{933A3371-26BF-78DD-5633-3D030B1C9F6E}"/>
              </a:ext>
            </a:extLst>
          </p:cNvPr>
          <p:cNvSpPr txBox="1"/>
          <p:nvPr/>
        </p:nvSpPr>
        <p:spPr>
          <a:xfrm>
            <a:off x="241160" y="1558436"/>
            <a:ext cx="11709680" cy="523220"/>
          </a:xfrm>
          <a:prstGeom prst="rect">
            <a:avLst/>
          </a:prstGeom>
          <a:noFill/>
        </p:spPr>
        <p:txBody>
          <a:bodyPr wrap="square">
            <a:spAutoFit/>
          </a:bodyPr>
          <a:lstStyle/>
          <a:p>
            <a:r>
              <a:rPr lang="en-AU" sz="1400" b="0" i="0">
                <a:effectLst/>
                <a:latin typeface="Lato" panose="020F0502020204030203" pitchFamily="34" charset="0"/>
              </a:rPr>
              <a:t>In preparation for HRWS season, councils should ensure they are ready to submit claims for funding under the DRFA. The below are some key preparedness items councils should consider. </a:t>
            </a:r>
            <a:endParaRPr lang="en-AU" sz="1400"/>
          </a:p>
        </p:txBody>
      </p:sp>
      <p:sp>
        <p:nvSpPr>
          <p:cNvPr id="25" name="TextBox 24">
            <a:extLst>
              <a:ext uri="{FF2B5EF4-FFF2-40B4-BE49-F238E27FC236}">
                <a16:creationId xmlns:a16="http://schemas.microsoft.com/office/drawing/2014/main" id="{6BCDAD5D-43ED-9EB7-3A43-1861BDB94D32}"/>
              </a:ext>
            </a:extLst>
          </p:cNvPr>
          <p:cNvSpPr txBox="1"/>
          <p:nvPr/>
        </p:nvSpPr>
        <p:spPr>
          <a:xfrm>
            <a:off x="397092" y="3461371"/>
            <a:ext cx="5386169" cy="1815882"/>
          </a:xfrm>
          <a:prstGeom prst="rect">
            <a:avLst/>
          </a:prstGeom>
          <a:noFill/>
        </p:spPr>
        <p:txBody>
          <a:bodyPr wrap="square" rtlCol="0">
            <a:spAutoFit/>
          </a:bodyPr>
          <a:lstStyle/>
          <a:p>
            <a:r>
              <a:rPr lang="en-AU" sz="1400" b="1"/>
              <a:t>DRFA familiarisation</a:t>
            </a:r>
          </a:p>
          <a:p>
            <a:pPr marL="285750" indent="-285750">
              <a:buFont typeface="Wingdings" panose="05000000000000000000" pitchFamily="2" charset="2"/>
              <a:buChar char="q"/>
            </a:pPr>
            <a:r>
              <a:rPr lang="en-AU" sz="1400"/>
              <a:t>Do you have appointed officer(s) who have read and are familiar the DRFA guidelines?</a:t>
            </a:r>
          </a:p>
          <a:p>
            <a:pPr marL="285750" indent="-285750">
              <a:buFont typeface="Wingdings" panose="05000000000000000000" pitchFamily="2" charset="2"/>
              <a:buChar char="q"/>
            </a:pPr>
            <a:r>
              <a:rPr lang="en-AU" sz="1400"/>
              <a:t>Do you know who your </a:t>
            </a:r>
            <a:r>
              <a:rPr lang="en-AU" sz="1400" b="1"/>
              <a:t>DTP Assessor </a:t>
            </a:r>
            <a:r>
              <a:rPr lang="en-AU" sz="1400"/>
              <a:t>is? Every Council has an assigned Assessor available to provide guidance throughout the claims journey. </a:t>
            </a:r>
          </a:p>
          <a:p>
            <a:pPr marL="285750" indent="-285750">
              <a:buFont typeface="Wingdings" panose="05000000000000000000" pitchFamily="2" charset="2"/>
              <a:buChar char="q"/>
            </a:pPr>
            <a:r>
              <a:rPr lang="en-AU" sz="1400"/>
              <a:t>Has council run a DRFA training session with key staff.</a:t>
            </a:r>
          </a:p>
          <a:p>
            <a:pPr marL="285750" indent="-285750">
              <a:buFont typeface="Wingdings" panose="05000000000000000000" pitchFamily="2" charset="2"/>
              <a:buChar char="q"/>
            </a:pPr>
            <a:endParaRPr lang="en-AU" sz="1400"/>
          </a:p>
        </p:txBody>
      </p:sp>
      <p:sp>
        <p:nvSpPr>
          <p:cNvPr id="3" name="TextBox 2">
            <a:extLst>
              <a:ext uri="{FF2B5EF4-FFF2-40B4-BE49-F238E27FC236}">
                <a16:creationId xmlns:a16="http://schemas.microsoft.com/office/drawing/2014/main" id="{ACA67DB5-2561-1592-763C-8D6D6F6C7625}"/>
              </a:ext>
            </a:extLst>
          </p:cNvPr>
          <p:cNvSpPr txBox="1"/>
          <p:nvPr/>
        </p:nvSpPr>
        <p:spPr>
          <a:xfrm>
            <a:off x="6161151" y="1991867"/>
            <a:ext cx="5843867" cy="1754326"/>
          </a:xfrm>
          <a:prstGeom prst="rect">
            <a:avLst/>
          </a:prstGeom>
          <a:noFill/>
        </p:spPr>
        <p:txBody>
          <a:bodyPr wrap="square" rtlCol="0">
            <a:spAutoFit/>
          </a:bodyPr>
          <a:lstStyle/>
          <a:p>
            <a:r>
              <a:rPr lang="en-AU" sz="1200" b="1"/>
              <a:t>Useful tips/ resources</a:t>
            </a:r>
          </a:p>
          <a:p>
            <a:pPr marL="171450" indent="-171450">
              <a:buFont typeface="Arial" panose="020B0604020202020204" pitchFamily="34" charset="0"/>
              <a:buChar char="•"/>
            </a:pPr>
            <a:r>
              <a:rPr lang="en-AU" sz="1200" b="0" i="0">
                <a:solidFill>
                  <a:srgbClr val="000000"/>
                </a:solidFill>
                <a:effectLst/>
              </a:rPr>
              <a:t>Council can request additional users by </a:t>
            </a:r>
            <a:r>
              <a:rPr lang="en-AU" sz="1200">
                <a:solidFill>
                  <a:srgbClr val="000000"/>
                </a:solidFill>
              </a:rPr>
              <a:t>completing and uploading a signed copy of the CEO or Senior Executive user </a:t>
            </a:r>
            <a:r>
              <a:rPr lang="en-AU" sz="1200" b="0" i="0">
                <a:solidFill>
                  <a:srgbClr val="000000"/>
                </a:solidFill>
                <a:effectLst/>
              </a:rPr>
              <a:t>registration form in the CMS. </a:t>
            </a:r>
          </a:p>
          <a:p>
            <a:pPr marL="171450" indent="-171450">
              <a:buFont typeface="Arial" panose="020B0604020202020204" pitchFamily="34" charset="0"/>
              <a:buChar char="•"/>
            </a:pPr>
            <a:r>
              <a:rPr lang="en-AU" sz="1200" b="0" i="0">
                <a:solidFill>
                  <a:srgbClr val="000000"/>
                </a:solidFill>
                <a:effectLst/>
              </a:rPr>
              <a:t>Alternatively, can request access via an email to </a:t>
            </a:r>
            <a:r>
              <a:rPr lang="en-AU" sz="1200" b="0" i="0" u="sng">
                <a:solidFill>
                  <a:srgbClr val="004A90"/>
                </a:solidFill>
                <a:effectLst/>
                <a:hlinkClick r:id="rId2"/>
              </a:rPr>
              <a:t>NDFAuser@justice.vic.gov.au (External link)</a:t>
            </a:r>
            <a:r>
              <a:rPr lang="en-AU" sz="1200" b="0" i="0">
                <a:solidFill>
                  <a:srgbClr val="000000"/>
                </a:solidFill>
                <a:effectLst/>
              </a:rPr>
              <a:t> with a signed copy of the CEO or Senior Executive approval form.</a:t>
            </a:r>
          </a:p>
          <a:p>
            <a:pPr marL="171450" indent="-171450" algn="l">
              <a:buFont typeface="Arial" panose="020B0604020202020204" pitchFamily="34" charset="0"/>
              <a:buChar char="•"/>
            </a:pPr>
            <a:r>
              <a:rPr lang="en-AU" sz="1200">
                <a:solidFill>
                  <a:srgbClr val="000000"/>
                </a:solidFill>
              </a:rPr>
              <a:t>Upon logging into the CMS, navigate to the Home page and click on the ‘User Guides’ tile. Click on the folder labelled ‘Help Guides’.</a:t>
            </a:r>
          </a:p>
          <a:p>
            <a:endParaRPr lang="en-AU" sz="1200"/>
          </a:p>
        </p:txBody>
      </p:sp>
      <p:sp>
        <p:nvSpPr>
          <p:cNvPr id="4" name="Arrow: Right 3">
            <a:extLst>
              <a:ext uri="{FF2B5EF4-FFF2-40B4-BE49-F238E27FC236}">
                <a16:creationId xmlns:a16="http://schemas.microsoft.com/office/drawing/2014/main" id="{85206BC1-A147-F112-6A38-26AD8E786F86}"/>
              </a:ext>
            </a:extLst>
          </p:cNvPr>
          <p:cNvSpPr/>
          <p:nvPr/>
        </p:nvSpPr>
        <p:spPr>
          <a:xfrm>
            <a:off x="5630802" y="2502074"/>
            <a:ext cx="400049" cy="2113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BB311343-A9B4-FA3D-4C96-C7815551A48D}"/>
              </a:ext>
            </a:extLst>
          </p:cNvPr>
          <p:cNvSpPr txBox="1"/>
          <p:nvPr/>
        </p:nvSpPr>
        <p:spPr>
          <a:xfrm>
            <a:off x="397091" y="5242766"/>
            <a:ext cx="4976595" cy="1169551"/>
          </a:xfrm>
          <a:prstGeom prst="rect">
            <a:avLst/>
          </a:prstGeom>
          <a:noFill/>
        </p:spPr>
        <p:txBody>
          <a:bodyPr wrap="square" rtlCol="0">
            <a:spAutoFit/>
          </a:bodyPr>
          <a:lstStyle/>
          <a:p>
            <a:r>
              <a:rPr lang="en-AU" sz="1400" b="1"/>
              <a:t>Resources</a:t>
            </a:r>
          </a:p>
          <a:p>
            <a:pPr marL="285750" indent="-285750">
              <a:buFont typeface="Wingdings" panose="05000000000000000000" pitchFamily="2" charset="2"/>
              <a:buChar char="q"/>
            </a:pPr>
            <a:r>
              <a:rPr lang="en-AU" sz="1400"/>
              <a:t>Does council have the resources to build, lodge and manage claims?</a:t>
            </a:r>
          </a:p>
          <a:p>
            <a:pPr marL="285750" indent="-285750">
              <a:buFont typeface="Wingdings" panose="05000000000000000000" pitchFamily="2" charset="2"/>
              <a:buChar char="q"/>
            </a:pPr>
            <a:r>
              <a:rPr lang="en-AU" sz="1400"/>
              <a:t>If the need for contractors is anticipated, are they on a  panel of providers that can be engaged at short notice?</a:t>
            </a:r>
          </a:p>
        </p:txBody>
      </p:sp>
      <p:sp>
        <p:nvSpPr>
          <p:cNvPr id="6" name="TextBox 5">
            <a:extLst>
              <a:ext uri="{FF2B5EF4-FFF2-40B4-BE49-F238E27FC236}">
                <a16:creationId xmlns:a16="http://schemas.microsoft.com/office/drawing/2014/main" id="{D81CC598-26DE-0D1E-7E38-30D7E22AE32D}"/>
              </a:ext>
            </a:extLst>
          </p:cNvPr>
          <p:cNvSpPr txBox="1"/>
          <p:nvPr/>
        </p:nvSpPr>
        <p:spPr>
          <a:xfrm>
            <a:off x="6229350" y="3662114"/>
            <a:ext cx="5153025" cy="830997"/>
          </a:xfrm>
          <a:prstGeom prst="rect">
            <a:avLst/>
          </a:prstGeom>
          <a:noFill/>
        </p:spPr>
        <p:txBody>
          <a:bodyPr wrap="square" rtlCol="0">
            <a:spAutoFit/>
          </a:bodyPr>
          <a:lstStyle/>
          <a:p>
            <a:r>
              <a:rPr lang="en-AU" sz="1200" b="1"/>
              <a:t>Useful tips/ resources</a:t>
            </a:r>
          </a:p>
          <a:p>
            <a:pPr marL="171450" indent="-171450">
              <a:buFont typeface="Arial" panose="020B0604020202020204" pitchFamily="34" charset="0"/>
              <a:buChar char="•"/>
            </a:pPr>
            <a:r>
              <a:rPr lang="en-AU" sz="1200">
                <a:hlinkClick r:id="rId3"/>
              </a:rPr>
              <a:t>Disaster Recovery Funding Arrangements (DRFA) - claims | Emergency Management Victoria (emv.vic.gov.au)</a:t>
            </a:r>
            <a:r>
              <a:rPr lang="en-AU" sz="1200"/>
              <a:t> provides step by-step-process, with supporting guidelines, forms and fact sheets.</a:t>
            </a:r>
          </a:p>
        </p:txBody>
      </p:sp>
      <p:sp>
        <p:nvSpPr>
          <p:cNvPr id="8" name="TextBox 7">
            <a:extLst>
              <a:ext uri="{FF2B5EF4-FFF2-40B4-BE49-F238E27FC236}">
                <a16:creationId xmlns:a16="http://schemas.microsoft.com/office/drawing/2014/main" id="{9CB5ADF2-BB6B-42BD-A75C-818A06AB8D48}"/>
              </a:ext>
            </a:extLst>
          </p:cNvPr>
          <p:cNvSpPr txBox="1"/>
          <p:nvPr/>
        </p:nvSpPr>
        <p:spPr>
          <a:xfrm>
            <a:off x="6296025" y="5400318"/>
            <a:ext cx="5524788" cy="1107996"/>
          </a:xfrm>
          <a:prstGeom prst="rect">
            <a:avLst/>
          </a:prstGeom>
          <a:noFill/>
        </p:spPr>
        <p:txBody>
          <a:bodyPr wrap="square" lIns="0" tIns="0" rIns="0" bIns="0">
            <a:spAutoFit/>
          </a:bodyPr>
          <a:lstStyle/>
          <a:p>
            <a:r>
              <a:rPr lang="en-AU" sz="1200" b="1"/>
              <a:t>Useful tips/ resources</a:t>
            </a:r>
          </a:p>
          <a:p>
            <a:pPr marL="179388" indent="-179388">
              <a:buFont typeface="Arial" panose="020B0604020202020204" pitchFamily="34" charset="0"/>
              <a:buChar char="•"/>
            </a:pPr>
            <a:r>
              <a:rPr lang="en-AU" sz="1200"/>
              <a:t>Where Councils are unable to effectively respond to an event within BAU internal staffing, </a:t>
            </a:r>
            <a:r>
              <a:rPr lang="en-AU" sz="1200" b="1"/>
              <a:t>additional resourcing costs</a:t>
            </a:r>
            <a:r>
              <a:rPr lang="en-AU" sz="1200"/>
              <a:t>, related to categories A/B measures are able to be claimed. </a:t>
            </a:r>
          </a:p>
          <a:p>
            <a:pPr marL="179388" indent="-179388">
              <a:buFont typeface="Arial" panose="020B0604020202020204" pitchFamily="34" charset="0"/>
              <a:buChar char="•"/>
            </a:pPr>
            <a:r>
              <a:rPr lang="en-AU" sz="1200"/>
              <a:t>This may include </a:t>
            </a:r>
            <a:r>
              <a:rPr lang="en-AU" sz="1200" b="1"/>
              <a:t>staff overtime and/or additional temporary employees</a:t>
            </a:r>
            <a:r>
              <a:rPr lang="en-AU" sz="1200"/>
              <a:t>. Check with your assessor.</a:t>
            </a:r>
            <a:endParaRPr lang="en-AU" sz="1600"/>
          </a:p>
        </p:txBody>
      </p:sp>
      <p:sp>
        <p:nvSpPr>
          <p:cNvPr id="9" name="Arrow: Right 8">
            <a:extLst>
              <a:ext uri="{FF2B5EF4-FFF2-40B4-BE49-F238E27FC236}">
                <a16:creationId xmlns:a16="http://schemas.microsoft.com/office/drawing/2014/main" id="{7293B666-99E3-2418-8E30-C205EF6D065C}"/>
              </a:ext>
            </a:extLst>
          </p:cNvPr>
          <p:cNvSpPr/>
          <p:nvPr/>
        </p:nvSpPr>
        <p:spPr>
          <a:xfrm>
            <a:off x="5630802" y="4369312"/>
            <a:ext cx="400049" cy="2475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99F8C8C8-9933-D64F-08F5-06F0983B5AE7}"/>
              </a:ext>
            </a:extLst>
          </p:cNvPr>
          <p:cNvSpPr/>
          <p:nvPr/>
        </p:nvSpPr>
        <p:spPr>
          <a:xfrm>
            <a:off x="5621277" y="5829595"/>
            <a:ext cx="400049" cy="2113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Footer Placeholder 3">
            <a:extLst>
              <a:ext uri="{FF2B5EF4-FFF2-40B4-BE49-F238E27FC236}">
                <a16:creationId xmlns:a16="http://schemas.microsoft.com/office/drawing/2014/main" id="{E11285AF-C619-6EC0-1ED1-DAE70716341F}"/>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2770154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F338-8574-4A98-AD90-352D30534AE4}"/>
              </a:ext>
            </a:extLst>
          </p:cNvPr>
          <p:cNvSpPr>
            <a:spLocks noGrp="1"/>
          </p:cNvSpPr>
          <p:nvPr>
            <p:ph type="title"/>
          </p:nvPr>
        </p:nvSpPr>
        <p:spPr>
          <a:xfrm>
            <a:off x="612094" y="420316"/>
            <a:ext cx="10037416" cy="864344"/>
          </a:xfrm>
        </p:spPr>
        <p:txBody>
          <a:bodyPr/>
          <a:lstStyle/>
          <a:p>
            <a:r>
              <a:rPr lang="en-AU" sz="3700" dirty="0">
                <a:latin typeface="Arial"/>
                <a:cs typeface="Arial"/>
              </a:rPr>
              <a:t>Hints to be DRFA ‘ready’</a:t>
            </a:r>
            <a:endParaRPr lang="en-AU" dirty="0"/>
          </a:p>
        </p:txBody>
      </p:sp>
      <p:sp>
        <p:nvSpPr>
          <p:cNvPr id="20" name="TextBox 19">
            <a:extLst>
              <a:ext uri="{FF2B5EF4-FFF2-40B4-BE49-F238E27FC236}">
                <a16:creationId xmlns:a16="http://schemas.microsoft.com/office/drawing/2014/main" id="{933A3371-26BF-78DD-5633-3D030B1C9F6E}"/>
              </a:ext>
            </a:extLst>
          </p:cNvPr>
          <p:cNvSpPr txBox="1"/>
          <p:nvPr/>
        </p:nvSpPr>
        <p:spPr>
          <a:xfrm>
            <a:off x="241160" y="1558436"/>
            <a:ext cx="11709680" cy="523220"/>
          </a:xfrm>
          <a:prstGeom prst="rect">
            <a:avLst/>
          </a:prstGeom>
          <a:noFill/>
        </p:spPr>
        <p:txBody>
          <a:bodyPr wrap="square">
            <a:spAutoFit/>
          </a:bodyPr>
          <a:lstStyle/>
          <a:p>
            <a:r>
              <a:rPr lang="en-AU" sz="1400" b="0" i="0">
                <a:effectLst/>
                <a:latin typeface="Lato" panose="020F0502020204030203" pitchFamily="34" charset="0"/>
              </a:rPr>
              <a:t>In preparation for HRWS season, councils should ensure they are ready to submit claims for funding under the DRFA. The below are some key preparedness items councils should consider. </a:t>
            </a:r>
            <a:endParaRPr lang="en-AU" sz="1400"/>
          </a:p>
        </p:txBody>
      </p:sp>
      <p:sp>
        <p:nvSpPr>
          <p:cNvPr id="26" name="TextBox 25">
            <a:extLst>
              <a:ext uri="{FF2B5EF4-FFF2-40B4-BE49-F238E27FC236}">
                <a16:creationId xmlns:a16="http://schemas.microsoft.com/office/drawing/2014/main" id="{E46C1048-EBC9-6CBF-E8B5-44EEA17AA297}"/>
              </a:ext>
            </a:extLst>
          </p:cNvPr>
          <p:cNvSpPr txBox="1"/>
          <p:nvPr/>
        </p:nvSpPr>
        <p:spPr>
          <a:xfrm>
            <a:off x="241160" y="2185026"/>
            <a:ext cx="5010150" cy="2246769"/>
          </a:xfrm>
          <a:prstGeom prst="rect">
            <a:avLst/>
          </a:prstGeom>
          <a:noFill/>
        </p:spPr>
        <p:txBody>
          <a:bodyPr wrap="square" lIns="91440" tIns="45720" rIns="91440" bIns="45720" rtlCol="0" anchor="t">
            <a:spAutoFit/>
          </a:bodyPr>
          <a:lstStyle/>
          <a:p>
            <a:r>
              <a:rPr lang="en-AU" sz="1400" b="1"/>
              <a:t>Data capture</a:t>
            </a:r>
          </a:p>
          <a:p>
            <a:pPr marL="285750" indent="-285750">
              <a:buFont typeface="Wingdings" panose="05000000000000000000" pitchFamily="2" charset="2"/>
              <a:buChar char="q"/>
            </a:pPr>
            <a:r>
              <a:rPr lang="en-AU" sz="1400"/>
              <a:t>Does council have software/hardware and procedures in place to capture damage data?</a:t>
            </a:r>
          </a:p>
          <a:p>
            <a:pPr marL="285750" indent="-285750">
              <a:buFont typeface="Wingdings" panose="05000000000000000000" pitchFamily="2" charset="2"/>
              <a:buChar char="q"/>
            </a:pPr>
            <a:r>
              <a:rPr lang="en-AU" sz="1400"/>
              <a:t>How does council collate and store photos?</a:t>
            </a:r>
          </a:p>
          <a:p>
            <a:pPr marL="285750" indent="-285750">
              <a:buFont typeface="Wingdings" panose="05000000000000000000" pitchFamily="2" charset="2"/>
              <a:buChar char="q"/>
            </a:pPr>
            <a:r>
              <a:rPr lang="en-AU" sz="1400"/>
              <a:t>Who undertakes immediate works- how do they ensure evidence is captured before undertaking the work?</a:t>
            </a:r>
          </a:p>
          <a:p>
            <a:pPr marL="285750" indent="-285750">
              <a:buFont typeface="Wingdings" panose="05000000000000000000" pitchFamily="2" charset="2"/>
              <a:buChar char="q"/>
            </a:pPr>
            <a:r>
              <a:rPr lang="en-AU" sz="1400"/>
              <a:t>Who captures evidence (prior to, during and at completion of works)?</a:t>
            </a:r>
          </a:p>
          <a:p>
            <a:pPr marL="285750" indent="-285750">
              <a:buFont typeface="Wingdings" panose="05000000000000000000" pitchFamily="2" charset="2"/>
              <a:buChar char="q"/>
            </a:pPr>
            <a:r>
              <a:rPr lang="en-AU" sz="1400"/>
              <a:t>What pre-condition information does council hold, has this been checked for pre-existing damage?</a:t>
            </a:r>
          </a:p>
        </p:txBody>
      </p:sp>
      <p:sp>
        <p:nvSpPr>
          <p:cNvPr id="27" name="TextBox 26">
            <a:extLst>
              <a:ext uri="{FF2B5EF4-FFF2-40B4-BE49-F238E27FC236}">
                <a16:creationId xmlns:a16="http://schemas.microsoft.com/office/drawing/2014/main" id="{7C1FA9FC-7B38-745D-989A-C09BB7CA1040}"/>
              </a:ext>
            </a:extLst>
          </p:cNvPr>
          <p:cNvSpPr txBox="1"/>
          <p:nvPr/>
        </p:nvSpPr>
        <p:spPr>
          <a:xfrm>
            <a:off x="241160" y="4506590"/>
            <a:ext cx="5136049" cy="2246769"/>
          </a:xfrm>
          <a:prstGeom prst="rect">
            <a:avLst/>
          </a:prstGeom>
          <a:noFill/>
        </p:spPr>
        <p:txBody>
          <a:bodyPr wrap="square" lIns="91440" tIns="45720" rIns="91440" bIns="45720" rtlCol="0" anchor="t">
            <a:spAutoFit/>
          </a:bodyPr>
          <a:lstStyle/>
          <a:p>
            <a:r>
              <a:rPr lang="en-AU" sz="1400" b="1"/>
              <a:t>Account / Expense reporting</a:t>
            </a:r>
          </a:p>
          <a:p>
            <a:pPr marL="285750" indent="-285750">
              <a:buFont typeface="Wingdings" panose="05000000000000000000" pitchFamily="2" charset="2"/>
              <a:buChar char="q"/>
            </a:pPr>
            <a:r>
              <a:rPr lang="en-AU" sz="1400"/>
              <a:t>How are costs captured?</a:t>
            </a:r>
          </a:p>
          <a:p>
            <a:pPr marL="285750" indent="-285750">
              <a:buFont typeface="Wingdings" panose="05000000000000000000" pitchFamily="2" charset="2"/>
              <a:buChar char="q"/>
            </a:pPr>
            <a:r>
              <a:rPr lang="en-AU" sz="1400"/>
              <a:t>Are cost codes (i.e. job numbers) in line with DRFA standard activities?:</a:t>
            </a:r>
          </a:p>
          <a:p>
            <a:r>
              <a:rPr lang="en-AU" sz="1400"/>
              <a:t>      Example:</a:t>
            </a:r>
          </a:p>
          <a:p>
            <a:pPr marL="742950" lvl="1" indent="-285750">
              <a:buFont typeface="Wingdings" panose="05000000000000000000" pitchFamily="2" charset="2"/>
              <a:buChar char="q"/>
            </a:pPr>
            <a:r>
              <a:rPr lang="en-AU" sz="1400"/>
              <a:t>For CDO- can council identify the different activities undertaken and link the associated expenditure to it?</a:t>
            </a:r>
          </a:p>
          <a:p>
            <a:pPr marL="742950" lvl="1" indent="-285750">
              <a:buFont typeface="Wingdings" panose="05000000000000000000" pitchFamily="2" charset="2"/>
              <a:buChar char="q"/>
            </a:pPr>
            <a:r>
              <a:rPr lang="en-AU" sz="1400"/>
              <a:t>For REPA: does council accounting system track costs by activity and can a list of assets for each activity be provided?	</a:t>
            </a:r>
          </a:p>
        </p:txBody>
      </p:sp>
      <p:sp>
        <p:nvSpPr>
          <p:cNvPr id="1024" name="TextBox 1023">
            <a:extLst>
              <a:ext uri="{FF2B5EF4-FFF2-40B4-BE49-F238E27FC236}">
                <a16:creationId xmlns:a16="http://schemas.microsoft.com/office/drawing/2014/main" id="{96AC7D93-148B-B301-4021-FC734DEC4DC0}"/>
              </a:ext>
            </a:extLst>
          </p:cNvPr>
          <p:cNvSpPr txBox="1"/>
          <p:nvPr/>
        </p:nvSpPr>
        <p:spPr>
          <a:xfrm>
            <a:off x="6540641" y="4847232"/>
            <a:ext cx="5153025" cy="1231106"/>
          </a:xfrm>
          <a:prstGeom prst="rect">
            <a:avLst/>
          </a:prstGeom>
          <a:noFill/>
        </p:spPr>
        <p:txBody>
          <a:bodyPr wrap="square" lIns="91440" tIns="45720" rIns="91440" bIns="45720" rtlCol="0" anchor="t">
            <a:spAutoFit/>
          </a:bodyPr>
          <a:lstStyle/>
          <a:p>
            <a:r>
              <a:rPr lang="en-AU" sz="1400" b="1"/>
              <a:t>Useful tips/ resources</a:t>
            </a:r>
          </a:p>
          <a:p>
            <a:pPr marL="171450" indent="-171450">
              <a:buFont typeface="Arial"/>
              <a:buChar char="•"/>
            </a:pPr>
            <a:r>
              <a:rPr lang="en-AU" sz="1200">
                <a:cs typeface="Arial"/>
              </a:rPr>
              <a:t>Ensure documentation for example, invoices and the general ledger provide information about the activities undertaken and clearly link back to the event. </a:t>
            </a:r>
          </a:p>
          <a:p>
            <a:pPr marL="171450" indent="-171450">
              <a:buFont typeface="Arial"/>
              <a:buChar char="•"/>
            </a:pPr>
            <a:endParaRPr lang="en-AU" sz="1200">
              <a:cs typeface="Arial"/>
            </a:endParaRPr>
          </a:p>
          <a:p>
            <a:pPr marL="171450" indent="-171450">
              <a:buFont typeface="Arial"/>
              <a:buChar char="•"/>
            </a:pPr>
            <a:endParaRPr lang="en-AU" sz="1200">
              <a:cs typeface="Arial"/>
            </a:endParaRPr>
          </a:p>
        </p:txBody>
      </p:sp>
      <p:sp>
        <p:nvSpPr>
          <p:cNvPr id="1025" name="TextBox 1024">
            <a:extLst>
              <a:ext uri="{FF2B5EF4-FFF2-40B4-BE49-F238E27FC236}">
                <a16:creationId xmlns:a16="http://schemas.microsoft.com/office/drawing/2014/main" id="{A6B40CE8-CDE9-01CE-16C0-06FF9415145E}"/>
              </a:ext>
            </a:extLst>
          </p:cNvPr>
          <p:cNvSpPr txBox="1"/>
          <p:nvPr/>
        </p:nvSpPr>
        <p:spPr>
          <a:xfrm>
            <a:off x="6540641" y="2117799"/>
            <a:ext cx="5090851" cy="2587551"/>
          </a:xfrm>
          <a:prstGeom prst="rect">
            <a:avLst/>
          </a:prstGeom>
          <a:noFill/>
        </p:spPr>
        <p:txBody>
          <a:bodyPr wrap="square" lIns="0" tIns="0" rIns="0" bIns="0" anchor="t">
            <a:noAutofit/>
          </a:bodyPr>
          <a:lstStyle/>
          <a:p>
            <a:r>
              <a:rPr lang="en-AU" sz="1200" b="1"/>
              <a:t>Useful tips/ resources</a:t>
            </a:r>
          </a:p>
          <a:p>
            <a:pPr marL="179070" indent="-179070">
              <a:buFont typeface="Arial" panose="020B0604020202020204" pitchFamily="34" charset="0"/>
              <a:buChar char="•"/>
            </a:pPr>
            <a:r>
              <a:rPr lang="en-AU" sz="1200"/>
              <a:t>Photo Reports are to be submitted in the requested photo report format.  All photo are required to have </a:t>
            </a:r>
            <a:r>
              <a:rPr lang="en-AU" sz="1200" b="1"/>
              <a:t>Metadata embedded </a:t>
            </a:r>
            <a:r>
              <a:rPr lang="en-AU" sz="1200"/>
              <a:t>that verifies location and date taken. </a:t>
            </a:r>
            <a:endParaRPr lang="en-AU" sz="1200">
              <a:cs typeface="Arial"/>
            </a:endParaRPr>
          </a:p>
          <a:p>
            <a:pPr marL="179070" indent="-179070">
              <a:buFont typeface="Arial" panose="020B0604020202020204" pitchFamily="34" charset="0"/>
              <a:buChar char="•"/>
            </a:pPr>
            <a:r>
              <a:rPr lang="en-AU" sz="1200"/>
              <a:t>Pre-condition and post disaster photos are to be taken in the same location. If pre-condition photos are not available, </a:t>
            </a:r>
            <a:r>
              <a:rPr lang="en-AU" sz="1200" b="1"/>
              <a:t>a pre-condition report based on maintenance and inspections records can be provided as an alternative </a:t>
            </a:r>
            <a:r>
              <a:rPr lang="en-AU" sz="1200"/>
              <a:t>and need to be dated no more than four years prior to the disaster occurring.</a:t>
            </a:r>
            <a:endParaRPr lang="en-AU" sz="1200">
              <a:cs typeface="Arial"/>
            </a:endParaRPr>
          </a:p>
          <a:p>
            <a:pPr marL="179070" indent="-179070">
              <a:buFont typeface="Arial" panose="020B0604020202020204" pitchFamily="34" charset="0"/>
              <a:buChar char="•"/>
            </a:pPr>
            <a:r>
              <a:rPr lang="en-AU" sz="1200"/>
              <a:t>Where Council engages contractors/in-house crews to undertake works, council should </a:t>
            </a:r>
            <a:r>
              <a:rPr lang="en-AU" sz="1200" b="1"/>
              <a:t>provide them with clear instructions</a:t>
            </a:r>
            <a:r>
              <a:rPr lang="en-AU" sz="1200"/>
              <a:t> on the relevant supporting information to collect (Factsheets 1 &amp; 3 available </a:t>
            </a:r>
            <a:r>
              <a:rPr lang="en-AU" sz="1200">
                <a:ea typeface="+mn-lt"/>
                <a:cs typeface="+mn-lt"/>
                <a:hlinkClick r:id="rId3"/>
              </a:rPr>
              <a:t>Disaster Recovery Funding Arrangements (DRFA) - claims | Emergency Management Victoria (emv.vic.gov.au)</a:t>
            </a:r>
            <a:r>
              <a:rPr lang="en-AU" sz="1200"/>
              <a:t> ).</a:t>
            </a:r>
            <a:endParaRPr lang="en-AU" sz="1200">
              <a:cs typeface="Arial" panose="020B0604020202020204"/>
            </a:endParaRPr>
          </a:p>
          <a:p>
            <a:pPr marL="179070" indent="-179070">
              <a:buFont typeface="Arial" panose="020B0604020202020204" pitchFamily="34" charset="0"/>
              <a:buChar char="•"/>
            </a:pPr>
            <a:endParaRPr lang="en-AU" sz="1200">
              <a:cs typeface="Arial" panose="020B0604020202020204"/>
            </a:endParaRPr>
          </a:p>
        </p:txBody>
      </p:sp>
      <p:sp>
        <p:nvSpPr>
          <p:cNvPr id="1027" name="Arrow: Right 1026">
            <a:extLst>
              <a:ext uri="{FF2B5EF4-FFF2-40B4-BE49-F238E27FC236}">
                <a16:creationId xmlns:a16="http://schemas.microsoft.com/office/drawing/2014/main" id="{BA6030D3-6DA5-6AD2-F259-EA2AF79E4D76}"/>
              </a:ext>
            </a:extLst>
          </p:cNvPr>
          <p:cNvSpPr/>
          <p:nvPr/>
        </p:nvSpPr>
        <p:spPr>
          <a:xfrm>
            <a:off x="5695951" y="3202741"/>
            <a:ext cx="400049" cy="2113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28" name="Arrow: Right 1027">
            <a:extLst>
              <a:ext uri="{FF2B5EF4-FFF2-40B4-BE49-F238E27FC236}">
                <a16:creationId xmlns:a16="http://schemas.microsoft.com/office/drawing/2014/main" id="{DAC697C7-E046-F20D-685F-8B0CCA99E3BC}"/>
              </a:ext>
            </a:extLst>
          </p:cNvPr>
          <p:cNvSpPr/>
          <p:nvPr/>
        </p:nvSpPr>
        <p:spPr>
          <a:xfrm>
            <a:off x="5695951" y="5578617"/>
            <a:ext cx="400049" cy="2113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Footer Placeholder 3">
            <a:extLst>
              <a:ext uri="{FF2B5EF4-FFF2-40B4-BE49-F238E27FC236}">
                <a16:creationId xmlns:a16="http://schemas.microsoft.com/office/drawing/2014/main" id="{B8E2EE98-C101-C339-B9C2-C593262D23F0}"/>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2238372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8E4FA6-1489-88AE-8681-AA5C408A0193}"/>
              </a:ext>
            </a:extLst>
          </p:cNvPr>
          <p:cNvSpPr>
            <a:spLocks noGrp="1"/>
          </p:cNvSpPr>
          <p:nvPr>
            <p:ph type="title"/>
          </p:nvPr>
        </p:nvSpPr>
        <p:spPr>
          <a:xfrm>
            <a:off x="593725" y="445873"/>
            <a:ext cx="10036175" cy="865187"/>
          </a:xfrm>
        </p:spPr>
        <p:txBody>
          <a:bodyPr/>
          <a:lstStyle/>
          <a:p>
            <a:r>
              <a:rPr lang="en-AU" sz="3700" dirty="0">
                <a:latin typeface="Arial"/>
                <a:cs typeface="Arial"/>
              </a:rPr>
              <a:t>Hints to be DRFA ‘ready’</a:t>
            </a:r>
            <a:endParaRPr lang="en-AU" dirty="0"/>
          </a:p>
        </p:txBody>
      </p:sp>
      <p:sp>
        <p:nvSpPr>
          <p:cNvPr id="5" name="Content Placeholder 4">
            <a:extLst>
              <a:ext uri="{FF2B5EF4-FFF2-40B4-BE49-F238E27FC236}">
                <a16:creationId xmlns:a16="http://schemas.microsoft.com/office/drawing/2014/main" id="{CCF47386-D438-A6DF-3794-DE0AD67DD2F7}"/>
              </a:ext>
            </a:extLst>
          </p:cNvPr>
          <p:cNvSpPr txBox="1">
            <a:spLocks noGrp="1"/>
          </p:cNvSpPr>
          <p:nvPr>
            <p:ph idx="1"/>
          </p:nvPr>
        </p:nvSpPr>
        <p:spPr>
          <a:xfrm>
            <a:off x="2687175" y="1616674"/>
            <a:ext cx="8855075" cy="286232"/>
          </a:xfrm>
          <a:prstGeom prst="rect">
            <a:avLst/>
          </a:prstGeom>
          <a:noFill/>
        </p:spPr>
        <p:txBody>
          <a:bodyPr wrap="square" rtlCol="0">
            <a:spAutoFit/>
          </a:bodyPr>
          <a:lstStyle/>
          <a:p>
            <a:pPr marL="10582" indent="0">
              <a:buNone/>
            </a:pPr>
            <a:r>
              <a:rPr lang="en-AU" sz="1400"/>
              <a:t>Familiarise yourself with the suite of state information resources available </a:t>
            </a:r>
            <a:r>
              <a:rPr lang="en-AU" sz="1400" err="1"/>
              <a:t>eg</a:t>
            </a:r>
            <a:r>
              <a:rPr lang="en-AU" sz="1400"/>
              <a:t> on EM-COP</a:t>
            </a:r>
          </a:p>
        </p:txBody>
      </p:sp>
      <p:pic>
        <p:nvPicPr>
          <p:cNvPr id="9" name="Picture 8">
            <a:extLst>
              <a:ext uri="{FF2B5EF4-FFF2-40B4-BE49-F238E27FC236}">
                <a16:creationId xmlns:a16="http://schemas.microsoft.com/office/drawing/2014/main" id="{4EC13542-5CEF-5425-78BC-584576049C27}"/>
              </a:ext>
            </a:extLst>
          </p:cNvPr>
          <p:cNvPicPr>
            <a:picLocks noChangeAspect="1"/>
          </p:cNvPicPr>
          <p:nvPr/>
        </p:nvPicPr>
        <p:blipFill>
          <a:blip r:embed="rId2"/>
          <a:stretch>
            <a:fillRect/>
          </a:stretch>
        </p:blipFill>
        <p:spPr>
          <a:xfrm>
            <a:off x="254730" y="1547415"/>
            <a:ext cx="2181225" cy="400050"/>
          </a:xfrm>
          <a:prstGeom prst="rect">
            <a:avLst/>
          </a:prstGeom>
        </p:spPr>
      </p:pic>
      <p:pic>
        <p:nvPicPr>
          <p:cNvPr id="11" name="Picture 10">
            <a:extLst>
              <a:ext uri="{FF2B5EF4-FFF2-40B4-BE49-F238E27FC236}">
                <a16:creationId xmlns:a16="http://schemas.microsoft.com/office/drawing/2014/main" id="{922A02B1-B4BD-23DE-8987-7C4C783334AB}"/>
              </a:ext>
            </a:extLst>
          </p:cNvPr>
          <p:cNvPicPr>
            <a:picLocks noChangeAspect="1"/>
          </p:cNvPicPr>
          <p:nvPr/>
        </p:nvPicPr>
        <p:blipFill>
          <a:blip r:embed="rId3"/>
          <a:stretch>
            <a:fillRect/>
          </a:stretch>
        </p:blipFill>
        <p:spPr>
          <a:xfrm>
            <a:off x="254730" y="2443625"/>
            <a:ext cx="5643101" cy="2759063"/>
          </a:xfrm>
          <a:prstGeom prst="rect">
            <a:avLst/>
          </a:prstGeom>
        </p:spPr>
      </p:pic>
      <p:sp>
        <p:nvSpPr>
          <p:cNvPr id="12" name="TextBox 11">
            <a:extLst>
              <a:ext uri="{FF2B5EF4-FFF2-40B4-BE49-F238E27FC236}">
                <a16:creationId xmlns:a16="http://schemas.microsoft.com/office/drawing/2014/main" id="{15BE21AA-2EB9-01C8-9CC3-4E3F99954D5A}"/>
              </a:ext>
            </a:extLst>
          </p:cNvPr>
          <p:cNvSpPr txBox="1"/>
          <p:nvPr/>
        </p:nvSpPr>
        <p:spPr>
          <a:xfrm>
            <a:off x="190372" y="2103204"/>
            <a:ext cx="4310063" cy="276999"/>
          </a:xfrm>
          <a:prstGeom prst="rect">
            <a:avLst/>
          </a:prstGeom>
          <a:noFill/>
        </p:spPr>
        <p:txBody>
          <a:bodyPr wrap="square" rtlCol="0">
            <a:spAutoFit/>
          </a:bodyPr>
          <a:lstStyle/>
          <a:p>
            <a:r>
              <a:rPr lang="en-AU" sz="1200"/>
              <a:t>Maps on situation page for evidence of damage extent</a:t>
            </a:r>
          </a:p>
        </p:txBody>
      </p:sp>
      <p:pic>
        <p:nvPicPr>
          <p:cNvPr id="14" name="Picture 13">
            <a:extLst>
              <a:ext uri="{FF2B5EF4-FFF2-40B4-BE49-F238E27FC236}">
                <a16:creationId xmlns:a16="http://schemas.microsoft.com/office/drawing/2014/main" id="{B17C013C-E511-FB26-F107-776A34F4C0D7}"/>
              </a:ext>
            </a:extLst>
          </p:cNvPr>
          <p:cNvPicPr>
            <a:picLocks noChangeAspect="1"/>
          </p:cNvPicPr>
          <p:nvPr/>
        </p:nvPicPr>
        <p:blipFill>
          <a:blip r:embed="rId4"/>
          <a:stretch>
            <a:fillRect/>
          </a:stretch>
        </p:blipFill>
        <p:spPr>
          <a:xfrm>
            <a:off x="254730" y="5725905"/>
            <a:ext cx="7248524" cy="1003714"/>
          </a:xfrm>
          <a:prstGeom prst="rect">
            <a:avLst/>
          </a:prstGeom>
        </p:spPr>
      </p:pic>
      <p:sp>
        <p:nvSpPr>
          <p:cNvPr id="15" name="TextBox 14">
            <a:extLst>
              <a:ext uri="{FF2B5EF4-FFF2-40B4-BE49-F238E27FC236}">
                <a16:creationId xmlns:a16="http://schemas.microsoft.com/office/drawing/2014/main" id="{04170929-27E8-BBAF-C181-83B289233AB9}"/>
              </a:ext>
            </a:extLst>
          </p:cNvPr>
          <p:cNvSpPr txBox="1"/>
          <p:nvPr/>
        </p:nvSpPr>
        <p:spPr>
          <a:xfrm>
            <a:off x="438987" y="5420511"/>
            <a:ext cx="2115861" cy="276999"/>
          </a:xfrm>
          <a:prstGeom prst="rect">
            <a:avLst/>
          </a:prstGeom>
          <a:noFill/>
        </p:spPr>
        <p:txBody>
          <a:bodyPr wrap="square" rtlCol="0">
            <a:spAutoFit/>
          </a:bodyPr>
          <a:lstStyle/>
          <a:p>
            <a:r>
              <a:rPr lang="en-AU" sz="1200" b="1"/>
              <a:t>Reports on desktop </a:t>
            </a:r>
          </a:p>
        </p:txBody>
      </p:sp>
      <p:pic>
        <p:nvPicPr>
          <p:cNvPr id="22" name="Picture 21">
            <a:extLst>
              <a:ext uri="{FF2B5EF4-FFF2-40B4-BE49-F238E27FC236}">
                <a16:creationId xmlns:a16="http://schemas.microsoft.com/office/drawing/2014/main" id="{1FAB1FC9-DAEE-F6BA-12E7-0AC591FA4097}"/>
              </a:ext>
            </a:extLst>
          </p:cNvPr>
          <p:cNvPicPr>
            <a:picLocks noChangeAspect="1"/>
          </p:cNvPicPr>
          <p:nvPr/>
        </p:nvPicPr>
        <p:blipFill>
          <a:blip r:embed="rId5"/>
          <a:stretch>
            <a:fillRect/>
          </a:stretch>
        </p:blipFill>
        <p:spPr>
          <a:xfrm>
            <a:off x="7571912" y="5115022"/>
            <a:ext cx="4477213" cy="1276043"/>
          </a:xfrm>
          <a:prstGeom prst="rect">
            <a:avLst/>
          </a:prstGeom>
        </p:spPr>
      </p:pic>
      <p:sp>
        <p:nvSpPr>
          <p:cNvPr id="36" name="TextBox 35">
            <a:extLst>
              <a:ext uri="{FF2B5EF4-FFF2-40B4-BE49-F238E27FC236}">
                <a16:creationId xmlns:a16="http://schemas.microsoft.com/office/drawing/2014/main" id="{5B61C356-1793-F885-0D4D-DC2B414B01E3}"/>
              </a:ext>
            </a:extLst>
          </p:cNvPr>
          <p:cNvSpPr txBox="1"/>
          <p:nvPr/>
        </p:nvSpPr>
        <p:spPr>
          <a:xfrm>
            <a:off x="7646272" y="6391065"/>
            <a:ext cx="5102942" cy="338554"/>
          </a:xfrm>
          <a:prstGeom prst="rect">
            <a:avLst/>
          </a:prstGeom>
          <a:noFill/>
        </p:spPr>
        <p:txBody>
          <a:bodyPr wrap="square">
            <a:spAutoFit/>
          </a:bodyPr>
          <a:lstStyle/>
          <a:p>
            <a:r>
              <a:rPr lang="en-AU" sz="1600"/>
              <a:t>https://cop.em.vic.gov.au/sadisplay/main.seam</a:t>
            </a:r>
          </a:p>
        </p:txBody>
      </p:sp>
      <p:pic>
        <p:nvPicPr>
          <p:cNvPr id="3" name="Picture 2">
            <a:extLst>
              <a:ext uri="{FF2B5EF4-FFF2-40B4-BE49-F238E27FC236}">
                <a16:creationId xmlns:a16="http://schemas.microsoft.com/office/drawing/2014/main" id="{EA4C85AA-571A-7807-5860-2B300AB3BDE5}"/>
              </a:ext>
            </a:extLst>
          </p:cNvPr>
          <p:cNvPicPr>
            <a:picLocks noChangeAspect="1"/>
          </p:cNvPicPr>
          <p:nvPr/>
        </p:nvPicPr>
        <p:blipFill>
          <a:blip r:embed="rId6"/>
          <a:stretch>
            <a:fillRect/>
          </a:stretch>
        </p:blipFill>
        <p:spPr>
          <a:xfrm>
            <a:off x="6911186" y="1917103"/>
            <a:ext cx="4641052" cy="3052762"/>
          </a:xfrm>
          <a:prstGeom prst="rect">
            <a:avLst/>
          </a:prstGeom>
        </p:spPr>
      </p:pic>
    </p:spTree>
    <p:extLst>
      <p:ext uri="{BB962C8B-B14F-4D97-AF65-F5344CB8AC3E}">
        <p14:creationId xmlns:p14="http://schemas.microsoft.com/office/powerpoint/2010/main" val="3035216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2F64-3CE6-4523-937E-80687392F5B3}"/>
              </a:ext>
            </a:extLst>
          </p:cNvPr>
          <p:cNvSpPr>
            <a:spLocks noGrp="1"/>
          </p:cNvSpPr>
          <p:nvPr>
            <p:ph type="title"/>
          </p:nvPr>
        </p:nvSpPr>
        <p:spPr>
          <a:xfrm>
            <a:off x="205325" y="254045"/>
            <a:ext cx="10881931" cy="864344"/>
          </a:xfrm>
        </p:spPr>
        <p:txBody>
          <a:bodyPr lIns="0" tIns="0" rIns="0" bIns="0"/>
          <a:lstStyle/>
          <a:p>
            <a:r>
              <a:rPr lang="en-AU"/>
              <a:t>Hints to assist with ‘timely’ assessment of claims</a:t>
            </a:r>
          </a:p>
        </p:txBody>
      </p:sp>
      <p:sp>
        <p:nvSpPr>
          <p:cNvPr id="3" name="Content Placeholder 2">
            <a:extLst>
              <a:ext uri="{FF2B5EF4-FFF2-40B4-BE49-F238E27FC236}">
                <a16:creationId xmlns:a16="http://schemas.microsoft.com/office/drawing/2014/main" id="{6D7D18BF-C41E-46F2-9B71-6270DA192E00}"/>
              </a:ext>
            </a:extLst>
          </p:cNvPr>
          <p:cNvSpPr>
            <a:spLocks noGrp="1"/>
          </p:cNvSpPr>
          <p:nvPr>
            <p:ph idx="1"/>
          </p:nvPr>
        </p:nvSpPr>
        <p:spPr>
          <a:xfrm>
            <a:off x="1077366" y="3222682"/>
            <a:ext cx="10433285" cy="686181"/>
          </a:xfrm>
        </p:spPr>
        <p:txBody>
          <a:bodyPr lIns="0" tIns="0" rIns="0" bIns="0" anchor="ctr">
            <a:noAutofit/>
          </a:bodyPr>
          <a:lstStyle/>
          <a:p>
            <a:pPr marL="179070" indent="-168275" defTabSz="914400">
              <a:buFont typeface="Arial" panose="020B0604020202020204" pitchFamily="34" charset="0"/>
              <a:buChar char="•"/>
            </a:pPr>
            <a:r>
              <a:rPr lang="en-AU" sz="1400">
                <a:latin typeface="Arial"/>
                <a:cs typeface="Arial"/>
              </a:rPr>
              <a:t>Use the </a:t>
            </a:r>
            <a:r>
              <a:rPr lang="en-AU" sz="1400" b="1">
                <a:latin typeface="Arial"/>
                <a:cs typeface="Arial"/>
              </a:rPr>
              <a:t>correct claim form </a:t>
            </a:r>
            <a:r>
              <a:rPr lang="en-AU" sz="1400">
                <a:latin typeface="Arial"/>
                <a:cs typeface="Arial"/>
              </a:rPr>
              <a:t>for the category of expenditure being claimed, group similar expenditure together, exclude GST and reconcile to the supporting information provided. Claims need to be structured so that it is easy to follow and understand by a third party reviewing the transactions.</a:t>
            </a:r>
            <a:endParaRPr lang="en-US">
              <a:latin typeface="Arial"/>
              <a:cs typeface="Arial"/>
            </a:endParaRPr>
          </a:p>
        </p:txBody>
      </p:sp>
      <p:grpSp>
        <p:nvGrpSpPr>
          <p:cNvPr id="32" name="Group 31">
            <a:extLst>
              <a:ext uri="{FF2B5EF4-FFF2-40B4-BE49-F238E27FC236}">
                <a16:creationId xmlns:a16="http://schemas.microsoft.com/office/drawing/2014/main" id="{7B438AE7-F755-4B46-B657-C153216296D7}"/>
              </a:ext>
            </a:extLst>
          </p:cNvPr>
          <p:cNvGrpSpPr/>
          <p:nvPr/>
        </p:nvGrpSpPr>
        <p:grpSpPr>
          <a:xfrm>
            <a:off x="323490" y="3366342"/>
            <a:ext cx="362993" cy="508624"/>
            <a:chOff x="490247" y="2362761"/>
            <a:chExt cx="392477" cy="523303"/>
          </a:xfrm>
        </p:grpSpPr>
        <p:sp>
          <p:nvSpPr>
            <p:cNvPr id="20" name="Freeform: Shape 19">
              <a:extLst>
                <a:ext uri="{FF2B5EF4-FFF2-40B4-BE49-F238E27FC236}">
                  <a16:creationId xmlns:a16="http://schemas.microsoft.com/office/drawing/2014/main" id="{55D6AF86-6056-45DF-A639-A44616D77DC7}"/>
                </a:ext>
              </a:extLst>
            </p:cNvPr>
            <p:cNvSpPr/>
            <p:nvPr/>
          </p:nvSpPr>
          <p:spPr>
            <a:xfrm>
              <a:off x="490247" y="2362761"/>
              <a:ext cx="392477" cy="523303"/>
            </a:xfrm>
            <a:custGeom>
              <a:avLst/>
              <a:gdLst>
                <a:gd name="connsiteX0" fmla="*/ 392478 w 392477"/>
                <a:gd name="connsiteY0" fmla="*/ 0 h 523303"/>
                <a:gd name="connsiteX1" fmla="*/ 0 w 392477"/>
                <a:gd name="connsiteY1" fmla="*/ 0 h 523303"/>
                <a:gd name="connsiteX2" fmla="*/ 0 w 392477"/>
                <a:gd name="connsiteY2" fmla="*/ 523303 h 523303"/>
                <a:gd name="connsiteX3" fmla="*/ 392478 w 392477"/>
                <a:gd name="connsiteY3" fmla="*/ 523303 h 523303"/>
                <a:gd name="connsiteX4" fmla="*/ 379395 w 392477"/>
                <a:gd name="connsiteY4" fmla="*/ 510221 h 523303"/>
                <a:gd name="connsiteX5" fmla="*/ 13083 w 392477"/>
                <a:gd name="connsiteY5" fmla="*/ 510221 h 523303"/>
                <a:gd name="connsiteX6" fmla="*/ 13083 w 392477"/>
                <a:gd name="connsiteY6" fmla="*/ 13083 h 523303"/>
                <a:gd name="connsiteX7" fmla="*/ 379395 w 392477"/>
                <a:gd name="connsiteY7" fmla="*/ 13083 h 52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477" h="523303">
                  <a:moveTo>
                    <a:pt x="392478" y="0"/>
                  </a:moveTo>
                  <a:lnTo>
                    <a:pt x="0" y="0"/>
                  </a:lnTo>
                  <a:lnTo>
                    <a:pt x="0" y="523303"/>
                  </a:lnTo>
                  <a:lnTo>
                    <a:pt x="392478" y="523303"/>
                  </a:lnTo>
                  <a:close/>
                  <a:moveTo>
                    <a:pt x="379395" y="510221"/>
                  </a:moveTo>
                  <a:lnTo>
                    <a:pt x="13083" y="510221"/>
                  </a:lnTo>
                  <a:lnTo>
                    <a:pt x="13083" y="13083"/>
                  </a:lnTo>
                  <a:lnTo>
                    <a:pt x="379395" y="13083"/>
                  </a:lnTo>
                  <a:close/>
                </a:path>
              </a:pathLst>
            </a:custGeom>
            <a:solidFill>
              <a:srgbClr val="000000"/>
            </a:solidFill>
            <a:ln w="6449"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C8691DCC-0158-41D7-BA5D-228944F6ECF6}"/>
                </a:ext>
              </a:extLst>
            </p:cNvPr>
            <p:cNvSpPr/>
            <p:nvPr/>
          </p:nvSpPr>
          <p:spPr>
            <a:xfrm>
              <a:off x="555660" y="2460880"/>
              <a:ext cx="261651" cy="13082"/>
            </a:xfrm>
            <a:custGeom>
              <a:avLst/>
              <a:gdLst>
                <a:gd name="connsiteX0" fmla="*/ 0 w 261651"/>
                <a:gd name="connsiteY0" fmla="*/ 0 h 13082"/>
                <a:gd name="connsiteX1" fmla="*/ 261652 w 261651"/>
                <a:gd name="connsiteY1" fmla="*/ 0 h 13082"/>
                <a:gd name="connsiteX2" fmla="*/ 261652 w 261651"/>
                <a:gd name="connsiteY2" fmla="*/ 13083 h 13082"/>
                <a:gd name="connsiteX3" fmla="*/ 0 w 261651"/>
                <a:gd name="connsiteY3" fmla="*/ 13083 h 13082"/>
              </a:gdLst>
              <a:ahLst/>
              <a:cxnLst>
                <a:cxn ang="0">
                  <a:pos x="connsiteX0" y="connsiteY0"/>
                </a:cxn>
                <a:cxn ang="0">
                  <a:pos x="connsiteX1" y="connsiteY1"/>
                </a:cxn>
                <a:cxn ang="0">
                  <a:pos x="connsiteX2" y="connsiteY2"/>
                </a:cxn>
                <a:cxn ang="0">
                  <a:pos x="connsiteX3" y="connsiteY3"/>
                </a:cxn>
              </a:cxnLst>
              <a:rect l="l" t="t" r="r" b="b"/>
              <a:pathLst>
                <a:path w="261651" h="13082">
                  <a:moveTo>
                    <a:pt x="0" y="0"/>
                  </a:moveTo>
                  <a:lnTo>
                    <a:pt x="261652" y="0"/>
                  </a:lnTo>
                  <a:lnTo>
                    <a:pt x="261652" y="13083"/>
                  </a:lnTo>
                  <a:lnTo>
                    <a:pt x="0" y="13083"/>
                  </a:lnTo>
                  <a:close/>
                </a:path>
              </a:pathLst>
            </a:custGeom>
            <a:solidFill>
              <a:srgbClr val="000000"/>
            </a:solidFill>
            <a:ln w="6449"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4BEA4604-74D4-453F-97A9-DC8E2BECC606}"/>
                </a:ext>
              </a:extLst>
            </p:cNvPr>
            <p:cNvSpPr/>
            <p:nvPr/>
          </p:nvSpPr>
          <p:spPr>
            <a:xfrm>
              <a:off x="555660" y="2513211"/>
              <a:ext cx="261651" cy="13082"/>
            </a:xfrm>
            <a:custGeom>
              <a:avLst/>
              <a:gdLst>
                <a:gd name="connsiteX0" fmla="*/ 0 w 261651"/>
                <a:gd name="connsiteY0" fmla="*/ 0 h 13082"/>
                <a:gd name="connsiteX1" fmla="*/ 261652 w 261651"/>
                <a:gd name="connsiteY1" fmla="*/ 0 h 13082"/>
                <a:gd name="connsiteX2" fmla="*/ 261652 w 261651"/>
                <a:gd name="connsiteY2" fmla="*/ 13083 h 13082"/>
                <a:gd name="connsiteX3" fmla="*/ 0 w 261651"/>
                <a:gd name="connsiteY3" fmla="*/ 13083 h 13082"/>
              </a:gdLst>
              <a:ahLst/>
              <a:cxnLst>
                <a:cxn ang="0">
                  <a:pos x="connsiteX0" y="connsiteY0"/>
                </a:cxn>
                <a:cxn ang="0">
                  <a:pos x="connsiteX1" y="connsiteY1"/>
                </a:cxn>
                <a:cxn ang="0">
                  <a:pos x="connsiteX2" y="connsiteY2"/>
                </a:cxn>
                <a:cxn ang="0">
                  <a:pos x="connsiteX3" y="connsiteY3"/>
                </a:cxn>
              </a:cxnLst>
              <a:rect l="l" t="t" r="r" b="b"/>
              <a:pathLst>
                <a:path w="261651" h="13082">
                  <a:moveTo>
                    <a:pt x="0" y="0"/>
                  </a:moveTo>
                  <a:lnTo>
                    <a:pt x="261652" y="0"/>
                  </a:lnTo>
                  <a:lnTo>
                    <a:pt x="261652" y="13083"/>
                  </a:lnTo>
                  <a:lnTo>
                    <a:pt x="0" y="13083"/>
                  </a:lnTo>
                  <a:close/>
                </a:path>
              </a:pathLst>
            </a:custGeom>
            <a:solidFill>
              <a:srgbClr val="000000"/>
            </a:solidFill>
            <a:ln w="6449"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79272854-E230-4455-9F82-019A61A67FD7}"/>
                </a:ext>
              </a:extLst>
            </p:cNvPr>
            <p:cNvSpPr/>
            <p:nvPr/>
          </p:nvSpPr>
          <p:spPr>
            <a:xfrm>
              <a:off x="555660" y="2565541"/>
              <a:ext cx="261651" cy="13082"/>
            </a:xfrm>
            <a:custGeom>
              <a:avLst/>
              <a:gdLst>
                <a:gd name="connsiteX0" fmla="*/ 0 w 261651"/>
                <a:gd name="connsiteY0" fmla="*/ 0 h 13082"/>
                <a:gd name="connsiteX1" fmla="*/ 261652 w 261651"/>
                <a:gd name="connsiteY1" fmla="*/ 0 h 13082"/>
                <a:gd name="connsiteX2" fmla="*/ 261652 w 261651"/>
                <a:gd name="connsiteY2" fmla="*/ 13083 h 13082"/>
                <a:gd name="connsiteX3" fmla="*/ 0 w 261651"/>
                <a:gd name="connsiteY3" fmla="*/ 13083 h 13082"/>
              </a:gdLst>
              <a:ahLst/>
              <a:cxnLst>
                <a:cxn ang="0">
                  <a:pos x="connsiteX0" y="connsiteY0"/>
                </a:cxn>
                <a:cxn ang="0">
                  <a:pos x="connsiteX1" y="connsiteY1"/>
                </a:cxn>
                <a:cxn ang="0">
                  <a:pos x="connsiteX2" y="connsiteY2"/>
                </a:cxn>
                <a:cxn ang="0">
                  <a:pos x="connsiteX3" y="connsiteY3"/>
                </a:cxn>
              </a:cxnLst>
              <a:rect l="l" t="t" r="r" b="b"/>
              <a:pathLst>
                <a:path w="261651" h="13082">
                  <a:moveTo>
                    <a:pt x="0" y="0"/>
                  </a:moveTo>
                  <a:lnTo>
                    <a:pt x="261652" y="0"/>
                  </a:lnTo>
                  <a:lnTo>
                    <a:pt x="261652" y="13083"/>
                  </a:lnTo>
                  <a:lnTo>
                    <a:pt x="0" y="13083"/>
                  </a:lnTo>
                  <a:close/>
                </a:path>
              </a:pathLst>
            </a:custGeom>
            <a:solidFill>
              <a:srgbClr val="000000"/>
            </a:solidFill>
            <a:ln w="6449"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15A3B2F9-A947-4785-A0FC-A8424E3ECDB5}"/>
                </a:ext>
              </a:extLst>
            </p:cNvPr>
            <p:cNvSpPr/>
            <p:nvPr/>
          </p:nvSpPr>
          <p:spPr>
            <a:xfrm>
              <a:off x="686486" y="2617871"/>
              <a:ext cx="130825" cy="13082"/>
            </a:xfrm>
            <a:custGeom>
              <a:avLst/>
              <a:gdLst>
                <a:gd name="connsiteX0" fmla="*/ 0 w 130825"/>
                <a:gd name="connsiteY0" fmla="*/ 0 h 13082"/>
                <a:gd name="connsiteX1" fmla="*/ 130826 w 130825"/>
                <a:gd name="connsiteY1" fmla="*/ 0 h 13082"/>
                <a:gd name="connsiteX2" fmla="*/ 130826 w 130825"/>
                <a:gd name="connsiteY2" fmla="*/ 13083 h 13082"/>
                <a:gd name="connsiteX3" fmla="*/ 0 w 130825"/>
                <a:gd name="connsiteY3" fmla="*/ 13083 h 13082"/>
              </a:gdLst>
              <a:ahLst/>
              <a:cxnLst>
                <a:cxn ang="0">
                  <a:pos x="connsiteX0" y="connsiteY0"/>
                </a:cxn>
                <a:cxn ang="0">
                  <a:pos x="connsiteX1" y="connsiteY1"/>
                </a:cxn>
                <a:cxn ang="0">
                  <a:pos x="connsiteX2" y="connsiteY2"/>
                </a:cxn>
                <a:cxn ang="0">
                  <a:pos x="connsiteX3" y="connsiteY3"/>
                </a:cxn>
              </a:cxnLst>
              <a:rect l="l" t="t" r="r" b="b"/>
              <a:pathLst>
                <a:path w="130825" h="13082">
                  <a:moveTo>
                    <a:pt x="0" y="0"/>
                  </a:moveTo>
                  <a:lnTo>
                    <a:pt x="130826" y="0"/>
                  </a:lnTo>
                  <a:lnTo>
                    <a:pt x="130826" y="13083"/>
                  </a:lnTo>
                  <a:lnTo>
                    <a:pt x="0" y="13083"/>
                  </a:lnTo>
                  <a:close/>
                </a:path>
              </a:pathLst>
            </a:custGeom>
            <a:solidFill>
              <a:srgbClr val="000000"/>
            </a:solidFill>
            <a:ln w="6449"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1E846F6F-48A6-442B-A11B-61E2A6FC2B75}"/>
                </a:ext>
              </a:extLst>
            </p:cNvPr>
            <p:cNvSpPr/>
            <p:nvPr/>
          </p:nvSpPr>
          <p:spPr>
            <a:xfrm>
              <a:off x="555660" y="2748697"/>
              <a:ext cx="130825" cy="13082"/>
            </a:xfrm>
            <a:custGeom>
              <a:avLst/>
              <a:gdLst>
                <a:gd name="connsiteX0" fmla="*/ 0 w 130825"/>
                <a:gd name="connsiteY0" fmla="*/ 0 h 13082"/>
                <a:gd name="connsiteX1" fmla="*/ 130826 w 130825"/>
                <a:gd name="connsiteY1" fmla="*/ 0 h 13082"/>
                <a:gd name="connsiteX2" fmla="*/ 130826 w 130825"/>
                <a:gd name="connsiteY2" fmla="*/ 13083 h 13082"/>
                <a:gd name="connsiteX3" fmla="*/ 0 w 130825"/>
                <a:gd name="connsiteY3" fmla="*/ 13083 h 13082"/>
              </a:gdLst>
              <a:ahLst/>
              <a:cxnLst>
                <a:cxn ang="0">
                  <a:pos x="connsiteX0" y="connsiteY0"/>
                </a:cxn>
                <a:cxn ang="0">
                  <a:pos x="connsiteX1" y="connsiteY1"/>
                </a:cxn>
                <a:cxn ang="0">
                  <a:pos x="connsiteX2" y="connsiteY2"/>
                </a:cxn>
                <a:cxn ang="0">
                  <a:pos x="connsiteX3" y="connsiteY3"/>
                </a:cxn>
              </a:cxnLst>
              <a:rect l="l" t="t" r="r" b="b"/>
              <a:pathLst>
                <a:path w="130825" h="13082">
                  <a:moveTo>
                    <a:pt x="0" y="0"/>
                  </a:moveTo>
                  <a:lnTo>
                    <a:pt x="130826" y="0"/>
                  </a:lnTo>
                  <a:lnTo>
                    <a:pt x="130826" y="13083"/>
                  </a:lnTo>
                  <a:lnTo>
                    <a:pt x="0" y="13083"/>
                  </a:lnTo>
                  <a:close/>
                </a:path>
              </a:pathLst>
            </a:custGeom>
            <a:solidFill>
              <a:srgbClr val="000000"/>
            </a:solidFill>
            <a:ln w="6449"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6C211538-3738-41B7-9227-BAB597DEAE7E}"/>
                </a:ext>
              </a:extLst>
            </p:cNvPr>
            <p:cNvSpPr/>
            <p:nvPr/>
          </p:nvSpPr>
          <p:spPr>
            <a:xfrm>
              <a:off x="730920" y="2711366"/>
              <a:ext cx="84474" cy="84474"/>
            </a:xfrm>
            <a:custGeom>
              <a:avLst/>
              <a:gdLst>
                <a:gd name="connsiteX0" fmla="*/ 9249 w 84474"/>
                <a:gd name="connsiteY0" fmla="*/ 0 h 84474"/>
                <a:gd name="connsiteX1" fmla="*/ 42237 w 84474"/>
                <a:gd name="connsiteY1" fmla="*/ 32988 h 84474"/>
                <a:gd name="connsiteX2" fmla="*/ 75225 w 84474"/>
                <a:gd name="connsiteY2" fmla="*/ 0 h 84474"/>
                <a:gd name="connsiteX3" fmla="*/ 84474 w 84474"/>
                <a:gd name="connsiteY3" fmla="*/ 9249 h 84474"/>
                <a:gd name="connsiteX4" fmla="*/ 51487 w 84474"/>
                <a:gd name="connsiteY4" fmla="*/ 42237 h 84474"/>
                <a:gd name="connsiteX5" fmla="*/ 84474 w 84474"/>
                <a:gd name="connsiteY5" fmla="*/ 75225 h 84474"/>
                <a:gd name="connsiteX6" fmla="*/ 75225 w 84474"/>
                <a:gd name="connsiteY6" fmla="*/ 84474 h 84474"/>
                <a:gd name="connsiteX7" fmla="*/ 42237 w 84474"/>
                <a:gd name="connsiteY7" fmla="*/ 51487 h 84474"/>
                <a:gd name="connsiteX8" fmla="*/ 9249 w 84474"/>
                <a:gd name="connsiteY8" fmla="*/ 84474 h 84474"/>
                <a:gd name="connsiteX9" fmla="*/ 0 w 84474"/>
                <a:gd name="connsiteY9" fmla="*/ 75225 h 84474"/>
                <a:gd name="connsiteX10" fmla="*/ 32988 w 84474"/>
                <a:gd name="connsiteY10" fmla="*/ 42237 h 84474"/>
                <a:gd name="connsiteX11" fmla="*/ 0 w 84474"/>
                <a:gd name="connsiteY11" fmla="*/ 9249 h 84474"/>
                <a:gd name="connsiteX12" fmla="*/ 9249 w 84474"/>
                <a:gd name="connsiteY12" fmla="*/ 0 h 8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74" h="84474">
                  <a:moveTo>
                    <a:pt x="9249" y="0"/>
                  </a:moveTo>
                  <a:lnTo>
                    <a:pt x="42237" y="32988"/>
                  </a:lnTo>
                  <a:lnTo>
                    <a:pt x="75225" y="0"/>
                  </a:lnTo>
                  <a:lnTo>
                    <a:pt x="84474" y="9249"/>
                  </a:lnTo>
                  <a:lnTo>
                    <a:pt x="51487" y="42237"/>
                  </a:lnTo>
                  <a:lnTo>
                    <a:pt x="84474" y="75225"/>
                  </a:lnTo>
                  <a:lnTo>
                    <a:pt x="75225" y="84474"/>
                  </a:lnTo>
                  <a:lnTo>
                    <a:pt x="42237" y="51487"/>
                  </a:lnTo>
                  <a:lnTo>
                    <a:pt x="9249" y="84474"/>
                  </a:lnTo>
                  <a:lnTo>
                    <a:pt x="0" y="75225"/>
                  </a:lnTo>
                  <a:lnTo>
                    <a:pt x="32988" y="42237"/>
                  </a:lnTo>
                  <a:lnTo>
                    <a:pt x="0" y="9249"/>
                  </a:lnTo>
                  <a:lnTo>
                    <a:pt x="9249" y="0"/>
                  </a:lnTo>
                  <a:close/>
                </a:path>
              </a:pathLst>
            </a:custGeom>
            <a:solidFill>
              <a:srgbClr val="000000"/>
            </a:solidFill>
            <a:ln w="6449" cap="flat">
              <a:noFill/>
              <a:prstDash val="solid"/>
              <a:miter/>
            </a:ln>
          </p:spPr>
          <p:txBody>
            <a:bodyPr rtlCol="0" anchor="ctr"/>
            <a:lstStyle/>
            <a:p>
              <a:endParaRPr lang="en-AU"/>
            </a:p>
          </p:txBody>
        </p:sp>
      </p:grpSp>
      <p:sp>
        <p:nvSpPr>
          <p:cNvPr id="9" name="Content Placeholder 2">
            <a:extLst>
              <a:ext uri="{FF2B5EF4-FFF2-40B4-BE49-F238E27FC236}">
                <a16:creationId xmlns:a16="http://schemas.microsoft.com/office/drawing/2014/main" id="{AE4C9593-C39B-40E5-92CC-80E483AC05F1}"/>
              </a:ext>
            </a:extLst>
          </p:cNvPr>
          <p:cNvSpPr txBox="1">
            <a:spLocks/>
          </p:cNvSpPr>
          <p:nvPr/>
        </p:nvSpPr>
        <p:spPr>
          <a:xfrm>
            <a:off x="686485" y="1589639"/>
            <a:ext cx="8666923" cy="581397"/>
          </a:xfrm>
          <a:prstGeom prst="rect">
            <a:avLst/>
          </a:prstGeom>
        </p:spPr>
        <p:txBody>
          <a:bodyPr vert="horz" lIns="0" tIns="0" rIns="0" bIns="0" rtlCol="0" anchor="ctr">
            <a:noAutofit/>
          </a:bodyPr>
          <a:lstStyle>
            <a:lvl1pPr marL="359824" marR="0" indent="-349242" algn="l" defTabSz="914377" rtl="0" eaLnBrk="1" fontAlgn="auto" latinLnBrk="0" hangingPunct="1">
              <a:lnSpc>
                <a:spcPct val="90000"/>
              </a:lnSpc>
              <a:spcBef>
                <a:spcPts val="1000"/>
              </a:spcBef>
              <a:spcAft>
                <a:spcPts val="0"/>
              </a:spcAft>
              <a:buClr>
                <a:schemeClr val="accent1"/>
              </a:buClr>
              <a:buSzTx/>
              <a:buFont typeface="+mj-lt"/>
              <a:buAutoNum type="arabicPeriod"/>
              <a:tabLst/>
              <a:defRPr sz="2667" kern="1200">
                <a:solidFill>
                  <a:schemeClr val="accent5"/>
                </a:solidFill>
                <a:latin typeface="Arial" panose="020B0604020202020204" pitchFamily="34" charset="0"/>
                <a:ea typeface="+mn-ea"/>
                <a:cs typeface="Arial" panose="020B0604020202020204" pitchFamily="34" charset="0"/>
              </a:defRPr>
            </a:lvl1pPr>
            <a:lvl2pPr marL="296326" marR="0" indent="-296326" algn="l" defTabSz="914377" rtl="0" eaLnBrk="1" fontAlgn="auto" latinLnBrk="0" hangingPunct="1">
              <a:lnSpc>
                <a:spcPct val="90000"/>
              </a:lnSpc>
              <a:spcBef>
                <a:spcPts val="500"/>
              </a:spcBef>
              <a:spcAft>
                <a:spcPts val="0"/>
              </a:spcAft>
              <a:buClr>
                <a:schemeClr val="accent1"/>
              </a:buClr>
              <a:buSzPct val="70000"/>
              <a:buFontTx/>
              <a:buBlip>
                <a:blip r:embed="rId2"/>
              </a:buBlip>
              <a:tabLst/>
              <a:defRPr sz="2400" kern="1200">
                <a:solidFill>
                  <a:schemeClr val="accent5"/>
                </a:solidFill>
                <a:latin typeface="Arial" panose="020B0604020202020204" pitchFamily="34" charset="0"/>
                <a:ea typeface="+mn-ea"/>
                <a:cs typeface="Arial" panose="020B0604020202020204" pitchFamily="34" charset="0"/>
              </a:defRPr>
            </a:lvl2pPr>
            <a:lvl3pPr marL="478355" marR="0" indent="-239178" algn="l" defTabSz="914377" rtl="0" eaLnBrk="1" fontAlgn="auto" latinLnBrk="0" hangingPunct="1">
              <a:lnSpc>
                <a:spcPct val="90000"/>
              </a:lnSpc>
              <a:spcBef>
                <a:spcPts val="500"/>
              </a:spcBef>
              <a:spcAft>
                <a:spcPts val="0"/>
              </a:spcAft>
              <a:buClr>
                <a:schemeClr val="accent2"/>
              </a:buClr>
              <a:buSzTx/>
              <a:buFont typeface="Arial" charset="0"/>
              <a:buChar char="•"/>
              <a:tabLst/>
              <a:defRPr sz="2400" kern="1200">
                <a:solidFill>
                  <a:schemeClr val="accent5"/>
                </a:solidFill>
                <a:latin typeface="Arial" panose="020B0604020202020204" pitchFamily="34" charset="0"/>
                <a:ea typeface="+mn-ea"/>
                <a:cs typeface="Arial" panose="020B0604020202020204" pitchFamily="34" charset="0"/>
              </a:defRPr>
            </a:lvl3pPr>
            <a:lvl4pPr marL="717533" marR="0" indent="-239178" algn="l" defTabSz="914377" rtl="0" eaLnBrk="1" fontAlgn="auto" latinLnBrk="0" hangingPunct="1">
              <a:lnSpc>
                <a:spcPct val="90000"/>
              </a:lnSpc>
              <a:spcBef>
                <a:spcPts val="500"/>
              </a:spcBef>
              <a:spcAft>
                <a:spcPts val="0"/>
              </a:spcAft>
              <a:buClr>
                <a:schemeClr val="accent5"/>
              </a:buClr>
              <a:buSzTx/>
              <a:buFont typeface="Arial" charset="0"/>
              <a:buChar char="•"/>
              <a:tabLst/>
              <a:defRPr sz="2133" kern="1200">
                <a:solidFill>
                  <a:schemeClr val="accent5"/>
                </a:solidFill>
                <a:latin typeface="Arial" panose="020B0604020202020204" pitchFamily="34" charset="0"/>
                <a:ea typeface="+mn-ea"/>
                <a:cs typeface="Arial" panose="020B0604020202020204" pitchFamily="34" charset="0"/>
              </a:defRPr>
            </a:lvl4pPr>
            <a:lvl5pPr marL="956709" marR="0" indent="-239178" algn="l" defTabSz="914377" rtl="0" eaLnBrk="1" fontAlgn="auto" latinLnBrk="0" hangingPunct="1">
              <a:lnSpc>
                <a:spcPct val="90000"/>
              </a:lnSpc>
              <a:spcBef>
                <a:spcPts val="500"/>
              </a:spcBef>
              <a:spcAft>
                <a:spcPts val="0"/>
              </a:spcAft>
              <a:buClr>
                <a:schemeClr val="tx1"/>
              </a:buClr>
              <a:buSzTx/>
              <a:buFont typeface="Arial" charset="0"/>
              <a:buChar char="•"/>
              <a:tabLst/>
              <a:defRPr sz="1600" kern="1200">
                <a:solidFill>
                  <a:schemeClr val="accent5"/>
                </a:solidFill>
                <a:latin typeface="Arial" panose="020B0604020202020204" pitchFamily="34" charset="0"/>
                <a:ea typeface="+mn-ea"/>
                <a:cs typeface="Arial" panose="020B0604020202020204" pitchFamily="34" charset="0"/>
              </a:defRPr>
            </a:lvl5pPr>
            <a:lvl6pPr marL="4214364" indent="-383124" algn="l" defTabSz="766248" rtl="0" eaLnBrk="1" latinLnBrk="0" hangingPunct="1">
              <a:spcBef>
                <a:spcPct val="20000"/>
              </a:spcBef>
              <a:buFont typeface="Arial"/>
              <a:buChar char="•"/>
              <a:defRPr sz="3352" kern="1200">
                <a:solidFill>
                  <a:schemeClr val="tx1"/>
                </a:solidFill>
                <a:latin typeface="+mn-lt"/>
                <a:ea typeface="+mn-ea"/>
                <a:cs typeface="+mn-cs"/>
              </a:defRPr>
            </a:lvl6pPr>
            <a:lvl7pPr marL="4980613" indent="-383124" algn="l" defTabSz="766248" rtl="0" eaLnBrk="1" latinLnBrk="0" hangingPunct="1">
              <a:spcBef>
                <a:spcPct val="20000"/>
              </a:spcBef>
              <a:buFont typeface="Arial"/>
              <a:buChar char="•"/>
              <a:defRPr sz="3352" kern="1200">
                <a:solidFill>
                  <a:schemeClr val="tx1"/>
                </a:solidFill>
                <a:latin typeface="+mn-lt"/>
                <a:ea typeface="+mn-ea"/>
                <a:cs typeface="+mn-cs"/>
              </a:defRPr>
            </a:lvl7pPr>
            <a:lvl8pPr marL="5746860" indent="-383124" algn="l" defTabSz="766248" rtl="0" eaLnBrk="1" latinLnBrk="0" hangingPunct="1">
              <a:spcBef>
                <a:spcPct val="20000"/>
              </a:spcBef>
              <a:buFont typeface="Arial"/>
              <a:buChar char="•"/>
              <a:defRPr sz="3352" kern="1200">
                <a:solidFill>
                  <a:schemeClr val="tx1"/>
                </a:solidFill>
                <a:latin typeface="+mn-lt"/>
                <a:ea typeface="+mn-ea"/>
                <a:cs typeface="+mn-cs"/>
              </a:defRPr>
            </a:lvl8pPr>
            <a:lvl9pPr marL="6513108" indent="-383124" algn="l" defTabSz="766248" rtl="0" eaLnBrk="1" latinLnBrk="0" hangingPunct="1">
              <a:spcBef>
                <a:spcPct val="20000"/>
              </a:spcBef>
              <a:buFont typeface="Arial"/>
              <a:buChar char="•"/>
              <a:defRPr sz="3352" kern="1200">
                <a:solidFill>
                  <a:schemeClr val="tx1"/>
                </a:solidFill>
                <a:latin typeface="+mn-lt"/>
                <a:ea typeface="+mn-ea"/>
                <a:cs typeface="+mn-cs"/>
              </a:defRPr>
            </a:lvl9pPr>
          </a:lstStyle>
          <a:p>
            <a:pPr marL="11113" indent="0" defTabSz="914400">
              <a:buNone/>
            </a:pPr>
            <a:r>
              <a:rPr lang="en-AU" sz="1400"/>
              <a:t>We need councils help to ensure that the claims assessment process runs as smoothly as it can. </a:t>
            </a:r>
          </a:p>
          <a:p>
            <a:pPr marL="11113" indent="0" defTabSz="914400">
              <a:buNone/>
            </a:pPr>
            <a:r>
              <a:rPr lang="en-AU" sz="1400"/>
              <a:t>This can include:</a:t>
            </a:r>
          </a:p>
        </p:txBody>
      </p:sp>
      <p:sp>
        <p:nvSpPr>
          <p:cNvPr id="11" name="TextBox 10">
            <a:extLst>
              <a:ext uri="{FF2B5EF4-FFF2-40B4-BE49-F238E27FC236}">
                <a16:creationId xmlns:a16="http://schemas.microsoft.com/office/drawing/2014/main" id="{957CC024-A061-44EC-87CC-0AF64DB172F2}"/>
              </a:ext>
            </a:extLst>
          </p:cNvPr>
          <p:cNvSpPr txBox="1"/>
          <p:nvPr/>
        </p:nvSpPr>
        <p:spPr>
          <a:xfrm>
            <a:off x="965553" y="5848617"/>
            <a:ext cx="10458441" cy="430887"/>
          </a:xfrm>
          <a:prstGeom prst="rect">
            <a:avLst/>
          </a:prstGeom>
          <a:noFill/>
        </p:spPr>
        <p:txBody>
          <a:bodyPr wrap="square" lIns="36000" tIns="0" rIns="0" bIns="0" anchor="t">
            <a:spAutoFit/>
          </a:bodyPr>
          <a:lstStyle/>
          <a:p>
            <a:pPr marL="179070" indent="-168275">
              <a:buFont typeface="Arial" panose="020B0604020202020204" pitchFamily="34" charset="0"/>
              <a:buChar char="•"/>
            </a:pPr>
            <a:r>
              <a:rPr lang="en-AU" sz="1400">
                <a:latin typeface="Arial"/>
                <a:cs typeface="Arial"/>
              </a:rPr>
              <a:t>Provide timely response to assessor queries. If no response is provided within the reasonable time, assessor will need to complete the claim assessment on the information provided.</a:t>
            </a:r>
            <a:endParaRPr lang="en-US"/>
          </a:p>
        </p:txBody>
      </p:sp>
      <p:pic>
        <p:nvPicPr>
          <p:cNvPr id="5" name="Graphic 4" descr="Hourglass 30% outline">
            <a:extLst>
              <a:ext uri="{FF2B5EF4-FFF2-40B4-BE49-F238E27FC236}">
                <a16:creationId xmlns:a16="http://schemas.microsoft.com/office/drawing/2014/main" id="{DC2A1550-4676-4A17-B0FE-5081640A2CA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0348" y="5828921"/>
            <a:ext cx="470278" cy="470278"/>
          </a:xfrm>
          <a:prstGeom prst="rect">
            <a:avLst/>
          </a:prstGeom>
        </p:spPr>
      </p:pic>
      <p:sp>
        <p:nvSpPr>
          <p:cNvPr id="10" name="TextBox 9">
            <a:extLst>
              <a:ext uri="{FF2B5EF4-FFF2-40B4-BE49-F238E27FC236}">
                <a16:creationId xmlns:a16="http://schemas.microsoft.com/office/drawing/2014/main" id="{29A5B652-9FF2-475A-89F3-EC454AD41C58}"/>
              </a:ext>
            </a:extLst>
          </p:cNvPr>
          <p:cNvSpPr txBox="1"/>
          <p:nvPr/>
        </p:nvSpPr>
        <p:spPr>
          <a:xfrm>
            <a:off x="1055136" y="4127104"/>
            <a:ext cx="10477746" cy="646331"/>
          </a:xfrm>
          <a:prstGeom prst="rect">
            <a:avLst/>
          </a:prstGeom>
          <a:noFill/>
        </p:spPr>
        <p:txBody>
          <a:bodyPr wrap="square" lIns="0" tIns="0" rIns="0" bIns="0">
            <a:spAutoFit/>
          </a:bodyPr>
          <a:lstStyle/>
          <a:p>
            <a:pPr marL="179388" indent="-168275">
              <a:buFont typeface="Arial" panose="020B0604020202020204" pitchFamily="34" charset="0"/>
              <a:buChar char="•"/>
            </a:pPr>
            <a:r>
              <a:rPr lang="en-AU" sz="1400">
                <a:latin typeface="Arial" panose="020B0604020202020204" pitchFamily="34" charset="0"/>
                <a:cs typeface="Arial" panose="020B0604020202020204" pitchFamily="34" charset="0"/>
              </a:rPr>
              <a:t>DRFA does not cover all costs, exclude any ineligible expenditure from your claim. Don’t capture ‘everything’ and then rely on the assessor to identify what is eligible and ineligible under the DRFA. If you are unsure after reading the guidelines, discuss this with your assessor. </a:t>
            </a:r>
          </a:p>
        </p:txBody>
      </p:sp>
      <p:pic>
        <p:nvPicPr>
          <p:cNvPr id="8" name="Graphic 7" descr="Folder Search outline">
            <a:extLst>
              <a:ext uri="{FF2B5EF4-FFF2-40B4-BE49-F238E27FC236}">
                <a16:creationId xmlns:a16="http://schemas.microsoft.com/office/drawing/2014/main" id="{BCF4224A-3947-4B72-A457-85741C8D875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848" y="4176873"/>
            <a:ext cx="510092" cy="510092"/>
          </a:xfrm>
          <a:prstGeom prst="rect">
            <a:avLst/>
          </a:prstGeom>
        </p:spPr>
      </p:pic>
      <p:sp>
        <p:nvSpPr>
          <p:cNvPr id="12" name="TextBox 11">
            <a:extLst>
              <a:ext uri="{FF2B5EF4-FFF2-40B4-BE49-F238E27FC236}">
                <a16:creationId xmlns:a16="http://schemas.microsoft.com/office/drawing/2014/main" id="{0D33D4DD-FB24-4753-AABD-8AAEC352C253}"/>
              </a:ext>
            </a:extLst>
          </p:cNvPr>
          <p:cNvSpPr txBox="1"/>
          <p:nvPr/>
        </p:nvSpPr>
        <p:spPr>
          <a:xfrm>
            <a:off x="1041066" y="4978071"/>
            <a:ext cx="10491816" cy="646331"/>
          </a:xfrm>
          <a:prstGeom prst="rect">
            <a:avLst/>
          </a:prstGeom>
          <a:noFill/>
        </p:spPr>
        <p:txBody>
          <a:bodyPr wrap="square" lIns="0" tIns="0" rIns="0" bIns="0" anchor="t">
            <a:spAutoFit/>
          </a:bodyPr>
          <a:lstStyle/>
          <a:p>
            <a:pPr marL="179070" indent="-168275">
              <a:buFont typeface="Arial" panose="020B0604020202020204" pitchFamily="34" charset="0"/>
              <a:buChar char="•"/>
            </a:pPr>
            <a:r>
              <a:rPr lang="en-AU" sz="1400">
                <a:latin typeface="Arial"/>
                <a:cs typeface="Arial"/>
              </a:rPr>
              <a:t>Lodge claims in the CMS throughout the year as expenditure is incurred, this avoids claim lodgement 'spikes' and also represents sound financial management practice from councils not waiting until the end of the financial year. Claims need to be lodged in the financial year that the expenditure was incurred (no later than 31 July unless an extension of time is provided).</a:t>
            </a:r>
          </a:p>
        </p:txBody>
      </p:sp>
      <p:pic>
        <p:nvPicPr>
          <p:cNvPr id="18" name="Graphic 17" descr="Send outline">
            <a:extLst>
              <a:ext uri="{FF2B5EF4-FFF2-40B4-BE49-F238E27FC236}">
                <a16:creationId xmlns:a16="http://schemas.microsoft.com/office/drawing/2014/main" id="{B5827389-1A6A-486D-8968-11E4C9A87F2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9848" y="5154123"/>
            <a:ext cx="470279" cy="470279"/>
          </a:xfrm>
          <a:prstGeom prst="rect">
            <a:avLst/>
          </a:prstGeom>
        </p:spPr>
      </p:pic>
      <p:sp>
        <p:nvSpPr>
          <p:cNvPr id="6" name="TextBox 5">
            <a:extLst>
              <a:ext uri="{FF2B5EF4-FFF2-40B4-BE49-F238E27FC236}">
                <a16:creationId xmlns:a16="http://schemas.microsoft.com/office/drawing/2014/main" id="{2A641BC4-D8F4-A017-7C78-BB2C4AC384C4}"/>
              </a:ext>
            </a:extLst>
          </p:cNvPr>
          <p:cNvSpPr txBox="1"/>
          <p:nvPr/>
        </p:nvSpPr>
        <p:spPr>
          <a:xfrm>
            <a:off x="1041066" y="2580471"/>
            <a:ext cx="10009890" cy="286232"/>
          </a:xfrm>
          <a:prstGeom prst="rect">
            <a:avLst/>
          </a:prstGeom>
          <a:noFill/>
        </p:spPr>
        <p:txBody>
          <a:bodyPr wrap="square">
            <a:spAutoFit/>
          </a:bodyPr>
          <a:lstStyle/>
          <a:p>
            <a:pPr marL="179388" indent="-168275">
              <a:lnSpc>
                <a:spcPct val="90000"/>
              </a:lnSpc>
              <a:spcBef>
                <a:spcPts val="1000"/>
              </a:spcBef>
              <a:buClr>
                <a:schemeClr val="accent1"/>
              </a:buClr>
              <a:buFont typeface="Arial" panose="020B0604020202020204" pitchFamily="34" charset="0"/>
              <a:buChar char="•"/>
            </a:pPr>
            <a:r>
              <a:rPr lang="en-AU" sz="1400">
                <a:solidFill>
                  <a:schemeClr val="accent5"/>
                </a:solidFill>
                <a:latin typeface="Arial" panose="020B0604020202020204" pitchFamily="34" charset="0"/>
                <a:cs typeface="Arial" panose="020B0604020202020204" pitchFamily="34" charset="0"/>
              </a:rPr>
              <a:t>Devote appropriate resources to the claims task. It’s a small investment to make relative to value of claims lodged</a:t>
            </a:r>
          </a:p>
        </p:txBody>
      </p:sp>
      <p:pic>
        <p:nvPicPr>
          <p:cNvPr id="15" name="Graphic 14" descr="Call center outline">
            <a:extLst>
              <a:ext uri="{FF2B5EF4-FFF2-40B4-BE49-F238E27FC236}">
                <a16:creationId xmlns:a16="http://schemas.microsoft.com/office/drawing/2014/main" id="{21F52C00-BF9E-FDAC-0033-643EECFD21E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4208" y="2367954"/>
            <a:ext cx="691023" cy="691023"/>
          </a:xfrm>
          <a:prstGeom prst="rect">
            <a:avLst/>
          </a:prstGeom>
        </p:spPr>
      </p:pic>
      <p:sp>
        <p:nvSpPr>
          <p:cNvPr id="4" name="Footer Placeholder 3">
            <a:extLst>
              <a:ext uri="{FF2B5EF4-FFF2-40B4-BE49-F238E27FC236}">
                <a16:creationId xmlns:a16="http://schemas.microsoft.com/office/drawing/2014/main" id="{1D986C04-F425-12D1-6587-6DB9BA6031C0}"/>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253173928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C8FA-9AE6-C032-69D2-8983AE1BEBB5}"/>
              </a:ext>
            </a:extLst>
          </p:cNvPr>
          <p:cNvSpPr>
            <a:spLocks noGrp="1"/>
          </p:cNvSpPr>
          <p:nvPr>
            <p:ph type="title"/>
          </p:nvPr>
        </p:nvSpPr>
        <p:spPr/>
        <p:txBody>
          <a:bodyPr/>
          <a:lstStyle/>
          <a:p>
            <a:r>
              <a:rPr lang="en-AU"/>
              <a:t>Questions??</a:t>
            </a:r>
          </a:p>
        </p:txBody>
      </p:sp>
      <p:pic>
        <p:nvPicPr>
          <p:cNvPr id="5" name="Picture 4" descr="Question mark boxes">
            <a:extLst>
              <a:ext uri="{FF2B5EF4-FFF2-40B4-BE49-F238E27FC236}">
                <a16:creationId xmlns:a16="http://schemas.microsoft.com/office/drawing/2014/main" id="{01CAA400-C1AF-FB52-73F4-1CF40B5591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33849" y="2047875"/>
            <a:ext cx="6752181" cy="3798242"/>
          </a:xfrm>
          <a:prstGeom prst="rect">
            <a:avLst/>
          </a:prstGeom>
        </p:spPr>
      </p:pic>
    </p:spTree>
    <p:extLst>
      <p:ext uri="{BB962C8B-B14F-4D97-AF65-F5344CB8AC3E}">
        <p14:creationId xmlns:p14="http://schemas.microsoft.com/office/powerpoint/2010/main" val="545914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1129953" y="6456549"/>
            <a:ext cx="909551" cy="364359"/>
          </a:xfrm>
        </p:spPr>
        <p:txBody>
          <a:bodyPr/>
          <a:lstStyle/>
          <a:p>
            <a:r>
              <a:rPr lang="en-AU" sz="1200" dirty="0"/>
              <a:t>OFFICIAL</a:t>
            </a:r>
          </a:p>
        </p:txBody>
      </p:sp>
      <p:sp>
        <p:nvSpPr>
          <p:cNvPr id="5" name="Slide Number Placeholder 4"/>
          <p:cNvSpPr>
            <a:spLocks noGrp="1"/>
          </p:cNvSpPr>
          <p:nvPr>
            <p:ph type="sldNum" sz="quarter" idx="4294967295"/>
          </p:nvPr>
        </p:nvSpPr>
        <p:spPr/>
        <p:txBody>
          <a:bodyPr/>
          <a:lstStyle/>
          <a:p>
            <a:fld id="{EA93FA96-1A9E-4318-A329-764C0FD5BFAB}" type="slidenum">
              <a:rPr lang="en-AU" smtClean="0">
                <a:latin typeface="Arial" panose="020B0604020202020204" pitchFamily="34" charset="0"/>
                <a:cs typeface="Arial" panose="020B0604020202020204" pitchFamily="34" charset="0"/>
              </a:rPr>
              <a:t>3</a:t>
            </a:fld>
            <a:endParaRPr lang="en-AU">
              <a:latin typeface="Arial" panose="020B0604020202020204" pitchFamily="34" charset="0"/>
              <a:cs typeface="Arial" panose="020B0604020202020204" pitchFamily="34" charset="0"/>
            </a:endParaRPr>
          </a:p>
        </p:txBody>
      </p:sp>
      <p:pic>
        <p:nvPicPr>
          <p:cNvPr id="9" name="Picture 1" descr="cid:image001.png@01D97448.13C539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837" y="1801001"/>
            <a:ext cx="4693984" cy="43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5"/>
          <p:cNvSpPr txBox="1">
            <a:spLocks/>
          </p:cNvSpPr>
          <p:nvPr/>
        </p:nvSpPr>
        <p:spPr>
          <a:xfrm>
            <a:off x="609070" y="804444"/>
            <a:ext cx="11296528" cy="475420"/>
          </a:xfrm>
          <a:prstGeom prst="rect">
            <a:avLst/>
          </a:prstGeom>
        </p:spPr>
        <p:txBody>
          <a:bodyPr vert="horz" lIns="0" tIns="0" rIns="0" bIns="0" rtlCol="0" anchor="b">
            <a:noAutofit/>
          </a:bodyPr>
          <a:lstStyle>
            <a:lvl1pPr defTabSz="766248">
              <a:spcBef>
                <a:spcPct val="0"/>
              </a:spcBef>
              <a:buNone/>
              <a:defRPr sz="3733">
                <a:solidFill>
                  <a:schemeClr val="bg1"/>
                </a:solidFill>
                <a:latin typeface="Arial" panose="020B0604020202020204" pitchFamily="34" charset="0"/>
                <a:ea typeface="+mj-ea"/>
                <a:cs typeface="Arial" panose="020B0604020202020204" pitchFamily="34" charset="0"/>
              </a:defRPr>
            </a:lvl1pPr>
          </a:lstStyle>
          <a:p>
            <a:r>
              <a:rPr lang="en-AU" sz="3700" dirty="0">
                <a:latin typeface="Arial"/>
                <a:cs typeface="Arial"/>
              </a:rPr>
              <a:t>Australian context – </a:t>
            </a:r>
            <a:r>
              <a:rPr lang="en-AU" sz="2600" dirty="0">
                <a:latin typeface="Arial"/>
                <a:cs typeface="Arial"/>
              </a:rPr>
              <a:t>cascading, compounding &amp; complex disasters</a:t>
            </a:r>
            <a:endParaRPr lang="en-AU" sz="2600" dirty="0"/>
          </a:p>
        </p:txBody>
      </p:sp>
      <p:sp>
        <p:nvSpPr>
          <p:cNvPr id="11" name="TextBox 10"/>
          <p:cNvSpPr txBox="1"/>
          <p:nvPr/>
        </p:nvSpPr>
        <p:spPr>
          <a:xfrm>
            <a:off x="10350350" y="6039065"/>
            <a:ext cx="2209709" cy="246221"/>
          </a:xfrm>
          <a:prstGeom prst="rect">
            <a:avLst/>
          </a:prstGeom>
          <a:noFill/>
        </p:spPr>
        <p:txBody>
          <a:bodyPr wrap="square" rtlCol="0" anchor="ctr">
            <a:spAutoFit/>
          </a:bodyPr>
          <a:lstStyle/>
          <a:p>
            <a:r>
              <a:rPr lang="en-AU" sz="1000">
                <a:solidFill>
                  <a:srgbClr val="003E5A"/>
                </a:solidFill>
                <a:cs typeface="Arial" panose="020B0604020202020204" pitchFamily="34" charset="0"/>
              </a:rPr>
              <a:t>Since 1 January 2019</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5416" y="1916260"/>
            <a:ext cx="1910182" cy="191018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9312" y="1925047"/>
            <a:ext cx="1910182" cy="191018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9239" y="4003589"/>
            <a:ext cx="1864213" cy="1864213"/>
          </a:xfrm>
          <a:prstGeom prst="rect">
            <a:avLst/>
          </a:prstGeom>
          <a:ln w="12700">
            <a:noFill/>
          </a:ln>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682" y="3936223"/>
            <a:ext cx="1931579" cy="193157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3896" y="4003589"/>
            <a:ext cx="1875808" cy="187580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9912" y="1925047"/>
            <a:ext cx="1843479" cy="1843479"/>
          </a:xfrm>
          <a:prstGeom prst="rect">
            <a:avLst/>
          </a:prstGeom>
        </p:spPr>
      </p:pic>
      <p:sp>
        <p:nvSpPr>
          <p:cNvPr id="18" name="Rectangle 17"/>
          <p:cNvSpPr/>
          <p:nvPr/>
        </p:nvSpPr>
        <p:spPr>
          <a:xfrm>
            <a:off x="8353192" y="2286575"/>
            <a:ext cx="1142423" cy="1169551"/>
          </a:xfrm>
          <a:prstGeom prst="rect">
            <a:avLst/>
          </a:prstGeom>
        </p:spPr>
        <p:txBody>
          <a:bodyPr wrap="square">
            <a:spAutoFit/>
          </a:bodyPr>
          <a:lstStyle/>
          <a:p>
            <a:pPr algn="ctr"/>
            <a:r>
              <a:rPr lang="en-AU" sz="1400" b="1">
                <a:solidFill>
                  <a:schemeClr val="bg1"/>
                </a:solidFill>
                <a:latin typeface="Arial" panose="020B0604020202020204" pitchFamily="34" charset="0"/>
                <a:cs typeface="Arial" panose="020B0604020202020204" pitchFamily="34" charset="0"/>
              </a:rPr>
              <a:t>200 </a:t>
            </a:r>
            <a:r>
              <a:rPr lang="en-AU" sz="1400">
                <a:solidFill>
                  <a:schemeClr val="bg1"/>
                </a:solidFill>
                <a:latin typeface="Arial" panose="020B0604020202020204" pitchFamily="34" charset="0"/>
                <a:cs typeface="Arial" panose="020B0604020202020204" pitchFamily="34" charset="0"/>
              </a:rPr>
              <a:t>disaster events have impacted Australia</a:t>
            </a:r>
          </a:p>
        </p:txBody>
      </p:sp>
      <p:sp>
        <p:nvSpPr>
          <p:cNvPr id="19" name="Rectangle 18"/>
          <p:cNvSpPr/>
          <p:nvPr/>
        </p:nvSpPr>
        <p:spPr>
          <a:xfrm>
            <a:off x="6286814" y="2169318"/>
            <a:ext cx="1198854" cy="1384995"/>
          </a:xfrm>
          <a:prstGeom prst="rect">
            <a:avLst/>
          </a:prstGeom>
        </p:spPr>
        <p:txBody>
          <a:bodyPr wrap="square">
            <a:spAutoFit/>
          </a:bodyPr>
          <a:lstStyle/>
          <a:p>
            <a:pPr algn="ctr"/>
            <a:r>
              <a:rPr lang="en-AU" sz="1400" b="1">
                <a:solidFill>
                  <a:schemeClr val="bg1"/>
                </a:solidFill>
                <a:latin typeface="Arial" panose="020B0604020202020204" pitchFamily="34" charset="0"/>
                <a:cs typeface="Arial" panose="020B0604020202020204" pitchFamily="34" charset="0"/>
              </a:rPr>
              <a:t>434</a:t>
            </a:r>
            <a:r>
              <a:rPr lang="en-AU" sz="1400">
                <a:solidFill>
                  <a:schemeClr val="bg1"/>
                </a:solidFill>
                <a:latin typeface="Arial" panose="020B0604020202020204" pitchFamily="34" charset="0"/>
                <a:cs typeface="Arial" panose="020B0604020202020204" pitchFamily="34" charset="0"/>
              </a:rPr>
              <a:t> Local Government Areas across Australia</a:t>
            </a:r>
          </a:p>
          <a:p>
            <a:pPr algn="ctr"/>
            <a:r>
              <a:rPr lang="en-AU" sz="1400">
                <a:solidFill>
                  <a:schemeClr val="bg1"/>
                </a:solidFill>
                <a:latin typeface="Arial" panose="020B0604020202020204" pitchFamily="34" charset="0"/>
                <a:cs typeface="Arial" panose="020B0604020202020204" pitchFamily="34" charset="0"/>
              </a:rPr>
              <a:t>activated</a:t>
            </a:r>
            <a:endParaRPr lang="en-AU" sz="1400" b="1">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8248455" y="4392558"/>
            <a:ext cx="1262031" cy="954107"/>
          </a:xfrm>
          <a:prstGeom prst="rect">
            <a:avLst/>
          </a:prstGeom>
        </p:spPr>
        <p:txBody>
          <a:bodyPr wrap="square">
            <a:spAutoFit/>
          </a:bodyPr>
          <a:lstStyle/>
          <a:p>
            <a:pPr algn="ctr"/>
            <a:r>
              <a:rPr lang="en-AU" sz="1400">
                <a:solidFill>
                  <a:schemeClr val="bg1"/>
                </a:solidFill>
                <a:latin typeface="Arial" panose="020B0604020202020204" pitchFamily="34" charset="0"/>
                <a:cs typeface="Arial" panose="020B0604020202020204" pitchFamily="34" charset="0"/>
              </a:rPr>
              <a:t>&gt; </a:t>
            </a:r>
            <a:r>
              <a:rPr lang="en-AU" sz="1400" b="1">
                <a:solidFill>
                  <a:schemeClr val="bg1"/>
                </a:solidFill>
                <a:latin typeface="Arial" panose="020B0604020202020204" pitchFamily="34" charset="0"/>
                <a:cs typeface="Arial" panose="020B0604020202020204" pitchFamily="34" charset="0"/>
              </a:rPr>
              <a:t>24,000 </a:t>
            </a:r>
            <a:r>
              <a:rPr lang="en-AU" sz="1400">
                <a:solidFill>
                  <a:schemeClr val="bg1"/>
                </a:solidFill>
                <a:latin typeface="Arial" panose="020B0604020202020204" pitchFamily="34" charset="0"/>
                <a:cs typeface="Arial" panose="020B0604020202020204" pitchFamily="34" charset="0"/>
              </a:rPr>
              <a:t>homes damaged since 2022</a:t>
            </a:r>
          </a:p>
        </p:txBody>
      </p:sp>
      <p:sp>
        <p:nvSpPr>
          <p:cNvPr id="21" name="Rectangle 20"/>
          <p:cNvSpPr/>
          <p:nvPr/>
        </p:nvSpPr>
        <p:spPr>
          <a:xfrm>
            <a:off x="10177961" y="4350919"/>
            <a:ext cx="1406768" cy="1169551"/>
          </a:xfrm>
          <a:prstGeom prst="rect">
            <a:avLst/>
          </a:prstGeom>
        </p:spPr>
        <p:txBody>
          <a:bodyPr wrap="square" lIns="91440" tIns="45720" rIns="91440" bIns="45720" anchor="t">
            <a:spAutoFit/>
          </a:bodyPr>
          <a:lstStyle/>
          <a:p>
            <a:pPr algn="ctr"/>
            <a:r>
              <a:rPr lang="en-AU" sz="1400" b="1" dirty="0">
                <a:solidFill>
                  <a:schemeClr val="bg1"/>
                </a:solidFill>
                <a:latin typeface="Arial"/>
                <a:cs typeface="Arial"/>
              </a:rPr>
              <a:t>&gt; $15.8 billion </a:t>
            </a:r>
            <a:r>
              <a:rPr lang="en-AU" sz="1400" dirty="0">
                <a:solidFill>
                  <a:schemeClr val="bg1"/>
                </a:solidFill>
                <a:latin typeface="Arial"/>
                <a:cs typeface="Arial"/>
              </a:rPr>
              <a:t>national spend on recovery &amp; reconstruction </a:t>
            </a:r>
            <a:r>
              <a:rPr lang="en-AU" sz="1400" b="1" dirty="0">
                <a:solidFill>
                  <a:schemeClr val="bg1"/>
                </a:solidFill>
                <a:latin typeface="Arial"/>
                <a:cs typeface="Arial"/>
              </a:rPr>
              <a:t>under DRFA</a:t>
            </a:r>
          </a:p>
        </p:txBody>
      </p:sp>
      <p:sp>
        <p:nvSpPr>
          <p:cNvPr id="22" name="Rectangle 21"/>
          <p:cNvSpPr/>
          <p:nvPr/>
        </p:nvSpPr>
        <p:spPr>
          <a:xfrm>
            <a:off x="6246351" y="4378333"/>
            <a:ext cx="1153827" cy="1169551"/>
          </a:xfrm>
          <a:prstGeom prst="rect">
            <a:avLst/>
          </a:prstGeom>
        </p:spPr>
        <p:txBody>
          <a:bodyPr wrap="square">
            <a:spAutoFit/>
          </a:bodyPr>
          <a:lstStyle/>
          <a:p>
            <a:pPr algn="ctr"/>
            <a:r>
              <a:rPr lang="en-AU" sz="1400" b="1">
                <a:solidFill>
                  <a:schemeClr val="bg1"/>
                </a:solidFill>
                <a:latin typeface="Arial" panose="020B0604020202020204" pitchFamily="34" charset="0"/>
                <a:cs typeface="Arial" panose="020B0604020202020204" pitchFamily="34" charset="0"/>
              </a:rPr>
              <a:t>&gt; $3.5 billion </a:t>
            </a:r>
          </a:p>
          <a:p>
            <a:pPr algn="ctr"/>
            <a:r>
              <a:rPr lang="en-AU" sz="1400">
                <a:solidFill>
                  <a:schemeClr val="bg1"/>
                </a:solidFill>
                <a:latin typeface="Arial" panose="020B0604020202020204" pitchFamily="34" charset="0"/>
                <a:cs typeface="Arial" panose="020B0604020202020204" pitchFamily="34" charset="0"/>
              </a:rPr>
              <a:t>in payments to individuals</a:t>
            </a:r>
          </a:p>
        </p:txBody>
      </p:sp>
      <p:sp>
        <p:nvSpPr>
          <p:cNvPr id="23" name="Rectangle 22"/>
          <p:cNvSpPr/>
          <p:nvPr/>
        </p:nvSpPr>
        <p:spPr>
          <a:xfrm>
            <a:off x="10320500" y="2255128"/>
            <a:ext cx="1121690" cy="1169551"/>
          </a:xfrm>
          <a:prstGeom prst="rect">
            <a:avLst/>
          </a:prstGeom>
        </p:spPr>
        <p:txBody>
          <a:bodyPr wrap="square">
            <a:spAutoFit/>
          </a:bodyPr>
          <a:lstStyle/>
          <a:p>
            <a:pPr algn="ctr"/>
            <a:r>
              <a:rPr lang="en-AU" sz="1400" b="1">
                <a:solidFill>
                  <a:schemeClr val="bg1"/>
                </a:solidFill>
                <a:latin typeface="Arial" panose="020B0604020202020204" pitchFamily="34" charset="0"/>
                <a:cs typeface="Arial" panose="020B0604020202020204" pitchFamily="34" charset="0"/>
              </a:rPr>
              <a:t>&gt; $12.2 billion </a:t>
            </a:r>
          </a:p>
          <a:p>
            <a:pPr algn="ctr"/>
            <a:r>
              <a:rPr lang="en-AU" sz="1400">
                <a:solidFill>
                  <a:schemeClr val="bg1"/>
                </a:solidFill>
                <a:latin typeface="Arial" panose="020B0604020202020204" pitchFamily="34" charset="0"/>
                <a:cs typeface="Arial" panose="020B0604020202020204" pitchFamily="34" charset="0"/>
              </a:rPr>
              <a:t>in insurance losses</a:t>
            </a:r>
          </a:p>
        </p:txBody>
      </p:sp>
    </p:spTree>
    <p:extLst>
      <p:ext uri="{BB962C8B-B14F-4D97-AF65-F5344CB8AC3E}">
        <p14:creationId xmlns:p14="http://schemas.microsoft.com/office/powerpoint/2010/main" val="376663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FA9D-0247-A8C7-9F37-D00C0297232D}"/>
              </a:ext>
            </a:extLst>
          </p:cNvPr>
          <p:cNvSpPr>
            <a:spLocks noGrp="1"/>
          </p:cNvSpPr>
          <p:nvPr>
            <p:ph type="title"/>
          </p:nvPr>
        </p:nvSpPr>
        <p:spPr/>
        <p:txBody>
          <a:bodyPr/>
          <a:lstStyle/>
          <a:p>
            <a:r>
              <a:rPr lang="en-AU"/>
              <a:t>Victorian context- history of AGRNs</a:t>
            </a:r>
          </a:p>
        </p:txBody>
      </p:sp>
      <p:pic>
        <p:nvPicPr>
          <p:cNvPr id="3" name="Picture 2" descr="A graph with different colored lines&#10;&#10;Description automatically generated">
            <a:extLst>
              <a:ext uri="{FF2B5EF4-FFF2-40B4-BE49-F238E27FC236}">
                <a16:creationId xmlns:a16="http://schemas.microsoft.com/office/drawing/2014/main" id="{2DAFC46F-353F-8564-A3C4-37AF483A216B}"/>
              </a:ext>
            </a:extLst>
          </p:cNvPr>
          <p:cNvPicPr>
            <a:picLocks noChangeAspect="1"/>
          </p:cNvPicPr>
          <p:nvPr/>
        </p:nvPicPr>
        <p:blipFill>
          <a:blip r:embed="rId2"/>
          <a:stretch>
            <a:fillRect/>
          </a:stretch>
        </p:blipFill>
        <p:spPr>
          <a:xfrm>
            <a:off x="180796" y="1718106"/>
            <a:ext cx="7012619" cy="4219300"/>
          </a:xfrm>
          <a:prstGeom prst="rect">
            <a:avLst/>
          </a:prstGeom>
        </p:spPr>
      </p:pic>
      <p:pic>
        <p:nvPicPr>
          <p:cNvPr id="5" name="Picture 4" descr="A pie chart with text on it&#10;&#10;Description automatically generated">
            <a:extLst>
              <a:ext uri="{FF2B5EF4-FFF2-40B4-BE49-F238E27FC236}">
                <a16:creationId xmlns:a16="http://schemas.microsoft.com/office/drawing/2014/main" id="{893BE8DE-E74E-392C-2567-33B5BBCD2722}"/>
              </a:ext>
            </a:extLst>
          </p:cNvPr>
          <p:cNvPicPr>
            <a:picLocks noChangeAspect="1"/>
          </p:cNvPicPr>
          <p:nvPr/>
        </p:nvPicPr>
        <p:blipFill>
          <a:blip r:embed="rId3"/>
          <a:stretch>
            <a:fillRect/>
          </a:stretch>
        </p:blipFill>
        <p:spPr>
          <a:xfrm>
            <a:off x="7790121" y="1780558"/>
            <a:ext cx="4001386" cy="2401977"/>
          </a:xfrm>
          <a:prstGeom prst="rect">
            <a:avLst/>
          </a:prstGeom>
        </p:spPr>
      </p:pic>
      <p:sp>
        <p:nvSpPr>
          <p:cNvPr id="6" name="TextBox 5">
            <a:extLst>
              <a:ext uri="{FF2B5EF4-FFF2-40B4-BE49-F238E27FC236}">
                <a16:creationId xmlns:a16="http://schemas.microsoft.com/office/drawing/2014/main" id="{A8DDC724-F2C1-CEAF-D7D0-80D53BCA8398}"/>
              </a:ext>
            </a:extLst>
          </p:cNvPr>
          <p:cNvSpPr txBox="1"/>
          <p:nvPr/>
        </p:nvSpPr>
        <p:spPr>
          <a:xfrm>
            <a:off x="7506586" y="5025656"/>
            <a:ext cx="41785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DRFA Activation History by LGA - Dataset - data.gov.au</a:t>
            </a:r>
            <a:endParaRPr lang="en-US"/>
          </a:p>
        </p:txBody>
      </p:sp>
      <p:sp>
        <p:nvSpPr>
          <p:cNvPr id="4" name="Footer Placeholder 3">
            <a:extLst>
              <a:ext uri="{FF2B5EF4-FFF2-40B4-BE49-F238E27FC236}">
                <a16:creationId xmlns:a16="http://schemas.microsoft.com/office/drawing/2014/main" id="{DB93F891-638F-2A81-716C-DA8187851129}"/>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251948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93" y="460891"/>
            <a:ext cx="8365838" cy="624199"/>
          </a:xfrm>
        </p:spPr>
        <p:txBody>
          <a:bodyPr vert="horz" lIns="91440" tIns="45720" rIns="91440" bIns="45720" rtlCol="0" anchor="b">
            <a:noAutofit/>
          </a:bodyPr>
          <a:lstStyle/>
          <a:p>
            <a:r>
              <a:rPr lang="en-AU" sz="3700" dirty="0">
                <a:latin typeface="Arial"/>
                <a:cs typeface="Arial"/>
              </a:rPr>
              <a:t>DRFA Principles </a:t>
            </a:r>
            <a:endParaRPr lang="en-AU" dirty="0"/>
          </a:p>
        </p:txBody>
      </p:sp>
      <p:sp>
        <p:nvSpPr>
          <p:cNvPr id="4" name="Slide Number Placeholder 3"/>
          <p:cNvSpPr>
            <a:spLocks noGrp="1"/>
          </p:cNvSpPr>
          <p:nvPr>
            <p:ph type="sldNum" sz="quarter" idx="12"/>
          </p:nvPr>
        </p:nvSpPr>
        <p:spPr/>
        <p:txBody>
          <a:bodyPr/>
          <a:lstStyle/>
          <a:p>
            <a:fld id="{E4FB483E-3E9A-4127-87A3-3C84DDEF51A3}" type="slidenum">
              <a:rPr lang="en-AU" smtClean="0"/>
              <a:t>5</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205" y="1634686"/>
            <a:ext cx="2306573" cy="230657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721" y="1610509"/>
            <a:ext cx="2290261" cy="2290261"/>
          </a:xfrm>
          <a:prstGeom prst="rect">
            <a:avLst/>
          </a:prstGeom>
          <a:ln>
            <a:noFill/>
          </a:ln>
        </p:spPr>
      </p:pic>
      <p:sp>
        <p:nvSpPr>
          <p:cNvPr id="11" name="Rectangle 10"/>
          <p:cNvSpPr/>
          <p:nvPr/>
        </p:nvSpPr>
        <p:spPr>
          <a:xfrm>
            <a:off x="1989663" y="1932833"/>
            <a:ext cx="1912376" cy="1705019"/>
          </a:xfrm>
          <a:prstGeom prst="rect">
            <a:avLst/>
          </a:prstGeom>
        </p:spPr>
        <p:txBody>
          <a:bodyPr wrap="square">
            <a:spAutoFit/>
          </a:bodyPr>
          <a:lstStyle/>
          <a:p>
            <a:pPr algn="ctr"/>
            <a:r>
              <a:rPr lang="en-US" sz="1497">
                <a:solidFill>
                  <a:schemeClr val="bg1"/>
                </a:solidFill>
                <a:latin typeface="Arial" panose="020B0604020202020204" pitchFamily="34" charset="0"/>
                <a:cs typeface="Arial" panose="020B0604020202020204" pitchFamily="34" charset="0"/>
              </a:rPr>
              <a:t>Recovery is a shared responsibility (between individuals and all levels of government)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4239" y="4111218"/>
            <a:ext cx="2306573" cy="230657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9782" y="1628182"/>
            <a:ext cx="2290261" cy="2290261"/>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3653" y="4096556"/>
            <a:ext cx="2306573" cy="230657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5123" y="4111218"/>
            <a:ext cx="2290261" cy="2290261"/>
          </a:xfrm>
          <a:prstGeom prst="rect">
            <a:avLst/>
          </a:prstGeom>
        </p:spPr>
      </p:pic>
      <p:sp>
        <p:nvSpPr>
          <p:cNvPr id="16" name="Rectangle 15"/>
          <p:cNvSpPr/>
          <p:nvPr/>
        </p:nvSpPr>
        <p:spPr>
          <a:xfrm>
            <a:off x="4753887" y="2156767"/>
            <a:ext cx="1795335" cy="1244251"/>
          </a:xfrm>
          <a:prstGeom prst="rect">
            <a:avLst/>
          </a:prstGeom>
        </p:spPr>
        <p:txBody>
          <a:bodyPr wrap="square">
            <a:spAutoFit/>
          </a:bodyPr>
          <a:lstStyle/>
          <a:p>
            <a:pPr algn="ctr"/>
            <a:r>
              <a:rPr lang="en-US" sz="1497">
                <a:solidFill>
                  <a:schemeClr val="bg1"/>
                </a:solidFill>
                <a:latin typeface="Arial" panose="020B0604020202020204" pitchFamily="34" charset="0"/>
                <a:cs typeface="Arial" panose="020B0604020202020204" pitchFamily="34" charset="0"/>
              </a:rPr>
              <a:t>Intended to be a helping hand, rather than provide compensation for losses</a:t>
            </a:r>
          </a:p>
        </p:txBody>
      </p:sp>
      <p:sp>
        <p:nvSpPr>
          <p:cNvPr id="17" name="Rectangle 16"/>
          <p:cNvSpPr/>
          <p:nvPr/>
        </p:nvSpPr>
        <p:spPr>
          <a:xfrm>
            <a:off x="7732732" y="2170222"/>
            <a:ext cx="1940148" cy="1474634"/>
          </a:xfrm>
          <a:prstGeom prst="rect">
            <a:avLst/>
          </a:prstGeom>
        </p:spPr>
        <p:txBody>
          <a:bodyPr wrap="square">
            <a:spAutoFit/>
          </a:bodyPr>
          <a:lstStyle/>
          <a:p>
            <a:pPr algn="ctr"/>
            <a:r>
              <a:rPr lang="en-US" sz="1497">
                <a:solidFill>
                  <a:schemeClr val="bg1"/>
                </a:solidFill>
                <a:latin typeface="Arial" panose="020B0604020202020204" pitchFamily="34" charset="0"/>
                <a:cs typeface="Arial" panose="020B0604020202020204" pitchFamily="34" charset="0"/>
              </a:rPr>
              <a:t>Does not replace the need for appropriate self-help strategies (e.g. insurance, disaster mitigation)</a:t>
            </a:r>
          </a:p>
        </p:txBody>
      </p:sp>
      <p:sp>
        <p:nvSpPr>
          <p:cNvPr id="18" name="Rectangle 17"/>
          <p:cNvSpPr/>
          <p:nvPr/>
        </p:nvSpPr>
        <p:spPr>
          <a:xfrm>
            <a:off x="2635355" y="4537858"/>
            <a:ext cx="1755833" cy="1474634"/>
          </a:xfrm>
          <a:prstGeom prst="rect">
            <a:avLst/>
          </a:prstGeom>
        </p:spPr>
        <p:txBody>
          <a:bodyPr wrap="square">
            <a:spAutoFit/>
          </a:bodyPr>
          <a:lstStyle/>
          <a:p>
            <a:pPr algn="ctr"/>
            <a:r>
              <a:rPr lang="en-US" sz="1497">
                <a:solidFill>
                  <a:schemeClr val="bg1"/>
                </a:solidFill>
                <a:latin typeface="Arial" panose="020B0604020202020204" pitchFamily="34" charset="0"/>
                <a:cs typeface="Arial" panose="020B0604020202020204" pitchFamily="34" charset="0"/>
              </a:rPr>
              <a:t>States should draw on their own resources before seeking Australian Government assistance</a:t>
            </a:r>
          </a:p>
        </p:txBody>
      </p:sp>
      <p:sp>
        <p:nvSpPr>
          <p:cNvPr id="19" name="Rectangle 18"/>
          <p:cNvSpPr/>
          <p:nvPr/>
        </p:nvSpPr>
        <p:spPr>
          <a:xfrm>
            <a:off x="5482485" y="4537858"/>
            <a:ext cx="1904292" cy="1705019"/>
          </a:xfrm>
          <a:prstGeom prst="rect">
            <a:avLst/>
          </a:prstGeom>
        </p:spPr>
        <p:txBody>
          <a:bodyPr wrap="square">
            <a:spAutoFit/>
          </a:bodyPr>
          <a:lstStyle/>
          <a:p>
            <a:pPr algn="ctr"/>
            <a:r>
              <a:rPr lang="en-US" sz="1497">
                <a:solidFill>
                  <a:schemeClr val="bg1"/>
                </a:solidFill>
                <a:latin typeface="Arial" panose="020B0604020202020204" pitchFamily="34" charset="0"/>
                <a:cs typeface="Arial" panose="020B0604020202020204" pitchFamily="34" charset="0"/>
              </a:rPr>
              <a:t>Efficient allocation of resources (should provide value-for-money outcomes across all levels of government)</a:t>
            </a:r>
          </a:p>
        </p:txBody>
      </p:sp>
      <p:sp>
        <p:nvSpPr>
          <p:cNvPr id="20" name="Rectangle 19"/>
          <p:cNvSpPr/>
          <p:nvPr/>
        </p:nvSpPr>
        <p:spPr>
          <a:xfrm>
            <a:off x="8388037" y="4473483"/>
            <a:ext cx="1798285" cy="1474634"/>
          </a:xfrm>
          <a:prstGeom prst="rect">
            <a:avLst/>
          </a:prstGeom>
        </p:spPr>
        <p:txBody>
          <a:bodyPr wrap="square">
            <a:spAutoFit/>
          </a:bodyPr>
          <a:lstStyle/>
          <a:p>
            <a:pPr algn="ctr"/>
            <a:r>
              <a:rPr lang="en-US" sz="1497">
                <a:solidFill>
                  <a:schemeClr val="bg1"/>
                </a:solidFill>
                <a:latin typeface="Arial" panose="020B0604020202020204" pitchFamily="34" charset="0"/>
                <a:cs typeface="Arial" panose="020B0604020202020204" pitchFamily="34" charset="0"/>
              </a:rPr>
              <a:t>Those affected in the same way by the same disaster should receive the same level of assistance.</a:t>
            </a:r>
          </a:p>
        </p:txBody>
      </p:sp>
      <p:sp>
        <p:nvSpPr>
          <p:cNvPr id="3" name="Footer Placeholder 3">
            <a:extLst>
              <a:ext uri="{FF2B5EF4-FFF2-40B4-BE49-F238E27FC236}">
                <a16:creationId xmlns:a16="http://schemas.microsoft.com/office/drawing/2014/main" id="{A82B5086-2189-1152-2D57-EFE19F7271F7}"/>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126420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3D3D9-2D84-43CE-88A7-AD73276C2AFB}"/>
              </a:ext>
            </a:extLst>
          </p:cNvPr>
          <p:cNvSpPr>
            <a:spLocks noGrp="1"/>
          </p:cNvSpPr>
          <p:nvPr>
            <p:ph type="title"/>
          </p:nvPr>
        </p:nvSpPr>
        <p:spPr>
          <a:xfrm>
            <a:off x="264293" y="172824"/>
            <a:ext cx="10037416" cy="864344"/>
          </a:xfrm>
        </p:spPr>
        <p:txBody>
          <a:bodyPr/>
          <a:lstStyle/>
          <a:p>
            <a:r>
              <a:rPr lang="en-AU"/>
              <a:t>DRFA ‘standard’ assistance measures</a:t>
            </a:r>
          </a:p>
        </p:txBody>
      </p:sp>
      <p:sp>
        <p:nvSpPr>
          <p:cNvPr id="3" name="Content Placeholder 2">
            <a:extLst>
              <a:ext uri="{FF2B5EF4-FFF2-40B4-BE49-F238E27FC236}">
                <a16:creationId xmlns:a16="http://schemas.microsoft.com/office/drawing/2014/main" id="{BB4DDD40-A127-4D85-B930-27E1D486DC98}"/>
              </a:ext>
            </a:extLst>
          </p:cNvPr>
          <p:cNvSpPr>
            <a:spLocks noGrp="1"/>
          </p:cNvSpPr>
          <p:nvPr>
            <p:ph idx="1"/>
          </p:nvPr>
        </p:nvSpPr>
        <p:spPr>
          <a:xfrm>
            <a:off x="264294" y="2344815"/>
            <a:ext cx="5683746" cy="3643236"/>
          </a:xfrm>
        </p:spPr>
        <p:txBody>
          <a:bodyPr>
            <a:normAutofit fontScale="25000" lnSpcReduction="20000"/>
          </a:bodyPr>
          <a:lstStyle/>
          <a:p>
            <a:pPr lvl="0">
              <a:lnSpc>
                <a:spcPct val="130000"/>
              </a:lnSpc>
              <a:spcBef>
                <a:spcPts val="600"/>
              </a:spcBef>
              <a:spcAft>
                <a:spcPts val="600"/>
              </a:spcAft>
              <a:buFont typeface="Arial" panose="020B0604020202020204" pitchFamily="34" charset="0"/>
              <a:buChar char="•"/>
            </a:pPr>
            <a:r>
              <a:rPr lang="en-AU" sz="4800">
                <a:latin typeface="+mn-lt"/>
                <a:cs typeface="Times New Roman" panose="02020603050405020304" pitchFamily="18" charset="0"/>
              </a:rPr>
              <a:t>Early relief and recovery activities including the establishment and operation of a Municipal Emergency Coordination Centre, and/or a Relief and Recovery Centre.</a:t>
            </a:r>
          </a:p>
          <a:p>
            <a:pPr lvl="0">
              <a:lnSpc>
                <a:spcPct val="130000"/>
              </a:lnSpc>
              <a:spcBef>
                <a:spcPts val="600"/>
              </a:spcBef>
              <a:spcAft>
                <a:spcPts val="600"/>
              </a:spcAft>
              <a:buFont typeface="Arial" panose="020B0604020202020204" pitchFamily="34" charset="0"/>
              <a:buChar char="•"/>
            </a:pPr>
            <a:r>
              <a:rPr lang="en-AU" sz="4800">
                <a:latin typeface="+mn-lt"/>
                <a:cs typeface="Times New Roman" panose="02020603050405020304" pitchFamily="18" charset="0"/>
              </a:rPr>
              <a:t>Counter disaster operations undertaken to provide direct assistance to individuals, immediately before, during and in the immediate aftermath of a disaster (e.g. sandbagging or the establishment of bushfire control lines). </a:t>
            </a:r>
          </a:p>
          <a:p>
            <a:pPr lvl="0">
              <a:lnSpc>
                <a:spcPct val="130000"/>
              </a:lnSpc>
              <a:spcBef>
                <a:spcPts val="600"/>
              </a:spcBef>
              <a:spcAft>
                <a:spcPts val="600"/>
              </a:spcAft>
              <a:buFont typeface="Arial" panose="020B0604020202020204" pitchFamily="34" charset="0"/>
              <a:buChar char="•"/>
            </a:pPr>
            <a:r>
              <a:rPr lang="en-AU" sz="4800">
                <a:latin typeface="+mn-lt"/>
                <a:cs typeface="Times New Roman" panose="02020603050405020304" pitchFamily="18" charset="0"/>
              </a:rPr>
              <a:t>Personal hardship assistance programs administered by the Department of Families, Fairness and Housing (DFFH). </a:t>
            </a:r>
          </a:p>
          <a:p>
            <a:pPr lvl="0">
              <a:lnSpc>
                <a:spcPct val="130000"/>
              </a:lnSpc>
              <a:spcBef>
                <a:spcPts val="600"/>
              </a:spcBef>
              <a:spcAft>
                <a:spcPts val="600"/>
              </a:spcAft>
              <a:buFont typeface="Arial" panose="020B0604020202020204" pitchFamily="34" charset="0"/>
              <a:buChar char="•"/>
            </a:pPr>
            <a:r>
              <a:rPr lang="en-AU" sz="4800">
                <a:latin typeface="+mn-lt"/>
                <a:cs typeface="Times New Roman" panose="02020603050405020304" pitchFamily="18" charset="0"/>
              </a:rPr>
              <a:t>Removal of debris operations carried out by councils from residential properties (immediate house footprint only) to make them safe and habitable. </a:t>
            </a:r>
          </a:p>
          <a:p>
            <a:pPr>
              <a:lnSpc>
                <a:spcPct val="130000"/>
              </a:lnSpc>
              <a:spcBef>
                <a:spcPts val="600"/>
              </a:spcBef>
              <a:spcAft>
                <a:spcPts val="600"/>
              </a:spcAft>
              <a:buFont typeface="Arial" panose="020B0604020202020204" pitchFamily="34" charset="0"/>
              <a:buChar char="•"/>
            </a:pPr>
            <a:r>
              <a:rPr lang="en-AU" sz="4800">
                <a:latin typeface="+mn-lt"/>
                <a:cs typeface="Times New Roman" panose="02020603050405020304" pitchFamily="18" charset="0"/>
              </a:rPr>
              <a:t>Other - personal and financial counselling and the employment of a Community Recovery Officer.</a:t>
            </a:r>
          </a:p>
          <a:p>
            <a:endParaRPr lang="en-AU"/>
          </a:p>
        </p:txBody>
      </p:sp>
      <p:sp>
        <p:nvSpPr>
          <p:cNvPr id="5" name="TextBox 4">
            <a:extLst>
              <a:ext uri="{FF2B5EF4-FFF2-40B4-BE49-F238E27FC236}">
                <a16:creationId xmlns:a16="http://schemas.microsoft.com/office/drawing/2014/main" id="{9762C572-E3E6-49E8-8B7E-6E3F10B327E6}"/>
              </a:ext>
            </a:extLst>
          </p:cNvPr>
          <p:cNvSpPr txBox="1"/>
          <p:nvPr/>
        </p:nvSpPr>
        <p:spPr>
          <a:xfrm>
            <a:off x="995281" y="1790816"/>
            <a:ext cx="4829616" cy="400110"/>
          </a:xfrm>
          <a:prstGeom prst="rect">
            <a:avLst/>
          </a:prstGeom>
          <a:noFill/>
        </p:spPr>
        <p:txBody>
          <a:bodyPr wrap="square">
            <a:spAutoFit/>
          </a:bodyPr>
          <a:lstStyle/>
          <a:p>
            <a:r>
              <a:rPr lang="en-AU" sz="2000" b="1">
                <a:latin typeface="+mj-lt"/>
              </a:rPr>
              <a:t>Category A: Assistance to individuals</a:t>
            </a:r>
          </a:p>
        </p:txBody>
      </p:sp>
      <p:sp>
        <p:nvSpPr>
          <p:cNvPr id="6" name="Content Placeholder 2">
            <a:extLst>
              <a:ext uri="{FF2B5EF4-FFF2-40B4-BE49-F238E27FC236}">
                <a16:creationId xmlns:a16="http://schemas.microsoft.com/office/drawing/2014/main" id="{22DAD69F-2FE1-49CA-8F64-4B0E0D439E4F}"/>
              </a:ext>
            </a:extLst>
          </p:cNvPr>
          <p:cNvSpPr txBox="1">
            <a:spLocks/>
          </p:cNvSpPr>
          <p:nvPr/>
        </p:nvSpPr>
        <p:spPr>
          <a:xfrm>
            <a:off x="6096000" y="2262224"/>
            <a:ext cx="5994400" cy="4082564"/>
          </a:xfrm>
          <a:prstGeom prst="rect">
            <a:avLst/>
          </a:prstGeom>
        </p:spPr>
        <p:txBody>
          <a:bodyPr vert="horz" lIns="91440" tIns="45720" rIns="91440" bIns="45720" rtlCol="0">
            <a:normAutofit fontScale="25000" lnSpcReduction="20000"/>
          </a:bodyPr>
          <a:lstStyle>
            <a:lvl1pPr marL="359824" marR="0" indent="-349242" algn="l" defTabSz="914377" rtl="0" eaLnBrk="1" fontAlgn="auto" latinLnBrk="0" hangingPunct="1">
              <a:lnSpc>
                <a:spcPct val="90000"/>
              </a:lnSpc>
              <a:spcBef>
                <a:spcPts val="1000"/>
              </a:spcBef>
              <a:spcAft>
                <a:spcPts val="0"/>
              </a:spcAft>
              <a:buClr>
                <a:schemeClr val="accent1"/>
              </a:buClr>
              <a:buSzTx/>
              <a:buFont typeface="+mj-lt"/>
              <a:buAutoNum type="arabicPeriod"/>
              <a:tabLst/>
              <a:defRPr sz="2667" kern="1200">
                <a:solidFill>
                  <a:schemeClr val="accent5"/>
                </a:solidFill>
                <a:latin typeface="Arial" panose="020B0604020202020204" pitchFamily="34" charset="0"/>
                <a:ea typeface="+mn-ea"/>
                <a:cs typeface="Arial" panose="020B0604020202020204" pitchFamily="34" charset="0"/>
              </a:defRPr>
            </a:lvl1pPr>
            <a:lvl2pPr marL="296326" marR="0" indent="-296326" algn="l" defTabSz="914377" rtl="0" eaLnBrk="1" fontAlgn="auto" latinLnBrk="0" hangingPunct="1">
              <a:lnSpc>
                <a:spcPct val="90000"/>
              </a:lnSpc>
              <a:spcBef>
                <a:spcPts val="500"/>
              </a:spcBef>
              <a:spcAft>
                <a:spcPts val="0"/>
              </a:spcAft>
              <a:buClr>
                <a:schemeClr val="accent1"/>
              </a:buClr>
              <a:buSzPct val="70000"/>
              <a:buFontTx/>
              <a:buBlip>
                <a:blip r:embed="rId2"/>
              </a:buBlip>
              <a:tabLst/>
              <a:defRPr sz="2400" kern="1200">
                <a:solidFill>
                  <a:schemeClr val="accent5"/>
                </a:solidFill>
                <a:latin typeface="Arial" panose="020B0604020202020204" pitchFamily="34" charset="0"/>
                <a:ea typeface="+mn-ea"/>
                <a:cs typeface="Arial" panose="020B0604020202020204" pitchFamily="34" charset="0"/>
              </a:defRPr>
            </a:lvl2pPr>
            <a:lvl3pPr marL="478355" marR="0" indent="-239178" algn="l" defTabSz="914377" rtl="0" eaLnBrk="1" fontAlgn="auto" latinLnBrk="0" hangingPunct="1">
              <a:lnSpc>
                <a:spcPct val="90000"/>
              </a:lnSpc>
              <a:spcBef>
                <a:spcPts val="500"/>
              </a:spcBef>
              <a:spcAft>
                <a:spcPts val="0"/>
              </a:spcAft>
              <a:buClr>
                <a:schemeClr val="accent2"/>
              </a:buClr>
              <a:buSzTx/>
              <a:buFont typeface="Arial" charset="0"/>
              <a:buChar char="•"/>
              <a:tabLst/>
              <a:defRPr sz="2400" kern="1200">
                <a:solidFill>
                  <a:schemeClr val="accent5"/>
                </a:solidFill>
                <a:latin typeface="Arial" panose="020B0604020202020204" pitchFamily="34" charset="0"/>
                <a:ea typeface="+mn-ea"/>
                <a:cs typeface="Arial" panose="020B0604020202020204" pitchFamily="34" charset="0"/>
              </a:defRPr>
            </a:lvl3pPr>
            <a:lvl4pPr marL="717533" marR="0" indent="-239178" algn="l" defTabSz="914377" rtl="0" eaLnBrk="1" fontAlgn="auto" latinLnBrk="0" hangingPunct="1">
              <a:lnSpc>
                <a:spcPct val="90000"/>
              </a:lnSpc>
              <a:spcBef>
                <a:spcPts val="500"/>
              </a:spcBef>
              <a:spcAft>
                <a:spcPts val="0"/>
              </a:spcAft>
              <a:buClr>
                <a:schemeClr val="accent5"/>
              </a:buClr>
              <a:buSzTx/>
              <a:buFont typeface="Arial" charset="0"/>
              <a:buChar char="•"/>
              <a:tabLst/>
              <a:defRPr sz="2133" kern="1200">
                <a:solidFill>
                  <a:schemeClr val="accent5"/>
                </a:solidFill>
                <a:latin typeface="Arial" panose="020B0604020202020204" pitchFamily="34" charset="0"/>
                <a:ea typeface="+mn-ea"/>
                <a:cs typeface="Arial" panose="020B0604020202020204" pitchFamily="34" charset="0"/>
              </a:defRPr>
            </a:lvl4pPr>
            <a:lvl5pPr marL="956709" marR="0" indent="-239178" algn="l" defTabSz="914377" rtl="0" eaLnBrk="1" fontAlgn="auto" latinLnBrk="0" hangingPunct="1">
              <a:lnSpc>
                <a:spcPct val="90000"/>
              </a:lnSpc>
              <a:spcBef>
                <a:spcPts val="500"/>
              </a:spcBef>
              <a:spcAft>
                <a:spcPts val="0"/>
              </a:spcAft>
              <a:buClr>
                <a:schemeClr val="tx1"/>
              </a:buClr>
              <a:buSzTx/>
              <a:buFont typeface="Arial" charset="0"/>
              <a:buChar char="•"/>
              <a:tabLst/>
              <a:defRPr sz="1600" kern="1200">
                <a:solidFill>
                  <a:schemeClr val="accent5"/>
                </a:solidFill>
                <a:latin typeface="Arial" panose="020B0604020202020204" pitchFamily="34" charset="0"/>
                <a:ea typeface="+mn-ea"/>
                <a:cs typeface="Arial" panose="020B0604020202020204" pitchFamily="34" charset="0"/>
              </a:defRPr>
            </a:lvl5pPr>
            <a:lvl6pPr marL="4214364" indent="-383124" algn="l" defTabSz="766248" rtl="0" eaLnBrk="1" latinLnBrk="0" hangingPunct="1">
              <a:spcBef>
                <a:spcPct val="20000"/>
              </a:spcBef>
              <a:buFont typeface="Arial"/>
              <a:buChar char="•"/>
              <a:defRPr sz="3352" kern="1200">
                <a:solidFill>
                  <a:schemeClr val="tx1"/>
                </a:solidFill>
                <a:latin typeface="+mn-lt"/>
                <a:ea typeface="+mn-ea"/>
                <a:cs typeface="+mn-cs"/>
              </a:defRPr>
            </a:lvl6pPr>
            <a:lvl7pPr marL="4980613" indent="-383124" algn="l" defTabSz="766248" rtl="0" eaLnBrk="1" latinLnBrk="0" hangingPunct="1">
              <a:spcBef>
                <a:spcPct val="20000"/>
              </a:spcBef>
              <a:buFont typeface="Arial"/>
              <a:buChar char="•"/>
              <a:defRPr sz="3352" kern="1200">
                <a:solidFill>
                  <a:schemeClr val="tx1"/>
                </a:solidFill>
                <a:latin typeface="+mn-lt"/>
                <a:ea typeface="+mn-ea"/>
                <a:cs typeface="+mn-cs"/>
              </a:defRPr>
            </a:lvl7pPr>
            <a:lvl8pPr marL="5746860" indent="-383124" algn="l" defTabSz="766248" rtl="0" eaLnBrk="1" latinLnBrk="0" hangingPunct="1">
              <a:spcBef>
                <a:spcPct val="20000"/>
              </a:spcBef>
              <a:buFont typeface="Arial"/>
              <a:buChar char="•"/>
              <a:defRPr sz="3352" kern="1200">
                <a:solidFill>
                  <a:schemeClr val="tx1"/>
                </a:solidFill>
                <a:latin typeface="+mn-lt"/>
                <a:ea typeface="+mn-ea"/>
                <a:cs typeface="+mn-cs"/>
              </a:defRPr>
            </a:lvl8pPr>
            <a:lvl9pPr marL="6513108" indent="-383124" algn="l" defTabSz="766248" rtl="0" eaLnBrk="1" latinLnBrk="0" hangingPunct="1">
              <a:spcBef>
                <a:spcPct val="20000"/>
              </a:spcBef>
              <a:buFont typeface="Arial"/>
              <a:buChar char="•"/>
              <a:defRPr sz="3352" kern="1200">
                <a:solidFill>
                  <a:schemeClr val="tx1"/>
                </a:solidFill>
                <a:latin typeface="+mn-lt"/>
                <a:ea typeface="+mn-ea"/>
                <a:cs typeface="+mn-cs"/>
              </a:defRPr>
            </a:lvl9pPr>
          </a:lstStyle>
          <a:p>
            <a:pPr marL="342900" indent="-342900">
              <a:lnSpc>
                <a:spcPct val="107000"/>
              </a:lnSpc>
              <a:spcAft>
                <a:spcPts val="720"/>
              </a:spcAft>
              <a:buSzPts val="1000"/>
              <a:buFont typeface="Symbol" panose="05050102010706020507" pitchFamily="18" charset="2"/>
              <a:buChar char=""/>
              <a:tabLst>
                <a:tab pos="457200" algn="l"/>
              </a:tabLst>
            </a:pPr>
            <a:endParaRPr lang="en-AU" sz="2800">
              <a:latin typeface="Calibri" panose="020F0502020204030204" pitchFamily="34" charset="0"/>
            </a:endParaRPr>
          </a:p>
          <a:p>
            <a:pPr marL="10582" indent="0">
              <a:lnSpc>
                <a:spcPct val="130000"/>
              </a:lnSpc>
              <a:spcBef>
                <a:spcPts val="600"/>
              </a:spcBef>
              <a:spcAft>
                <a:spcPts val="600"/>
              </a:spcAft>
              <a:buNone/>
            </a:pPr>
            <a:r>
              <a:rPr lang="en-AU" sz="4800">
                <a:latin typeface="+mn-lt"/>
                <a:cs typeface="Times New Roman" panose="02020603050405020304" pitchFamily="18" charset="0"/>
              </a:rPr>
              <a:t>Category B assistance can be divided into five broad areas of assistance designed to support the community to recover from an eligible disaster:</a:t>
            </a:r>
          </a:p>
          <a:p>
            <a:pPr>
              <a:lnSpc>
                <a:spcPct val="130000"/>
              </a:lnSpc>
              <a:spcBef>
                <a:spcPts val="300"/>
              </a:spcBef>
              <a:buFont typeface="Arial" panose="020B0604020202020204" pitchFamily="34" charset="0"/>
              <a:buChar char="•"/>
            </a:pPr>
            <a:r>
              <a:rPr lang="en-AU" sz="4800" u="sng">
                <a:latin typeface="+mn-lt"/>
                <a:cs typeface="Times New Roman" panose="02020603050405020304" pitchFamily="18" charset="0"/>
              </a:rPr>
              <a:t>Emergency works </a:t>
            </a:r>
            <a:r>
              <a:rPr lang="en-AU" sz="4800">
                <a:latin typeface="+mn-lt"/>
                <a:cs typeface="Times New Roman" panose="02020603050405020304" pitchFamily="18" charset="0"/>
              </a:rPr>
              <a:t>to urgently restore an essential public asset to an acceptable level of service (make safe or temporary repairs) within 3 months from date of the event.</a:t>
            </a:r>
          </a:p>
          <a:p>
            <a:pPr>
              <a:lnSpc>
                <a:spcPct val="130000"/>
              </a:lnSpc>
              <a:spcBef>
                <a:spcPts val="300"/>
              </a:spcBef>
              <a:buFont typeface="Arial" panose="020B0604020202020204" pitchFamily="34" charset="0"/>
              <a:buChar char="•"/>
            </a:pPr>
            <a:r>
              <a:rPr lang="en-AU" sz="4800" u="sng">
                <a:latin typeface="+mn-lt"/>
                <a:cs typeface="Times New Roman" panose="02020603050405020304" pitchFamily="18" charset="0"/>
              </a:rPr>
              <a:t>Immediate Reconstruction Works </a:t>
            </a:r>
            <a:r>
              <a:rPr lang="en-AU" sz="4800">
                <a:latin typeface="+mn-lt"/>
                <a:cs typeface="Times New Roman" panose="02020603050405020304" pitchFamily="18" charset="0"/>
              </a:rPr>
              <a:t>(to fully restore an asset) undertaken within 3 months from date of the event</a:t>
            </a:r>
          </a:p>
          <a:p>
            <a:pPr>
              <a:lnSpc>
                <a:spcPct val="130000"/>
              </a:lnSpc>
              <a:spcBef>
                <a:spcPts val="300"/>
              </a:spcBef>
              <a:buFont typeface="Arial" panose="020B0604020202020204" pitchFamily="34" charset="0"/>
              <a:buChar char="•"/>
            </a:pPr>
            <a:r>
              <a:rPr lang="en-AU" sz="4800" u="sng">
                <a:latin typeface="+mn-lt"/>
                <a:cs typeface="Times New Roman" panose="02020603050405020304" pitchFamily="18" charset="0"/>
              </a:rPr>
              <a:t>Reconstruction Works </a:t>
            </a:r>
            <a:r>
              <a:rPr lang="en-AU" sz="4800">
                <a:latin typeface="+mn-lt"/>
                <a:cs typeface="Times New Roman" panose="02020603050405020304" pitchFamily="18" charset="0"/>
              </a:rPr>
              <a:t>outside of the 3 months window (requires a certified estimate to be prepared).</a:t>
            </a:r>
          </a:p>
          <a:p>
            <a:pPr>
              <a:lnSpc>
                <a:spcPct val="130000"/>
              </a:lnSpc>
              <a:spcBef>
                <a:spcPts val="300"/>
              </a:spcBef>
              <a:buFont typeface="Arial" panose="020B0604020202020204" pitchFamily="34" charset="0"/>
              <a:buChar char="•"/>
            </a:pPr>
            <a:r>
              <a:rPr lang="en-AU" sz="4800" u="sng">
                <a:latin typeface="+mn-lt"/>
                <a:cs typeface="Times New Roman" panose="02020603050405020304" pitchFamily="18" charset="0"/>
              </a:rPr>
              <a:t>Counter Disaster Operations </a:t>
            </a:r>
            <a:r>
              <a:rPr lang="en-AU" sz="4800">
                <a:latin typeface="+mn-lt"/>
                <a:cs typeface="Times New Roman" panose="02020603050405020304" pitchFamily="18" charset="0"/>
              </a:rPr>
              <a:t>for the protection of the general public</a:t>
            </a:r>
          </a:p>
          <a:p>
            <a:pPr>
              <a:lnSpc>
                <a:spcPct val="130000"/>
              </a:lnSpc>
              <a:spcBef>
                <a:spcPts val="300"/>
              </a:spcBef>
              <a:buFont typeface="Arial" panose="020B0604020202020204" pitchFamily="34" charset="0"/>
              <a:buChar char="•"/>
            </a:pPr>
            <a:r>
              <a:rPr lang="en-AU" sz="4800" u="sng">
                <a:latin typeface="+mn-lt"/>
                <a:cs typeface="Times New Roman" panose="02020603050405020304" pitchFamily="18" charset="0"/>
              </a:rPr>
              <a:t>Concessional loans </a:t>
            </a:r>
            <a:r>
              <a:rPr lang="en-AU" sz="4800">
                <a:latin typeface="+mn-lt"/>
                <a:cs typeface="Times New Roman" panose="02020603050405020304" pitchFamily="18" charset="0"/>
              </a:rPr>
              <a:t>to assist impacted small businesses, primary producers and non-profit organisations whose assets have been significantly damaged or who have suffered a significant loss of income as a direct result of an eligible disaster</a:t>
            </a:r>
          </a:p>
          <a:p>
            <a:pPr marL="10582" indent="0">
              <a:buNone/>
            </a:pPr>
            <a:endParaRPr lang="en-AU" sz="1000">
              <a:latin typeface="Calibri" panose="020F0502020204030204" pitchFamily="34" charset="0"/>
            </a:endParaRPr>
          </a:p>
          <a:p>
            <a:pPr marL="342900" indent="-342900">
              <a:lnSpc>
                <a:spcPct val="107000"/>
              </a:lnSpc>
              <a:spcAft>
                <a:spcPts val="720"/>
              </a:spcAft>
              <a:buSzPts val="1000"/>
              <a:buFont typeface="Symbol" panose="05050102010706020507" pitchFamily="18" charset="2"/>
              <a:buChar char=""/>
              <a:tabLst>
                <a:tab pos="457200" algn="l"/>
              </a:tabLst>
            </a:pPr>
            <a:endParaRPr lang="en-AU" sz="2800">
              <a:latin typeface="Calibri" panose="020F0502020204030204" pitchFamily="34" charset="0"/>
            </a:endParaRPr>
          </a:p>
          <a:p>
            <a:endParaRPr lang="en-AU"/>
          </a:p>
        </p:txBody>
      </p:sp>
      <p:sp>
        <p:nvSpPr>
          <p:cNvPr id="8" name="TextBox 7">
            <a:extLst>
              <a:ext uri="{FF2B5EF4-FFF2-40B4-BE49-F238E27FC236}">
                <a16:creationId xmlns:a16="http://schemas.microsoft.com/office/drawing/2014/main" id="{4856F7C7-2AD7-4570-A058-FD23FE1EEB95}"/>
              </a:ext>
            </a:extLst>
          </p:cNvPr>
          <p:cNvSpPr txBox="1"/>
          <p:nvPr/>
        </p:nvSpPr>
        <p:spPr>
          <a:xfrm>
            <a:off x="6972930" y="1790816"/>
            <a:ext cx="4935062" cy="707886"/>
          </a:xfrm>
          <a:prstGeom prst="rect">
            <a:avLst/>
          </a:prstGeom>
          <a:noFill/>
        </p:spPr>
        <p:txBody>
          <a:bodyPr wrap="square">
            <a:spAutoFit/>
          </a:bodyPr>
          <a:lstStyle/>
          <a:p>
            <a:r>
              <a:rPr lang="en-AU" sz="2000" b="1">
                <a:latin typeface="+mj-lt"/>
              </a:rPr>
              <a:t>Category B: Essential public assets</a:t>
            </a:r>
            <a:r>
              <a:rPr lang="en-AU" sz="2000">
                <a:latin typeface="+mn-lt"/>
                <a:cs typeface="Times New Roman" panose="02020603050405020304" pitchFamily="18" charset="0"/>
              </a:rPr>
              <a:t> (i.e. transport or public infrastructure*)</a:t>
            </a:r>
            <a:endParaRPr lang="en-AU" sz="2000" b="1">
              <a:latin typeface="+mj-lt"/>
            </a:endParaRPr>
          </a:p>
        </p:txBody>
      </p:sp>
      <p:pic>
        <p:nvPicPr>
          <p:cNvPr id="7" name="Graphic 6" descr="Road outline">
            <a:extLst>
              <a:ext uri="{FF2B5EF4-FFF2-40B4-BE49-F238E27FC236}">
                <a16:creationId xmlns:a16="http://schemas.microsoft.com/office/drawing/2014/main" id="{4F29ED81-B661-47DF-8D16-4A794DD9367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620" y="1696791"/>
            <a:ext cx="593513" cy="593513"/>
          </a:xfrm>
          <a:prstGeom prst="rect">
            <a:avLst/>
          </a:prstGeom>
        </p:spPr>
      </p:pic>
      <p:pic>
        <p:nvPicPr>
          <p:cNvPr id="12" name="Graphic 11" descr="User outline">
            <a:extLst>
              <a:ext uri="{FF2B5EF4-FFF2-40B4-BE49-F238E27FC236}">
                <a16:creationId xmlns:a16="http://schemas.microsoft.com/office/drawing/2014/main" id="{66781AFB-5805-44FB-AE2F-846AA18CFAF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3781" y="1636929"/>
            <a:ext cx="571500" cy="571500"/>
          </a:xfrm>
          <a:prstGeom prst="rect">
            <a:avLst/>
          </a:prstGeom>
        </p:spPr>
      </p:pic>
      <p:sp>
        <p:nvSpPr>
          <p:cNvPr id="13" name="Rectangle 12">
            <a:extLst>
              <a:ext uri="{FF2B5EF4-FFF2-40B4-BE49-F238E27FC236}">
                <a16:creationId xmlns:a16="http://schemas.microsoft.com/office/drawing/2014/main" id="{221A8B17-DF23-45CC-A5E1-217C63108FBA}"/>
              </a:ext>
            </a:extLst>
          </p:cNvPr>
          <p:cNvSpPr/>
          <p:nvPr/>
        </p:nvSpPr>
        <p:spPr>
          <a:xfrm>
            <a:off x="6137125" y="1644310"/>
            <a:ext cx="5906322" cy="446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906ED3BE-5D5E-4D89-B4A1-FE2B65403836}"/>
              </a:ext>
            </a:extLst>
          </p:cNvPr>
          <p:cNvSpPr/>
          <p:nvPr/>
        </p:nvSpPr>
        <p:spPr>
          <a:xfrm>
            <a:off x="153006" y="1644310"/>
            <a:ext cx="5906322" cy="446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Footer Placeholder 3">
            <a:extLst>
              <a:ext uri="{FF2B5EF4-FFF2-40B4-BE49-F238E27FC236}">
                <a16:creationId xmlns:a16="http://schemas.microsoft.com/office/drawing/2014/main" id="{8C2B4213-43ED-23D1-EB6C-9C38529C1ADF}"/>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83446446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3D3D9-2D84-43CE-88A7-AD73276C2AFB}"/>
              </a:ext>
            </a:extLst>
          </p:cNvPr>
          <p:cNvSpPr>
            <a:spLocks noGrp="1"/>
          </p:cNvSpPr>
          <p:nvPr>
            <p:ph type="title"/>
          </p:nvPr>
        </p:nvSpPr>
        <p:spPr>
          <a:xfrm>
            <a:off x="227919" y="228087"/>
            <a:ext cx="10037416" cy="864344"/>
          </a:xfrm>
        </p:spPr>
        <p:txBody>
          <a:bodyPr/>
          <a:lstStyle/>
          <a:p>
            <a:r>
              <a:rPr lang="en-AU"/>
              <a:t>DRFA ‘special’ assistance measures</a:t>
            </a:r>
          </a:p>
        </p:txBody>
      </p:sp>
      <p:sp>
        <p:nvSpPr>
          <p:cNvPr id="3" name="Content Placeholder 2">
            <a:extLst>
              <a:ext uri="{FF2B5EF4-FFF2-40B4-BE49-F238E27FC236}">
                <a16:creationId xmlns:a16="http://schemas.microsoft.com/office/drawing/2014/main" id="{BB4DDD40-A127-4D85-B930-27E1D486DC98}"/>
              </a:ext>
            </a:extLst>
          </p:cNvPr>
          <p:cNvSpPr>
            <a:spLocks noGrp="1"/>
          </p:cNvSpPr>
          <p:nvPr>
            <p:ph idx="1"/>
          </p:nvPr>
        </p:nvSpPr>
        <p:spPr>
          <a:xfrm>
            <a:off x="336998" y="2595920"/>
            <a:ext cx="5672140" cy="2741061"/>
          </a:xfrm>
        </p:spPr>
        <p:txBody>
          <a:bodyPr vert="horz" lIns="91440" tIns="45720" rIns="91440" bIns="45720" rtlCol="0" anchor="t">
            <a:noAutofit/>
          </a:bodyPr>
          <a:lstStyle/>
          <a:p>
            <a:pPr marL="359410" lvl="2" indent="-348615">
              <a:lnSpc>
                <a:spcPct val="110000"/>
              </a:lnSpc>
              <a:spcBef>
                <a:spcPts val="600"/>
              </a:spcBef>
              <a:spcAft>
                <a:spcPts val="600"/>
              </a:spcAft>
              <a:buClr>
                <a:schemeClr val="accent1"/>
              </a:buClr>
              <a:buFont typeface="Arial" panose="020B0604020202020204" pitchFamily="34" charset="0"/>
              <a:buChar char="•"/>
            </a:pPr>
            <a:r>
              <a:rPr lang="en-AU" sz="1400">
                <a:latin typeface="+mn-lt"/>
                <a:cs typeface="Times New Roman" panose="02020603050405020304" pitchFamily="18" charset="0"/>
              </a:rPr>
              <a:t>Community Recovery Fund – grants/programs to restore social networks, community functioning and community facilities.</a:t>
            </a:r>
            <a:endParaRPr lang="en-US"/>
          </a:p>
          <a:p>
            <a:pPr marL="359410" lvl="2" indent="-348615">
              <a:lnSpc>
                <a:spcPct val="110000"/>
              </a:lnSpc>
              <a:spcBef>
                <a:spcPts val="600"/>
              </a:spcBef>
              <a:spcAft>
                <a:spcPts val="600"/>
              </a:spcAft>
              <a:buClr>
                <a:schemeClr val="accent1"/>
              </a:buClr>
              <a:buFont typeface="Arial" panose="020B0604020202020204" pitchFamily="34" charset="0"/>
              <a:buChar char="•"/>
            </a:pPr>
            <a:r>
              <a:rPr lang="en-AU" sz="1400">
                <a:latin typeface="+mn-lt"/>
                <a:cs typeface="Times New Roman" panose="02020603050405020304" pitchFamily="18" charset="0"/>
              </a:rPr>
              <a:t>Recovery grants for small businesses and non-profit organisations and primary producers. Aimed at covering the cost of clean-up and reinstatement (not compensation for losses), Grants can vary depending on event – based on recommendation from Agriculture Victoria and Small Business Victoria. </a:t>
            </a:r>
          </a:p>
          <a:p>
            <a:pPr marL="10160" lvl="1" indent="0">
              <a:lnSpc>
                <a:spcPct val="110000"/>
              </a:lnSpc>
              <a:spcBef>
                <a:spcPts val="600"/>
              </a:spcBef>
              <a:spcAft>
                <a:spcPts val="600"/>
              </a:spcAft>
              <a:buSzTx/>
              <a:buNone/>
            </a:pPr>
            <a:r>
              <a:rPr lang="en-AU" sz="1400">
                <a:latin typeface="+mn-lt"/>
                <a:cs typeface="Times New Roman"/>
              </a:rPr>
              <a:t>E.g.: Victorian Bushfires Community Recovery Package, Primary Producer Recovery Grants and Small Business Recovery Grants, </a:t>
            </a:r>
            <a:r>
              <a:rPr lang="en-AU" sz="1400">
                <a:latin typeface="Arial"/>
                <a:cs typeface="Times New Roman"/>
              </a:rPr>
              <a:t>Community Recovery Officers.</a:t>
            </a:r>
          </a:p>
          <a:p>
            <a:pPr marL="359410" indent="-348615"/>
            <a:endParaRPr lang="en-AU" sz="1400"/>
          </a:p>
        </p:txBody>
      </p:sp>
      <p:sp>
        <p:nvSpPr>
          <p:cNvPr id="6" name="Content Placeholder 2">
            <a:extLst>
              <a:ext uri="{FF2B5EF4-FFF2-40B4-BE49-F238E27FC236}">
                <a16:creationId xmlns:a16="http://schemas.microsoft.com/office/drawing/2014/main" id="{22DAD69F-2FE1-49CA-8F64-4B0E0D439E4F}"/>
              </a:ext>
            </a:extLst>
          </p:cNvPr>
          <p:cNvSpPr txBox="1">
            <a:spLocks/>
          </p:cNvSpPr>
          <p:nvPr/>
        </p:nvSpPr>
        <p:spPr>
          <a:xfrm>
            <a:off x="6584276" y="2311973"/>
            <a:ext cx="4769346" cy="4419164"/>
          </a:xfrm>
          <a:prstGeom prst="rect">
            <a:avLst/>
          </a:prstGeom>
        </p:spPr>
        <p:txBody>
          <a:bodyPr vert="horz" lIns="91440" tIns="45720" rIns="91440" bIns="45720" rtlCol="0">
            <a:normAutofit/>
          </a:bodyPr>
          <a:lstStyle>
            <a:lvl1pPr marL="359824" marR="0" indent="-349242" algn="l" defTabSz="914377" rtl="0" eaLnBrk="1" fontAlgn="auto" latinLnBrk="0" hangingPunct="1">
              <a:lnSpc>
                <a:spcPct val="90000"/>
              </a:lnSpc>
              <a:spcBef>
                <a:spcPts val="1000"/>
              </a:spcBef>
              <a:spcAft>
                <a:spcPts val="0"/>
              </a:spcAft>
              <a:buClr>
                <a:schemeClr val="accent1"/>
              </a:buClr>
              <a:buSzTx/>
              <a:buFont typeface="+mj-lt"/>
              <a:buAutoNum type="arabicPeriod"/>
              <a:tabLst/>
              <a:defRPr sz="2667" kern="1200">
                <a:solidFill>
                  <a:schemeClr val="accent5"/>
                </a:solidFill>
                <a:latin typeface="Arial" panose="020B0604020202020204" pitchFamily="34" charset="0"/>
                <a:ea typeface="+mn-ea"/>
                <a:cs typeface="Arial" panose="020B0604020202020204" pitchFamily="34" charset="0"/>
              </a:defRPr>
            </a:lvl1pPr>
            <a:lvl2pPr marL="296326" marR="0" indent="-296326" algn="l" defTabSz="914377" rtl="0" eaLnBrk="1" fontAlgn="auto" latinLnBrk="0" hangingPunct="1">
              <a:lnSpc>
                <a:spcPct val="90000"/>
              </a:lnSpc>
              <a:spcBef>
                <a:spcPts val="500"/>
              </a:spcBef>
              <a:spcAft>
                <a:spcPts val="0"/>
              </a:spcAft>
              <a:buClr>
                <a:schemeClr val="accent1"/>
              </a:buClr>
              <a:buSzPct val="70000"/>
              <a:buFontTx/>
              <a:buBlip>
                <a:blip r:embed="rId3"/>
              </a:buBlip>
              <a:tabLst/>
              <a:defRPr sz="2400" kern="1200">
                <a:solidFill>
                  <a:schemeClr val="accent5"/>
                </a:solidFill>
                <a:latin typeface="Arial" panose="020B0604020202020204" pitchFamily="34" charset="0"/>
                <a:ea typeface="+mn-ea"/>
                <a:cs typeface="Arial" panose="020B0604020202020204" pitchFamily="34" charset="0"/>
              </a:defRPr>
            </a:lvl2pPr>
            <a:lvl3pPr marL="478355" marR="0" indent="-239178" algn="l" defTabSz="914377" rtl="0" eaLnBrk="1" fontAlgn="auto" latinLnBrk="0" hangingPunct="1">
              <a:lnSpc>
                <a:spcPct val="90000"/>
              </a:lnSpc>
              <a:spcBef>
                <a:spcPts val="500"/>
              </a:spcBef>
              <a:spcAft>
                <a:spcPts val="0"/>
              </a:spcAft>
              <a:buClr>
                <a:schemeClr val="accent2"/>
              </a:buClr>
              <a:buSzTx/>
              <a:buFont typeface="Arial" charset="0"/>
              <a:buChar char="•"/>
              <a:tabLst/>
              <a:defRPr sz="2400" kern="1200">
                <a:solidFill>
                  <a:schemeClr val="accent5"/>
                </a:solidFill>
                <a:latin typeface="Arial" panose="020B0604020202020204" pitchFamily="34" charset="0"/>
                <a:ea typeface="+mn-ea"/>
                <a:cs typeface="Arial" panose="020B0604020202020204" pitchFamily="34" charset="0"/>
              </a:defRPr>
            </a:lvl3pPr>
            <a:lvl4pPr marL="717533" marR="0" indent="-239178" algn="l" defTabSz="914377" rtl="0" eaLnBrk="1" fontAlgn="auto" latinLnBrk="0" hangingPunct="1">
              <a:lnSpc>
                <a:spcPct val="90000"/>
              </a:lnSpc>
              <a:spcBef>
                <a:spcPts val="500"/>
              </a:spcBef>
              <a:spcAft>
                <a:spcPts val="0"/>
              </a:spcAft>
              <a:buClr>
                <a:schemeClr val="accent5"/>
              </a:buClr>
              <a:buSzTx/>
              <a:buFont typeface="Arial" charset="0"/>
              <a:buChar char="•"/>
              <a:tabLst/>
              <a:defRPr sz="2133" kern="1200">
                <a:solidFill>
                  <a:schemeClr val="accent5"/>
                </a:solidFill>
                <a:latin typeface="Arial" panose="020B0604020202020204" pitchFamily="34" charset="0"/>
                <a:ea typeface="+mn-ea"/>
                <a:cs typeface="Arial" panose="020B0604020202020204" pitchFamily="34" charset="0"/>
              </a:defRPr>
            </a:lvl4pPr>
            <a:lvl5pPr marL="956709" marR="0" indent="-239178" algn="l" defTabSz="914377" rtl="0" eaLnBrk="1" fontAlgn="auto" latinLnBrk="0" hangingPunct="1">
              <a:lnSpc>
                <a:spcPct val="90000"/>
              </a:lnSpc>
              <a:spcBef>
                <a:spcPts val="500"/>
              </a:spcBef>
              <a:spcAft>
                <a:spcPts val="0"/>
              </a:spcAft>
              <a:buClr>
                <a:schemeClr val="tx1"/>
              </a:buClr>
              <a:buSzTx/>
              <a:buFont typeface="Arial" charset="0"/>
              <a:buChar char="•"/>
              <a:tabLst/>
              <a:defRPr sz="1600" kern="1200">
                <a:solidFill>
                  <a:schemeClr val="accent5"/>
                </a:solidFill>
                <a:latin typeface="Arial" panose="020B0604020202020204" pitchFamily="34" charset="0"/>
                <a:ea typeface="+mn-ea"/>
                <a:cs typeface="Arial" panose="020B0604020202020204" pitchFamily="34" charset="0"/>
              </a:defRPr>
            </a:lvl5pPr>
            <a:lvl6pPr marL="4214364" indent="-383124" algn="l" defTabSz="766248" rtl="0" eaLnBrk="1" latinLnBrk="0" hangingPunct="1">
              <a:spcBef>
                <a:spcPct val="20000"/>
              </a:spcBef>
              <a:buFont typeface="Arial"/>
              <a:buChar char="•"/>
              <a:defRPr sz="3352" kern="1200">
                <a:solidFill>
                  <a:schemeClr val="tx1"/>
                </a:solidFill>
                <a:latin typeface="+mn-lt"/>
                <a:ea typeface="+mn-ea"/>
                <a:cs typeface="+mn-cs"/>
              </a:defRPr>
            </a:lvl6pPr>
            <a:lvl7pPr marL="4980613" indent="-383124" algn="l" defTabSz="766248" rtl="0" eaLnBrk="1" latinLnBrk="0" hangingPunct="1">
              <a:spcBef>
                <a:spcPct val="20000"/>
              </a:spcBef>
              <a:buFont typeface="Arial"/>
              <a:buChar char="•"/>
              <a:defRPr sz="3352" kern="1200">
                <a:solidFill>
                  <a:schemeClr val="tx1"/>
                </a:solidFill>
                <a:latin typeface="+mn-lt"/>
                <a:ea typeface="+mn-ea"/>
                <a:cs typeface="+mn-cs"/>
              </a:defRPr>
            </a:lvl7pPr>
            <a:lvl8pPr marL="5746860" indent="-383124" algn="l" defTabSz="766248" rtl="0" eaLnBrk="1" latinLnBrk="0" hangingPunct="1">
              <a:spcBef>
                <a:spcPct val="20000"/>
              </a:spcBef>
              <a:buFont typeface="Arial"/>
              <a:buChar char="•"/>
              <a:defRPr sz="3352" kern="1200">
                <a:solidFill>
                  <a:schemeClr val="tx1"/>
                </a:solidFill>
                <a:latin typeface="+mn-lt"/>
                <a:ea typeface="+mn-ea"/>
                <a:cs typeface="+mn-cs"/>
              </a:defRPr>
            </a:lvl8pPr>
            <a:lvl9pPr marL="6513108" indent="-383124" algn="l" defTabSz="766248" rtl="0" eaLnBrk="1" latinLnBrk="0" hangingPunct="1">
              <a:spcBef>
                <a:spcPct val="20000"/>
              </a:spcBef>
              <a:buFont typeface="Arial"/>
              <a:buChar char="•"/>
              <a:defRPr sz="3352" kern="1200">
                <a:solidFill>
                  <a:schemeClr val="tx1"/>
                </a:solidFill>
                <a:latin typeface="+mn-lt"/>
                <a:ea typeface="+mn-ea"/>
                <a:cs typeface="+mn-cs"/>
              </a:defRPr>
            </a:lvl9pPr>
          </a:lstStyle>
          <a:p>
            <a:pPr marL="342900" indent="-342900">
              <a:lnSpc>
                <a:spcPct val="107000"/>
              </a:lnSpc>
              <a:spcAft>
                <a:spcPts val="720"/>
              </a:spcAft>
              <a:buSzPts val="1000"/>
              <a:buFont typeface="Symbol" panose="05050102010706020507" pitchFamily="18" charset="2"/>
              <a:buChar char=""/>
              <a:tabLst>
                <a:tab pos="457200" algn="l"/>
              </a:tabLst>
            </a:pPr>
            <a:endParaRPr lang="en-AU" sz="2800">
              <a:latin typeface="Calibri" panose="020F0502020204030204" pitchFamily="34" charset="0"/>
            </a:endParaRPr>
          </a:p>
          <a:p>
            <a:endParaRPr lang="en-AU"/>
          </a:p>
        </p:txBody>
      </p:sp>
      <p:sp>
        <p:nvSpPr>
          <p:cNvPr id="10" name="TextBox 9">
            <a:extLst>
              <a:ext uri="{FF2B5EF4-FFF2-40B4-BE49-F238E27FC236}">
                <a16:creationId xmlns:a16="http://schemas.microsoft.com/office/drawing/2014/main" id="{AE9EFE9F-0E38-4490-9F19-D7D2437CAC72}"/>
              </a:ext>
            </a:extLst>
          </p:cNvPr>
          <p:cNvSpPr txBox="1"/>
          <p:nvPr/>
        </p:nvSpPr>
        <p:spPr>
          <a:xfrm>
            <a:off x="6285180" y="2595920"/>
            <a:ext cx="5463286" cy="938783"/>
          </a:xfrm>
          <a:prstGeom prst="rect">
            <a:avLst/>
          </a:prstGeom>
          <a:noFill/>
        </p:spPr>
        <p:txBody>
          <a:bodyPr wrap="square">
            <a:spAutoFit/>
          </a:bodyPr>
          <a:lstStyle/>
          <a:p>
            <a:pPr marL="359824" lvl="2" indent="-349242" defTabSz="914377">
              <a:lnSpc>
                <a:spcPct val="110000"/>
              </a:lnSpc>
              <a:spcBef>
                <a:spcPts val="600"/>
              </a:spcBef>
              <a:spcAft>
                <a:spcPts val="600"/>
              </a:spcAft>
              <a:buClr>
                <a:schemeClr val="accent1"/>
              </a:buClr>
              <a:buFont typeface="Arial" panose="020B0604020202020204" pitchFamily="34" charset="0"/>
              <a:buChar char="•"/>
            </a:pPr>
            <a:r>
              <a:rPr lang="en-AU" sz="1400" dirty="0">
                <a:solidFill>
                  <a:schemeClr val="accent5"/>
                </a:solidFill>
                <a:cs typeface="Times New Roman" panose="02020603050405020304" pitchFamily="18" charset="0"/>
              </a:rPr>
              <a:t>Exceptional circumstances assistance that is beyond what can be covered under Categories A, B and C. </a:t>
            </a:r>
          </a:p>
          <a:p>
            <a:pPr marL="10582" lvl="2" defTabSz="914377">
              <a:lnSpc>
                <a:spcPct val="110000"/>
              </a:lnSpc>
              <a:spcBef>
                <a:spcPts val="600"/>
              </a:spcBef>
              <a:spcAft>
                <a:spcPts val="600"/>
              </a:spcAft>
              <a:buClr>
                <a:schemeClr val="accent1"/>
              </a:buClr>
            </a:pPr>
            <a:r>
              <a:rPr lang="en-AU" sz="1400" dirty="0">
                <a:solidFill>
                  <a:schemeClr val="accent5"/>
                </a:solidFill>
                <a:cs typeface="Times New Roman" panose="02020603050405020304" pitchFamily="18" charset="0"/>
              </a:rPr>
              <a:t>E.g. State Coordinated Clean Up, Infrastructure Betterment</a:t>
            </a:r>
          </a:p>
        </p:txBody>
      </p:sp>
      <p:sp>
        <p:nvSpPr>
          <p:cNvPr id="12" name="TextBox 11">
            <a:extLst>
              <a:ext uri="{FF2B5EF4-FFF2-40B4-BE49-F238E27FC236}">
                <a16:creationId xmlns:a16="http://schemas.microsoft.com/office/drawing/2014/main" id="{3B331CE3-7BDE-4410-A5E1-B627426BE53E}"/>
              </a:ext>
            </a:extLst>
          </p:cNvPr>
          <p:cNvSpPr txBox="1"/>
          <p:nvPr/>
        </p:nvSpPr>
        <p:spPr>
          <a:xfrm>
            <a:off x="1210964" y="1908819"/>
            <a:ext cx="4782816" cy="400110"/>
          </a:xfrm>
          <a:prstGeom prst="rect">
            <a:avLst/>
          </a:prstGeom>
          <a:noFill/>
        </p:spPr>
        <p:txBody>
          <a:bodyPr wrap="square">
            <a:spAutoFit/>
          </a:bodyPr>
          <a:lstStyle/>
          <a:p>
            <a:r>
              <a:rPr lang="en-AU" sz="2000" b="1">
                <a:latin typeface="+mj-lt"/>
              </a:rPr>
              <a:t>Category C – Community recovery</a:t>
            </a:r>
          </a:p>
        </p:txBody>
      </p:sp>
      <p:sp>
        <p:nvSpPr>
          <p:cNvPr id="13" name="TextBox 12">
            <a:extLst>
              <a:ext uri="{FF2B5EF4-FFF2-40B4-BE49-F238E27FC236}">
                <a16:creationId xmlns:a16="http://schemas.microsoft.com/office/drawing/2014/main" id="{B7D039C3-1DAD-46C0-9B96-E80F45A1CD3F}"/>
              </a:ext>
            </a:extLst>
          </p:cNvPr>
          <p:cNvSpPr txBox="1"/>
          <p:nvPr/>
        </p:nvSpPr>
        <p:spPr>
          <a:xfrm>
            <a:off x="6828674" y="1862806"/>
            <a:ext cx="5242600" cy="400110"/>
          </a:xfrm>
          <a:prstGeom prst="rect">
            <a:avLst/>
          </a:prstGeom>
          <a:noFill/>
        </p:spPr>
        <p:txBody>
          <a:bodyPr wrap="square">
            <a:spAutoFit/>
          </a:bodyPr>
          <a:lstStyle/>
          <a:p>
            <a:r>
              <a:rPr lang="en-AU" sz="2000" b="1">
                <a:latin typeface="+mj-lt"/>
              </a:rPr>
              <a:t>Category D – Exceptional circumstances</a:t>
            </a:r>
          </a:p>
        </p:txBody>
      </p:sp>
      <p:pic>
        <p:nvPicPr>
          <p:cNvPr id="5" name="Graphic 4" descr="Renovation (House With Sparkles) outline">
            <a:extLst>
              <a:ext uri="{FF2B5EF4-FFF2-40B4-BE49-F238E27FC236}">
                <a16:creationId xmlns:a16="http://schemas.microsoft.com/office/drawing/2014/main" id="{D34DFA6E-F740-412B-BD83-F7C6BF0FD14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5263" y="1760092"/>
            <a:ext cx="569930" cy="569930"/>
          </a:xfrm>
          <a:prstGeom prst="rect">
            <a:avLst/>
          </a:prstGeom>
        </p:spPr>
      </p:pic>
      <p:pic>
        <p:nvPicPr>
          <p:cNvPr id="14" name="Graphic 13" descr="Neighborhood outline">
            <a:extLst>
              <a:ext uri="{FF2B5EF4-FFF2-40B4-BE49-F238E27FC236}">
                <a16:creationId xmlns:a16="http://schemas.microsoft.com/office/drawing/2014/main" id="{D4BAAB06-7716-4110-9AC5-F3B14B36A41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401" y="1754931"/>
            <a:ext cx="707886" cy="707886"/>
          </a:xfrm>
          <a:prstGeom prst="rect">
            <a:avLst/>
          </a:prstGeom>
        </p:spPr>
      </p:pic>
      <p:sp>
        <p:nvSpPr>
          <p:cNvPr id="17" name="Rectangle 16">
            <a:extLst>
              <a:ext uri="{FF2B5EF4-FFF2-40B4-BE49-F238E27FC236}">
                <a16:creationId xmlns:a16="http://schemas.microsoft.com/office/drawing/2014/main" id="{28149976-94D5-4678-93D9-3CFACCA84385}"/>
              </a:ext>
            </a:extLst>
          </p:cNvPr>
          <p:cNvSpPr/>
          <p:nvPr/>
        </p:nvSpPr>
        <p:spPr>
          <a:xfrm>
            <a:off x="174651" y="1644311"/>
            <a:ext cx="5917365" cy="404422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08213AF9-6E24-4FEB-9042-3ACF7BE3C383}"/>
              </a:ext>
            </a:extLst>
          </p:cNvPr>
          <p:cNvSpPr/>
          <p:nvPr/>
        </p:nvSpPr>
        <p:spPr>
          <a:xfrm>
            <a:off x="6170254" y="1644310"/>
            <a:ext cx="5895279" cy="404422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Footer Placeholder 3">
            <a:extLst>
              <a:ext uri="{FF2B5EF4-FFF2-40B4-BE49-F238E27FC236}">
                <a16:creationId xmlns:a16="http://schemas.microsoft.com/office/drawing/2014/main" id="{81EDDA87-ECCB-8BCD-D840-7840BD94E920}"/>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426486219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274B-0DD1-C660-1212-C7C4F7F07027}"/>
              </a:ext>
            </a:extLst>
          </p:cNvPr>
          <p:cNvSpPr>
            <a:spLocks noGrp="1"/>
          </p:cNvSpPr>
          <p:nvPr>
            <p:ph type="title"/>
          </p:nvPr>
        </p:nvSpPr>
        <p:spPr>
          <a:xfrm>
            <a:off x="335869" y="268933"/>
            <a:ext cx="10037416" cy="864344"/>
          </a:xfrm>
        </p:spPr>
        <p:txBody>
          <a:bodyPr/>
          <a:lstStyle/>
          <a:p>
            <a:r>
              <a:rPr lang="en-AU" sz="3700" dirty="0">
                <a:latin typeface="Arial"/>
                <a:cs typeface="Arial"/>
              </a:rPr>
              <a:t>Key roles and responsibilities</a:t>
            </a:r>
            <a:endParaRPr lang="en-AU" dirty="0"/>
          </a:p>
        </p:txBody>
      </p:sp>
      <p:graphicFrame>
        <p:nvGraphicFramePr>
          <p:cNvPr id="4" name="Diagram 3">
            <a:extLst>
              <a:ext uri="{FF2B5EF4-FFF2-40B4-BE49-F238E27FC236}">
                <a16:creationId xmlns:a16="http://schemas.microsoft.com/office/drawing/2014/main" id="{EED9E648-7860-2E14-96D3-9EF342C9EA38}"/>
              </a:ext>
            </a:extLst>
          </p:cNvPr>
          <p:cNvGraphicFramePr/>
          <p:nvPr>
            <p:extLst>
              <p:ext uri="{D42A27DB-BD31-4B8C-83A1-F6EECF244321}">
                <p14:modId xmlns:p14="http://schemas.microsoft.com/office/powerpoint/2010/main" val="3930496764"/>
              </p:ext>
            </p:extLst>
          </p:nvPr>
        </p:nvGraphicFramePr>
        <p:xfrm>
          <a:off x="1050925" y="1600200"/>
          <a:ext cx="9737190" cy="5095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3">
            <a:extLst>
              <a:ext uri="{FF2B5EF4-FFF2-40B4-BE49-F238E27FC236}">
                <a16:creationId xmlns:a16="http://schemas.microsoft.com/office/drawing/2014/main" id="{9A6E7FE5-EA76-AD95-67EF-8A96B366DB96}"/>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773584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333D-30F4-9294-2022-1BCE29F8B073}"/>
              </a:ext>
            </a:extLst>
          </p:cNvPr>
          <p:cNvSpPr>
            <a:spLocks noGrp="1"/>
          </p:cNvSpPr>
          <p:nvPr>
            <p:ph type="title"/>
          </p:nvPr>
        </p:nvSpPr>
        <p:spPr>
          <a:xfrm>
            <a:off x="402544" y="316558"/>
            <a:ext cx="10037416" cy="864344"/>
          </a:xfrm>
        </p:spPr>
        <p:txBody>
          <a:bodyPr/>
          <a:lstStyle/>
          <a:p>
            <a:r>
              <a:rPr lang="en-AU"/>
              <a:t>DRFA Lifecycle</a:t>
            </a:r>
          </a:p>
        </p:txBody>
      </p:sp>
      <p:graphicFrame>
        <p:nvGraphicFramePr>
          <p:cNvPr id="3" name="Diagram 2">
            <a:extLst>
              <a:ext uri="{FF2B5EF4-FFF2-40B4-BE49-F238E27FC236}">
                <a16:creationId xmlns:a16="http://schemas.microsoft.com/office/drawing/2014/main" id="{6DB3A640-59B4-7982-8635-6B470FFF0E7B}"/>
              </a:ext>
            </a:extLst>
          </p:cNvPr>
          <p:cNvGraphicFramePr/>
          <p:nvPr>
            <p:extLst>
              <p:ext uri="{D42A27DB-BD31-4B8C-83A1-F6EECF244321}">
                <p14:modId xmlns:p14="http://schemas.microsoft.com/office/powerpoint/2010/main" val="207400887"/>
              </p:ext>
            </p:extLst>
          </p:nvPr>
        </p:nvGraphicFramePr>
        <p:xfrm>
          <a:off x="2684465" y="895350"/>
          <a:ext cx="8888970" cy="5472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1C6CAB3-F08A-1ADB-C1C2-810792695D5F}"/>
              </a:ext>
            </a:extLst>
          </p:cNvPr>
          <p:cNvSpPr txBox="1">
            <a:spLocks/>
          </p:cNvSpPr>
          <p:nvPr/>
        </p:nvSpPr>
        <p:spPr>
          <a:xfrm>
            <a:off x="11129953" y="6456549"/>
            <a:ext cx="909551" cy="36435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t>OFFICIAL</a:t>
            </a:r>
            <a:endParaRPr lang="en-AU" sz="1200" dirty="0"/>
          </a:p>
        </p:txBody>
      </p:sp>
    </p:spTree>
    <p:extLst>
      <p:ext uri="{BB962C8B-B14F-4D97-AF65-F5344CB8AC3E}">
        <p14:creationId xmlns:p14="http://schemas.microsoft.com/office/powerpoint/2010/main" val="320993616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heme/theme1.xml><?xml version="1.0" encoding="utf-8"?>
<a:theme xmlns:a="http://schemas.openxmlformats.org/drawingml/2006/main" name="3DFloatVTI">
  <a:themeElements>
    <a:clrScheme name="AnalogousFromRegularSeedLeftStep">
      <a:dk1>
        <a:srgbClr val="000000"/>
      </a:dk1>
      <a:lt1>
        <a:srgbClr val="FFFFFF"/>
      </a:lt1>
      <a:dk2>
        <a:srgbClr val="321C1D"/>
      </a:dk2>
      <a:lt2>
        <a:srgbClr val="F0F2F3"/>
      </a:lt2>
      <a:accent1>
        <a:srgbClr val="E77229"/>
      </a:accent1>
      <a:accent2>
        <a:srgbClr val="D5171D"/>
      </a:accent2>
      <a:accent3>
        <a:srgbClr val="E7297E"/>
      </a:accent3>
      <a:accent4>
        <a:srgbClr val="D517BB"/>
      </a:accent4>
      <a:accent5>
        <a:srgbClr val="B129E7"/>
      </a:accent5>
      <a:accent6>
        <a:srgbClr val="5A24D7"/>
      </a:accent6>
      <a:hlink>
        <a:srgbClr val="3F8EBF"/>
      </a:hlink>
      <a:folHlink>
        <a:srgbClr val="7F7F7F"/>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Cover">
  <a:themeElements>
    <a:clrScheme name="Custom navy">
      <a:dk1>
        <a:srgbClr val="000000"/>
      </a:dk1>
      <a:lt1>
        <a:srgbClr val="FFFFFF"/>
      </a:lt1>
      <a:dk2>
        <a:srgbClr val="000000"/>
      </a:dk2>
      <a:lt2>
        <a:srgbClr val="FFFFFF"/>
      </a:lt2>
      <a:accent1>
        <a:srgbClr val="1F1545"/>
      </a:accent1>
      <a:accent2>
        <a:srgbClr val="71C5E8"/>
      </a:accent2>
      <a:accent3>
        <a:srgbClr val="D9D9D6"/>
      </a:accent3>
      <a:accent4>
        <a:srgbClr val="52565A"/>
      </a:accent4>
      <a:accent5>
        <a:srgbClr val="000000"/>
      </a:accent5>
      <a:accent6>
        <a:srgbClr val="FFFFFF"/>
      </a:accent6>
      <a:hlink>
        <a:srgbClr val="0090DA"/>
      </a:hlink>
      <a:folHlink>
        <a:srgbClr val="52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2A93E93-ACFF-0246-B949-DC01BD1FBB09}" vid="{73E23A2D-6623-0B4C-8C46-FE3A1279A3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DC3D844DC96F47847E093A457E9D5C" ma:contentTypeVersion="9" ma:contentTypeDescription="Create a new document." ma:contentTypeScope="" ma:versionID="1243d79b2853c50543719ce51c3749e1">
  <xsd:schema xmlns:xsd="http://www.w3.org/2001/XMLSchema" xmlns:xs="http://www.w3.org/2001/XMLSchema" xmlns:p="http://schemas.microsoft.com/office/2006/metadata/properties" xmlns:ns3="e3094190-b4d8-473a-a341-a8b4300d8d0d" xmlns:ns4="728bdf3d-ac93-4245-91ac-07e1f856f7f0" targetNamespace="http://schemas.microsoft.com/office/2006/metadata/properties" ma:root="true" ma:fieldsID="90654b7ccaae8ee25f8db26b417abc26" ns3:_="" ns4:_="">
    <xsd:import namespace="e3094190-b4d8-473a-a341-a8b4300d8d0d"/>
    <xsd:import namespace="728bdf3d-ac93-4245-91ac-07e1f856f7f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94190-b4d8-473a-a341-a8b4300d8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8bdf3d-ac93-4245-91ac-07e1f856f7f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D3D70D-3D04-4E27-AF18-344CD6804199}">
  <ds:schemaRefs>
    <ds:schemaRef ds:uri="728bdf3d-ac93-4245-91ac-07e1f856f7f0"/>
    <ds:schemaRef ds:uri="e3094190-b4d8-473a-a341-a8b4300d8d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3D5C1C0-33B7-44FF-BEBD-9BC6AF9B74EC}">
  <ds:schemaRefs>
    <ds:schemaRef ds:uri="http://schemas.microsoft.com/sharepoint/v3/contenttype/forms"/>
  </ds:schemaRefs>
</ds:datastoreItem>
</file>

<file path=customXml/itemProps3.xml><?xml version="1.0" encoding="utf-8"?>
<ds:datastoreItem xmlns:ds="http://schemas.openxmlformats.org/officeDocument/2006/customXml" ds:itemID="{0ACEFA67-7941-4A1D-A6C7-EB42F9DDA401}">
  <ds:schemaRefs>
    <ds:schemaRef ds:uri="728bdf3d-ac93-4245-91ac-07e1f856f7f0"/>
    <ds:schemaRef ds:uri="e3094190-b4d8-473a-a341-a8b4300d8d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TotalTime>
  <Words>4519</Words>
  <Application>Microsoft Office PowerPoint</Application>
  <PresentationFormat>Widescreen</PresentationFormat>
  <Paragraphs>404</Paragraphs>
  <Slides>29</Slides>
  <Notes>6</Notes>
  <HiddenSlides>8</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Avenir Next LT Pro</vt:lpstr>
      <vt:lpstr>Calibri</vt:lpstr>
      <vt:lpstr>Consolas</vt:lpstr>
      <vt:lpstr>Courier New</vt:lpstr>
      <vt:lpstr>Lato</vt:lpstr>
      <vt:lpstr>Segoe UI</vt:lpstr>
      <vt:lpstr>Symbol</vt:lpstr>
      <vt:lpstr>Wingdings</vt:lpstr>
      <vt:lpstr>3DFloatVTI</vt:lpstr>
      <vt:lpstr>Cover</vt:lpstr>
      <vt:lpstr>Disaster Recovery Funding Arrangements (DRFA) Preparedness Roadshow</vt:lpstr>
      <vt:lpstr>What is the DRFA?</vt:lpstr>
      <vt:lpstr>PowerPoint Presentation</vt:lpstr>
      <vt:lpstr>Victorian context- history of AGRNs</vt:lpstr>
      <vt:lpstr>DRFA Principles </vt:lpstr>
      <vt:lpstr>DRFA ‘standard’ assistance measures</vt:lpstr>
      <vt:lpstr>DRFA ‘special’ assistance measures</vt:lpstr>
      <vt:lpstr>Key roles and responsibilities</vt:lpstr>
      <vt:lpstr>DRFA Lifecycle</vt:lpstr>
      <vt:lpstr>PowerPoint Presentation</vt:lpstr>
      <vt:lpstr>PowerPoint Presentation</vt:lpstr>
      <vt:lpstr>PowerPoint Presentation</vt:lpstr>
      <vt:lpstr>PowerPoint Presentation</vt:lpstr>
      <vt:lpstr>Scenario 1</vt:lpstr>
      <vt:lpstr>Scenario 1</vt:lpstr>
      <vt:lpstr>Scenario 2 </vt:lpstr>
      <vt:lpstr>Scenario 2  </vt:lpstr>
      <vt:lpstr>Scenario 3</vt:lpstr>
      <vt:lpstr>Scenario 3</vt:lpstr>
      <vt:lpstr>Scenario 4</vt:lpstr>
      <vt:lpstr>Scenario 4</vt:lpstr>
      <vt:lpstr>PowerPoint Presentation</vt:lpstr>
      <vt:lpstr>Australian seasonal bushfire outlook September–November 2023</vt:lpstr>
      <vt:lpstr>October – December 2023 long-range forecast Chance of above median </vt:lpstr>
      <vt:lpstr>Hints to be DRFA ‘ready’</vt:lpstr>
      <vt:lpstr>Hints to be DRFA ‘ready’</vt:lpstr>
      <vt:lpstr>Hints to be DRFA ‘ready’</vt:lpstr>
      <vt:lpstr>Hints to assist with ‘timely’ assessment of claims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Recovery Funding Arrangements (DRFA) Overview</dc:title>
  <dc:creator>Sharon L MacDonnell (DJCS)</dc:creator>
  <cp:lastModifiedBy>Sharon L MacDonnell (DJCS)</cp:lastModifiedBy>
  <cp:revision>35</cp:revision>
  <cp:lastPrinted>2023-09-20T04:39:05Z</cp:lastPrinted>
  <dcterms:created xsi:type="dcterms:W3CDTF">2022-02-16T19:06:36Z</dcterms:created>
  <dcterms:modified xsi:type="dcterms:W3CDTF">2023-10-22T20:39:14Z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0x010100DADC3D844DC96F47847E093A457E9D5C</vt:lpwstr>
  </property>
</Properties>
</file>