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145706826" r:id="rId6"/>
    <p:sldId id="2147375140" r:id="rId7"/>
    <p:sldId id="2147375119" r:id="rId8"/>
    <p:sldId id="2147375143" r:id="rId9"/>
    <p:sldId id="2147375144" r:id="rId10"/>
    <p:sldId id="2147375145" r:id="rId11"/>
    <p:sldId id="2147375146" r:id="rId12"/>
    <p:sldId id="2147375147" r:id="rId13"/>
    <p:sldId id="2147375148" r:id="rId14"/>
    <p:sldId id="2147375067" r:id="rId15"/>
    <p:sldId id="214570682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1B8D4B-5D8D-4A21-9C00-8A17F5678F17}">
          <p14:sldIdLst>
            <p14:sldId id="257"/>
            <p14:sldId id="2145706826"/>
            <p14:sldId id="2147375140"/>
            <p14:sldId id="2147375119"/>
            <p14:sldId id="2147375143"/>
            <p14:sldId id="2147375144"/>
            <p14:sldId id="2147375145"/>
            <p14:sldId id="2147375146"/>
            <p14:sldId id="2147375147"/>
            <p14:sldId id="2147375148"/>
            <p14:sldId id="2147375067"/>
          </p14:sldIdLst>
        </p14:section>
        <p14:section name="Version Control" id="{4043B56D-CABB-47EF-88BF-B9693643D0B7}">
          <p14:sldIdLst>
            <p14:sldId id="2145706825"/>
            <p14:sldId id="267"/>
          </p14:sldIdLst>
        </p14:section>
      </p14:sectionLst>
    </p:ext>
    <p:ext uri="{EFAFB233-063F-42B5-8137-9DF3F51BA10A}">
      <p15:sldGuideLst xmlns:p15="http://schemas.microsoft.com/office/powerpoint/2012/main">
        <p15:guide id="1" pos="7015" userDrawn="1">
          <p15:clr>
            <a:srgbClr val="A4A3A4"/>
          </p15:clr>
        </p15:guide>
        <p15:guide id="2" orient="horz" pos="731" userDrawn="1">
          <p15:clr>
            <a:srgbClr val="A4A3A4"/>
          </p15:clr>
        </p15:guide>
        <p15:guide id="3" pos="4906" userDrawn="1">
          <p15:clr>
            <a:srgbClr val="A4A3A4"/>
          </p15:clr>
        </p15:guide>
        <p15:guide id="4" orient="horz" pos="3952" userDrawn="1">
          <p15:clr>
            <a:srgbClr val="A4A3A4"/>
          </p15:clr>
        </p15:guide>
        <p15:guide id="5" pos="4793" userDrawn="1">
          <p15:clr>
            <a:srgbClr val="A4A3A4"/>
          </p15:clr>
        </p15:guide>
        <p15:guide id="6" pos="43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26431-0C15-E18C-61D3-6C095D46D58A}" name="Nick Williams (DTF)" initials="NW" userId="S::nick.williams@dtf.vic.gov.au::abb660e0-7f0c-4a88-8789-af0e40f9800b" providerId="AD"/>
  <p188:author id="{085E614F-4902-02B2-6B30-FE09F81DBECD}" name="James Caldwell (DTF)"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CB7D31B0-D082-A9B0-C1A5-ACF6D822E60E}" name="Clea Wiebenga (DTF)" initials="CW(" userId="S::clea.wiebenga@dtf.vic.gov.au::8f1f2915-1469-4e89-8912-342ce859eceb"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pos="7015"/>
        <p:guide orient="horz" pos="731"/>
        <p:guide pos="4906"/>
        <p:guide orient="horz" pos="3952"/>
        <p:guide pos="4793"/>
        <p:guide pos="43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a:t>
          </a:r>
          <a:br>
            <a:rPr lang="en-AU" sz="1200">
              <a:latin typeface="+mj-lt"/>
            </a:rPr>
          </a:br>
          <a:r>
            <a:rPr lang="en-AU" sz="1200">
              <a:latin typeface="+mj-lt"/>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a:t>
          </a:r>
          <a:br>
            <a:rPr lang="en-AU" sz="1200" kern="1200">
              <a:latin typeface="+mj-lt"/>
            </a:rPr>
          </a:br>
          <a:r>
            <a:rPr lang="en-AU" sz="1200" kern="1200">
              <a:latin typeface="+mj-lt"/>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2023B-86EF-4B29-96B4-6EA7660B18C9}" type="datetimeFigureOut">
              <a:rPr lang="en-AU" smtClean="0"/>
              <a:t>12/12/2024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4F62C-A7F0-49BC-8F53-F6CDD44A29D9}" type="slidenum">
              <a:rPr lang="en-AU" smtClean="0"/>
              <a:t>‹#›</a:t>
            </a:fld>
            <a:endParaRPr lang="en-AU"/>
          </a:p>
        </p:txBody>
      </p:sp>
    </p:spTree>
    <p:extLst>
      <p:ext uri="{BB962C8B-B14F-4D97-AF65-F5344CB8AC3E}">
        <p14:creationId xmlns:p14="http://schemas.microsoft.com/office/powerpoint/2010/main" val="232288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7456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12</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92914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59086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05799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132855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12241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7956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4212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04799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336399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90183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801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77703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881812" y="1709739"/>
            <a:ext cx="4465637" cy="1719262"/>
          </a:xfrm>
          <a:prstGeom prst="rect">
            <a:avLst/>
          </a:prstGeom>
        </p:spPr>
        <p:txBody>
          <a:bodyPr anchor="b">
            <a:noAutofit/>
          </a:bodyPr>
          <a:lstStyle>
            <a:lvl1pPr algn="l">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888163" y="3552516"/>
            <a:ext cx="4465637" cy="1424298"/>
          </a:xfrm>
        </p:spPr>
        <p:txBody>
          <a:bodyP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38191938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6391713D-C627-F2B7-4FA6-D05450BD2167}"/>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3367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1376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13933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6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78C430-4EF7-130F-0099-C1A81EB0D6AE}"/>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7" name="Text Placeholder 6">
            <a:extLst>
              <a:ext uri="{FF2B5EF4-FFF2-40B4-BE49-F238E27FC236}">
                <a16:creationId xmlns:a16="http://schemas.microsoft.com/office/drawing/2014/main" id="{30D229A7-DD28-C327-31F2-D9E843B13EC5}"/>
              </a:ext>
            </a:extLst>
          </p:cNvPr>
          <p:cNvSpPr>
            <a:spLocks noGrp="1"/>
          </p:cNvSpPr>
          <p:nvPr>
            <p:ph type="body" sz="quarter" idx="11"/>
          </p:nvPr>
        </p:nvSpPr>
        <p:spPr>
          <a:xfrm>
            <a:off x="461325" y="821655"/>
            <a:ext cx="11236751" cy="509204"/>
          </a:xfrm>
          <a:ln w="15875">
            <a:solidFill>
              <a:schemeClr val="accent3"/>
            </a:solidFill>
          </a:ln>
        </p:spPr>
        <p:txBody>
          <a:bodyPr anchor="ctr" anchorCtr="0"/>
          <a:lstStyle>
            <a:lvl1pPr>
              <a:defRPr sz="1400"/>
            </a:lvl1pPr>
          </a:lstStyle>
          <a:p>
            <a:pPr lvl="0"/>
            <a:r>
              <a:rPr lang="en-US"/>
              <a:t>Click to edit Master text styles</a:t>
            </a:r>
          </a:p>
        </p:txBody>
      </p:sp>
      <p:sp>
        <p:nvSpPr>
          <p:cNvPr id="3" name="Slide Number Placeholder 2">
            <a:extLst>
              <a:ext uri="{FF2B5EF4-FFF2-40B4-BE49-F238E27FC236}">
                <a16:creationId xmlns:a16="http://schemas.microsoft.com/office/drawing/2014/main" id="{12FF8888-E3C8-317B-D5CF-50ECA06C7142}"/>
              </a:ext>
            </a:extLst>
          </p:cNvPr>
          <p:cNvSpPr>
            <a:spLocks noGrp="1"/>
          </p:cNvSpPr>
          <p:nvPr>
            <p:ph type="sldNum" sz="quarter" idx="10"/>
          </p:nvPr>
        </p:nvSpPr>
        <p:spPr>
          <a:xfrm>
            <a:off x="11496675" y="6492875"/>
            <a:ext cx="441063" cy="365125"/>
          </a:xfrm>
        </p:spPr>
        <p:txBody>
          <a:bodyPr/>
          <a:lstStyle/>
          <a:p>
            <a:fld id="{E4E047A3-478C-4E7E-BF3D-3786245819C0}" type="slidenum">
              <a:rPr lang="en-AU" smtClean="0"/>
              <a:pPr/>
              <a:t>‹#›</a:t>
            </a:fld>
            <a:endParaRPr lang="en-AU"/>
          </a:p>
        </p:txBody>
      </p:sp>
      <p:sp>
        <p:nvSpPr>
          <p:cNvPr id="4" name="Title 3">
            <a:extLst>
              <a:ext uri="{FF2B5EF4-FFF2-40B4-BE49-F238E27FC236}">
                <a16:creationId xmlns:a16="http://schemas.microsoft.com/office/drawing/2014/main" id="{D2D61B65-802A-6349-7678-3BE8E3D43EF3}"/>
              </a:ext>
            </a:extLst>
          </p:cNvPr>
          <p:cNvSpPr txBox="1">
            <a:spLocks/>
          </p:cNvSpPr>
          <p:nvPr userDrawn="1"/>
        </p:nvSpPr>
        <p:spPr>
          <a:xfrm>
            <a:off x="0" y="5376"/>
            <a:ext cx="12192000" cy="642796"/>
          </a:xfrm>
          <a:prstGeom prst="rect">
            <a:avLst/>
          </a:prstGeom>
          <a:solidFill>
            <a:schemeClr val="accent3"/>
          </a:solidFill>
          <a:ln>
            <a:solidFill>
              <a:schemeClr val="accent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spcBef>
                <a:spcPts val="600"/>
              </a:spcBef>
            </a:pPr>
            <a:endParaRPr lang="en-AU" sz="2400">
              <a:solidFill>
                <a:schemeClr val="bg1"/>
              </a:solidFill>
            </a:endParaRPr>
          </a:p>
        </p:txBody>
      </p:sp>
      <p:sp>
        <p:nvSpPr>
          <p:cNvPr id="2" name="Title 1">
            <a:extLst>
              <a:ext uri="{FF2B5EF4-FFF2-40B4-BE49-F238E27FC236}">
                <a16:creationId xmlns:a16="http://schemas.microsoft.com/office/drawing/2014/main" id="{A9325787-1584-27BB-C212-4C6BEF860CF7}"/>
              </a:ext>
            </a:extLst>
          </p:cNvPr>
          <p:cNvSpPr>
            <a:spLocks noGrp="1"/>
          </p:cNvSpPr>
          <p:nvPr>
            <p:ph type="title"/>
          </p:nvPr>
        </p:nvSpPr>
        <p:spPr>
          <a:xfrm>
            <a:off x="1131683" y="152700"/>
            <a:ext cx="10026853" cy="468313"/>
          </a:xfrm>
        </p:spPr>
        <p:txBody>
          <a:bodyPr/>
          <a:lstStyle>
            <a:lvl1pPr>
              <a:defRPr sz="2400">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F842EFE2-92EF-8B41-D0EC-D8B59A4A233E}"/>
              </a:ext>
            </a:extLst>
          </p:cNvPr>
          <p:cNvSpPr>
            <a:spLocks noGrp="1"/>
          </p:cNvSpPr>
          <p:nvPr>
            <p:ph idx="1" hasCustomPrompt="1"/>
          </p:nvPr>
        </p:nvSpPr>
        <p:spPr>
          <a:xfrm>
            <a:off x="461325" y="1450062"/>
            <a:ext cx="5525933"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9" name="Content Placeholder 2">
            <a:extLst>
              <a:ext uri="{FF2B5EF4-FFF2-40B4-BE49-F238E27FC236}">
                <a16:creationId xmlns:a16="http://schemas.microsoft.com/office/drawing/2014/main" id="{BFACDDB6-035C-38FD-8D54-B1113D0F797C}"/>
              </a:ext>
            </a:extLst>
          </p:cNvPr>
          <p:cNvSpPr>
            <a:spLocks noGrp="1"/>
          </p:cNvSpPr>
          <p:nvPr>
            <p:ph idx="13" hasCustomPrompt="1"/>
          </p:nvPr>
        </p:nvSpPr>
        <p:spPr>
          <a:xfrm>
            <a:off x="6191518" y="1457607"/>
            <a:ext cx="5526000"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12" name="Content Placeholder 2">
            <a:extLst>
              <a:ext uri="{FF2B5EF4-FFF2-40B4-BE49-F238E27FC236}">
                <a16:creationId xmlns:a16="http://schemas.microsoft.com/office/drawing/2014/main" id="{8BE1D326-EAE5-18C2-0C93-225F3B5CB0E6}"/>
              </a:ext>
            </a:extLst>
          </p:cNvPr>
          <p:cNvSpPr>
            <a:spLocks noGrp="1"/>
          </p:cNvSpPr>
          <p:nvPr>
            <p:ph idx="14" hasCustomPrompt="1"/>
          </p:nvPr>
        </p:nvSpPr>
        <p:spPr>
          <a:xfrm>
            <a:off x="461325" y="1780654"/>
            <a:ext cx="5525933" cy="4620145"/>
          </a:xfrm>
          <a:ln>
            <a:solidFill>
              <a:schemeClr val="accent3"/>
            </a:solidFill>
          </a:ln>
        </p:spPr>
        <p:txBody>
          <a:bodyPr l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3" name="Content Placeholder 2">
            <a:extLst>
              <a:ext uri="{FF2B5EF4-FFF2-40B4-BE49-F238E27FC236}">
                <a16:creationId xmlns:a16="http://schemas.microsoft.com/office/drawing/2014/main" id="{49C0C179-AB05-670F-A247-D5BC9D906F9C}"/>
              </a:ext>
            </a:extLst>
          </p:cNvPr>
          <p:cNvSpPr>
            <a:spLocks noGrp="1"/>
          </p:cNvSpPr>
          <p:nvPr>
            <p:ph idx="15" hasCustomPrompt="1"/>
          </p:nvPr>
        </p:nvSpPr>
        <p:spPr>
          <a:xfrm>
            <a:off x="6191518" y="1788199"/>
            <a:ext cx="5526000" cy="4620145"/>
          </a:xfrm>
          <a:solidFill>
            <a:schemeClr val="accent1">
              <a:lumMod val="20000"/>
              <a:lumOff val="80000"/>
            </a:schemeClr>
          </a:solidFill>
          <a:ln>
            <a:solidFill>
              <a:schemeClr val="accent3"/>
            </a:solidFill>
          </a:ln>
        </p:spPr>
        <p:txBody>
          <a:bodyPr lIns="72000" t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5" name="Oval 14">
            <a:extLst>
              <a:ext uri="{FF2B5EF4-FFF2-40B4-BE49-F238E27FC236}">
                <a16:creationId xmlns:a16="http://schemas.microsoft.com/office/drawing/2014/main" id="{917C5275-63CA-DA8A-EABA-A6FC38F25EBF}"/>
              </a:ext>
            </a:extLst>
          </p:cNvPr>
          <p:cNvSpPr/>
          <p:nvPr userDrawn="1"/>
        </p:nvSpPr>
        <p:spPr>
          <a:xfrm>
            <a:off x="461325" y="1324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a:ln>
                <a:noFill/>
              </a:ln>
              <a:solidFill>
                <a:srgbClr val="4C9E61"/>
              </a:solidFill>
              <a:effectLst/>
              <a:uLnTx/>
              <a:uFillTx/>
              <a:latin typeface="VIC SemiBold"/>
              <a:ea typeface="+mn-ea"/>
              <a:cs typeface="+mn-cs"/>
            </a:endParaRPr>
          </a:p>
        </p:txBody>
      </p:sp>
      <p:sp>
        <p:nvSpPr>
          <p:cNvPr id="17" name="Text Placeholder 16">
            <a:extLst>
              <a:ext uri="{FF2B5EF4-FFF2-40B4-BE49-F238E27FC236}">
                <a16:creationId xmlns:a16="http://schemas.microsoft.com/office/drawing/2014/main" id="{5F654D8F-ABCD-33CB-8908-9DD86047EBD3}"/>
              </a:ext>
            </a:extLst>
          </p:cNvPr>
          <p:cNvSpPr>
            <a:spLocks noGrp="1"/>
          </p:cNvSpPr>
          <p:nvPr>
            <p:ph type="body" sz="quarter" idx="16"/>
          </p:nvPr>
        </p:nvSpPr>
        <p:spPr>
          <a:xfrm>
            <a:off x="425450" y="127000"/>
            <a:ext cx="534988" cy="530225"/>
          </a:xfrm>
        </p:spPr>
        <p:txBody>
          <a:bodyPr/>
          <a:lstStyle>
            <a:lvl1pPr algn="ctr">
              <a:defRPr>
                <a:solidFill>
                  <a:schemeClr val="accent3"/>
                </a:solidFill>
              </a:defRPr>
            </a:lvl1pPr>
          </a:lstStyle>
          <a:p>
            <a:pPr lvl="0"/>
            <a:endParaRPr lang="en-US"/>
          </a:p>
        </p:txBody>
      </p:sp>
    </p:spTree>
    <p:extLst>
      <p:ext uri="{BB962C8B-B14F-4D97-AF65-F5344CB8AC3E}">
        <p14:creationId xmlns:p14="http://schemas.microsoft.com/office/powerpoint/2010/main" val="50026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6177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492875"/>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7390502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6" r:id="rId6"/>
    <p:sldLayoutId id="2147483667" r:id="rId7"/>
    <p:sldLayoutId id="2147483671" r:id="rId8"/>
    <p:sldLayoutId id="2147483668" r:id="rId9"/>
    <p:sldLayoutId id="2147483669" r:id="rId10"/>
    <p:sldLayoutId id="2147483672" r:id="rId11"/>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7242" userDrawn="1">
          <p15:clr>
            <a:srgbClr val="F26B43"/>
          </p15:clr>
        </p15:guide>
        <p15:guide id="9" orient="horz" pos="3906">
          <p15:clr>
            <a:srgbClr val="F26B43"/>
          </p15:clr>
        </p15:guide>
        <p15:guide id="10" pos="3840" userDrawn="1">
          <p15:clr>
            <a:srgbClr val="F26B43"/>
          </p15:clr>
        </p15:guide>
        <p15:guide id="11" pos="70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AU" dirty="0"/>
              <a:t>Victorian Framework for Fit and Proper Tests</a:t>
            </a:r>
          </a:p>
        </p:txBody>
      </p:sp>
      <p:sp>
        <p:nvSpPr>
          <p:cNvPr id="3" name="Subtitle 2">
            <a:extLst>
              <a:ext uri="{FF2B5EF4-FFF2-40B4-BE49-F238E27FC236}">
                <a16:creationId xmlns:a16="http://schemas.microsoft.com/office/drawing/2014/main" id="{68A4C721-35C2-401F-AA94-8AC7F5B748FD}"/>
              </a:ext>
            </a:extLst>
          </p:cNvPr>
          <p:cNvSpPr>
            <a:spLocks noGrp="1"/>
          </p:cNvSpPr>
          <p:nvPr>
            <p:ph type="subTitle" idx="1"/>
          </p:nvPr>
        </p:nvSpPr>
        <p:spPr/>
        <p:txBody>
          <a:bodyPr/>
          <a:lstStyle/>
          <a:p>
            <a:r>
              <a:rPr lang="en-AU" dirty="0"/>
              <a:t>Guide</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
        <p:nvSpPr>
          <p:cNvPr id="5" name="Text Placeholder 4">
            <a:extLst>
              <a:ext uri="{FF2B5EF4-FFF2-40B4-BE49-F238E27FC236}">
                <a16:creationId xmlns:a16="http://schemas.microsoft.com/office/drawing/2014/main" id="{0915CF14-C510-49F7-AD97-F8E867A5C958}"/>
              </a:ext>
            </a:extLst>
          </p:cNvPr>
          <p:cNvSpPr>
            <a:spLocks noGrp="1"/>
          </p:cNvSpPr>
          <p:nvPr>
            <p:ph type="body" sz="quarter" idx="14"/>
          </p:nvPr>
        </p:nvSpPr>
        <p:spPr/>
        <p:txBody>
          <a:bodyPr/>
          <a:lstStyle/>
          <a:p>
            <a:r>
              <a:rPr lang="en-AU"/>
              <a:t>  </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8E5E7E-8FE4-1B43-9135-AF1FFF84AB5E}"/>
              </a:ext>
            </a:extLst>
          </p:cNvPr>
          <p:cNvSpPr>
            <a:spLocks noGrp="1"/>
          </p:cNvSpPr>
          <p:nvPr>
            <p:ph type="title"/>
          </p:nvPr>
        </p:nvSpPr>
        <p:spPr>
          <a:xfrm>
            <a:off x="695325" y="139906"/>
            <a:ext cx="10450697" cy="1034638"/>
          </a:xfrm>
        </p:spPr>
        <p:txBody>
          <a:bodyPr/>
          <a:lstStyle/>
          <a:p>
            <a:r>
              <a:rPr lang="en-US" noProof="0" dirty="0"/>
              <a:t>Step 3: Evidence</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47800"/>
            <a:ext cx="3348039" cy="4826000"/>
          </a:xfrm>
          <a:solidFill>
            <a:schemeClr val="bg1">
              <a:lumMod val="95000"/>
            </a:schemeClr>
          </a:solidFill>
        </p:spPr>
        <p:txBody>
          <a:bodyPr lIns="72000" tIns="72000" rIns="72000" bIns="72000"/>
          <a:lstStyle/>
          <a:p>
            <a:r>
              <a:rPr lang="en-AU" sz="1150" b="1" i="1" dirty="0">
                <a:effectLst/>
                <a:latin typeface="Aptos" panose="020B0004020202020204" pitchFamily="34" charset="0"/>
                <a:ea typeface="Aptos" panose="020B0004020202020204" pitchFamily="34" charset="0"/>
                <a:cs typeface="Aptos" panose="020B0004020202020204" pitchFamily="34" charset="0"/>
              </a:rPr>
              <a:t>Illustration pending update</a:t>
            </a:r>
            <a:endParaRPr lang="en-AU" sz="1150" b="1" i="1" noProof="0" dirty="0">
              <a:highlight>
                <a:srgbClr val="FFFF00"/>
              </a:highlight>
            </a:endParaRPr>
          </a:p>
        </p:txBody>
      </p:sp>
      <p:sp>
        <p:nvSpPr>
          <p:cNvPr id="6" name="Rectangle 5">
            <a:extLst>
              <a:ext uri="{FF2B5EF4-FFF2-40B4-BE49-F238E27FC236}">
                <a16:creationId xmlns:a16="http://schemas.microsoft.com/office/drawing/2014/main" id="{77F7FF71-A078-13A8-27AE-56E92F4606F3}"/>
              </a:ext>
            </a:extLst>
          </p:cNvPr>
          <p:cNvSpPr/>
          <p:nvPr/>
        </p:nvSpPr>
        <p:spPr>
          <a:xfrm>
            <a:off x="695325" y="2807785"/>
            <a:ext cx="6913564" cy="33208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schemeClr val="bg1"/>
                </a:solidFill>
                <a:effectLst/>
                <a:uLnTx/>
                <a:uFillTx/>
                <a:latin typeface="VIC SemiBold"/>
                <a:ea typeface="+mn-ea"/>
                <a:cs typeface="+mn-cs"/>
              </a:rPr>
              <a:t>What is the minimum level of information validation needed</a:t>
            </a:r>
            <a:r>
              <a:rPr kumimoji="0" lang="en-US" sz="1300" b="0" i="0" u="none" strike="noStrike" kern="1200" cap="none" spc="0" normalizeH="0" baseline="0" noProof="0">
                <a:ln>
                  <a:noFill/>
                </a:ln>
                <a:solidFill>
                  <a:schemeClr val="bg1"/>
                </a:solidFill>
                <a:effectLst/>
                <a:uLnTx/>
                <a:uFillTx/>
                <a:latin typeface="VIC SemiBold"/>
                <a:ea typeface="+mn-ea"/>
                <a:cs typeface="+mn-cs"/>
              </a:rPr>
              <a:t>?</a:t>
            </a:r>
            <a:endParaRPr kumimoji="0" lang="en-AU" sz="1300" b="0" i="0" u="none" strike="noStrike" kern="1200" cap="none" spc="0" normalizeH="0" baseline="0" noProof="0">
              <a:ln>
                <a:noFill/>
              </a:ln>
              <a:solidFill>
                <a:schemeClr val="bg1"/>
              </a:solidFill>
              <a:effectLst/>
              <a:uLnTx/>
              <a:uFillTx/>
              <a:latin typeface="VIC SemiBold"/>
              <a:ea typeface="+mn-ea"/>
              <a:cs typeface="+mn-cs"/>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52774"/>
            <a:ext cx="6913564" cy="3121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Evidence requirements should be attuned to the level of risk of harm being managed. Policy makers must consider the type of evidence, the age of evidence and the consideration period.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lower risk cases, applicant attestation should be acceptable evidence that FPT requirements are met.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the risk is higher, the regulator should require evidence to be provided by the applicant.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the highest risk cases, evidence should be sourced directly from third-parties by the regulator.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accepting evidence provided by applicants, the age of acceptable documents should be attuned to the level of risk. The acceptable age of evidence should decline as risk increases. An audit program, tailored to risk, of applicant attestations and provision of information helps support permission integrity.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Policy makers must also consider the length of time being considered. For example, in lower risk cases the history of the applicant over the previous three years should be assessed, rising to ten years in the highest risk cases. </a:t>
            </a:r>
          </a:p>
        </p:txBody>
      </p:sp>
      <p:sp>
        <p:nvSpPr>
          <p:cNvPr id="4" name="Rectangle: Diagonal Corners Snipped 3">
            <a:extLst>
              <a:ext uri="{FF2B5EF4-FFF2-40B4-BE49-F238E27FC236}">
                <a16:creationId xmlns:a16="http://schemas.microsoft.com/office/drawing/2014/main" id="{4C6FD290-C756-F01B-C2E5-9E8059F423C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DB81455F-EAD7-7F46-4F13-CE0A2651A9F1}"/>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8B707924-07CD-9A9E-8720-BA45073D45E4}"/>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10" name="Rectangle 9">
              <a:extLst>
                <a:ext uri="{FF2B5EF4-FFF2-40B4-BE49-F238E27FC236}">
                  <a16:creationId xmlns:a16="http://schemas.microsoft.com/office/drawing/2014/main" id="{27FDF22C-D232-7573-048E-3B599FA24A8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16" name="TextBox 15">
            <a:extLst>
              <a:ext uri="{FF2B5EF4-FFF2-40B4-BE49-F238E27FC236}">
                <a16:creationId xmlns:a16="http://schemas.microsoft.com/office/drawing/2014/main" id="{3968860D-4903-19D5-FC30-D6D9F95ACC80}"/>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18" name="Rectangle 17">
            <a:extLst>
              <a:ext uri="{FF2B5EF4-FFF2-40B4-BE49-F238E27FC236}">
                <a16:creationId xmlns:a16="http://schemas.microsoft.com/office/drawing/2014/main" id="{6D160A9C-B571-8E47-928B-82339C7CAE67}"/>
              </a:ext>
            </a:extLst>
          </p:cNvPr>
          <p:cNvSpPr/>
          <p:nvPr/>
        </p:nvSpPr>
        <p:spPr>
          <a:xfrm flipH="1">
            <a:off x="698872" y="1160463"/>
            <a:ext cx="6910016" cy="16017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What level of assurance is needed when checking applicant characteristics?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Is the level of evidence required by the FPT the minimum necessary required to satisfy each required element of the FPT and its level of assurance? How will audits complement this?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Do operational policies clearly indicate the type and required level of evidence to satisfy each FPT component?</a:t>
            </a:r>
          </a:p>
        </p:txBody>
      </p:sp>
    </p:spTree>
    <p:extLst>
      <p:ext uri="{BB962C8B-B14F-4D97-AF65-F5344CB8AC3E}">
        <p14:creationId xmlns:p14="http://schemas.microsoft.com/office/powerpoint/2010/main" val="139907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881812" y="1709739"/>
            <a:ext cx="4465637" cy="1719262"/>
          </a:xfrm>
        </p:spPr>
        <p:txBody>
          <a:bodyPr/>
          <a:lstStyle/>
          <a:p>
            <a:r>
              <a:rPr lang="en-AU"/>
              <a:t>Stage 3</a:t>
            </a:r>
          </a:p>
        </p:txBody>
      </p:sp>
      <p:sp>
        <p:nvSpPr>
          <p:cNvPr id="2" name="Text Placeholder 1">
            <a:extLst>
              <a:ext uri="{FF2B5EF4-FFF2-40B4-BE49-F238E27FC236}">
                <a16:creationId xmlns:a16="http://schemas.microsoft.com/office/drawing/2014/main" id="{8FAF2A99-C885-FB08-50C9-6B418E75F38D}"/>
              </a:ext>
            </a:extLst>
          </p:cNvPr>
          <p:cNvSpPr>
            <a:spLocks noGrp="1"/>
          </p:cNvSpPr>
          <p:nvPr>
            <p:ph type="body" idx="1"/>
          </p:nvPr>
        </p:nvSpPr>
        <p:spPr>
          <a:xfrm>
            <a:off x="6888163" y="3552825"/>
            <a:ext cx="4332287" cy="1423988"/>
          </a:xfrm>
        </p:spPr>
        <p:txBody>
          <a:bodyPr/>
          <a:lstStyle/>
          <a:p>
            <a:r>
              <a:rPr lang="en-AU" dirty="0"/>
              <a:t>FPT evidence administration</a:t>
            </a:r>
          </a:p>
          <a:p>
            <a:pPr marL="285750" lvl="0" indent="-285750">
              <a:buClrTx/>
              <a:buSzPct val="120000"/>
              <a:buFont typeface="Arial" panose="020B0604020202020204" pitchFamily="34" charset="0"/>
              <a:buChar char="•"/>
            </a:pPr>
            <a:r>
              <a:rPr lang="en-AU" sz="1400" noProof="0" dirty="0"/>
              <a:t>Stage 3 focuses on efficient administration of Fit and Proper Tests. </a:t>
            </a:r>
          </a:p>
          <a:p>
            <a:pPr marL="285750" lvl="0" indent="-285750">
              <a:buClrTx/>
              <a:buSzPct val="120000"/>
              <a:buFont typeface="Arial" panose="020B0604020202020204" pitchFamily="34" charset="0"/>
              <a:buChar char="•"/>
            </a:pPr>
            <a:r>
              <a:rPr lang="en-AU" sz="1400" noProof="0" dirty="0"/>
              <a:t>Stage 3 will be developed in 2025.</a:t>
            </a:r>
            <a:endParaRPr lang="en-AU" sz="1400" dirty="0"/>
          </a:p>
        </p:txBody>
      </p:sp>
    </p:spTree>
    <p:extLst>
      <p:ext uri="{BB962C8B-B14F-4D97-AF65-F5344CB8AC3E}">
        <p14:creationId xmlns:p14="http://schemas.microsoft.com/office/powerpoint/2010/main" val="235512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2986806929"/>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r>
                        <a:rPr kumimoji="0" lang="en-US" sz="1100" b="0" i="0" u="none" strike="noStrike" kern="1200" cap="none" spc="0" normalizeH="0" baseline="0" noProof="0" dirty="0">
                          <a:ln>
                            <a:noFill/>
                          </a:ln>
                          <a:solidFill>
                            <a:srgbClr val="232B39"/>
                          </a:solidFill>
                          <a:effectLst/>
                          <a:uLnTx/>
                          <a:uFillTx/>
                          <a:latin typeface="+mn-lt"/>
                          <a:ea typeface="+mn-ea"/>
                          <a:cs typeface="+mn-cs"/>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December 2024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Revision to examples. Case studies removed</a:t>
                      </a:r>
                      <a:r>
                        <a:rPr lang="en-US" sz="1100" kern="1200">
                          <a:solidFill>
                            <a:schemeClr val="dk1"/>
                          </a:solidFill>
                          <a:latin typeface="+mn-lt"/>
                          <a:ea typeface="Calibri" panose="020F0502020204030204" pitchFamily="34" charset="0"/>
                          <a:cs typeface="Times New Roman"/>
                        </a:rPr>
                        <a:t>, will be included </a:t>
                      </a:r>
                      <a:r>
                        <a:rPr lang="en-US" sz="1100" kern="1200" dirty="0">
                          <a:solidFill>
                            <a:schemeClr val="dk1"/>
                          </a:solidFill>
                          <a:latin typeface="+mn-lt"/>
                          <a:ea typeface="Calibri" panose="020F0502020204030204" pitchFamily="34" charset="0"/>
                          <a:cs typeface="Times New Roman"/>
                        </a:rPr>
                        <a:t>in Stage </a:t>
                      </a:r>
                      <a:r>
                        <a:rPr lang="en-US" sz="1100" kern="1200">
                          <a:solidFill>
                            <a:schemeClr val="dk1"/>
                          </a:solidFill>
                          <a:latin typeface="+mn-lt"/>
                          <a:ea typeface="Calibri" panose="020F0502020204030204" pitchFamily="34" charset="0"/>
                          <a:cs typeface="Times New Roman"/>
                        </a:rPr>
                        <a:t>3 update in 2025.</a:t>
                      </a: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dirty="0">
                <a:solidFill>
                  <a:schemeClr val="bg1"/>
                </a:solidFill>
                <a:latin typeface="+mj-lt"/>
              </a:rPr>
              <a:t>The Fit and Proper Test Framework and Guide will be expanded and continuously improved over time.</a:t>
            </a:r>
          </a:p>
        </p:txBody>
      </p:sp>
    </p:spTree>
    <p:extLst>
      <p:ext uri="{BB962C8B-B14F-4D97-AF65-F5344CB8AC3E}">
        <p14:creationId xmlns:p14="http://schemas.microsoft.com/office/powerpoint/2010/main" val="87466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597926-8C7F-F2A9-600F-861C2FCD07AB}"/>
              </a:ext>
            </a:extLst>
          </p:cNvPr>
          <p:cNvSpPr/>
          <p:nvPr/>
        </p:nvSpPr>
        <p:spPr>
          <a:xfrm>
            <a:off x="695325" y="946860"/>
            <a:ext cx="10801350" cy="62476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spcBef>
                <a:spcPct val="0"/>
              </a:spcBef>
              <a:spcAft>
                <a:spcPts val="0"/>
              </a:spcAft>
              <a:buClrTx/>
              <a:buSzTx/>
              <a:buFontTx/>
              <a:buNone/>
              <a:tabLst/>
              <a:defRPr/>
            </a:pPr>
            <a:r>
              <a:rPr kumimoji="0" lang="en-US" sz="1550" b="0" i="0" u="none" strike="noStrike" kern="1200" cap="none" spc="0" normalizeH="0" baseline="0" noProof="0">
                <a:ln>
                  <a:noFill/>
                </a:ln>
                <a:solidFill>
                  <a:srgbClr val="232B39"/>
                </a:solidFill>
                <a:effectLst/>
                <a:uLnTx/>
                <a:uFillTx/>
                <a:latin typeface="VIC"/>
                <a:ea typeface="+mj-ea"/>
                <a:cs typeface="+mj-cs"/>
              </a:rPr>
              <a:t>This guide provides step by step guidance on applying the Victorian Fit and Proper Test (FPT) Framework (the Framework). This guide is intended for those seeking to shape the FPT policy settings and regulatory design.</a:t>
            </a:r>
          </a:p>
        </p:txBody>
      </p:sp>
      <p:sp>
        <p:nvSpPr>
          <p:cNvPr id="12" name="Title 11">
            <a:extLst>
              <a:ext uri="{FF2B5EF4-FFF2-40B4-BE49-F238E27FC236}">
                <a16:creationId xmlns:a16="http://schemas.microsoft.com/office/drawing/2014/main" id="{C0AA0053-FA23-A653-1B52-FD683DC63524}"/>
              </a:ext>
            </a:extLst>
          </p:cNvPr>
          <p:cNvSpPr>
            <a:spLocks noGrp="1"/>
          </p:cNvSpPr>
          <p:nvPr>
            <p:ph type="title"/>
          </p:nvPr>
        </p:nvSpPr>
        <p:spPr>
          <a:xfrm>
            <a:off x="704850" y="261938"/>
            <a:ext cx="10515600" cy="633412"/>
          </a:xfrm>
        </p:spPr>
        <p:txBody>
          <a:bodyPr/>
          <a:lstStyle/>
          <a:p>
            <a:r>
              <a:rPr lang="en-US" noProof="0"/>
              <a:t>When and how to use this guide</a:t>
            </a:r>
            <a:endParaRPr lang="en-AU"/>
          </a:p>
        </p:txBody>
      </p:sp>
      <p:sp>
        <p:nvSpPr>
          <p:cNvPr id="14" name="Content Placeholder 13">
            <a:extLst>
              <a:ext uri="{FF2B5EF4-FFF2-40B4-BE49-F238E27FC236}">
                <a16:creationId xmlns:a16="http://schemas.microsoft.com/office/drawing/2014/main" id="{DC289135-75FF-EA0C-720E-EF2085B00B62}"/>
              </a:ext>
            </a:extLst>
          </p:cNvPr>
          <p:cNvSpPr>
            <a:spLocks noGrp="1"/>
          </p:cNvSpPr>
          <p:nvPr>
            <p:ph idx="15"/>
          </p:nvPr>
        </p:nvSpPr>
        <p:spPr>
          <a:xfrm>
            <a:off x="7591425" y="1838325"/>
            <a:ext cx="3790950" cy="4600574"/>
          </a:xfrm>
        </p:spPr>
        <p:txBody>
          <a:bodyPr/>
          <a:lstStyle/>
          <a:p>
            <a:r>
              <a:rPr lang="en-US" sz="1300" noProof="0"/>
              <a:t>The Victorian FPT framework is designed to:</a:t>
            </a:r>
          </a:p>
          <a:p>
            <a:pPr marL="252000" lvl="2" indent="-252000">
              <a:buSzPct val="120000"/>
            </a:pPr>
            <a:r>
              <a:rPr lang="en-US" sz="1200"/>
              <a:t>Promote efficient and effective FPTs by guiding</a:t>
            </a:r>
            <a:r>
              <a:rPr lang="en-US" sz="1200" noProof="0"/>
              <a:t> the design </a:t>
            </a:r>
            <a:r>
              <a:rPr lang="en-US" sz="1200"/>
              <a:t>of standardised</a:t>
            </a:r>
            <a:r>
              <a:rPr lang="en-US" sz="1200" noProof="0"/>
              <a:t> and objective FPTs</a:t>
            </a:r>
            <a:r>
              <a:rPr lang="en-US" sz="1200"/>
              <a:t>, while also targeting the risk of harm</a:t>
            </a:r>
          </a:p>
          <a:p>
            <a:pPr marL="252000" lvl="2" indent="-252000">
              <a:buSzPct val="120000"/>
            </a:pPr>
            <a:r>
              <a:rPr lang="en-US" sz="1200" noProof="0"/>
              <a:t>Provide guidance on reducing regulatory burden when developing FPTs</a:t>
            </a:r>
          </a:p>
          <a:p>
            <a:pPr marL="252000" lvl="2" indent="-252000">
              <a:buSzPct val="120000"/>
            </a:pPr>
            <a:r>
              <a:rPr lang="en-US" sz="1200" noProof="0"/>
              <a:t>Ensure that </a:t>
            </a:r>
            <a:r>
              <a:rPr lang="en-US" sz="1200"/>
              <a:t>characteristic tests are linked to the risk of harm to </a:t>
            </a:r>
            <a:r>
              <a:rPr lang="en-US" sz="1200" noProof="0"/>
              <a:t>minimise unfair and unnecessary discrimination associated with character-based assessment </a:t>
            </a:r>
          </a:p>
          <a:p>
            <a:r>
              <a:rPr lang="en-US" sz="1300"/>
              <a:t>The guide will help you:</a:t>
            </a:r>
          </a:p>
          <a:p>
            <a:pPr marL="252000" lvl="2" indent="-252000">
              <a:buSzPct val="120000"/>
            </a:pPr>
            <a:r>
              <a:rPr lang="en-US" sz="1200"/>
              <a:t>Understand whether an FPT is the best regulatory tool to reduce the harms or if imposing permission conditions or other approaches after issuing a permission might be more effective </a:t>
            </a:r>
          </a:p>
          <a:p>
            <a:pPr marL="252000" lvl="2" indent="-252000">
              <a:buSzPct val="120000"/>
            </a:pPr>
            <a:r>
              <a:rPr lang="en-AU" sz="1200"/>
              <a:t>Understand what characteristics are appropriate to include</a:t>
            </a:r>
          </a:p>
          <a:p>
            <a:pPr marL="252000" lvl="2" indent="-252000">
              <a:buSzPct val="120000"/>
            </a:pPr>
            <a:r>
              <a:rPr lang="en-AU" sz="1200"/>
              <a:t>Design an FPT that is proportionate to risk</a:t>
            </a:r>
          </a:p>
          <a:p>
            <a:pPr marL="252000" lvl="2" indent="-252000">
              <a:buSzPct val="120000"/>
            </a:pPr>
            <a:r>
              <a:rPr lang="en-AU" sz="1200"/>
              <a:t>Design an FPT with consideration of legislation and necessary levels of evidence</a:t>
            </a:r>
          </a:p>
          <a:p>
            <a:pPr lvl="1"/>
            <a:endParaRPr lang="en-US" sz="1200"/>
          </a:p>
          <a:p>
            <a:pPr lvl="1"/>
            <a:endParaRPr lang="en-AU" sz="1200"/>
          </a:p>
          <a:p>
            <a:endParaRPr lang="en-AU" sz="1200"/>
          </a:p>
        </p:txBody>
      </p:sp>
      <p:sp>
        <p:nvSpPr>
          <p:cNvPr id="10" name="Rectangle 9">
            <a:extLst>
              <a:ext uri="{FF2B5EF4-FFF2-40B4-BE49-F238E27FC236}">
                <a16:creationId xmlns:a16="http://schemas.microsoft.com/office/drawing/2014/main" id="{C5DBBD5B-73A1-D20B-2363-7B2E60A15E21}"/>
              </a:ext>
            </a:extLst>
          </p:cNvPr>
          <p:cNvSpPr/>
          <p:nvPr/>
        </p:nvSpPr>
        <p:spPr>
          <a:xfrm>
            <a:off x="695324" y="3962959"/>
            <a:ext cx="6613177" cy="396000"/>
          </a:xfrm>
          <a:prstGeom prst="rect">
            <a:avLst/>
          </a:prstGeom>
          <a:solidFill>
            <a:schemeClr val="accent3"/>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FFFFFF"/>
                </a:solidFill>
                <a:effectLst/>
                <a:uLnTx/>
                <a:uFillTx/>
                <a:latin typeface="VIC SemiBold"/>
                <a:ea typeface="+mn-ea"/>
                <a:cs typeface="+mn-cs"/>
              </a:rPr>
              <a:t>Additional resources and preparation for using the guide</a:t>
            </a:r>
          </a:p>
        </p:txBody>
      </p:sp>
      <p:sp>
        <p:nvSpPr>
          <p:cNvPr id="11" name="Rectangle 10">
            <a:extLst>
              <a:ext uri="{FF2B5EF4-FFF2-40B4-BE49-F238E27FC236}">
                <a16:creationId xmlns:a16="http://schemas.microsoft.com/office/drawing/2014/main" id="{84B53179-34A7-3B5A-3CB3-BF82A2D8EA5C}"/>
              </a:ext>
            </a:extLst>
          </p:cNvPr>
          <p:cNvSpPr>
            <a:spLocks/>
          </p:cNvSpPr>
          <p:nvPr/>
        </p:nvSpPr>
        <p:spPr>
          <a:xfrm>
            <a:off x="695325" y="4368574"/>
            <a:ext cx="6613176" cy="2079851"/>
          </a:xfrm>
          <a:prstGeom prst="rect">
            <a:avLst/>
          </a:prstGeom>
          <a:solidFill>
            <a:schemeClr val="bg1"/>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Read the relevant sections of the Victorian Permissions Framework and its associated Guides and Better Regulation Victoria’s guides to implementing ‘better practice’ permissions. </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Check the relevant legislation in your area for its direction on FPTs.</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Understand the risks of harm that to be managed.</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Assess whether there are links between a person’s characteristics (such as education, age, criminal history), character and the risk of harms occurring.</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Keep in mind that there may be more efficient alternatives to FPTs which achieve the same objectives of harm reduction.</a:t>
            </a:r>
          </a:p>
        </p:txBody>
      </p:sp>
      <p:sp>
        <p:nvSpPr>
          <p:cNvPr id="15" name="Rectangle 14">
            <a:extLst>
              <a:ext uri="{FF2B5EF4-FFF2-40B4-BE49-F238E27FC236}">
                <a16:creationId xmlns:a16="http://schemas.microsoft.com/office/drawing/2014/main" id="{81F19F9C-07E1-8D60-853F-99B1E444C6FA}"/>
              </a:ext>
            </a:extLst>
          </p:cNvPr>
          <p:cNvSpPr>
            <a:spLocks/>
          </p:cNvSpPr>
          <p:nvPr/>
        </p:nvSpPr>
        <p:spPr>
          <a:xfrm>
            <a:off x="695325" y="1808239"/>
            <a:ext cx="6629400" cy="395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VIC SemiBold" panose="020B0604020202020204" charset="0"/>
                <a:ea typeface="+mn-ea"/>
                <a:cs typeface="+mn-cs"/>
              </a:rPr>
              <a:t>Framework stages</a:t>
            </a:r>
          </a:p>
        </p:txBody>
      </p:sp>
      <p:grpSp>
        <p:nvGrpSpPr>
          <p:cNvPr id="2" name="Group 1">
            <a:extLst>
              <a:ext uri="{FF2B5EF4-FFF2-40B4-BE49-F238E27FC236}">
                <a16:creationId xmlns:a16="http://schemas.microsoft.com/office/drawing/2014/main" id="{3CFFE22B-079A-296F-6ABE-E7ED25AEE13F}"/>
              </a:ext>
            </a:extLst>
          </p:cNvPr>
          <p:cNvGrpSpPr/>
          <p:nvPr/>
        </p:nvGrpSpPr>
        <p:grpSpPr>
          <a:xfrm>
            <a:off x="2557583" y="2361133"/>
            <a:ext cx="2853999" cy="1432461"/>
            <a:chOff x="2557583" y="2361133"/>
            <a:chExt cx="2853999" cy="1432461"/>
          </a:xfrm>
        </p:grpSpPr>
        <p:sp>
          <p:nvSpPr>
            <p:cNvPr id="13" name="Rectangle 12">
              <a:extLst>
                <a:ext uri="{FF2B5EF4-FFF2-40B4-BE49-F238E27FC236}">
                  <a16:creationId xmlns:a16="http://schemas.microsoft.com/office/drawing/2014/main" id="{72A24FCE-448F-13AF-CD8F-28A6E6AFB5A1}"/>
                </a:ext>
              </a:extLst>
            </p:cNvPr>
            <p:cNvSpPr>
              <a:spLocks/>
            </p:cNvSpPr>
            <p:nvPr/>
          </p:nvSpPr>
          <p:spPr>
            <a:xfrm>
              <a:off x="2557583" y="2361133"/>
              <a:ext cx="2853999" cy="1432461"/>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4C9E61"/>
                </a:solidFill>
                <a:effectLst/>
                <a:uLnTx/>
                <a:uFillTx/>
                <a:latin typeface="VIC"/>
                <a:ea typeface="+mn-ea"/>
                <a:cs typeface="+mn-cs"/>
              </a:endParaRPr>
            </a:p>
          </p:txBody>
        </p:sp>
        <p:sp>
          <p:nvSpPr>
            <p:cNvPr id="17" name="Oval 16">
              <a:extLst>
                <a:ext uri="{FF2B5EF4-FFF2-40B4-BE49-F238E27FC236}">
                  <a16:creationId xmlns:a16="http://schemas.microsoft.com/office/drawing/2014/main" id="{3B8135E4-355B-C10A-0FD2-D0BEEE8EF72E}"/>
                </a:ext>
              </a:extLst>
            </p:cNvPr>
            <p:cNvSpPr/>
            <p:nvPr/>
          </p:nvSpPr>
          <p:spPr>
            <a:xfrm>
              <a:off x="2710734" y="333870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3</a:t>
              </a:r>
            </a:p>
          </p:txBody>
        </p:sp>
        <p:sp>
          <p:nvSpPr>
            <p:cNvPr id="18" name="Rectangle 17">
              <a:extLst>
                <a:ext uri="{FF2B5EF4-FFF2-40B4-BE49-F238E27FC236}">
                  <a16:creationId xmlns:a16="http://schemas.microsoft.com/office/drawing/2014/main" id="{38419F58-F2ED-66ED-DFB7-BF49ECCF300F}"/>
                </a:ext>
              </a:extLst>
            </p:cNvPr>
            <p:cNvSpPr/>
            <p:nvPr/>
          </p:nvSpPr>
          <p:spPr>
            <a:xfrm>
              <a:off x="3282327" y="3354863"/>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ADMINISTRATION</a:t>
              </a:r>
            </a:p>
          </p:txBody>
        </p:sp>
        <p:sp>
          <p:nvSpPr>
            <p:cNvPr id="19" name="Oval 18">
              <a:extLst>
                <a:ext uri="{FF2B5EF4-FFF2-40B4-BE49-F238E27FC236}">
                  <a16:creationId xmlns:a16="http://schemas.microsoft.com/office/drawing/2014/main" id="{D66009D7-F902-ABF6-23E0-BDDBEB3AD5A4}"/>
                </a:ext>
              </a:extLst>
            </p:cNvPr>
            <p:cNvSpPr/>
            <p:nvPr/>
          </p:nvSpPr>
          <p:spPr>
            <a:xfrm>
              <a:off x="2710734" y="244339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1</a:t>
              </a:r>
            </a:p>
          </p:txBody>
        </p:sp>
        <p:sp>
          <p:nvSpPr>
            <p:cNvPr id="20" name="Rectangle 19">
              <a:extLst>
                <a:ext uri="{FF2B5EF4-FFF2-40B4-BE49-F238E27FC236}">
                  <a16:creationId xmlns:a16="http://schemas.microsoft.com/office/drawing/2014/main" id="{36AABB8A-9957-50EB-3583-0B608A980C5B}"/>
                </a:ext>
              </a:extLst>
            </p:cNvPr>
            <p:cNvSpPr/>
            <p:nvPr/>
          </p:nvSpPr>
          <p:spPr>
            <a:xfrm>
              <a:off x="3282329" y="2458937"/>
              <a:ext cx="1983721" cy="356785"/>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DECISION</a:t>
              </a:r>
            </a:p>
          </p:txBody>
        </p:sp>
        <p:sp>
          <p:nvSpPr>
            <p:cNvPr id="21" name="Oval 20">
              <a:extLst>
                <a:ext uri="{FF2B5EF4-FFF2-40B4-BE49-F238E27FC236}">
                  <a16:creationId xmlns:a16="http://schemas.microsoft.com/office/drawing/2014/main" id="{63BACE9F-18FD-B630-1A3D-E35E8BF8E09E}"/>
                </a:ext>
              </a:extLst>
            </p:cNvPr>
            <p:cNvSpPr/>
            <p:nvPr/>
          </p:nvSpPr>
          <p:spPr>
            <a:xfrm>
              <a:off x="2710734" y="2891047"/>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2</a:t>
              </a:r>
            </a:p>
          </p:txBody>
        </p:sp>
        <p:sp>
          <p:nvSpPr>
            <p:cNvPr id="22" name="Rectangle 21">
              <a:extLst>
                <a:ext uri="{FF2B5EF4-FFF2-40B4-BE49-F238E27FC236}">
                  <a16:creationId xmlns:a16="http://schemas.microsoft.com/office/drawing/2014/main" id="{3A3A38E3-8FC7-5D4F-6D07-6AECD5A55119}"/>
                </a:ext>
              </a:extLst>
            </p:cNvPr>
            <p:cNvSpPr/>
            <p:nvPr/>
          </p:nvSpPr>
          <p:spPr>
            <a:xfrm>
              <a:off x="3282328" y="2907518"/>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DESIGN</a:t>
              </a:r>
            </a:p>
          </p:txBody>
        </p:sp>
      </p:grpSp>
    </p:spTree>
    <p:extLst>
      <p:ext uri="{BB962C8B-B14F-4D97-AF65-F5344CB8AC3E}">
        <p14:creationId xmlns:p14="http://schemas.microsoft.com/office/powerpoint/2010/main" val="21057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788"/>
            <a:ext cx="10515600" cy="747712"/>
          </a:xfrm>
        </p:spPr>
        <p:txBody>
          <a:bodyPr/>
          <a:lstStyle/>
          <a:p>
            <a:r>
              <a:rPr lang="en-US" noProof="0"/>
              <a:t>Stage 1: Decision</a:t>
            </a:r>
            <a:endParaRPr lang="en-AU"/>
          </a:p>
        </p:txBody>
      </p:sp>
      <p:sp>
        <p:nvSpPr>
          <p:cNvPr id="25" name="Rectangle 24">
            <a:extLst>
              <a:ext uri="{FF2B5EF4-FFF2-40B4-BE49-F238E27FC236}">
                <a16:creationId xmlns:a16="http://schemas.microsoft.com/office/drawing/2014/main" id="{8787C972-0705-01D1-D874-7D2C5C93FB68}"/>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071655"/>
            <a:ext cx="10801350" cy="9127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An FPT should only be considered when the burden it will impose on businesses and the regulator is commensurate with the risk of harm being managed.  </a:t>
            </a:r>
          </a:p>
        </p:txBody>
      </p:sp>
      <p:sp>
        <p:nvSpPr>
          <p:cNvPr id="15" name="Text Placeholder 7">
            <a:extLst>
              <a:ext uri="{FF2B5EF4-FFF2-40B4-BE49-F238E27FC236}">
                <a16:creationId xmlns:a16="http://schemas.microsoft.com/office/drawing/2014/main" id="{5D71F311-D99C-B6B1-63F9-4D098B722F1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6" name="Text Placeholder 7">
            <a:extLst>
              <a:ext uri="{FF2B5EF4-FFF2-40B4-BE49-F238E27FC236}">
                <a16:creationId xmlns:a16="http://schemas.microsoft.com/office/drawing/2014/main" id="{6F3D045D-E623-EA76-7A25-9228A2D9D899}"/>
              </a:ext>
            </a:extLst>
          </p:cNvPr>
          <p:cNvSpPr txBox="1">
            <a:spLocks/>
          </p:cNvSpPr>
          <p:nvPr/>
        </p:nvSpPr>
        <p:spPr>
          <a:xfrm>
            <a:off x="2499436"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31" name="Rectangle 30">
            <a:extLst>
              <a:ext uri="{FF2B5EF4-FFF2-40B4-BE49-F238E27FC236}">
                <a16:creationId xmlns:a16="http://schemas.microsoft.com/office/drawing/2014/main" id="{F11FE403-70AD-58D0-8527-97A5C619E9B5}"/>
              </a:ext>
            </a:extLst>
          </p:cNvPr>
          <p:cNvSpPr/>
          <p:nvPr/>
        </p:nvSpPr>
        <p:spPr>
          <a:xfrm>
            <a:off x="681379"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34" name="Rectangle 33">
            <a:extLst>
              <a:ext uri="{FF2B5EF4-FFF2-40B4-BE49-F238E27FC236}">
                <a16:creationId xmlns:a16="http://schemas.microsoft.com/office/drawing/2014/main" id="{EDF1AB8E-D568-EC3F-15D6-1556B1C1C95E}"/>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7" name="Text Placeholder 7">
            <a:extLst>
              <a:ext uri="{FF2B5EF4-FFF2-40B4-BE49-F238E27FC236}">
                <a16:creationId xmlns:a16="http://schemas.microsoft.com/office/drawing/2014/main" id="{F7E81D5B-ECB1-909F-3C20-91C3FD09D2C5}"/>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45" name="Rectangle 44">
            <a:extLst>
              <a:ext uri="{FF2B5EF4-FFF2-40B4-BE49-F238E27FC236}">
                <a16:creationId xmlns:a16="http://schemas.microsoft.com/office/drawing/2014/main" id="{7EDAD4B6-17C5-F0CE-908E-2B80382C576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sp>
        <p:nvSpPr>
          <p:cNvPr id="4" name="TextBox 3">
            <a:extLst>
              <a:ext uri="{FF2B5EF4-FFF2-40B4-BE49-F238E27FC236}">
                <a16:creationId xmlns:a16="http://schemas.microsoft.com/office/drawing/2014/main" id="{80DA326A-0CED-AADE-F699-027628E57058}"/>
              </a:ext>
            </a:extLst>
          </p:cNvPr>
          <p:cNvSpPr txBox="1"/>
          <p:nvPr/>
        </p:nvSpPr>
        <p:spPr>
          <a:xfrm>
            <a:off x="631716" y="6534962"/>
            <a:ext cx="6279038" cy="269304"/>
          </a:xfrm>
          <a:prstGeom prst="rect">
            <a:avLst/>
          </a:prstGeom>
          <a:noFill/>
        </p:spPr>
        <p:txBody>
          <a:bodyPr wrap="square" rtlCol="0">
            <a:spAutoFit/>
          </a:bodyPr>
          <a:lstStyle/>
          <a:p>
            <a:r>
              <a:rPr lang="en-US" sz="1150" dirty="0">
                <a:solidFill>
                  <a:schemeClr val="bg1"/>
                </a:solidFill>
              </a:rPr>
              <a:t>* See risk matrix in Fit and Proper Test Framework page 8.</a:t>
            </a:r>
            <a:endParaRPr lang="en-AU" sz="1150" dirty="0">
              <a:solidFill>
                <a:schemeClr val="bg1"/>
              </a:solidFill>
            </a:endParaRPr>
          </a:p>
        </p:txBody>
      </p:sp>
      <p:graphicFrame>
        <p:nvGraphicFramePr>
          <p:cNvPr id="8" name="Diagram 7">
            <a:extLst>
              <a:ext uri="{FF2B5EF4-FFF2-40B4-BE49-F238E27FC236}">
                <a16:creationId xmlns:a16="http://schemas.microsoft.com/office/drawing/2014/main" id="{7F5D7E7D-D024-6BCD-5ACC-99791E343742}"/>
              </a:ext>
            </a:extLst>
          </p:cNvPr>
          <p:cNvGraphicFramePr/>
          <p:nvPr>
            <p:extLst>
              <p:ext uri="{D42A27DB-BD31-4B8C-83A1-F6EECF244321}">
                <p14:modId xmlns:p14="http://schemas.microsoft.com/office/powerpoint/2010/main" val="1836563198"/>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5" name="Content Placeholder 6">
            <a:extLst>
              <a:ext uri="{FF2B5EF4-FFF2-40B4-BE49-F238E27FC236}">
                <a16:creationId xmlns:a16="http://schemas.microsoft.com/office/drawing/2014/main" id="{01841410-3291-C731-AED6-C0F1DFFF893A}"/>
              </a:ext>
            </a:extLst>
          </p:cNvPr>
          <p:cNvSpPr>
            <a:spLocks noGrp="1"/>
          </p:cNvSpPr>
          <p:nvPr>
            <p:ph idx="4294967295"/>
          </p:nvPr>
        </p:nvSpPr>
        <p:spPr>
          <a:xfrm>
            <a:off x="7788276" y="1471614"/>
            <a:ext cx="3348038" cy="4802186"/>
          </a:xfrm>
          <a:solidFill>
            <a:schemeClr val="bg1">
              <a:lumMod val="95000"/>
            </a:schemeClr>
          </a:solidFill>
        </p:spPr>
        <p:txBody>
          <a:bodyPr lIns="108000" tIns="108000" rIns="108000" bIns="108000"/>
          <a:lstStyle/>
          <a:p>
            <a:pPr>
              <a:lnSpc>
                <a:spcPct val="107000"/>
              </a:lnSpc>
              <a:spcBef>
                <a:spcPts val="0"/>
              </a:spcBef>
              <a:spcAft>
                <a:spcPts val="600"/>
              </a:spcAft>
            </a:pPr>
            <a:r>
              <a:rPr lang="en-AU" sz="1150" b="1" dirty="0">
                <a:latin typeface="+mn-lt"/>
              </a:rPr>
              <a:t>Electrical work – high risk</a:t>
            </a:r>
          </a:p>
          <a:p>
            <a:pPr>
              <a:lnSpc>
                <a:spcPct val="107000"/>
              </a:lnSpc>
              <a:spcBef>
                <a:spcPts val="0"/>
              </a:spcBef>
              <a:spcAft>
                <a:spcPts val="600"/>
              </a:spcAft>
            </a:pPr>
            <a:r>
              <a:rPr lang="en-AU" sz="1150" dirty="0">
                <a:latin typeface="+mn-lt"/>
              </a:rPr>
              <a:t>There is a high risk of harm associated with electrical installation work. Faulty wiring can cause fire and give electrical shocks which can be life threatening. Appliances can also be damaged by power surges caused by faulty installations. Energy Safe Victoria licences and registers all electrical tradespersons in Victoria. The </a:t>
            </a:r>
            <a:r>
              <a:rPr lang="en-AU" sz="1150" i="1" dirty="0">
                <a:latin typeface="+mn-lt"/>
              </a:rPr>
              <a:t>Electricity Safety Act 1998</a:t>
            </a:r>
            <a:r>
              <a:rPr lang="en-AU" sz="1150" dirty="0">
                <a:latin typeface="+mn-lt"/>
              </a:rPr>
              <a:t> sets out licence requirements which include both necessary experience and qualifications.</a:t>
            </a:r>
          </a:p>
          <a:p>
            <a:pPr>
              <a:lnSpc>
                <a:spcPct val="107000"/>
              </a:lnSpc>
              <a:spcBef>
                <a:spcPts val="0"/>
              </a:spcBef>
              <a:spcAft>
                <a:spcPts val="600"/>
              </a:spcAft>
            </a:pPr>
            <a:r>
              <a:rPr lang="en-AU" sz="1150" b="1" dirty="0">
                <a:latin typeface="+mn-lt"/>
              </a:rPr>
              <a:t>Recreational fishing – low risk</a:t>
            </a:r>
          </a:p>
          <a:p>
            <a:pPr>
              <a:lnSpc>
                <a:spcPct val="107000"/>
              </a:lnSpc>
              <a:spcBef>
                <a:spcPts val="0"/>
              </a:spcBef>
              <a:spcAft>
                <a:spcPts val="600"/>
              </a:spcAft>
            </a:pPr>
            <a:r>
              <a:rPr lang="en-AU" sz="1150" dirty="0">
                <a:latin typeface="+mn-lt"/>
              </a:rPr>
              <a:t>Under the </a:t>
            </a:r>
            <a:r>
              <a:rPr lang="en-AU" sz="1150" i="1" dirty="0">
                <a:latin typeface="+mn-lt"/>
              </a:rPr>
              <a:t>Fisheries Act 1995</a:t>
            </a:r>
            <a:r>
              <a:rPr lang="en-AU" sz="1150" dirty="0">
                <a:latin typeface="+mn-lt"/>
              </a:rPr>
              <a:t>, a recreational fishing licence is required for all forms of recreational fishing in Victoria’s marine, estuarine and inland waters. Recreational fishing involves a low likelihood of harm with relatively minimal consequences. The risk of harm to the environment and others in the community is low.</a:t>
            </a:r>
          </a:p>
        </p:txBody>
      </p:sp>
      <p:sp>
        <p:nvSpPr>
          <p:cNvPr id="6" name="Rectangle 5">
            <a:extLst>
              <a:ext uri="{FF2B5EF4-FFF2-40B4-BE49-F238E27FC236}">
                <a16:creationId xmlns:a16="http://schemas.microsoft.com/office/drawing/2014/main" id="{77F7FF71-A078-13A8-27AE-56E92F4606F3}"/>
              </a:ext>
            </a:extLst>
          </p:cNvPr>
          <p:cNvSpPr/>
          <p:nvPr/>
        </p:nvSpPr>
        <p:spPr>
          <a:xfrm>
            <a:off x="695325" y="3067050"/>
            <a:ext cx="6913563" cy="38521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VIC SemiBold"/>
                <a:ea typeface="+mn-ea"/>
                <a:cs typeface="+mn-cs"/>
              </a:rPr>
              <a:t>What is the nature and extent of harm and how is it related to an FPT</a:t>
            </a:r>
            <a:r>
              <a:rPr kumimoji="0" lang="en-US" sz="1300" b="0" i="0" u="none" strike="noStrike" kern="1200" cap="none" spc="0" normalizeH="0" baseline="0" noProof="0" dirty="0">
                <a:ln>
                  <a:noFill/>
                </a:ln>
                <a:solidFill>
                  <a:schemeClr val="bg1"/>
                </a:solidFill>
                <a:effectLst/>
                <a:uLnTx/>
                <a:uFillTx/>
                <a:latin typeface="VIC SemiBold"/>
                <a:ea typeface="+mn-ea"/>
                <a:cs typeface="+mn-cs"/>
              </a:rPr>
              <a:t>?</a:t>
            </a:r>
            <a:endParaRPr kumimoji="0" lang="en-AU" sz="1300" b="0" i="0" u="none" strike="noStrike" kern="1200" cap="none" spc="0" normalizeH="0" baseline="0" noProof="0" dirty="0">
              <a:ln>
                <a:noFill/>
              </a:ln>
              <a:solidFill>
                <a:schemeClr val="bg1"/>
              </a:solidFill>
              <a:effectLst/>
              <a:uLnTx/>
              <a:uFillTx/>
              <a:latin typeface="VIC SemiBold"/>
              <a:ea typeface="+mn-ea"/>
              <a:cs typeface="+mn-cs"/>
            </a:endParaRPr>
          </a:p>
        </p:txBody>
      </p:sp>
      <p:sp>
        <p:nvSpPr>
          <p:cNvPr id="11" name="TextBox 10">
            <a:extLst>
              <a:ext uri="{FF2B5EF4-FFF2-40B4-BE49-F238E27FC236}">
                <a16:creationId xmlns:a16="http://schemas.microsoft.com/office/drawing/2014/main" id="{04A59EEE-525F-94B4-ED81-84F62210E1EA}"/>
              </a:ext>
            </a:extLst>
          </p:cNvPr>
          <p:cNvSpPr txBox="1"/>
          <p:nvPr/>
        </p:nvSpPr>
        <p:spPr>
          <a:xfrm>
            <a:off x="7788277" y="1167954"/>
            <a:ext cx="3348038"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7" name="Rectangle 6">
            <a:extLst>
              <a:ext uri="{FF2B5EF4-FFF2-40B4-BE49-F238E27FC236}">
                <a16:creationId xmlns:a16="http://schemas.microsoft.com/office/drawing/2014/main" id="{4A0AA9E5-13E1-224A-E472-C45B07039C0B}"/>
              </a:ext>
            </a:extLst>
          </p:cNvPr>
          <p:cNvSpPr/>
          <p:nvPr/>
        </p:nvSpPr>
        <p:spPr>
          <a:xfrm>
            <a:off x="695325" y="3419475"/>
            <a:ext cx="6913563" cy="28543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srgbClr val="232B39"/>
                </a:solidFill>
                <a:effectLst/>
                <a:uLnTx/>
                <a:uFillTx/>
                <a:latin typeface="VIC"/>
                <a:ea typeface="+mn-ea"/>
                <a:cs typeface="+mn-cs"/>
              </a:rPr>
              <a:t>Licences</a:t>
            </a:r>
            <a:r>
              <a:rPr kumimoji="0" lang="en-US" sz="1200" b="0" i="0" u="none" strike="noStrike" kern="1200" cap="none" spc="0" normalizeH="0" baseline="0" noProof="0" dirty="0">
                <a:ln>
                  <a:noFill/>
                </a:ln>
                <a:solidFill>
                  <a:srgbClr val="232B39"/>
                </a:solidFill>
                <a:effectLst/>
                <a:uLnTx/>
                <a:uFillTx/>
                <a:latin typeface="VIC"/>
                <a:ea typeface="+mn-ea"/>
                <a:cs typeface="+mn-cs"/>
              </a:rPr>
              <a:t>, permits and other permissions impose requirements to provide information and gain approval from regulatory authorities before a regulated activity is commenced.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 the likely harms that could occur from inappropriate applicants being granted permission. Use the risk matrix at Attachment 1.</a:t>
            </a:r>
            <a:r>
              <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rPr>
              <a:t>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Identify where the consequences are so difficult to remedy, remedies are inadequate or unduly costly or slow that the risk needs to be controlled before it happens. </a:t>
            </a:r>
            <a:endParaRPr lang="en-US" sz="1200" dirty="0">
              <a:solidFill>
                <a:srgbClr val="232B39"/>
              </a:solidFill>
              <a:latin typeface="VIC"/>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a:t>
            </a:r>
            <a:r>
              <a:rPr lang="en-US" sz="1200" dirty="0" err="1">
                <a:solidFill>
                  <a:srgbClr val="232B39"/>
                </a:solidFill>
                <a:latin typeface="VIC"/>
              </a:rPr>
              <a:t>entify</a:t>
            </a:r>
            <a:r>
              <a:rPr lang="en-US" sz="1200" dirty="0">
                <a:solidFill>
                  <a:srgbClr val="232B39"/>
                </a:solidFill>
                <a:latin typeface="VIC"/>
              </a:rPr>
              <a:t> the detectability of harm. Harms which are difficult to detect can be difficult to remedy. </a:t>
            </a:r>
            <a:endParaRPr kumimoji="0" lang="en-US" sz="1200" b="0" i="0" u="none" strike="noStrike" kern="1200" cap="none" spc="0" normalizeH="0" baseline="0" noProof="0" dirty="0">
              <a:ln>
                <a:noFill/>
              </a:ln>
              <a:solidFill>
                <a:srgbClr val="232B39"/>
              </a:solidFill>
              <a:effectLs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An FPT is only suitable where pre-screening and eliminating some applicants from being provided a permission reduces the risk of harm.</a:t>
            </a:r>
            <a:r>
              <a:rPr kumimoji="0" lang="en-AU" sz="1200" b="0" i="0" u="none" strike="noStrike" kern="1200" cap="none" spc="0" normalizeH="0" baseline="0" noProof="0" dirty="0">
                <a:ln>
                  <a:noFill/>
                </a:ln>
                <a:solidFill>
                  <a:srgbClr val="232B39"/>
                </a:solidFill>
                <a:effectLst/>
                <a:uLnTx/>
                <a:uFillTx/>
                <a:latin typeface="VIC"/>
                <a:ea typeface="+mn-ea"/>
                <a:cs typeface="+mn-cs"/>
              </a:rPr>
              <a:t> </a:t>
            </a:r>
            <a:r>
              <a:rPr kumimoji="0" lang="en-US" sz="1200" b="0" i="0" u="none" strike="noStrike" kern="1200" cap="none" spc="0" normalizeH="0" baseline="0" noProof="0" dirty="0">
                <a:ln>
                  <a:noFill/>
                </a:ln>
                <a:solidFill>
                  <a:srgbClr val="232B39"/>
                </a:solidFill>
                <a:effectLst/>
                <a:uLnTx/>
                <a:uFillTx/>
                <a:latin typeface="VIC"/>
                <a:ea typeface="+mn-ea"/>
                <a:cs typeface="+mn-cs"/>
              </a:rPr>
              <a:t>If the risk of harm is high for all potential applicants, consider other regulatory controls in the Victorian Permissions Framework.</a:t>
            </a:r>
            <a:endParaRPr lang="en-US" sz="1200" dirty="0">
              <a:solidFill>
                <a:srgbClr val="232B39"/>
              </a:solidFill>
              <a:latin typeface="VIC"/>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AU" sz="1200" b="1" i="1" u="none" strike="noStrike" kern="1200" cap="none" spc="0" normalizeH="0" baseline="0" noProof="0" dirty="0">
              <a:ln>
                <a:noFill/>
              </a:ln>
              <a:solidFill>
                <a:srgbClr val="232B39"/>
              </a:solidFill>
              <a:effectLst/>
              <a:uLnTx/>
              <a:uFillTx/>
              <a:latin typeface="VIC"/>
              <a:ea typeface="+mn-ea"/>
              <a:cs typeface="+mn-cs"/>
            </a:endParaRPr>
          </a:p>
          <a:p>
            <a:pPr marL="701675" marR="0" lvl="1"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232B39"/>
              </a:solidFill>
              <a:effectLst/>
              <a:uLnTx/>
              <a:uFillTx/>
              <a:latin typeface="VIC"/>
              <a:ea typeface="+mn-ea"/>
              <a:cs typeface="+mn-cs"/>
            </a:endParaRPr>
          </a:p>
        </p:txBody>
      </p:sp>
      <p:sp>
        <p:nvSpPr>
          <p:cNvPr id="8" name="TextBox 7">
            <a:extLst>
              <a:ext uri="{FF2B5EF4-FFF2-40B4-BE49-F238E27FC236}">
                <a16:creationId xmlns:a16="http://schemas.microsoft.com/office/drawing/2014/main" id="{7C0874D4-73AD-A974-68B9-86CC16DE6FE6}"/>
              </a:ext>
            </a:extLst>
          </p:cNvPr>
          <p:cNvSpPr txBox="1"/>
          <p:nvPr/>
        </p:nvSpPr>
        <p:spPr>
          <a:xfrm>
            <a:off x="388798" y="6599049"/>
            <a:ext cx="4925961" cy="246221"/>
          </a:xfrm>
          <a:prstGeom prst="rect">
            <a:avLst/>
          </a:prstGeom>
          <a:noFill/>
        </p:spPr>
        <p:txBody>
          <a:bodyPr wrap="square" rtlCol="0">
            <a:spAutoFit/>
          </a:bodyPr>
          <a:lstStyle/>
          <a:p>
            <a:r>
              <a:rPr lang="en-US" sz="1000" dirty="0">
                <a:solidFill>
                  <a:schemeClr val="bg1"/>
                </a:solidFill>
              </a:rPr>
              <a:t>* </a:t>
            </a:r>
            <a:r>
              <a:rPr lang="en-US" sz="1000" dirty="0">
                <a:solidFill>
                  <a:schemeClr val="bg1"/>
                </a:solidFill>
                <a:latin typeface="VIC"/>
                <a:cs typeface="Times New Roman"/>
              </a:rPr>
              <a:t>S</a:t>
            </a:r>
            <a:r>
              <a:rPr kumimoji="0" lang="en-US" sz="1000" b="0" i="0" u="none" strike="noStrike" kern="1200" cap="none" spc="0" normalizeH="0" baseline="0" noProof="0" dirty="0" err="1">
                <a:ln>
                  <a:noFill/>
                </a:ln>
                <a:solidFill>
                  <a:schemeClr val="bg1"/>
                </a:solidFill>
                <a:effectLst/>
                <a:uLnTx/>
                <a:uFillTx/>
                <a:latin typeface="VIC"/>
                <a:ea typeface="Calibri"/>
                <a:cs typeface="Times New Roman"/>
              </a:rPr>
              <a:t>ee</a:t>
            </a:r>
            <a:r>
              <a:rPr kumimoji="0" lang="en-US" sz="1000" b="0" i="0" u="none" strike="noStrike" kern="1200" cap="none" spc="0" normalizeH="0" baseline="0" noProof="0" dirty="0">
                <a:ln>
                  <a:noFill/>
                </a:ln>
                <a:solidFill>
                  <a:schemeClr val="bg1"/>
                </a:solidFill>
                <a:effectLst/>
                <a:uLnTx/>
                <a:uFillTx/>
                <a:latin typeface="VIC"/>
                <a:ea typeface="Calibri"/>
                <a:cs typeface="Times New Roman"/>
              </a:rPr>
              <a:t> risk matrix, page 8 of the FPT Framework.</a:t>
            </a:r>
            <a:endParaRPr lang="en-AU" sz="1000" dirty="0">
              <a:solidFill>
                <a:schemeClr val="bg1"/>
              </a:solidFill>
            </a:endParaRPr>
          </a:p>
        </p:txBody>
      </p:sp>
      <p:sp>
        <p:nvSpPr>
          <p:cNvPr id="19" name="Rectangle: Diagonal Corners Snipped 18">
            <a:extLst>
              <a:ext uri="{FF2B5EF4-FFF2-40B4-BE49-F238E27FC236}">
                <a16:creationId xmlns:a16="http://schemas.microsoft.com/office/drawing/2014/main" id="{1A1AA8C2-E0D1-D8D3-332F-173DC782C42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0" name="Group 19">
            <a:extLst>
              <a:ext uri="{FF2B5EF4-FFF2-40B4-BE49-F238E27FC236}">
                <a16:creationId xmlns:a16="http://schemas.microsoft.com/office/drawing/2014/main" id="{10688084-878A-90B7-57DE-3E9C121B39EE}"/>
              </a:ext>
            </a:extLst>
          </p:cNvPr>
          <p:cNvGrpSpPr/>
          <p:nvPr/>
        </p:nvGrpSpPr>
        <p:grpSpPr>
          <a:xfrm>
            <a:off x="9774315" y="384672"/>
            <a:ext cx="1360801" cy="648616"/>
            <a:chOff x="9774315" y="384672"/>
            <a:chExt cx="1360801" cy="648616"/>
          </a:xfrm>
        </p:grpSpPr>
        <p:sp>
          <p:nvSpPr>
            <p:cNvPr id="21" name="Rectangle 20">
              <a:extLst>
                <a:ext uri="{FF2B5EF4-FFF2-40B4-BE49-F238E27FC236}">
                  <a16:creationId xmlns:a16="http://schemas.microsoft.com/office/drawing/2014/main" id="{583A46DA-DEF0-C130-E853-D45076FC146B}"/>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22" name="Rectangle 21">
              <a:extLst>
                <a:ext uri="{FF2B5EF4-FFF2-40B4-BE49-F238E27FC236}">
                  <a16:creationId xmlns:a16="http://schemas.microsoft.com/office/drawing/2014/main" id="{43B143F9-722F-76EB-5EAD-5955173ED1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3" name="Rectangle 22">
            <a:extLst>
              <a:ext uri="{FF2B5EF4-FFF2-40B4-BE49-F238E27FC236}">
                <a16:creationId xmlns:a16="http://schemas.microsoft.com/office/drawing/2014/main" id="{E9CE6277-9B85-25A5-B722-C2C656FAAC2D}"/>
              </a:ext>
            </a:extLst>
          </p:cNvPr>
          <p:cNvSpPr/>
          <p:nvPr/>
        </p:nvSpPr>
        <p:spPr>
          <a:xfrm flipH="1">
            <a:off x="695323" y="1168484"/>
            <a:ext cx="6910013" cy="175569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dirty="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harm(s) are being managed?</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is the likelihood of negative outcomes and the consequence if those outcomes occurred? </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Is the risk of harm from an inappropriate applicant being granted a permission so high that all applicants need to be pre-screened?</a:t>
            </a:r>
          </a:p>
        </p:txBody>
      </p:sp>
      <p:sp>
        <p:nvSpPr>
          <p:cNvPr id="25" name="Title 24">
            <a:extLst>
              <a:ext uri="{FF2B5EF4-FFF2-40B4-BE49-F238E27FC236}">
                <a16:creationId xmlns:a16="http://schemas.microsoft.com/office/drawing/2014/main" id="{BCDF85E8-D635-BB76-C096-5946C35BFCBD}"/>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232B39"/>
                </a:solidFill>
                <a:effectLst/>
                <a:uLnTx/>
                <a:uFillTx/>
                <a:latin typeface="VIC SemiBold"/>
                <a:ea typeface="+mj-ea"/>
                <a:cs typeface="+mj-cs"/>
              </a:rPr>
              <a:t>Step 1: Risks</a:t>
            </a:r>
            <a:endParaRPr lang="en-AU" dirty="0"/>
          </a:p>
        </p:txBody>
      </p:sp>
    </p:spTree>
    <p:extLst>
      <p:ext uri="{BB962C8B-B14F-4D97-AF65-F5344CB8AC3E}">
        <p14:creationId xmlns:p14="http://schemas.microsoft.com/office/powerpoint/2010/main" val="18857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BCB41-750A-A453-E9F9-96C7AA55A38B}"/>
              </a:ext>
            </a:extLst>
          </p:cNvPr>
          <p:cNvSpPr>
            <a:spLocks noGrp="1"/>
          </p:cNvSpPr>
          <p:nvPr>
            <p:ph type="title"/>
          </p:nvPr>
        </p:nvSpPr>
        <p:spPr>
          <a:xfrm>
            <a:off x="695325" y="139906"/>
            <a:ext cx="10450697" cy="1034638"/>
          </a:xfrm>
        </p:spPr>
        <p:txBody>
          <a:bodyPr/>
          <a:lstStyle/>
          <a:p>
            <a:r>
              <a:rPr lang="en-US" noProof="0" dirty="0"/>
              <a:t>Step 2: Characteristics</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AU" sz="1150" noProof="0" dirty="0"/>
              <a:t>Criminal history</a:t>
            </a:r>
          </a:p>
          <a:p>
            <a:pPr lvl="1"/>
            <a:r>
              <a:rPr lang="en-US" sz="1150" noProof="0" dirty="0"/>
              <a:t>Conducting gaming activities requires a licence under the </a:t>
            </a:r>
            <a:r>
              <a:rPr lang="en-US" sz="1150" i="1" noProof="0" dirty="0"/>
              <a:t>Gambling Regulations Act 2003</a:t>
            </a:r>
            <a:r>
              <a:rPr lang="en-US" sz="1150" noProof="0" dirty="0"/>
              <a:t>. Some gaming venues handle significant amounts of cash. An applicant for a gaming licence with criminal history would significantly increase the risk of harm that cash may be misused or involved in money laundering. The characteristic of having a recent criminal conviction related to financial fraud is closely linked to the risks of harm.</a:t>
            </a:r>
            <a:endParaRPr lang="en-AU" sz="1150" noProof="0" dirty="0"/>
          </a:p>
          <a:p>
            <a:pPr lvl="0"/>
            <a:r>
              <a:rPr lang="en-US" sz="1150" noProof="0" dirty="0"/>
              <a:t>Financial history</a:t>
            </a:r>
          </a:p>
          <a:p>
            <a:pPr lvl="1"/>
            <a:r>
              <a:rPr lang="en-US" sz="1160" noProof="0" dirty="0"/>
              <a:t>The </a:t>
            </a:r>
            <a:r>
              <a:rPr lang="en-US" sz="1160" i="1" noProof="0" dirty="0"/>
              <a:t>Education and Training Reform </a:t>
            </a:r>
            <a:br>
              <a:rPr lang="en-US" sz="1160" i="1" noProof="0" dirty="0"/>
            </a:br>
            <a:r>
              <a:rPr lang="en-US" sz="1160" i="1" noProof="0" dirty="0"/>
              <a:t>Act 2006 </a:t>
            </a:r>
            <a:r>
              <a:rPr lang="en-US" sz="1160" noProof="0" dirty="0"/>
              <a:t>requires</a:t>
            </a:r>
            <a:r>
              <a:rPr lang="en-US" sz="1160" dirty="0"/>
              <a:t> </a:t>
            </a:r>
            <a:r>
              <a:rPr lang="en-US" sz="1160" noProof="0" dirty="0"/>
              <a:t>teachers to register with the Victorian Institute of Teaching </a:t>
            </a:r>
            <a:br>
              <a:rPr lang="en-US" sz="1160" noProof="0" dirty="0"/>
            </a:br>
            <a:r>
              <a:rPr lang="en-US" sz="1160" noProof="0" dirty="0"/>
              <a:t>to undertake teaching duties. This is to promote child safety and wellbeing. Whether the applicant has been insolvent or bankrupt is not directly relevant to the harms that this registration aims to control. </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Are there any applicant characteristics closely linked to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576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Assessing characteristics is the primary mechanism for an FPT. Characteristics may include: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Past regulatory compliance</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Financial capability</a:t>
            </a:r>
          </a:p>
          <a:p>
            <a:pPr marL="171450" marR="0" lvl="0" indent="-171450" algn="l" defTabSz="914400" rtl="0" eaLnBrk="1" fontAlgn="auto" latinLnBrk="0" hangingPunct="1">
              <a:lnSpc>
                <a:spcPct val="107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Education and qualifications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All FPTs involve an Identity check. An identity check is not by itself an FPT but must be undertaken before other components of the FPT are considered. </a:t>
            </a:r>
          </a:p>
          <a:p>
            <a:pPr marL="0" marR="0" lvl="0" indent="0" algn="l" defTabSz="914400" rtl="0" eaLnBrk="1" fontAlgn="auto" latinLnBrk="0" hangingPunct="1">
              <a:lnSpc>
                <a:spcPct val="107000"/>
              </a:lnSpc>
              <a:spcBef>
                <a:spcPts val="0"/>
              </a:spcBef>
              <a:spcAft>
                <a:spcPts val="600"/>
              </a:spcAft>
              <a:buClrTx/>
              <a:buSzTx/>
              <a:buFontTx/>
              <a:buNone/>
              <a:tabLst/>
              <a:defRPr/>
            </a:pPr>
            <a:r>
              <a:rPr lang="en-AU" sz="1200" dirty="0">
                <a:solidFill>
                  <a:srgbClr val="232B39"/>
                </a:solidFill>
                <a:latin typeface="VIC"/>
              </a:rPr>
              <a:t>Any c</a:t>
            </a:r>
            <a:r>
              <a:rPr kumimoji="0" lang="en-AU" sz="1200" b="0" i="0" u="none" strike="noStrike" kern="1200" cap="none" spc="0" normalizeH="0" baseline="0" noProof="0" dirty="0" err="1">
                <a:ln>
                  <a:noFill/>
                </a:ln>
                <a:solidFill>
                  <a:srgbClr val="232B39"/>
                </a:solidFill>
                <a:effectLst/>
                <a:uLnTx/>
                <a:uFillTx/>
                <a:latin typeface="VIC"/>
                <a:ea typeface="+mn-ea"/>
                <a:cs typeface="+mn-cs"/>
              </a:rPr>
              <a:t>haracteristics</a:t>
            </a:r>
            <a:r>
              <a:rPr kumimoji="0" lang="en-AU" sz="1200" b="0" i="0" u="none" strike="noStrike" kern="1200" cap="none" spc="0" normalizeH="0" baseline="0" noProof="0" dirty="0">
                <a:ln>
                  <a:noFill/>
                </a:ln>
                <a:solidFill>
                  <a:srgbClr val="232B39"/>
                </a:solidFill>
                <a:effectLst/>
                <a:uLnTx/>
                <a:uFillTx/>
                <a:latin typeface="VIC"/>
                <a:ea typeface="+mn-ea"/>
                <a:cs typeface="+mn-cs"/>
              </a:rPr>
              <a:t> assessed in an FPT should be closely linked to the risk of harm. Analysis should demonstrate the nexus or predictive ability of the characteristic to harm.</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By focusing on characteristics this will make the FPT design undertaken in stage 2:</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objective and measurable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sourced digitally, where possible, and</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transparently evaluated.</a:t>
            </a:r>
          </a:p>
        </p:txBody>
      </p:sp>
      <p:sp>
        <p:nvSpPr>
          <p:cNvPr id="9" name="Rectangle: Diagonal Corners Snipped 8">
            <a:extLst>
              <a:ext uri="{FF2B5EF4-FFF2-40B4-BE49-F238E27FC236}">
                <a16:creationId xmlns:a16="http://schemas.microsoft.com/office/drawing/2014/main" id="{C418C21D-D036-53BE-3DEC-1C96E8062D6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077AE854-F732-57AC-B806-596700BE3174}"/>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A41EA906-5CCA-93A6-B503-25C534369E8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3" name="Rectangle 12">
              <a:extLst>
                <a:ext uri="{FF2B5EF4-FFF2-40B4-BE49-F238E27FC236}">
                  <a16:creationId xmlns:a16="http://schemas.microsoft.com/office/drawing/2014/main" id="{EF33EF20-8D8C-14BD-44AD-E537DE2B44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4C4B7A09-AF60-6046-934A-86D6D014654A}"/>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FFBE0AB3-995F-93D3-888C-003F69567FF9}"/>
              </a:ext>
            </a:extLst>
          </p:cNvPr>
          <p:cNvSpPr/>
          <p:nvPr/>
        </p:nvSpPr>
        <p:spPr>
          <a:xfrm flipH="1">
            <a:off x="695323" y="1168484"/>
            <a:ext cx="6910016" cy="100004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What characteristics does an inappropriate applicant have?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Are any characteristics of the applicant closely connected with the risk of harm? </a:t>
            </a:r>
          </a:p>
        </p:txBody>
      </p:sp>
    </p:spTree>
    <p:extLst>
      <p:ext uri="{BB962C8B-B14F-4D97-AF65-F5344CB8AC3E}">
        <p14:creationId xmlns:p14="http://schemas.microsoft.com/office/powerpoint/2010/main" val="125782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6358F951-3530-DE8E-70E3-99E34CE66729}"/>
              </a:ext>
            </a:extLst>
          </p:cNvPr>
          <p:cNvSpPr>
            <a:spLocks noGrp="1"/>
          </p:cNvSpPr>
          <p:nvPr>
            <p:ph type="title"/>
          </p:nvPr>
        </p:nvSpPr>
        <p:spPr>
          <a:xfrm>
            <a:off x="695325" y="139906"/>
            <a:ext cx="10450697" cy="1034638"/>
          </a:xfrm>
        </p:spPr>
        <p:txBody>
          <a:bodyPr/>
          <a:lstStyle/>
          <a:p>
            <a:r>
              <a:rPr lang="en-US" noProof="0"/>
              <a:t>Step 3: Appropriateness </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US" sz="1200" noProof="0" dirty="0"/>
              <a:t>Real estate licence</a:t>
            </a:r>
          </a:p>
          <a:p>
            <a:pPr lvl="1"/>
            <a:r>
              <a:rPr lang="en-US" sz="1200" noProof="0" dirty="0"/>
              <a:t>An </a:t>
            </a:r>
            <a:r>
              <a:rPr lang="en-US" sz="1200" i="1" noProof="0" dirty="0"/>
              <a:t>applicant for a licence under the Estate Agents Act 1980 </a:t>
            </a:r>
            <a:r>
              <a:rPr lang="en-US" sz="1200" noProof="0" dirty="0"/>
              <a:t>may only be approved if the Business Licensing Authority is satisfied that the applicant is ‘fit and proper,’ due to high risks associated with access to significant sums of other people’s money. </a:t>
            </a:r>
          </a:p>
          <a:p>
            <a:pPr lvl="1"/>
            <a:r>
              <a:rPr lang="en-US" sz="1200" noProof="0" dirty="0"/>
              <a:t>It is important that all estate agents are financially responsible, trained and educated as well as removed from any criminal linkages to reduce these associated risks of harm. An FPT of all applicants is a reasonable way to ensure risks are managed effectively for this licence.</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633348"/>
            <a:ext cx="6913564"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Is an FPT the best approach?</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981324"/>
            <a:ext cx="6913563" cy="32924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FPTs are not always the best methods of managing harm even when the risk is high and applicant characteristics are correlated with increased risk of harm. Alternative methods may be more cost effective and better achieve the required regulatory outcomes. Examples of alternatives s that may be more appropriate include:</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Existing law not specific to the industry e.g., fair trading laws to reduce false advertising </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Helps promote consistency and reduce regulatory burden for the regulator and permission holder</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Provides remedies after harm has occurred.</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Targeted non-regulatory responses </a:t>
            </a:r>
            <a:endParaRPr lang="en-AU" sz="1200" dirty="0">
              <a:solidFill>
                <a:schemeClr val="tx1"/>
              </a:solidFill>
              <a:cs typeface="Segoe UI" panose="020B0502040204020203" pitchFamily="34" charset="0"/>
            </a:endParaRP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lang="en-AU" sz="1100" dirty="0">
                <a:solidFill>
                  <a:schemeClr val="tx1"/>
                </a:solidFill>
                <a:cs typeface="Segoe UI" panose="020B0502040204020203" pitchFamily="34" charset="0"/>
              </a:rPr>
              <a:t>Non- regulatory tools include education and market-based incentives such as lower fees for people who have good compliance history.</a:t>
            </a:r>
            <a:endParaRPr kumimoji="0" lang="en-US" sz="1100" b="0" i="0" u="none" strike="noStrike" kern="1200" cap="none" spc="0" normalizeH="0" baseline="0" noProof="0" dirty="0">
              <a:ln>
                <a:noFill/>
              </a:ln>
              <a:solidFill>
                <a:srgbClr val="232B39"/>
              </a:solidFill>
              <a:effectLst/>
              <a:uLnTx/>
              <a:uFillTx/>
              <a:latin typeface="VIC"/>
              <a:ea typeface="+mn-ea"/>
              <a:cs typeface="+mn-cs"/>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Permission features</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Consider if conditions could be better specified to reduce the need for an FPT or reduce the frequency or scope of the FPT required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Combinations of responses may also be helpful. It is important to consider other ways to manage risk to ensure FPTs are not carried out unnecessarily.</a:t>
            </a:r>
          </a:p>
        </p:txBody>
      </p:sp>
      <p:sp>
        <p:nvSpPr>
          <p:cNvPr id="2" name="Rectangle: Diagonal Corners Snipped 1">
            <a:extLst>
              <a:ext uri="{FF2B5EF4-FFF2-40B4-BE49-F238E27FC236}">
                <a16:creationId xmlns:a16="http://schemas.microsoft.com/office/drawing/2014/main" id="{6357C806-2592-401A-E03F-9D30A4AC277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3" name="Group 2">
            <a:extLst>
              <a:ext uri="{FF2B5EF4-FFF2-40B4-BE49-F238E27FC236}">
                <a16:creationId xmlns:a16="http://schemas.microsoft.com/office/drawing/2014/main" id="{1607A28E-64C9-718A-0E02-98476CDEF3BC}"/>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0C91525F-464C-474F-591A-93C4A7A97D3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13" name="Rectangle 12">
              <a:extLst>
                <a:ext uri="{FF2B5EF4-FFF2-40B4-BE49-F238E27FC236}">
                  <a16:creationId xmlns:a16="http://schemas.microsoft.com/office/drawing/2014/main" id="{5BA93768-77D9-E340-856F-3D9487407E6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3A31D20C-6CB6-F9D6-20CB-F5C51BB33864}"/>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5E8910B3-BF1B-C5BA-BA25-F42905B7BE39}"/>
              </a:ext>
            </a:extLst>
          </p:cNvPr>
          <p:cNvSpPr/>
          <p:nvPr/>
        </p:nvSpPr>
        <p:spPr>
          <a:xfrm flipH="1">
            <a:off x="695324" y="1168484"/>
            <a:ext cx="6910016" cy="1327066"/>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Could the harms be better addressed by other permission features or regulatory regimes? If so, what are they?</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Why is an FPT a more suitable option to address the harm compared to other mechanisms?</a:t>
            </a:r>
          </a:p>
        </p:txBody>
      </p:sp>
    </p:spTree>
    <p:extLst>
      <p:ext uri="{BB962C8B-B14F-4D97-AF65-F5344CB8AC3E}">
        <p14:creationId xmlns:p14="http://schemas.microsoft.com/office/powerpoint/2010/main" val="2537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dirty="0"/>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05000"/>
              </a:lnSpc>
              <a:spcBef>
                <a:spcPts val="200"/>
              </a:spcBef>
              <a:spcAft>
                <a:spcPts val="200"/>
              </a:spcAf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Only components which are directly related to the risk of harm should be included.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dirty="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endParaRPr kumimoji="0" lang="en-AU" sz="120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2387150348"/>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3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F336734-EC22-6E1D-1205-47D30B8CBBCE}"/>
              </a:ext>
            </a:extLst>
          </p:cNvPr>
          <p:cNvSpPr>
            <a:spLocks noGrp="1"/>
          </p:cNvSpPr>
          <p:nvPr>
            <p:ph type="title"/>
          </p:nvPr>
        </p:nvSpPr>
        <p:spPr/>
        <p:txBody>
          <a:bodyPr/>
          <a:lstStyle/>
          <a:p>
            <a:r>
              <a:rPr lang="en-AU"/>
              <a:t>Step 1: Legislation </a:t>
            </a:r>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800976" y="1466850"/>
            <a:ext cx="3335338" cy="4806950"/>
          </a:xfrm>
          <a:solidFill>
            <a:schemeClr val="bg1">
              <a:lumMod val="95000"/>
            </a:schemeClr>
          </a:solidFill>
        </p:spPr>
        <p:txBody>
          <a:bodyPr lIns="54000" tIns="72000" rIns="54000" bIns="72000"/>
          <a:lstStyle/>
          <a:p>
            <a:pPr marL="0" marR="0" lvl="0" indent="0" algn="l" defTabSz="914400" rtl="0" eaLnBrk="1" fontAlgn="auto" latinLnBrk="0" hangingPunct="1">
              <a:lnSpc>
                <a:spcPct val="100000"/>
              </a:lnSpc>
              <a:spcBef>
                <a:spcPts val="1000"/>
              </a:spcBef>
              <a:spcAft>
                <a:spcPts val="0"/>
              </a:spcAft>
              <a:buClr>
                <a:srgbClr val="5BBD74"/>
              </a:buClr>
              <a:buSzTx/>
              <a:buFont typeface="Arial" panose="020B0604020202020204" pitchFamily="34" charset="0"/>
              <a:buNone/>
              <a:tabLst/>
              <a:defRPr/>
            </a:pPr>
            <a:r>
              <a:rPr kumimoji="0" lang="en-AU" sz="1150" b="1" i="1" u="none" strike="noStrike" kern="1200" cap="none" spc="0" normalizeH="0" baseline="0" noProof="0" dirty="0">
                <a:ln>
                  <a:noFill/>
                </a:ln>
                <a:solidFill>
                  <a:srgbClr val="232B39"/>
                </a:solidFill>
                <a:effectLst/>
                <a:uLnTx/>
                <a:uFillTx/>
                <a:latin typeface="Aptos" panose="020B0004020202020204" pitchFamily="34" charset="0"/>
                <a:ea typeface="Aptos" panose="020B0004020202020204" pitchFamily="34" charset="0"/>
                <a:cs typeface="Aptos" panose="020B0004020202020204" pitchFamily="34" charset="0"/>
              </a:rPr>
              <a:t>Illustration pending update</a:t>
            </a:r>
            <a:endParaRPr kumimoji="0" lang="en-AU" sz="1150" b="1" i="1" u="none" strike="noStrike" kern="1200" cap="none" spc="0" normalizeH="0" baseline="0" noProof="0" dirty="0">
              <a:ln>
                <a:noFill/>
              </a:ln>
              <a:solidFill>
                <a:srgbClr val="232B39"/>
              </a:solidFill>
              <a:effectLst/>
              <a:highlight>
                <a:srgbClr val="FFFF00"/>
              </a:highlight>
              <a:uLnTx/>
              <a:uFillTx/>
              <a:latin typeface="VIC SemiBold"/>
              <a:ea typeface="+mn-ea"/>
              <a:cs typeface="+mn-cs"/>
            </a:endParaRP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2"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does the relevant legislation say?</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66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cannot be administered without a power in legislation. Examine legislation to understand if an FPT can be administered and, if so, what can be considered when undertaking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Best practice legislation sets out the requirements to establish fitness to hold a permission. Among other things, provisions should specify that providing false or misleading information will result in revocation or penalties. The </a:t>
            </a:r>
            <a:r>
              <a:rPr kumimoji="0" lang="en-US" sz="1150" b="0" i="1" u="none" strike="noStrike" kern="1200" cap="none" spc="0" normalizeH="0" baseline="0" noProof="0" dirty="0">
                <a:ln>
                  <a:noFill/>
                </a:ln>
                <a:solidFill>
                  <a:srgbClr val="232B39"/>
                </a:solidFill>
                <a:effectLst/>
                <a:uLnTx/>
                <a:uFillTx/>
                <a:latin typeface="VIC"/>
                <a:ea typeface="+mn-ea"/>
                <a:cs typeface="+mn-cs"/>
              </a:rPr>
              <a:t>Rooming House Operators Act 2016, </a:t>
            </a:r>
            <a:r>
              <a:rPr kumimoji="0" lang="en-US" sz="1150" b="0" i="0" u="none" strike="noStrike" kern="1200" cap="none" spc="0" normalizeH="0" baseline="0" noProof="0" dirty="0">
                <a:ln>
                  <a:noFill/>
                </a:ln>
                <a:solidFill>
                  <a:srgbClr val="232B39"/>
                </a:solidFill>
                <a:effectLst/>
                <a:uLnTx/>
                <a:uFillTx/>
                <a:latin typeface="VIC"/>
                <a:ea typeface="+mn-ea"/>
                <a:cs typeface="+mn-cs"/>
              </a:rPr>
              <a:t>for example, sets out detailed </a:t>
            </a:r>
            <a:r>
              <a:rPr kumimoji="0" lang="en-US" sz="1150" b="0" i="0" u="none" strike="noStrike" kern="1200" cap="none" spc="0" normalizeH="0" baseline="0" noProof="0" dirty="0" err="1">
                <a:ln>
                  <a:noFill/>
                </a:ln>
                <a:solidFill>
                  <a:srgbClr val="232B39"/>
                </a:solidFill>
                <a:effectLst/>
                <a:uLnTx/>
                <a:uFillTx/>
                <a:latin typeface="VIC"/>
                <a:ea typeface="+mn-ea"/>
                <a:cs typeface="+mn-cs"/>
              </a:rPr>
              <a:t>licence</a:t>
            </a:r>
            <a:r>
              <a:rPr kumimoji="0" lang="en-US" sz="1150" b="0" i="0" u="none" strike="noStrike" kern="1200" cap="none" spc="0" normalizeH="0" baseline="0" noProof="0" dirty="0">
                <a:ln>
                  <a:noFill/>
                </a:ln>
                <a:solidFill>
                  <a:srgbClr val="232B39"/>
                </a:solidFill>
                <a:effectLst/>
                <a:uLnTx/>
                <a:uFillTx/>
                <a:latin typeface="VIC"/>
                <a:ea typeface="+mn-ea"/>
                <a:cs typeface="+mn-cs"/>
              </a:rPr>
              <a:t> application and renewal disqualification criteria (s17 and s18), such as conviction within the preceding 10 years  an offence involving fraud, dishonesty, drug trafficking and child pornography The Act provides for penalties for giving false or misleading information.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Some legislation refers to a ‘fit and proper person’ without specifying what is to be considered in establishing this. In this case, regulators need to develop clear and transparent operational policy outlining their administrative interpretation of the legislation. In the longer term, consider legislative change to ensure legislation aligns with best practice.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Consult the Office of Chief Parliamentary Counsel/Department of Treasury for guidance on </a:t>
            </a:r>
            <a:r>
              <a:rPr kumimoji="0" lang="en-US" sz="1150" b="1" i="0" u="none" strike="noStrike" kern="1200" cap="none" spc="0" normalizeH="0" baseline="0" noProof="0" dirty="0">
                <a:ln>
                  <a:noFill/>
                </a:ln>
                <a:solidFill>
                  <a:srgbClr val="232B39"/>
                </a:solidFill>
                <a:effectLst/>
                <a:uLnTx/>
                <a:uFillTx/>
                <a:latin typeface="VIC"/>
                <a:ea typeface="+mn-ea"/>
                <a:cs typeface="+mn-cs"/>
              </a:rPr>
              <a:t>Model Legislative Provisions</a:t>
            </a:r>
            <a:r>
              <a:rPr kumimoji="0" lang="en-US" sz="1150" b="0" i="0" u="none" strike="noStrike" kern="1200" cap="none" spc="0" normalizeH="0" baseline="0" noProof="0" dirty="0">
                <a:ln>
                  <a:noFill/>
                </a:ln>
                <a:solidFill>
                  <a:srgbClr val="232B39"/>
                </a:solidFill>
                <a:effectLst/>
                <a:uLnTx/>
                <a:uFillTx/>
                <a:latin typeface="VIC"/>
                <a:ea typeface="+mn-ea"/>
                <a:cs typeface="+mn-cs"/>
              </a:rPr>
              <a:t> when considering legislative amendments. </a:t>
            </a:r>
            <a:r>
              <a:rPr lang="en-AU" sz="1150" dirty="0">
                <a:solidFill>
                  <a:srgbClr val="232B39"/>
                </a:solidFill>
                <a:latin typeface="VIC"/>
              </a:rPr>
              <a:t>Guidance is being developed and will be published later in 2024.</a:t>
            </a:r>
            <a:endParaRPr lang="en-US" sz="1150" dirty="0">
              <a:solidFill>
                <a:srgbClr val="232B39"/>
              </a:solidFill>
              <a:latin typeface="VIC"/>
            </a:endParaRPr>
          </a:p>
        </p:txBody>
      </p:sp>
      <p:sp>
        <p:nvSpPr>
          <p:cNvPr id="4" name="Rectangle: Diagonal Corners Snipped 3">
            <a:extLst>
              <a:ext uri="{FF2B5EF4-FFF2-40B4-BE49-F238E27FC236}">
                <a16:creationId xmlns:a16="http://schemas.microsoft.com/office/drawing/2014/main" id="{0770BDA6-BD7F-E9A1-E342-E831DC74681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98CB1393-BF8A-080D-CFBF-9E2793BDEE7E}"/>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4C1EF502-7B4C-B2D4-FD7C-F60AF2DF94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0" name="Rectangle 9">
              <a:extLst>
                <a:ext uri="{FF2B5EF4-FFF2-40B4-BE49-F238E27FC236}">
                  <a16:creationId xmlns:a16="http://schemas.microsoft.com/office/drawing/2014/main" id="{713660D6-1CA7-FAA6-9A42-1EF2FB59819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Rectangle 1">
            <a:extLst>
              <a:ext uri="{FF2B5EF4-FFF2-40B4-BE49-F238E27FC236}">
                <a16:creationId xmlns:a16="http://schemas.microsoft.com/office/drawing/2014/main" id="{412285C4-7A72-9428-27F9-62CFFF80285E}"/>
              </a:ext>
            </a:extLst>
          </p:cNvPr>
          <p:cNvSpPr/>
          <p:nvPr/>
        </p:nvSpPr>
        <p:spPr>
          <a:xfrm flipH="1">
            <a:off x="695324" y="1176337"/>
            <a:ext cx="6910016" cy="11572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legislation enable an FPT for the permission?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the legislation specify the requirements that the regulator should consider when conducting an FPT?</a:t>
            </a:r>
          </a:p>
        </p:txBody>
      </p:sp>
      <p:sp>
        <p:nvSpPr>
          <p:cNvPr id="13" name="TextBox 12">
            <a:extLst>
              <a:ext uri="{FF2B5EF4-FFF2-40B4-BE49-F238E27FC236}">
                <a16:creationId xmlns:a16="http://schemas.microsoft.com/office/drawing/2014/main" id="{3F5B16C2-4A39-949E-1EB9-21A236A52CAF}"/>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Tree>
    <p:extLst>
      <p:ext uri="{BB962C8B-B14F-4D97-AF65-F5344CB8AC3E}">
        <p14:creationId xmlns:p14="http://schemas.microsoft.com/office/powerpoint/2010/main" val="275281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F98E44-B436-6D6E-AD0C-8D575B323413}"/>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232B39"/>
                </a:solidFill>
                <a:effectLst/>
                <a:uLnTx/>
                <a:uFillTx/>
                <a:latin typeface="VIC SemiBold"/>
                <a:ea typeface="+mj-ea"/>
                <a:cs typeface="+mj-cs"/>
              </a:rPr>
              <a:t>Step 2: Build </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66850"/>
            <a:ext cx="3348039" cy="4806949"/>
          </a:xfrm>
          <a:solidFill>
            <a:schemeClr val="bg1">
              <a:lumMod val="95000"/>
            </a:schemeClr>
          </a:solidFill>
        </p:spPr>
        <p:txBody>
          <a:bodyPr lIns="72000" tIns="108000" rIns="72000" bIns="108000"/>
          <a:lstStyle/>
          <a:p>
            <a:pPr lvl="0"/>
            <a:r>
              <a:rPr lang="en-AU" sz="1200" noProof="0" dirty="0"/>
              <a:t>Financial history</a:t>
            </a:r>
          </a:p>
          <a:p>
            <a:pPr lvl="1"/>
            <a:r>
              <a:rPr lang="en-AU" sz="1200" noProof="0" dirty="0"/>
              <a:t>In the building industry there have been repeated issues of illegal </a:t>
            </a:r>
            <a:r>
              <a:rPr lang="en-AU" sz="1200" noProof="0" dirty="0" err="1"/>
              <a:t>phoenixing</a:t>
            </a:r>
            <a:r>
              <a:rPr lang="en-AU" sz="1200" noProof="0" dirty="0"/>
              <a:t> (where a company goes into external administration to avoid paying creditors before re-emerging as a new entity run by the same individuals).</a:t>
            </a:r>
          </a:p>
          <a:p>
            <a:pPr lvl="1"/>
            <a:r>
              <a:rPr lang="en-AU" sz="1200" noProof="0" dirty="0"/>
              <a:t>If registered building practitioners are not financially able to run a building related business, this may put creditors at a risk of financial harm. A test of financial history through an external administration test helps to directly reduce this risk of harm.</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757173"/>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components are linked to the risk of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05150"/>
            <a:ext cx="6913563" cy="33577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When designing an FPT, select from a range of potential FPT components such as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Financial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Education, qualifications and training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Components selected should be directly related to the risk of harm being managed by the permission and linked to characteristics as identified in stage 1.* Components not directly and significantly relevant to reducing the risk of harm should be excluded from an FPT to reduce unnecessary regulatory burden and costs for both applicants and the regulator.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1" i="0" u="none" strike="noStrike" kern="1200" cap="none" spc="0" normalizeH="0" baseline="0" noProof="0" dirty="0">
                <a:ln>
                  <a:noFill/>
                </a:ln>
                <a:solidFill>
                  <a:srgbClr val="232B39"/>
                </a:solidFill>
                <a:effectLst/>
                <a:uLnTx/>
                <a:uFillTx/>
                <a:latin typeface="VIC"/>
                <a:ea typeface="+mn-ea"/>
                <a:cs typeface="+mn-cs"/>
              </a:rPr>
              <a:t>Only the minimum necessary components should be selected</a:t>
            </a:r>
            <a:r>
              <a:rPr kumimoji="0" lang="en-AU" sz="1150" b="0" i="0" u="none" strike="noStrike" kern="1200" cap="none" spc="0" normalizeH="0" baseline="0" noProof="0" dirty="0">
                <a:ln>
                  <a:noFill/>
                </a:ln>
                <a:solidFill>
                  <a:srgbClr val="232B39"/>
                </a:solidFill>
                <a:effectLst/>
                <a:uLnTx/>
                <a:uFillTx/>
                <a:latin typeface="VIC"/>
                <a:ea typeface="+mn-ea"/>
                <a:cs typeface="+mn-cs"/>
              </a:rPr>
              <a:t>.</a:t>
            </a:r>
            <a:r>
              <a:rPr kumimoji="0" lang="en-US" sz="1150" b="0" i="0" u="none" strike="noStrike" kern="1200" cap="none" spc="0" normalizeH="0" baseline="0" noProof="0" dirty="0">
                <a:ln>
                  <a:noFill/>
                </a:ln>
                <a:solidFill>
                  <a:srgbClr val="232B39"/>
                </a:solidFill>
                <a:effectLst/>
                <a:uLnTx/>
                <a:uFillTx/>
                <a:latin typeface="VIC"/>
                <a:ea typeface="+mn-ea"/>
                <a:cs typeface="+mn-cs"/>
              </a:rPr>
              <a:t> Identity verification is a baseline requirement for all FPTs. Common FPT requirements include education and training and criminal history. Where FPTs require consideration of specific matters, bespoke components may be added. Assessment of personal integrity and character are generally only for use in situations of exceptionally high risk.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should only be applied to individuals when doing so directly reduces the risk of harm. For example, in some cases FPTs should be applied to more then just the permission holder, if those individuals (e.g. other office holders) represent a risk of increased harm. </a:t>
            </a:r>
          </a:p>
        </p:txBody>
      </p:sp>
      <p:sp>
        <p:nvSpPr>
          <p:cNvPr id="4" name="TextBox 3">
            <a:extLst>
              <a:ext uri="{FF2B5EF4-FFF2-40B4-BE49-F238E27FC236}">
                <a16:creationId xmlns:a16="http://schemas.microsoft.com/office/drawing/2014/main" id="{8F5087E4-4585-BBF1-968C-F55DAB90214E}"/>
              </a:ext>
            </a:extLst>
          </p:cNvPr>
          <p:cNvSpPr txBox="1"/>
          <p:nvPr/>
        </p:nvSpPr>
        <p:spPr>
          <a:xfrm>
            <a:off x="388796" y="6528314"/>
            <a:ext cx="4879731" cy="269304"/>
          </a:xfrm>
          <a:prstGeom prst="rect">
            <a:avLst/>
          </a:prstGeom>
          <a:noFill/>
        </p:spPr>
        <p:txBody>
          <a:bodyPr wrap="square" rtlCol="0">
            <a:spAutoFit/>
          </a:bodyPr>
          <a:lstStyle/>
          <a:p>
            <a:r>
              <a:rPr lang="en-US" sz="1150" dirty="0"/>
              <a:t>*</a:t>
            </a:r>
            <a:r>
              <a:rPr lang="en-US" sz="1150" dirty="0">
                <a:solidFill>
                  <a:schemeClr val="bg1"/>
                </a:solidFill>
              </a:rPr>
              <a:t>*See page 15 for further examples.</a:t>
            </a:r>
            <a:endParaRPr lang="en-AU" sz="1150" dirty="0"/>
          </a:p>
        </p:txBody>
      </p:sp>
      <p:sp>
        <p:nvSpPr>
          <p:cNvPr id="8" name="Rectangle: Diagonal Corners Snipped 7">
            <a:extLst>
              <a:ext uri="{FF2B5EF4-FFF2-40B4-BE49-F238E27FC236}">
                <a16:creationId xmlns:a16="http://schemas.microsoft.com/office/drawing/2014/main" id="{95D6DE79-AF14-DB10-595B-DB9B9F6AB863}"/>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9" name="Group 8">
            <a:extLst>
              <a:ext uri="{FF2B5EF4-FFF2-40B4-BE49-F238E27FC236}">
                <a16:creationId xmlns:a16="http://schemas.microsoft.com/office/drawing/2014/main" id="{288DD4B5-532A-EBDA-389B-BF37A37EF0AF}"/>
              </a:ext>
            </a:extLst>
          </p:cNvPr>
          <p:cNvGrpSpPr/>
          <p:nvPr/>
        </p:nvGrpSpPr>
        <p:grpSpPr>
          <a:xfrm>
            <a:off x="9774315" y="384672"/>
            <a:ext cx="1360801" cy="648616"/>
            <a:chOff x="9774315" y="384672"/>
            <a:chExt cx="1360801" cy="648616"/>
          </a:xfrm>
        </p:grpSpPr>
        <p:sp>
          <p:nvSpPr>
            <p:cNvPr id="10" name="Rectangle 9">
              <a:extLst>
                <a:ext uri="{FF2B5EF4-FFF2-40B4-BE49-F238E27FC236}">
                  <a16:creationId xmlns:a16="http://schemas.microsoft.com/office/drawing/2014/main" id="{9D933F61-34CE-E085-A5F9-3CC66EDE82C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6" name="Rectangle 15">
              <a:extLst>
                <a:ext uri="{FF2B5EF4-FFF2-40B4-BE49-F238E27FC236}">
                  <a16:creationId xmlns:a16="http://schemas.microsoft.com/office/drawing/2014/main" id="{221551EA-1833-472D-44A9-D2E8A76FBB9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TextBox 1">
            <a:extLst>
              <a:ext uri="{FF2B5EF4-FFF2-40B4-BE49-F238E27FC236}">
                <a16:creationId xmlns:a16="http://schemas.microsoft.com/office/drawing/2014/main" id="{1F620115-C5C1-C4DA-7F3C-DFCB7E3F1218}"/>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3" name="Rectangle 2">
            <a:extLst>
              <a:ext uri="{FF2B5EF4-FFF2-40B4-BE49-F238E27FC236}">
                <a16:creationId xmlns:a16="http://schemas.microsoft.com/office/drawing/2014/main" id="{8979A611-442F-A7C0-7F4A-1E858FC4B3A3}"/>
              </a:ext>
            </a:extLst>
          </p:cNvPr>
          <p:cNvSpPr/>
          <p:nvPr/>
        </p:nvSpPr>
        <p:spPr>
          <a:xfrm flipH="1">
            <a:off x="698872" y="1160463"/>
            <a:ext cx="6910016" cy="150653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characteristics are being managed by the permission? </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components of an FPT may be selected to screen applicants for these characteristics?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Are any of the components of the existing or proposed FPT not necessary to control the risk of harm?</a:t>
            </a:r>
          </a:p>
        </p:txBody>
      </p:sp>
    </p:spTree>
    <p:extLst>
      <p:ext uri="{BB962C8B-B14F-4D97-AF65-F5344CB8AC3E}">
        <p14:creationId xmlns:p14="http://schemas.microsoft.com/office/powerpoint/2010/main" val="2913074125"/>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4" ma:contentTypeDescription="Create a new document." ma:contentTypeScope="" ma:versionID="941915568f6bef4705be5a32fb051cd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1b1273af80745cccb07eef7c70e6f889"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8F9BB9-7DD9-46F1-B9F4-7CBD866C4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4DEA34-4EBC-4996-A66E-347876CEBF18}">
  <ds:schemaRefs>
    <ds:schemaRef ds:uri="5eb4bef6-6985-4eb7-8aaf-b5ddd6156aef"/>
    <ds:schemaRef ds:uri="f305cd00-e3cf-408a-b281-f2a2cee40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F3D14B-1074-46DA-9382-2C2733C3E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54341</TotalTime>
  <Words>2619</Words>
  <Application>Microsoft Office PowerPoint</Application>
  <PresentationFormat>Widescreen</PresentationFormat>
  <Paragraphs>200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Segoe UI</vt:lpstr>
      <vt:lpstr>Segoe UI Semibold</vt:lpstr>
      <vt:lpstr>Symbol</vt:lpstr>
      <vt:lpstr>VIC</vt:lpstr>
      <vt:lpstr>VIC SemiBold</vt:lpstr>
      <vt:lpstr>1_Office Theme</vt:lpstr>
      <vt:lpstr>Victorian Framework for Fit and Proper Tests</vt:lpstr>
      <vt:lpstr>When and how to use this guide</vt:lpstr>
      <vt:lpstr>Stage 1: Decision</vt:lpstr>
      <vt:lpstr>Step 1: Risks</vt:lpstr>
      <vt:lpstr>Step 2: Characteristics</vt:lpstr>
      <vt:lpstr>Step 3: Appropriateness </vt:lpstr>
      <vt:lpstr>Stage 2: Design</vt:lpstr>
      <vt:lpstr>Step 1: Legislation </vt:lpstr>
      <vt:lpstr>Step 2: Build </vt:lpstr>
      <vt:lpstr>Step 3: Evidence</vt:lpstr>
      <vt:lpstr>Stage 3</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Guide to Fit and Proper Tests</dc:title>
  <dc:creator>James Caldwell (DTF)</dc:creator>
  <cp:lastModifiedBy>James Caldwell (DTF)</cp:lastModifiedBy>
  <cp:revision>15</cp:revision>
  <dcterms:created xsi:type="dcterms:W3CDTF">2024-04-22T01:05:36Z</dcterms:created>
  <dcterms:modified xsi:type="dcterms:W3CDTF">2024-12-12T02:41:34Z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2024-04-22T01:06:51Z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e46ad8c2-37d3-40f9-bb80-38f8531fe980</vt:lpwstr>
  </property>
  <property fmtid="{D5CDD505-2E9C-101B-9397-08002B2CF9AE}" pid="8" name="MSIP_Label_7158ebbd-6c5e-441f-bfc9-4eb8c11e3978_ContentBits">
    <vt:lpwstr>2</vt:lpwstr>
  </property>
  <property fmtid="{D5CDD505-2E9C-101B-9397-08002B2CF9AE}" pid="9" name="ClassificationContentMarkingFooterLocations">
    <vt:lpwstr>1_Office Theme:4</vt:lpwstr>
  </property>
  <property fmtid="{D5CDD505-2E9C-101B-9397-08002B2CF9AE}" pid="10" name="ClassificationContentMarkingFooterText">
    <vt:lpwstr>OFFICIAL</vt:lpwstr>
  </property>
  <property fmtid="{D5CDD505-2E9C-101B-9397-08002B2CF9AE}" pid="11" name="ContentTypeId">
    <vt:lpwstr>0x010100BA0834B273EA344A951C392B0BA299D9</vt:lpwstr>
  </property>
  <property fmtid="{D5CDD505-2E9C-101B-9397-08002B2CF9AE}" pid="12" name="MediaServiceImageTags">
    <vt:lpwstr/>
  </property>
</Properties>
</file>